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Default Extension="rels" ContentType="application/vnd.openxmlformats-package.relationships+xml"/>
  <Default Extension="jpeg" ContentType="image/jpeg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Layouts/slideLayout5.xml" ContentType="application/vnd.openxmlformats-officedocument.presentationml.slideLayout+xml"/>
  <Override PartName="/docProps/app.xml" ContentType="application/vnd.openxmlformats-officedocument.extended-properties+xml"/>
  <Override PartName="/ppt/theme/theme2.xml" ContentType="application/vnd.openxmlformats-officedocument.theme+xml"/>
  <Override PartName="/ppt/slideLayouts/slideLayout1.xml" ContentType="application/vnd.openxmlformats-officedocument.presentationml.slideLayout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theme/theme3.xml" ContentType="application/vnd.openxmlformats-officedocument.theme+xml"/>
  <Default Extension="pdf" ContentType="application/pdf"/>
  <Override PartName="/ppt/slides/slide1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Default Extension="wmf" ContentType="image/x-wmf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viewProps.xml" ContentType="application/vnd.openxmlformats-officedocument.presentationml.viewProps+xml"/>
  <Default Extension="bin" ContentType="application/vnd.openxmlformats-officedocument.presentationml.printerSettings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r:id="rId1"/>
  </p:sldMasterIdLst>
  <p:notesMasterIdLst>
    <p:notesMasterId r:id="rId22"/>
  </p:notesMasterIdLst>
  <p:handoutMasterIdLst>
    <p:handoutMasterId r:id="rId23"/>
  </p:handoutMasterIdLst>
  <p:sldIdLst>
    <p:sldId id="256" r:id="rId2"/>
    <p:sldId id="257" r:id="rId3"/>
    <p:sldId id="275" r:id="rId4"/>
    <p:sldId id="258" r:id="rId5"/>
    <p:sldId id="284" r:id="rId6"/>
    <p:sldId id="283" r:id="rId7"/>
    <p:sldId id="280" r:id="rId8"/>
    <p:sldId id="265" r:id="rId9"/>
    <p:sldId id="286" r:id="rId10"/>
    <p:sldId id="287" r:id="rId11"/>
    <p:sldId id="281" r:id="rId12"/>
    <p:sldId id="282" r:id="rId13"/>
    <p:sldId id="285" r:id="rId14"/>
    <p:sldId id="260" r:id="rId15"/>
    <p:sldId id="261" r:id="rId16"/>
    <p:sldId id="263" r:id="rId17"/>
    <p:sldId id="262" r:id="rId18"/>
    <p:sldId id="288" r:id="rId19"/>
    <p:sldId id="289" r:id="rId20"/>
    <p:sldId id="291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showOutlineIcons="0">
    <p:restoredLeft sz="15620"/>
    <p:restoredTop sz="94660"/>
  </p:normalViewPr>
  <p:slideViewPr>
    <p:cSldViewPr snapToObjects="1">
      <p:cViewPr varScale="1">
        <p:scale>
          <a:sx n="98" d="100"/>
          <a:sy n="98" d="100"/>
        </p:scale>
        <p:origin x="-480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handoutMaster" Target="handoutMasters/handoutMaster1.xml"/><Relationship Id="rId24" Type="http://schemas.openxmlformats.org/officeDocument/2006/relationships/printerSettings" Target="printerSettings/printerSettings1.bin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087A17-CDB0-854A-A3FD-067B3972B133}" type="datetimeFigureOut">
              <a:rPr lang="en-US" smtClean="0"/>
              <a:pPr/>
              <a:t>7/15/10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E211FE-4090-C14D-92B6-CA5268ABE87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757848-1600-0947-88A6-4CD60321B949}" type="datetimeFigureOut">
              <a:rPr lang="en-US" smtClean="0"/>
              <a:pPr/>
              <a:t>7/15/10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6AFAAB-5C39-6D48-922F-22CF5A5E335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39E3E7E-961A-1344-B8EB-60A8C0BF4DE3}" type="slidenum">
              <a:rPr lang="fr-FR"/>
              <a:pPr/>
              <a:t>9</a:t>
            </a:fld>
            <a:endParaRPr lang="fr-FR"/>
          </a:p>
        </p:txBody>
      </p:sp>
      <p:sp>
        <p:nvSpPr>
          <p:cNvPr id="128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51E0EFB-7B49-8746-BE26-C51E320DE352}" type="slidenum">
              <a:rPr lang="fr-FR"/>
              <a:pPr/>
              <a:t>10</a:t>
            </a:fld>
            <a:endParaRPr lang="fr-FR"/>
          </a:p>
        </p:txBody>
      </p:sp>
      <p:sp>
        <p:nvSpPr>
          <p:cNvPr id="129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33DBAC0-EA19-9C46-955E-107841D953DA}" type="slidenum">
              <a:rPr lang="fr-FR"/>
              <a:pPr/>
              <a:t>13</a:t>
            </a:fld>
            <a:endParaRPr lang="fr-FR"/>
          </a:p>
        </p:txBody>
      </p:sp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5FE9683-EFD9-7F47-B9CC-5F679D1DBD83}" type="slidenum">
              <a:rPr lang="fr-FR"/>
              <a:pPr/>
              <a:t>20</a:t>
            </a:fld>
            <a:endParaRPr lang="fr-FR"/>
          </a:p>
        </p:txBody>
      </p:sp>
      <p:sp>
        <p:nvSpPr>
          <p:cNvPr id="105474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B1A83-8683-C24C-A92C-63A3D1CF1F18}" type="datetime1">
              <a:rPr lang="en-US" smtClean="0"/>
              <a:pPr/>
              <a:t>7/15/10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6857D-74EB-674C-BC60-66412E405C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CFFAA-43A9-1743-BC60-44DDEB41C4B4}" type="datetime1">
              <a:rPr lang="en-US" smtClean="0"/>
              <a:pPr/>
              <a:t>7/15/10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6857D-74EB-674C-BC60-66412E405C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121BE-F0F2-CF4F-8DD9-28C2377008B4}" type="datetime1">
              <a:rPr lang="en-US" smtClean="0"/>
              <a:pPr/>
              <a:t>7/15/10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6857D-74EB-674C-BC60-66412E405C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3C448-4C26-7642-ACBE-2C367827A6A0}" type="datetime1">
              <a:rPr lang="en-US" smtClean="0"/>
              <a:pPr/>
              <a:t>7/15/10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6857D-74EB-674C-BC60-66412E405C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6D8D1-656C-3344-8AF6-C97A474A3841}" type="datetime1">
              <a:rPr lang="en-US" smtClean="0"/>
              <a:pPr/>
              <a:t>7/15/10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6857D-74EB-674C-BC60-66412E405C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4E54F-6CD0-C04C-999D-BB9BB104F73D}" type="datetime1">
              <a:rPr lang="en-US" smtClean="0"/>
              <a:pPr/>
              <a:t>7/15/10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6857D-74EB-674C-BC60-66412E405C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7E945-9923-CC4B-B737-3CBC2EAD8656}" type="datetime1">
              <a:rPr lang="en-US" smtClean="0"/>
              <a:pPr/>
              <a:t>7/15/10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6857D-74EB-674C-BC60-66412E405C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0180C-1946-1540-B753-F86D49448925}" type="datetime1">
              <a:rPr lang="en-US" smtClean="0"/>
              <a:pPr/>
              <a:t>7/15/10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6857D-74EB-674C-BC60-66412E405C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0E432-8590-7B4F-9239-B8AE7542A5FA}" type="datetime1">
              <a:rPr lang="en-US" smtClean="0"/>
              <a:pPr/>
              <a:t>7/15/10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6857D-74EB-674C-BC60-66412E405C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C775D-A061-9248-81D7-E763C0BBAD93}" type="datetime1">
              <a:rPr lang="en-US" smtClean="0"/>
              <a:pPr/>
              <a:t>7/15/10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6857D-74EB-674C-BC60-66412E405C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7BAA8-2F74-1345-A50E-590C4EC5EDE5}" type="datetime1">
              <a:rPr lang="en-US" smtClean="0"/>
              <a:pPr/>
              <a:t>7/15/10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6857D-74EB-674C-BC60-66412E405C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B1BD7D-916A-D549-AA49-56D9C88EE6C6}" type="datetime1">
              <a:rPr lang="en-US" smtClean="0"/>
              <a:pPr/>
              <a:t>7/15/10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06857D-74EB-674C-BC60-66412E405CE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r:id="rId1"/>
    <p:sldLayoutId r:id="rId2"/>
    <p:sldLayoutId r:id="rId3"/>
    <p:sldLayoutId r:id="rId4"/>
    <p:sldLayoutId r:id="rId5"/>
    <p:sldLayoutId r:id="rId6"/>
    <p:sldLayoutId r:id="rId7"/>
    <p:sldLayoutId r:id="rId8"/>
    <p:sldLayoutId r:id="rId9"/>
    <p:sldLayoutId r:id="rId10"/>
    <p:sldLayoutId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w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Relationship Id="rId3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32.png"/><Relationship Id="rId7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4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df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wmf"/><Relationship Id="rId5" Type="http://schemas.openxmlformats.org/officeDocument/2006/relationships/image" Target="../media/image11.wmf"/><Relationship Id="rId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979473"/>
            <a:ext cx="9144000" cy="1754327"/>
          </a:xfrm>
          <a:prstGeom prst="rect">
            <a:avLst/>
          </a:prstGeom>
          <a:solidFill>
            <a:srgbClr val="C3D69B"/>
          </a:solidFill>
        </p:spPr>
        <p:txBody>
          <a:bodyPr wrap="square">
            <a:spAutoFit/>
          </a:bodyPr>
          <a:lstStyle/>
          <a:p>
            <a:pPr algn="ctr"/>
            <a:r>
              <a:rPr lang="en-US" sz="3600" b="1" i="1" dirty="0">
                <a:solidFill>
                  <a:srgbClr val="008000"/>
                </a:solidFill>
                <a:latin typeface="Comic Sans MS"/>
                <a:cs typeface="Comic Sans MS"/>
              </a:rPr>
              <a:t>Direct search for Dark Matter</a:t>
            </a:r>
            <a:r>
              <a:rPr lang="en-US" sz="3600" b="1" i="1" dirty="0" smtClean="0">
                <a:solidFill>
                  <a:srgbClr val="008000"/>
                </a:solidFill>
                <a:latin typeface="Comic Sans MS"/>
                <a:cs typeface="Comic Sans MS"/>
              </a:rPr>
              <a:t> </a:t>
            </a:r>
          </a:p>
          <a:p>
            <a:pPr algn="ctr"/>
            <a:r>
              <a:rPr lang="en-US" sz="3600" b="1" i="1" dirty="0" smtClean="0">
                <a:solidFill>
                  <a:srgbClr val="008000"/>
                </a:solidFill>
                <a:latin typeface="Comic Sans MS"/>
                <a:cs typeface="Comic Sans MS"/>
              </a:rPr>
              <a:t>with </a:t>
            </a:r>
            <a:r>
              <a:rPr lang="en-US" sz="3600" b="1" i="1" dirty="0">
                <a:solidFill>
                  <a:srgbClr val="008000"/>
                </a:solidFill>
                <a:latin typeface="Comic Sans MS"/>
                <a:cs typeface="Comic Sans MS"/>
              </a:rPr>
              <a:t>the EDELWEISS-II </a:t>
            </a:r>
            <a:r>
              <a:rPr lang="en-US" sz="3600" b="1" i="1" dirty="0" smtClean="0">
                <a:solidFill>
                  <a:srgbClr val="008000"/>
                </a:solidFill>
                <a:latin typeface="Comic Sans MS"/>
                <a:cs typeface="Comic Sans MS"/>
              </a:rPr>
              <a:t>experiment:</a:t>
            </a:r>
          </a:p>
          <a:p>
            <a:pPr algn="ctr"/>
            <a:r>
              <a:rPr lang="en-US" sz="3600" b="1" i="1" dirty="0" smtClean="0">
                <a:solidFill>
                  <a:srgbClr val="008000"/>
                </a:solidFill>
                <a:latin typeface="Comic Sans MS"/>
                <a:cs typeface="Comic Sans MS"/>
              </a:rPr>
              <a:t> </a:t>
            </a:r>
            <a:r>
              <a:rPr lang="en-US" sz="3600" b="1" i="1" dirty="0">
                <a:solidFill>
                  <a:srgbClr val="008000"/>
                </a:solidFill>
                <a:latin typeface="Comic Sans MS"/>
                <a:cs typeface="Comic Sans MS"/>
              </a:rPr>
              <a:t>status and results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4267200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omic Sans MS"/>
                <a:cs typeface="Comic Sans MS"/>
              </a:rPr>
              <a:t>Claudia Nones</a:t>
            </a:r>
          </a:p>
          <a:p>
            <a:pPr algn="ctr"/>
            <a:r>
              <a:rPr lang="en-US" dirty="0" smtClean="0">
                <a:latin typeface="Comic Sans MS"/>
                <a:cs typeface="Comic Sans MS"/>
              </a:rPr>
              <a:t>CSNSM-Orsay</a:t>
            </a:r>
          </a:p>
          <a:p>
            <a:pPr algn="ctr"/>
            <a:r>
              <a:rPr lang="en-US" dirty="0" smtClean="0">
                <a:latin typeface="Comic Sans MS"/>
                <a:cs typeface="Comic Sans MS"/>
              </a:rPr>
              <a:t>On behalf of the EDELWEISS-II collaboration</a:t>
            </a:r>
          </a:p>
          <a:p>
            <a:pPr algn="ctr"/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2597051" cy="1108075"/>
          </a:xfrm>
          <a:prstGeom prst="rect">
            <a:avLst/>
          </a:prstGeom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91200" y="0"/>
            <a:ext cx="3352800" cy="132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Rectangle 9"/>
          <p:cNvSpPr/>
          <p:nvPr/>
        </p:nvSpPr>
        <p:spPr>
          <a:xfrm>
            <a:off x="0" y="6367046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solidFill>
                  <a:srgbClr val="FF0000"/>
                </a:solidFill>
                <a:latin typeface="Comic Sans MS"/>
                <a:cs typeface="Comic Sans MS"/>
              </a:rPr>
              <a:t>TeV Particle Astrophysics 2010 - July 19</a:t>
            </a:r>
            <a:r>
              <a:rPr lang="en-US" sz="1600" baseline="30000" dirty="0" smtClean="0">
                <a:solidFill>
                  <a:srgbClr val="FF0000"/>
                </a:solidFill>
                <a:latin typeface="Comic Sans MS"/>
                <a:cs typeface="Comic Sans MS"/>
              </a:rPr>
              <a:t>th </a:t>
            </a:r>
            <a:r>
              <a:rPr lang="en-US" sz="1600" dirty="0" smtClean="0">
                <a:solidFill>
                  <a:srgbClr val="FF0000"/>
                </a:solidFill>
                <a:latin typeface="Comic Sans MS"/>
                <a:cs typeface="Comic Sans MS"/>
              </a:rPr>
              <a:t>- 23</a:t>
            </a:r>
            <a:r>
              <a:rPr lang="en-US" sz="1600" baseline="30000" dirty="0" smtClean="0">
                <a:solidFill>
                  <a:srgbClr val="FF0000"/>
                </a:solidFill>
                <a:latin typeface="Comic Sans MS"/>
                <a:cs typeface="Comic Sans MS"/>
              </a:rPr>
              <a:t>th</a:t>
            </a:r>
            <a:r>
              <a:rPr lang="en-US" sz="1600" dirty="0" smtClean="0">
                <a:solidFill>
                  <a:srgbClr val="FF0000"/>
                </a:solidFill>
                <a:latin typeface="Comic Sans MS"/>
                <a:cs typeface="Comic Sans MS"/>
              </a:rPr>
              <a:t>, 2010 - Paris, France</a:t>
            </a:r>
            <a:endParaRPr lang="en-US" sz="1600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6857D-74EB-674C-BC60-66412E405CEB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B3662-2193-174D-A778-1323BC4CC350}" type="slidenum">
              <a:rPr lang="fr-FR"/>
              <a:pPr/>
              <a:t>10</a:t>
            </a:fld>
            <a:endParaRPr lang="fr-FR"/>
          </a:p>
        </p:txBody>
      </p:sp>
      <p:pic>
        <p:nvPicPr>
          <p:cNvPr id="123908" name="Picture 4" descr="prlfig2"/>
          <p:cNvPicPr>
            <a:picLocks noChangeAspect="1" noChangeArrowheads="1"/>
          </p:cNvPicPr>
          <p:nvPr/>
        </p:nvPicPr>
        <p:blipFill>
          <a:blip r:embed="rId3"/>
          <a:srcRect l="3645" t="8073" r="5208" b="5208"/>
          <a:stretch>
            <a:fillRect/>
          </a:stretch>
        </p:blipFill>
        <p:spPr bwMode="auto">
          <a:xfrm>
            <a:off x="230188" y="1425575"/>
            <a:ext cx="4222750" cy="4016375"/>
          </a:xfrm>
          <a:prstGeom prst="rect">
            <a:avLst/>
          </a:prstGeom>
          <a:noFill/>
        </p:spPr>
      </p:pic>
      <p:sp>
        <p:nvSpPr>
          <p:cNvPr id="123909" name="Text Box 5"/>
          <p:cNvSpPr txBox="1">
            <a:spLocks noChangeArrowheads="1"/>
          </p:cNvSpPr>
          <p:nvPr/>
        </p:nvSpPr>
        <p:spPr bwMode="auto">
          <a:xfrm>
            <a:off x="2657475" y="4052888"/>
            <a:ext cx="7715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Verdana" charset="0"/>
              </a:rPr>
              <a:t>1 evt</a:t>
            </a:r>
            <a:endParaRPr lang="en-US" sz="2400" b="1" dirty="0">
              <a:solidFill>
                <a:srgbClr val="0000FF"/>
              </a:solidFill>
              <a:latin typeface="Verdana" charset="0"/>
            </a:endParaRPr>
          </a:p>
        </p:txBody>
      </p:sp>
      <p:sp>
        <p:nvSpPr>
          <p:cNvPr id="123910" name="Oval 6"/>
          <p:cNvSpPr>
            <a:spLocks noChangeArrowheads="1"/>
          </p:cNvSpPr>
          <p:nvPr/>
        </p:nvSpPr>
        <p:spPr bwMode="auto">
          <a:xfrm>
            <a:off x="1023938" y="4070350"/>
            <a:ext cx="1600200" cy="990600"/>
          </a:xfrm>
          <a:prstGeom prst="ellipse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3911" name="Text Box 7"/>
          <p:cNvSpPr txBox="1">
            <a:spLocks noChangeArrowheads="1"/>
          </p:cNvSpPr>
          <p:nvPr/>
        </p:nvSpPr>
        <p:spPr bwMode="auto">
          <a:xfrm>
            <a:off x="615950" y="5486400"/>
            <a:ext cx="35750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400" dirty="0"/>
              <a:t>PLB 681 (2009) 305-309 [</a:t>
            </a:r>
            <a:r>
              <a:rPr lang="fr-FR" sz="1400" i="1" dirty="0">
                <a:solidFill>
                  <a:schemeClr val="tx2"/>
                </a:solidFill>
                <a:latin typeface="Helvetica" charset="0"/>
              </a:rPr>
              <a:t>arXiv:0905.0753]</a:t>
            </a:r>
          </a:p>
        </p:txBody>
      </p:sp>
      <p:sp>
        <p:nvSpPr>
          <p:cNvPr id="123912" name="Text Box 8"/>
          <p:cNvSpPr txBox="1">
            <a:spLocks noChangeArrowheads="1"/>
          </p:cNvSpPr>
          <p:nvPr/>
        </p:nvSpPr>
        <p:spPr bwMode="auto">
          <a:xfrm>
            <a:off x="668338" y="2563813"/>
            <a:ext cx="642937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b="1">
                <a:solidFill>
                  <a:srgbClr val="FF0000"/>
                </a:solidFill>
                <a:ea typeface="ＭＳ Ｐゴシック" pitchFamily="112" charset="-128"/>
                <a:cs typeface="ＭＳ Ｐゴシック" pitchFamily="112" charset="-128"/>
              </a:rPr>
              <a:t>6x10</a:t>
            </a:r>
            <a:r>
              <a:rPr lang="en-US" sz="1400" b="1" baseline="30000">
                <a:solidFill>
                  <a:srgbClr val="FF0000"/>
                </a:solidFill>
                <a:ea typeface="ＭＳ Ｐゴシック" pitchFamily="112" charset="-128"/>
                <a:cs typeface="ＭＳ Ｐゴシック" pitchFamily="112" charset="-128"/>
              </a:rPr>
              <a:t>4</a:t>
            </a:r>
          </a:p>
          <a:p>
            <a:r>
              <a:rPr lang="en-US" sz="1400" b="1" baseline="30000">
                <a:solidFill>
                  <a:srgbClr val="FF0000"/>
                </a:solidFill>
                <a:ea typeface="ＭＳ Ｐゴシック" pitchFamily="112" charset="-128"/>
                <a:cs typeface="ＭＳ Ｐゴシック" pitchFamily="112" charset="-128"/>
              </a:rPr>
              <a:t>210</a:t>
            </a:r>
            <a:r>
              <a:rPr lang="en-US" sz="1400" b="1">
                <a:solidFill>
                  <a:srgbClr val="FF0000"/>
                </a:solidFill>
                <a:ea typeface="ＭＳ Ｐゴシック" pitchFamily="112" charset="-128"/>
                <a:cs typeface="ＭＳ Ｐゴシック" pitchFamily="112" charset="-128"/>
              </a:rPr>
              <a:t>Pb</a:t>
            </a:r>
            <a:endParaRPr lang="en-US" b="1">
              <a:solidFill>
                <a:srgbClr val="FF9900"/>
              </a:solidFill>
              <a:ea typeface="ＭＳ Ｐゴシック" pitchFamily="112" charset="-128"/>
              <a:cs typeface="ＭＳ Ｐゴシック" pitchFamily="112" charset="-128"/>
            </a:endParaRPr>
          </a:p>
        </p:txBody>
      </p:sp>
      <p:sp>
        <p:nvSpPr>
          <p:cNvPr id="123913" name="Text Box 9"/>
          <p:cNvSpPr txBox="1">
            <a:spLocks noChangeArrowheads="1"/>
          </p:cNvSpPr>
          <p:nvPr/>
        </p:nvSpPr>
        <p:spPr bwMode="auto">
          <a:xfrm>
            <a:off x="3233738" y="1773238"/>
            <a:ext cx="642937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b="1">
                <a:solidFill>
                  <a:srgbClr val="FF00FF"/>
                </a:solidFill>
                <a:ea typeface="ＭＳ Ｐゴシック" pitchFamily="112" charset="-128"/>
                <a:cs typeface="ＭＳ Ｐゴシック" pitchFamily="112" charset="-128"/>
              </a:rPr>
              <a:t>6x10</a:t>
            </a:r>
            <a:r>
              <a:rPr lang="en-US" sz="1400" b="1" baseline="30000">
                <a:solidFill>
                  <a:srgbClr val="FF00FF"/>
                </a:solidFill>
                <a:ea typeface="ＭＳ Ｐゴシック" pitchFamily="112" charset="-128"/>
                <a:cs typeface="ＭＳ Ｐゴシック" pitchFamily="112" charset="-128"/>
              </a:rPr>
              <a:t>4</a:t>
            </a:r>
          </a:p>
          <a:p>
            <a:r>
              <a:rPr lang="en-US" sz="1400" b="1" baseline="30000">
                <a:solidFill>
                  <a:srgbClr val="FF00FF"/>
                </a:solidFill>
                <a:ea typeface="ＭＳ Ｐゴシック" pitchFamily="112" charset="-128"/>
                <a:cs typeface="ＭＳ Ｐゴシック" pitchFamily="112" charset="-128"/>
              </a:rPr>
              <a:t>210</a:t>
            </a:r>
            <a:r>
              <a:rPr lang="en-US" sz="1400" b="1">
                <a:solidFill>
                  <a:srgbClr val="FF00FF"/>
                </a:solidFill>
                <a:ea typeface="ＭＳ Ｐゴシック" pitchFamily="112" charset="-128"/>
                <a:cs typeface="ＭＳ Ｐゴシック" pitchFamily="112" charset="-128"/>
              </a:rPr>
              <a:t>Bi</a:t>
            </a:r>
            <a:endParaRPr lang="en-US" b="1">
              <a:solidFill>
                <a:srgbClr val="FF9900"/>
              </a:solidFill>
              <a:ea typeface="ＭＳ Ｐゴシック" pitchFamily="112" charset="-128"/>
              <a:cs typeface="ＭＳ Ｐゴシック" pitchFamily="112" charset="-128"/>
            </a:endParaRPr>
          </a:p>
        </p:txBody>
      </p:sp>
      <p:sp>
        <p:nvSpPr>
          <p:cNvPr id="123914" name="Oval 10"/>
          <p:cNvSpPr>
            <a:spLocks noChangeArrowheads="1"/>
          </p:cNvSpPr>
          <p:nvPr/>
        </p:nvSpPr>
        <p:spPr bwMode="auto">
          <a:xfrm rot="19800000">
            <a:off x="1785938" y="2066925"/>
            <a:ext cx="1524000" cy="828675"/>
          </a:xfrm>
          <a:prstGeom prst="ellipse">
            <a:avLst/>
          </a:prstGeom>
          <a:noFill/>
          <a:ln w="25400">
            <a:solidFill>
              <a:srgbClr val="FF00FF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400" b="1">
              <a:latin typeface="Verdana" charset="0"/>
              <a:ea typeface="ＭＳ Ｐゴシック" pitchFamily="112" charset="-128"/>
              <a:cs typeface="ＭＳ Ｐゴシック" pitchFamily="112" charset="-128"/>
            </a:endParaRPr>
          </a:p>
        </p:txBody>
      </p:sp>
      <p:sp>
        <p:nvSpPr>
          <p:cNvPr id="123915" name="Oval 11"/>
          <p:cNvSpPr>
            <a:spLocks noChangeArrowheads="1"/>
          </p:cNvSpPr>
          <p:nvPr/>
        </p:nvSpPr>
        <p:spPr bwMode="auto">
          <a:xfrm>
            <a:off x="1100138" y="2057400"/>
            <a:ext cx="838200" cy="990600"/>
          </a:xfrm>
          <a:prstGeom prst="ellipse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3916" name="Text Box 12"/>
          <p:cNvSpPr txBox="1">
            <a:spLocks noChangeArrowheads="1"/>
          </p:cNvSpPr>
          <p:nvPr/>
        </p:nvSpPr>
        <p:spPr bwMode="auto">
          <a:xfrm>
            <a:off x="3233738" y="2306638"/>
            <a:ext cx="642937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b="1">
                <a:solidFill>
                  <a:srgbClr val="FF9900"/>
                </a:solidFill>
                <a:ea typeface="ＭＳ Ｐゴシック" pitchFamily="112" charset="-128"/>
                <a:cs typeface="ＭＳ Ｐゴシック" pitchFamily="112" charset="-128"/>
              </a:rPr>
              <a:t>6x10</a:t>
            </a:r>
            <a:r>
              <a:rPr lang="en-US" sz="1400" b="1" baseline="30000">
                <a:solidFill>
                  <a:srgbClr val="FF9900"/>
                </a:solidFill>
                <a:ea typeface="ＭＳ Ｐゴシック" pitchFamily="112" charset="-128"/>
                <a:cs typeface="ＭＳ Ｐゴシック" pitchFamily="112" charset="-128"/>
              </a:rPr>
              <a:t>4</a:t>
            </a:r>
          </a:p>
          <a:p>
            <a:r>
              <a:rPr lang="en-US" sz="1400" b="1" baseline="30000">
                <a:solidFill>
                  <a:srgbClr val="FF9900"/>
                </a:solidFill>
                <a:ea typeface="ＭＳ Ｐゴシック" pitchFamily="112" charset="-128"/>
                <a:cs typeface="ＭＳ Ｐゴシック" pitchFamily="112" charset="-128"/>
              </a:rPr>
              <a:t>210</a:t>
            </a:r>
            <a:r>
              <a:rPr lang="en-US" sz="1400" b="1">
                <a:solidFill>
                  <a:srgbClr val="FF9900"/>
                </a:solidFill>
                <a:ea typeface="ＭＳ Ｐゴシック" pitchFamily="112" charset="-128"/>
                <a:cs typeface="ＭＳ Ｐゴシック" pitchFamily="112" charset="-128"/>
              </a:rPr>
              <a:t>Po</a:t>
            </a:r>
            <a:endParaRPr lang="en-US" b="1">
              <a:solidFill>
                <a:srgbClr val="FF9900"/>
              </a:solidFill>
              <a:ea typeface="ＭＳ Ｐゴシック" pitchFamily="112" charset="-128"/>
              <a:cs typeface="ＭＳ Ｐゴシック" pitchFamily="112" charset="-128"/>
            </a:endParaRPr>
          </a:p>
        </p:txBody>
      </p:sp>
      <p:pic>
        <p:nvPicPr>
          <p:cNvPr id="123917" name="Picture 13" descr="allgerej2"/>
          <p:cNvPicPr>
            <a:picLocks noChangeAspect="1" noChangeArrowheads="1"/>
          </p:cNvPicPr>
          <p:nvPr/>
        </p:nvPicPr>
        <p:blipFill>
          <a:blip r:embed="rId4"/>
          <a:srcRect t="8333"/>
          <a:stretch>
            <a:fillRect/>
          </a:stretch>
        </p:blipFill>
        <p:spPr bwMode="auto">
          <a:xfrm>
            <a:off x="4419600" y="1079500"/>
            <a:ext cx="4724400" cy="4330700"/>
          </a:xfrm>
          <a:prstGeom prst="rect">
            <a:avLst/>
          </a:prstGeom>
          <a:noFill/>
        </p:spPr>
      </p:pic>
      <p:sp>
        <p:nvSpPr>
          <p:cNvPr id="123919" name="Rectangle 15"/>
          <p:cNvSpPr>
            <a:spLocks noChangeArrowheads="1"/>
          </p:cNvSpPr>
          <p:nvPr/>
        </p:nvSpPr>
        <p:spPr bwMode="auto">
          <a:xfrm>
            <a:off x="6553200" y="4127500"/>
            <a:ext cx="8112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200" b="1">
                <a:solidFill>
                  <a:schemeClr val="tx2"/>
                </a:solidFill>
              </a:rPr>
              <a:t>NR band</a:t>
            </a:r>
          </a:p>
        </p:txBody>
      </p:sp>
      <p:sp>
        <p:nvSpPr>
          <p:cNvPr id="123920" name="Rectangle 16"/>
          <p:cNvSpPr>
            <a:spLocks noChangeArrowheads="1"/>
          </p:cNvSpPr>
          <p:nvPr/>
        </p:nvSpPr>
        <p:spPr bwMode="auto">
          <a:xfrm>
            <a:off x="6248400" y="3822700"/>
            <a:ext cx="12033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200" b="1">
                <a:solidFill>
                  <a:schemeClr val="tx2"/>
                </a:solidFill>
              </a:rPr>
              <a:t>99.99 % </a:t>
            </a:r>
            <a:r>
              <a:rPr lang="fr-FR" sz="1200" b="1">
                <a:solidFill>
                  <a:schemeClr val="tx2"/>
                </a:solidFill>
                <a:latin typeface="Symbol" charset="2"/>
                <a:sym typeface="Symbol" charset="2"/>
              </a:rPr>
              <a:t></a:t>
            </a:r>
            <a:r>
              <a:rPr lang="fr-FR" sz="1200" b="1">
                <a:solidFill>
                  <a:schemeClr val="tx2"/>
                </a:solidFill>
              </a:rPr>
              <a:t> limit</a:t>
            </a:r>
          </a:p>
        </p:txBody>
      </p:sp>
      <p:sp>
        <p:nvSpPr>
          <p:cNvPr id="123921" name="Rectangle 17"/>
          <p:cNvSpPr>
            <a:spLocks noChangeArrowheads="1"/>
          </p:cNvSpPr>
          <p:nvPr/>
        </p:nvSpPr>
        <p:spPr bwMode="auto">
          <a:xfrm>
            <a:off x="5486400" y="685800"/>
            <a:ext cx="279178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b="1" dirty="0">
                <a:latin typeface="Comic Sans MS"/>
                <a:cs typeface="Comic Sans MS"/>
              </a:rPr>
              <a:t>Data for WIMP search </a:t>
            </a:r>
          </a:p>
        </p:txBody>
      </p:sp>
      <p:sp>
        <p:nvSpPr>
          <p:cNvPr id="123922" name="Rectangle 18"/>
          <p:cNvSpPr>
            <a:spLocks noChangeArrowheads="1"/>
          </p:cNvSpPr>
          <p:nvPr/>
        </p:nvSpPr>
        <p:spPr bwMode="auto">
          <a:xfrm>
            <a:off x="1447800" y="1004888"/>
            <a:ext cx="199300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b="1" baseline="30000" dirty="0">
                <a:latin typeface="Comic Sans MS"/>
                <a:cs typeface="Comic Sans MS"/>
              </a:rPr>
              <a:t>210</a:t>
            </a:r>
            <a:r>
              <a:rPr lang="fr-FR" b="1" dirty="0">
                <a:latin typeface="Comic Sans MS"/>
                <a:cs typeface="Comic Sans MS"/>
              </a:rPr>
              <a:t>Pb calibration</a:t>
            </a:r>
          </a:p>
        </p:txBody>
      </p:sp>
      <p:sp>
        <p:nvSpPr>
          <p:cNvPr id="123927" name="Rectangle 23"/>
          <p:cNvSpPr>
            <a:spLocks noGrp="1" noChangeArrowheads="1"/>
          </p:cNvSpPr>
          <p:nvPr>
            <p:ph type="body" idx="1"/>
          </p:nvPr>
        </p:nvSpPr>
        <p:spPr>
          <a:xfrm>
            <a:off x="4724400" y="5257800"/>
            <a:ext cx="4114800" cy="16764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fr-FR" sz="1600" dirty="0">
                <a:latin typeface="Comic Sans MS"/>
                <a:cs typeface="Comic Sans MS"/>
              </a:rPr>
              <a:t>Identified surface events in data</a:t>
            </a:r>
          </a:p>
          <a:p>
            <a:pPr lvl="1">
              <a:lnSpc>
                <a:spcPct val="80000"/>
              </a:lnSpc>
            </a:pPr>
            <a:r>
              <a:rPr lang="fr-FR" sz="1400" dirty="0">
                <a:latin typeface="Comic Sans MS"/>
                <a:cs typeface="Comic Sans MS"/>
              </a:rPr>
              <a:t>&lt; 0.2 evt expected after rejection</a:t>
            </a:r>
          </a:p>
          <a:p>
            <a:pPr>
              <a:lnSpc>
                <a:spcPct val="80000"/>
              </a:lnSpc>
            </a:pPr>
            <a:r>
              <a:rPr lang="en-US" sz="1600" dirty="0">
                <a:latin typeface="Comic Sans MS"/>
                <a:ea typeface="ＭＳ Ｐゴシック" pitchFamily="112" charset="-128"/>
                <a:cs typeface="Comic Sans MS"/>
              </a:rPr>
              <a:t>Knobs to improve</a:t>
            </a:r>
            <a:endParaRPr lang="en-US" sz="1400" dirty="0">
              <a:latin typeface="Comic Sans MS"/>
              <a:ea typeface="ＭＳ Ｐゴシック" pitchFamily="112" charset="-128"/>
              <a:cs typeface="Comic Sans MS"/>
            </a:endParaRPr>
          </a:p>
          <a:p>
            <a:pPr lvl="1">
              <a:lnSpc>
                <a:spcPct val="80000"/>
              </a:lnSpc>
            </a:pPr>
            <a:r>
              <a:rPr lang="en-US" sz="1400" dirty="0">
                <a:latin typeface="Comic Sans MS"/>
                <a:ea typeface="ＭＳ Ｐゴシック" pitchFamily="112" charset="-128"/>
                <a:cs typeface="Comic Sans MS"/>
              </a:rPr>
              <a:t>change surface treatment</a:t>
            </a:r>
          </a:p>
          <a:p>
            <a:pPr lvl="1">
              <a:lnSpc>
                <a:spcPct val="80000"/>
              </a:lnSpc>
            </a:pPr>
            <a:r>
              <a:rPr lang="en-US" sz="1400" dirty="0">
                <a:latin typeface="Comic Sans MS"/>
                <a:ea typeface="ＭＳ Ｐゴシック" pitchFamily="112" charset="-128"/>
                <a:cs typeface="Comic Sans MS"/>
              </a:rPr>
              <a:t>better E resolutions</a:t>
            </a:r>
            <a:endParaRPr lang="fr-FR" sz="1200" dirty="0">
              <a:latin typeface="Comic Sans MS"/>
              <a:ea typeface="ＭＳ Ｐゴシック" pitchFamily="112" charset="-128"/>
              <a:cs typeface="Comic Sans MS"/>
            </a:endParaRPr>
          </a:p>
        </p:txBody>
      </p:sp>
      <p:sp>
        <p:nvSpPr>
          <p:cNvPr id="123928" name="Rectangle 24"/>
          <p:cNvSpPr>
            <a:spLocks noChangeArrowheads="1"/>
          </p:cNvSpPr>
          <p:nvPr/>
        </p:nvSpPr>
        <p:spPr bwMode="auto">
          <a:xfrm rot="-815806">
            <a:off x="6182832" y="2790002"/>
            <a:ext cx="1544012" cy="4001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2000" b="1" i="1" dirty="0">
                <a:solidFill>
                  <a:srgbClr val="FF0000"/>
                </a:solidFill>
                <a:latin typeface="Comic Sans MS"/>
                <a:cs typeface="Comic Sans MS"/>
              </a:rPr>
              <a:t>preliminary</a:t>
            </a:r>
          </a:p>
        </p:txBody>
      </p:sp>
      <p:sp>
        <p:nvSpPr>
          <p:cNvPr id="22" name="Text Box 4"/>
          <p:cNvSpPr txBox="1">
            <a:spLocks noChangeArrowheads="1"/>
          </p:cNvSpPr>
          <p:nvPr/>
        </p:nvSpPr>
        <p:spPr bwMode="auto">
          <a:xfrm>
            <a:off x="15875" y="0"/>
            <a:ext cx="9128125" cy="457200"/>
          </a:xfrm>
          <a:prstGeom prst="rect">
            <a:avLst/>
          </a:prstGeom>
          <a:solidFill>
            <a:srgbClr val="C3D69B"/>
          </a:solidFill>
          <a:ln w="57150" cmpd="thinThick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1" hangingPunct="1"/>
            <a:r>
              <a:rPr lang="en-US" sz="2400" b="1" i="1" dirty="0" smtClean="0">
                <a:solidFill>
                  <a:srgbClr val="008000"/>
                </a:solidFill>
                <a:latin typeface="Comic Sans MS"/>
                <a:cs typeface="Comic Sans MS"/>
              </a:rPr>
              <a:t>Beta </a:t>
            </a:r>
            <a:r>
              <a:rPr lang="en-US" sz="2400" b="1" i="1" dirty="0" smtClean="0">
                <a:solidFill>
                  <a:srgbClr val="008000"/>
                </a:solidFill>
                <a:latin typeface="Comic Sans MS"/>
                <a:cs typeface="Comic Sans MS"/>
              </a:rPr>
              <a:t>calibrations &amp; Backgrounds</a:t>
            </a:r>
            <a:endParaRPr lang="en-US" sz="2400" b="1" i="1" dirty="0">
              <a:solidFill>
                <a:srgbClr val="008000"/>
              </a:solidFill>
              <a:latin typeface="Comic Sans MS"/>
              <a:cs typeface="Comic Sans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/>
          <a:p>
            <a:pPr>
              <a:defRPr/>
            </a:pPr>
            <a:fld id="{1D2AB13E-FD4E-0240-9E8A-6E97CC1096D8}" type="slidenum">
              <a:rPr lang="fr-FR"/>
              <a:pPr>
                <a:defRPr/>
              </a:pPr>
              <a:t>11</a:t>
            </a:fld>
            <a:endParaRPr lang="fr-FR"/>
          </a:p>
        </p:txBody>
      </p:sp>
      <p:sp>
        <p:nvSpPr>
          <p:cNvPr id="106500" name="Rectangle 4"/>
          <p:cNvSpPr>
            <a:spLocks noChangeArrowheads="1"/>
          </p:cNvSpPr>
          <p:nvPr/>
        </p:nvSpPr>
        <p:spPr bwMode="auto">
          <a:xfrm>
            <a:off x="0" y="0"/>
            <a:ext cx="9144000" cy="487363"/>
          </a:xfrm>
          <a:prstGeom prst="rect">
            <a:avLst/>
          </a:prstGeom>
          <a:solidFill>
            <a:srgbClr val="C3D69B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fr-FR" sz="2400" b="1" i="1" dirty="0" smtClean="0">
                <a:solidFill>
                  <a:srgbClr val="008000"/>
                </a:solidFill>
                <a:latin typeface="Comic Sans MS"/>
                <a:cs typeface="Comic Sans MS"/>
              </a:rPr>
              <a:t>WIMP search: the first 6 months</a:t>
            </a:r>
            <a:endParaRPr lang="fr-FR" sz="2000" b="1" i="1" dirty="0">
              <a:solidFill>
                <a:srgbClr val="008000"/>
              </a:solidFill>
              <a:latin typeface="Comic Sans MS"/>
              <a:cs typeface="Comic Sans MS"/>
            </a:endParaRPr>
          </a:p>
        </p:txBody>
      </p:sp>
      <p:pic>
        <p:nvPicPr>
          <p:cNvPr id="106502" name="Picture 6"/>
          <p:cNvPicPr preferRelativeResize="0"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7488" y="996950"/>
            <a:ext cx="8170862" cy="3800475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/>
        </p:spPr>
      </p:pic>
      <p:sp>
        <p:nvSpPr>
          <p:cNvPr id="106503" name="Rectangle 7"/>
          <p:cNvSpPr>
            <a:spLocks noChangeArrowheads="1"/>
          </p:cNvSpPr>
          <p:nvPr/>
        </p:nvSpPr>
        <p:spPr bwMode="auto">
          <a:xfrm>
            <a:off x="1143000" y="668338"/>
            <a:ext cx="6875463" cy="45720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1" hangingPunct="1"/>
            <a:r>
              <a:rPr lang="fr-FR" sz="1200" i="1"/>
              <a:t>EDELWEISS Coll. / E. Armengaud et al. Physics Letters B 687 (2010) 294–298 </a:t>
            </a:r>
            <a:r>
              <a:rPr lang="fr-FR" sz="1100">
                <a:latin typeface="Verdana" charset="0"/>
              </a:rPr>
              <a:t>[arXiv:0912.0805]</a:t>
            </a:r>
          </a:p>
          <a:p>
            <a:pPr algn="ctr" eaLnBrk="1" hangingPunct="1"/>
            <a:endParaRPr lang="fr-FR" sz="1200" i="1"/>
          </a:p>
        </p:txBody>
      </p:sp>
      <p:sp>
        <p:nvSpPr>
          <p:cNvPr id="106507" name="Line 11"/>
          <p:cNvSpPr>
            <a:spLocks noChangeShapeType="1"/>
          </p:cNvSpPr>
          <p:nvPr/>
        </p:nvSpPr>
        <p:spPr bwMode="auto">
          <a:xfrm>
            <a:off x="6516688" y="1771650"/>
            <a:ext cx="0" cy="936625"/>
          </a:xfrm>
          <a:prstGeom prst="line">
            <a:avLst/>
          </a:prstGeom>
          <a:noFill/>
          <a:ln w="57150">
            <a:solidFill>
              <a:srgbClr val="FF0066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6508" name="Text Box 12"/>
          <p:cNvSpPr txBox="1">
            <a:spLocks noChangeArrowheads="1"/>
          </p:cNvSpPr>
          <p:nvPr/>
        </p:nvSpPr>
        <p:spPr bwMode="auto">
          <a:xfrm>
            <a:off x="6588125" y="2133600"/>
            <a:ext cx="590550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800" b="1">
                <a:solidFill>
                  <a:srgbClr val="FF0000"/>
                </a:solidFill>
              </a:rPr>
              <a:t>* 15</a:t>
            </a:r>
          </a:p>
        </p:txBody>
      </p:sp>
      <p:sp>
        <p:nvSpPr>
          <p:cNvPr id="106509" name="Rectangle 13"/>
          <p:cNvSpPr>
            <a:spLocks noChangeArrowheads="1"/>
          </p:cNvSpPr>
          <p:nvPr/>
        </p:nvSpPr>
        <p:spPr bwMode="auto">
          <a:xfrm>
            <a:off x="228600" y="5102225"/>
            <a:ext cx="3581400" cy="1231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 dirty="0">
                <a:solidFill>
                  <a:schemeClr val="tx2"/>
                </a:solidFill>
                <a:latin typeface="Comic Sans MS"/>
                <a:cs typeface="Comic Sans MS"/>
              </a:rPr>
              <a:t>1 </a:t>
            </a:r>
            <a:r>
              <a:rPr lang="en-US" sz="1800" dirty="0" smtClean="0">
                <a:solidFill>
                  <a:schemeClr val="tx2"/>
                </a:solidFill>
                <a:latin typeface="Comic Sans MS"/>
                <a:cs typeface="Comic Sans MS"/>
              </a:rPr>
              <a:t>candidate: E</a:t>
            </a:r>
            <a:r>
              <a:rPr lang="en-US" sz="1800" baseline="-25000" dirty="0" smtClean="0">
                <a:solidFill>
                  <a:schemeClr val="tx2"/>
                </a:solidFill>
                <a:latin typeface="Comic Sans MS"/>
                <a:cs typeface="Comic Sans MS"/>
              </a:rPr>
              <a:t>r</a:t>
            </a:r>
            <a:r>
              <a:rPr lang="en-US" sz="1800" dirty="0" smtClean="0">
                <a:solidFill>
                  <a:schemeClr val="tx2"/>
                </a:solidFill>
                <a:latin typeface="Comic Sans MS"/>
                <a:cs typeface="Comic Sans MS"/>
              </a:rPr>
              <a:t>= 21 keV</a:t>
            </a:r>
            <a:br>
              <a:rPr lang="en-US" sz="1800" dirty="0" smtClean="0">
                <a:solidFill>
                  <a:schemeClr val="tx2"/>
                </a:solidFill>
                <a:latin typeface="Comic Sans MS"/>
                <a:cs typeface="Comic Sans MS"/>
              </a:rPr>
            </a:br>
            <a:r>
              <a:rPr lang="en-US" dirty="0">
                <a:solidFill>
                  <a:schemeClr val="tx2"/>
                </a:solidFill>
                <a:latin typeface="Comic Sans MS"/>
                <a:cs typeface="Comic Sans MS"/>
              </a:rPr>
              <a:t>E</a:t>
            </a:r>
            <a:r>
              <a:rPr lang="en-US" sz="1800" dirty="0" smtClean="0">
                <a:solidFill>
                  <a:schemeClr val="tx2"/>
                </a:solidFill>
                <a:latin typeface="Comic Sans MS"/>
                <a:cs typeface="Comic Sans MS"/>
              </a:rPr>
              <a:t>stimated </a:t>
            </a:r>
            <a:r>
              <a:rPr lang="en-US" sz="1800" dirty="0">
                <a:solidFill>
                  <a:schemeClr val="tx2"/>
                </a:solidFill>
                <a:latin typeface="Comic Sans MS"/>
                <a:cs typeface="Comic Sans MS"/>
              </a:rPr>
              <a:t>background &lt; 0.24 </a:t>
            </a:r>
            <a:r>
              <a:rPr lang="en-US" sz="1800" dirty="0">
                <a:solidFill>
                  <a:schemeClr val="tx2"/>
                </a:solidFill>
              </a:rPr>
              <a:t/>
            </a:r>
            <a:br>
              <a:rPr lang="en-US" sz="1800" dirty="0">
                <a:solidFill>
                  <a:schemeClr val="tx2"/>
                </a:solidFill>
              </a:rPr>
            </a:br>
            <a:r>
              <a:rPr lang="en-US" sz="1800" dirty="0">
                <a:solidFill>
                  <a:schemeClr val="tx2"/>
                </a:solidFill>
              </a:rPr>
              <a:t/>
            </a:r>
            <a:br>
              <a:rPr lang="en-US" sz="1800" dirty="0">
                <a:solidFill>
                  <a:schemeClr val="tx2"/>
                </a:solidFill>
              </a:rPr>
            </a:br>
            <a:r>
              <a:rPr lang="en-US" sz="1800" dirty="0">
                <a:solidFill>
                  <a:schemeClr val="tx2"/>
                </a:solidFill>
              </a:rPr>
              <a:t> </a:t>
            </a:r>
            <a:r>
              <a:rPr lang="en-US" sz="2000" b="1" u="sng" dirty="0">
                <a:solidFill>
                  <a:srgbClr val="008000"/>
                </a:solidFill>
                <a:latin typeface="Comic Sans MS"/>
                <a:cs typeface="Comic Sans MS"/>
              </a:rPr>
              <a:t>15* better than EDW-I</a:t>
            </a:r>
            <a:r>
              <a:rPr lang="en-US" sz="1800" u="sng" dirty="0">
                <a:solidFill>
                  <a:srgbClr val="008000"/>
                </a:solidFill>
                <a:latin typeface="Comic Sans MS"/>
                <a:cs typeface="Comic Sans MS"/>
              </a:rPr>
              <a:t> </a:t>
            </a:r>
            <a:r>
              <a:rPr lang="en-US" sz="1800" u="sng" dirty="0">
                <a:solidFill>
                  <a:srgbClr val="008000"/>
                </a:solidFill>
              </a:rPr>
              <a:t/>
            </a:r>
            <a:br>
              <a:rPr lang="en-US" sz="1800" u="sng" dirty="0">
                <a:solidFill>
                  <a:srgbClr val="008000"/>
                </a:solidFill>
              </a:rPr>
            </a:br>
            <a:endParaRPr lang="en-US" sz="1800" u="sng" dirty="0">
              <a:solidFill>
                <a:srgbClr val="008000"/>
              </a:solidFill>
            </a:endParaRPr>
          </a:p>
        </p:txBody>
      </p:sp>
      <p:sp>
        <p:nvSpPr>
          <p:cNvPr id="106510" name="Text Box 14"/>
          <p:cNvSpPr txBox="1">
            <a:spLocks noChangeArrowheads="1"/>
          </p:cNvSpPr>
          <p:nvPr/>
        </p:nvSpPr>
        <p:spPr bwMode="auto">
          <a:xfrm>
            <a:off x="4229877" y="4943475"/>
            <a:ext cx="5105400" cy="16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1400" b="1" dirty="0">
                <a:latin typeface="Comic Sans MS"/>
                <a:cs typeface="Comic Sans MS"/>
              </a:rPr>
              <a:t>Expected rates from first 6 months </a:t>
            </a:r>
            <a:r>
              <a:rPr lang="en-US" sz="1400" b="1" i="1" dirty="0">
                <a:latin typeface="Comic Sans MS"/>
                <a:cs typeface="Comic Sans MS"/>
              </a:rPr>
              <a:t>from previous calibrations/simulations </a:t>
            </a:r>
          </a:p>
          <a:p>
            <a:pPr eaLnBrk="1" hangingPunct="1"/>
            <a:r>
              <a:rPr lang="en-US" sz="1400" dirty="0">
                <a:latin typeface="Comic Sans MS"/>
                <a:cs typeface="Comic Sans MS"/>
              </a:rPr>
              <a:t>- gamma &lt; 0.01 evt (99.99% rejection, gaussian behaviour)</a:t>
            </a:r>
          </a:p>
          <a:p>
            <a:pPr eaLnBrk="1" hangingPunct="1">
              <a:buFontTx/>
              <a:buChar char="-"/>
            </a:pPr>
            <a:r>
              <a:rPr lang="en-US" sz="1400" dirty="0">
                <a:latin typeface="Comic Sans MS"/>
                <a:cs typeface="Comic Sans MS"/>
              </a:rPr>
              <a:t> beta ~ 0.06 evt </a:t>
            </a:r>
            <a:r>
              <a:rPr lang="en-US" sz="1200" dirty="0">
                <a:latin typeface="Comic Sans MS"/>
                <a:cs typeface="Comic Sans MS"/>
              </a:rPr>
              <a:t>(from ID201 calibration + observed betas)</a:t>
            </a:r>
          </a:p>
          <a:p>
            <a:pPr eaLnBrk="1" hangingPunct="1">
              <a:buFontTx/>
              <a:buChar char="-"/>
            </a:pPr>
            <a:r>
              <a:rPr lang="en-US" sz="1400" dirty="0">
                <a:latin typeface="Comic Sans MS"/>
                <a:cs typeface="Comic Sans MS"/>
              </a:rPr>
              <a:t> neutrons from </a:t>
            </a:r>
            <a:r>
              <a:rPr lang="en-US" sz="1400" baseline="30000" dirty="0">
                <a:latin typeface="Comic Sans MS"/>
                <a:cs typeface="Comic Sans MS"/>
              </a:rPr>
              <a:t>238</a:t>
            </a:r>
            <a:r>
              <a:rPr lang="en-US" sz="1400" dirty="0">
                <a:latin typeface="Comic Sans MS"/>
                <a:cs typeface="Comic Sans MS"/>
              </a:rPr>
              <a:t>U in</a:t>
            </a:r>
            <a:r>
              <a:rPr lang="en-US" sz="1400" dirty="0" smtClean="0">
                <a:latin typeface="Comic Sans MS"/>
                <a:cs typeface="Comic Sans MS"/>
              </a:rPr>
              <a:t> lead </a:t>
            </a:r>
            <a:r>
              <a:rPr lang="en-US" sz="1400" dirty="0">
                <a:latin typeface="Comic Sans MS"/>
                <a:cs typeface="Comic Sans MS"/>
              </a:rPr>
              <a:t>&lt; 0.1 evt</a:t>
            </a:r>
          </a:p>
          <a:p>
            <a:pPr eaLnBrk="1" hangingPunct="1">
              <a:buFontTx/>
              <a:buChar char="-"/>
            </a:pPr>
            <a:r>
              <a:rPr lang="en-US" sz="1400" dirty="0">
                <a:latin typeface="Comic Sans MS"/>
                <a:cs typeface="Comic Sans MS"/>
              </a:rPr>
              <a:t> neutrons from  </a:t>
            </a:r>
            <a:r>
              <a:rPr lang="en-US" sz="1400" baseline="30000" dirty="0">
                <a:latin typeface="Comic Sans MS"/>
                <a:cs typeface="Comic Sans MS"/>
              </a:rPr>
              <a:t>238</a:t>
            </a:r>
            <a:r>
              <a:rPr lang="en-US" sz="1400" dirty="0">
                <a:latin typeface="Comic Sans MS"/>
                <a:cs typeface="Comic Sans MS"/>
              </a:rPr>
              <a:t>U+(α,n) in rock ~ 0.03 evt</a:t>
            </a:r>
          </a:p>
          <a:p>
            <a:pPr eaLnBrk="1" hangingPunct="1">
              <a:buFontTx/>
              <a:buChar char="-"/>
            </a:pPr>
            <a:r>
              <a:rPr lang="en-US" sz="1400" dirty="0">
                <a:latin typeface="Comic Sans MS"/>
                <a:cs typeface="Comic Sans MS"/>
              </a:rPr>
              <a:t> neutrons from muons &lt; 0.04 evt</a:t>
            </a:r>
            <a:endParaRPr lang="en-US" sz="1800" dirty="0">
              <a:latin typeface="Comic Sans MS"/>
              <a:cs typeface="Comic Sans M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6400800"/>
            <a:ext cx="441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Best limit</a:t>
            </a:r>
            <a:r>
              <a:rPr lang="en-US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1</a:t>
            </a:r>
            <a:r>
              <a:rPr lang="en-US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*10</a:t>
            </a:r>
            <a:r>
              <a:rPr lang="en-US" b="1" baseline="30000" dirty="0" smtClean="0">
                <a:solidFill>
                  <a:srgbClr val="FF0000"/>
                </a:solidFill>
                <a:latin typeface="Comic Sans MS"/>
                <a:cs typeface="Comic Sans MS"/>
              </a:rPr>
              <a:t>-7</a:t>
            </a:r>
            <a:r>
              <a:rPr lang="en-US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pb @ M</a:t>
            </a:r>
            <a:r>
              <a:rPr lang="en-US" b="1" baseline="-25000" dirty="0" smtClean="0">
                <a:solidFill>
                  <a:srgbClr val="FF0000"/>
                </a:solidFill>
                <a:latin typeface="Comic Sans MS"/>
                <a:cs typeface="Comic Sans MS"/>
              </a:rPr>
              <a:t>w</a:t>
            </a:r>
            <a:r>
              <a:rPr lang="en-US" b="1" dirty="0" smtClean="0">
                <a:solidFill>
                  <a:srgbClr val="FF0000"/>
                </a:solidFill>
                <a:latin typeface="Comic Sans MS"/>
                <a:ea typeface="Arial" charset="0"/>
                <a:cs typeface="Comic Sans MS"/>
              </a:rPr>
              <a:t>~</a:t>
            </a:r>
            <a:r>
              <a:rPr lang="en-US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80 GeV     </a:t>
            </a:r>
            <a:r>
              <a:rPr lang="en-US" sz="20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/>
            </a:r>
            <a:br>
              <a:rPr lang="en-US" sz="2000" b="1" dirty="0" smtClean="0">
                <a:solidFill>
                  <a:srgbClr val="FF0000"/>
                </a:solidFill>
                <a:latin typeface="Comic Sans MS"/>
                <a:cs typeface="Comic Sans MS"/>
              </a:rPr>
            </a:b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/>
          <a:p>
            <a:pPr>
              <a:defRPr/>
            </a:pPr>
            <a:fld id="{3410D9F6-EE33-BE43-836B-52F89CB2B585}" type="slidenum">
              <a:rPr lang="fr-FR"/>
              <a:pPr>
                <a:defRPr/>
              </a:pPr>
              <a:t>12</a:t>
            </a:fld>
            <a:endParaRPr lang="fr-FR"/>
          </a:p>
        </p:txBody>
      </p:sp>
      <p:pic>
        <p:nvPicPr>
          <p:cNvPr id="107549" name="Picture 29" descr="plot_alex_th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27538" y="160338"/>
            <a:ext cx="4638675" cy="4640262"/>
          </a:xfrm>
          <a:prstGeom prst="rect">
            <a:avLst/>
          </a:prstGeom>
          <a:noFill/>
        </p:spPr>
      </p:pic>
      <p:sp>
        <p:nvSpPr>
          <p:cNvPr id="107524" name="Rectangle 4"/>
          <p:cNvSpPr>
            <a:spLocks noChangeArrowheads="1"/>
          </p:cNvSpPr>
          <p:nvPr/>
        </p:nvSpPr>
        <p:spPr bwMode="auto">
          <a:xfrm>
            <a:off x="0" y="0"/>
            <a:ext cx="9144000" cy="487363"/>
          </a:xfrm>
          <a:prstGeom prst="rect">
            <a:avLst/>
          </a:prstGeom>
          <a:solidFill>
            <a:srgbClr val="C3D69B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US" sz="2400" b="1" i="1" dirty="0" smtClean="0">
                <a:solidFill>
                  <a:srgbClr val="008000"/>
                </a:solidFill>
                <a:latin typeface="Comic Sans MS"/>
                <a:cs typeface="Comic Sans MS"/>
              </a:rPr>
              <a:t>WIMP search: </a:t>
            </a:r>
            <a:r>
              <a:rPr lang="en-US" sz="2400" b="1" i="1" dirty="0">
                <a:solidFill>
                  <a:srgbClr val="008000"/>
                </a:solidFill>
                <a:latin typeface="Comic Sans MS"/>
                <a:cs typeface="Comic Sans MS"/>
              </a:rPr>
              <a:t>p</a:t>
            </a:r>
            <a:r>
              <a:rPr lang="en-US" sz="2400" b="1" i="1" dirty="0" smtClean="0">
                <a:solidFill>
                  <a:srgbClr val="008000"/>
                </a:solidFill>
                <a:latin typeface="Comic Sans MS"/>
                <a:cs typeface="Comic Sans MS"/>
              </a:rPr>
              <a:t>reliminary </a:t>
            </a:r>
            <a:r>
              <a:rPr lang="en-US" sz="2400" b="1" i="1" dirty="0">
                <a:solidFill>
                  <a:srgbClr val="008000"/>
                </a:solidFill>
                <a:latin typeface="Comic Sans MS"/>
                <a:cs typeface="Comic Sans MS"/>
              </a:rPr>
              <a:t>results of the</a:t>
            </a:r>
            <a:r>
              <a:rPr lang="en-US" sz="2400" b="1" i="1" dirty="0" smtClean="0">
                <a:solidFill>
                  <a:srgbClr val="008000"/>
                </a:solidFill>
                <a:latin typeface="Comic Sans MS"/>
                <a:cs typeface="Comic Sans MS"/>
              </a:rPr>
              <a:t> all </a:t>
            </a:r>
            <a:r>
              <a:rPr lang="en-US" sz="2400" b="1" i="1" dirty="0">
                <a:solidFill>
                  <a:srgbClr val="008000"/>
                </a:solidFill>
                <a:latin typeface="Comic Sans MS"/>
                <a:cs typeface="Comic Sans MS"/>
              </a:rPr>
              <a:t>14 months </a:t>
            </a:r>
            <a:r>
              <a:rPr lang="en-US" sz="2000" b="1" i="1" dirty="0">
                <a:solidFill>
                  <a:srgbClr val="008000"/>
                </a:solidFill>
                <a:latin typeface="Comic Sans MS"/>
                <a:cs typeface="Comic Sans MS"/>
              </a:rPr>
              <a:t/>
            </a:r>
            <a:br>
              <a:rPr lang="en-US" sz="2000" b="1" i="1" dirty="0">
                <a:solidFill>
                  <a:srgbClr val="008000"/>
                </a:solidFill>
                <a:latin typeface="Comic Sans MS"/>
                <a:cs typeface="Comic Sans MS"/>
              </a:rPr>
            </a:br>
            <a:endParaRPr lang="en-US" sz="2000" b="1" i="1" dirty="0">
              <a:solidFill>
                <a:srgbClr val="008000"/>
              </a:solidFill>
              <a:latin typeface="Comic Sans MS"/>
              <a:cs typeface="Comic Sans MS"/>
            </a:endParaRPr>
          </a:p>
        </p:txBody>
      </p:sp>
      <p:pic>
        <p:nvPicPr>
          <p:cNvPr id="107526" name="Image 6" descr="allge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544513"/>
            <a:ext cx="4140200" cy="396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7529" name="Rectangle 9"/>
          <p:cNvSpPr>
            <a:spLocks noChangeArrowheads="1"/>
          </p:cNvSpPr>
          <p:nvPr/>
        </p:nvSpPr>
        <p:spPr bwMode="auto">
          <a:xfrm>
            <a:off x="0" y="4583767"/>
            <a:ext cx="9144000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b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 dirty="0">
                <a:solidFill>
                  <a:srgbClr val="008000"/>
                </a:solidFill>
                <a:latin typeface="Comic Sans MS"/>
                <a:cs typeface="Comic Sans MS"/>
              </a:rPr>
              <a:t>Preliminary </a:t>
            </a:r>
            <a:r>
              <a:rPr lang="en-US" sz="2000" b="1" dirty="0" smtClean="0">
                <a:solidFill>
                  <a:srgbClr val="008000"/>
                </a:solidFill>
                <a:latin typeface="Comic Sans MS"/>
                <a:cs typeface="Comic Sans MS"/>
              </a:rPr>
              <a:t>results</a:t>
            </a:r>
            <a:r>
              <a:rPr lang="en-US" sz="2000" dirty="0" smtClean="0">
                <a:solidFill>
                  <a:srgbClr val="008000"/>
                </a:solidFill>
                <a:latin typeface="Comic Sans MS"/>
                <a:cs typeface="Comic Sans MS"/>
              </a:rPr>
              <a:t>: </a:t>
            </a:r>
            <a:r>
              <a:rPr lang="en-US" dirty="0">
                <a:latin typeface="Comic Sans MS"/>
                <a:cs typeface="Comic Sans MS"/>
              </a:rPr>
              <a:t>end of data taking in </a:t>
            </a:r>
            <a:r>
              <a:rPr lang="en-US" dirty="0" smtClean="0">
                <a:latin typeface="Comic Sans MS"/>
                <a:cs typeface="Comic Sans MS"/>
              </a:rPr>
              <a:t>may 2010 - </a:t>
            </a:r>
            <a:r>
              <a:rPr lang="en-US" dirty="0">
                <a:latin typeface="Comic Sans MS"/>
                <a:cs typeface="Comic Sans MS"/>
              </a:rPr>
              <a:t>2</a:t>
            </a:r>
            <a:r>
              <a:rPr lang="en-US" baseline="30000" dirty="0">
                <a:latin typeface="Comic Sans MS"/>
                <a:cs typeface="Comic Sans MS"/>
              </a:rPr>
              <a:t>nd</a:t>
            </a:r>
            <a:r>
              <a:rPr lang="en-US" dirty="0">
                <a:latin typeface="Comic Sans MS"/>
                <a:cs typeface="Comic Sans MS"/>
              </a:rPr>
              <a:t> analysis ongoing</a:t>
            </a:r>
            <a:r>
              <a:rPr lang="en-US" dirty="0" smtClean="0">
                <a:latin typeface="Comic Sans MS"/>
                <a:cs typeface="Comic Sans MS"/>
              </a:rPr>
              <a:t> </a:t>
            </a:r>
          </a:p>
          <a:p>
            <a:pPr algn="ctr"/>
            <a:r>
              <a:rPr lang="en-US" dirty="0" smtClean="0">
                <a:latin typeface="Comic Sans MS"/>
                <a:cs typeface="Comic Sans MS"/>
              </a:rPr>
              <a:t>Sensitivity increased by a factor </a:t>
            </a:r>
            <a:r>
              <a:rPr lang="en-US" dirty="0">
                <a:latin typeface="Comic Sans MS"/>
                <a:cs typeface="Comic Sans MS"/>
              </a:rPr>
              <a:t>2 </a:t>
            </a:r>
            <a:r>
              <a:rPr lang="en-US" dirty="0" smtClean="0">
                <a:latin typeface="Comic Sans MS"/>
                <a:cs typeface="Comic Sans MS"/>
              </a:rPr>
              <a:t>(it scales </a:t>
            </a:r>
            <a:r>
              <a:rPr lang="en-US" dirty="0">
                <a:latin typeface="Comic Sans MS"/>
                <a:cs typeface="Comic Sans MS"/>
              </a:rPr>
              <a:t>with </a:t>
            </a:r>
            <a:r>
              <a:rPr lang="en-US" dirty="0" smtClean="0">
                <a:latin typeface="Comic Sans MS"/>
                <a:cs typeface="Comic Sans MS"/>
              </a:rPr>
              <a:t>stat!)</a:t>
            </a:r>
            <a:r>
              <a:rPr lang="en-US" sz="2000" dirty="0">
                <a:latin typeface="Comic Sans MS"/>
                <a:cs typeface="Comic Sans MS"/>
              </a:rPr>
              <a:t/>
            </a:r>
            <a:br>
              <a:rPr lang="en-US" sz="2000" dirty="0">
                <a:latin typeface="Comic Sans MS"/>
                <a:cs typeface="Comic Sans MS"/>
              </a:rPr>
            </a:br>
            <a:r>
              <a:rPr lang="en-US" sz="2000" b="1" dirty="0">
                <a:solidFill>
                  <a:srgbClr val="008000"/>
                </a:solidFill>
                <a:latin typeface="Comic Sans MS"/>
                <a:cs typeface="Comic Sans MS"/>
              </a:rPr>
              <a:t>3 candidates near threshold, 2 outliers (1 @ 175 keV in NR band</a:t>
            </a:r>
            <a:r>
              <a:rPr lang="en-US" sz="2000" b="1" dirty="0" smtClean="0">
                <a:solidFill>
                  <a:srgbClr val="008000"/>
                </a:solidFill>
                <a:latin typeface="Comic Sans MS"/>
                <a:cs typeface="Comic Sans MS"/>
              </a:rPr>
              <a:t>)</a:t>
            </a:r>
            <a:r>
              <a:rPr lang="en-US" sz="2000" dirty="0" smtClean="0">
                <a:solidFill>
                  <a:srgbClr val="008000"/>
                </a:solidFill>
                <a:latin typeface="Comic Sans MS"/>
                <a:cs typeface="Comic Sans MS"/>
              </a:rPr>
              <a:t/>
            </a:r>
            <a:br>
              <a:rPr lang="en-US" sz="2000" dirty="0" smtClean="0">
                <a:solidFill>
                  <a:srgbClr val="008000"/>
                </a:solidFill>
                <a:latin typeface="Comic Sans MS"/>
                <a:cs typeface="Comic Sans MS"/>
              </a:rPr>
            </a:br>
            <a:endParaRPr lang="en-US" b="1" dirty="0">
              <a:solidFill>
                <a:srgbClr val="008000"/>
              </a:solidFill>
              <a:latin typeface="Comic Sans MS"/>
              <a:cs typeface="Comic Sans MS"/>
            </a:endParaRPr>
          </a:p>
        </p:txBody>
      </p:sp>
      <p:sp>
        <p:nvSpPr>
          <p:cNvPr id="107532" name="Text Box 12"/>
          <p:cNvSpPr txBox="1">
            <a:spLocks noChangeArrowheads="1"/>
          </p:cNvSpPr>
          <p:nvPr/>
        </p:nvSpPr>
        <p:spPr bwMode="auto">
          <a:xfrm rot="-1014531">
            <a:off x="2051050" y="2492375"/>
            <a:ext cx="19859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 b="1" i="1" dirty="0">
                <a:solidFill>
                  <a:srgbClr val="FF0000"/>
                </a:solidFill>
              </a:rPr>
              <a:t>preliminary</a:t>
            </a:r>
          </a:p>
        </p:txBody>
      </p:sp>
      <p:sp>
        <p:nvSpPr>
          <p:cNvPr id="107546" name="Line 26"/>
          <p:cNvSpPr>
            <a:spLocks noChangeShapeType="1"/>
          </p:cNvSpPr>
          <p:nvPr/>
        </p:nvSpPr>
        <p:spPr bwMode="auto">
          <a:xfrm>
            <a:off x="6875463" y="2553474"/>
            <a:ext cx="0" cy="288925"/>
          </a:xfrm>
          <a:prstGeom prst="line">
            <a:avLst/>
          </a:prstGeom>
          <a:noFill/>
          <a:ln w="57150">
            <a:solidFill>
              <a:srgbClr val="FF0066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7547" name="Text Box 27"/>
          <p:cNvSpPr txBox="1">
            <a:spLocks noChangeArrowheads="1"/>
          </p:cNvSpPr>
          <p:nvPr/>
        </p:nvSpPr>
        <p:spPr bwMode="auto">
          <a:xfrm>
            <a:off x="6659563" y="1989138"/>
            <a:ext cx="463550" cy="3667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800" b="1">
                <a:solidFill>
                  <a:srgbClr val="FF0000"/>
                </a:solidFill>
              </a:rPr>
              <a:t>* 2</a:t>
            </a:r>
          </a:p>
        </p:txBody>
      </p:sp>
      <p:sp>
        <p:nvSpPr>
          <p:cNvPr id="107550" name="Oval 30"/>
          <p:cNvSpPr>
            <a:spLocks noChangeArrowheads="1"/>
          </p:cNvSpPr>
          <p:nvPr/>
        </p:nvSpPr>
        <p:spPr bwMode="auto">
          <a:xfrm>
            <a:off x="828675" y="3213100"/>
            <a:ext cx="287338" cy="503238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7552" name="Oval 32"/>
          <p:cNvSpPr>
            <a:spLocks noChangeArrowheads="1"/>
          </p:cNvSpPr>
          <p:nvPr/>
        </p:nvSpPr>
        <p:spPr bwMode="auto">
          <a:xfrm>
            <a:off x="3649663" y="2936875"/>
            <a:ext cx="287337" cy="142875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0" y="5768707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Best limit </a:t>
            </a:r>
            <a:r>
              <a:rPr lang="en-US" sz="20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5*10</a:t>
            </a:r>
            <a:r>
              <a:rPr lang="en-US" sz="2000" b="1" baseline="30000" dirty="0" smtClean="0">
                <a:solidFill>
                  <a:srgbClr val="FF0000"/>
                </a:solidFill>
                <a:latin typeface="Comic Sans MS"/>
                <a:cs typeface="Comic Sans MS"/>
              </a:rPr>
              <a:t>-8</a:t>
            </a:r>
            <a:r>
              <a:rPr lang="en-US" sz="20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 pb @ M</a:t>
            </a:r>
            <a:r>
              <a:rPr lang="en-US" sz="2000" b="1" baseline="-25000" dirty="0" smtClean="0">
                <a:solidFill>
                  <a:srgbClr val="FF0000"/>
                </a:solidFill>
                <a:latin typeface="Comic Sans MS"/>
                <a:cs typeface="Comic Sans MS"/>
              </a:rPr>
              <a:t>w</a:t>
            </a:r>
            <a:r>
              <a:rPr lang="en-US" sz="2000" b="1" dirty="0" smtClean="0">
                <a:solidFill>
                  <a:srgbClr val="FF0000"/>
                </a:solidFill>
                <a:latin typeface="Comic Sans MS"/>
                <a:ea typeface="Arial" charset="0"/>
                <a:cs typeface="Comic Sans MS"/>
              </a:rPr>
              <a:t>~</a:t>
            </a:r>
            <a:r>
              <a:rPr lang="en-US" sz="20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80 GeV     </a:t>
            </a:r>
            <a:br>
              <a:rPr lang="en-US" sz="2000" b="1" dirty="0" smtClean="0">
                <a:solidFill>
                  <a:srgbClr val="FF0000"/>
                </a:solidFill>
                <a:latin typeface="Comic Sans MS"/>
                <a:cs typeface="Comic Sans MS"/>
              </a:rPr>
            </a:b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447800" y="6356350"/>
            <a:ext cx="6170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  <a:latin typeface="Comic Sans MS"/>
                <a:cs typeface="Comic Sans MS"/>
              </a:rPr>
              <a:t>Background starts to appear </a:t>
            </a:r>
            <a:r>
              <a:rPr lang="en-US" b="1" dirty="0" smtClean="0">
                <a:solidFill>
                  <a:srgbClr val="008000"/>
                </a:solidFill>
                <a:latin typeface="Comic Sans MS"/>
                <a:cs typeface="Comic Sans MS"/>
                <a:sym typeface="Wingdings"/>
              </a:rPr>
              <a:t> </a:t>
            </a:r>
            <a:r>
              <a:rPr lang="en-US" b="1" dirty="0" smtClean="0">
                <a:solidFill>
                  <a:srgbClr val="008000"/>
                </a:solidFill>
                <a:latin typeface="Comic Sans MS"/>
                <a:cs typeface="Comic Sans MS"/>
              </a:rPr>
              <a:t>Studies in progress…</a:t>
            </a:r>
            <a:endParaRPr lang="en-US" dirty="0" smtClean="0">
              <a:solidFill>
                <a:srgbClr val="008000"/>
              </a:solidFill>
            </a:endParaRPr>
          </a:p>
          <a:p>
            <a:endParaRPr lang="en-US" dirty="0">
              <a:solidFill>
                <a:srgbClr val="008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6C2EE-58D7-A849-8C2A-CDD7AE01B2B9}" type="slidenum">
              <a:rPr lang="fr-FR"/>
              <a:pPr/>
              <a:t>13</a:t>
            </a:fld>
            <a:endParaRPr lang="fr-FR"/>
          </a:p>
        </p:txBody>
      </p:sp>
      <p:pic>
        <p:nvPicPr>
          <p:cNvPr id="82950" name="Picture 6" descr="Imag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38800" y="3505200"/>
            <a:ext cx="3170238" cy="2981325"/>
          </a:xfrm>
          <a:prstGeom prst="rect">
            <a:avLst/>
          </a:prstGeom>
          <a:noFill/>
        </p:spPr>
      </p:pic>
      <p:sp>
        <p:nvSpPr>
          <p:cNvPr id="82956" name="Text Box 12"/>
          <p:cNvSpPr txBox="1">
            <a:spLocks noChangeArrowheads="1"/>
          </p:cNvSpPr>
          <p:nvPr/>
        </p:nvSpPr>
        <p:spPr bwMode="auto">
          <a:xfrm>
            <a:off x="6400800" y="3733800"/>
            <a:ext cx="2160588" cy="3365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600" i="1"/>
              <a:t>After fiducial selection</a:t>
            </a:r>
          </a:p>
        </p:txBody>
      </p:sp>
      <p:pic>
        <p:nvPicPr>
          <p:cNvPr id="82948" name="Picture 4" descr="Image 1"/>
          <p:cNvPicPr>
            <a:picLocks noChangeAspect="1" noChangeArrowheads="1"/>
          </p:cNvPicPr>
          <p:nvPr/>
        </p:nvPicPr>
        <p:blipFill>
          <a:blip r:embed="rId4"/>
          <a:srcRect b="56093"/>
          <a:stretch>
            <a:fillRect/>
          </a:stretch>
        </p:blipFill>
        <p:spPr bwMode="auto">
          <a:xfrm>
            <a:off x="76200" y="996950"/>
            <a:ext cx="5486400" cy="1670050"/>
          </a:xfrm>
          <a:prstGeom prst="rect">
            <a:avLst/>
          </a:prstGeom>
          <a:noFill/>
        </p:spPr>
      </p:pic>
      <p:pic>
        <p:nvPicPr>
          <p:cNvPr id="82949" name="Picture 5" descr="Imag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62600" y="569397"/>
            <a:ext cx="3200400" cy="2909887"/>
          </a:xfrm>
          <a:prstGeom prst="rect">
            <a:avLst/>
          </a:prstGeom>
          <a:noFill/>
        </p:spPr>
      </p:pic>
      <p:sp>
        <p:nvSpPr>
          <p:cNvPr id="82951" name="AutoShape 7"/>
          <p:cNvSpPr>
            <a:spLocks noChangeArrowheads="1"/>
          </p:cNvSpPr>
          <p:nvPr/>
        </p:nvSpPr>
        <p:spPr bwMode="auto">
          <a:xfrm>
            <a:off x="7239000" y="3352800"/>
            <a:ext cx="381000" cy="38100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2952" name="Text Box 8"/>
          <p:cNvSpPr txBox="1">
            <a:spLocks noChangeArrowheads="1"/>
          </p:cNvSpPr>
          <p:nvPr/>
        </p:nvSpPr>
        <p:spPr bwMode="auto">
          <a:xfrm>
            <a:off x="6477000" y="4800600"/>
            <a:ext cx="21272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600"/>
              <a:t>FID400 beta rejection</a:t>
            </a:r>
          </a:p>
          <a:p>
            <a:r>
              <a:rPr lang="fr-FR" sz="1200"/>
              <a:t>4/68000 for E&gt;25keV</a:t>
            </a:r>
          </a:p>
        </p:txBody>
      </p:sp>
      <p:sp>
        <p:nvSpPr>
          <p:cNvPr id="82953" name="Text Box 9"/>
          <p:cNvSpPr txBox="1">
            <a:spLocks noChangeArrowheads="1"/>
          </p:cNvSpPr>
          <p:nvPr/>
        </p:nvSpPr>
        <p:spPr bwMode="auto">
          <a:xfrm>
            <a:off x="6608763" y="5683250"/>
            <a:ext cx="20129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fr-FR" sz="1600" baseline="30000"/>
              <a:t>210</a:t>
            </a:r>
            <a:r>
              <a:rPr lang="fr-FR" sz="1600"/>
              <a:t>Pb source @LSM</a:t>
            </a:r>
          </a:p>
        </p:txBody>
      </p:sp>
      <p:sp>
        <p:nvSpPr>
          <p:cNvPr id="82954" name="Text Box 10"/>
          <p:cNvSpPr txBox="1">
            <a:spLocks noChangeArrowheads="1"/>
          </p:cNvSpPr>
          <p:nvPr/>
        </p:nvSpPr>
        <p:spPr bwMode="auto">
          <a:xfrm>
            <a:off x="304800" y="4977824"/>
            <a:ext cx="4917833" cy="584776"/>
          </a:xfrm>
          <a:prstGeom prst="rect">
            <a:avLst/>
          </a:prstGeom>
          <a:solidFill>
            <a:schemeClr val="accent3"/>
          </a:solidFill>
          <a:ln w="41275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600" b="1" dirty="0">
                <a:latin typeface="Comic Sans MS"/>
                <a:cs typeface="Comic Sans MS"/>
              </a:rPr>
              <a:t>Fiducial mass        </a:t>
            </a:r>
            <a:r>
              <a:rPr lang="fr-FR" sz="1600" b="1" dirty="0" smtClean="0">
                <a:latin typeface="Comic Sans MS"/>
                <a:cs typeface="Comic Sans MS"/>
              </a:rPr>
              <a:t>     x2                 x4  </a:t>
            </a:r>
            <a:endParaRPr lang="fr-FR" sz="1600" b="1" dirty="0">
              <a:latin typeface="Comic Sans MS"/>
              <a:cs typeface="Comic Sans MS"/>
            </a:endParaRPr>
          </a:p>
          <a:p>
            <a:r>
              <a:rPr lang="fr-FR" sz="1600" b="1" dirty="0">
                <a:latin typeface="Comic Sans MS"/>
                <a:cs typeface="Comic Sans MS"/>
              </a:rPr>
              <a:t>ID200 =&gt; ID400</a:t>
            </a:r>
            <a:r>
              <a:rPr lang="fr-FR" sz="1600" b="1" dirty="0" smtClean="0">
                <a:latin typeface="Comic Sans MS"/>
                <a:cs typeface="Comic Sans MS"/>
              </a:rPr>
              <a:t>  =</a:t>
            </a:r>
            <a:r>
              <a:rPr lang="fr-FR" sz="1600" b="1" dirty="0">
                <a:latin typeface="Comic Sans MS"/>
                <a:cs typeface="Comic Sans MS"/>
              </a:rPr>
              <a:t>&gt; </a:t>
            </a:r>
            <a:r>
              <a:rPr lang="fr-FR" sz="1600" b="1" dirty="0" smtClean="0">
                <a:latin typeface="Comic Sans MS"/>
                <a:cs typeface="Comic Sans MS"/>
              </a:rPr>
              <a:t> FID400     =</a:t>
            </a:r>
            <a:r>
              <a:rPr lang="fr-FR" sz="1600" b="1" dirty="0">
                <a:latin typeface="Comic Sans MS"/>
                <a:cs typeface="Comic Sans MS"/>
              </a:rPr>
              <a:t>&gt;</a:t>
            </a:r>
            <a:r>
              <a:rPr lang="fr-FR" sz="1600" b="1" dirty="0" smtClean="0">
                <a:latin typeface="Comic Sans MS"/>
                <a:cs typeface="Comic Sans MS"/>
              </a:rPr>
              <a:t>  </a:t>
            </a:r>
            <a:r>
              <a:rPr lang="fr-FR" sz="1600" b="1" dirty="0">
                <a:latin typeface="Comic Sans MS"/>
                <a:cs typeface="Comic Sans MS"/>
              </a:rPr>
              <a:t>FID800</a:t>
            </a:r>
          </a:p>
        </p:txBody>
      </p:sp>
      <p:sp>
        <p:nvSpPr>
          <p:cNvPr id="82955" name="Text Box 11"/>
          <p:cNvSpPr txBox="1">
            <a:spLocks noChangeArrowheads="1"/>
          </p:cNvSpPr>
          <p:nvPr/>
        </p:nvSpPr>
        <p:spPr bwMode="auto">
          <a:xfrm>
            <a:off x="6629400" y="776287"/>
            <a:ext cx="1798638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i="1" dirty="0"/>
              <a:t>before selection</a:t>
            </a:r>
          </a:p>
        </p:txBody>
      </p:sp>
      <p:pic>
        <p:nvPicPr>
          <p:cNvPr id="82957" name="Picture 1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2400" y="2667000"/>
            <a:ext cx="5486400" cy="210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2958" name="Line 14"/>
          <p:cNvSpPr>
            <a:spLocks noChangeShapeType="1"/>
          </p:cNvSpPr>
          <p:nvPr/>
        </p:nvSpPr>
        <p:spPr bwMode="auto">
          <a:xfrm flipV="1">
            <a:off x="3048000" y="2514600"/>
            <a:ext cx="6096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2959" name="Line 15"/>
          <p:cNvSpPr>
            <a:spLocks noChangeShapeType="1"/>
          </p:cNvSpPr>
          <p:nvPr/>
        </p:nvSpPr>
        <p:spPr bwMode="auto">
          <a:xfrm flipV="1">
            <a:off x="1219200" y="2438400"/>
            <a:ext cx="3048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2960" name="Line 16"/>
          <p:cNvSpPr>
            <a:spLocks noChangeShapeType="1"/>
          </p:cNvSpPr>
          <p:nvPr/>
        </p:nvSpPr>
        <p:spPr bwMode="auto">
          <a:xfrm flipV="1">
            <a:off x="1371600" y="2590800"/>
            <a:ext cx="6858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2964" name="Picture 20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581400" y="2819400"/>
            <a:ext cx="2097088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" name="Rectangle 4"/>
          <p:cNvSpPr>
            <a:spLocks noChangeArrowheads="1"/>
          </p:cNvSpPr>
          <p:nvPr/>
        </p:nvSpPr>
        <p:spPr bwMode="auto">
          <a:xfrm>
            <a:off x="0" y="0"/>
            <a:ext cx="9144000" cy="487363"/>
          </a:xfrm>
          <a:prstGeom prst="rect">
            <a:avLst/>
          </a:prstGeom>
          <a:solidFill>
            <a:srgbClr val="C3D69B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US" sz="2400" i="1" dirty="0" smtClean="0">
                <a:solidFill>
                  <a:srgbClr val="008000"/>
                </a:solidFill>
                <a:latin typeface="Comic Sans MS"/>
                <a:cs typeface="Comic Sans MS"/>
              </a:rPr>
              <a:t>What’s next: from ID to FID detectors</a:t>
            </a:r>
            <a:r>
              <a:rPr lang="en-US" sz="2400" b="1" i="1" dirty="0" smtClean="0">
                <a:solidFill>
                  <a:srgbClr val="008000"/>
                </a:solidFill>
                <a:latin typeface="Comic Sans MS"/>
                <a:cs typeface="Comic Sans MS"/>
              </a:rPr>
              <a:t/>
            </a:r>
            <a:br>
              <a:rPr lang="en-US" sz="2400" b="1" i="1" dirty="0" smtClean="0">
                <a:solidFill>
                  <a:srgbClr val="008000"/>
                </a:solidFill>
                <a:latin typeface="Comic Sans MS"/>
                <a:cs typeface="Comic Sans MS"/>
              </a:rPr>
            </a:br>
            <a:endParaRPr lang="en-US" sz="2400" b="1" i="1" dirty="0">
              <a:solidFill>
                <a:srgbClr val="008000"/>
              </a:solidFill>
              <a:latin typeface="Comic Sans MS"/>
              <a:cs typeface="Comic Sans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ID801 with its 218 ultrasonic boundings at CSNS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4400" y="3922026"/>
            <a:ext cx="4191000" cy="278357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2300" y="1066800"/>
            <a:ext cx="27113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218 ultrasonic bonding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9144000" cy="487363"/>
          </a:xfrm>
          <a:prstGeom prst="rect">
            <a:avLst/>
          </a:prstGeom>
          <a:solidFill>
            <a:srgbClr val="C3D69B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US" sz="2400" b="1" i="1" dirty="0" smtClean="0">
                <a:solidFill>
                  <a:srgbClr val="008000"/>
                </a:solidFill>
                <a:latin typeface="Comic Sans MS"/>
                <a:cs typeface="Comic Sans MS"/>
              </a:rPr>
              <a:t>FID production @ CSNSM-Orsay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 charset="0"/>
              </a:rPr>
              <a:t/>
            </a:r>
            <a:br>
              <a:rPr lang="en-US" sz="2000" b="1" i="1" dirty="0" smtClean="0">
                <a:solidFill>
                  <a:srgbClr val="FF0000"/>
                </a:solidFill>
                <a:latin typeface="Times New Roman" charset="0"/>
              </a:rPr>
            </a:br>
            <a:endParaRPr lang="en-US" sz="2000" b="1" i="1" dirty="0">
              <a:solidFill>
                <a:srgbClr val="FF0000"/>
              </a:solidFill>
              <a:latin typeface="Times New Roman" charset="0"/>
            </a:endParaRPr>
          </a:p>
        </p:txBody>
      </p:sp>
      <p:pic>
        <p:nvPicPr>
          <p:cNvPr id="7" name="Image 1" descr="DSC_1587.JPG"/>
          <p:cNvPicPr>
            <a:picLocks noChangeAspect="1"/>
          </p:cNvPicPr>
          <p:nvPr/>
        </p:nvPicPr>
        <p:blipFill>
          <a:blip r:embed="rId3"/>
          <a:srcRect l="6441" r="5002"/>
          <a:stretch>
            <a:fillRect/>
          </a:stretch>
        </p:blipFill>
        <p:spPr bwMode="auto">
          <a:xfrm>
            <a:off x="5181600" y="762000"/>
            <a:ext cx="36576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 3" descr="DSC_1604.JPG"/>
          <p:cNvPicPr>
            <a:picLocks noChangeAspect="1"/>
          </p:cNvPicPr>
          <p:nvPr/>
        </p:nvPicPr>
        <p:blipFill>
          <a:blip r:embed="rId4"/>
          <a:srcRect l="27351" t="14725" r="30624"/>
          <a:stretch>
            <a:fillRect/>
          </a:stretch>
        </p:blipFill>
        <p:spPr bwMode="auto">
          <a:xfrm>
            <a:off x="152400" y="762000"/>
            <a:ext cx="3657600" cy="4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4724401" y="3886200"/>
            <a:ext cx="419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218 ultrasonic bondings/detector</a:t>
            </a:r>
            <a:endParaRPr lang="en-US" b="1" dirty="0">
              <a:solidFill>
                <a:srgbClr val="FFFF00"/>
              </a:solidFill>
              <a:latin typeface="Comic Sans MS"/>
              <a:cs typeface="Comic Sans M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2401" y="5791200"/>
            <a:ext cx="3657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>
                <a:latin typeface="Comic Sans MS"/>
                <a:cs typeface="Comic Sans MS"/>
              </a:rPr>
              <a:t>Production of FID detectors performed @ CSNSM-Orsay in a dedicated evaporator. </a:t>
            </a: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6857D-74EB-674C-BC60-66412E405CEB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0"/>
            <a:ext cx="9144000" cy="487363"/>
          </a:xfrm>
          <a:prstGeom prst="rect">
            <a:avLst/>
          </a:prstGeom>
          <a:solidFill>
            <a:srgbClr val="C3D69B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US" sz="2400" i="1" dirty="0" smtClean="0">
                <a:solidFill>
                  <a:srgbClr val="008000"/>
                </a:solidFill>
                <a:latin typeface="Comic Sans MS"/>
                <a:cs typeface="Comic Sans MS"/>
              </a:rPr>
              <a:t>What’s next…</a:t>
            </a:r>
            <a:r>
              <a:rPr lang="en-US" sz="2400" b="1" i="1" dirty="0" smtClean="0">
                <a:solidFill>
                  <a:srgbClr val="008000"/>
                </a:solidFill>
                <a:latin typeface="Comic Sans MS"/>
                <a:cs typeface="Comic Sans MS"/>
              </a:rPr>
              <a:t/>
            </a:r>
            <a:br>
              <a:rPr lang="en-US" sz="2400" b="1" i="1" dirty="0" smtClean="0">
                <a:solidFill>
                  <a:srgbClr val="008000"/>
                </a:solidFill>
                <a:latin typeface="Comic Sans MS"/>
                <a:cs typeface="Comic Sans MS"/>
              </a:rPr>
            </a:br>
            <a:endParaRPr lang="en-US" sz="2400" b="1" i="1" dirty="0">
              <a:solidFill>
                <a:srgbClr val="008000"/>
              </a:solidFill>
              <a:latin typeface="Comic Sans MS"/>
              <a:cs typeface="Comic Sans M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1394" y="1066800"/>
            <a:ext cx="7012406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8000"/>
              </a:buClr>
              <a:buFont typeface="Wingdings" charset="2"/>
              <a:buChar char="u"/>
            </a:pPr>
            <a:r>
              <a:rPr lang="en-US" sz="2000" dirty="0" smtClean="0">
                <a:latin typeface="Comic Sans MS"/>
                <a:cs typeface="Comic Sans MS"/>
              </a:rPr>
              <a:t> 3</a:t>
            </a:r>
            <a:r>
              <a:rPr lang="en-US" sz="2000" baseline="30000" dirty="0" smtClean="0">
                <a:latin typeface="Comic Sans MS"/>
                <a:cs typeface="Comic Sans MS"/>
              </a:rPr>
              <a:t>rd</a:t>
            </a:r>
            <a:r>
              <a:rPr lang="en-US" sz="2000" dirty="0" smtClean="0">
                <a:latin typeface="Comic Sans MS"/>
                <a:cs typeface="Comic Sans MS"/>
              </a:rPr>
              <a:t> of July 2010: installation of 4 FID 800g @ LSM</a:t>
            </a:r>
          </a:p>
          <a:p>
            <a:pPr>
              <a:buClr>
                <a:srgbClr val="008000"/>
              </a:buClr>
              <a:buFont typeface="Wingdings" charset="2"/>
              <a:buChar char="u"/>
            </a:pPr>
            <a:endParaRPr lang="en-US" sz="2000" dirty="0" smtClean="0">
              <a:latin typeface="Comic Sans MS"/>
              <a:cs typeface="Comic Sans MS"/>
            </a:endParaRPr>
          </a:p>
          <a:p>
            <a:pPr>
              <a:buClr>
                <a:srgbClr val="008000"/>
              </a:buClr>
              <a:buFont typeface="Wingdings" charset="2"/>
              <a:buChar char="u"/>
            </a:pPr>
            <a:r>
              <a:rPr lang="en-US" sz="2000" dirty="0" smtClean="0">
                <a:latin typeface="Comic Sans MS"/>
                <a:cs typeface="Comic Sans MS"/>
              </a:rPr>
              <a:t> 15</a:t>
            </a:r>
            <a:r>
              <a:rPr lang="en-US" sz="2000" baseline="30000" dirty="0" smtClean="0">
                <a:latin typeface="Comic Sans MS"/>
                <a:cs typeface="Comic Sans MS"/>
              </a:rPr>
              <a:t>th</a:t>
            </a:r>
            <a:r>
              <a:rPr lang="en-US" sz="2000" dirty="0" smtClean="0">
                <a:latin typeface="Comic Sans MS"/>
                <a:cs typeface="Comic Sans MS"/>
              </a:rPr>
              <a:t> of July 2010: cooling down of the cryostat</a:t>
            </a:r>
          </a:p>
          <a:p>
            <a:pPr>
              <a:buClr>
                <a:srgbClr val="008000"/>
              </a:buClr>
            </a:pPr>
            <a:r>
              <a:rPr lang="en-US" sz="2000" dirty="0" smtClean="0">
                <a:latin typeface="Comic Sans MS"/>
                <a:cs typeface="Comic Sans MS"/>
              </a:rPr>
              <a:t>				        </a:t>
            </a:r>
            <a:r>
              <a:rPr sz="2000" dirty="0" smtClean="0">
                <a:latin typeface="Comic Sans MS"/>
                <a:cs typeface="Comic Sans MS"/>
              </a:rPr>
              <a:t>4 "towers" of 4 detectors each</a:t>
            </a:r>
            <a:r>
              <a:rPr lang="fr-FR" sz="2000" dirty="0" smtClean="0">
                <a:latin typeface="Comic Sans MS"/>
                <a:cs typeface="Comic Sans MS"/>
              </a:rPr>
              <a:t>: </a:t>
            </a:r>
          </a:p>
          <a:p>
            <a:pPr>
              <a:buClr>
                <a:srgbClr val="008000"/>
              </a:buClr>
            </a:pPr>
            <a:r>
              <a:rPr lang="fr-FR" sz="2000" dirty="0" smtClean="0">
                <a:latin typeface="Comic Sans MS"/>
                <a:cs typeface="Comic Sans MS"/>
              </a:rPr>
              <a:t>				        </a:t>
            </a:r>
            <a:r>
              <a:rPr sz="2000" dirty="0" smtClean="0">
                <a:latin typeface="Comic Sans MS"/>
                <a:cs typeface="Comic Sans MS"/>
              </a:rPr>
              <a:t>10 ID 400g, 2 FID</a:t>
            </a:r>
            <a:r>
              <a:rPr lang="fr-FR" sz="2000" dirty="0" smtClean="0">
                <a:latin typeface="Comic Sans MS"/>
                <a:cs typeface="Comic Sans MS"/>
              </a:rPr>
              <a:t> </a:t>
            </a:r>
            <a:r>
              <a:rPr sz="2000" dirty="0" smtClean="0">
                <a:latin typeface="Comic Sans MS"/>
                <a:cs typeface="Comic Sans MS"/>
              </a:rPr>
              <a:t>400g, 4 FID800g</a:t>
            </a:r>
            <a:endParaRPr lang="fr-FR" sz="2000" dirty="0" smtClean="0">
              <a:latin typeface="Comic Sans MS"/>
              <a:cs typeface="Comic Sans MS"/>
            </a:endParaRPr>
          </a:p>
          <a:p>
            <a:pPr>
              <a:buClr>
                <a:srgbClr val="008000"/>
              </a:buClr>
              <a:buFont typeface="Wingdings" charset="2"/>
              <a:buChar char="u"/>
            </a:pPr>
            <a:endParaRPr lang="fr-FR" sz="2000" dirty="0" smtClean="0">
              <a:latin typeface="Comic Sans MS"/>
              <a:cs typeface="Comic Sans MS"/>
            </a:endParaRPr>
          </a:p>
          <a:p>
            <a:pPr>
              <a:buClr>
                <a:srgbClr val="008000"/>
              </a:buClr>
              <a:buFont typeface="Wingdings" charset="2"/>
              <a:buChar char="u"/>
            </a:pPr>
            <a:r>
              <a:rPr lang="fr-FR" sz="2000" dirty="0" smtClean="0">
                <a:latin typeface="Comic Sans MS"/>
                <a:cs typeface="Comic Sans MS"/>
              </a:rPr>
              <a:t> End of July: detector optimisation</a:t>
            </a:r>
          </a:p>
          <a:p>
            <a:pPr>
              <a:buClr>
                <a:srgbClr val="008000"/>
              </a:buClr>
            </a:pPr>
            <a:endParaRPr lang="fr-FR" sz="2000" dirty="0" smtClean="0">
              <a:latin typeface="Comic Sans MS"/>
              <a:cs typeface="Comic Sans MS"/>
            </a:endParaRPr>
          </a:p>
          <a:p>
            <a:pPr>
              <a:buClr>
                <a:srgbClr val="008000"/>
              </a:buClr>
              <a:buFont typeface="Wingdings" charset="2"/>
              <a:buChar char="u"/>
            </a:pPr>
            <a:r>
              <a:rPr lang="fr-FR" sz="2000" dirty="0" smtClean="0">
                <a:latin typeface="Comic Sans MS"/>
                <a:cs typeface="Comic Sans MS"/>
              </a:rPr>
              <a:t> Beginning of August: start of run 13</a:t>
            </a:r>
          </a:p>
          <a:p>
            <a:pPr>
              <a:buClr>
                <a:srgbClr val="008000"/>
              </a:buClr>
            </a:pPr>
            <a:endParaRPr lang="fr-FR" sz="2000" dirty="0" smtClean="0">
              <a:latin typeface="Comic Sans MS"/>
              <a:cs typeface="Comic Sans MS"/>
            </a:endParaRPr>
          </a:p>
          <a:p>
            <a:pPr>
              <a:buClr>
                <a:srgbClr val="008000"/>
              </a:buClr>
              <a:buFont typeface="Wingdings" charset="2"/>
              <a:buChar char="u"/>
            </a:pPr>
            <a:r>
              <a:rPr lang="fr-FR" sz="2000" dirty="0" smtClean="0">
                <a:latin typeface="Comic Sans MS"/>
                <a:cs typeface="Comic Sans MS"/>
              </a:rPr>
              <a:t> End of the year: run 13 outcome</a:t>
            </a:r>
            <a:r>
              <a:rPr sz="2000" dirty="0" smtClean="0">
                <a:latin typeface="Comic Sans MS"/>
                <a:cs typeface="Comic Sans MS"/>
              </a:rPr>
              <a:t> </a:t>
            </a:r>
            <a:endParaRPr lang="en-US" sz="2000" dirty="0" smtClean="0">
              <a:latin typeface="Comic Sans MS"/>
              <a:cs typeface="Comic Sans MS"/>
            </a:endParaRPr>
          </a:p>
          <a:p>
            <a:pPr>
              <a:buClr>
                <a:srgbClr val="008000"/>
              </a:buClr>
              <a:buFont typeface="Wingdings" charset="2"/>
              <a:buChar char="u"/>
            </a:pPr>
            <a:endParaRPr lang="en-US" sz="2000" dirty="0">
              <a:latin typeface="Comic Sans MS"/>
              <a:cs typeface="Comic Sans M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6857D-74EB-674C-BC60-66412E405CEB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8" name="Picture 8" descr="DSC_2240 cop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86400" y="2827338"/>
            <a:ext cx="3332162" cy="35290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0"/>
            <a:ext cx="9144000" cy="487363"/>
          </a:xfrm>
          <a:prstGeom prst="rect">
            <a:avLst/>
          </a:prstGeom>
          <a:solidFill>
            <a:srgbClr val="C3D69B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US" sz="2400" b="1" i="1" dirty="0" smtClean="0">
                <a:solidFill>
                  <a:srgbClr val="008000"/>
                </a:solidFill>
                <a:latin typeface="Comic Sans MS"/>
                <a:cs typeface="Comic Sans MS"/>
              </a:rPr>
              <a:t>The next future: EURECA</a:t>
            </a:r>
            <a:r>
              <a:rPr lang="en-US" sz="2000" b="1" i="1" dirty="0" smtClean="0">
                <a:solidFill>
                  <a:srgbClr val="008000"/>
                </a:solidFill>
                <a:latin typeface="Comic Sans MS"/>
                <a:cs typeface="Comic Sans MS"/>
              </a:rPr>
              <a:t/>
            </a:r>
            <a:br>
              <a:rPr lang="en-US" sz="2000" b="1" i="1" dirty="0" smtClean="0">
                <a:solidFill>
                  <a:srgbClr val="008000"/>
                </a:solidFill>
                <a:latin typeface="Comic Sans MS"/>
                <a:cs typeface="Comic Sans MS"/>
              </a:rPr>
            </a:br>
            <a:endParaRPr lang="en-US" sz="2000" b="1" i="1" dirty="0">
              <a:solidFill>
                <a:srgbClr val="008000"/>
              </a:solidFill>
              <a:latin typeface="Comic Sans MS"/>
              <a:cs typeface="Comic Sans M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599" y="1524000"/>
            <a:ext cx="2057400" cy="838200"/>
          </a:xfrm>
          <a:prstGeom prst="rect">
            <a:avLst/>
          </a:prstGeom>
        </p:spPr>
      </p:pic>
      <p:pic>
        <p:nvPicPr>
          <p:cNvPr id="9" name="Picture 19"/>
          <p:cNvPicPr>
            <a:picLocks noChangeAspect="1" noChangeArrowheads="1"/>
          </p:cNvPicPr>
          <p:nvPr/>
        </p:nvPicPr>
        <p:blipFill>
          <a:blip r:embed="rId3"/>
          <a:srcRect t="5882"/>
          <a:stretch>
            <a:fillRect/>
          </a:stretch>
        </p:blipFill>
        <p:spPr bwMode="auto">
          <a:xfrm>
            <a:off x="5029200" y="5334000"/>
            <a:ext cx="147637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2362200" y="1293673"/>
            <a:ext cx="4572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omic Sans MS"/>
                <a:cs typeface="Comic Sans MS"/>
              </a:rPr>
              <a:t>Joint European collaboration of teams from EDELWEISS, CRESST, ROSEBUD, CERN, + others...</a:t>
            </a:r>
          </a:p>
          <a:p>
            <a:r>
              <a:rPr lang="en-US" dirty="0" smtClean="0">
                <a:latin typeface="Comic Sans MS"/>
                <a:cs typeface="Comic Sans MS"/>
              </a:rPr>
              <a:t>It is a part of the ASPERA European Roadmap.</a:t>
            </a:r>
          </a:p>
          <a:p>
            <a:endParaRPr lang="en-US" dirty="0">
              <a:latin typeface="Comic Sans MS"/>
              <a:cs typeface="Comic Sans M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5379" y="551934"/>
            <a:ext cx="2376785" cy="310566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81000" y="3244334"/>
            <a:ext cx="480060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  <a:latin typeface="Comic Sans MS"/>
                <a:cs typeface="Comic Sans MS"/>
              </a:rPr>
              <a:t>The goal: 10</a:t>
            </a:r>
            <a:r>
              <a:rPr lang="en-US" b="1" baseline="30000" dirty="0" smtClean="0">
                <a:solidFill>
                  <a:srgbClr val="008000"/>
                </a:solidFill>
                <a:latin typeface="Comic Sans MS"/>
                <a:cs typeface="Comic Sans MS"/>
              </a:rPr>
              <a:t>-10 </a:t>
            </a:r>
            <a:r>
              <a:rPr lang="en-US" b="1" dirty="0" smtClean="0">
                <a:solidFill>
                  <a:srgbClr val="008000"/>
                </a:solidFill>
                <a:latin typeface="Comic Sans MS"/>
                <a:cs typeface="Comic Sans MS"/>
              </a:rPr>
              <a:t>pb</a:t>
            </a:r>
            <a:r>
              <a:rPr lang="en-US" dirty="0" smtClean="0">
                <a:latin typeface="Comic Sans MS"/>
                <a:cs typeface="Comic Sans MS"/>
              </a:rPr>
              <a:t>, </a:t>
            </a:r>
            <a:r>
              <a:rPr lang="en-US" sz="1600" dirty="0" smtClean="0">
                <a:latin typeface="Comic Sans MS"/>
                <a:cs typeface="Comic Sans MS"/>
              </a:rPr>
              <a:t>500 kg – 1 ton cryogenic experiment.</a:t>
            </a:r>
          </a:p>
          <a:p>
            <a:r>
              <a:rPr lang="en-US" sz="1600" dirty="0" smtClean="0">
                <a:latin typeface="Comic Sans MS"/>
                <a:cs typeface="Comic Sans MS"/>
              </a:rPr>
              <a:t>2</a:t>
            </a:r>
            <a:r>
              <a:rPr lang="en-US" sz="1600" baseline="30000" dirty="0" smtClean="0">
                <a:latin typeface="Comic Sans MS"/>
                <a:cs typeface="Comic Sans MS"/>
              </a:rPr>
              <a:t>nd</a:t>
            </a:r>
            <a:r>
              <a:rPr lang="en-US" sz="1600" dirty="0" smtClean="0">
                <a:latin typeface="Comic Sans MS"/>
                <a:cs typeface="Comic Sans MS"/>
              </a:rPr>
              <a:t> generation experiment with huge efforts in background reduction, detector development and build infrastructures. </a:t>
            </a:r>
            <a:endParaRPr lang="en-US" sz="1600" dirty="0">
              <a:latin typeface="Comic Sans MS"/>
              <a:cs typeface="Comic Sans M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1000" y="4724400"/>
            <a:ext cx="42672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  <a:latin typeface="Comic Sans MS"/>
                <a:cs typeface="Comic Sans MS"/>
              </a:rPr>
              <a:t>Preferred site: </a:t>
            </a:r>
            <a:r>
              <a:rPr lang="en-US" dirty="0" smtClean="0">
                <a:latin typeface="Comic Sans MS"/>
                <a:cs typeface="Comic Sans MS"/>
              </a:rPr>
              <a:t>60000 m</a:t>
            </a:r>
            <a:r>
              <a:rPr lang="en-US" baseline="30000" dirty="0" smtClean="0">
                <a:latin typeface="Comic Sans MS"/>
                <a:cs typeface="Comic Sans MS"/>
              </a:rPr>
              <a:t>2 </a:t>
            </a:r>
            <a:r>
              <a:rPr lang="en-US" dirty="0" smtClean="0">
                <a:latin typeface="Comic Sans MS"/>
                <a:cs typeface="Comic Sans MS"/>
              </a:rPr>
              <a:t>@ </a:t>
            </a:r>
            <a:r>
              <a:rPr lang="en-US" b="1" dirty="0" smtClean="0">
                <a:solidFill>
                  <a:srgbClr val="008000"/>
                </a:solidFill>
                <a:latin typeface="Comic Sans MS"/>
                <a:cs typeface="Comic Sans MS"/>
              </a:rPr>
              <a:t>ULISSE</a:t>
            </a:r>
            <a:r>
              <a:rPr lang="en-US" dirty="0" smtClean="0">
                <a:latin typeface="Comic Sans MS"/>
                <a:cs typeface="Comic Sans MS"/>
              </a:rPr>
              <a:t> </a:t>
            </a:r>
            <a:r>
              <a:rPr lang="en-US" sz="1600" dirty="0" smtClean="0">
                <a:latin typeface="Comic Sans MS"/>
                <a:cs typeface="Comic Sans MS"/>
              </a:rPr>
              <a:t>(extension of present LSM, to be dig in 2011-2012)</a:t>
            </a:r>
            <a:endParaRPr lang="en-US" sz="1600" baseline="30000" dirty="0">
              <a:latin typeface="Comic Sans MS"/>
              <a:cs typeface="Comic Sans M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81000" y="5715000"/>
            <a:ext cx="4267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omic Sans MS"/>
                <a:cs typeface="Comic Sans MS"/>
              </a:rPr>
              <a:t>N.B. Collaboration agreement with SuperCDMS &amp; GeoDM for common studies!</a:t>
            </a: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7767" y="773668"/>
            <a:ext cx="6970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omic Sans MS"/>
                <a:cs typeface="Comic Sans MS"/>
              </a:rPr>
              <a:t>EURECA: European Underground Rare Event Calorimeter Array</a:t>
            </a: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6857D-74EB-674C-BC60-66412E405CEB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17" name="Picture 8" descr="Schema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70450" y="3810000"/>
            <a:ext cx="4197350" cy="23860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0"/>
            <a:ext cx="9144000" cy="487363"/>
          </a:xfrm>
          <a:prstGeom prst="rect">
            <a:avLst/>
          </a:prstGeom>
          <a:solidFill>
            <a:srgbClr val="C3D69B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US" sz="2400" b="1" i="1" dirty="0" smtClean="0">
                <a:solidFill>
                  <a:srgbClr val="008000"/>
                </a:solidFill>
                <a:latin typeface="Comic Sans MS"/>
                <a:cs typeface="Comic Sans MS"/>
              </a:rPr>
              <a:t>Conclusions and perspectives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 charset="0"/>
              </a:rPr>
              <a:t/>
            </a:r>
            <a:br>
              <a:rPr lang="en-US" sz="2000" b="1" i="1" dirty="0" smtClean="0">
                <a:solidFill>
                  <a:srgbClr val="FF0000"/>
                </a:solidFill>
                <a:latin typeface="Times New Roman" charset="0"/>
              </a:rPr>
            </a:br>
            <a:endParaRPr lang="en-US" sz="2000" b="1" i="1" dirty="0">
              <a:solidFill>
                <a:srgbClr val="FF0000"/>
              </a:solidFill>
              <a:latin typeface="Times New Roman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" y="685800"/>
            <a:ext cx="7302600" cy="59708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8000"/>
              </a:buClr>
              <a:buSzPct val="90000"/>
              <a:buFont typeface="Wingdings" charset="2"/>
              <a:buChar char="²"/>
            </a:pPr>
            <a:r>
              <a:rPr lang="en-US" dirty="0" smtClean="0"/>
              <a:t> </a:t>
            </a:r>
            <a:r>
              <a:rPr lang="en-US" sz="2400" b="1" u="sng" dirty="0" smtClean="0">
                <a:solidFill>
                  <a:srgbClr val="008000"/>
                </a:solidFill>
                <a:latin typeface="Comic Sans MS"/>
                <a:cs typeface="Comic Sans MS"/>
              </a:rPr>
              <a:t>Edelweiss ID detectors</a:t>
            </a:r>
          </a:p>
          <a:p>
            <a:pPr lvl="1">
              <a:buClr>
                <a:schemeClr val="accent3"/>
              </a:buClr>
              <a:buSzPct val="95000"/>
              <a:buFont typeface="Wingdings" charset="2"/>
              <a:buChar char="v"/>
            </a:pPr>
            <a:r>
              <a:rPr lang="en-US" dirty="0" smtClean="0">
                <a:latin typeface="Comic Sans MS"/>
                <a:cs typeface="Comic Sans MS"/>
              </a:rPr>
              <a:t> Robust detectors with a very high beta rejection</a:t>
            </a:r>
          </a:p>
          <a:p>
            <a:pPr lvl="1">
              <a:buClr>
                <a:schemeClr val="accent3"/>
              </a:buClr>
              <a:buSzPct val="95000"/>
              <a:buFont typeface="Wingdings" charset="2"/>
              <a:buChar char="v"/>
            </a:pPr>
            <a:r>
              <a:rPr lang="en-US" dirty="0" smtClean="0">
                <a:latin typeface="Comic Sans MS"/>
                <a:cs typeface="Comic Sans MS"/>
              </a:rPr>
              <a:t> 1 year of data analysis (preliminary)</a:t>
            </a:r>
          </a:p>
          <a:p>
            <a:pPr lvl="3"/>
            <a:r>
              <a:rPr lang="en-US" sz="1600" dirty="0" smtClean="0">
                <a:latin typeface="Comic Sans MS"/>
                <a:cs typeface="Comic Sans MS"/>
              </a:rPr>
              <a:t>No evidence of WIMPs</a:t>
            </a:r>
          </a:p>
          <a:p>
            <a:pPr lvl="3"/>
            <a:r>
              <a:rPr lang="en-US" sz="1600" dirty="0" smtClean="0">
                <a:latin typeface="Comic Sans MS"/>
                <a:cs typeface="Comic Sans MS"/>
              </a:rPr>
              <a:t>5*10</a:t>
            </a:r>
            <a:r>
              <a:rPr lang="en-US" sz="1600" baseline="30000" dirty="0" smtClean="0">
                <a:latin typeface="Comic Sans MS"/>
                <a:cs typeface="Comic Sans MS"/>
              </a:rPr>
              <a:t>-8 </a:t>
            </a:r>
            <a:r>
              <a:rPr lang="en-US" sz="1600" dirty="0" smtClean="0">
                <a:latin typeface="Comic Sans MS"/>
                <a:cs typeface="Comic Sans MS"/>
              </a:rPr>
              <a:t>pb: the achieved sensitivity</a:t>
            </a:r>
          </a:p>
          <a:p>
            <a:endParaRPr lang="en-US" dirty="0" smtClean="0"/>
          </a:p>
          <a:p>
            <a:pPr>
              <a:buSzPct val="95000"/>
              <a:buFont typeface="Wingdings" charset="2"/>
              <a:buChar char="²"/>
            </a:pPr>
            <a:r>
              <a:rPr lang="en-US" sz="2000" b="1" dirty="0" smtClean="0">
                <a:solidFill>
                  <a:srgbClr val="008000"/>
                </a:solidFill>
                <a:latin typeface="Comic Sans MS"/>
                <a:cs typeface="Comic Sans MS"/>
              </a:rPr>
              <a:t> </a:t>
            </a:r>
            <a:r>
              <a:rPr lang="en-US" sz="2400" b="1" u="sng" dirty="0" smtClean="0">
                <a:solidFill>
                  <a:srgbClr val="008000"/>
                </a:solidFill>
                <a:latin typeface="Comic Sans MS"/>
                <a:cs typeface="Comic Sans MS"/>
              </a:rPr>
              <a:t>Next goal: 5*10</a:t>
            </a:r>
            <a:r>
              <a:rPr lang="en-US" sz="2400" b="1" u="sng" baseline="30000" dirty="0" smtClean="0">
                <a:solidFill>
                  <a:srgbClr val="008000"/>
                </a:solidFill>
                <a:latin typeface="Comic Sans MS"/>
                <a:cs typeface="Comic Sans MS"/>
              </a:rPr>
              <a:t>-9</a:t>
            </a:r>
            <a:r>
              <a:rPr lang="en-US" sz="2400" b="1" u="sng" dirty="0" smtClean="0">
                <a:solidFill>
                  <a:srgbClr val="008000"/>
                </a:solidFill>
                <a:latin typeface="Comic Sans MS"/>
                <a:cs typeface="Comic Sans MS"/>
              </a:rPr>
              <a:t> pb</a:t>
            </a:r>
          </a:p>
          <a:p>
            <a:pPr lvl="1">
              <a:buClr>
                <a:schemeClr val="accent3"/>
              </a:buClr>
              <a:buSzPct val="95000"/>
              <a:buFont typeface="Wingdings" charset="2"/>
              <a:buChar char="v"/>
            </a:pPr>
            <a:r>
              <a:rPr lang="en-US" dirty="0" smtClean="0">
                <a:latin typeface="Comic Sans MS"/>
                <a:cs typeface="Comic Sans MS"/>
              </a:rPr>
              <a:t> Background improvement and comprehension</a:t>
            </a:r>
          </a:p>
          <a:p>
            <a:pPr lvl="3"/>
            <a:r>
              <a:rPr lang="en-US" sz="1600" dirty="0" smtClean="0">
                <a:latin typeface="Comic Sans MS"/>
                <a:cs typeface="Comic Sans MS"/>
              </a:rPr>
              <a:t>Increased </a:t>
            </a:r>
            <a:r>
              <a:rPr lang="en-US" sz="1600" dirty="0" smtClean="0">
                <a:latin typeface="Comic Sans MS"/>
                <a:cs typeface="Comic Sans MS"/>
              </a:rPr>
              <a:t>redundancy </a:t>
            </a:r>
            <a:r>
              <a:rPr lang="en-US" sz="1600" dirty="0" smtClean="0">
                <a:latin typeface="Comic Sans MS"/>
                <a:cs typeface="Comic Sans MS"/>
              </a:rPr>
              <a:t>for both heat and ionisation channels</a:t>
            </a:r>
          </a:p>
          <a:p>
            <a:pPr lvl="3"/>
            <a:r>
              <a:rPr lang="en-US" sz="1600" dirty="0" smtClean="0">
                <a:latin typeface="Comic Sans MS"/>
                <a:cs typeface="Comic Sans MS"/>
              </a:rPr>
              <a:t>Fast readout (multisite, pile-up)</a:t>
            </a:r>
          </a:p>
          <a:p>
            <a:pPr lvl="3"/>
            <a:r>
              <a:rPr lang="en-US" sz="1600" dirty="0" smtClean="0">
                <a:latin typeface="Comic Sans MS"/>
                <a:cs typeface="Comic Sans MS"/>
              </a:rPr>
              <a:t>Internal PE shield</a:t>
            </a:r>
          </a:p>
          <a:p>
            <a:pPr lvl="1">
              <a:buClr>
                <a:schemeClr val="accent3"/>
              </a:buClr>
              <a:buSzPct val="95000"/>
              <a:buFont typeface="Wingdings" charset="2"/>
              <a:buChar char="v"/>
            </a:pPr>
            <a:r>
              <a:rPr lang="en-US" dirty="0" smtClean="0">
                <a:latin typeface="Comic Sans MS"/>
                <a:cs typeface="Comic Sans MS"/>
              </a:rPr>
              <a:t> New prototypes FIDs 800 g</a:t>
            </a:r>
          </a:p>
          <a:p>
            <a:pPr lvl="3"/>
            <a:r>
              <a:rPr lang="en-US" sz="1600" dirty="0" smtClean="0">
                <a:latin typeface="Comic Sans MS"/>
                <a:cs typeface="Comic Sans MS"/>
              </a:rPr>
              <a:t>2011 = 1000 kg*d</a:t>
            </a:r>
          </a:p>
          <a:p>
            <a:pPr lvl="1">
              <a:buClr>
                <a:schemeClr val="accent3"/>
              </a:buClr>
              <a:buSzPct val="95000"/>
              <a:buFont typeface="Wingdings" charset="2"/>
              <a:buChar char="v"/>
            </a:pPr>
            <a:r>
              <a:rPr lang="en-US" dirty="0" smtClean="0">
                <a:latin typeface="Comic Sans MS"/>
                <a:cs typeface="Comic Sans MS"/>
              </a:rPr>
              <a:t> Build 40 detectors, upgrade of the set-up</a:t>
            </a:r>
          </a:p>
          <a:p>
            <a:pPr lvl="3"/>
            <a:r>
              <a:rPr lang="en-US" sz="1600" dirty="0" smtClean="0">
                <a:latin typeface="Comic Sans MS"/>
                <a:cs typeface="Comic Sans MS"/>
              </a:rPr>
              <a:t>2012 = 3000 kg*d</a:t>
            </a:r>
          </a:p>
          <a:p>
            <a:pPr lvl="3"/>
            <a:endParaRPr lang="en-US" dirty="0" smtClean="0">
              <a:latin typeface="Comic Sans MS"/>
              <a:cs typeface="Comic Sans MS"/>
            </a:endParaRPr>
          </a:p>
          <a:p>
            <a:pPr>
              <a:buSzPct val="90000"/>
              <a:buFont typeface="Wingdings" charset="2"/>
              <a:buChar char="²"/>
            </a:pPr>
            <a:r>
              <a:rPr lang="en-US" sz="2400" b="1" dirty="0" smtClean="0">
                <a:solidFill>
                  <a:srgbClr val="008000"/>
                </a:solidFill>
                <a:latin typeface="Comic Sans MS"/>
                <a:cs typeface="Comic Sans MS"/>
              </a:rPr>
              <a:t> </a:t>
            </a:r>
            <a:r>
              <a:rPr lang="en-US" sz="2400" b="1" u="sng" dirty="0" smtClean="0">
                <a:solidFill>
                  <a:srgbClr val="008000"/>
                </a:solidFill>
                <a:latin typeface="Comic Sans MS"/>
                <a:cs typeface="Comic Sans MS"/>
              </a:rPr>
              <a:t>The next future: EURECA</a:t>
            </a:r>
          </a:p>
          <a:p>
            <a:endParaRPr lang="en-US" dirty="0" smtClean="0"/>
          </a:p>
          <a:p>
            <a:r>
              <a:rPr lang="en-US" dirty="0" smtClean="0"/>
              <a:t> 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6857D-74EB-674C-BC60-66412E405CEB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6857D-74EB-674C-BC60-66412E405CEB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6857D-74EB-674C-BC60-66412E405CEB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rcRect t="5638" b="2079"/>
          <a:stretch>
            <a:fillRect/>
          </a:stretch>
        </p:blipFill>
        <p:spPr>
          <a:xfrm>
            <a:off x="1841500" y="381000"/>
            <a:ext cx="5461000" cy="6340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" y="0"/>
            <a:ext cx="9144000" cy="461665"/>
          </a:xfrm>
          <a:prstGeom prst="rect">
            <a:avLst/>
          </a:prstGeom>
          <a:solidFill>
            <a:srgbClr val="C3D69B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 smtClean="0">
                <a:solidFill>
                  <a:srgbClr val="008000"/>
                </a:solidFill>
                <a:latin typeface="Comic Sans MS"/>
                <a:cs typeface="Comic Sans MS"/>
              </a:rPr>
              <a:t>Outline</a:t>
            </a:r>
            <a:endParaRPr lang="en-US" sz="2400" b="1" i="1" dirty="0">
              <a:solidFill>
                <a:srgbClr val="008000"/>
              </a:solidFill>
              <a:latin typeface="Comic Sans MS"/>
              <a:cs typeface="Comic Sans M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" y="1696283"/>
            <a:ext cx="4147289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8000"/>
              </a:buClr>
              <a:buFont typeface="Wingdings" charset="2"/>
              <a:buChar char="v"/>
            </a:pPr>
            <a:r>
              <a:rPr lang="en-US" dirty="0" smtClean="0">
                <a:latin typeface="Comic Sans MS"/>
                <a:cs typeface="Comic Sans MS"/>
              </a:rPr>
              <a:t> The </a:t>
            </a:r>
            <a:r>
              <a:rPr lang="en-US" dirty="0" smtClean="0">
                <a:latin typeface="Comic Sans MS"/>
                <a:cs typeface="Comic Sans MS"/>
              </a:rPr>
              <a:t>EDELWEISS-II </a:t>
            </a:r>
            <a:r>
              <a:rPr lang="en-US" dirty="0" smtClean="0">
                <a:latin typeface="Comic Sans MS"/>
                <a:cs typeface="Comic Sans MS"/>
              </a:rPr>
              <a:t>collaboration</a:t>
            </a:r>
          </a:p>
          <a:p>
            <a:pPr>
              <a:buClr>
                <a:srgbClr val="008000"/>
              </a:buClr>
              <a:buFont typeface="Wingdings" charset="2"/>
              <a:buChar char="v"/>
            </a:pPr>
            <a:endParaRPr lang="en-US" dirty="0" smtClean="0">
              <a:latin typeface="Comic Sans MS"/>
              <a:cs typeface="Comic Sans MS"/>
            </a:endParaRPr>
          </a:p>
          <a:p>
            <a:pPr>
              <a:buClr>
                <a:srgbClr val="008000"/>
              </a:buClr>
              <a:buFont typeface="Wingdings" charset="2"/>
              <a:buChar char="v"/>
            </a:pPr>
            <a:r>
              <a:rPr lang="en-US" dirty="0" smtClean="0">
                <a:latin typeface="Comic Sans MS"/>
                <a:cs typeface="Comic Sans MS"/>
              </a:rPr>
              <a:t> The detectors and the set-up</a:t>
            </a:r>
          </a:p>
          <a:p>
            <a:pPr>
              <a:buClr>
                <a:srgbClr val="008000"/>
              </a:buClr>
              <a:buFont typeface="Wingdings" charset="2"/>
              <a:buChar char="v"/>
            </a:pPr>
            <a:endParaRPr lang="en-US" dirty="0" smtClean="0">
              <a:latin typeface="Comic Sans MS"/>
              <a:cs typeface="Comic Sans MS"/>
            </a:endParaRPr>
          </a:p>
          <a:p>
            <a:pPr>
              <a:buClr>
                <a:srgbClr val="008000"/>
              </a:buClr>
              <a:buFont typeface="Wingdings" charset="2"/>
              <a:buChar char="v"/>
            </a:pPr>
            <a:r>
              <a:rPr lang="en-US" dirty="0" smtClean="0">
                <a:latin typeface="Comic Sans MS"/>
                <a:cs typeface="Comic Sans MS"/>
              </a:rPr>
              <a:t> WIMP hunting: run 12</a:t>
            </a:r>
          </a:p>
          <a:p>
            <a:pPr>
              <a:buClr>
                <a:srgbClr val="008000"/>
              </a:buClr>
              <a:buFont typeface="Wingdings" charset="2"/>
              <a:buChar char="v"/>
            </a:pPr>
            <a:endParaRPr lang="en-US" dirty="0" smtClean="0">
              <a:latin typeface="Comic Sans MS"/>
              <a:cs typeface="Comic Sans MS"/>
            </a:endParaRPr>
          </a:p>
          <a:p>
            <a:pPr>
              <a:buClr>
                <a:srgbClr val="008000"/>
              </a:buClr>
              <a:buFont typeface="Wingdings" charset="2"/>
              <a:buChar char="v"/>
            </a:pPr>
            <a:r>
              <a:rPr lang="en-US" dirty="0" smtClean="0">
                <a:latin typeface="Comic Sans MS"/>
                <a:cs typeface="Comic Sans MS"/>
              </a:rPr>
              <a:t> A background analysis</a:t>
            </a:r>
          </a:p>
          <a:p>
            <a:pPr>
              <a:buClr>
                <a:srgbClr val="008000"/>
              </a:buClr>
              <a:buFont typeface="Wingdings" charset="2"/>
              <a:buChar char="v"/>
            </a:pPr>
            <a:endParaRPr lang="en-US" dirty="0" smtClean="0">
              <a:latin typeface="Comic Sans MS"/>
              <a:cs typeface="Comic Sans MS"/>
            </a:endParaRPr>
          </a:p>
          <a:p>
            <a:pPr>
              <a:buClr>
                <a:srgbClr val="008000"/>
              </a:buClr>
              <a:buFont typeface="Wingdings" charset="2"/>
              <a:buChar char="v"/>
            </a:pPr>
            <a:r>
              <a:rPr lang="en-US" dirty="0" smtClean="0">
                <a:latin typeface="Comic Sans MS"/>
                <a:cs typeface="Comic Sans MS"/>
              </a:rPr>
              <a:t> What’s going on</a:t>
            </a:r>
          </a:p>
          <a:p>
            <a:pPr>
              <a:buClr>
                <a:srgbClr val="008000"/>
              </a:buClr>
              <a:buFont typeface="Wingdings" charset="2"/>
              <a:buChar char="v"/>
            </a:pPr>
            <a:endParaRPr lang="en-US" dirty="0" smtClean="0">
              <a:latin typeface="Comic Sans MS"/>
              <a:cs typeface="Comic Sans MS"/>
            </a:endParaRPr>
          </a:p>
          <a:p>
            <a:pPr>
              <a:buClr>
                <a:srgbClr val="008000"/>
              </a:buClr>
              <a:buFont typeface="Wingdings" charset="2"/>
              <a:buChar char="v"/>
            </a:pPr>
            <a:r>
              <a:rPr lang="en-US" dirty="0" smtClean="0">
                <a:latin typeface="Comic Sans MS"/>
                <a:cs typeface="Comic Sans MS"/>
              </a:rPr>
              <a:t> The next future: EURECA</a:t>
            </a:r>
          </a:p>
          <a:p>
            <a:pPr>
              <a:buClr>
                <a:srgbClr val="008000"/>
              </a:buClr>
              <a:buFont typeface="Wingdings" charset="2"/>
              <a:buChar char="v"/>
            </a:pPr>
            <a:endParaRPr lang="en-US" dirty="0" smtClean="0">
              <a:latin typeface="Comic Sans MS"/>
              <a:cs typeface="Comic Sans MS"/>
            </a:endParaRPr>
          </a:p>
          <a:p>
            <a:pPr>
              <a:buClr>
                <a:srgbClr val="008000"/>
              </a:buClr>
              <a:buFont typeface="Wingdings" charset="2"/>
              <a:buChar char="v"/>
            </a:pPr>
            <a:r>
              <a:rPr lang="en-US" dirty="0" smtClean="0">
                <a:latin typeface="Comic Sans MS"/>
                <a:cs typeface="Comic Sans MS"/>
              </a:rPr>
              <a:t> Conclusions &amp;</a:t>
            </a:r>
            <a:r>
              <a:rPr lang="en-US" dirty="0" smtClean="0">
                <a:latin typeface="Comic Sans MS"/>
                <a:cs typeface="Comic Sans MS"/>
              </a:rPr>
              <a:t> Perspectives </a:t>
            </a:r>
            <a:endParaRPr lang="en-US" dirty="0" smtClean="0">
              <a:latin typeface="Comic Sans MS"/>
              <a:cs typeface="Comic Sans MS"/>
            </a:endParaRPr>
          </a:p>
          <a:p>
            <a:endParaRPr lang="en-US" dirty="0" smtClean="0">
              <a:latin typeface="Comic Sans MS"/>
              <a:cs typeface="Comic Sans MS"/>
            </a:endParaRPr>
          </a:p>
          <a:p>
            <a:endParaRPr lang="en-US" dirty="0" smtClean="0">
              <a:latin typeface="Comic Sans MS"/>
              <a:cs typeface="Comic Sans MS"/>
            </a:endParaRPr>
          </a:p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6857D-74EB-674C-BC60-66412E405CEB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8" name="Picture 8" descr="DSC_2240 cop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52679" y="1371600"/>
            <a:ext cx="4203052" cy="44513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64726-8BF6-414C-933E-FC6BF37791EB}" type="slidenum">
              <a:rPr lang="fr-FR"/>
              <a:pPr/>
              <a:t>20</a:t>
            </a:fld>
            <a:endParaRPr lang="fr-FR"/>
          </a:p>
        </p:txBody>
      </p:sp>
      <p:pic>
        <p:nvPicPr>
          <p:cNvPr id="8397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0" y="1322388"/>
            <a:ext cx="3810000" cy="3783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788987"/>
          </a:xfrm>
        </p:spPr>
        <p:txBody>
          <a:bodyPr/>
          <a:lstStyle/>
          <a:p>
            <a:r>
              <a:rPr lang="fr-FR" sz="3200"/>
              <a:t>Data analysis of first 6 months</a:t>
            </a:r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95400"/>
            <a:ext cx="5181600" cy="4800600"/>
          </a:xfrm>
        </p:spPr>
        <p:txBody>
          <a:bodyPr>
            <a:normAutofit lnSpcReduction="10000"/>
          </a:bodyPr>
          <a:lstStyle/>
          <a:p>
            <a:pPr>
              <a:lnSpc>
                <a:spcPct val="80000"/>
              </a:lnSpc>
            </a:pPr>
            <a:r>
              <a:rPr lang="fr-FR" altLang="ja-JP" sz="1800">
                <a:ea typeface="ＭＳ Ｐゴシック" pitchFamily="112" charset="-128"/>
                <a:cs typeface="ＭＳ Ｐゴシック" pitchFamily="112" charset="-128"/>
              </a:rPr>
              <a:t>2 independent processing pipelines</a:t>
            </a:r>
          </a:p>
          <a:p>
            <a:pPr>
              <a:lnSpc>
                <a:spcPct val="80000"/>
              </a:lnSpc>
            </a:pPr>
            <a:endParaRPr lang="fr-FR" altLang="ja-JP" sz="1800">
              <a:ea typeface="ＭＳ Ｐゴシック" pitchFamily="112" charset="-128"/>
              <a:cs typeface="ＭＳ Ｐゴシック" pitchFamily="112" charset="-128"/>
            </a:endParaRPr>
          </a:p>
          <a:p>
            <a:pPr>
              <a:lnSpc>
                <a:spcPct val="80000"/>
              </a:lnSpc>
            </a:pPr>
            <a:r>
              <a:rPr lang="fr-FR" altLang="ja-JP" sz="1800">
                <a:ea typeface="ＭＳ Ｐゴシック" pitchFamily="112" charset="-128"/>
                <a:cs typeface="ＭＳ Ｐゴシック" pitchFamily="112" charset="-128"/>
              </a:rPr>
              <a:t>Pulse fits with optimal filtering using instantaneous noise spectra</a:t>
            </a:r>
          </a:p>
          <a:p>
            <a:pPr>
              <a:lnSpc>
                <a:spcPct val="80000"/>
              </a:lnSpc>
            </a:pPr>
            <a:r>
              <a:rPr lang="fr-FR" sz="1800"/>
              <a:t>Period selection based on baseline noises</a:t>
            </a:r>
          </a:p>
          <a:p>
            <a:pPr lvl="1">
              <a:lnSpc>
                <a:spcPct val="80000"/>
              </a:lnSpc>
            </a:pPr>
            <a:r>
              <a:rPr lang="fr-FR" sz="1600" b="1"/>
              <a:t>80% efficiency</a:t>
            </a:r>
            <a:endParaRPr lang="fr-FR" altLang="ja-JP" sz="1600">
              <a:ea typeface="ＭＳ Ｐゴシック" pitchFamily="112" charset="-128"/>
              <a:cs typeface="ＭＳ Ｐゴシック" pitchFamily="112" charset="-128"/>
            </a:endParaRPr>
          </a:p>
          <a:p>
            <a:pPr>
              <a:lnSpc>
                <a:spcPct val="80000"/>
              </a:lnSpc>
            </a:pPr>
            <a:r>
              <a:rPr lang="fr-FR" altLang="ja-JP" sz="1800">
                <a:ea typeface="ＭＳ Ｐゴシック" pitchFamily="112" charset="-128"/>
                <a:cs typeface="ＭＳ Ｐゴシック" pitchFamily="112" charset="-128"/>
              </a:rPr>
              <a:t>Pulse reconstruction quality (chi2) </a:t>
            </a:r>
          </a:p>
          <a:p>
            <a:pPr lvl="1">
              <a:lnSpc>
                <a:spcPct val="80000"/>
              </a:lnSpc>
            </a:pPr>
            <a:r>
              <a:rPr lang="fr-FR" altLang="ja-JP" sz="1600" b="1">
                <a:ea typeface="ＭＳ Ｐゴシック" pitchFamily="112" charset="-128"/>
                <a:cs typeface="ＭＳ Ｐゴシック" pitchFamily="112" charset="-128"/>
              </a:rPr>
              <a:t>97%</a:t>
            </a:r>
            <a:r>
              <a:rPr lang="fr-FR" altLang="ja-JP" sz="1600">
                <a:ea typeface="ＭＳ Ｐゴシック" pitchFamily="112" charset="-128"/>
                <a:cs typeface="ＭＳ Ｐゴシック" pitchFamily="112" charset="-128"/>
              </a:rPr>
              <a:t> </a:t>
            </a:r>
            <a:r>
              <a:rPr lang="fr-FR" sz="1600" b="1"/>
              <a:t>efficiency</a:t>
            </a:r>
            <a:endParaRPr lang="fr-FR" altLang="ja-JP" sz="1600">
              <a:ea typeface="ＭＳ Ｐゴシック" pitchFamily="112" charset="-128"/>
              <a:cs typeface="ＭＳ Ｐゴシック" pitchFamily="112" charset="-128"/>
            </a:endParaRPr>
          </a:p>
          <a:p>
            <a:pPr>
              <a:lnSpc>
                <a:spcPct val="80000"/>
              </a:lnSpc>
            </a:pPr>
            <a:r>
              <a:rPr lang="fr-FR" altLang="ja-JP" sz="1800">
                <a:solidFill>
                  <a:srgbClr val="000099"/>
                </a:solidFill>
                <a:ea typeface="ＭＳ Ｐゴシック" pitchFamily="112" charset="-128"/>
                <a:cs typeface="ＭＳ Ｐゴシック" pitchFamily="112" charset="-128"/>
              </a:rPr>
              <a:t>Fiducial cuts</a:t>
            </a:r>
            <a:r>
              <a:rPr lang="fr-FR" altLang="ja-JP" sz="1800">
                <a:ea typeface="ＭＳ Ｐゴシック" pitchFamily="112" charset="-128"/>
                <a:cs typeface="ＭＳ Ｐゴシック" pitchFamily="112" charset="-128"/>
              </a:rPr>
              <a:t> based on ionization signals (160g)</a:t>
            </a:r>
          </a:p>
          <a:p>
            <a:pPr>
              <a:lnSpc>
                <a:spcPct val="80000"/>
              </a:lnSpc>
            </a:pPr>
            <a:r>
              <a:rPr lang="fr-FR" altLang="ja-JP" sz="1800">
                <a:ea typeface="ＭＳ Ｐゴシック" pitchFamily="112" charset="-128"/>
                <a:cs typeface="ＭＳ Ｐゴシック" pitchFamily="112" charset="-128"/>
              </a:rPr>
              <a:t>90% </a:t>
            </a:r>
            <a:r>
              <a:rPr lang="fr-FR" altLang="ja-JP" sz="1800">
                <a:solidFill>
                  <a:srgbClr val="000099"/>
                </a:solidFill>
                <a:ea typeface="ＭＳ Ｐゴシック" pitchFamily="112" charset="-128"/>
                <a:cs typeface="ＭＳ Ｐゴシック" pitchFamily="112" charset="-128"/>
              </a:rPr>
              <a:t>nuclear recoil acceptance</a:t>
            </a:r>
          </a:p>
          <a:p>
            <a:pPr>
              <a:lnSpc>
                <a:spcPct val="80000"/>
              </a:lnSpc>
            </a:pPr>
            <a:r>
              <a:rPr lang="fr-FR" altLang="ja-JP" sz="1800">
                <a:ea typeface="ＭＳ Ｐゴシック" pitchFamily="112" charset="-128"/>
                <a:cs typeface="ＭＳ Ｐゴシック" pitchFamily="112" charset="-128"/>
              </a:rPr>
              <a:t>99.99% </a:t>
            </a:r>
            <a:r>
              <a:rPr lang="fr-FR" altLang="ja-JP" sz="1800">
                <a:solidFill>
                  <a:srgbClr val="000099"/>
                </a:solidFill>
                <a:ea typeface="ＭＳ Ｐゴシック" pitchFamily="112" charset="-128"/>
                <a:cs typeface="ＭＳ Ｐゴシック" pitchFamily="112" charset="-128"/>
              </a:rPr>
              <a:t>gamma rejection</a:t>
            </a:r>
            <a:endParaRPr lang="fr-FR" altLang="ja-JP" sz="1800">
              <a:ea typeface="ＭＳ Ｐゴシック" pitchFamily="112" charset="-128"/>
              <a:cs typeface="ＭＳ Ｐゴシック" pitchFamily="112" charset="-128"/>
            </a:endParaRPr>
          </a:p>
          <a:p>
            <a:pPr>
              <a:lnSpc>
                <a:spcPct val="80000"/>
              </a:lnSpc>
            </a:pPr>
            <a:r>
              <a:rPr lang="fr-FR" altLang="ja-JP" sz="1800">
                <a:ea typeface="ＭＳ Ｐゴシック" pitchFamily="112" charset="-128"/>
                <a:cs typeface="ＭＳ Ｐゴシック" pitchFamily="112" charset="-128"/>
              </a:rPr>
              <a:t>Bolo-bolo &amp; bolo-veto coincidence rejection</a:t>
            </a:r>
          </a:p>
          <a:p>
            <a:pPr>
              <a:lnSpc>
                <a:spcPct val="80000"/>
              </a:lnSpc>
            </a:pPr>
            <a:r>
              <a:rPr lang="fr-FR" altLang="ja-JP" sz="1800">
                <a:ea typeface="ＭＳ Ｐゴシック" pitchFamily="112" charset="-128"/>
                <a:cs typeface="ＭＳ Ｐゴシック" pitchFamily="112" charset="-128"/>
              </a:rPr>
              <a:t>WIMP search threshold fixed a priori Er &gt; 20 keV (100 % acceptance)</a:t>
            </a:r>
          </a:p>
          <a:p>
            <a:pPr>
              <a:lnSpc>
                <a:spcPct val="90000"/>
              </a:lnSpc>
            </a:pPr>
            <a:endParaRPr lang="fr-FR" altLang="ja-JP" sz="1800">
              <a:ea typeface="ＭＳ Ｐゴシック" pitchFamily="112" charset="-128"/>
              <a:cs typeface="ＭＳ Ｐゴシック" pitchFamily="112" charset="-128"/>
            </a:endParaRPr>
          </a:p>
          <a:p>
            <a:pPr>
              <a:lnSpc>
                <a:spcPct val="90000"/>
              </a:lnSpc>
            </a:pPr>
            <a:r>
              <a:rPr lang="fr-FR" altLang="ja-JP" sz="1800">
                <a:ea typeface="ＭＳ Ｐゴシック" pitchFamily="112" charset="-128"/>
                <a:cs typeface="ＭＳ Ｐゴシック" pitchFamily="112" charset="-128"/>
              </a:rPr>
              <a:t>Agreement between the results of the two analyses</a:t>
            </a:r>
            <a:endParaRPr lang="fr-FR" sz="1800">
              <a:ea typeface="ＭＳ Ｐゴシック" pitchFamily="112" charset="-128"/>
              <a:cs typeface="ＭＳ Ｐゴシック" pitchFamily="112" charset="-128"/>
            </a:endParaRPr>
          </a:p>
          <a:p>
            <a:pPr>
              <a:lnSpc>
                <a:spcPct val="80000"/>
              </a:lnSpc>
            </a:pPr>
            <a:endParaRPr lang="fr-FR" sz="1800">
              <a:ea typeface="ＭＳ Ｐゴシック" pitchFamily="112" charset="-128"/>
              <a:cs typeface="ＭＳ Ｐゴシック" pitchFamily="112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/>
          <a:p>
            <a:pPr>
              <a:defRPr/>
            </a:pPr>
            <a:fld id="{AAF94515-2969-034C-865E-C3E3F20C3A5C}" type="slidenum">
              <a:rPr lang="fr-FR"/>
              <a:pPr>
                <a:defRPr/>
              </a:pPr>
              <a:t>3</a:t>
            </a:fld>
            <a:endParaRPr lang="fr-FR"/>
          </a:p>
        </p:txBody>
      </p:sp>
      <p:sp>
        <p:nvSpPr>
          <p:cNvPr id="56323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solidFill>
            <a:srgbClr val="C3D69B"/>
          </a:solidFill>
          <a:ln w="57150" cmpd="thinThick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1" hangingPunct="1"/>
            <a:r>
              <a:rPr lang="en-US" sz="2400" b="1" i="1" dirty="0">
                <a:solidFill>
                  <a:srgbClr val="008000"/>
                </a:solidFill>
                <a:latin typeface="Comic Sans MS"/>
                <a:cs typeface="Comic Sans MS"/>
              </a:rPr>
              <a:t>EDELWEISS-</a:t>
            </a:r>
            <a:r>
              <a:rPr lang="en-US" sz="2400" b="1" i="1" dirty="0" smtClean="0">
                <a:solidFill>
                  <a:srgbClr val="008000"/>
                </a:solidFill>
                <a:latin typeface="Comic Sans MS"/>
                <a:cs typeface="Comic Sans MS"/>
              </a:rPr>
              <a:t>II: the collaboration</a:t>
            </a:r>
            <a:endParaRPr lang="en-US" sz="2400" b="1" i="1" dirty="0">
              <a:solidFill>
                <a:srgbClr val="008000"/>
              </a:solidFill>
              <a:latin typeface="Comic Sans MS"/>
              <a:cs typeface="Comic Sans MS"/>
            </a:endParaRPr>
          </a:p>
        </p:txBody>
      </p:sp>
      <p:sp>
        <p:nvSpPr>
          <p:cNvPr id="56329" name="Text Box 9"/>
          <p:cNvSpPr txBox="1">
            <a:spLocks noChangeArrowheads="1"/>
          </p:cNvSpPr>
          <p:nvPr/>
        </p:nvSpPr>
        <p:spPr bwMode="auto">
          <a:xfrm>
            <a:off x="76200" y="838200"/>
            <a:ext cx="8839200" cy="203132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342900" indent="-342900" eaLnBrk="1" hangingPunct="1">
              <a:buClr>
                <a:srgbClr val="008000"/>
              </a:buClr>
              <a:buSzPct val="95000"/>
              <a:buFont typeface="Wingdings" charset="2"/>
              <a:buChar char="²"/>
            </a:pPr>
            <a:r>
              <a:rPr lang="en-US" sz="1400" b="1" dirty="0" smtClean="0">
                <a:latin typeface="Comic Sans MS"/>
                <a:cs typeface="Comic Sans MS"/>
              </a:rPr>
              <a:t>CEA </a:t>
            </a:r>
            <a:r>
              <a:rPr lang="en-US" sz="1400" b="1" dirty="0">
                <a:latin typeface="Comic Sans MS"/>
                <a:cs typeface="Comic Sans MS"/>
              </a:rPr>
              <a:t>Saclay (IRFU &amp; IRAMIS)	</a:t>
            </a:r>
            <a:r>
              <a:rPr lang="en-US" sz="1400" b="1" dirty="0" smtClean="0">
                <a:latin typeface="Comic Sans MS"/>
                <a:cs typeface="Comic Sans MS"/>
              </a:rPr>
              <a:t>	    </a:t>
            </a:r>
            <a:r>
              <a:rPr lang="en-US" sz="1200" b="1" dirty="0" smtClean="0">
                <a:latin typeface="Comic Sans MS"/>
                <a:cs typeface="Comic Sans MS"/>
              </a:rPr>
              <a:t>Detectors</a:t>
            </a:r>
            <a:r>
              <a:rPr lang="en-US" sz="1200" b="1" dirty="0">
                <a:latin typeface="Comic Sans MS"/>
                <a:cs typeface="Comic Sans MS"/>
              </a:rPr>
              <a:t>, electronics, acquisition, data handling, analysis </a:t>
            </a:r>
            <a:endParaRPr lang="en-US" sz="1200" b="1" dirty="0" smtClean="0">
              <a:latin typeface="Comic Sans MS"/>
              <a:cs typeface="Comic Sans MS"/>
            </a:endParaRPr>
          </a:p>
          <a:p>
            <a:pPr marL="342900" indent="-342900" eaLnBrk="1" hangingPunct="1">
              <a:buClr>
                <a:srgbClr val="008000"/>
              </a:buClr>
              <a:buSzPct val="95000"/>
              <a:buFont typeface="Wingdings" charset="2"/>
              <a:buChar char="²"/>
            </a:pPr>
            <a:r>
              <a:rPr lang="en-US" sz="1400" b="1" dirty="0" smtClean="0">
                <a:latin typeface="Comic Sans MS"/>
                <a:cs typeface="Comic Sans MS"/>
              </a:rPr>
              <a:t>CSNSM </a:t>
            </a:r>
            <a:r>
              <a:rPr lang="en-US" sz="1400" b="1" dirty="0">
                <a:latin typeface="Comic Sans MS"/>
                <a:cs typeface="Comic Sans MS"/>
              </a:rPr>
              <a:t>Orsay		</a:t>
            </a:r>
            <a:r>
              <a:rPr lang="en-US" sz="1400" b="1" dirty="0" smtClean="0">
                <a:latin typeface="Comic Sans MS"/>
                <a:cs typeface="Comic Sans MS"/>
              </a:rPr>
              <a:t>	                </a:t>
            </a:r>
            <a:r>
              <a:rPr lang="en-US" sz="1200" b="1" dirty="0" smtClean="0">
                <a:latin typeface="Comic Sans MS"/>
                <a:cs typeface="Comic Sans MS"/>
              </a:rPr>
              <a:t>Detectors</a:t>
            </a:r>
            <a:r>
              <a:rPr lang="en-US" sz="1200" b="1" dirty="0">
                <a:latin typeface="Comic Sans MS"/>
                <a:cs typeface="Comic Sans MS"/>
              </a:rPr>
              <a:t>, cabling, cryogenics</a:t>
            </a:r>
            <a:endParaRPr lang="en-US" sz="1200" b="1" i="1" dirty="0" smtClean="0">
              <a:latin typeface="Comic Sans MS"/>
              <a:cs typeface="Comic Sans MS"/>
            </a:endParaRPr>
          </a:p>
          <a:p>
            <a:pPr marL="342900" indent="-342900" eaLnBrk="1" hangingPunct="1">
              <a:buClr>
                <a:srgbClr val="008000"/>
              </a:buClr>
              <a:buSzPct val="95000"/>
              <a:buFont typeface="Wingdings" charset="2"/>
              <a:buChar char="²"/>
            </a:pPr>
            <a:r>
              <a:rPr lang="en-US" sz="1400" b="1" dirty="0" smtClean="0">
                <a:latin typeface="Comic Sans MS"/>
                <a:cs typeface="Comic Sans MS"/>
              </a:rPr>
              <a:t>IPN </a:t>
            </a:r>
            <a:r>
              <a:rPr lang="en-US" sz="1400" b="1" dirty="0">
                <a:latin typeface="Comic Sans MS"/>
                <a:cs typeface="Comic Sans MS"/>
              </a:rPr>
              <a:t>Lyon		</a:t>
            </a:r>
            <a:r>
              <a:rPr lang="en-US" sz="1400" b="1" dirty="0" smtClean="0">
                <a:latin typeface="Comic Sans MS"/>
                <a:cs typeface="Comic Sans MS"/>
              </a:rPr>
              <a:t>	                      </a:t>
            </a:r>
            <a:r>
              <a:rPr lang="en-US" sz="1200" b="1" dirty="0" smtClean="0">
                <a:latin typeface="Comic Sans MS"/>
                <a:cs typeface="Comic Sans MS"/>
              </a:rPr>
              <a:t>Electronics</a:t>
            </a:r>
            <a:r>
              <a:rPr lang="en-US" sz="1200" b="1" dirty="0">
                <a:latin typeface="Comic Sans MS"/>
                <a:cs typeface="Comic Sans MS"/>
              </a:rPr>
              <a:t>, cabling, low radioactivity, analysis</a:t>
            </a:r>
            <a:r>
              <a:rPr lang="en-US" sz="1200" b="1" dirty="0" smtClean="0">
                <a:latin typeface="Comic Sans MS"/>
                <a:cs typeface="Comic Sans MS"/>
              </a:rPr>
              <a:t>,detectors</a:t>
            </a:r>
            <a:r>
              <a:rPr lang="en-US" sz="1200" b="1" dirty="0">
                <a:latin typeface="Comic Sans MS"/>
                <a:cs typeface="Comic Sans MS"/>
              </a:rPr>
              <a:t>, cryo.</a:t>
            </a:r>
            <a:endParaRPr lang="en-US" sz="1200" b="1" dirty="0" smtClean="0">
              <a:latin typeface="Comic Sans MS"/>
              <a:cs typeface="Comic Sans MS"/>
            </a:endParaRPr>
          </a:p>
          <a:p>
            <a:pPr marL="342900" indent="-342900" eaLnBrk="1" hangingPunct="1">
              <a:buClr>
                <a:srgbClr val="008000"/>
              </a:buClr>
              <a:buSzPct val="95000"/>
              <a:buFont typeface="Wingdings" charset="2"/>
              <a:buChar char="²"/>
            </a:pPr>
            <a:r>
              <a:rPr lang="en-US" sz="1400" b="1" dirty="0" smtClean="0">
                <a:latin typeface="Comic Sans MS"/>
                <a:cs typeface="Comic Sans MS"/>
              </a:rPr>
              <a:t>Institût </a:t>
            </a:r>
            <a:r>
              <a:rPr lang="en-US" sz="1400" b="1" dirty="0">
                <a:latin typeface="Comic Sans MS"/>
                <a:cs typeface="Comic Sans MS"/>
              </a:rPr>
              <a:t>Néel Grenoble	</a:t>
            </a:r>
            <a:r>
              <a:rPr lang="en-US" sz="1400" b="1" dirty="0" smtClean="0">
                <a:latin typeface="Comic Sans MS"/>
                <a:cs typeface="Comic Sans MS"/>
              </a:rPr>
              <a:t>	          </a:t>
            </a:r>
            <a:r>
              <a:rPr lang="en-US" sz="1200" b="1" dirty="0" smtClean="0">
                <a:latin typeface="Comic Sans MS"/>
                <a:cs typeface="Comic Sans MS"/>
              </a:rPr>
              <a:t>Cryogenics</a:t>
            </a:r>
            <a:r>
              <a:rPr lang="en-US" sz="1200" b="1" dirty="0">
                <a:latin typeface="Comic Sans MS"/>
                <a:cs typeface="Comic Sans MS"/>
              </a:rPr>
              <a:t>, electronics</a:t>
            </a:r>
            <a:endParaRPr lang="en-US" sz="1200" b="1" dirty="0" smtClean="0">
              <a:latin typeface="Comic Sans MS"/>
              <a:cs typeface="Comic Sans MS"/>
            </a:endParaRPr>
          </a:p>
          <a:p>
            <a:pPr marL="342900" indent="-342900" eaLnBrk="1" hangingPunct="1">
              <a:buClr>
                <a:srgbClr val="008000"/>
              </a:buClr>
              <a:buSzPct val="95000"/>
              <a:buFont typeface="Wingdings" charset="2"/>
              <a:buChar char="²"/>
            </a:pPr>
            <a:r>
              <a:rPr lang="en-US" sz="1400" b="1" dirty="0" smtClean="0">
                <a:latin typeface="Comic Sans MS"/>
                <a:cs typeface="Comic Sans MS"/>
              </a:rPr>
              <a:t>Karlsruhe </a:t>
            </a:r>
            <a:r>
              <a:rPr lang="en-US" sz="1400" b="1" dirty="0">
                <a:latin typeface="Comic Sans MS"/>
                <a:cs typeface="Comic Sans MS"/>
              </a:rPr>
              <a:t>KIT </a:t>
            </a:r>
            <a:r>
              <a:rPr lang="en-US" sz="1400" b="1" dirty="0">
                <a:solidFill>
                  <a:srgbClr val="FF0000"/>
                </a:solidFill>
                <a:latin typeface="Comic Sans MS"/>
                <a:cs typeface="Comic Sans MS"/>
              </a:rPr>
              <a:t>(+ IPE in 2011)</a:t>
            </a:r>
            <a:r>
              <a:rPr lang="en-US" sz="1400" b="1" dirty="0">
                <a:latin typeface="Comic Sans MS"/>
                <a:cs typeface="Comic Sans MS"/>
              </a:rPr>
              <a:t>	</a:t>
            </a:r>
            <a:r>
              <a:rPr lang="en-US" sz="1400" b="1" dirty="0" smtClean="0">
                <a:latin typeface="Comic Sans MS"/>
                <a:cs typeface="Comic Sans MS"/>
              </a:rPr>
              <a:t>	    </a:t>
            </a:r>
            <a:r>
              <a:rPr lang="en-US" sz="1200" b="1" dirty="0" smtClean="0">
                <a:latin typeface="Comic Sans MS"/>
                <a:cs typeface="Comic Sans MS"/>
              </a:rPr>
              <a:t>Vetos</a:t>
            </a:r>
            <a:r>
              <a:rPr lang="en-US" sz="1200" b="1" dirty="0">
                <a:latin typeface="Comic Sans MS"/>
                <a:cs typeface="Comic Sans MS"/>
              </a:rPr>
              <a:t>, neutron detectors, </a:t>
            </a:r>
            <a:r>
              <a:rPr lang="en-US" sz="1200" b="1" dirty="0" smtClean="0">
                <a:latin typeface="Comic Sans MS"/>
                <a:cs typeface="Comic Sans MS"/>
              </a:rPr>
              <a:t>background</a:t>
            </a:r>
          </a:p>
          <a:p>
            <a:pPr marL="342900" indent="-342900" eaLnBrk="1" hangingPunct="1">
              <a:buClr>
                <a:srgbClr val="008000"/>
              </a:buClr>
              <a:buSzPct val="95000"/>
              <a:buFont typeface="Wingdings" charset="2"/>
              <a:buChar char="²"/>
            </a:pPr>
            <a:r>
              <a:rPr lang="en-US" sz="1400" b="1" dirty="0" smtClean="0">
                <a:latin typeface="Comic Sans MS"/>
                <a:cs typeface="Comic Sans MS"/>
              </a:rPr>
              <a:t>JINR </a:t>
            </a:r>
            <a:r>
              <a:rPr lang="en-US" sz="1400" b="1" dirty="0">
                <a:latin typeface="Comic Sans MS"/>
                <a:cs typeface="Comic Sans MS"/>
              </a:rPr>
              <a:t>Dubna		</a:t>
            </a:r>
            <a:r>
              <a:rPr lang="en-US" sz="1400" b="1" dirty="0" smtClean="0">
                <a:latin typeface="Comic Sans MS"/>
                <a:cs typeface="Comic Sans MS"/>
              </a:rPr>
              <a:t>	                </a:t>
            </a:r>
            <a:r>
              <a:rPr lang="en-US" sz="1200" b="1" dirty="0" smtClean="0">
                <a:latin typeface="Comic Sans MS"/>
                <a:cs typeface="Comic Sans MS"/>
              </a:rPr>
              <a:t>Background</a:t>
            </a:r>
            <a:r>
              <a:rPr lang="en-US" sz="1200" b="1" dirty="0">
                <a:latin typeface="Comic Sans MS"/>
                <a:cs typeface="Comic Sans MS"/>
              </a:rPr>
              <a:t>, neutron and radon detectors</a:t>
            </a:r>
            <a:endParaRPr lang="en-US" sz="1200" b="1" dirty="0" smtClean="0">
              <a:latin typeface="Comic Sans MS"/>
              <a:cs typeface="Comic Sans MS"/>
            </a:endParaRPr>
          </a:p>
          <a:p>
            <a:pPr marL="342900" indent="-342900" eaLnBrk="1" hangingPunct="1">
              <a:buClr>
                <a:srgbClr val="008000"/>
              </a:buClr>
              <a:buSzPct val="95000"/>
              <a:buFont typeface="Wingdings" charset="2"/>
              <a:buChar char="²"/>
            </a:pPr>
            <a:r>
              <a:rPr lang="en-US" sz="1400" b="1" dirty="0" smtClean="0">
                <a:solidFill>
                  <a:srgbClr val="FF0000"/>
                </a:solidFill>
                <a:latin typeface="Comic Sans MS"/>
                <a:cs typeface="Comic Sans MS"/>
                <a:sym typeface="Symbol" charset="2"/>
              </a:rPr>
              <a:t>Oxford University</a:t>
            </a:r>
            <a:r>
              <a:rPr lang="en-US" sz="1400" b="1" dirty="0" smtClean="0">
                <a:latin typeface="Comic Sans MS"/>
                <a:cs typeface="Comic Sans MS"/>
                <a:sym typeface="Symbol" charset="2"/>
              </a:rPr>
              <a:t>	</a:t>
            </a:r>
            <a:r>
              <a:rPr lang="en-US" sz="1400" b="1" dirty="0">
                <a:latin typeface="Comic Sans MS"/>
                <a:cs typeface="Comic Sans MS"/>
                <a:sym typeface="Symbol" charset="2"/>
              </a:rPr>
              <a:t>	</a:t>
            </a:r>
            <a:r>
              <a:rPr lang="en-US" sz="1400" b="1" dirty="0" smtClean="0">
                <a:latin typeface="Comic Sans MS"/>
                <a:cs typeface="Comic Sans MS"/>
                <a:sym typeface="Symbol" charset="2"/>
              </a:rPr>
              <a:t>	          </a:t>
            </a:r>
            <a:r>
              <a:rPr lang="en-US" sz="1200" b="1" dirty="0" smtClean="0">
                <a:solidFill>
                  <a:srgbClr val="FF0000"/>
                </a:solidFill>
                <a:latin typeface="Comic Sans MS"/>
                <a:cs typeface="Comic Sans MS"/>
                <a:sym typeface="Symbol" charset="2"/>
              </a:rPr>
              <a:t>New </a:t>
            </a:r>
            <a:r>
              <a:rPr lang="en-US" sz="1200" b="1" dirty="0">
                <a:solidFill>
                  <a:srgbClr val="FF0000"/>
                </a:solidFill>
                <a:latin typeface="Comic Sans MS"/>
                <a:cs typeface="Comic Sans MS"/>
                <a:sym typeface="Symbol" charset="2"/>
              </a:rPr>
              <a:t>comer 2009</a:t>
            </a:r>
            <a:r>
              <a:rPr lang="en-US" sz="1200" b="1" dirty="0">
                <a:latin typeface="Comic Sans MS"/>
                <a:cs typeface="Comic Sans MS"/>
                <a:sym typeface="Symbol" charset="2"/>
              </a:rPr>
              <a:t> : </a:t>
            </a:r>
            <a:r>
              <a:rPr lang="en-US" sz="1200" b="1" dirty="0">
                <a:latin typeface="Comic Sans MS"/>
                <a:cs typeface="Comic Sans MS"/>
              </a:rPr>
              <a:t>Detectors, cabling, cryogenics, analysis</a:t>
            </a:r>
            <a:endParaRPr lang="en-US" sz="1200" b="1" dirty="0" smtClean="0">
              <a:latin typeface="Comic Sans MS"/>
              <a:cs typeface="Comic Sans MS"/>
            </a:endParaRPr>
          </a:p>
          <a:p>
            <a:pPr marL="342900" indent="-342900" eaLnBrk="1" hangingPunct="1">
              <a:buClr>
                <a:srgbClr val="008000"/>
              </a:buClr>
              <a:buSzPct val="95000"/>
              <a:buFont typeface="Wingdings" charset="2"/>
              <a:buChar char="²"/>
            </a:pPr>
            <a:r>
              <a:rPr lang="en-US" sz="14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Sheffield University</a:t>
            </a:r>
            <a:r>
              <a:rPr lang="en-US" sz="1400" b="1" dirty="0" smtClean="0">
                <a:latin typeface="Comic Sans MS"/>
                <a:cs typeface="Comic Sans MS"/>
              </a:rPr>
              <a:t>		                </a:t>
            </a:r>
            <a:r>
              <a:rPr lang="en-US" sz="1200" b="1" dirty="0" smtClean="0">
                <a:solidFill>
                  <a:srgbClr val="FF0000"/>
                </a:solidFill>
                <a:latin typeface="Comic Sans MS"/>
                <a:cs typeface="Comic Sans MS"/>
                <a:sym typeface="Symbol" charset="2"/>
              </a:rPr>
              <a:t>New </a:t>
            </a:r>
            <a:r>
              <a:rPr lang="en-US" sz="1200" b="1" dirty="0">
                <a:solidFill>
                  <a:srgbClr val="FF0000"/>
                </a:solidFill>
                <a:latin typeface="Comic Sans MS"/>
                <a:cs typeface="Comic Sans MS"/>
                <a:sym typeface="Symbol" charset="2"/>
              </a:rPr>
              <a:t>comer 2010</a:t>
            </a:r>
            <a:r>
              <a:rPr lang="en-US" sz="1200" b="1" dirty="0">
                <a:latin typeface="Comic Sans MS"/>
                <a:cs typeface="Comic Sans MS"/>
                <a:sym typeface="Symbol" charset="2"/>
              </a:rPr>
              <a:t>: </a:t>
            </a:r>
            <a:r>
              <a:rPr lang="en-US" sz="1200" b="1" dirty="0">
                <a:latin typeface="Comic Sans MS"/>
                <a:cs typeface="Comic Sans MS"/>
              </a:rPr>
              <a:t>MC </a:t>
            </a:r>
            <a:r>
              <a:rPr lang="en-US" sz="1200" b="1" dirty="0" smtClean="0">
                <a:latin typeface="Comic Sans MS"/>
                <a:cs typeface="Comic Sans MS"/>
              </a:rPr>
              <a:t>simulation</a:t>
            </a:r>
          </a:p>
          <a:p>
            <a:pPr marL="342900" indent="-342900" eaLnBrk="1" hangingPunct="1">
              <a:buFont typeface="Symbol" charset="2"/>
              <a:buChar char="¨"/>
            </a:pPr>
            <a:endParaRPr lang="en-US" sz="1400" b="1" dirty="0">
              <a:latin typeface="Times New Roman" charset="0"/>
            </a:endParaRPr>
          </a:p>
        </p:txBody>
      </p:sp>
      <p:sp>
        <p:nvSpPr>
          <p:cNvPr id="56330" name="Text Box 10"/>
          <p:cNvSpPr txBox="1">
            <a:spLocks noChangeArrowheads="1"/>
          </p:cNvSpPr>
          <p:nvPr/>
        </p:nvSpPr>
        <p:spPr bwMode="auto">
          <a:xfrm>
            <a:off x="1219200" y="3200400"/>
            <a:ext cx="4060351" cy="369332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1" hangingPunct="1"/>
            <a:r>
              <a:rPr lang="en-US" sz="1800" dirty="0">
                <a:latin typeface="Comic Sans MS"/>
                <a:ea typeface="Arial" charset="0"/>
                <a:cs typeface="Comic Sans MS"/>
              </a:rPr>
              <a:t>~</a:t>
            </a:r>
            <a:r>
              <a:rPr lang="en-US" sz="1800" dirty="0">
                <a:latin typeface="Comic Sans MS"/>
                <a:cs typeface="Comic Sans MS"/>
              </a:rPr>
              <a:t> 50 persons (10 thesis, 4 post-doc)</a:t>
            </a:r>
          </a:p>
        </p:txBody>
      </p:sp>
      <p:pic>
        <p:nvPicPr>
          <p:cNvPr id="56337" name="Picture 17" descr="PhotoEDWII_coll0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4191000"/>
            <a:ext cx="4813873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41" name="Text Box 21"/>
          <p:cNvSpPr txBox="1">
            <a:spLocks noChangeArrowheads="1"/>
          </p:cNvSpPr>
          <p:nvPr/>
        </p:nvSpPr>
        <p:spPr bwMode="auto">
          <a:xfrm>
            <a:off x="1219200" y="4267200"/>
            <a:ext cx="286929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fr-FR" sz="1400" b="1" dirty="0">
                <a:solidFill>
                  <a:schemeClr val="bg1"/>
                </a:solidFill>
                <a:latin typeface="Times New Roman" charset="0"/>
              </a:rPr>
              <a:t>EDW Coll meeting/Karlsruhe 2009</a:t>
            </a:r>
          </a:p>
        </p:txBody>
      </p:sp>
      <p:pic>
        <p:nvPicPr>
          <p:cNvPr id="12" name="Picture 4" descr="coupe_lab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6162" y="4159250"/>
            <a:ext cx="4211638" cy="21463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3" name="Right Arrow 12"/>
          <p:cNvSpPr/>
          <p:nvPr/>
        </p:nvSpPr>
        <p:spPr>
          <a:xfrm>
            <a:off x="304800" y="3200400"/>
            <a:ext cx="717550" cy="366712"/>
          </a:xfrm>
          <a:prstGeom prst="rightArrow">
            <a:avLst/>
          </a:prstGeom>
          <a:solidFill>
            <a:srgbClr val="008000">
              <a:alpha val="35000"/>
            </a:srgbClr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4876800" y="2971800"/>
            <a:ext cx="4191000" cy="1111250"/>
            <a:chOff x="4953000" y="914400"/>
            <a:chExt cx="4191000" cy="1111250"/>
          </a:xfrm>
        </p:grpSpPr>
        <p:pic>
          <p:nvPicPr>
            <p:cNvPr id="15" name="Picture 14" descr="poslabo"/>
            <p:cNvPicPr>
              <a:picLocks noChangeAspect="1" noChangeArrowheads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4"/>
                <a:srcRect/>
                <a:stretch>
                  <a:fillRect/>
                </a:stretch>
              </p:blipFill>
            </mc:Choice>
            <mc:Fallback>
              <p:blipFill>
                <a:blip r:embed="rId5"/>
                <a:srcRect/>
                <a:stretch>
                  <a:fillRect/>
                </a:stretch>
              </p:blipFill>
            </mc:Fallback>
          </mc:AlternateContent>
          <p:spPr bwMode="auto">
            <a:xfrm>
              <a:off x="4953000" y="914400"/>
              <a:ext cx="4191000" cy="1111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" name="Rectangle 15"/>
            <p:cNvSpPr>
              <a:spLocks noChangeArrowheads="1"/>
            </p:cNvSpPr>
            <p:nvPr/>
          </p:nvSpPr>
          <p:spPr bwMode="auto">
            <a:xfrm>
              <a:off x="6894513" y="1363663"/>
              <a:ext cx="1106487" cy="274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fr-FR" sz="1200" b="1">
                  <a:ea typeface="ＭＳ Ｐゴシック" pitchFamily="112" charset="-128"/>
                  <a:cs typeface="ＭＳ Ｐゴシック" pitchFamily="112" charset="-128"/>
                </a:rPr>
                <a:t>LSM (Fréjus)</a:t>
              </a:r>
            </a:p>
          </p:txBody>
        </p:sp>
        <p:sp>
          <p:nvSpPr>
            <p:cNvPr id="17" name="Rectangle 16"/>
            <p:cNvSpPr>
              <a:spLocks noChangeArrowheads="1"/>
            </p:cNvSpPr>
            <p:nvPr/>
          </p:nvSpPr>
          <p:spPr bwMode="auto">
            <a:xfrm>
              <a:off x="6648450" y="1166813"/>
              <a:ext cx="904875" cy="274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fr-FR" sz="1200" b="1" dirty="0">
                  <a:solidFill>
                    <a:srgbClr val="FFFF00"/>
                  </a:solidFill>
                  <a:ea typeface="ＭＳ Ｐゴシック" pitchFamily="112" charset="-128"/>
                  <a:cs typeface="ＭＳ Ｐゴシック" pitchFamily="112" charset="-128"/>
                </a:rPr>
                <a:t>4800 mwe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 smtClean="0">
                <a:solidFill>
                  <a:srgbClr val="008000"/>
                </a:solidFill>
                <a:latin typeface="Comic Sans MS"/>
                <a:cs typeface="Comic Sans MS"/>
              </a:rPr>
              <a:t>The EDELWEISS detectors: basic principle</a:t>
            </a:r>
            <a:endParaRPr lang="en-US" sz="2400" b="1" i="1" dirty="0">
              <a:solidFill>
                <a:srgbClr val="008000"/>
              </a:solidFill>
              <a:latin typeface="Comic Sans MS"/>
              <a:cs typeface="Comic Sans MS"/>
            </a:endParaRPr>
          </a:p>
        </p:txBody>
      </p:sp>
      <p:pic>
        <p:nvPicPr>
          <p:cNvPr id="5" name="Picture 6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914400"/>
            <a:ext cx="2895600" cy="18510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  <p:pic>
        <p:nvPicPr>
          <p:cNvPr id="7" name="Picture 56" descr="27358_h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44301" y="1120775"/>
            <a:ext cx="2547299" cy="1698625"/>
          </a:xfrm>
          <a:prstGeom prst="rect">
            <a:avLst/>
          </a:prstGeom>
          <a:noFill/>
          <a:ln w="9525">
            <a:solidFill>
              <a:srgbClr val="CC0000"/>
            </a:solidFill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</p:pic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3240087" y="685800"/>
            <a:ext cx="3313113" cy="2246769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 eaLnBrk="1" hangingPunct="1">
              <a:buClr>
                <a:srgbClr val="008000"/>
              </a:buClr>
              <a:buSzPct val="80000"/>
              <a:buFont typeface="Wingdings" charset="2"/>
              <a:buChar char="u"/>
            </a:pPr>
            <a:r>
              <a:rPr lang="en-US" sz="1400" b="1" dirty="0" smtClean="0">
                <a:latin typeface="Comic Sans MS"/>
                <a:cs typeface="Comic Sans MS"/>
                <a:sym typeface="Symbol" charset="2"/>
              </a:rPr>
              <a:t>Simultaneous </a:t>
            </a:r>
            <a:r>
              <a:rPr lang="en-US" sz="1400" b="1" dirty="0">
                <a:latin typeface="Comic Sans MS"/>
                <a:cs typeface="Comic Sans MS"/>
                <a:sym typeface="Symbol" charset="2"/>
              </a:rPr>
              <a:t>measurement</a:t>
            </a:r>
          </a:p>
          <a:p>
            <a:pPr marL="342900" indent="-342900" eaLnBrk="1" hangingPunct="1">
              <a:buClr>
                <a:srgbClr val="008000"/>
              </a:buClr>
              <a:buSzPct val="80000"/>
            </a:pPr>
            <a:r>
              <a:rPr lang="en-US" sz="1400" dirty="0">
                <a:latin typeface="Comic Sans MS"/>
                <a:cs typeface="Comic Sans MS"/>
                <a:sym typeface="Symbol" charset="2"/>
              </a:rPr>
              <a:t>	  </a:t>
            </a:r>
            <a:r>
              <a:rPr lang="en-US" sz="1400" b="1" dirty="0">
                <a:solidFill>
                  <a:srgbClr val="008000"/>
                </a:solidFill>
                <a:latin typeface="Comic Sans MS"/>
                <a:cs typeface="Comic Sans MS"/>
                <a:sym typeface="Symbol" charset="2"/>
              </a:rPr>
              <a:t>Heat @ 20 mK</a:t>
            </a:r>
            <a:r>
              <a:rPr lang="en-US" sz="1400" b="1" dirty="0" smtClean="0">
                <a:solidFill>
                  <a:srgbClr val="008000"/>
                </a:solidFill>
                <a:latin typeface="Comic Sans MS"/>
                <a:cs typeface="Comic Sans MS"/>
                <a:sym typeface="Symbol" charset="2"/>
              </a:rPr>
              <a:t> </a:t>
            </a:r>
          </a:p>
          <a:p>
            <a:pPr marL="342900" indent="-342900" eaLnBrk="1" hangingPunct="1">
              <a:buClr>
                <a:srgbClr val="008000"/>
              </a:buClr>
              <a:buSzPct val="80000"/>
            </a:pPr>
            <a:r>
              <a:rPr lang="en-US" sz="1400" dirty="0" smtClean="0">
                <a:latin typeface="Comic Sans MS"/>
                <a:cs typeface="Comic Sans MS"/>
                <a:sym typeface="Symbol" charset="2"/>
              </a:rPr>
              <a:t>           with Ge/NTD </a:t>
            </a:r>
            <a:r>
              <a:rPr lang="en-US" sz="1400" dirty="0">
                <a:latin typeface="Comic Sans MS"/>
                <a:cs typeface="Comic Sans MS"/>
                <a:sym typeface="Symbol" charset="2"/>
              </a:rPr>
              <a:t>thermometer</a:t>
            </a:r>
          </a:p>
          <a:p>
            <a:pPr marL="342900" indent="-342900" eaLnBrk="1" hangingPunct="1">
              <a:buClr>
                <a:srgbClr val="008000"/>
              </a:buClr>
              <a:buSzPct val="80000"/>
            </a:pPr>
            <a:r>
              <a:rPr lang="en-US" sz="1400" dirty="0">
                <a:latin typeface="Comic Sans MS"/>
                <a:cs typeface="Comic Sans MS"/>
                <a:sym typeface="Symbol" charset="2"/>
              </a:rPr>
              <a:t>	  </a:t>
            </a:r>
            <a:r>
              <a:rPr lang="en-US" sz="1400" b="1" dirty="0">
                <a:solidFill>
                  <a:srgbClr val="008000"/>
                </a:solidFill>
                <a:latin typeface="Comic Sans MS"/>
                <a:cs typeface="Comic Sans MS"/>
                <a:sym typeface="Symbol" charset="2"/>
              </a:rPr>
              <a:t>Ionization @ </a:t>
            </a:r>
            <a:r>
              <a:rPr lang="en-US" sz="1400" b="1" dirty="0" smtClean="0">
                <a:solidFill>
                  <a:srgbClr val="008000"/>
                </a:solidFill>
                <a:latin typeface="Comic Sans MS"/>
                <a:cs typeface="Comic Sans MS"/>
                <a:sym typeface="Symbol" charset="2"/>
              </a:rPr>
              <a:t>few V/cm</a:t>
            </a:r>
          </a:p>
          <a:p>
            <a:pPr marL="342900" indent="-342900" eaLnBrk="1" hangingPunct="1">
              <a:buClr>
                <a:srgbClr val="008000"/>
              </a:buClr>
              <a:buSzPct val="80000"/>
            </a:pPr>
            <a:r>
              <a:rPr lang="en-US" sz="1400" dirty="0" smtClean="0">
                <a:solidFill>
                  <a:srgbClr val="FF0000"/>
                </a:solidFill>
                <a:latin typeface="Comic Sans MS"/>
                <a:cs typeface="Comic Sans MS"/>
                <a:sym typeface="Symbol" charset="2"/>
              </a:rPr>
              <a:t>           </a:t>
            </a:r>
            <a:r>
              <a:rPr lang="en-US" sz="1400" dirty="0" smtClean="0">
                <a:latin typeface="Comic Sans MS"/>
                <a:cs typeface="Comic Sans MS"/>
                <a:sym typeface="Symbol" charset="2"/>
              </a:rPr>
              <a:t>with </a:t>
            </a:r>
            <a:r>
              <a:rPr lang="en-US" sz="1400" dirty="0">
                <a:latin typeface="Comic Sans MS"/>
                <a:cs typeface="Comic Sans MS"/>
                <a:sym typeface="Symbol" charset="2"/>
              </a:rPr>
              <a:t>Al electrodes</a:t>
            </a:r>
            <a:endParaRPr lang="en-US" sz="1400" dirty="0" smtClean="0">
              <a:latin typeface="Comic Sans MS"/>
              <a:cs typeface="Comic Sans MS"/>
              <a:sym typeface="Symbol" charset="2"/>
            </a:endParaRPr>
          </a:p>
          <a:p>
            <a:pPr marL="342900" indent="-342900" eaLnBrk="1" hangingPunct="1">
              <a:buClr>
                <a:srgbClr val="008000"/>
              </a:buClr>
              <a:buSzPct val="80000"/>
              <a:buFont typeface="Wingdings" charset="2"/>
              <a:buChar char="u"/>
            </a:pPr>
            <a:r>
              <a:rPr lang="en-US" sz="1400" dirty="0" smtClean="0">
                <a:latin typeface="Comic Sans MS"/>
                <a:cs typeface="Comic Sans MS"/>
                <a:sym typeface="Symbol" charset="2"/>
              </a:rPr>
              <a:t> </a:t>
            </a:r>
            <a:r>
              <a:rPr lang="en-US" sz="1400" b="1" dirty="0">
                <a:latin typeface="Comic Sans MS"/>
                <a:cs typeface="Comic Sans MS"/>
                <a:sym typeface="Symbol" charset="2"/>
              </a:rPr>
              <a:t>Evt by evt identification</a:t>
            </a:r>
            <a:r>
              <a:rPr lang="en-US" sz="1400" dirty="0">
                <a:latin typeface="Comic Sans MS"/>
                <a:cs typeface="Comic Sans MS"/>
                <a:sym typeface="Symbol" charset="2"/>
              </a:rPr>
              <a:t>  of the recoil</a:t>
            </a:r>
            <a:endParaRPr lang="en-US" sz="1400" dirty="0" smtClean="0">
              <a:latin typeface="Comic Sans MS"/>
              <a:cs typeface="Comic Sans MS"/>
              <a:sym typeface="Symbol" charset="2"/>
            </a:endParaRPr>
          </a:p>
          <a:p>
            <a:pPr marL="342900" indent="-342900" eaLnBrk="1" hangingPunct="1">
              <a:buClr>
                <a:srgbClr val="008000"/>
              </a:buClr>
              <a:buSzPct val="80000"/>
              <a:buFont typeface="Wingdings" charset="2"/>
              <a:buChar char="u"/>
            </a:pPr>
            <a:r>
              <a:rPr lang="fr-FR" sz="1400" dirty="0" smtClean="0">
                <a:latin typeface="Comic Sans MS"/>
                <a:cs typeface="Comic Sans MS"/>
              </a:rPr>
              <a:t> </a:t>
            </a:r>
            <a:r>
              <a:rPr lang="fr-FR" sz="1400" dirty="0">
                <a:latin typeface="Comic Sans MS"/>
                <a:cs typeface="Comic Sans MS"/>
              </a:rPr>
              <a:t>Q=E</a:t>
            </a:r>
            <a:r>
              <a:rPr lang="fr-FR" sz="1400" baseline="-25000" dirty="0">
                <a:latin typeface="Comic Sans MS"/>
                <a:cs typeface="Comic Sans MS"/>
              </a:rPr>
              <a:t>ionization</a:t>
            </a:r>
            <a:r>
              <a:rPr lang="fr-FR" sz="1400" dirty="0">
                <a:latin typeface="Comic Sans MS"/>
                <a:cs typeface="Comic Sans MS"/>
              </a:rPr>
              <a:t>/</a:t>
            </a:r>
            <a:r>
              <a:rPr lang="fr-FR" sz="1400" dirty="0" smtClean="0">
                <a:latin typeface="Comic Sans MS"/>
                <a:cs typeface="Comic Sans MS"/>
              </a:rPr>
              <a:t>E</a:t>
            </a:r>
            <a:r>
              <a:rPr lang="fr-FR" sz="1400" baseline="-25000" dirty="0" smtClean="0">
                <a:latin typeface="Comic Sans MS"/>
                <a:cs typeface="Comic Sans MS"/>
              </a:rPr>
              <a:t>recoil</a:t>
            </a:r>
          </a:p>
          <a:p>
            <a:pPr marL="800100" lvl="1" indent="-342900" eaLnBrk="1" hangingPunct="1">
              <a:buClr>
                <a:srgbClr val="008000"/>
              </a:buClr>
              <a:buSzPct val="80000"/>
            </a:pPr>
            <a:r>
              <a:rPr lang="en-US" sz="1400" dirty="0" smtClean="0">
                <a:latin typeface="Comic Sans MS"/>
                <a:cs typeface="Comic Sans MS"/>
                <a:sym typeface="Symbol" charset="2"/>
              </a:rPr>
              <a:t></a:t>
            </a:r>
            <a:r>
              <a:rPr lang="fr-FR" sz="1400" dirty="0" smtClean="0">
                <a:latin typeface="Comic Sans MS"/>
                <a:cs typeface="Comic Sans MS"/>
              </a:rPr>
              <a:t> </a:t>
            </a:r>
            <a:r>
              <a:rPr lang="fr-FR" sz="1400" b="1" dirty="0" smtClean="0">
                <a:latin typeface="Comic Sans MS"/>
                <a:cs typeface="Comic Sans MS"/>
              </a:rPr>
              <a:t>Q=1   for electron recoils</a:t>
            </a:r>
          </a:p>
          <a:p>
            <a:pPr marL="800100" lvl="1" indent="-342900" eaLnBrk="1" hangingPunct="1">
              <a:buClr>
                <a:srgbClr val="008000"/>
              </a:buClr>
              <a:buSzPct val="80000"/>
            </a:pPr>
            <a:r>
              <a:rPr lang="en-US" sz="1400" dirty="0" smtClean="0">
                <a:latin typeface="Comic Sans MS"/>
                <a:cs typeface="Comic Sans MS"/>
                <a:sym typeface="Symbol" charset="2"/>
              </a:rPr>
              <a:t></a:t>
            </a:r>
            <a:r>
              <a:rPr lang="fr-FR" sz="1400" dirty="0" smtClean="0">
                <a:latin typeface="Comic Sans MS"/>
                <a:cs typeface="Comic Sans MS"/>
              </a:rPr>
              <a:t> </a:t>
            </a:r>
            <a:r>
              <a:rPr lang="fr-FR" sz="1400" b="1" dirty="0">
                <a:latin typeface="Comic Sans MS"/>
                <a:cs typeface="Comic Sans MS"/>
              </a:rPr>
              <a:t>Q</a:t>
            </a:r>
            <a:r>
              <a:rPr lang="fr-FR" sz="1400" b="1" dirty="0">
                <a:latin typeface="Comic Sans MS"/>
                <a:cs typeface="Comic Sans MS"/>
                <a:sym typeface="Symbol" charset="2"/>
              </a:rPr>
              <a:t>0.3</a:t>
            </a:r>
            <a:r>
              <a:rPr lang="fr-FR" sz="1400" b="1" dirty="0" smtClean="0">
                <a:latin typeface="Comic Sans MS"/>
                <a:cs typeface="Comic Sans MS"/>
                <a:sym typeface="Symbol" charset="2"/>
              </a:rPr>
              <a:t> for nuclear recoils</a:t>
            </a:r>
          </a:p>
          <a:p>
            <a:pPr marL="342900" indent="-342900" eaLnBrk="1" hangingPunct="1"/>
            <a:endParaRPr lang="en-US" sz="1800" dirty="0">
              <a:latin typeface="Times New Roman" charset="0"/>
            </a:endParaRPr>
          </a:p>
        </p:txBody>
      </p:sp>
      <p:grpSp>
        <p:nvGrpSpPr>
          <p:cNvPr id="11" name="Group 49"/>
          <p:cNvGrpSpPr>
            <a:grpSpLocks/>
          </p:cNvGrpSpPr>
          <p:nvPr/>
        </p:nvGrpSpPr>
        <p:grpSpPr bwMode="auto">
          <a:xfrm>
            <a:off x="228600" y="3581400"/>
            <a:ext cx="5508625" cy="3086100"/>
            <a:chOff x="144" y="1968"/>
            <a:chExt cx="2874" cy="1386"/>
          </a:xfrm>
        </p:grpSpPr>
        <p:grpSp>
          <p:nvGrpSpPr>
            <p:cNvPr id="12" name="Group 50"/>
            <p:cNvGrpSpPr>
              <a:grpSpLocks/>
            </p:cNvGrpSpPr>
            <p:nvPr/>
          </p:nvGrpSpPr>
          <p:grpSpPr bwMode="auto">
            <a:xfrm>
              <a:off x="1578" y="1968"/>
              <a:ext cx="1440" cy="1382"/>
              <a:chOff x="96" y="2022"/>
              <a:chExt cx="1440" cy="1382"/>
            </a:xfrm>
          </p:grpSpPr>
          <p:pic>
            <p:nvPicPr>
              <p:cNvPr id="16" name="Picture 51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96" y="2022"/>
                <a:ext cx="1440" cy="1382"/>
              </a:xfrm>
              <a:prstGeom prst="rect">
                <a:avLst/>
              </a:prstGeom>
              <a:noFill/>
              <a:ln w="9525">
                <a:solidFill>
                  <a:srgbClr val="FF6600"/>
                </a:solidFill>
                <a:miter lim="800000"/>
                <a:headEnd/>
                <a:tailEnd/>
              </a:ln>
              <a:effectLst/>
            </p:spPr>
          </p:pic>
          <p:sp>
            <p:nvSpPr>
              <p:cNvPr id="17" name="Rectangle 52"/>
              <p:cNvSpPr>
                <a:spLocks noChangeArrowheads="1"/>
              </p:cNvSpPr>
              <p:nvPr/>
            </p:nvSpPr>
            <p:spPr bwMode="auto">
              <a:xfrm>
                <a:off x="1038" y="2223"/>
                <a:ext cx="432" cy="48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3" name="Group 53"/>
            <p:cNvGrpSpPr>
              <a:grpSpLocks/>
            </p:cNvGrpSpPr>
            <p:nvPr/>
          </p:nvGrpSpPr>
          <p:grpSpPr bwMode="auto">
            <a:xfrm>
              <a:off x="144" y="1968"/>
              <a:ext cx="1430" cy="1386"/>
              <a:chOff x="1584" y="2016"/>
              <a:chExt cx="1430" cy="1386"/>
            </a:xfrm>
          </p:grpSpPr>
          <p:pic>
            <p:nvPicPr>
              <p:cNvPr id="14" name="Picture 54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1584" y="2016"/>
                <a:ext cx="1430" cy="1386"/>
              </a:xfrm>
              <a:prstGeom prst="rect">
                <a:avLst/>
              </a:prstGeom>
              <a:noFill/>
              <a:ln w="9525">
                <a:solidFill>
                  <a:srgbClr val="FF6600"/>
                </a:solidFill>
                <a:miter lim="800000"/>
                <a:headEnd/>
                <a:tailEnd/>
              </a:ln>
              <a:effectLst/>
            </p:spPr>
          </p:pic>
          <p:sp>
            <p:nvSpPr>
              <p:cNvPr id="15" name="Rectangle 55"/>
              <p:cNvSpPr>
                <a:spLocks noChangeArrowheads="1"/>
              </p:cNvSpPr>
              <p:nvPr/>
            </p:nvSpPr>
            <p:spPr bwMode="auto">
              <a:xfrm>
                <a:off x="2511" y="2214"/>
                <a:ext cx="432" cy="48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pic>
        <p:nvPicPr>
          <p:cNvPr id="19" name="Picture 1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940382" y="3581400"/>
            <a:ext cx="3149643" cy="3084513"/>
          </a:xfrm>
          <a:prstGeom prst="rect">
            <a:avLst/>
          </a:prstGeom>
          <a:noFill/>
          <a:ln w="19050" cap="flat" cmpd="sng" algn="ctr">
            <a:solidFill>
              <a:schemeClr val="accent6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pic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6857D-74EB-674C-BC60-66412E405CEB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4648200" y="533400"/>
            <a:ext cx="42672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008000"/>
              </a:buClr>
              <a:buSzPct val="65000"/>
              <a:buFont typeface="Wingdings" charset="2"/>
              <a:buChar char="u"/>
            </a:pPr>
            <a:r>
              <a:rPr lang="fr-FR" sz="1400" dirty="0">
                <a:latin typeface="Comic Sans MS"/>
                <a:cs typeface="Comic Sans MS"/>
              </a:rPr>
              <a:t>Operated at the Underground Laboratory of Modane </a:t>
            </a:r>
            <a:r>
              <a:rPr lang="fr-FR" sz="1000" dirty="0">
                <a:latin typeface="Comic Sans MS"/>
                <a:cs typeface="Comic Sans MS"/>
              </a:rPr>
              <a:t>(4μ/day/m</a:t>
            </a:r>
            <a:r>
              <a:rPr lang="fr-FR" sz="1000" baseline="30000" dirty="0">
                <a:latin typeface="Comic Sans MS"/>
                <a:cs typeface="Comic Sans MS"/>
              </a:rPr>
              <a:t>2</a:t>
            </a:r>
            <a:r>
              <a:rPr lang="fr-FR" sz="1000" dirty="0">
                <a:latin typeface="Comic Sans MS"/>
                <a:cs typeface="Comic Sans MS"/>
              </a:rPr>
              <a:t>) - deeper than Soudan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008000"/>
              </a:buClr>
              <a:buSzPct val="65000"/>
              <a:buFont typeface="Wingdings" charset="2"/>
              <a:buChar char="u"/>
            </a:pPr>
            <a:r>
              <a:rPr lang="fr-FR" sz="1400" b="1" dirty="0">
                <a:latin typeface="Comic Sans MS"/>
                <a:cs typeface="Comic Sans MS"/>
              </a:rPr>
              <a:t>Goal </a:t>
            </a:r>
            <a:r>
              <a:rPr lang="fr-FR" sz="1400" b="1" dirty="0" smtClean="0">
                <a:latin typeface="Comic Sans MS"/>
                <a:cs typeface="Comic Sans MS"/>
              </a:rPr>
              <a:t>5*10</a:t>
            </a:r>
            <a:r>
              <a:rPr lang="fr-FR" sz="1400" b="1" baseline="30000" dirty="0">
                <a:latin typeface="Comic Sans MS"/>
                <a:cs typeface="Comic Sans MS"/>
              </a:rPr>
              <a:t>-9</a:t>
            </a:r>
            <a:r>
              <a:rPr lang="fr-FR" sz="1400" b="1" dirty="0">
                <a:latin typeface="Comic Sans MS"/>
                <a:cs typeface="Comic Sans MS"/>
              </a:rPr>
              <a:t> pb</a:t>
            </a:r>
            <a:endParaRPr lang="fr-FR" sz="1400" dirty="0">
              <a:latin typeface="Comic Sans MS"/>
              <a:cs typeface="Comic Sans MS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008000"/>
              </a:buClr>
              <a:buSzPct val="65000"/>
              <a:buFont typeface="Wingdings" charset="2"/>
              <a:buChar char="u"/>
            </a:pPr>
            <a:r>
              <a:rPr lang="fr-FR" sz="1400" dirty="0">
                <a:latin typeface="Comic Sans MS"/>
                <a:cs typeface="Comic Sans MS"/>
              </a:rPr>
              <a:t>Cryogenic installation (18 mK) :</a:t>
            </a:r>
          </a:p>
          <a:p>
            <a:pPr marL="669925" lvl="1" indent="-325438">
              <a:lnSpc>
                <a:spcPct val="90000"/>
              </a:lnSpc>
              <a:spcBef>
                <a:spcPct val="20000"/>
              </a:spcBef>
              <a:buClr>
                <a:srgbClr val="008000"/>
              </a:buClr>
              <a:buSzPct val="60000"/>
              <a:buFont typeface="Wingdings" charset="2"/>
              <a:buChar char="v"/>
            </a:pPr>
            <a:r>
              <a:rPr lang="fr-FR" sz="1400" dirty="0">
                <a:latin typeface="Comic Sans MS"/>
                <a:ea typeface="ヒラギノ角ゴ Pro W3" charset="-128"/>
                <a:cs typeface="Comic Sans MS"/>
              </a:rPr>
              <a:t>Reversed geometry cryostat, pulse tubes</a:t>
            </a:r>
          </a:p>
          <a:p>
            <a:pPr marL="669925" lvl="1" indent="-325438">
              <a:lnSpc>
                <a:spcPct val="90000"/>
              </a:lnSpc>
              <a:spcBef>
                <a:spcPct val="20000"/>
              </a:spcBef>
              <a:buClr>
                <a:srgbClr val="008000"/>
              </a:buClr>
              <a:buSzPct val="60000"/>
              <a:buFont typeface="Wingdings" charset="2"/>
              <a:buChar char="v"/>
            </a:pPr>
            <a:r>
              <a:rPr lang="fr-FR" sz="1400" dirty="0">
                <a:latin typeface="Comic Sans MS"/>
                <a:ea typeface="ヒラギノ角ゴ Pro W3" charset="-128"/>
                <a:cs typeface="Comic Sans MS"/>
              </a:rPr>
              <a:t>Remotely controlled</a:t>
            </a:r>
          </a:p>
          <a:p>
            <a:pPr marL="669925" lvl="1" indent="-325438">
              <a:lnSpc>
                <a:spcPct val="90000"/>
              </a:lnSpc>
              <a:spcBef>
                <a:spcPct val="20000"/>
              </a:spcBef>
              <a:buClr>
                <a:srgbClr val="008000"/>
              </a:buClr>
              <a:buSzPct val="60000"/>
              <a:buFont typeface="Wingdings" charset="2"/>
              <a:buChar char="v"/>
            </a:pPr>
            <a:r>
              <a:rPr lang="fr-FR" sz="1400" b="1" dirty="0">
                <a:latin typeface="Comic Sans MS"/>
                <a:ea typeface="ヒラギノ角ゴ Pro W3" charset="-128"/>
                <a:cs typeface="Comic Sans MS"/>
              </a:rPr>
              <a:t>Can host up to 40 kg of detectors</a:t>
            </a:r>
            <a:endParaRPr lang="fr-FR" sz="1400" dirty="0">
              <a:latin typeface="Comic Sans MS"/>
              <a:ea typeface="ヒラギノ角ゴ Pro W3" charset="-128"/>
              <a:cs typeface="Comic Sans MS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008000"/>
              </a:buClr>
              <a:buSzPct val="65000"/>
              <a:buFont typeface="Wingdings" charset="2"/>
              <a:buChar char="u"/>
            </a:pPr>
            <a:r>
              <a:rPr lang="fr-FR" sz="1400" dirty="0">
                <a:latin typeface="Comic Sans MS"/>
                <a:cs typeface="Comic Sans MS"/>
              </a:rPr>
              <a:t>Shieldings : </a:t>
            </a:r>
          </a:p>
          <a:p>
            <a:pPr marL="669925" lvl="1" indent="-325438">
              <a:lnSpc>
                <a:spcPct val="90000"/>
              </a:lnSpc>
              <a:spcBef>
                <a:spcPct val="20000"/>
              </a:spcBef>
              <a:buClr>
                <a:srgbClr val="008000"/>
              </a:buClr>
              <a:buSzPct val="60000"/>
              <a:buFont typeface="Wingdings" charset="2"/>
              <a:buChar char="v"/>
            </a:pPr>
            <a:r>
              <a:rPr lang="fr-FR" sz="1400" dirty="0">
                <a:latin typeface="Comic Sans MS"/>
                <a:ea typeface="ヒラギノ角ゴ Pro W3" charset="-128"/>
                <a:cs typeface="Comic Sans MS"/>
              </a:rPr>
              <a:t>Clean room + deradonized air</a:t>
            </a:r>
          </a:p>
          <a:p>
            <a:pPr marL="669925" lvl="1" indent="-325438">
              <a:lnSpc>
                <a:spcPct val="90000"/>
              </a:lnSpc>
              <a:spcBef>
                <a:spcPct val="20000"/>
              </a:spcBef>
              <a:buClr>
                <a:srgbClr val="008000"/>
              </a:buClr>
              <a:buSzPct val="60000"/>
              <a:buFont typeface="Wingdings" charset="2"/>
              <a:buChar char="v"/>
            </a:pPr>
            <a:r>
              <a:rPr lang="fr-FR" sz="1400" dirty="0">
                <a:latin typeface="Comic Sans MS"/>
                <a:ea typeface="ヒラギノ角ゴ Pro W3" charset="-128"/>
                <a:cs typeface="Comic Sans MS"/>
              </a:rPr>
              <a:t>Active muon veto (&gt;98% coverage)</a:t>
            </a:r>
          </a:p>
          <a:p>
            <a:pPr marL="669925" lvl="1" indent="-325438">
              <a:lnSpc>
                <a:spcPct val="90000"/>
              </a:lnSpc>
              <a:spcBef>
                <a:spcPct val="20000"/>
              </a:spcBef>
              <a:buClr>
                <a:srgbClr val="008000"/>
              </a:buClr>
              <a:buSzPct val="60000"/>
              <a:buFont typeface="Wingdings" charset="2"/>
              <a:buChar char="v"/>
            </a:pPr>
            <a:r>
              <a:rPr lang="fr-FR" sz="1400" dirty="0">
                <a:latin typeface="Comic Sans MS"/>
                <a:ea typeface="ヒラギノ角ゴ Pro W3" charset="-128"/>
                <a:cs typeface="Comic Sans MS"/>
              </a:rPr>
              <a:t>PE shield 50 cm </a:t>
            </a:r>
          </a:p>
          <a:p>
            <a:pPr marL="669925" lvl="1" indent="-325438">
              <a:lnSpc>
                <a:spcPct val="90000"/>
              </a:lnSpc>
              <a:spcBef>
                <a:spcPct val="20000"/>
              </a:spcBef>
              <a:buClr>
                <a:srgbClr val="008000"/>
              </a:buClr>
              <a:buSzPct val="60000"/>
              <a:buFont typeface="Wingdings" charset="2"/>
              <a:buChar char="v"/>
            </a:pPr>
            <a:r>
              <a:rPr lang="fr-FR" sz="1400" dirty="0">
                <a:latin typeface="Comic Sans MS"/>
                <a:ea typeface="ヒラギノ角ゴ Pro W3" charset="-128"/>
                <a:cs typeface="Comic Sans MS"/>
              </a:rPr>
              <a:t>Lead shield 20 cm</a:t>
            </a:r>
          </a:p>
          <a:p>
            <a:pPr marL="669925" lvl="1" indent="-325438">
              <a:lnSpc>
                <a:spcPct val="90000"/>
              </a:lnSpc>
              <a:spcBef>
                <a:spcPct val="20000"/>
              </a:spcBef>
              <a:buClr>
                <a:srgbClr val="008000"/>
              </a:buClr>
              <a:buSzPct val="60000"/>
              <a:buFont typeface="Wingdings" charset="2"/>
              <a:buChar char="v"/>
            </a:pPr>
            <a:r>
              <a:rPr lang="fr-FR" sz="1400" dirty="0">
                <a:latin typeface="Comic Sans MS"/>
                <a:ea typeface="ヒラギノ角ゴ Pro W3" charset="-128"/>
                <a:cs typeface="Comic Sans MS"/>
              </a:rPr>
              <a:t>⇒ </a:t>
            </a:r>
            <a:r>
              <a:rPr lang="fr-FR" sz="1400" b="1" dirty="0">
                <a:latin typeface="Comic Sans MS"/>
                <a:ea typeface="ヒラギノ角ゴ Pro W3" charset="-128"/>
                <a:cs typeface="Comic Sans MS"/>
              </a:rPr>
              <a:t>γ background reduced by ~3 wrt </a:t>
            </a:r>
            <a:r>
              <a:rPr lang="fr-FR" sz="1400" b="1" dirty="0" smtClean="0">
                <a:latin typeface="Comic Sans MS"/>
                <a:ea typeface="ヒラギノ角ゴ Pro W3" charset="-128"/>
                <a:cs typeface="Comic Sans MS"/>
              </a:rPr>
              <a:t>EDW1</a:t>
            </a:r>
            <a:endParaRPr lang="fr-FR" sz="1400" dirty="0" smtClean="0">
              <a:latin typeface="Comic Sans MS"/>
              <a:ea typeface="ヒラギノ角ゴ Pro W3" charset="-128"/>
              <a:cs typeface="Comic Sans MS"/>
            </a:endParaRPr>
          </a:p>
        </p:txBody>
      </p:sp>
      <p:pic>
        <p:nvPicPr>
          <p:cNvPr id="5" name="Picture 6" descr="Image 2"/>
          <p:cNvPicPr>
            <a:picLocks noChangeAspect="1" noChangeArrowheads="1"/>
          </p:cNvPicPr>
          <p:nvPr/>
        </p:nvPicPr>
        <p:blipFill>
          <a:blip r:embed="rId2"/>
          <a:srcRect t="10106" r="24332"/>
          <a:stretch>
            <a:fillRect/>
          </a:stretch>
        </p:blipFill>
        <p:spPr bwMode="auto">
          <a:xfrm>
            <a:off x="457200" y="616129"/>
            <a:ext cx="2819400" cy="4032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5" descr="P1060713-nc-completed"/>
          <p:cNvPicPr>
            <a:picLocks noChangeAspect="1" noChangeArrowheads="1"/>
          </p:cNvPicPr>
          <p:nvPr/>
        </p:nvPicPr>
        <p:blipFill>
          <a:blip r:embed="rId3"/>
          <a:srcRect t="22470"/>
          <a:stretch>
            <a:fillRect/>
          </a:stretch>
        </p:blipFill>
        <p:spPr bwMode="auto">
          <a:xfrm>
            <a:off x="6291263" y="3810000"/>
            <a:ext cx="2243137" cy="251460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7" name="Text Box 34"/>
          <p:cNvSpPr txBox="1">
            <a:spLocks noChangeArrowheads="1"/>
          </p:cNvSpPr>
          <p:nvPr/>
        </p:nvSpPr>
        <p:spPr bwMode="auto">
          <a:xfrm>
            <a:off x="5791200" y="6324600"/>
            <a:ext cx="3276600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1200" b="1" dirty="0" smtClean="0">
                <a:latin typeface="Times New Roman" charset="0"/>
              </a:rPr>
              <a:t> </a:t>
            </a:r>
            <a:r>
              <a:rPr lang="en-US" sz="1400" b="1" dirty="0" smtClean="0">
                <a:solidFill>
                  <a:srgbClr val="008000"/>
                </a:solidFill>
                <a:latin typeface="Comic Sans MS"/>
                <a:cs typeface="Comic Sans MS"/>
              </a:rPr>
              <a:t>Liquid </a:t>
            </a:r>
            <a:r>
              <a:rPr lang="en-US" sz="1400" b="1" dirty="0">
                <a:solidFill>
                  <a:srgbClr val="008000"/>
                </a:solidFill>
                <a:latin typeface="Comic Sans MS"/>
                <a:cs typeface="Comic Sans MS"/>
              </a:rPr>
              <a:t>scintillator neutron counter</a:t>
            </a:r>
          </a:p>
          <a:p>
            <a:pPr eaLnBrk="1" hangingPunct="1"/>
            <a:r>
              <a:rPr lang="en-US" sz="1200" b="1" dirty="0">
                <a:latin typeface="Comic Sans MS"/>
                <a:cs typeface="Comic Sans MS"/>
              </a:rPr>
              <a:t>Precise studies of muon induced neutron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81001" y="4724400"/>
            <a:ext cx="5105400" cy="2211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008000"/>
              </a:buClr>
              <a:buSzPct val="65000"/>
              <a:buFont typeface="Wingdings" charset="2"/>
              <a:buChar char="n"/>
            </a:pPr>
            <a:r>
              <a:rPr lang="fr-FR" sz="1400" dirty="0" smtClean="0">
                <a:latin typeface="Comic Sans MS"/>
                <a:cs typeface="Comic Sans MS"/>
              </a:rPr>
              <a:t>(Many) others :</a:t>
            </a:r>
          </a:p>
          <a:p>
            <a:pPr marL="669925" lvl="1" indent="-325438">
              <a:lnSpc>
                <a:spcPct val="90000"/>
              </a:lnSpc>
              <a:spcBef>
                <a:spcPct val="20000"/>
              </a:spcBef>
              <a:buClr>
                <a:srgbClr val="008000"/>
              </a:buClr>
              <a:buSzPct val="60000"/>
              <a:buFont typeface="Wingdings" charset="2"/>
              <a:buChar char="v"/>
            </a:pPr>
            <a:r>
              <a:rPr lang="fr-FR" sz="1400" dirty="0" smtClean="0">
                <a:latin typeface="Comic Sans MS"/>
                <a:ea typeface="ヒラギノ角ゴ Pro W3" charset="-128"/>
                <a:cs typeface="Comic Sans MS"/>
              </a:rPr>
              <a:t>Remotely controlled sources for calibrations + regenerations</a:t>
            </a:r>
          </a:p>
          <a:p>
            <a:pPr marL="669925" lvl="1" indent="-325438">
              <a:lnSpc>
                <a:spcPct val="90000"/>
              </a:lnSpc>
              <a:spcBef>
                <a:spcPct val="20000"/>
              </a:spcBef>
              <a:buClr>
                <a:srgbClr val="008000"/>
              </a:buClr>
              <a:buSzPct val="60000"/>
              <a:buFont typeface="Wingdings" charset="2"/>
              <a:buChar char="v"/>
            </a:pPr>
            <a:r>
              <a:rPr lang="fr-FR" sz="1400" dirty="0" smtClean="0">
                <a:latin typeface="Comic Sans MS"/>
                <a:ea typeface="ヒラギノ角ゴ Pro W3" charset="-128"/>
                <a:cs typeface="Comic Sans MS"/>
              </a:rPr>
              <a:t>Detector storage &amp; repair within the clean room</a:t>
            </a:r>
          </a:p>
          <a:p>
            <a:pPr marL="669925" lvl="1" indent="-325438">
              <a:lnSpc>
                <a:spcPct val="90000"/>
              </a:lnSpc>
              <a:spcBef>
                <a:spcPct val="20000"/>
              </a:spcBef>
              <a:buClr>
                <a:srgbClr val="008000"/>
              </a:buClr>
              <a:buSzPct val="60000"/>
              <a:buFont typeface="Wingdings" charset="2"/>
              <a:buChar char="v"/>
            </a:pPr>
            <a:r>
              <a:rPr lang="fr-FR" sz="1400" b="1" dirty="0" smtClean="0">
                <a:latin typeface="Comic Sans MS"/>
                <a:ea typeface="ヒラギノ角ゴ Pro W3" charset="-128"/>
                <a:cs typeface="Comic Sans MS"/>
              </a:rPr>
              <a:t>Radon detector down to few mBq/m</a:t>
            </a:r>
            <a:r>
              <a:rPr lang="fr-FR" sz="1400" b="1" baseline="30000" dirty="0" smtClean="0">
                <a:latin typeface="Comic Sans MS"/>
                <a:ea typeface="ヒラギノ角ゴ Pro W3" charset="-128"/>
                <a:cs typeface="Comic Sans MS"/>
              </a:rPr>
              <a:t>3</a:t>
            </a:r>
            <a:endParaRPr lang="fr-FR" sz="1400" b="1" dirty="0" smtClean="0">
              <a:latin typeface="Comic Sans MS"/>
              <a:ea typeface="ヒラギノ角ゴ Pro W3" charset="-128"/>
              <a:cs typeface="Comic Sans MS"/>
            </a:endParaRPr>
          </a:p>
          <a:p>
            <a:pPr marL="669925" lvl="1" indent="-325438">
              <a:lnSpc>
                <a:spcPct val="90000"/>
              </a:lnSpc>
              <a:spcBef>
                <a:spcPct val="20000"/>
              </a:spcBef>
              <a:buClr>
                <a:srgbClr val="008000"/>
              </a:buClr>
              <a:buSzPct val="60000"/>
              <a:buFont typeface="Wingdings" charset="2"/>
              <a:buChar char="v"/>
            </a:pPr>
            <a:r>
              <a:rPr lang="fr-FR" sz="1400" b="1" dirty="0" smtClean="0">
                <a:latin typeface="Comic Sans MS"/>
                <a:ea typeface="ヒラギノ角ゴ Pro W3" charset="-128"/>
                <a:cs typeface="Comic Sans MS"/>
              </a:rPr>
              <a:t>He3 neutron detector (thermal neutron monitoring)</a:t>
            </a:r>
          </a:p>
          <a:p>
            <a:pPr marL="669925" lvl="1" indent="-325438">
              <a:lnSpc>
                <a:spcPct val="90000"/>
              </a:lnSpc>
              <a:spcBef>
                <a:spcPct val="20000"/>
              </a:spcBef>
              <a:buClr>
                <a:srgbClr val="008000"/>
              </a:buClr>
              <a:buSzPct val="60000"/>
              <a:buFont typeface="Wingdings" charset="2"/>
              <a:buChar char="v"/>
            </a:pPr>
            <a:r>
              <a:rPr lang="fr-FR" sz="1400" b="1" dirty="0" smtClean="0">
                <a:latin typeface="Comic Sans MS"/>
                <a:ea typeface="ヒラギノ角ゴ Pro W3" charset="-128"/>
                <a:cs typeface="Comic Sans MS"/>
              </a:rPr>
              <a:t>Liquid scintillator 1 T neutron counter (study of muon induced neutrons)</a:t>
            </a:r>
            <a:endParaRPr lang="fr-FR" sz="1400" dirty="0" smtClean="0">
              <a:latin typeface="Comic Sans MS"/>
              <a:ea typeface="ヒラギノ角ゴ Pro W3" charset="-128"/>
              <a:cs typeface="Comic Sans MS"/>
            </a:endParaRPr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 rot="19803690">
            <a:off x="2262976" y="3116995"/>
            <a:ext cx="5280675" cy="369332"/>
          </a:xfrm>
          <a:prstGeom prst="rect">
            <a:avLst/>
          </a:prstGeom>
          <a:solidFill>
            <a:schemeClr val="accent3"/>
          </a:solidFill>
          <a:ln w="4762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rtlCol="0">
            <a:spAutoFit/>
          </a:bodyPr>
          <a:lstStyle/>
          <a:p>
            <a:r>
              <a:rPr lang="fr-FR" dirty="0" smtClean="0">
                <a:latin typeface="Comic Sans MS"/>
                <a:cs typeface="Comic Sans MS"/>
              </a:rPr>
              <a:t>!!! 12 cool-downs already operated since 2006 !!! </a:t>
            </a:r>
          </a:p>
          <a:p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11" name="Text Box 20"/>
          <p:cNvSpPr txBox="1">
            <a:spLocks noChangeArrowheads="1"/>
          </p:cNvSpPr>
          <p:nvPr/>
        </p:nvSpPr>
        <p:spPr bwMode="auto">
          <a:xfrm>
            <a:off x="0" y="0"/>
            <a:ext cx="9143999" cy="457200"/>
          </a:xfrm>
          <a:prstGeom prst="rect">
            <a:avLst/>
          </a:prstGeom>
          <a:solidFill>
            <a:srgbClr val="C3D69B"/>
          </a:solidFill>
          <a:ln w="57150" cmpd="thinThick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1" hangingPunct="1"/>
            <a:r>
              <a:rPr lang="en-US" sz="2400" b="1" i="1" dirty="0" smtClean="0">
                <a:solidFill>
                  <a:srgbClr val="008000"/>
                </a:solidFill>
                <a:latin typeface="Comic Sans MS"/>
                <a:cs typeface="Comic Sans MS"/>
              </a:rPr>
              <a:t>From EDELWEISS-I to EDELWEISS</a:t>
            </a:r>
            <a:r>
              <a:rPr lang="en-US" sz="2400" b="1" i="1" dirty="0">
                <a:solidFill>
                  <a:srgbClr val="008000"/>
                </a:solidFill>
                <a:latin typeface="Comic Sans MS"/>
                <a:cs typeface="Comic Sans MS"/>
              </a:rPr>
              <a:t>-II</a:t>
            </a:r>
            <a:r>
              <a:rPr lang="en-US" sz="2400" b="1" i="1" dirty="0" smtClean="0">
                <a:solidFill>
                  <a:srgbClr val="008000"/>
                </a:solidFill>
                <a:latin typeface="Comic Sans MS"/>
                <a:cs typeface="Comic Sans MS"/>
              </a:rPr>
              <a:t>  </a:t>
            </a:r>
            <a:endParaRPr lang="en-US" sz="2400" b="1" i="1" dirty="0">
              <a:solidFill>
                <a:srgbClr val="008000"/>
              </a:solidFill>
              <a:latin typeface="Comic Sans MS"/>
              <a:cs typeface="Comic Sans MS"/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6857D-74EB-674C-BC60-66412E405CEB}" type="slidenum">
              <a:rPr lang="en-US" smtClean="0"/>
              <a:pPr/>
              <a:t>5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/>
          <a:p>
            <a:pPr>
              <a:defRPr/>
            </a:pPr>
            <a:fld id="{60D6347C-B1CE-404C-82F4-AC80D6FCD003}" type="slidenum">
              <a:rPr lang="fr-FR"/>
              <a:pPr>
                <a:defRPr/>
              </a:pPr>
              <a:t>6</a:t>
            </a:fld>
            <a:endParaRPr lang="fr-FR" dirty="0"/>
          </a:p>
        </p:txBody>
      </p:sp>
      <p:pic>
        <p:nvPicPr>
          <p:cNvPr id="5939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537" y="928688"/>
            <a:ext cx="2704863" cy="2278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9396" name="Text Box 4"/>
          <p:cNvSpPr txBox="1">
            <a:spLocks noChangeArrowheads="1"/>
          </p:cNvSpPr>
          <p:nvPr/>
        </p:nvSpPr>
        <p:spPr bwMode="auto">
          <a:xfrm>
            <a:off x="0" y="3270647"/>
            <a:ext cx="3044825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1200" b="1" dirty="0">
                <a:latin typeface="Times New Roman" charset="0"/>
              </a:rPr>
              <a:t>ID401 to 405:</a:t>
            </a:r>
            <a:r>
              <a:rPr lang="en-US" sz="1200" b="1" dirty="0" smtClean="0">
                <a:latin typeface="Times New Roman" charset="0"/>
              </a:rPr>
              <a:t>  </a:t>
            </a:r>
            <a:r>
              <a:rPr lang="en-US" sz="1200" b="1" dirty="0" smtClean="0">
                <a:latin typeface="Times New Roman" charset="0"/>
                <a:sym typeface="Symbol" charset="2"/>
              </a:rPr>
              <a:t> </a:t>
            </a:r>
            <a:r>
              <a:rPr lang="en-US" sz="1200" b="1" dirty="0">
                <a:latin typeface="Times New Roman" charset="0"/>
                <a:sym typeface="Symbol" charset="2"/>
              </a:rPr>
              <a:t>70mm, H 20mm, </a:t>
            </a:r>
            <a:r>
              <a:rPr lang="en-US" sz="1200" b="1" dirty="0" smtClean="0">
                <a:latin typeface="Times New Roman" charset="0"/>
              </a:rPr>
              <a:t>410g</a:t>
            </a:r>
          </a:p>
          <a:p>
            <a:pPr eaLnBrk="1" hangingPunct="1"/>
            <a:r>
              <a:rPr lang="en-US" sz="1100" dirty="0" smtClean="0">
                <a:latin typeface="Times New Roman" charset="0"/>
              </a:rPr>
              <a:t>14 </a:t>
            </a:r>
            <a:r>
              <a:rPr lang="en-US" sz="1100" dirty="0">
                <a:latin typeface="Times New Roman" charset="0"/>
              </a:rPr>
              <a:t>concentric electrodes (width 100μm, spacing 2mm)</a:t>
            </a:r>
            <a:r>
              <a:rPr lang="en-US" sz="1100" dirty="0" smtClean="0">
                <a:latin typeface="Times New Roman" charset="0"/>
              </a:rPr>
              <a:t> without </a:t>
            </a:r>
            <a:r>
              <a:rPr lang="en-US" sz="1100" dirty="0">
                <a:latin typeface="Times New Roman" charset="0"/>
              </a:rPr>
              <a:t>beveled edge</a:t>
            </a:r>
            <a:r>
              <a:rPr lang="en-US" sz="1100" b="1" dirty="0">
                <a:latin typeface="Times New Roman" charset="0"/>
              </a:rPr>
              <a:t>. </a:t>
            </a:r>
          </a:p>
        </p:txBody>
      </p:sp>
      <p:pic>
        <p:nvPicPr>
          <p:cNvPr id="59397" name="Picture 5"/>
          <p:cNvPicPr>
            <a:picLocks noChangeAspect="1" noChangeArrowheads="1"/>
          </p:cNvPicPr>
          <p:nvPr/>
        </p:nvPicPr>
        <p:blipFill>
          <a:blip r:embed="rId3"/>
          <a:srcRect l="4608" r="5823"/>
          <a:stretch>
            <a:fillRect/>
          </a:stretch>
        </p:blipFill>
        <p:spPr bwMode="auto">
          <a:xfrm>
            <a:off x="3086086" y="939800"/>
            <a:ext cx="2638439" cy="2267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9398" name="Text Box 6"/>
          <p:cNvSpPr txBox="1">
            <a:spLocks noChangeArrowheads="1"/>
          </p:cNvSpPr>
          <p:nvPr/>
        </p:nvSpPr>
        <p:spPr bwMode="auto">
          <a:xfrm>
            <a:off x="3048000" y="3238381"/>
            <a:ext cx="2613025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just" eaLnBrk="1" hangingPunct="1"/>
            <a:r>
              <a:rPr lang="en-US" sz="1200" b="1" dirty="0" smtClean="0">
                <a:latin typeface="Times New Roman" charset="0"/>
              </a:rPr>
              <a:t>ID2 to ID5: </a:t>
            </a:r>
            <a:r>
              <a:rPr lang="en-US" sz="1200" b="1" dirty="0" smtClean="0">
                <a:latin typeface="Times New Roman" charset="0"/>
                <a:sym typeface="Symbol" charset="2"/>
              </a:rPr>
              <a:t> 70mm, H 20mm, </a:t>
            </a:r>
            <a:r>
              <a:rPr lang="en-US" sz="1200" b="1" dirty="0" smtClean="0">
                <a:latin typeface="Times New Roman" charset="0"/>
              </a:rPr>
              <a:t>370g</a:t>
            </a:r>
          </a:p>
          <a:p>
            <a:pPr algn="just" eaLnBrk="1" hangingPunct="1"/>
            <a:r>
              <a:rPr lang="en-US" sz="1200" b="1" dirty="0" smtClean="0">
                <a:latin typeface="Times New Roman" charset="0"/>
              </a:rPr>
              <a:t> </a:t>
            </a:r>
            <a:r>
              <a:rPr lang="en-US" sz="1100" dirty="0" smtClean="0">
                <a:latin typeface="Times New Roman" charset="0"/>
              </a:rPr>
              <a:t>13 concentric electrodes (width 200μm for ID2, 50 μm for ID3, spacing 2mm) with beveled edge 8 mm.</a:t>
            </a:r>
            <a:endParaRPr lang="en-US" sz="1100" dirty="0">
              <a:latin typeface="Times New Roman" charset="0"/>
            </a:endParaRPr>
          </a:p>
        </p:txBody>
      </p:sp>
      <p:sp>
        <p:nvSpPr>
          <p:cNvPr id="59401" name="Text Box 9"/>
          <p:cNvSpPr txBox="1">
            <a:spLocks noChangeArrowheads="1"/>
          </p:cNvSpPr>
          <p:nvPr/>
        </p:nvSpPr>
        <p:spPr bwMode="auto">
          <a:xfrm>
            <a:off x="8809" y="-28575"/>
            <a:ext cx="9135191" cy="830997"/>
          </a:xfrm>
          <a:prstGeom prst="rect">
            <a:avLst/>
          </a:prstGeom>
          <a:solidFill>
            <a:srgbClr val="C3D69B"/>
          </a:solidFill>
          <a:ln w="57150" cmpd="thinThick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 i="1" dirty="0">
                <a:solidFill>
                  <a:srgbClr val="008000"/>
                </a:solidFill>
                <a:latin typeface="Comic Sans MS"/>
                <a:cs typeface="Comic Sans MS"/>
              </a:rPr>
              <a:t>ID </a:t>
            </a:r>
            <a:r>
              <a:rPr lang="en-US" sz="2400" b="1" i="1" dirty="0" smtClean="0">
                <a:solidFill>
                  <a:srgbClr val="008000"/>
                </a:solidFill>
                <a:latin typeface="Comic Sans MS"/>
                <a:cs typeface="Comic Sans MS"/>
              </a:rPr>
              <a:t>detectors: </a:t>
            </a:r>
            <a:r>
              <a:rPr lang="en-US" sz="2400" b="1" i="1" dirty="0">
                <a:solidFill>
                  <a:srgbClr val="008000"/>
                </a:solidFill>
                <a:latin typeface="Comic Sans MS"/>
                <a:cs typeface="Comic Sans MS"/>
              </a:rPr>
              <a:t>surface </a:t>
            </a:r>
            <a:r>
              <a:rPr lang="en-US" sz="2400" b="1" i="1" dirty="0" smtClean="0">
                <a:solidFill>
                  <a:srgbClr val="008000"/>
                </a:solidFill>
                <a:latin typeface="Comic Sans MS"/>
                <a:cs typeface="Comic Sans MS"/>
              </a:rPr>
              <a:t>event </a:t>
            </a:r>
            <a:r>
              <a:rPr lang="en-US" sz="2400" b="1" i="1" dirty="0">
                <a:solidFill>
                  <a:srgbClr val="008000"/>
                </a:solidFill>
                <a:latin typeface="Comic Sans MS"/>
                <a:cs typeface="Comic Sans MS"/>
              </a:rPr>
              <a:t>rejection with interleaved electrodes </a:t>
            </a:r>
          </a:p>
        </p:txBody>
      </p:sp>
      <p:sp>
        <p:nvSpPr>
          <p:cNvPr id="59408" name="Text Box 16"/>
          <p:cNvSpPr txBox="1">
            <a:spLocks noChangeArrowheads="1"/>
          </p:cNvSpPr>
          <p:nvPr/>
        </p:nvSpPr>
        <p:spPr bwMode="auto">
          <a:xfrm>
            <a:off x="4944268" y="4724400"/>
            <a:ext cx="3590132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400" dirty="0" smtClean="0">
                <a:latin typeface="Comic Sans MS"/>
                <a:cs typeface="Comic Sans MS"/>
              </a:rPr>
              <a:t>- </a:t>
            </a:r>
            <a:r>
              <a:rPr lang="en-US" sz="1400" dirty="0">
                <a:latin typeface="Comic Sans MS"/>
                <a:cs typeface="Comic Sans MS"/>
              </a:rPr>
              <a:t>Biases to have an electric field </a:t>
            </a:r>
          </a:p>
          <a:p>
            <a:r>
              <a:rPr lang="en-US" sz="1400" dirty="0">
                <a:latin typeface="Comic Sans MS"/>
                <a:ea typeface="Times New Roman" charset="0"/>
                <a:cs typeface="Comic Sans MS"/>
              </a:rPr>
              <a:t>~ </a:t>
            </a:r>
            <a:r>
              <a:rPr lang="en-US" sz="1400" dirty="0">
                <a:latin typeface="Comic Sans MS"/>
                <a:cs typeface="Comic Sans MS"/>
              </a:rPr>
              <a:t>horizontal near the surface and </a:t>
            </a:r>
          </a:p>
          <a:p>
            <a:r>
              <a:rPr lang="en-US" sz="1400" dirty="0">
                <a:latin typeface="Comic Sans MS"/>
                <a:ea typeface="Times New Roman" charset="0"/>
                <a:cs typeface="Comic Sans MS"/>
              </a:rPr>
              <a:t>~</a:t>
            </a:r>
            <a:r>
              <a:rPr lang="en-US" sz="1400" dirty="0">
                <a:latin typeface="Comic Sans MS"/>
                <a:cs typeface="Comic Sans MS"/>
              </a:rPr>
              <a:t> vertical in the bulk</a:t>
            </a:r>
            <a:endParaRPr lang="en-US" sz="1400" dirty="0" smtClean="0">
              <a:latin typeface="Comic Sans MS"/>
              <a:cs typeface="Comic Sans MS"/>
            </a:endParaRPr>
          </a:p>
          <a:p>
            <a:endParaRPr lang="en-US" sz="1800" dirty="0">
              <a:latin typeface="Comic Sans MS"/>
              <a:cs typeface="Comic Sans MS"/>
            </a:endParaRPr>
          </a:p>
        </p:txBody>
      </p:sp>
      <p:sp>
        <p:nvSpPr>
          <p:cNvPr id="59409" name="Text Box 17"/>
          <p:cNvSpPr txBox="1">
            <a:spLocks noChangeArrowheads="1"/>
          </p:cNvSpPr>
          <p:nvPr/>
        </p:nvSpPr>
        <p:spPr bwMode="auto">
          <a:xfrm>
            <a:off x="5832475" y="1752600"/>
            <a:ext cx="3419475" cy="129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800" b="1" dirty="0" smtClean="0">
                <a:solidFill>
                  <a:srgbClr val="008000"/>
                </a:solidFill>
                <a:latin typeface="Comic Sans MS"/>
                <a:cs typeface="Comic Sans MS"/>
              </a:rPr>
              <a:t>10 </a:t>
            </a:r>
            <a:r>
              <a:rPr lang="en-US" sz="1800" b="1" dirty="0">
                <a:solidFill>
                  <a:srgbClr val="008000"/>
                </a:solidFill>
                <a:latin typeface="Comic Sans MS"/>
                <a:cs typeface="Comic Sans MS"/>
              </a:rPr>
              <a:t>IDs build in few months end of 2008 </a:t>
            </a:r>
          </a:p>
          <a:p>
            <a:r>
              <a:rPr lang="en-US" sz="1400" b="1" dirty="0">
                <a:latin typeface="Comic Sans MS"/>
                <a:cs typeface="Comic Sans MS"/>
              </a:rPr>
              <a:t>- 5 with Photolitho @ Canberra</a:t>
            </a:r>
          </a:p>
          <a:p>
            <a:r>
              <a:rPr lang="en-US" sz="1400" b="1" dirty="0">
                <a:latin typeface="Comic Sans MS"/>
                <a:cs typeface="Comic Sans MS"/>
              </a:rPr>
              <a:t>- 5 with evaporation @ CSNSM</a:t>
            </a:r>
          </a:p>
          <a:p>
            <a:r>
              <a:rPr lang="en-US" sz="1400" b="1" dirty="0">
                <a:latin typeface="Comic Sans MS"/>
                <a:cs typeface="Comic Sans MS"/>
              </a:rPr>
              <a:t>- NTD glued @ CEA/SEDI </a:t>
            </a:r>
          </a:p>
        </p:txBody>
      </p:sp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381000" y="4114800"/>
            <a:ext cx="4032251" cy="2727325"/>
            <a:chOff x="68" y="1576"/>
            <a:chExt cx="2857" cy="1990"/>
          </a:xfrm>
        </p:grpSpPr>
        <p:pic>
          <p:nvPicPr>
            <p:cNvPr id="59410" name="Picture 18"/>
            <p:cNvPicPr preferRelativeResize="0"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8" y="1576"/>
              <a:ext cx="2857" cy="1990"/>
            </a:xfrm>
            <a:prstGeom prst="rect">
              <a:avLst/>
            </a:prstGeom>
            <a:noFill/>
            <a:ln w="76200">
              <a:noFill/>
              <a:miter lim="800000"/>
              <a:headEnd/>
              <a:tailEnd/>
            </a:ln>
            <a:effectLst/>
          </p:spPr>
        </p:pic>
        <p:sp>
          <p:nvSpPr>
            <p:cNvPr id="59403" name="Text Box 11"/>
            <p:cNvSpPr txBox="1">
              <a:spLocks noChangeArrowheads="1"/>
            </p:cNvSpPr>
            <p:nvPr/>
          </p:nvSpPr>
          <p:spPr bwMode="auto">
            <a:xfrm>
              <a:off x="793" y="1979"/>
              <a:ext cx="1073" cy="4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1" hangingPunct="1"/>
              <a:endParaRPr lang="en-US" sz="1800" b="1" dirty="0">
                <a:latin typeface="Times New Roman" charset="0"/>
              </a:endParaRPr>
            </a:p>
            <a:p>
              <a:pPr eaLnBrk="1" hangingPunct="1"/>
              <a:r>
                <a:rPr lang="en-US" sz="1800" b="1" dirty="0">
                  <a:latin typeface="Times New Roman" charset="0"/>
                  <a:ea typeface="Times New Roman" charset="0"/>
                  <a:cs typeface="Times New Roman" charset="0"/>
                </a:rPr>
                <a:t>M</a:t>
              </a:r>
              <a:r>
                <a:rPr lang="en-US" sz="1800" b="1" baseline="-25000" dirty="0">
                  <a:latin typeface="Times New Roman" charset="0"/>
                  <a:ea typeface="Times New Roman" charset="0"/>
                  <a:cs typeface="Times New Roman" charset="0"/>
                </a:rPr>
                <a:t>Fid</a:t>
              </a:r>
              <a:r>
                <a:rPr lang="en-US" sz="1800" b="1" dirty="0">
                  <a:latin typeface="Times New Roman" charset="0"/>
                  <a:ea typeface="Times New Roman" charset="0"/>
                  <a:cs typeface="Times New Roman" charset="0"/>
                </a:rPr>
                <a:t>~40-50%</a:t>
              </a: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5889625" y="9906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6" name="Rectangle 19"/>
          <p:cNvSpPr>
            <a:spLocks noChangeArrowheads="1"/>
          </p:cNvSpPr>
          <p:nvPr/>
        </p:nvSpPr>
        <p:spPr bwMode="auto">
          <a:xfrm>
            <a:off x="5867400" y="1143000"/>
            <a:ext cx="3385066" cy="562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342900" indent="-342900">
              <a:lnSpc>
                <a:spcPct val="110000"/>
              </a:lnSpc>
              <a:buClr>
                <a:schemeClr val="tx1"/>
              </a:buClr>
              <a:buFont typeface="Arial" charset="0"/>
              <a:buNone/>
            </a:pPr>
            <a:r>
              <a:rPr lang="en-GB" sz="1400" dirty="0">
                <a:latin typeface="Comic Sans MS"/>
                <a:cs typeface="Comic Sans MS"/>
              </a:rPr>
              <a:t>First detector built 2007</a:t>
            </a:r>
          </a:p>
          <a:p>
            <a:pPr marL="342900" indent="-342900">
              <a:lnSpc>
                <a:spcPct val="110000"/>
              </a:lnSpc>
              <a:buClr>
                <a:schemeClr val="tx1"/>
              </a:buClr>
              <a:buFont typeface="Arial" charset="0"/>
              <a:buNone/>
            </a:pPr>
            <a:r>
              <a:rPr lang="en-GB" sz="1400" dirty="0">
                <a:latin typeface="Comic Sans MS"/>
                <a:cs typeface="Comic Sans MS"/>
              </a:rPr>
              <a:t>1x200g + 3x400g tested in </a:t>
            </a:r>
            <a:r>
              <a:rPr lang="en-GB" sz="1400" dirty="0" smtClean="0">
                <a:latin typeface="Comic Sans MS"/>
                <a:cs typeface="Comic Sans MS"/>
              </a:rPr>
              <a:t>2008</a:t>
            </a:r>
            <a:endParaRPr lang="en-GB" sz="1400" dirty="0">
              <a:latin typeface="Comic Sans MS"/>
              <a:cs typeface="Comic Sans M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495801" y="5420380"/>
            <a:ext cx="381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Comic Sans MS"/>
                <a:cs typeface="Comic Sans MS"/>
              </a:rPr>
              <a:t>- The </a:t>
            </a:r>
            <a:r>
              <a:rPr lang="en-US" sz="1400" dirty="0" smtClean="0">
                <a:latin typeface="Comic Sans MS"/>
                <a:cs typeface="Comic Sans MS"/>
              </a:rPr>
              <a:t>rings are alternately connected by ultra-sonic bonded wires.</a:t>
            </a:r>
            <a:endParaRPr lang="en-US" sz="1400" dirty="0">
              <a:latin typeface="Comic Sans MS"/>
              <a:cs typeface="Comic Sans M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343400" y="5943600"/>
            <a:ext cx="441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  <a:latin typeface="Comic Sans MS"/>
                <a:ea typeface="Times New Roman" charset="0"/>
                <a:cs typeface="Comic Sans MS"/>
              </a:rPr>
              <a:t>→ </a:t>
            </a:r>
            <a:r>
              <a:rPr lang="en-US" b="1" dirty="0" smtClean="0">
                <a:solidFill>
                  <a:srgbClr val="008000"/>
                </a:solidFill>
                <a:latin typeface="Comic Sans MS"/>
                <a:cs typeface="Comic Sans MS"/>
              </a:rPr>
              <a:t>Easy cuts on « veto » + guard electrodes define the fiducial zone </a:t>
            </a:r>
          </a:p>
          <a:p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4495801" y="4038600"/>
            <a:ext cx="40385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Tx/>
              <a:buChar char="-"/>
            </a:pPr>
            <a:r>
              <a:rPr lang="fr-FR" sz="1400" dirty="0" smtClean="0">
                <a:latin typeface="Comic Sans MS"/>
                <a:cs typeface="Comic Sans MS"/>
              </a:rPr>
              <a:t> Keep </a:t>
            </a:r>
            <a:r>
              <a:rPr lang="fr-FR" sz="1400" dirty="0" smtClean="0">
                <a:latin typeface="Comic Sans MS"/>
                <a:cs typeface="Comic Sans MS"/>
              </a:rPr>
              <a:t>the EDW-I NTD phonon detector</a:t>
            </a:r>
            <a:endParaRPr lang="fr-FR" sz="1400" dirty="0" smtClean="0">
              <a:latin typeface="Comic Sans MS"/>
              <a:cs typeface="Comic Sans MS"/>
            </a:endParaRPr>
          </a:p>
          <a:p>
            <a:pPr algn="just"/>
            <a:r>
              <a:rPr lang="fr-FR" sz="1400" dirty="0" smtClean="0">
                <a:latin typeface="Comic Sans MS"/>
                <a:cs typeface="Comic Sans MS"/>
              </a:rPr>
              <a:t>- Modify </a:t>
            </a:r>
            <a:r>
              <a:rPr lang="fr-FR" sz="1400" dirty="0" smtClean="0">
                <a:latin typeface="Comic Sans MS"/>
                <a:cs typeface="Comic Sans MS"/>
              </a:rPr>
              <a:t>the E field near the surfaces with interleaved </a:t>
            </a:r>
            <a:r>
              <a:rPr lang="fr-FR" sz="1400" dirty="0" smtClean="0">
                <a:latin typeface="Comic Sans MS"/>
                <a:cs typeface="Comic Sans MS"/>
              </a:rPr>
              <a:t>electrodes: </a:t>
            </a:r>
            <a:endParaRPr lang="fr-FR" sz="1400" dirty="0" smtClean="0">
              <a:latin typeface="Comic Sans MS"/>
              <a:cs typeface="Comic Sans MS"/>
            </a:endParaRPr>
          </a:p>
          <a:p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40" name="Text Box 4"/>
          <p:cNvSpPr txBox="1">
            <a:spLocks noChangeArrowheads="1"/>
          </p:cNvSpPr>
          <p:nvPr/>
        </p:nvSpPr>
        <p:spPr bwMode="auto">
          <a:xfrm>
            <a:off x="838200" y="532110"/>
            <a:ext cx="7451725" cy="369332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/>
            <a:r>
              <a:rPr lang="en-US" b="1" i="1" dirty="0">
                <a:latin typeface="Comic Sans MS"/>
                <a:cs typeface="Comic Sans MS"/>
              </a:rPr>
              <a:t>Run 12</a:t>
            </a:r>
            <a:r>
              <a:rPr lang="en-US" b="1" i="1" dirty="0" smtClean="0">
                <a:latin typeface="Comic Sans MS"/>
                <a:cs typeface="Comic Sans MS"/>
              </a:rPr>
              <a:t> (1</a:t>
            </a:r>
            <a:r>
              <a:rPr lang="en-US" b="1" i="1" baseline="30000" dirty="0" smtClean="0">
                <a:latin typeface="Comic Sans MS"/>
                <a:cs typeface="Comic Sans MS"/>
              </a:rPr>
              <a:t>st</a:t>
            </a:r>
            <a:r>
              <a:rPr lang="en-US" b="1" i="1" dirty="0" smtClean="0">
                <a:latin typeface="Comic Sans MS"/>
                <a:cs typeface="Comic Sans MS"/>
              </a:rPr>
              <a:t> april 2009 – 20 may 2010): </a:t>
            </a:r>
            <a:r>
              <a:rPr lang="en-US" b="1" i="1" dirty="0">
                <a:latin typeface="Comic Sans MS"/>
                <a:cs typeface="Comic Sans MS"/>
              </a:rPr>
              <a:t>stability over 14 months </a:t>
            </a:r>
          </a:p>
        </p:txBody>
      </p:sp>
      <p:sp>
        <p:nvSpPr>
          <p:cNvPr id="65547" name="Espace réservé du contenu 2"/>
          <p:cNvSpPr>
            <a:spLocks/>
          </p:cNvSpPr>
          <p:nvPr/>
        </p:nvSpPr>
        <p:spPr bwMode="auto">
          <a:xfrm>
            <a:off x="300038" y="838200"/>
            <a:ext cx="3695700" cy="2819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 eaLnBrk="1" hangingPunct="1">
              <a:spcBef>
                <a:spcPct val="20000"/>
              </a:spcBef>
            </a:pPr>
            <a:endParaRPr lang="en-US" sz="1200" b="1" dirty="0" smtClean="0"/>
          </a:p>
          <a:p>
            <a:pPr marL="342900" indent="-342900" eaLnBrk="1" hangingPunct="1">
              <a:spcBef>
                <a:spcPct val="20000"/>
              </a:spcBef>
              <a:buFontTx/>
              <a:buChar char="•"/>
            </a:pPr>
            <a:r>
              <a:rPr lang="en-US" sz="1400" b="1" dirty="0">
                <a:latin typeface="Comic Sans MS"/>
                <a:cs typeface="Comic Sans MS"/>
              </a:rPr>
              <a:t>418 days</a:t>
            </a:r>
          </a:p>
          <a:p>
            <a:pPr marL="342900" indent="-342900" eaLnBrk="1" hangingPunct="1">
              <a:spcBef>
                <a:spcPct val="20000"/>
              </a:spcBef>
              <a:buClr>
                <a:srgbClr val="008000"/>
              </a:buClr>
              <a:buFontTx/>
              <a:buChar char="•"/>
            </a:pPr>
            <a:r>
              <a:rPr lang="en-US" sz="1400" b="1" dirty="0">
                <a:solidFill>
                  <a:srgbClr val="008000"/>
                </a:solidFill>
                <a:latin typeface="Comic Sans MS"/>
                <a:cs typeface="Comic Sans MS"/>
              </a:rPr>
              <a:t>322 data    (77% of 418)</a:t>
            </a:r>
          </a:p>
          <a:p>
            <a:pPr marL="342900" indent="-342900" eaLnBrk="1" hangingPunct="1">
              <a:spcBef>
                <a:spcPct val="20000"/>
              </a:spcBef>
              <a:buClr>
                <a:srgbClr val="008000"/>
              </a:buClr>
              <a:buFontTx/>
              <a:buChar char="•"/>
            </a:pPr>
            <a:r>
              <a:rPr lang="en-US" sz="1400" b="1" dirty="0">
                <a:solidFill>
                  <a:srgbClr val="008000"/>
                </a:solidFill>
                <a:latin typeface="Comic Sans MS"/>
                <a:cs typeface="Comic Sans MS"/>
              </a:rPr>
              <a:t>305 physics (73% of 418)</a:t>
            </a:r>
          </a:p>
          <a:p>
            <a:pPr marL="342900" indent="-342900" eaLnBrk="1" hangingPunct="1">
              <a:spcBef>
                <a:spcPct val="20000"/>
              </a:spcBef>
              <a:buFontTx/>
              <a:buChar char="•"/>
            </a:pPr>
            <a:r>
              <a:rPr lang="en-US" sz="1400" b="1" dirty="0">
                <a:latin typeface="Comic Sans MS"/>
                <a:cs typeface="Comic Sans MS"/>
              </a:rPr>
              <a:t>All bolo working, 90% electronics channels ok</a:t>
            </a:r>
          </a:p>
          <a:p>
            <a:pPr marL="342900" indent="-342900" eaLnBrk="1" hangingPunct="1">
              <a:spcBef>
                <a:spcPct val="20000"/>
              </a:spcBef>
              <a:buFontTx/>
              <a:buChar char="•"/>
            </a:pPr>
            <a:r>
              <a:rPr lang="en-US" sz="1400" b="1" dirty="0">
                <a:solidFill>
                  <a:srgbClr val="008000"/>
                </a:solidFill>
                <a:latin typeface="Comic Sans MS"/>
                <a:cs typeface="Comic Sans MS"/>
              </a:rPr>
              <a:t>9/10 bolo for Physics</a:t>
            </a:r>
          </a:p>
          <a:p>
            <a:pPr marL="342900" indent="-342900" eaLnBrk="1" hangingPunct="1">
              <a:spcBef>
                <a:spcPct val="20000"/>
              </a:spcBef>
              <a:buFontTx/>
              <a:buChar char="•"/>
            </a:pPr>
            <a:r>
              <a:rPr lang="en-US" sz="1400" b="1" dirty="0">
                <a:latin typeface="Comic Sans MS"/>
                <a:cs typeface="Comic Sans MS"/>
              </a:rPr>
              <a:t>8 d gamma</a:t>
            </a:r>
          </a:p>
          <a:p>
            <a:pPr marL="342900" indent="-342900" eaLnBrk="1" hangingPunct="1">
              <a:spcBef>
                <a:spcPct val="20000"/>
              </a:spcBef>
              <a:buFontTx/>
              <a:buChar char="•"/>
            </a:pPr>
            <a:r>
              <a:rPr lang="en-US" sz="1400" b="1" dirty="0">
                <a:latin typeface="Comic Sans MS"/>
                <a:cs typeface="Comic Sans MS"/>
              </a:rPr>
              <a:t>5 d neutron</a:t>
            </a:r>
          </a:p>
          <a:p>
            <a:pPr marL="342900" indent="-342900" eaLnBrk="1" hangingPunct="1">
              <a:spcBef>
                <a:spcPct val="20000"/>
              </a:spcBef>
              <a:buFontTx/>
              <a:buChar char="•"/>
            </a:pPr>
            <a:r>
              <a:rPr lang="en-US" sz="1400" b="1" dirty="0">
                <a:latin typeface="Comic Sans MS"/>
                <a:cs typeface="Comic Sans MS"/>
              </a:rPr>
              <a:t>4,5 d «other»</a:t>
            </a:r>
          </a:p>
          <a:p>
            <a:pPr marL="742950" lvl="1" indent="-285750" eaLnBrk="1" hangingPunct="1">
              <a:spcBef>
                <a:spcPct val="20000"/>
              </a:spcBef>
              <a:buFontTx/>
              <a:buChar char="–"/>
            </a:pPr>
            <a:r>
              <a:rPr lang="en-US" sz="1400" b="1" dirty="0">
                <a:latin typeface="Comic Sans MS"/>
                <a:cs typeface="Comic Sans MS"/>
              </a:rPr>
              <a:t>Incl. PE tests</a:t>
            </a:r>
          </a:p>
        </p:txBody>
      </p:sp>
      <p:pic>
        <p:nvPicPr>
          <p:cNvPr id="65548" name="Picture 12" descr="tempe"/>
          <p:cNvPicPr preferRelativeResize="0"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78388" y="1143000"/>
            <a:ext cx="3960812" cy="2535238"/>
          </a:xfrm>
          <a:prstGeom prst="rect">
            <a:avLst/>
          </a:prstGeom>
          <a:noFill/>
        </p:spPr>
      </p:pic>
      <p:sp>
        <p:nvSpPr>
          <p:cNvPr id="65549" name="Text Box 13"/>
          <p:cNvSpPr txBox="1">
            <a:spLocks noChangeArrowheads="1"/>
          </p:cNvSpPr>
          <p:nvPr/>
        </p:nvSpPr>
        <p:spPr bwMode="auto">
          <a:xfrm>
            <a:off x="5200650" y="914400"/>
            <a:ext cx="40957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1200" b="1" i="1" dirty="0">
                <a:solidFill>
                  <a:schemeClr val="tx2"/>
                </a:solidFill>
              </a:rPr>
              <a:t>«  One of the coldest place in the Universe </a:t>
            </a:r>
            <a:r>
              <a:rPr lang="en-US" sz="1200" b="1" i="1" dirty="0" smtClean="0">
                <a:solidFill>
                  <a:schemeClr val="tx2"/>
                </a:solidFill>
              </a:rPr>
              <a:t>»</a:t>
            </a:r>
          </a:p>
          <a:p>
            <a:pPr eaLnBrk="1" hangingPunct="1"/>
            <a:r>
              <a:rPr lang="en-US" sz="1200" b="1" i="1" dirty="0">
                <a:solidFill>
                  <a:schemeClr val="tx2"/>
                </a:solidFill>
              </a:rPr>
              <a:t>Continuously at 18 mK during more</a:t>
            </a:r>
            <a:r>
              <a:rPr lang="en-US" sz="1200" b="1" i="1" dirty="0" smtClean="0">
                <a:solidFill>
                  <a:schemeClr val="tx2"/>
                </a:solidFill>
              </a:rPr>
              <a:t> than </a:t>
            </a:r>
            <a:r>
              <a:rPr lang="en-US" sz="1200" b="1" i="1" dirty="0">
                <a:solidFill>
                  <a:schemeClr val="tx2"/>
                </a:solidFill>
              </a:rPr>
              <a:t>1 year !</a:t>
            </a: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15875" y="0"/>
            <a:ext cx="9128125" cy="457200"/>
          </a:xfrm>
          <a:prstGeom prst="rect">
            <a:avLst/>
          </a:prstGeom>
          <a:solidFill>
            <a:srgbClr val="C3D69B"/>
          </a:solidFill>
          <a:ln w="57150" cmpd="thinThick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1" hangingPunct="1"/>
            <a:r>
              <a:rPr lang="en-US" sz="2400" b="1" i="1" dirty="0" smtClean="0">
                <a:solidFill>
                  <a:srgbClr val="008000"/>
                </a:solidFill>
                <a:latin typeface="Comic Sans MS"/>
                <a:cs typeface="Comic Sans MS"/>
              </a:rPr>
              <a:t>WIMP hunting with ID detectors</a:t>
            </a:r>
            <a:endParaRPr lang="en-US" sz="2400" b="1" i="1" dirty="0">
              <a:solidFill>
                <a:srgbClr val="008000"/>
              </a:solidFill>
              <a:latin typeface="Comic Sans MS"/>
              <a:cs typeface="Comic Sans MS"/>
            </a:endParaRPr>
          </a:p>
        </p:txBody>
      </p:sp>
      <p:grpSp>
        <p:nvGrpSpPr>
          <p:cNvPr id="26" name="Group 18"/>
          <p:cNvGrpSpPr>
            <a:grpSpLocks/>
          </p:cNvGrpSpPr>
          <p:nvPr/>
        </p:nvGrpSpPr>
        <p:grpSpPr bwMode="auto">
          <a:xfrm>
            <a:off x="0" y="3886200"/>
            <a:ext cx="5081587" cy="3024187"/>
            <a:chOff x="331" y="2251"/>
            <a:chExt cx="3201" cy="1905"/>
          </a:xfrm>
        </p:grpSpPr>
        <p:pic>
          <p:nvPicPr>
            <p:cNvPr id="27" name="Picture 19" descr="VueensembleEDWIItransparent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31" y="2251"/>
              <a:ext cx="1769" cy="1905"/>
            </a:xfrm>
            <a:prstGeom prst="rect">
              <a:avLst/>
            </a:prstGeom>
            <a:noFill/>
          </p:spPr>
        </p:pic>
        <p:sp>
          <p:nvSpPr>
            <p:cNvPr id="32" name="Text Box 24"/>
            <p:cNvSpPr txBox="1">
              <a:spLocks noChangeArrowheads="1"/>
            </p:cNvSpPr>
            <p:nvPr/>
          </p:nvSpPr>
          <p:spPr bwMode="auto">
            <a:xfrm>
              <a:off x="3416" y="2754"/>
              <a:ext cx="116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1" hangingPunct="1"/>
              <a:endParaRPr lang="fr-FR" sz="1200" b="1" dirty="0"/>
            </a:p>
          </p:txBody>
        </p:sp>
        <p:sp>
          <p:nvSpPr>
            <p:cNvPr id="37" name="Text Box 29"/>
            <p:cNvSpPr txBox="1">
              <a:spLocks noChangeArrowheads="1"/>
            </p:cNvSpPr>
            <p:nvPr/>
          </p:nvSpPr>
          <p:spPr bwMode="auto">
            <a:xfrm>
              <a:off x="2963" y="2736"/>
              <a:ext cx="116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1" hangingPunct="1"/>
              <a:endParaRPr lang="fr-FR" sz="1200" b="1" dirty="0"/>
            </a:p>
          </p:txBody>
        </p:sp>
      </p:grpSp>
      <p:pic>
        <p:nvPicPr>
          <p:cNvPr id="40" name="Picture 15" descr="baseheat_id6"/>
          <p:cNvPicPr>
            <a:picLocks noChangeAspect="1" noChangeArrowheads="1"/>
          </p:cNvPicPr>
          <p:nvPr/>
        </p:nvPicPr>
        <p:blipFill>
          <a:blip r:embed="rId4"/>
          <a:srcRect r="8589"/>
          <a:stretch>
            <a:fillRect/>
          </a:stretch>
        </p:blipFill>
        <p:spPr bwMode="auto">
          <a:xfrm>
            <a:off x="2590800" y="5078412"/>
            <a:ext cx="6488113" cy="1322388"/>
          </a:xfrm>
          <a:prstGeom prst="rect">
            <a:avLst/>
          </a:prstGeom>
          <a:noFill/>
        </p:spPr>
      </p:pic>
      <p:pic>
        <p:nvPicPr>
          <p:cNvPr id="41" name="Picture 16" descr="baseion_id6"/>
          <p:cNvPicPr>
            <a:picLocks noChangeAspect="1" noChangeArrowheads="1"/>
          </p:cNvPicPr>
          <p:nvPr/>
        </p:nvPicPr>
        <p:blipFill>
          <a:blip r:embed="rId5"/>
          <a:srcRect r="6911"/>
          <a:stretch>
            <a:fillRect/>
          </a:stretch>
        </p:blipFill>
        <p:spPr bwMode="auto">
          <a:xfrm>
            <a:off x="2613025" y="3875087"/>
            <a:ext cx="6607175" cy="1371600"/>
          </a:xfrm>
          <a:prstGeom prst="rect">
            <a:avLst/>
          </a:prstGeom>
          <a:noFill/>
        </p:spPr>
      </p:pic>
      <p:sp>
        <p:nvSpPr>
          <p:cNvPr id="42" name="Rectangle 19"/>
          <p:cNvSpPr>
            <a:spLocks noChangeArrowheads="1"/>
          </p:cNvSpPr>
          <p:nvPr/>
        </p:nvSpPr>
        <p:spPr bwMode="auto">
          <a:xfrm>
            <a:off x="5654215" y="6400800"/>
            <a:ext cx="149021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600" dirty="0">
                <a:latin typeface="Comic Sans MS"/>
                <a:cs typeface="Comic Sans MS"/>
              </a:rPr>
              <a:t>Heat baseline</a:t>
            </a:r>
          </a:p>
        </p:txBody>
      </p:sp>
      <p:sp>
        <p:nvSpPr>
          <p:cNvPr id="43" name="Rectangle 20"/>
          <p:cNvSpPr>
            <a:spLocks noChangeArrowheads="1"/>
          </p:cNvSpPr>
          <p:nvPr/>
        </p:nvSpPr>
        <p:spPr bwMode="auto">
          <a:xfrm>
            <a:off x="5278404" y="3649067"/>
            <a:ext cx="207771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600" dirty="0">
                <a:latin typeface="Comic Sans MS"/>
                <a:cs typeface="Comic Sans MS"/>
              </a:rPr>
              <a:t>Ionisations baseline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0"/>
            <a:ext cx="9144000" cy="487363"/>
          </a:xfrm>
          <a:prstGeom prst="rect">
            <a:avLst/>
          </a:prstGeom>
          <a:solidFill>
            <a:srgbClr val="C3D69B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US" sz="2400" b="1" i="1" dirty="0" smtClean="0">
                <a:solidFill>
                  <a:srgbClr val="008000"/>
                </a:solidFill>
                <a:latin typeface="Comic Sans MS"/>
                <a:cs typeface="Comic Sans MS"/>
              </a:rPr>
              <a:t>The worst enemy: the background</a:t>
            </a:r>
            <a:endParaRPr lang="en-US" sz="2000" b="1" i="1" dirty="0">
              <a:solidFill>
                <a:srgbClr val="008000"/>
              </a:solidFill>
              <a:latin typeface="Comic Sans MS"/>
              <a:cs typeface="Comic Sans MS"/>
            </a:endParaRPr>
          </a:p>
        </p:txBody>
      </p:sp>
      <p:sp>
        <p:nvSpPr>
          <p:cNvPr id="5" name="Espace réservé du contenu 2"/>
          <p:cNvSpPr>
            <a:spLocks/>
          </p:cNvSpPr>
          <p:nvPr/>
        </p:nvSpPr>
        <p:spPr bwMode="auto">
          <a:xfrm>
            <a:off x="228600" y="1905000"/>
            <a:ext cx="88392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buClr>
                <a:srgbClr val="008000"/>
              </a:buClr>
              <a:buSzPct val="65000"/>
              <a:buFont typeface="Wingdings" charset="2"/>
              <a:buChar char="u"/>
            </a:pPr>
            <a:r>
              <a:rPr lang="en-GB" sz="1900" i="1" dirty="0">
                <a:latin typeface="Comic Sans MS"/>
                <a:cs typeface="Comic Sans MS"/>
              </a:rPr>
              <a:t>Gamma</a:t>
            </a:r>
            <a:r>
              <a:rPr lang="en-GB" sz="1900" dirty="0">
                <a:latin typeface="Comic Sans MS"/>
                <a:cs typeface="Comic Sans MS"/>
              </a:rPr>
              <a:t>: 	</a:t>
            </a:r>
            <a:r>
              <a:rPr lang="en-GB" sz="1900" dirty="0" smtClean="0">
                <a:latin typeface="Comic Sans MS"/>
                <a:cs typeface="Comic Sans MS"/>
              </a:rPr>
              <a:t>	             </a:t>
            </a:r>
            <a:r>
              <a:rPr lang="en-GB" sz="1900" baseline="30000" dirty="0" smtClean="0">
                <a:solidFill>
                  <a:srgbClr val="0000FF"/>
                </a:solidFill>
                <a:latin typeface="Comic Sans MS"/>
                <a:cs typeface="Comic Sans MS"/>
              </a:rPr>
              <a:t>133</a:t>
            </a:r>
            <a:r>
              <a:rPr lang="en-GB" sz="1900" dirty="0" smtClean="0">
                <a:solidFill>
                  <a:srgbClr val="0000FF"/>
                </a:solidFill>
                <a:latin typeface="Comic Sans MS"/>
                <a:cs typeface="Comic Sans MS"/>
              </a:rPr>
              <a:t>Ba </a:t>
            </a:r>
            <a:r>
              <a:rPr lang="en-GB" sz="1900" dirty="0">
                <a:solidFill>
                  <a:srgbClr val="0000FF"/>
                </a:solidFill>
                <a:latin typeface="Comic Sans MS"/>
                <a:cs typeface="Comic Sans MS"/>
              </a:rPr>
              <a:t>calib rejection </a:t>
            </a:r>
            <a:r>
              <a:rPr lang="en-GB" sz="1900" dirty="0">
                <a:latin typeface="Comic Sans MS"/>
                <a:cs typeface="Comic Sans MS"/>
              </a:rPr>
              <a:t>x </a:t>
            </a:r>
            <a:r>
              <a:rPr lang="en-GB" sz="1900" dirty="0">
                <a:solidFill>
                  <a:srgbClr val="FF0000"/>
                </a:solidFill>
                <a:latin typeface="Comic Sans MS"/>
                <a:cs typeface="Comic Sans MS"/>
              </a:rPr>
              <a:t>observed bulk </a:t>
            </a:r>
            <a:r>
              <a:rPr lang="en-GB" sz="1900" dirty="0">
                <a:solidFill>
                  <a:srgbClr val="FF0000"/>
                </a:solidFill>
                <a:latin typeface="Comic Sans MS"/>
                <a:cs typeface="Comic Sans MS"/>
                <a:sym typeface="Symbol" charset="2"/>
              </a:rPr>
              <a:t></a:t>
            </a:r>
            <a:r>
              <a:rPr lang="en-GB" sz="1900" dirty="0">
                <a:solidFill>
                  <a:srgbClr val="0000FF"/>
                </a:solidFill>
                <a:latin typeface="Comic Sans MS"/>
                <a:cs typeface="Comic Sans MS"/>
              </a:rPr>
              <a:t> 	  </a:t>
            </a:r>
            <a:r>
              <a:rPr lang="en-GB" sz="1900" dirty="0" smtClean="0">
                <a:solidFill>
                  <a:srgbClr val="0000FF"/>
                </a:solidFill>
                <a:latin typeface="Comic Sans MS"/>
                <a:cs typeface="Comic Sans MS"/>
              </a:rPr>
              <a:t>         </a:t>
            </a:r>
            <a:r>
              <a:rPr lang="en-GB" sz="1900" dirty="0" smtClean="0">
                <a:latin typeface="Comic Sans MS"/>
                <a:cs typeface="Comic Sans MS"/>
              </a:rPr>
              <a:t>&lt;</a:t>
            </a:r>
            <a:r>
              <a:rPr lang="en-GB" sz="1900" dirty="0">
                <a:latin typeface="Comic Sans MS"/>
                <a:cs typeface="Comic Sans MS"/>
              </a:rPr>
              <a:t>1.0</a:t>
            </a:r>
            <a:endParaRPr lang="en-GB" sz="1900" dirty="0">
              <a:solidFill>
                <a:srgbClr val="FF0000"/>
              </a:solidFill>
              <a:latin typeface="Comic Sans MS"/>
              <a:cs typeface="Comic Sans MS"/>
            </a:endParaRPr>
          </a:p>
          <a:p>
            <a:pPr marL="342900" indent="-342900">
              <a:spcBef>
                <a:spcPct val="20000"/>
              </a:spcBef>
              <a:buClr>
                <a:srgbClr val="008000"/>
              </a:buClr>
              <a:buSzPct val="65000"/>
              <a:buFont typeface="Wingdings" charset="2"/>
              <a:buChar char="u"/>
            </a:pPr>
            <a:r>
              <a:rPr lang="en-GB" sz="1900" i="1" dirty="0">
                <a:latin typeface="Comic Sans MS"/>
                <a:cs typeface="Comic Sans MS"/>
              </a:rPr>
              <a:t>Beta</a:t>
            </a:r>
            <a:r>
              <a:rPr lang="en-GB" sz="1900" dirty="0">
                <a:latin typeface="Comic Sans MS"/>
                <a:cs typeface="Comic Sans MS"/>
              </a:rPr>
              <a:t>: 	</a:t>
            </a:r>
            <a:r>
              <a:rPr lang="en-GB" sz="1900" dirty="0" smtClean="0">
                <a:latin typeface="Comic Sans MS"/>
                <a:cs typeface="Comic Sans MS"/>
              </a:rPr>
              <a:t>	             </a:t>
            </a:r>
            <a:r>
              <a:rPr lang="en-GB" sz="1900" dirty="0" smtClean="0">
                <a:solidFill>
                  <a:srgbClr val="0000FF"/>
                </a:solidFill>
                <a:latin typeface="Comic Sans MS"/>
                <a:cs typeface="Comic Sans MS"/>
                <a:sym typeface="Symbol" charset="2"/>
              </a:rPr>
              <a:t></a:t>
            </a:r>
            <a:r>
              <a:rPr lang="en-GB" sz="1900" dirty="0">
                <a:solidFill>
                  <a:srgbClr val="0000FF"/>
                </a:solidFill>
                <a:latin typeface="Comic Sans MS"/>
                <a:cs typeface="Comic Sans MS"/>
                <a:sym typeface="Symbol" charset="2"/>
              </a:rPr>
              <a:t></a:t>
            </a:r>
            <a:r>
              <a:rPr lang="en-GB" sz="1900" dirty="0">
                <a:solidFill>
                  <a:srgbClr val="0000FF"/>
                </a:solidFill>
                <a:latin typeface="Comic Sans MS"/>
                <a:cs typeface="Comic Sans MS"/>
              </a:rPr>
              <a:t>source</a:t>
            </a:r>
            <a:r>
              <a:rPr lang="en-GB" sz="1900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en-GB" sz="1900" dirty="0">
                <a:solidFill>
                  <a:srgbClr val="0000FF"/>
                </a:solidFill>
                <a:latin typeface="Comic Sans MS"/>
                <a:cs typeface="Comic Sans MS"/>
              </a:rPr>
              <a:t>rejection </a:t>
            </a:r>
            <a:r>
              <a:rPr lang="en-GB" sz="1900" dirty="0">
                <a:latin typeface="Comic Sans MS"/>
                <a:cs typeface="Comic Sans MS"/>
              </a:rPr>
              <a:t>x </a:t>
            </a:r>
            <a:r>
              <a:rPr lang="en-GB" sz="1900" dirty="0">
                <a:solidFill>
                  <a:srgbClr val="FF0000"/>
                </a:solidFill>
                <a:latin typeface="Comic Sans MS"/>
                <a:cs typeface="Comic Sans MS"/>
              </a:rPr>
              <a:t>observed surface evts      </a:t>
            </a:r>
            <a:r>
              <a:rPr lang="en-GB" sz="19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en-GB" sz="1900" dirty="0" smtClean="0">
                <a:latin typeface="Comic Sans MS"/>
                <a:cs typeface="Comic Sans MS"/>
              </a:rPr>
              <a:t>&lt;</a:t>
            </a:r>
            <a:r>
              <a:rPr lang="en-GB" sz="1900" dirty="0">
                <a:latin typeface="Comic Sans MS"/>
                <a:cs typeface="Comic Sans MS"/>
              </a:rPr>
              <a:t>0.2</a:t>
            </a:r>
            <a:endParaRPr lang="en-GB" sz="1900" dirty="0">
              <a:solidFill>
                <a:srgbClr val="FF0000"/>
              </a:solidFill>
              <a:latin typeface="Comic Sans MS"/>
              <a:cs typeface="Comic Sans MS"/>
            </a:endParaRPr>
          </a:p>
          <a:p>
            <a:pPr marL="342900" indent="-342900">
              <a:spcBef>
                <a:spcPct val="20000"/>
              </a:spcBef>
              <a:buClr>
                <a:srgbClr val="008000"/>
              </a:buClr>
              <a:buSzPct val="65000"/>
              <a:buFont typeface="Wingdings" charset="2"/>
              <a:buChar char="u"/>
            </a:pPr>
            <a:r>
              <a:rPr lang="en-GB" sz="1900" i="1" dirty="0">
                <a:latin typeface="Comic Sans MS"/>
                <a:cs typeface="Comic Sans MS"/>
              </a:rPr>
              <a:t>Neutrons from </a:t>
            </a:r>
            <a:r>
              <a:rPr lang="en-GB" sz="1900" dirty="0">
                <a:latin typeface="Comic Sans MS"/>
                <a:cs typeface="Comic Sans MS"/>
                <a:sym typeface="Symbol" charset="2"/>
              </a:rPr>
              <a:t></a:t>
            </a:r>
            <a:r>
              <a:rPr lang="en-GB" sz="1900" dirty="0">
                <a:latin typeface="Comic Sans MS"/>
                <a:cs typeface="Comic Sans MS"/>
              </a:rPr>
              <a:t>’s: </a:t>
            </a:r>
            <a:r>
              <a:rPr lang="en-GB" sz="1900" dirty="0" smtClean="0">
                <a:latin typeface="Comic Sans MS"/>
                <a:cs typeface="Comic Sans MS"/>
              </a:rPr>
              <a:t>	 </a:t>
            </a:r>
            <a:r>
              <a:rPr lang="en-GB" sz="1900" dirty="0" smtClean="0">
                <a:solidFill>
                  <a:srgbClr val="0000FF"/>
                </a:solidFill>
                <a:latin typeface="Comic Sans MS"/>
                <a:cs typeface="Comic Sans MS"/>
                <a:sym typeface="Symbol" charset="2"/>
              </a:rPr>
              <a:t></a:t>
            </a:r>
            <a:r>
              <a:rPr lang="en-GB" sz="19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en-GB" sz="1900" dirty="0">
                <a:solidFill>
                  <a:srgbClr val="0000FF"/>
                </a:solidFill>
                <a:latin typeface="Comic Sans MS"/>
                <a:cs typeface="Comic Sans MS"/>
              </a:rPr>
              <a:t>veto efficiency</a:t>
            </a:r>
            <a:r>
              <a:rPr lang="en-GB" sz="1900" dirty="0">
                <a:latin typeface="Comic Sans MS"/>
                <a:cs typeface="Comic Sans MS"/>
              </a:rPr>
              <a:t> x </a:t>
            </a:r>
            <a:r>
              <a:rPr lang="en-GB" sz="1900" dirty="0">
                <a:solidFill>
                  <a:srgbClr val="FF0000"/>
                </a:solidFill>
                <a:latin typeface="Comic Sans MS"/>
                <a:cs typeface="Comic Sans MS"/>
              </a:rPr>
              <a:t>observed muons</a:t>
            </a:r>
            <a:r>
              <a:rPr lang="en-GB" sz="1900" dirty="0" smtClean="0">
                <a:solidFill>
                  <a:srgbClr val="FF0000"/>
                </a:solidFill>
                <a:latin typeface="Comic Sans MS"/>
                <a:cs typeface="Comic Sans MS"/>
              </a:rPr>
              <a:t>	                 &lt;</a:t>
            </a:r>
            <a:r>
              <a:rPr lang="en-GB" sz="1900" dirty="0">
                <a:solidFill>
                  <a:srgbClr val="FF0000"/>
                </a:solidFill>
                <a:latin typeface="Comic Sans MS"/>
                <a:cs typeface="Comic Sans MS"/>
              </a:rPr>
              <a:t>0.25</a:t>
            </a:r>
          </a:p>
          <a:p>
            <a:pPr marL="342900" indent="-342900">
              <a:spcBef>
                <a:spcPct val="20000"/>
              </a:spcBef>
              <a:buClr>
                <a:srgbClr val="008000"/>
              </a:buClr>
              <a:buSzPct val="65000"/>
              <a:buFont typeface="Wingdings" charset="2"/>
              <a:buChar char="u"/>
            </a:pPr>
            <a:r>
              <a:rPr lang="en-GB" sz="1900" i="1" dirty="0">
                <a:latin typeface="Comic Sans MS"/>
                <a:cs typeface="Comic Sans MS"/>
              </a:rPr>
              <a:t>Neutrons from Pb</a:t>
            </a:r>
            <a:r>
              <a:rPr lang="en-GB" sz="1900" dirty="0">
                <a:latin typeface="Comic Sans MS"/>
                <a:cs typeface="Comic Sans MS"/>
              </a:rPr>
              <a:t>: </a:t>
            </a:r>
            <a:r>
              <a:rPr lang="en-GB" sz="1900" dirty="0" smtClean="0">
                <a:latin typeface="Comic Sans MS"/>
                <a:cs typeface="Comic Sans MS"/>
              </a:rPr>
              <a:t>	 </a:t>
            </a:r>
            <a:r>
              <a:rPr lang="en-GB" sz="1900" dirty="0" smtClean="0">
                <a:solidFill>
                  <a:srgbClr val="FF0000"/>
                </a:solidFill>
                <a:latin typeface="Comic Sans MS"/>
                <a:cs typeface="Comic Sans MS"/>
              </a:rPr>
              <a:t>measured </a:t>
            </a:r>
            <a:r>
              <a:rPr lang="en-GB" sz="1900" dirty="0">
                <a:solidFill>
                  <a:srgbClr val="FF0000"/>
                </a:solidFill>
                <a:latin typeface="Comic Sans MS"/>
                <a:cs typeface="Comic Sans MS"/>
              </a:rPr>
              <a:t>U limits</a:t>
            </a:r>
            <a:r>
              <a:rPr lang="en-GB" sz="1900" dirty="0">
                <a:latin typeface="Comic Sans MS"/>
                <a:cs typeface="Comic Sans MS"/>
              </a:rPr>
              <a:t> x </a:t>
            </a:r>
            <a:r>
              <a:rPr lang="en-GB" sz="1900" dirty="0">
                <a:solidFill>
                  <a:schemeClr val="folHlink"/>
                </a:solidFill>
                <a:latin typeface="Comic Sans MS"/>
                <a:cs typeface="Comic Sans MS"/>
              </a:rPr>
              <a:t>Monte Carlo simu	         </a:t>
            </a:r>
            <a:r>
              <a:rPr lang="en-GB" sz="1900" dirty="0" smtClean="0">
                <a:solidFill>
                  <a:schemeClr val="folHlink"/>
                </a:solidFill>
                <a:latin typeface="Comic Sans MS"/>
                <a:cs typeface="Comic Sans MS"/>
              </a:rPr>
              <a:t>  </a:t>
            </a:r>
            <a:r>
              <a:rPr lang="en-GB" sz="1900" dirty="0" smtClean="0">
                <a:latin typeface="Comic Sans MS"/>
                <a:cs typeface="Comic Sans MS"/>
              </a:rPr>
              <a:t>&lt;</a:t>
            </a:r>
            <a:r>
              <a:rPr lang="en-GB" sz="1900" dirty="0">
                <a:latin typeface="Comic Sans MS"/>
                <a:cs typeface="Comic Sans MS"/>
              </a:rPr>
              <a:t>0.1</a:t>
            </a:r>
            <a:endParaRPr lang="en-GB" sz="1900" dirty="0">
              <a:solidFill>
                <a:schemeClr val="folHlink"/>
              </a:solidFill>
              <a:latin typeface="Comic Sans MS"/>
              <a:cs typeface="Comic Sans MS"/>
            </a:endParaRPr>
          </a:p>
          <a:p>
            <a:pPr marL="342900" indent="-342900">
              <a:spcBef>
                <a:spcPct val="20000"/>
              </a:spcBef>
              <a:buClr>
                <a:srgbClr val="008000"/>
              </a:buClr>
              <a:buSzPct val="65000"/>
              <a:buFont typeface="Wingdings" charset="2"/>
              <a:buChar char="u"/>
            </a:pPr>
            <a:r>
              <a:rPr lang="en-GB" sz="1900" i="1" dirty="0">
                <a:latin typeface="Comic Sans MS"/>
                <a:cs typeface="Comic Sans MS"/>
              </a:rPr>
              <a:t>Neutrons from </a:t>
            </a:r>
            <a:r>
              <a:rPr lang="en-GB" sz="1900" i="1" dirty="0" smtClean="0">
                <a:latin typeface="Comic Sans MS"/>
                <a:cs typeface="Comic Sans MS"/>
              </a:rPr>
              <a:t>rock</a:t>
            </a:r>
            <a:r>
              <a:rPr lang="en-GB" sz="1900" dirty="0" smtClean="0">
                <a:latin typeface="Comic Sans MS"/>
                <a:cs typeface="Comic Sans MS"/>
              </a:rPr>
              <a:t>: </a:t>
            </a:r>
            <a:r>
              <a:rPr lang="en-GB" sz="1900" dirty="0" smtClean="0">
                <a:solidFill>
                  <a:srgbClr val="FF0000"/>
                </a:solidFill>
                <a:latin typeface="Comic Sans MS"/>
                <a:cs typeface="Comic Sans MS"/>
              </a:rPr>
              <a:t>measured </a:t>
            </a:r>
            <a:r>
              <a:rPr lang="en-GB" sz="1900" dirty="0">
                <a:solidFill>
                  <a:srgbClr val="FF0000"/>
                </a:solidFill>
                <a:latin typeface="Comic Sans MS"/>
                <a:cs typeface="Comic Sans MS"/>
              </a:rPr>
              <a:t>neutron flux </a:t>
            </a:r>
            <a:r>
              <a:rPr lang="en-GB" sz="1900" dirty="0">
                <a:latin typeface="Comic Sans MS"/>
                <a:cs typeface="Comic Sans MS"/>
              </a:rPr>
              <a:t>x </a:t>
            </a:r>
            <a:r>
              <a:rPr lang="en-GB" sz="1900" dirty="0">
                <a:solidFill>
                  <a:schemeClr val="folHlink"/>
                </a:solidFill>
                <a:latin typeface="Comic Sans MS"/>
                <a:cs typeface="Comic Sans MS"/>
              </a:rPr>
              <a:t>Monte Carlo </a:t>
            </a:r>
            <a:r>
              <a:rPr lang="en-GB" sz="1900" dirty="0" smtClean="0">
                <a:solidFill>
                  <a:schemeClr val="folHlink"/>
                </a:solidFill>
                <a:latin typeface="Comic Sans MS"/>
                <a:cs typeface="Comic Sans MS"/>
              </a:rPr>
              <a:t>simu       </a:t>
            </a:r>
            <a:r>
              <a:rPr lang="en-GB" sz="1900" dirty="0" smtClean="0">
                <a:latin typeface="Comic Sans MS"/>
                <a:cs typeface="Comic Sans MS"/>
              </a:rPr>
              <a:t>&lt;0.1 </a:t>
            </a:r>
            <a:r>
              <a:rPr lang="en-GB" sz="1900" dirty="0" smtClean="0">
                <a:solidFill>
                  <a:schemeClr val="folHlink"/>
                </a:solidFill>
                <a:latin typeface="Comic Sans MS"/>
                <a:cs typeface="Comic Sans MS"/>
              </a:rPr>
              <a:t>		                          </a:t>
            </a:r>
            <a:r>
              <a:rPr lang="en-GB" sz="1900" dirty="0" smtClean="0">
                <a:latin typeface="Comic Sans MS"/>
                <a:cs typeface="Comic Sans MS"/>
              </a:rPr>
              <a:t>MC </a:t>
            </a:r>
            <a:r>
              <a:rPr lang="en-GB" sz="1900" dirty="0">
                <a:latin typeface="Comic Sans MS"/>
                <a:cs typeface="Comic Sans MS"/>
              </a:rPr>
              <a:t>tuned with outside strong AmBe source</a:t>
            </a:r>
            <a:endParaRPr lang="en-GB" sz="1900" dirty="0" smtClean="0">
              <a:latin typeface="Comic Sans MS"/>
              <a:cs typeface="Comic Sans MS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charset="2"/>
              <a:buChar char="n"/>
            </a:pPr>
            <a:endParaRPr lang="en-GB" sz="1900" dirty="0" smtClean="0">
              <a:latin typeface="Comic Sans MS"/>
              <a:cs typeface="Comic Sans MS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charset="2"/>
              <a:buChar char="n"/>
            </a:pPr>
            <a:endParaRPr lang="en-GB" sz="1900" dirty="0" smtClean="0">
              <a:latin typeface="Comic Sans MS"/>
              <a:cs typeface="Comic Sans MS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</a:pPr>
            <a:endParaRPr lang="en-GB" sz="1900" dirty="0" smtClean="0">
              <a:latin typeface="Comic Sans MS"/>
              <a:cs typeface="Comic Sans MS"/>
            </a:endParaRPr>
          </a:p>
          <a:p>
            <a:pPr marL="342900" indent="-342900" algn="ctr">
              <a:spcBef>
                <a:spcPct val="20000"/>
              </a:spcBef>
              <a:buClr>
                <a:schemeClr val="accent1"/>
              </a:buClr>
              <a:buSzPct val="65000"/>
              <a:buFont typeface="Wingdings" charset="2"/>
              <a:buNone/>
            </a:pPr>
            <a:r>
              <a:rPr lang="en-GB" sz="2400" b="1" i="1" u="sng" dirty="0">
                <a:solidFill>
                  <a:srgbClr val="008000"/>
                </a:solidFill>
                <a:latin typeface="Comic Sans MS"/>
                <a:cs typeface="Comic Sans MS"/>
              </a:rPr>
              <a:t>SUM &lt; 1.6</a:t>
            </a:r>
            <a:r>
              <a:rPr lang="en-GB" sz="2400" b="1" i="1" u="sng" dirty="0" smtClean="0">
                <a:solidFill>
                  <a:srgbClr val="008000"/>
                </a:solidFill>
                <a:latin typeface="Comic Sans MS"/>
                <a:cs typeface="Comic Sans MS"/>
              </a:rPr>
              <a:t> counts for </a:t>
            </a:r>
            <a:r>
              <a:rPr lang="en-GB" sz="2400" b="1" i="1" u="sng" dirty="0">
                <a:solidFill>
                  <a:srgbClr val="008000"/>
                </a:solidFill>
                <a:latin typeface="Comic Sans MS"/>
                <a:cs typeface="Comic Sans MS"/>
              </a:rPr>
              <a:t>the whole</a:t>
            </a:r>
            <a:r>
              <a:rPr lang="en-GB" sz="2400" b="1" i="1" u="sng" dirty="0" smtClean="0">
                <a:solidFill>
                  <a:srgbClr val="008000"/>
                </a:solidFill>
                <a:latin typeface="Comic Sans MS"/>
                <a:cs typeface="Comic Sans MS"/>
              </a:rPr>
              <a:t> WIMP </a:t>
            </a:r>
            <a:r>
              <a:rPr lang="en-GB" sz="2400" b="1" i="1" u="sng" dirty="0">
                <a:solidFill>
                  <a:srgbClr val="008000"/>
                </a:solidFill>
                <a:latin typeface="Comic Sans MS"/>
                <a:cs typeface="Comic Sans MS"/>
              </a:rPr>
              <a:t>run (90% CL)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charset="2"/>
              <a:buChar char="n"/>
            </a:pPr>
            <a:endParaRPr lang="en-GB" sz="1900" b="1" dirty="0">
              <a:latin typeface="Comic Sans MS"/>
              <a:cs typeface="Comic Sans M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6857D-74EB-674C-BC60-66412E405CEB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8153400" y="1383268"/>
            <a:ext cx="9160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  <a:latin typeface="Comic Sans MS"/>
                <a:cs typeface="Comic Sans MS"/>
              </a:rPr>
              <a:t>Counts</a:t>
            </a:r>
            <a:endParaRPr lang="en-US" b="1" dirty="0">
              <a:solidFill>
                <a:srgbClr val="008000"/>
              </a:solidFill>
              <a:latin typeface="Comic Sans MS"/>
              <a:cs typeface="Comic Sans M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49334" y="762000"/>
            <a:ext cx="5389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omic Sans MS"/>
                <a:cs typeface="Comic Sans MS"/>
              </a:rPr>
              <a:t>Estimated background for the full statistics run</a:t>
            </a: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1751" y="1371600"/>
            <a:ext cx="1054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  <a:latin typeface="Comic Sans MS"/>
                <a:cs typeface="Comic Sans MS"/>
              </a:rPr>
              <a:t>Sources</a:t>
            </a:r>
            <a:endParaRPr lang="en-US" b="1" dirty="0">
              <a:solidFill>
                <a:srgbClr val="008000"/>
              </a:solidFill>
              <a:latin typeface="Comic Sans MS"/>
              <a:cs typeface="Comic Sans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gamma_calibration_plo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8052" y="1076715"/>
            <a:ext cx="3487348" cy="3487348"/>
          </a:xfrm>
          <a:prstGeom prst="rect">
            <a:avLst/>
          </a:prstGeom>
        </p:spPr>
      </p:pic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26C81-CE6E-B742-AB3E-36C85462F3FD}" type="slidenum">
              <a:rPr lang="fr-FR"/>
              <a:pPr/>
              <a:t>9</a:t>
            </a:fld>
            <a:endParaRPr lang="fr-FR"/>
          </a:p>
        </p:txBody>
      </p:sp>
      <p:pic>
        <p:nvPicPr>
          <p:cNvPr id="121865" name="Picture 9" descr="sierragamma"/>
          <p:cNvPicPr>
            <a:picLocks noChangeAspect="1" noChangeArrowheads="1"/>
          </p:cNvPicPr>
          <p:nvPr/>
        </p:nvPicPr>
        <p:blipFill>
          <a:blip r:embed="rId4"/>
          <a:srcRect b="2603"/>
          <a:stretch>
            <a:fillRect/>
          </a:stretch>
        </p:blipFill>
        <p:spPr bwMode="auto">
          <a:xfrm>
            <a:off x="381000" y="912813"/>
            <a:ext cx="3886200" cy="3784600"/>
          </a:xfrm>
          <a:prstGeom prst="rect">
            <a:avLst/>
          </a:prstGeom>
          <a:noFill/>
        </p:spPr>
      </p:pic>
      <p:sp>
        <p:nvSpPr>
          <p:cNvPr id="121860" name="Rectangle 4"/>
          <p:cNvSpPr>
            <a:spLocks noChangeArrowheads="1"/>
          </p:cNvSpPr>
          <p:nvPr/>
        </p:nvSpPr>
        <p:spPr bwMode="auto">
          <a:xfrm>
            <a:off x="5257800" y="4564063"/>
            <a:ext cx="391202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dirty="0">
                <a:latin typeface="Comic Sans MS"/>
                <a:cs typeface="Comic Sans MS"/>
              </a:rPr>
              <a:t>Stat * 2.5, all 10 detectors, 4 evts</a:t>
            </a:r>
          </a:p>
        </p:txBody>
      </p:sp>
      <p:sp>
        <p:nvSpPr>
          <p:cNvPr id="121861" name="Line 5"/>
          <p:cNvSpPr>
            <a:spLocks noChangeShapeType="1"/>
          </p:cNvSpPr>
          <p:nvPr/>
        </p:nvSpPr>
        <p:spPr bwMode="auto">
          <a:xfrm>
            <a:off x="6895323" y="3124200"/>
            <a:ext cx="0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1862" name="Rectangle 6"/>
          <p:cNvSpPr>
            <a:spLocks noChangeArrowheads="1"/>
          </p:cNvSpPr>
          <p:nvPr/>
        </p:nvSpPr>
        <p:spPr bwMode="auto">
          <a:xfrm>
            <a:off x="6934200" y="3733800"/>
            <a:ext cx="14636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200" b="1" dirty="0">
                <a:solidFill>
                  <a:srgbClr val="000099"/>
                </a:solidFill>
              </a:rPr>
              <a:t>4 evts in NR band</a:t>
            </a:r>
          </a:p>
          <a:p>
            <a:r>
              <a:rPr lang="fr-FR" sz="1200" b="1" dirty="0">
                <a:solidFill>
                  <a:srgbClr val="000099"/>
                </a:solidFill>
              </a:rPr>
              <a:t>20&lt;Er&lt;200 keV</a:t>
            </a:r>
          </a:p>
        </p:txBody>
      </p:sp>
      <p:sp>
        <p:nvSpPr>
          <p:cNvPr id="121867" name="Rectangle 11"/>
          <p:cNvSpPr>
            <a:spLocks noChangeArrowheads="1"/>
          </p:cNvSpPr>
          <p:nvPr/>
        </p:nvSpPr>
        <p:spPr bwMode="auto">
          <a:xfrm rot="20434492">
            <a:off x="6096000" y="2895600"/>
            <a:ext cx="1416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b="1" i="1" dirty="0">
                <a:solidFill>
                  <a:srgbClr val="FF0000"/>
                </a:solidFill>
              </a:rPr>
              <a:t>preliminary</a:t>
            </a:r>
          </a:p>
        </p:txBody>
      </p:sp>
      <p:sp>
        <p:nvSpPr>
          <p:cNvPr id="121868" name="Rectangle 12"/>
          <p:cNvSpPr>
            <a:spLocks noChangeArrowheads="1"/>
          </p:cNvSpPr>
          <p:nvPr/>
        </p:nvSpPr>
        <p:spPr bwMode="auto">
          <a:xfrm>
            <a:off x="304800" y="4572000"/>
            <a:ext cx="450139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dirty="0">
                <a:latin typeface="Comic Sans MS"/>
                <a:cs typeface="Comic Sans MS"/>
              </a:rPr>
              <a:t>2 det, gaussian behaviour, no cand event</a:t>
            </a:r>
          </a:p>
        </p:txBody>
      </p:sp>
      <p:sp>
        <p:nvSpPr>
          <p:cNvPr id="121869" name="Rectangle 13"/>
          <p:cNvSpPr>
            <a:spLocks noChangeArrowheads="1"/>
          </p:cNvSpPr>
          <p:nvPr/>
        </p:nvSpPr>
        <p:spPr bwMode="auto">
          <a:xfrm>
            <a:off x="1676400" y="3657600"/>
            <a:ext cx="6159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200" b="1" dirty="0">
                <a:solidFill>
                  <a:srgbClr val="000099"/>
                </a:solidFill>
              </a:rPr>
              <a:t>0 evts</a:t>
            </a:r>
          </a:p>
        </p:txBody>
      </p:sp>
      <p:sp>
        <p:nvSpPr>
          <p:cNvPr id="121870" name="Rectangle 14"/>
          <p:cNvSpPr>
            <a:spLocks noGrp="1" noChangeArrowheads="1"/>
          </p:cNvSpPr>
          <p:nvPr>
            <p:ph type="body" idx="1"/>
          </p:nvPr>
        </p:nvSpPr>
        <p:spPr>
          <a:xfrm>
            <a:off x="152400" y="5181600"/>
            <a:ext cx="8839200" cy="1371600"/>
          </a:xfrm>
        </p:spPr>
        <p:txBody>
          <a:bodyPr>
            <a:normAutofit fontScale="92500"/>
          </a:bodyPr>
          <a:lstStyle/>
          <a:p>
            <a:pPr>
              <a:lnSpc>
                <a:spcPct val="90000"/>
              </a:lnSpc>
            </a:pPr>
            <a:r>
              <a:rPr lang="en-US" sz="1600" baseline="30000" dirty="0">
                <a:latin typeface="Comic Sans MS"/>
                <a:ea typeface="ＭＳ Ｐゴシック" pitchFamily="112" charset="-128"/>
                <a:cs typeface="Comic Sans MS"/>
              </a:rPr>
              <a:t>133</a:t>
            </a:r>
            <a:r>
              <a:rPr lang="en-US" sz="1600" dirty="0">
                <a:latin typeface="Comic Sans MS"/>
                <a:ea typeface="ＭＳ Ｐゴシック" pitchFamily="112" charset="-128"/>
                <a:cs typeface="Comic Sans MS"/>
              </a:rPr>
              <a:t>Ba calib: </a:t>
            </a:r>
            <a:r>
              <a:rPr lang="en-US" sz="1600" dirty="0" smtClean="0">
                <a:latin typeface="Comic Sans MS"/>
                <a:ea typeface="ＭＳ Ｐゴシック" pitchFamily="112" charset="-128"/>
                <a:cs typeface="Comic Sans MS"/>
              </a:rPr>
              <a:t>150 </a:t>
            </a:r>
            <a:r>
              <a:rPr lang="en-US" sz="1600" dirty="0">
                <a:latin typeface="Comic Sans MS"/>
                <a:ea typeface="ＭＳ Ｐゴシック" pitchFamily="112" charset="-128"/>
                <a:cs typeface="Comic Sans MS"/>
              </a:rPr>
              <a:t>000 evts in 20-200 keV  =&gt;</a:t>
            </a:r>
            <a:r>
              <a:rPr lang="en-US" sz="1600" dirty="0" smtClean="0">
                <a:latin typeface="Comic Sans MS"/>
                <a:ea typeface="ＭＳ Ｐゴシック" pitchFamily="112" charset="-128"/>
                <a:cs typeface="Comic Sans MS"/>
              </a:rPr>
              <a:t> &lt; </a:t>
            </a:r>
            <a:r>
              <a:rPr lang="en-US" sz="1600" dirty="0" smtClean="0">
                <a:latin typeface="Comic Sans MS"/>
                <a:ea typeface="ＭＳ Ｐゴシック" pitchFamily="112" charset="-128"/>
                <a:cs typeface="Comic Sans MS"/>
              </a:rPr>
              <a:t>1</a:t>
            </a:r>
            <a:r>
              <a:rPr lang="en-US" sz="1600" dirty="0" smtClean="0">
                <a:latin typeface="Comic Sans MS"/>
                <a:ea typeface="ＭＳ Ｐゴシック" pitchFamily="112" charset="-128"/>
                <a:cs typeface="Comic Sans MS"/>
              </a:rPr>
              <a:t> </a:t>
            </a:r>
            <a:r>
              <a:rPr lang="en-US" sz="1600" dirty="0">
                <a:latin typeface="Comic Sans MS"/>
                <a:ea typeface="ＭＳ Ｐゴシック" pitchFamily="112" charset="-128"/>
                <a:cs typeface="Comic Sans MS"/>
              </a:rPr>
              <a:t>evt exp in 16 600  evts in WIMP </a:t>
            </a:r>
            <a:r>
              <a:rPr lang="en-US" sz="1600" dirty="0" smtClean="0">
                <a:latin typeface="Comic Sans MS"/>
                <a:ea typeface="ＭＳ Ｐゴシック" pitchFamily="112" charset="-128"/>
                <a:cs typeface="Comic Sans MS"/>
              </a:rPr>
              <a:t>run (90% CL)</a:t>
            </a:r>
          </a:p>
          <a:p>
            <a:pPr>
              <a:lnSpc>
                <a:spcPct val="90000"/>
              </a:lnSpc>
            </a:pPr>
            <a:r>
              <a:rPr lang="en-US" sz="1600" dirty="0">
                <a:latin typeface="Comic Sans MS"/>
                <a:ea typeface="ＭＳ Ｐゴシック" pitchFamily="112" charset="-128"/>
                <a:cs typeface="Comic Sans MS"/>
              </a:rPr>
              <a:t>Knobs to understand/improve</a:t>
            </a:r>
          </a:p>
          <a:p>
            <a:pPr lvl="1">
              <a:lnSpc>
                <a:spcPct val="90000"/>
              </a:lnSpc>
            </a:pPr>
            <a:r>
              <a:rPr lang="en-US" sz="1400" dirty="0">
                <a:latin typeface="Comic Sans MS"/>
                <a:ea typeface="ＭＳ Ｐゴシック" pitchFamily="112" charset="-128"/>
                <a:cs typeface="Comic Sans MS"/>
              </a:rPr>
              <a:t>Recombination e-h : optimise operation of polarisation voltages, regeneration procedures</a:t>
            </a:r>
          </a:p>
          <a:p>
            <a:pPr lvl="1">
              <a:lnSpc>
                <a:spcPct val="90000"/>
              </a:lnSpc>
            </a:pPr>
            <a:r>
              <a:rPr lang="en-US" sz="1400" dirty="0">
                <a:latin typeface="Comic Sans MS"/>
                <a:ea typeface="ＭＳ Ｐゴシック" pitchFamily="112" charset="-128"/>
                <a:cs typeface="Comic Sans MS"/>
              </a:rPr>
              <a:t>Pile up, multisite events : fast readouts on heat and ionisation </a:t>
            </a:r>
          </a:p>
          <a:p>
            <a:pPr lvl="1">
              <a:lnSpc>
                <a:spcPct val="90000"/>
              </a:lnSpc>
            </a:pPr>
            <a:r>
              <a:rPr lang="en-US" sz="1400" dirty="0">
                <a:latin typeface="Comic Sans MS"/>
                <a:ea typeface="ＭＳ Ｐゴシック" pitchFamily="112" charset="-128"/>
                <a:cs typeface="Comic Sans MS"/>
              </a:rPr>
              <a:t>2 NTD heat measurements, segmentation</a:t>
            </a: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15875" y="0"/>
            <a:ext cx="9128125" cy="457200"/>
          </a:xfrm>
          <a:prstGeom prst="rect">
            <a:avLst/>
          </a:prstGeom>
          <a:solidFill>
            <a:srgbClr val="C3D69B"/>
          </a:solidFill>
          <a:ln w="57150" cmpd="thinThick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1" hangingPunct="1"/>
            <a:r>
              <a:rPr lang="en-US" sz="2400" b="1" i="1" dirty="0" smtClean="0">
                <a:solidFill>
                  <a:srgbClr val="008000"/>
                </a:solidFill>
                <a:latin typeface="Comic Sans MS"/>
                <a:cs typeface="Comic Sans MS"/>
              </a:rPr>
              <a:t>Gamma </a:t>
            </a:r>
            <a:r>
              <a:rPr lang="en-US" sz="2400" b="1" i="1" dirty="0" smtClean="0">
                <a:solidFill>
                  <a:srgbClr val="008000"/>
                </a:solidFill>
                <a:latin typeface="Comic Sans MS"/>
                <a:cs typeface="Comic Sans MS"/>
              </a:rPr>
              <a:t>calibrations</a:t>
            </a:r>
            <a:endParaRPr lang="en-US" sz="2400" b="1" i="1" dirty="0">
              <a:solidFill>
                <a:srgbClr val="008000"/>
              </a:solidFill>
              <a:latin typeface="Comic Sans MS"/>
              <a:cs typeface="Comic Sans M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524000" y="621268"/>
            <a:ext cx="1776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omic Sans MS"/>
                <a:cs typeface="Comic Sans MS"/>
              </a:rPr>
              <a:t>First 6 months</a:t>
            </a: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791200" y="622558"/>
            <a:ext cx="29994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omic Sans MS"/>
                <a:cs typeface="Comic Sans MS"/>
              </a:rPr>
              <a:t>Full statistics – 14 months</a:t>
            </a:r>
            <a:endParaRPr lang="en-US" dirty="0">
              <a:latin typeface="Comic Sans MS"/>
              <a:cs typeface="Comic Sans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11480</TotalTime>
  <Words>1718</Words>
  <Application>Microsoft Macintosh PowerPoint</Application>
  <PresentationFormat>On-screen Show (4:3)</PresentationFormat>
  <Paragraphs>258</Paragraphs>
  <Slides>20</Slides>
  <Notes>4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Data analysis of first 6 months</vt:lpstr>
    </vt:vector>
  </TitlesOfParts>
  <Company>-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Claudia Nones</dc:creator>
  <cp:lastModifiedBy>Claudia Nones</cp:lastModifiedBy>
  <cp:revision>335</cp:revision>
  <cp:lastPrinted>2010-07-16T12:14:03Z</cp:lastPrinted>
  <dcterms:created xsi:type="dcterms:W3CDTF">2010-07-15T07:36:18Z</dcterms:created>
  <dcterms:modified xsi:type="dcterms:W3CDTF">2010-07-18T20:42:32Z</dcterms:modified>
</cp:coreProperties>
</file>