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0" r:id="rId2"/>
    <p:sldMasterId id="2147483674" r:id="rId3"/>
  </p:sldMasterIdLst>
  <p:notesMasterIdLst>
    <p:notesMasterId r:id="rId34"/>
  </p:notesMasterIdLst>
  <p:sldIdLst>
    <p:sldId id="256" r:id="rId4"/>
    <p:sldId id="417" r:id="rId5"/>
    <p:sldId id="389" r:id="rId6"/>
    <p:sldId id="405" r:id="rId7"/>
    <p:sldId id="406" r:id="rId8"/>
    <p:sldId id="391" r:id="rId9"/>
    <p:sldId id="418" r:id="rId10"/>
    <p:sldId id="371" r:id="rId11"/>
    <p:sldId id="419" r:id="rId12"/>
    <p:sldId id="410" r:id="rId13"/>
    <p:sldId id="404" r:id="rId14"/>
    <p:sldId id="403" r:id="rId15"/>
    <p:sldId id="322" r:id="rId16"/>
    <p:sldId id="420" r:id="rId17"/>
    <p:sldId id="377" r:id="rId18"/>
    <p:sldId id="270" r:id="rId19"/>
    <p:sldId id="271" r:id="rId20"/>
    <p:sldId id="398" r:id="rId21"/>
    <p:sldId id="421" r:id="rId22"/>
    <p:sldId id="413" r:id="rId23"/>
    <p:sldId id="278" r:id="rId24"/>
    <p:sldId id="279" r:id="rId25"/>
    <p:sldId id="422" r:id="rId26"/>
    <p:sldId id="318" r:id="rId27"/>
    <p:sldId id="424" r:id="rId28"/>
    <p:sldId id="379" r:id="rId29"/>
    <p:sldId id="399" r:id="rId30"/>
    <p:sldId id="423" r:id="rId31"/>
    <p:sldId id="383" r:id="rId32"/>
    <p:sldId id="348" r:id="rId33"/>
  </p:sldIdLst>
  <p:sldSz cx="10075863" cy="7562850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bg1"/>
        </a:solidFill>
        <a:latin typeface="Times New Roman" pitchFamily="16" charset="0"/>
        <a:ea typeface="+mn-ea"/>
        <a:cs typeface="Arial Unicode MS" pitchFamily="32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bg1"/>
        </a:solidFill>
        <a:latin typeface="Times New Roman" pitchFamily="16" charset="0"/>
        <a:ea typeface="+mn-ea"/>
        <a:cs typeface="Arial Unicode MS" pitchFamily="32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bg1"/>
        </a:solidFill>
        <a:latin typeface="Times New Roman" pitchFamily="16" charset="0"/>
        <a:ea typeface="+mn-ea"/>
        <a:cs typeface="Arial Unicode MS" pitchFamily="32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bg1"/>
        </a:solidFill>
        <a:latin typeface="Times New Roman" pitchFamily="16" charset="0"/>
        <a:ea typeface="+mn-ea"/>
        <a:cs typeface="Arial Unicode MS" pitchFamily="32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bg1"/>
        </a:solidFill>
        <a:latin typeface="Times New Roman" pitchFamily="16" charset="0"/>
        <a:ea typeface="+mn-ea"/>
        <a:cs typeface="Arial Unicode MS" pitchFamily="32" charset="0"/>
      </a:defRPr>
    </a:lvl5pPr>
    <a:lvl6pPr marL="2286000" algn="l" defTabSz="914400" rtl="0" eaLnBrk="1" latinLnBrk="0" hangingPunct="1">
      <a:defRPr kern="1200" baseline="-25000">
        <a:solidFill>
          <a:schemeClr val="bg1"/>
        </a:solidFill>
        <a:latin typeface="Times New Roman" pitchFamily="16" charset="0"/>
        <a:ea typeface="+mn-ea"/>
        <a:cs typeface="Arial Unicode MS" pitchFamily="32" charset="0"/>
      </a:defRPr>
    </a:lvl6pPr>
    <a:lvl7pPr marL="2743200" algn="l" defTabSz="914400" rtl="0" eaLnBrk="1" latinLnBrk="0" hangingPunct="1">
      <a:defRPr kern="1200" baseline="-25000">
        <a:solidFill>
          <a:schemeClr val="bg1"/>
        </a:solidFill>
        <a:latin typeface="Times New Roman" pitchFamily="16" charset="0"/>
        <a:ea typeface="+mn-ea"/>
        <a:cs typeface="Arial Unicode MS" pitchFamily="32" charset="0"/>
      </a:defRPr>
    </a:lvl7pPr>
    <a:lvl8pPr marL="3200400" algn="l" defTabSz="914400" rtl="0" eaLnBrk="1" latinLnBrk="0" hangingPunct="1">
      <a:defRPr kern="1200" baseline="-25000">
        <a:solidFill>
          <a:schemeClr val="bg1"/>
        </a:solidFill>
        <a:latin typeface="Times New Roman" pitchFamily="16" charset="0"/>
        <a:ea typeface="+mn-ea"/>
        <a:cs typeface="Arial Unicode MS" pitchFamily="32" charset="0"/>
      </a:defRPr>
    </a:lvl8pPr>
    <a:lvl9pPr marL="3657600" algn="l" defTabSz="914400" rtl="0" eaLnBrk="1" latinLnBrk="0" hangingPunct="1">
      <a:defRPr kern="1200" baseline="-25000">
        <a:solidFill>
          <a:schemeClr val="bg1"/>
        </a:solidFill>
        <a:latin typeface="Times New Roman" pitchFamily="16" charset="0"/>
        <a:ea typeface="+mn-ea"/>
        <a:cs typeface="Arial Unicode MS" pitchFamily="32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3366FF"/>
    <a:srgbClr val="3333CC"/>
    <a:srgbClr val="956B86"/>
    <a:srgbClr val="FF0066"/>
    <a:srgbClr val="FF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69" autoAdjust="0"/>
    <p:restoredTop sz="94464" autoAdjust="0"/>
  </p:normalViewPr>
  <p:slideViewPr>
    <p:cSldViewPr>
      <p:cViewPr>
        <p:scale>
          <a:sx n="75" d="100"/>
          <a:sy n="75" d="100"/>
        </p:scale>
        <p:origin x="110" y="26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116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45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43012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4450" y="1027113"/>
            <a:ext cx="4929188" cy="3698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4462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4450" y="1027113"/>
            <a:ext cx="4930775" cy="3700462"/>
          </a:xfrm>
          <a:ln/>
        </p:spPr>
      </p:sp>
      <p:sp>
        <p:nvSpPr>
          <p:cNvPr id="44035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"/>
          <p:cNvSpPr txBox="1">
            <a:spLocks noChangeArrowheads="1"/>
          </p:cNvSpPr>
          <p:nvPr/>
        </p:nvSpPr>
        <p:spPr bwMode="auto">
          <a:xfrm>
            <a:off x="1314450" y="1027113"/>
            <a:ext cx="4930775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4462" cy="4105275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0419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4437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4462" cy="4105275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Segnaposto note 2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Segnaposto note 2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Segnaposto note 2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4450" y="1027113"/>
            <a:ext cx="4930775" cy="3700462"/>
          </a:xfrm>
          <a:ln/>
        </p:spPr>
      </p:sp>
      <p:sp>
        <p:nvSpPr>
          <p:cNvPr id="6041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4450" y="1027113"/>
            <a:ext cx="4930775" cy="3700462"/>
          </a:xfrm>
          <a:ln/>
        </p:spPr>
      </p:sp>
      <p:sp>
        <p:nvSpPr>
          <p:cNvPr id="6349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98488" y="0"/>
            <a:ext cx="5276851" cy="3960813"/>
          </a:xfrm>
          <a:ln/>
        </p:spPr>
      </p:sp>
      <p:sp>
        <p:nvSpPr>
          <p:cNvPr id="7168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569913" y="4748213"/>
            <a:ext cx="6637337" cy="4467225"/>
          </a:xfrm>
          <a:noFill/>
          <a:ln/>
        </p:spPr>
        <p:txBody>
          <a:bodyPr wrap="none" anchor="ctr"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1"/>
          <p:cNvSpPr txBox="1">
            <a:spLocks noChangeArrowheads="1"/>
          </p:cNvSpPr>
          <p:nvPr/>
        </p:nvSpPr>
        <p:spPr bwMode="auto">
          <a:xfrm>
            <a:off x="1314450" y="1027113"/>
            <a:ext cx="4930775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4462" cy="4105275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4450" y="1027113"/>
            <a:ext cx="4930775" cy="3700462"/>
          </a:xfrm>
          <a:ln/>
        </p:spPr>
      </p:sp>
      <p:sp>
        <p:nvSpPr>
          <p:cNvPr id="4505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909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4450" y="1027113"/>
            <a:ext cx="4930775" cy="3700462"/>
          </a:xfrm>
          <a:ln/>
        </p:spPr>
      </p:sp>
      <p:sp>
        <p:nvSpPr>
          <p:cNvPr id="7270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4450" y="1027113"/>
            <a:ext cx="4930775" cy="3700462"/>
          </a:xfrm>
          <a:ln/>
        </p:spPr>
      </p:sp>
      <p:sp>
        <p:nvSpPr>
          <p:cNvPr id="7373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4450" y="1027113"/>
            <a:ext cx="4930775" cy="3700462"/>
          </a:xfrm>
          <a:ln/>
        </p:spPr>
      </p:sp>
      <p:sp>
        <p:nvSpPr>
          <p:cNvPr id="74755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Segnaposto note 2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Segnaposto note 2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Segnaposto note 2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98488" y="0"/>
            <a:ext cx="5276851" cy="3960813"/>
          </a:xfrm>
          <a:ln/>
        </p:spPr>
      </p:sp>
      <p:sp>
        <p:nvSpPr>
          <p:cNvPr id="7680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569913" y="4748213"/>
            <a:ext cx="6637337" cy="4467225"/>
          </a:xfrm>
          <a:noFill/>
          <a:ln/>
        </p:spPr>
        <p:txBody>
          <a:bodyPr wrap="none" anchor="ctr"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Segnaposto note 2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Segnaposto note 2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4450" y="1027113"/>
            <a:ext cx="4930775" cy="3700462"/>
          </a:xfrm>
          <a:ln/>
        </p:spPr>
      </p:sp>
      <p:sp>
        <p:nvSpPr>
          <p:cNvPr id="47107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Segnaposto note 2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/>
          <p:cNvSpPr txBox="1">
            <a:spLocks noChangeArrowheads="1"/>
          </p:cNvSpPr>
          <p:nvPr/>
        </p:nvSpPr>
        <p:spPr bwMode="auto">
          <a:xfrm>
            <a:off x="1314450" y="1027113"/>
            <a:ext cx="4930775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4462" cy="4105275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1"/>
          <p:cNvSpPr txBox="1">
            <a:spLocks noChangeArrowheads="1"/>
          </p:cNvSpPr>
          <p:nvPr/>
        </p:nvSpPr>
        <p:spPr bwMode="auto">
          <a:xfrm>
            <a:off x="1314450" y="1027113"/>
            <a:ext cx="4930775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4462" cy="4105275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54063"/>
            <a:ext cx="5026025" cy="3771900"/>
          </a:xfrm>
          <a:ln/>
        </p:spPr>
      </p:sp>
      <p:sp>
        <p:nvSpPr>
          <p:cNvPr id="4915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36638" y="4778375"/>
            <a:ext cx="5699125" cy="45259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54063"/>
            <a:ext cx="5026025" cy="3771900"/>
          </a:xfrm>
          <a:ln/>
        </p:spPr>
      </p:sp>
      <p:sp>
        <p:nvSpPr>
          <p:cNvPr id="5017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36638" y="4778375"/>
            <a:ext cx="5699125" cy="45259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Segnaposto note 2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Segnaposto note 2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650" y="2349500"/>
            <a:ext cx="8564563" cy="1620838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11300" y="4286250"/>
            <a:ext cx="7053263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5240338" y="1187450"/>
            <a:ext cx="1458912" cy="636905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62013" y="1187450"/>
            <a:ext cx="4225925" cy="636905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650" y="2349500"/>
            <a:ext cx="8564563" cy="1620838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11300" y="4286250"/>
            <a:ext cx="7053263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5338" y="4859338"/>
            <a:ext cx="8564562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95338" y="3205163"/>
            <a:ext cx="8564562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39775" y="2101850"/>
            <a:ext cx="4224338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16513" y="2101850"/>
            <a:ext cx="4224337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69387" cy="1260475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3238" y="1692275"/>
            <a:ext cx="4452937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3238" y="2398713"/>
            <a:ext cx="4452937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18100" y="1692275"/>
            <a:ext cx="4454525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18100" y="2398713"/>
            <a:ext cx="4454525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33147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40175" y="301625"/>
            <a:ext cx="5632450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03238" y="1582738"/>
            <a:ext cx="3314700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74850" y="5294313"/>
            <a:ext cx="60452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74850" y="676275"/>
            <a:ext cx="6045200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74850" y="5918200"/>
            <a:ext cx="6045200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191375" y="1914525"/>
            <a:ext cx="2149475" cy="49482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739775" y="1914525"/>
            <a:ext cx="6299200" cy="49482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650" y="1914525"/>
            <a:ext cx="8561388" cy="2116138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650" y="2349500"/>
            <a:ext cx="8564563" cy="1620838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11300" y="4286250"/>
            <a:ext cx="7053263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5338" y="4859338"/>
            <a:ext cx="8564562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95338" y="3205163"/>
            <a:ext cx="8564562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36638" y="2292350"/>
            <a:ext cx="3930650" cy="4184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19688" y="2292350"/>
            <a:ext cx="3932237" cy="4184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69387" cy="1260475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3238" y="1692275"/>
            <a:ext cx="4452937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3238" y="2398713"/>
            <a:ext cx="4452937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18100" y="1692275"/>
            <a:ext cx="4454525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18100" y="2398713"/>
            <a:ext cx="4454525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5338" y="4859338"/>
            <a:ext cx="8564562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95338" y="3205163"/>
            <a:ext cx="8564562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33147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40175" y="301625"/>
            <a:ext cx="5632450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03238" y="1582738"/>
            <a:ext cx="3314700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74850" y="5294313"/>
            <a:ext cx="60452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74850" y="676275"/>
            <a:ext cx="6045200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74850" y="5918200"/>
            <a:ext cx="6045200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031038" y="336550"/>
            <a:ext cx="2020887" cy="614045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66788" y="336550"/>
            <a:ext cx="5911850" cy="614045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6788" y="336550"/>
            <a:ext cx="8061325" cy="13684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6788" y="336550"/>
            <a:ext cx="8061325" cy="13684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036638" y="2292350"/>
            <a:ext cx="3930650" cy="418465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5119688" y="2292350"/>
            <a:ext cx="3932237" cy="20161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5119688" y="4460875"/>
            <a:ext cx="3932237" cy="20161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62013" y="1279525"/>
            <a:ext cx="2841625" cy="627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856038" y="1279525"/>
            <a:ext cx="2843212" cy="627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69387" cy="1260475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3238" y="1692275"/>
            <a:ext cx="4452937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3238" y="2398713"/>
            <a:ext cx="4452937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18100" y="1692275"/>
            <a:ext cx="4454525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18100" y="2398713"/>
            <a:ext cx="4454525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33147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40175" y="301625"/>
            <a:ext cx="5632450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03238" y="1582738"/>
            <a:ext cx="3314700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74850" y="5294313"/>
            <a:ext cx="60452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74850" y="676275"/>
            <a:ext cx="6045200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74850" y="5918200"/>
            <a:ext cx="6045200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62013" y="1187450"/>
            <a:ext cx="5837237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2013" y="1279525"/>
            <a:ext cx="5837237" cy="627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" pitchFamily="16" charset="0"/>
          <a:cs typeface="Arial Unicode MS" pitchFamily="32" charset="0"/>
        </a:defRPr>
      </a:lvl2pPr>
      <a:lvl3pPr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" pitchFamily="16" charset="0"/>
          <a:cs typeface="Arial Unicode MS" pitchFamily="32" charset="0"/>
        </a:defRPr>
      </a:lvl3pPr>
      <a:lvl4pPr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" pitchFamily="16" charset="0"/>
          <a:cs typeface="Arial Unicode MS" pitchFamily="32" charset="0"/>
        </a:defRPr>
      </a:lvl4pPr>
      <a:lvl5pPr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" pitchFamily="16" charset="0"/>
          <a:cs typeface="Arial Unicode MS" pitchFamily="32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6" charset="0"/>
          <a:cs typeface="Arial Unicode MS" pitchFamily="32" charset="0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6" charset="0"/>
          <a:cs typeface="Arial Unicode MS" pitchFamily="32" charset="0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6" charset="0"/>
          <a:cs typeface="Arial Unicode MS" pitchFamily="32" charset="0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6" charset="0"/>
          <a:cs typeface="Arial Unicode MS" pitchFamily="32" charset="0"/>
        </a:defRPr>
      </a:lvl9pPr>
    </p:titleStyle>
    <p:bodyStyle>
      <a:lvl1pPr marL="428625" indent="-323850" algn="l" defTabSz="457200" rtl="0" eaLnBrk="0" fontAlgn="base" hangingPunct="0">
        <a:lnSpc>
          <a:spcPct val="95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StarSymbol" charset="0"/>
        <a:buChar char="●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60425" indent="-285750" algn="l" defTabSz="457200" rtl="0" eaLnBrk="0" fontAlgn="base" hangingPunct="0">
        <a:lnSpc>
          <a:spcPct val="95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tarSymbol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290638" indent="-212725" algn="l" defTabSz="457200" rtl="0" eaLnBrk="0" fontAlgn="base" hangingPunct="0">
        <a:lnSpc>
          <a:spcPct val="95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StarSymbol" charset="0"/>
        <a:buChar char="●"/>
        <a:defRPr sz="2400">
          <a:solidFill>
            <a:srgbClr val="000000"/>
          </a:solidFill>
          <a:latin typeface="+mn-lt"/>
          <a:cs typeface="+mn-cs"/>
        </a:defRPr>
      </a:lvl3pPr>
      <a:lvl4pPr marL="1724025" indent="-212725" algn="l" defTabSz="457200" rtl="0" eaLnBrk="0" fontAlgn="base" hangingPunct="0">
        <a:lnSpc>
          <a:spcPct val="95000"/>
        </a:lnSpc>
        <a:spcBef>
          <a:spcPct val="0"/>
        </a:spcBef>
        <a:spcAft>
          <a:spcPts val="575"/>
        </a:spcAft>
        <a:buClr>
          <a:srgbClr val="000000"/>
        </a:buClr>
        <a:buSzPct val="75000"/>
        <a:buFont typeface="StarSymbol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155825" indent="-214313" algn="l" defTabSz="457200" rtl="0" eaLnBrk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cs typeface="+mn-cs"/>
        </a:defRPr>
      </a:lvl5pPr>
      <a:lvl6pPr marL="2613025" indent="-214313" algn="l" defTabSz="457200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cs typeface="+mn-cs"/>
        </a:defRPr>
      </a:lvl6pPr>
      <a:lvl7pPr marL="3070225" indent="-214313" algn="l" defTabSz="457200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cs typeface="+mn-cs"/>
        </a:defRPr>
      </a:lvl7pPr>
      <a:lvl8pPr marL="3527425" indent="-214313" algn="l" defTabSz="457200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cs typeface="+mn-cs"/>
        </a:defRPr>
      </a:lvl8pPr>
      <a:lvl9pPr marL="3984625" indent="-214313" algn="l" defTabSz="457200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0"/>
            <a:ext cx="10069513" cy="7550150"/>
            <a:chOff x="0" y="0"/>
            <a:chExt cx="5756" cy="4313"/>
          </a:xfrm>
        </p:grpSpPr>
        <p:grpSp>
          <p:nvGrpSpPr>
            <p:cNvPr id="10245" name="Group 3"/>
            <p:cNvGrpSpPr>
              <a:grpSpLocks/>
            </p:cNvGrpSpPr>
            <p:nvPr/>
          </p:nvGrpSpPr>
          <p:grpSpPr bwMode="auto">
            <a:xfrm>
              <a:off x="1728" y="2230"/>
              <a:ext cx="4025" cy="2083"/>
              <a:chOff x="1728" y="2230"/>
              <a:chExt cx="4025" cy="2083"/>
            </a:xfrm>
          </p:grpSpPr>
          <p:sp>
            <p:nvSpPr>
              <p:cNvPr id="231428" name="Freeform 4"/>
              <p:cNvSpPr>
                <a:spLocks noChangeArrowheads="1"/>
              </p:cNvSpPr>
              <p:nvPr/>
            </p:nvSpPr>
            <p:spPr bwMode="auto">
              <a:xfrm>
                <a:off x="1728" y="2644"/>
                <a:ext cx="2881" cy="1670"/>
              </a:xfrm>
              <a:custGeom>
                <a:avLst/>
                <a:gdLst/>
                <a:ahLst/>
                <a:cxnLst>
                  <a:cxn ang="0">
                    <a:pos x="12078" y="2327"/>
                  </a:cxn>
                  <a:cxn ang="0">
                    <a:pos x="11602" y="2133"/>
                  </a:cxn>
                  <a:cxn ang="0">
                    <a:pos x="10932" y="1869"/>
                  </a:cxn>
                  <a:cxn ang="0">
                    <a:pos x="9710" y="1512"/>
                  </a:cxn>
                  <a:cxn ang="0">
                    <a:pos x="8683" y="1221"/>
                  </a:cxn>
                  <a:cxn ang="0">
                    <a:pos x="7966" y="935"/>
                  </a:cxn>
                  <a:cxn ang="0">
                    <a:pos x="7463" y="670"/>
                  </a:cxn>
                  <a:cxn ang="0">
                    <a:pos x="7176" y="454"/>
                  </a:cxn>
                  <a:cxn ang="0">
                    <a:pos x="7009" y="264"/>
                  </a:cxn>
                  <a:cxn ang="0">
                    <a:pos x="6960" y="119"/>
                  </a:cxn>
                  <a:cxn ang="0">
                    <a:pos x="6987" y="0"/>
                  </a:cxn>
                  <a:cxn ang="0">
                    <a:pos x="6863" y="216"/>
                  </a:cxn>
                  <a:cxn ang="0">
                    <a:pos x="6912" y="432"/>
                  </a:cxn>
                  <a:cxn ang="0">
                    <a:pos x="7128" y="621"/>
                  </a:cxn>
                  <a:cxn ang="0">
                    <a:pos x="7441" y="815"/>
                  </a:cxn>
                  <a:cxn ang="0">
                    <a:pos x="7895" y="1005"/>
                  </a:cxn>
                  <a:cxn ang="0">
                    <a:pos x="8991" y="1367"/>
                  </a:cxn>
                  <a:cxn ang="0">
                    <a:pos x="10072" y="1679"/>
                  </a:cxn>
                  <a:cxn ang="0">
                    <a:pos x="10861" y="1917"/>
                  </a:cxn>
                  <a:cxn ang="0">
                    <a:pos x="11483" y="2133"/>
                  </a:cxn>
                  <a:cxn ang="0">
                    <a:pos x="11937" y="2327"/>
                  </a:cxn>
                  <a:cxn ang="0">
                    <a:pos x="12202" y="2468"/>
                  </a:cxn>
                  <a:cxn ang="0">
                    <a:pos x="12321" y="2614"/>
                  </a:cxn>
                  <a:cxn ang="0">
                    <a:pos x="12321" y="2829"/>
                  </a:cxn>
                  <a:cxn ang="0">
                    <a:pos x="12175" y="3045"/>
                  </a:cxn>
                  <a:cxn ang="0">
                    <a:pos x="11867" y="3239"/>
                  </a:cxn>
                  <a:cxn ang="0">
                    <a:pos x="11412" y="3429"/>
                  </a:cxn>
                  <a:cxn ang="0">
                    <a:pos x="10835" y="3623"/>
                  </a:cxn>
                  <a:cxn ang="0">
                    <a:pos x="10142" y="3813"/>
                  </a:cxn>
                  <a:cxn ang="0">
                    <a:pos x="8947" y="4098"/>
                  </a:cxn>
                  <a:cxn ang="0">
                    <a:pos x="7079" y="4557"/>
                  </a:cxn>
                  <a:cxn ang="0">
                    <a:pos x="5047" y="5130"/>
                  </a:cxn>
                  <a:cxn ang="0">
                    <a:pos x="2966" y="5854"/>
                  </a:cxn>
                  <a:cxn ang="0">
                    <a:pos x="956" y="6810"/>
                  </a:cxn>
                  <a:cxn ang="0">
                    <a:pos x="1556" y="7366"/>
                  </a:cxn>
                  <a:cxn ang="0">
                    <a:pos x="3323" y="6475"/>
                  </a:cxn>
                  <a:cxn ang="0">
                    <a:pos x="5047" y="5779"/>
                  </a:cxn>
                  <a:cxn ang="0">
                    <a:pos x="6695" y="5227"/>
                  </a:cxn>
                  <a:cxn ang="0">
                    <a:pos x="8204" y="4773"/>
                  </a:cxn>
                  <a:cxn ang="0">
                    <a:pos x="9542" y="4438"/>
                  </a:cxn>
                  <a:cxn ang="0">
                    <a:pos x="10693" y="4173"/>
                  </a:cxn>
                  <a:cxn ang="0">
                    <a:pos x="11576" y="3931"/>
                  </a:cxn>
                  <a:cxn ang="0">
                    <a:pos x="12175" y="3694"/>
                  </a:cxn>
                  <a:cxn ang="0">
                    <a:pos x="12462" y="3499"/>
                  </a:cxn>
                  <a:cxn ang="0">
                    <a:pos x="12630" y="3283"/>
                  </a:cxn>
                  <a:cxn ang="0">
                    <a:pos x="12704" y="3094"/>
                  </a:cxn>
                  <a:cxn ang="0">
                    <a:pos x="12581" y="2733"/>
                  </a:cxn>
                  <a:cxn ang="0">
                    <a:pos x="12343" y="2468"/>
                  </a:cxn>
                </a:cxnLst>
                <a:rect l="0" t="0" r="r" b="b"/>
                <a:pathLst>
                  <a:path w="12705" h="7367">
                    <a:moveTo>
                      <a:pt x="12224" y="2398"/>
                    </a:moveTo>
                    <a:lnTo>
                      <a:pt x="12078" y="2327"/>
                    </a:lnTo>
                    <a:lnTo>
                      <a:pt x="11867" y="2230"/>
                    </a:lnTo>
                    <a:lnTo>
                      <a:pt x="11602" y="2133"/>
                    </a:lnTo>
                    <a:lnTo>
                      <a:pt x="11289" y="2014"/>
                    </a:lnTo>
                    <a:lnTo>
                      <a:pt x="10932" y="1869"/>
                    </a:lnTo>
                    <a:lnTo>
                      <a:pt x="10526" y="1749"/>
                    </a:lnTo>
                    <a:lnTo>
                      <a:pt x="9710" y="1512"/>
                    </a:lnTo>
                    <a:lnTo>
                      <a:pt x="9159" y="1367"/>
                    </a:lnTo>
                    <a:lnTo>
                      <a:pt x="8683" y="1221"/>
                    </a:lnTo>
                    <a:lnTo>
                      <a:pt x="8278" y="1080"/>
                    </a:lnTo>
                    <a:lnTo>
                      <a:pt x="7966" y="935"/>
                    </a:lnTo>
                    <a:lnTo>
                      <a:pt x="7679" y="789"/>
                    </a:lnTo>
                    <a:lnTo>
                      <a:pt x="7463" y="670"/>
                    </a:lnTo>
                    <a:lnTo>
                      <a:pt x="7295" y="551"/>
                    </a:lnTo>
                    <a:lnTo>
                      <a:pt x="7176" y="454"/>
                    </a:lnTo>
                    <a:lnTo>
                      <a:pt x="7079" y="357"/>
                    </a:lnTo>
                    <a:lnTo>
                      <a:pt x="7009" y="264"/>
                    </a:lnTo>
                    <a:lnTo>
                      <a:pt x="6987" y="189"/>
                    </a:lnTo>
                    <a:lnTo>
                      <a:pt x="6960" y="119"/>
                    </a:lnTo>
                    <a:lnTo>
                      <a:pt x="6987" y="22"/>
                    </a:lnTo>
                    <a:lnTo>
                      <a:pt x="6987" y="0"/>
                    </a:lnTo>
                    <a:lnTo>
                      <a:pt x="6912" y="119"/>
                    </a:lnTo>
                    <a:lnTo>
                      <a:pt x="6863" y="216"/>
                    </a:lnTo>
                    <a:lnTo>
                      <a:pt x="6863" y="335"/>
                    </a:lnTo>
                    <a:lnTo>
                      <a:pt x="6912" y="432"/>
                    </a:lnTo>
                    <a:lnTo>
                      <a:pt x="7009" y="529"/>
                    </a:lnTo>
                    <a:lnTo>
                      <a:pt x="7128" y="621"/>
                    </a:lnTo>
                    <a:lnTo>
                      <a:pt x="7273" y="718"/>
                    </a:lnTo>
                    <a:lnTo>
                      <a:pt x="7441" y="815"/>
                    </a:lnTo>
                    <a:lnTo>
                      <a:pt x="7657" y="912"/>
                    </a:lnTo>
                    <a:lnTo>
                      <a:pt x="7895" y="1005"/>
                    </a:lnTo>
                    <a:lnTo>
                      <a:pt x="8397" y="1177"/>
                    </a:lnTo>
                    <a:lnTo>
                      <a:pt x="8991" y="1367"/>
                    </a:lnTo>
                    <a:lnTo>
                      <a:pt x="9617" y="1534"/>
                    </a:lnTo>
                    <a:lnTo>
                      <a:pt x="10072" y="1679"/>
                    </a:lnTo>
                    <a:lnTo>
                      <a:pt x="10499" y="1798"/>
                    </a:lnTo>
                    <a:lnTo>
                      <a:pt x="10861" y="1917"/>
                    </a:lnTo>
                    <a:lnTo>
                      <a:pt x="11196" y="2036"/>
                    </a:lnTo>
                    <a:lnTo>
                      <a:pt x="11483" y="2133"/>
                    </a:lnTo>
                    <a:lnTo>
                      <a:pt x="11721" y="2230"/>
                    </a:lnTo>
                    <a:lnTo>
                      <a:pt x="11937" y="2327"/>
                    </a:lnTo>
                    <a:lnTo>
                      <a:pt x="12078" y="2398"/>
                    </a:lnTo>
                    <a:lnTo>
                      <a:pt x="12202" y="2468"/>
                    </a:lnTo>
                    <a:lnTo>
                      <a:pt x="12272" y="2543"/>
                    </a:lnTo>
                    <a:lnTo>
                      <a:pt x="12321" y="2614"/>
                    </a:lnTo>
                    <a:lnTo>
                      <a:pt x="12343" y="2711"/>
                    </a:lnTo>
                    <a:lnTo>
                      <a:pt x="12321" y="2829"/>
                    </a:lnTo>
                    <a:lnTo>
                      <a:pt x="12272" y="2926"/>
                    </a:lnTo>
                    <a:lnTo>
                      <a:pt x="12175" y="3045"/>
                    </a:lnTo>
                    <a:lnTo>
                      <a:pt x="12034" y="3142"/>
                    </a:lnTo>
                    <a:lnTo>
                      <a:pt x="11867" y="3239"/>
                    </a:lnTo>
                    <a:lnTo>
                      <a:pt x="11650" y="3332"/>
                    </a:lnTo>
                    <a:lnTo>
                      <a:pt x="11412" y="3429"/>
                    </a:lnTo>
                    <a:lnTo>
                      <a:pt x="11148" y="3526"/>
                    </a:lnTo>
                    <a:lnTo>
                      <a:pt x="10835" y="3623"/>
                    </a:lnTo>
                    <a:lnTo>
                      <a:pt x="10499" y="3716"/>
                    </a:lnTo>
                    <a:lnTo>
                      <a:pt x="10142" y="3813"/>
                    </a:lnTo>
                    <a:lnTo>
                      <a:pt x="9759" y="3910"/>
                    </a:lnTo>
                    <a:lnTo>
                      <a:pt x="8947" y="4098"/>
                    </a:lnTo>
                    <a:lnTo>
                      <a:pt x="8036" y="4314"/>
                    </a:lnTo>
                    <a:lnTo>
                      <a:pt x="7079" y="4557"/>
                    </a:lnTo>
                    <a:lnTo>
                      <a:pt x="6074" y="4822"/>
                    </a:lnTo>
                    <a:lnTo>
                      <a:pt x="5047" y="5130"/>
                    </a:lnTo>
                    <a:lnTo>
                      <a:pt x="4020" y="5470"/>
                    </a:lnTo>
                    <a:lnTo>
                      <a:pt x="2966" y="5854"/>
                    </a:lnTo>
                    <a:lnTo>
                      <a:pt x="1939" y="6307"/>
                    </a:lnTo>
                    <a:lnTo>
                      <a:pt x="956" y="6810"/>
                    </a:lnTo>
                    <a:lnTo>
                      <a:pt x="0" y="7366"/>
                    </a:lnTo>
                    <a:lnTo>
                      <a:pt x="1556" y="7366"/>
                    </a:lnTo>
                    <a:lnTo>
                      <a:pt x="2442" y="6907"/>
                    </a:lnTo>
                    <a:lnTo>
                      <a:pt x="3323" y="6475"/>
                    </a:lnTo>
                    <a:lnTo>
                      <a:pt x="4209" y="6118"/>
                    </a:lnTo>
                    <a:lnTo>
                      <a:pt x="5047" y="5779"/>
                    </a:lnTo>
                    <a:lnTo>
                      <a:pt x="5884" y="5470"/>
                    </a:lnTo>
                    <a:lnTo>
                      <a:pt x="6695" y="5227"/>
                    </a:lnTo>
                    <a:lnTo>
                      <a:pt x="7463" y="4989"/>
                    </a:lnTo>
                    <a:lnTo>
                      <a:pt x="8204" y="4773"/>
                    </a:lnTo>
                    <a:lnTo>
                      <a:pt x="8899" y="4606"/>
                    </a:lnTo>
                    <a:lnTo>
                      <a:pt x="9542" y="4438"/>
                    </a:lnTo>
                    <a:lnTo>
                      <a:pt x="10142" y="4292"/>
                    </a:lnTo>
                    <a:lnTo>
                      <a:pt x="10693" y="4173"/>
                    </a:lnTo>
                    <a:lnTo>
                      <a:pt x="11170" y="4028"/>
                    </a:lnTo>
                    <a:lnTo>
                      <a:pt x="11576" y="3931"/>
                    </a:lnTo>
                    <a:lnTo>
                      <a:pt x="11911" y="3813"/>
                    </a:lnTo>
                    <a:lnTo>
                      <a:pt x="12175" y="3694"/>
                    </a:lnTo>
                    <a:lnTo>
                      <a:pt x="12343" y="3596"/>
                    </a:lnTo>
                    <a:lnTo>
                      <a:pt x="12462" y="3499"/>
                    </a:lnTo>
                    <a:lnTo>
                      <a:pt x="12559" y="3380"/>
                    </a:lnTo>
                    <a:lnTo>
                      <a:pt x="12630" y="3283"/>
                    </a:lnTo>
                    <a:lnTo>
                      <a:pt x="12678" y="3191"/>
                    </a:lnTo>
                    <a:lnTo>
                      <a:pt x="12704" y="3094"/>
                    </a:lnTo>
                    <a:lnTo>
                      <a:pt x="12678" y="2900"/>
                    </a:lnTo>
                    <a:lnTo>
                      <a:pt x="12581" y="2733"/>
                    </a:lnTo>
                    <a:lnTo>
                      <a:pt x="12488" y="2592"/>
                    </a:lnTo>
                    <a:lnTo>
                      <a:pt x="12343" y="2468"/>
                    </a:lnTo>
                    <a:lnTo>
                      <a:pt x="12224" y="2398"/>
                    </a:lnTo>
                  </a:path>
                </a:pathLst>
              </a:custGeom>
              <a:gradFill rotWithShape="0">
                <a:gsLst>
                  <a:gs pos="0">
                    <a:srgbClr val="003399"/>
                  </a:gs>
                  <a:gs pos="100000">
                    <a:srgbClr val="002E8A"/>
                  </a:gs>
                </a:gsLst>
                <a:lin ang="108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231429" name="Freeform 5"/>
              <p:cNvSpPr>
                <a:spLocks noChangeArrowheads="1"/>
              </p:cNvSpPr>
              <p:nvPr/>
            </p:nvSpPr>
            <p:spPr bwMode="auto">
              <a:xfrm>
                <a:off x="4169" y="2671"/>
                <a:ext cx="1260" cy="813"/>
              </a:xfrm>
              <a:custGeom>
                <a:avLst/>
                <a:gdLst/>
                <a:ahLst/>
                <a:cxnLst>
                  <a:cxn ang="0">
                    <a:pos x="5549" y="2711"/>
                  </a:cxn>
                  <a:cxn ang="0">
                    <a:pos x="5500" y="2593"/>
                  </a:cxn>
                  <a:cxn ang="0">
                    <a:pos x="5451" y="2496"/>
                  </a:cxn>
                  <a:cxn ang="0">
                    <a:pos x="5359" y="2376"/>
                  </a:cxn>
                  <a:cxn ang="0">
                    <a:pos x="5235" y="2279"/>
                  </a:cxn>
                  <a:cxn ang="0">
                    <a:pos x="4949" y="2112"/>
                  </a:cxn>
                  <a:cxn ang="0">
                    <a:pos x="4592" y="1944"/>
                  </a:cxn>
                  <a:cxn ang="0">
                    <a:pos x="4159" y="1799"/>
                  </a:cxn>
                  <a:cxn ang="0">
                    <a:pos x="3707" y="1679"/>
                  </a:cxn>
                  <a:cxn ang="0">
                    <a:pos x="3204" y="1534"/>
                  </a:cxn>
                  <a:cxn ang="0">
                    <a:pos x="2702" y="1416"/>
                  </a:cxn>
                  <a:cxn ang="0">
                    <a:pos x="2199" y="1297"/>
                  </a:cxn>
                  <a:cxn ang="0">
                    <a:pos x="1723" y="1151"/>
                  </a:cxn>
                  <a:cxn ang="0">
                    <a:pos x="1269" y="1010"/>
                  </a:cxn>
                  <a:cxn ang="0">
                    <a:pos x="858" y="864"/>
                  </a:cxn>
                  <a:cxn ang="0">
                    <a:pos x="523" y="670"/>
                  </a:cxn>
                  <a:cxn ang="0">
                    <a:pos x="237" y="480"/>
                  </a:cxn>
                  <a:cxn ang="0">
                    <a:pos x="144" y="383"/>
                  </a:cxn>
                  <a:cxn ang="0">
                    <a:pos x="69" y="264"/>
                  </a:cxn>
                  <a:cxn ang="0">
                    <a:pos x="21" y="145"/>
                  </a:cxn>
                  <a:cxn ang="0">
                    <a:pos x="0" y="0"/>
                  </a:cxn>
                  <a:cxn ang="0">
                    <a:pos x="0" y="26"/>
                  </a:cxn>
                  <a:cxn ang="0">
                    <a:pos x="0" y="48"/>
                  </a:cxn>
                  <a:cxn ang="0">
                    <a:pos x="0" y="167"/>
                  </a:cxn>
                  <a:cxn ang="0">
                    <a:pos x="21" y="264"/>
                  </a:cxn>
                  <a:cxn ang="0">
                    <a:pos x="69" y="383"/>
                  </a:cxn>
                  <a:cxn ang="0">
                    <a:pos x="144" y="502"/>
                  </a:cxn>
                  <a:cxn ang="0">
                    <a:pos x="237" y="626"/>
                  </a:cxn>
                  <a:cxn ang="0">
                    <a:pos x="382" y="767"/>
                  </a:cxn>
                  <a:cxn ang="0">
                    <a:pos x="550" y="913"/>
                  </a:cxn>
                  <a:cxn ang="0">
                    <a:pos x="788" y="1058"/>
                  </a:cxn>
                  <a:cxn ang="0">
                    <a:pos x="1075" y="1226"/>
                  </a:cxn>
                  <a:cxn ang="0">
                    <a:pos x="1436" y="1367"/>
                  </a:cxn>
                  <a:cxn ang="0">
                    <a:pos x="1842" y="1534"/>
                  </a:cxn>
                  <a:cxn ang="0">
                    <a:pos x="2318" y="1679"/>
                  </a:cxn>
                  <a:cxn ang="0">
                    <a:pos x="2896" y="1825"/>
                  </a:cxn>
                  <a:cxn ang="0">
                    <a:pos x="3301" y="1918"/>
                  </a:cxn>
                  <a:cxn ang="0">
                    <a:pos x="3659" y="2041"/>
                  </a:cxn>
                  <a:cxn ang="0">
                    <a:pos x="3971" y="2160"/>
                  </a:cxn>
                  <a:cxn ang="0">
                    <a:pos x="4256" y="2257"/>
                  </a:cxn>
                  <a:cxn ang="0">
                    <a:pos x="4472" y="2376"/>
                  </a:cxn>
                  <a:cxn ang="0">
                    <a:pos x="4640" y="2496"/>
                  </a:cxn>
                  <a:cxn ang="0">
                    <a:pos x="4759" y="2615"/>
                  </a:cxn>
                  <a:cxn ang="0">
                    <a:pos x="4856" y="2733"/>
                  </a:cxn>
                  <a:cxn ang="0">
                    <a:pos x="4900" y="2856"/>
                  </a:cxn>
                  <a:cxn ang="0">
                    <a:pos x="4927" y="2975"/>
                  </a:cxn>
                  <a:cxn ang="0">
                    <a:pos x="4900" y="3073"/>
                  </a:cxn>
                  <a:cxn ang="0">
                    <a:pos x="4830" y="3192"/>
                  </a:cxn>
                  <a:cxn ang="0">
                    <a:pos x="4759" y="3289"/>
                  </a:cxn>
                  <a:cxn ang="0">
                    <a:pos x="4640" y="3381"/>
                  </a:cxn>
                  <a:cxn ang="0">
                    <a:pos x="4472" y="3478"/>
                  </a:cxn>
                  <a:cxn ang="0">
                    <a:pos x="4305" y="3575"/>
                  </a:cxn>
                  <a:cxn ang="0">
                    <a:pos x="4614" y="3478"/>
                  </a:cxn>
                  <a:cxn ang="0">
                    <a:pos x="4878" y="3381"/>
                  </a:cxn>
                  <a:cxn ang="0">
                    <a:pos x="5094" y="3289"/>
                  </a:cxn>
                  <a:cxn ang="0">
                    <a:pos x="5284" y="3192"/>
                  </a:cxn>
                  <a:cxn ang="0">
                    <a:pos x="5403" y="3095"/>
                  </a:cxn>
                  <a:cxn ang="0">
                    <a:pos x="5500" y="2975"/>
                  </a:cxn>
                  <a:cxn ang="0">
                    <a:pos x="5549" y="2856"/>
                  </a:cxn>
                  <a:cxn ang="0">
                    <a:pos x="5549" y="2711"/>
                  </a:cxn>
                </a:cxnLst>
                <a:rect l="0" t="0" r="r" b="b"/>
                <a:pathLst>
                  <a:path w="5550" h="3576">
                    <a:moveTo>
                      <a:pt x="5549" y="2711"/>
                    </a:moveTo>
                    <a:lnTo>
                      <a:pt x="5500" y="2593"/>
                    </a:lnTo>
                    <a:lnTo>
                      <a:pt x="5451" y="2496"/>
                    </a:lnTo>
                    <a:lnTo>
                      <a:pt x="5359" y="2376"/>
                    </a:lnTo>
                    <a:lnTo>
                      <a:pt x="5235" y="2279"/>
                    </a:lnTo>
                    <a:lnTo>
                      <a:pt x="4949" y="2112"/>
                    </a:lnTo>
                    <a:lnTo>
                      <a:pt x="4592" y="1944"/>
                    </a:lnTo>
                    <a:lnTo>
                      <a:pt x="4159" y="1799"/>
                    </a:lnTo>
                    <a:lnTo>
                      <a:pt x="3707" y="1679"/>
                    </a:lnTo>
                    <a:lnTo>
                      <a:pt x="3204" y="1534"/>
                    </a:lnTo>
                    <a:lnTo>
                      <a:pt x="2702" y="1416"/>
                    </a:lnTo>
                    <a:lnTo>
                      <a:pt x="2199" y="1297"/>
                    </a:lnTo>
                    <a:lnTo>
                      <a:pt x="1723" y="1151"/>
                    </a:lnTo>
                    <a:lnTo>
                      <a:pt x="1269" y="1010"/>
                    </a:lnTo>
                    <a:lnTo>
                      <a:pt x="858" y="864"/>
                    </a:lnTo>
                    <a:lnTo>
                      <a:pt x="523" y="670"/>
                    </a:lnTo>
                    <a:lnTo>
                      <a:pt x="237" y="480"/>
                    </a:lnTo>
                    <a:lnTo>
                      <a:pt x="144" y="383"/>
                    </a:lnTo>
                    <a:lnTo>
                      <a:pt x="69" y="264"/>
                    </a:lnTo>
                    <a:lnTo>
                      <a:pt x="21" y="145"/>
                    </a:lnTo>
                    <a:lnTo>
                      <a:pt x="0" y="0"/>
                    </a:lnTo>
                    <a:lnTo>
                      <a:pt x="0" y="26"/>
                    </a:lnTo>
                    <a:lnTo>
                      <a:pt x="0" y="48"/>
                    </a:lnTo>
                    <a:lnTo>
                      <a:pt x="0" y="167"/>
                    </a:lnTo>
                    <a:lnTo>
                      <a:pt x="21" y="264"/>
                    </a:lnTo>
                    <a:lnTo>
                      <a:pt x="69" y="383"/>
                    </a:lnTo>
                    <a:lnTo>
                      <a:pt x="144" y="502"/>
                    </a:lnTo>
                    <a:lnTo>
                      <a:pt x="237" y="626"/>
                    </a:lnTo>
                    <a:lnTo>
                      <a:pt x="382" y="767"/>
                    </a:lnTo>
                    <a:lnTo>
                      <a:pt x="550" y="913"/>
                    </a:lnTo>
                    <a:lnTo>
                      <a:pt x="788" y="1058"/>
                    </a:lnTo>
                    <a:lnTo>
                      <a:pt x="1075" y="1226"/>
                    </a:lnTo>
                    <a:lnTo>
                      <a:pt x="1436" y="1367"/>
                    </a:lnTo>
                    <a:lnTo>
                      <a:pt x="1842" y="1534"/>
                    </a:lnTo>
                    <a:lnTo>
                      <a:pt x="2318" y="1679"/>
                    </a:lnTo>
                    <a:lnTo>
                      <a:pt x="2896" y="1825"/>
                    </a:lnTo>
                    <a:lnTo>
                      <a:pt x="3301" y="1918"/>
                    </a:lnTo>
                    <a:lnTo>
                      <a:pt x="3659" y="2041"/>
                    </a:lnTo>
                    <a:lnTo>
                      <a:pt x="3971" y="2160"/>
                    </a:lnTo>
                    <a:lnTo>
                      <a:pt x="4256" y="2257"/>
                    </a:lnTo>
                    <a:lnTo>
                      <a:pt x="4472" y="2376"/>
                    </a:lnTo>
                    <a:lnTo>
                      <a:pt x="4640" y="2496"/>
                    </a:lnTo>
                    <a:lnTo>
                      <a:pt x="4759" y="2615"/>
                    </a:lnTo>
                    <a:lnTo>
                      <a:pt x="4856" y="2733"/>
                    </a:lnTo>
                    <a:lnTo>
                      <a:pt x="4900" y="2856"/>
                    </a:lnTo>
                    <a:lnTo>
                      <a:pt x="4927" y="2975"/>
                    </a:lnTo>
                    <a:lnTo>
                      <a:pt x="4900" y="3073"/>
                    </a:lnTo>
                    <a:lnTo>
                      <a:pt x="4830" y="3192"/>
                    </a:lnTo>
                    <a:lnTo>
                      <a:pt x="4759" y="3289"/>
                    </a:lnTo>
                    <a:lnTo>
                      <a:pt x="4640" y="3381"/>
                    </a:lnTo>
                    <a:lnTo>
                      <a:pt x="4472" y="3478"/>
                    </a:lnTo>
                    <a:lnTo>
                      <a:pt x="4305" y="3575"/>
                    </a:lnTo>
                    <a:lnTo>
                      <a:pt x="4614" y="3478"/>
                    </a:lnTo>
                    <a:lnTo>
                      <a:pt x="4878" y="3381"/>
                    </a:lnTo>
                    <a:lnTo>
                      <a:pt x="5094" y="3289"/>
                    </a:lnTo>
                    <a:lnTo>
                      <a:pt x="5284" y="3192"/>
                    </a:lnTo>
                    <a:lnTo>
                      <a:pt x="5403" y="3095"/>
                    </a:lnTo>
                    <a:lnTo>
                      <a:pt x="5500" y="2975"/>
                    </a:lnTo>
                    <a:lnTo>
                      <a:pt x="5549" y="2856"/>
                    </a:lnTo>
                    <a:lnTo>
                      <a:pt x="5549" y="2711"/>
                    </a:lnTo>
                  </a:path>
                </a:pathLst>
              </a:custGeom>
              <a:gradFill rotWithShape="0">
                <a:gsLst>
                  <a:gs pos="0">
                    <a:srgbClr val="003399"/>
                  </a:gs>
                  <a:gs pos="100000">
                    <a:srgbClr val="002E8A"/>
                  </a:gs>
                </a:gsLst>
                <a:lin ang="135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231430" name="Freeform 6"/>
              <p:cNvSpPr>
                <a:spLocks noChangeArrowheads="1"/>
              </p:cNvSpPr>
              <p:nvPr/>
            </p:nvSpPr>
            <p:spPr bwMode="auto">
              <a:xfrm>
                <a:off x="2899" y="3346"/>
                <a:ext cx="2848" cy="969"/>
              </a:xfrm>
              <a:custGeom>
                <a:avLst/>
                <a:gdLst/>
                <a:ahLst/>
                <a:cxnLst>
                  <a:cxn ang="0">
                    <a:pos x="405" y="4223"/>
                  </a:cxn>
                  <a:cxn ang="0">
                    <a:pos x="0" y="4271"/>
                  </a:cxn>
                  <a:cxn ang="0">
                    <a:pos x="1724" y="4271"/>
                  </a:cxn>
                  <a:cxn ang="0">
                    <a:pos x="1913" y="4174"/>
                  </a:cxn>
                  <a:cxn ang="0">
                    <a:pos x="2130" y="4029"/>
                  </a:cxn>
                  <a:cxn ang="0">
                    <a:pos x="2443" y="3861"/>
                  </a:cxn>
                  <a:cxn ang="0">
                    <a:pos x="2800" y="3694"/>
                  </a:cxn>
                  <a:cxn ang="0">
                    <a:pos x="3205" y="3500"/>
                  </a:cxn>
                  <a:cxn ang="0">
                    <a:pos x="3685" y="3283"/>
                  </a:cxn>
                  <a:cxn ang="0">
                    <a:pos x="4235" y="3068"/>
                  </a:cxn>
                  <a:cxn ang="0">
                    <a:pos x="4857" y="2830"/>
                  </a:cxn>
                  <a:cxn ang="0">
                    <a:pos x="5550" y="2566"/>
                  </a:cxn>
                  <a:cxn ang="0">
                    <a:pos x="6317" y="2301"/>
                  </a:cxn>
                  <a:cxn ang="0">
                    <a:pos x="7155" y="2036"/>
                  </a:cxn>
                  <a:cxn ang="0">
                    <a:pos x="8063" y="1776"/>
                  </a:cxn>
                  <a:cxn ang="0">
                    <a:pos x="9069" y="1511"/>
                  </a:cxn>
                  <a:cxn ang="0">
                    <a:pos x="10143" y="1247"/>
                  </a:cxn>
                  <a:cxn ang="0">
                    <a:pos x="11316" y="982"/>
                  </a:cxn>
                  <a:cxn ang="0">
                    <a:pos x="12559" y="718"/>
                  </a:cxn>
                  <a:cxn ang="0">
                    <a:pos x="12559" y="0"/>
                  </a:cxn>
                  <a:cxn ang="0">
                    <a:pos x="12418" y="70"/>
                  </a:cxn>
                  <a:cxn ang="0">
                    <a:pos x="12224" y="145"/>
                  </a:cxn>
                  <a:cxn ang="0">
                    <a:pos x="11986" y="238"/>
                  </a:cxn>
                  <a:cxn ang="0">
                    <a:pos x="11673" y="335"/>
                  </a:cxn>
                  <a:cxn ang="0">
                    <a:pos x="11338" y="432"/>
                  </a:cxn>
                  <a:cxn ang="0">
                    <a:pos x="10981" y="529"/>
                  </a:cxn>
                  <a:cxn ang="0">
                    <a:pos x="10575" y="648"/>
                  </a:cxn>
                  <a:cxn ang="0">
                    <a:pos x="10143" y="745"/>
                  </a:cxn>
                  <a:cxn ang="0">
                    <a:pos x="9236" y="982"/>
                  </a:cxn>
                  <a:cxn ang="0">
                    <a:pos x="8328" y="1220"/>
                  </a:cxn>
                  <a:cxn ang="0">
                    <a:pos x="7442" y="1436"/>
                  </a:cxn>
                  <a:cxn ang="0">
                    <a:pos x="7009" y="1560"/>
                  </a:cxn>
                  <a:cxn ang="0">
                    <a:pos x="6626" y="1679"/>
                  </a:cxn>
                  <a:cxn ang="0">
                    <a:pos x="4879" y="2230"/>
                  </a:cxn>
                  <a:cxn ang="0">
                    <a:pos x="4019" y="2543"/>
                  </a:cxn>
                  <a:cxn ang="0">
                    <a:pos x="3205" y="2852"/>
                  </a:cxn>
                  <a:cxn ang="0">
                    <a:pos x="2416" y="3164"/>
                  </a:cxn>
                  <a:cxn ang="0">
                    <a:pos x="1675" y="3500"/>
                  </a:cxn>
                  <a:cxn ang="0">
                    <a:pos x="1005" y="3861"/>
                  </a:cxn>
                  <a:cxn ang="0">
                    <a:pos x="405" y="4223"/>
                  </a:cxn>
                </a:cxnLst>
                <a:rect l="0" t="0" r="r" b="b"/>
                <a:pathLst>
                  <a:path w="12560" h="4272">
                    <a:moveTo>
                      <a:pt x="405" y="4223"/>
                    </a:moveTo>
                    <a:lnTo>
                      <a:pt x="0" y="4271"/>
                    </a:lnTo>
                    <a:lnTo>
                      <a:pt x="1724" y="4271"/>
                    </a:lnTo>
                    <a:lnTo>
                      <a:pt x="1913" y="4174"/>
                    </a:lnTo>
                    <a:lnTo>
                      <a:pt x="2130" y="4029"/>
                    </a:lnTo>
                    <a:lnTo>
                      <a:pt x="2443" y="3861"/>
                    </a:lnTo>
                    <a:lnTo>
                      <a:pt x="2800" y="3694"/>
                    </a:lnTo>
                    <a:lnTo>
                      <a:pt x="3205" y="3500"/>
                    </a:lnTo>
                    <a:lnTo>
                      <a:pt x="3685" y="3283"/>
                    </a:lnTo>
                    <a:lnTo>
                      <a:pt x="4235" y="3068"/>
                    </a:lnTo>
                    <a:lnTo>
                      <a:pt x="4857" y="2830"/>
                    </a:lnTo>
                    <a:lnTo>
                      <a:pt x="5550" y="2566"/>
                    </a:lnTo>
                    <a:lnTo>
                      <a:pt x="6317" y="2301"/>
                    </a:lnTo>
                    <a:lnTo>
                      <a:pt x="7155" y="2036"/>
                    </a:lnTo>
                    <a:lnTo>
                      <a:pt x="8063" y="1776"/>
                    </a:lnTo>
                    <a:lnTo>
                      <a:pt x="9069" y="1511"/>
                    </a:lnTo>
                    <a:lnTo>
                      <a:pt x="10143" y="1247"/>
                    </a:lnTo>
                    <a:lnTo>
                      <a:pt x="11316" y="982"/>
                    </a:lnTo>
                    <a:lnTo>
                      <a:pt x="12559" y="718"/>
                    </a:lnTo>
                    <a:lnTo>
                      <a:pt x="12559" y="0"/>
                    </a:lnTo>
                    <a:lnTo>
                      <a:pt x="12418" y="70"/>
                    </a:lnTo>
                    <a:lnTo>
                      <a:pt x="12224" y="145"/>
                    </a:lnTo>
                    <a:lnTo>
                      <a:pt x="11986" y="238"/>
                    </a:lnTo>
                    <a:lnTo>
                      <a:pt x="11673" y="335"/>
                    </a:lnTo>
                    <a:lnTo>
                      <a:pt x="11338" y="432"/>
                    </a:lnTo>
                    <a:lnTo>
                      <a:pt x="10981" y="529"/>
                    </a:lnTo>
                    <a:lnTo>
                      <a:pt x="10575" y="648"/>
                    </a:lnTo>
                    <a:lnTo>
                      <a:pt x="10143" y="745"/>
                    </a:lnTo>
                    <a:lnTo>
                      <a:pt x="9236" y="982"/>
                    </a:lnTo>
                    <a:lnTo>
                      <a:pt x="8328" y="1220"/>
                    </a:lnTo>
                    <a:lnTo>
                      <a:pt x="7442" y="1436"/>
                    </a:lnTo>
                    <a:lnTo>
                      <a:pt x="7009" y="1560"/>
                    </a:lnTo>
                    <a:lnTo>
                      <a:pt x="6626" y="1679"/>
                    </a:lnTo>
                    <a:lnTo>
                      <a:pt x="4879" y="2230"/>
                    </a:lnTo>
                    <a:lnTo>
                      <a:pt x="4019" y="2543"/>
                    </a:lnTo>
                    <a:lnTo>
                      <a:pt x="3205" y="2852"/>
                    </a:lnTo>
                    <a:lnTo>
                      <a:pt x="2416" y="3164"/>
                    </a:lnTo>
                    <a:lnTo>
                      <a:pt x="1675" y="3500"/>
                    </a:lnTo>
                    <a:lnTo>
                      <a:pt x="1005" y="3861"/>
                    </a:lnTo>
                    <a:lnTo>
                      <a:pt x="405" y="4223"/>
                    </a:lnTo>
                  </a:path>
                </a:pathLst>
              </a:custGeom>
              <a:gradFill rotWithShape="0">
                <a:gsLst>
                  <a:gs pos="0">
                    <a:srgbClr val="00297C"/>
                  </a:gs>
                  <a:gs pos="100000">
                    <a:srgbClr val="003399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231431" name="Freeform 7"/>
              <p:cNvSpPr>
                <a:spLocks noChangeArrowheads="1"/>
              </p:cNvSpPr>
              <p:nvPr/>
            </p:nvSpPr>
            <p:spPr bwMode="auto">
              <a:xfrm>
                <a:off x="2747" y="2230"/>
                <a:ext cx="3006" cy="2084"/>
              </a:xfrm>
              <a:custGeom>
                <a:avLst/>
                <a:gdLst/>
                <a:ahLst/>
                <a:cxnLst>
                  <a:cxn ang="0">
                    <a:pos x="6316" y="2089"/>
                  </a:cxn>
                  <a:cxn ang="0">
                    <a:pos x="6435" y="2327"/>
                  </a:cxn>
                  <a:cxn ang="0">
                    <a:pos x="6792" y="2614"/>
                  </a:cxn>
                  <a:cxn ang="0">
                    <a:pos x="7560" y="2953"/>
                  </a:cxn>
                  <a:cxn ang="0">
                    <a:pos x="8495" y="3240"/>
                  </a:cxn>
                  <a:cxn ang="0">
                    <a:pos x="9500" y="3477"/>
                  </a:cxn>
                  <a:cxn ang="0">
                    <a:pos x="10455" y="3742"/>
                  </a:cxn>
                  <a:cxn ang="0">
                    <a:pos x="11245" y="4055"/>
                  </a:cxn>
                  <a:cxn ang="0">
                    <a:pos x="11628" y="4319"/>
                  </a:cxn>
                  <a:cxn ang="0">
                    <a:pos x="11796" y="4535"/>
                  </a:cxn>
                  <a:cxn ang="0">
                    <a:pos x="11818" y="4773"/>
                  </a:cxn>
                  <a:cxn ang="0">
                    <a:pos x="11747" y="4967"/>
                  </a:cxn>
                  <a:cxn ang="0">
                    <a:pos x="11531" y="5156"/>
                  </a:cxn>
                  <a:cxn ang="0">
                    <a:pos x="11218" y="5324"/>
                  </a:cxn>
                  <a:cxn ang="0">
                    <a:pos x="10790" y="5469"/>
                  </a:cxn>
                  <a:cxn ang="0">
                    <a:pos x="10262" y="5615"/>
                  </a:cxn>
                  <a:cxn ang="0">
                    <a:pos x="9284" y="5852"/>
                  </a:cxn>
                  <a:cxn ang="0">
                    <a:pos x="7679" y="6262"/>
                  </a:cxn>
                  <a:cxn ang="0">
                    <a:pos x="5765" y="6787"/>
                  </a:cxn>
                  <a:cxn ang="0">
                    <a:pos x="3615" y="7532"/>
                  </a:cxn>
                  <a:cxn ang="0">
                    <a:pos x="1242" y="8563"/>
                  </a:cxn>
                  <a:cxn ang="0">
                    <a:pos x="669" y="9190"/>
                  </a:cxn>
                  <a:cxn ang="0">
                    <a:pos x="1701" y="8779"/>
                  </a:cxn>
                  <a:cxn ang="0">
                    <a:pos x="3086" y="8083"/>
                  </a:cxn>
                  <a:cxn ang="0">
                    <a:pos x="4689" y="7462"/>
                  </a:cxn>
                  <a:cxn ang="0">
                    <a:pos x="7322" y="6597"/>
                  </a:cxn>
                  <a:cxn ang="0">
                    <a:pos x="8133" y="6355"/>
                  </a:cxn>
                  <a:cxn ang="0">
                    <a:pos x="9928" y="5901"/>
                  </a:cxn>
                  <a:cxn ang="0">
                    <a:pos x="11245" y="5566"/>
                  </a:cxn>
                  <a:cxn ang="0">
                    <a:pos x="12034" y="5350"/>
                  </a:cxn>
                  <a:cxn ang="0">
                    <a:pos x="12678" y="5156"/>
                  </a:cxn>
                  <a:cxn ang="0">
                    <a:pos x="13110" y="4989"/>
                  </a:cxn>
                  <a:cxn ang="0">
                    <a:pos x="13255" y="3839"/>
                  </a:cxn>
                  <a:cxn ang="0">
                    <a:pos x="12607" y="3720"/>
                  </a:cxn>
                  <a:cxn ang="0">
                    <a:pos x="11769" y="3552"/>
                  </a:cxn>
                  <a:cxn ang="0">
                    <a:pos x="10834" y="3337"/>
                  </a:cxn>
                  <a:cxn ang="0">
                    <a:pos x="9425" y="2953"/>
                  </a:cxn>
                  <a:cxn ang="0">
                    <a:pos x="8636" y="2662"/>
                  </a:cxn>
                  <a:cxn ang="0">
                    <a:pos x="8040" y="2353"/>
                  </a:cxn>
                  <a:cxn ang="0">
                    <a:pos x="7798" y="2089"/>
                  </a:cxn>
                  <a:cxn ang="0">
                    <a:pos x="7727" y="1921"/>
                  </a:cxn>
                  <a:cxn ang="0">
                    <a:pos x="7846" y="1679"/>
                  </a:cxn>
                  <a:cxn ang="0">
                    <a:pos x="8208" y="1392"/>
                  </a:cxn>
                  <a:cxn ang="0">
                    <a:pos x="8755" y="1176"/>
                  </a:cxn>
                  <a:cxn ang="0">
                    <a:pos x="9474" y="1009"/>
                  </a:cxn>
                  <a:cxn ang="0">
                    <a:pos x="10715" y="793"/>
                  </a:cxn>
                  <a:cxn ang="0">
                    <a:pos x="12462" y="551"/>
                  </a:cxn>
                  <a:cxn ang="0">
                    <a:pos x="13255" y="383"/>
                  </a:cxn>
                  <a:cxn ang="0">
                    <a:pos x="12823" y="97"/>
                  </a:cxn>
                  <a:cxn ang="0">
                    <a:pos x="11796" y="291"/>
                  </a:cxn>
                  <a:cxn ang="0">
                    <a:pos x="10073" y="529"/>
                  </a:cxn>
                  <a:cxn ang="0">
                    <a:pos x="8949" y="696"/>
                  </a:cxn>
                  <a:cxn ang="0">
                    <a:pos x="7895" y="890"/>
                  </a:cxn>
                  <a:cxn ang="0">
                    <a:pos x="7057" y="1150"/>
                  </a:cxn>
                  <a:cxn ang="0">
                    <a:pos x="6484" y="1489"/>
                  </a:cxn>
                  <a:cxn ang="0">
                    <a:pos x="6338" y="1705"/>
                  </a:cxn>
                  <a:cxn ang="0">
                    <a:pos x="6290" y="1943"/>
                  </a:cxn>
                </a:cxnLst>
                <a:rect l="0" t="0" r="r" b="b"/>
                <a:pathLst>
                  <a:path w="13256" h="9191">
                    <a:moveTo>
                      <a:pt x="6290" y="1943"/>
                    </a:moveTo>
                    <a:lnTo>
                      <a:pt x="6316" y="2089"/>
                    </a:lnTo>
                    <a:lnTo>
                      <a:pt x="6365" y="2208"/>
                    </a:lnTo>
                    <a:lnTo>
                      <a:pt x="6435" y="2327"/>
                    </a:lnTo>
                    <a:lnTo>
                      <a:pt x="6532" y="2424"/>
                    </a:lnTo>
                    <a:lnTo>
                      <a:pt x="6792" y="2614"/>
                    </a:lnTo>
                    <a:lnTo>
                      <a:pt x="7154" y="2808"/>
                    </a:lnTo>
                    <a:lnTo>
                      <a:pt x="7560" y="2953"/>
                    </a:lnTo>
                    <a:lnTo>
                      <a:pt x="8014" y="3094"/>
                    </a:lnTo>
                    <a:lnTo>
                      <a:pt x="8495" y="3240"/>
                    </a:lnTo>
                    <a:lnTo>
                      <a:pt x="8997" y="3359"/>
                    </a:lnTo>
                    <a:lnTo>
                      <a:pt x="9500" y="3477"/>
                    </a:lnTo>
                    <a:lnTo>
                      <a:pt x="10003" y="3623"/>
                    </a:lnTo>
                    <a:lnTo>
                      <a:pt x="10455" y="3742"/>
                    </a:lnTo>
                    <a:lnTo>
                      <a:pt x="10861" y="3887"/>
                    </a:lnTo>
                    <a:lnTo>
                      <a:pt x="11245" y="4055"/>
                    </a:lnTo>
                    <a:lnTo>
                      <a:pt x="11531" y="4222"/>
                    </a:lnTo>
                    <a:lnTo>
                      <a:pt x="11628" y="4319"/>
                    </a:lnTo>
                    <a:lnTo>
                      <a:pt x="11721" y="4438"/>
                    </a:lnTo>
                    <a:lnTo>
                      <a:pt x="11796" y="4535"/>
                    </a:lnTo>
                    <a:lnTo>
                      <a:pt x="11818" y="4654"/>
                    </a:lnTo>
                    <a:lnTo>
                      <a:pt x="11818" y="4773"/>
                    </a:lnTo>
                    <a:lnTo>
                      <a:pt x="11796" y="4870"/>
                    </a:lnTo>
                    <a:lnTo>
                      <a:pt x="11747" y="4967"/>
                    </a:lnTo>
                    <a:lnTo>
                      <a:pt x="11650" y="5064"/>
                    </a:lnTo>
                    <a:lnTo>
                      <a:pt x="11531" y="5156"/>
                    </a:lnTo>
                    <a:lnTo>
                      <a:pt x="11386" y="5231"/>
                    </a:lnTo>
                    <a:lnTo>
                      <a:pt x="11218" y="5324"/>
                    </a:lnTo>
                    <a:lnTo>
                      <a:pt x="11028" y="5399"/>
                    </a:lnTo>
                    <a:lnTo>
                      <a:pt x="10790" y="5469"/>
                    </a:lnTo>
                    <a:lnTo>
                      <a:pt x="10526" y="5540"/>
                    </a:lnTo>
                    <a:lnTo>
                      <a:pt x="10262" y="5615"/>
                    </a:lnTo>
                    <a:lnTo>
                      <a:pt x="9954" y="5685"/>
                    </a:lnTo>
                    <a:lnTo>
                      <a:pt x="9284" y="5852"/>
                    </a:lnTo>
                    <a:lnTo>
                      <a:pt x="8517" y="6046"/>
                    </a:lnTo>
                    <a:lnTo>
                      <a:pt x="7679" y="6262"/>
                    </a:lnTo>
                    <a:lnTo>
                      <a:pt x="6748" y="6500"/>
                    </a:lnTo>
                    <a:lnTo>
                      <a:pt x="5765" y="6787"/>
                    </a:lnTo>
                    <a:lnTo>
                      <a:pt x="4711" y="7127"/>
                    </a:lnTo>
                    <a:lnTo>
                      <a:pt x="3615" y="7532"/>
                    </a:lnTo>
                    <a:lnTo>
                      <a:pt x="2442" y="8013"/>
                    </a:lnTo>
                    <a:lnTo>
                      <a:pt x="1242" y="8563"/>
                    </a:lnTo>
                    <a:lnTo>
                      <a:pt x="0" y="9190"/>
                    </a:lnTo>
                    <a:lnTo>
                      <a:pt x="669" y="9190"/>
                    </a:lnTo>
                    <a:lnTo>
                      <a:pt x="1075" y="9141"/>
                    </a:lnTo>
                    <a:lnTo>
                      <a:pt x="1701" y="8779"/>
                    </a:lnTo>
                    <a:lnTo>
                      <a:pt x="2367" y="8418"/>
                    </a:lnTo>
                    <a:lnTo>
                      <a:pt x="3086" y="8083"/>
                    </a:lnTo>
                    <a:lnTo>
                      <a:pt x="3874" y="7770"/>
                    </a:lnTo>
                    <a:lnTo>
                      <a:pt x="4689" y="7462"/>
                    </a:lnTo>
                    <a:lnTo>
                      <a:pt x="5549" y="7149"/>
                    </a:lnTo>
                    <a:lnTo>
                      <a:pt x="7322" y="6597"/>
                    </a:lnTo>
                    <a:lnTo>
                      <a:pt x="7705" y="6478"/>
                    </a:lnTo>
                    <a:lnTo>
                      <a:pt x="8133" y="6355"/>
                    </a:lnTo>
                    <a:lnTo>
                      <a:pt x="9019" y="6139"/>
                    </a:lnTo>
                    <a:lnTo>
                      <a:pt x="9928" y="5901"/>
                    </a:lnTo>
                    <a:lnTo>
                      <a:pt x="10834" y="5663"/>
                    </a:lnTo>
                    <a:lnTo>
                      <a:pt x="11245" y="5566"/>
                    </a:lnTo>
                    <a:lnTo>
                      <a:pt x="11650" y="5447"/>
                    </a:lnTo>
                    <a:lnTo>
                      <a:pt x="12034" y="5350"/>
                    </a:lnTo>
                    <a:lnTo>
                      <a:pt x="12369" y="5253"/>
                    </a:lnTo>
                    <a:lnTo>
                      <a:pt x="12678" y="5156"/>
                    </a:lnTo>
                    <a:lnTo>
                      <a:pt x="12920" y="5064"/>
                    </a:lnTo>
                    <a:lnTo>
                      <a:pt x="13110" y="4989"/>
                    </a:lnTo>
                    <a:lnTo>
                      <a:pt x="13255" y="4918"/>
                    </a:lnTo>
                    <a:lnTo>
                      <a:pt x="13255" y="3839"/>
                    </a:lnTo>
                    <a:lnTo>
                      <a:pt x="12964" y="3790"/>
                    </a:lnTo>
                    <a:lnTo>
                      <a:pt x="12607" y="3720"/>
                    </a:lnTo>
                    <a:lnTo>
                      <a:pt x="12224" y="3645"/>
                    </a:lnTo>
                    <a:lnTo>
                      <a:pt x="11769" y="3552"/>
                    </a:lnTo>
                    <a:lnTo>
                      <a:pt x="11315" y="3455"/>
                    </a:lnTo>
                    <a:lnTo>
                      <a:pt x="10834" y="3337"/>
                    </a:lnTo>
                    <a:lnTo>
                      <a:pt x="9879" y="3094"/>
                    </a:lnTo>
                    <a:lnTo>
                      <a:pt x="9425" y="2953"/>
                    </a:lnTo>
                    <a:lnTo>
                      <a:pt x="9019" y="2808"/>
                    </a:lnTo>
                    <a:lnTo>
                      <a:pt x="8636" y="2662"/>
                    </a:lnTo>
                    <a:lnTo>
                      <a:pt x="8301" y="2495"/>
                    </a:lnTo>
                    <a:lnTo>
                      <a:pt x="8040" y="2353"/>
                    </a:lnTo>
                    <a:lnTo>
                      <a:pt x="7846" y="2181"/>
                    </a:lnTo>
                    <a:lnTo>
                      <a:pt x="7798" y="2089"/>
                    </a:lnTo>
                    <a:lnTo>
                      <a:pt x="7749" y="2014"/>
                    </a:lnTo>
                    <a:lnTo>
                      <a:pt x="7727" y="1921"/>
                    </a:lnTo>
                    <a:lnTo>
                      <a:pt x="7749" y="1846"/>
                    </a:lnTo>
                    <a:lnTo>
                      <a:pt x="7846" y="1679"/>
                    </a:lnTo>
                    <a:lnTo>
                      <a:pt x="7992" y="1511"/>
                    </a:lnTo>
                    <a:lnTo>
                      <a:pt x="8208" y="1392"/>
                    </a:lnTo>
                    <a:lnTo>
                      <a:pt x="8468" y="1273"/>
                    </a:lnTo>
                    <a:lnTo>
                      <a:pt x="8755" y="1176"/>
                    </a:lnTo>
                    <a:lnTo>
                      <a:pt x="9090" y="1080"/>
                    </a:lnTo>
                    <a:lnTo>
                      <a:pt x="9474" y="1009"/>
                    </a:lnTo>
                    <a:lnTo>
                      <a:pt x="9857" y="939"/>
                    </a:lnTo>
                    <a:lnTo>
                      <a:pt x="10715" y="793"/>
                    </a:lnTo>
                    <a:lnTo>
                      <a:pt x="11580" y="696"/>
                    </a:lnTo>
                    <a:lnTo>
                      <a:pt x="12462" y="551"/>
                    </a:lnTo>
                    <a:lnTo>
                      <a:pt x="12872" y="480"/>
                    </a:lnTo>
                    <a:lnTo>
                      <a:pt x="13255" y="383"/>
                    </a:lnTo>
                    <a:lnTo>
                      <a:pt x="13255" y="0"/>
                    </a:lnTo>
                    <a:lnTo>
                      <a:pt x="12823" y="97"/>
                    </a:lnTo>
                    <a:lnTo>
                      <a:pt x="12321" y="194"/>
                    </a:lnTo>
                    <a:lnTo>
                      <a:pt x="11796" y="291"/>
                    </a:lnTo>
                    <a:lnTo>
                      <a:pt x="11245" y="361"/>
                    </a:lnTo>
                    <a:lnTo>
                      <a:pt x="10073" y="529"/>
                    </a:lnTo>
                    <a:lnTo>
                      <a:pt x="9500" y="599"/>
                    </a:lnTo>
                    <a:lnTo>
                      <a:pt x="8949" y="696"/>
                    </a:lnTo>
                    <a:lnTo>
                      <a:pt x="8398" y="767"/>
                    </a:lnTo>
                    <a:lnTo>
                      <a:pt x="7895" y="890"/>
                    </a:lnTo>
                    <a:lnTo>
                      <a:pt x="7441" y="1009"/>
                    </a:lnTo>
                    <a:lnTo>
                      <a:pt x="7057" y="1150"/>
                    </a:lnTo>
                    <a:lnTo>
                      <a:pt x="6722" y="1322"/>
                    </a:lnTo>
                    <a:lnTo>
                      <a:pt x="6484" y="1489"/>
                    </a:lnTo>
                    <a:lnTo>
                      <a:pt x="6413" y="1582"/>
                    </a:lnTo>
                    <a:lnTo>
                      <a:pt x="6338" y="1705"/>
                    </a:lnTo>
                    <a:lnTo>
                      <a:pt x="6290" y="1824"/>
                    </a:lnTo>
                    <a:lnTo>
                      <a:pt x="6290" y="1943"/>
                    </a:lnTo>
                  </a:path>
                </a:pathLst>
              </a:cu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231432" name="Freeform 8"/>
              <p:cNvSpPr>
                <a:spLocks noChangeArrowheads="1"/>
              </p:cNvSpPr>
              <p:nvPr/>
            </p:nvSpPr>
            <p:spPr bwMode="auto">
              <a:xfrm>
                <a:off x="4500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1463"/>
                  </a:cxn>
                  <a:cxn ang="0">
                    <a:pos x="0" y="1587"/>
                  </a:cxn>
                  <a:cxn ang="0">
                    <a:pos x="21" y="1706"/>
                  </a:cxn>
                  <a:cxn ang="0">
                    <a:pos x="118" y="1825"/>
                  </a:cxn>
                  <a:cxn ang="0">
                    <a:pos x="237" y="1922"/>
                  </a:cxn>
                  <a:cxn ang="0">
                    <a:pos x="404" y="2041"/>
                  </a:cxn>
                  <a:cxn ang="0">
                    <a:pos x="620" y="2160"/>
                  </a:cxn>
                  <a:cxn ang="0">
                    <a:pos x="859" y="2257"/>
                  </a:cxn>
                  <a:cxn ang="0">
                    <a:pos x="1123" y="2376"/>
                  </a:cxn>
                  <a:cxn ang="0">
                    <a:pos x="933" y="2279"/>
                  </a:cxn>
                  <a:cxn ang="0">
                    <a:pos x="788" y="2160"/>
                  </a:cxn>
                  <a:cxn ang="0">
                    <a:pos x="691" y="2063"/>
                  </a:cxn>
                  <a:cxn ang="0">
                    <a:pos x="620" y="1971"/>
                  </a:cxn>
                  <a:cxn ang="0">
                    <a:pos x="598" y="1874"/>
                  </a:cxn>
                  <a:cxn ang="0">
                    <a:pos x="598" y="1776"/>
                  </a:cxn>
                  <a:cxn ang="0">
                    <a:pos x="620" y="1679"/>
                  </a:cxn>
                  <a:cxn ang="0">
                    <a:pos x="691" y="1609"/>
                  </a:cxn>
                  <a:cxn ang="0">
                    <a:pos x="788" y="1512"/>
                  </a:cxn>
                  <a:cxn ang="0">
                    <a:pos x="885" y="1441"/>
                  </a:cxn>
                  <a:cxn ang="0">
                    <a:pos x="1172" y="1296"/>
                  </a:cxn>
                  <a:cxn ang="0">
                    <a:pos x="1555" y="1154"/>
                  </a:cxn>
                  <a:cxn ang="0">
                    <a:pos x="1961" y="1031"/>
                  </a:cxn>
                  <a:cxn ang="0">
                    <a:pos x="2441" y="938"/>
                  </a:cxn>
                  <a:cxn ang="0">
                    <a:pos x="2916" y="841"/>
                  </a:cxn>
                  <a:cxn ang="0">
                    <a:pos x="3922" y="675"/>
                  </a:cxn>
                  <a:cxn ang="0">
                    <a:pos x="4376" y="600"/>
                  </a:cxn>
                  <a:cxn ang="0">
                    <a:pos x="4808" y="529"/>
                  </a:cxn>
                  <a:cxn ang="0">
                    <a:pos x="5192" y="507"/>
                  </a:cxn>
                  <a:cxn ang="0">
                    <a:pos x="5501" y="458"/>
                  </a:cxn>
                  <a:cxn ang="0">
                    <a:pos x="5501" y="0"/>
                  </a:cxn>
                  <a:cxn ang="0">
                    <a:pos x="5117" y="97"/>
                  </a:cxn>
                  <a:cxn ang="0">
                    <a:pos x="4711" y="167"/>
                  </a:cxn>
                  <a:cxn ang="0">
                    <a:pos x="3851" y="313"/>
                  </a:cxn>
                  <a:cxn ang="0">
                    <a:pos x="2965" y="410"/>
                  </a:cxn>
                  <a:cxn ang="0">
                    <a:pos x="2129" y="555"/>
                  </a:cxn>
                  <a:cxn ang="0">
                    <a:pos x="1723" y="626"/>
                  </a:cxn>
                  <a:cxn ang="0">
                    <a:pos x="1361" y="697"/>
                  </a:cxn>
                  <a:cxn ang="0">
                    <a:pos x="1004" y="793"/>
                  </a:cxn>
                  <a:cxn ang="0">
                    <a:pos x="717" y="890"/>
                  </a:cxn>
                  <a:cxn ang="0">
                    <a:pos x="453" y="1009"/>
                  </a:cxn>
                  <a:cxn ang="0">
                    <a:pos x="237" y="1128"/>
                  </a:cxn>
                  <a:cxn ang="0">
                    <a:pos x="96" y="1296"/>
                  </a:cxn>
                  <a:cxn ang="0">
                    <a:pos x="0" y="1463"/>
                  </a:cxn>
                </a:cxnLst>
                <a:rect l="0" t="0" r="r" b="b"/>
                <a:pathLst>
                  <a:path w="5502" h="2377">
                    <a:moveTo>
                      <a:pt x="0" y="1463"/>
                    </a:moveTo>
                    <a:lnTo>
                      <a:pt x="0" y="1587"/>
                    </a:lnTo>
                    <a:lnTo>
                      <a:pt x="21" y="1706"/>
                    </a:lnTo>
                    <a:lnTo>
                      <a:pt x="118" y="1825"/>
                    </a:lnTo>
                    <a:lnTo>
                      <a:pt x="237" y="1922"/>
                    </a:lnTo>
                    <a:lnTo>
                      <a:pt x="404" y="2041"/>
                    </a:lnTo>
                    <a:lnTo>
                      <a:pt x="620" y="2160"/>
                    </a:lnTo>
                    <a:lnTo>
                      <a:pt x="859" y="2257"/>
                    </a:lnTo>
                    <a:lnTo>
                      <a:pt x="1123" y="2376"/>
                    </a:lnTo>
                    <a:lnTo>
                      <a:pt x="933" y="2279"/>
                    </a:lnTo>
                    <a:lnTo>
                      <a:pt x="788" y="2160"/>
                    </a:lnTo>
                    <a:lnTo>
                      <a:pt x="691" y="2063"/>
                    </a:lnTo>
                    <a:lnTo>
                      <a:pt x="620" y="1971"/>
                    </a:lnTo>
                    <a:lnTo>
                      <a:pt x="598" y="1874"/>
                    </a:lnTo>
                    <a:lnTo>
                      <a:pt x="598" y="1776"/>
                    </a:lnTo>
                    <a:lnTo>
                      <a:pt x="620" y="1679"/>
                    </a:lnTo>
                    <a:lnTo>
                      <a:pt x="691" y="1609"/>
                    </a:lnTo>
                    <a:lnTo>
                      <a:pt x="788" y="1512"/>
                    </a:lnTo>
                    <a:lnTo>
                      <a:pt x="885" y="1441"/>
                    </a:lnTo>
                    <a:lnTo>
                      <a:pt x="1172" y="1296"/>
                    </a:lnTo>
                    <a:lnTo>
                      <a:pt x="1555" y="1154"/>
                    </a:lnTo>
                    <a:lnTo>
                      <a:pt x="1961" y="1031"/>
                    </a:lnTo>
                    <a:lnTo>
                      <a:pt x="2441" y="938"/>
                    </a:lnTo>
                    <a:lnTo>
                      <a:pt x="2916" y="841"/>
                    </a:lnTo>
                    <a:lnTo>
                      <a:pt x="3922" y="675"/>
                    </a:lnTo>
                    <a:lnTo>
                      <a:pt x="4376" y="600"/>
                    </a:lnTo>
                    <a:lnTo>
                      <a:pt x="4808" y="529"/>
                    </a:lnTo>
                    <a:lnTo>
                      <a:pt x="5192" y="507"/>
                    </a:lnTo>
                    <a:lnTo>
                      <a:pt x="5501" y="458"/>
                    </a:lnTo>
                    <a:lnTo>
                      <a:pt x="5501" y="0"/>
                    </a:lnTo>
                    <a:lnTo>
                      <a:pt x="5117" y="97"/>
                    </a:lnTo>
                    <a:lnTo>
                      <a:pt x="4711" y="167"/>
                    </a:lnTo>
                    <a:lnTo>
                      <a:pt x="3851" y="313"/>
                    </a:lnTo>
                    <a:lnTo>
                      <a:pt x="2965" y="410"/>
                    </a:lnTo>
                    <a:lnTo>
                      <a:pt x="2129" y="555"/>
                    </a:lnTo>
                    <a:lnTo>
                      <a:pt x="1723" y="626"/>
                    </a:lnTo>
                    <a:lnTo>
                      <a:pt x="1361" y="697"/>
                    </a:lnTo>
                    <a:lnTo>
                      <a:pt x="1004" y="793"/>
                    </a:lnTo>
                    <a:lnTo>
                      <a:pt x="717" y="890"/>
                    </a:lnTo>
                    <a:lnTo>
                      <a:pt x="453" y="1009"/>
                    </a:lnTo>
                    <a:lnTo>
                      <a:pt x="237" y="1128"/>
                    </a:lnTo>
                    <a:lnTo>
                      <a:pt x="96" y="1296"/>
                    </a:lnTo>
                    <a:lnTo>
                      <a:pt x="0" y="1463"/>
                    </a:lnTo>
                  </a:path>
                </a:pathLst>
              </a:custGeom>
              <a:gradFill rotWithShape="0">
                <a:gsLst>
                  <a:gs pos="0">
                    <a:srgbClr val="002C85"/>
                  </a:gs>
                  <a:gs pos="100000">
                    <a:srgbClr val="003399"/>
                  </a:gs>
                </a:gsLst>
                <a:lin ang="135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</p:grpSp>
        <p:sp>
          <p:nvSpPr>
            <p:cNvPr id="231433" name="Freeform 9"/>
            <p:cNvSpPr>
              <a:spLocks noChangeArrowheads="1"/>
            </p:cNvSpPr>
            <p:nvPr/>
          </p:nvSpPr>
          <p:spPr bwMode="auto">
            <a:xfrm>
              <a:off x="3322" y="1341"/>
              <a:ext cx="1825" cy="1538"/>
            </a:xfrm>
            <a:custGeom>
              <a:avLst/>
              <a:gdLst/>
              <a:ahLst/>
              <a:cxnLst>
                <a:cxn ang="0">
                  <a:pos x="3441" y="4898"/>
                </a:cxn>
                <a:cxn ang="0">
                  <a:pos x="4756" y="4672"/>
                </a:cxn>
                <a:cxn ang="0">
                  <a:pos x="5839" y="4418"/>
                </a:cxn>
                <a:cxn ang="0">
                  <a:pos x="6715" y="4141"/>
                </a:cxn>
                <a:cxn ang="0">
                  <a:pos x="7360" y="3841"/>
                </a:cxn>
                <a:cxn ang="0">
                  <a:pos x="7780" y="3490"/>
                </a:cxn>
                <a:cxn ang="0">
                  <a:pos x="8008" y="3088"/>
                </a:cxn>
                <a:cxn ang="0">
                  <a:pos x="8025" y="2585"/>
                </a:cxn>
                <a:cxn ang="0">
                  <a:pos x="7854" y="2109"/>
                </a:cxn>
                <a:cxn ang="0">
                  <a:pos x="7515" y="1679"/>
                </a:cxn>
                <a:cxn ang="0">
                  <a:pos x="7038" y="1278"/>
                </a:cxn>
                <a:cxn ang="0">
                  <a:pos x="6200" y="724"/>
                </a:cxn>
                <a:cxn ang="0">
                  <a:pos x="5650" y="424"/>
                </a:cxn>
                <a:cxn ang="0">
                  <a:pos x="5173" y="198"/>
                </a:cxn>
                <a:cxn ang="0">
                  <a:pos x="4850" y="46"/>
                </a:cxn>
                <a:cxn ang="0">
                  <a:pos x="4717" y="0"/>
                </a:cxn>
                <a:cxn ang="0">
                  <a:pos x="5800" y="549"/>
                </a:cxn>
                <a:cxn ang="0">
                  <a:pos x="6828" y="1176"/>
                </a:cxn>
                <a:cxn ang="0">
                  <a:pos x="7248" y="1504"/>
                </a:cxn>
                <a:cxn ang="0">
                  <a:pos x="7608" y="1856"/>
                </a:cxn>
                <a:cxn ang="0">
                  <a:pos x="7836" y="2206"/>
                </a:cxn>
                <a:cxn ang="0">
                  <a:pos x="7931" y="2585"/>
                </a:cxn>
                <a:cxn ang="0">
                  <a:pos x="7854" y="2935"/>
                </a:cxn>
                <a:cxn ang="0">
                  <a:pos x="7608" y="3240"/>
                </a:cxn>
                <a:cxn ang="0">
                  <a:pos x="7227" y="3490"/>
                </a:cxn>
                <a:cxn ang="0">
                  <a:pos x="6733" y="3693"/>
                </a:cxn>
                <a:cxn ang="0">
                  <a:pos x="6126" y="3892"/>
                </a:cxn>
                <a:cxn ang="0">
                  <a:pos x="4735" y="4192"/>
                </a:cxn>
                <a:cxn ang="0">
                  <a:pos x="3234" y="4469"/>
                </a:cxn>
                <a:cxn ang="0">
                  <a:pos x="1825" y="4745"/>
                </a:cxn>
                <a:cxn ang="0">
                  <a:pos x="1236" y="4921"/>
                </a:cxn>
                <a:cxn ang="0">
                  <a:pos x="722" y="5097"/>
                </a:cxn>
                <a:cxn ang="0">
                  <a:pos x="322" y="5300"/>
                </a:cxn>
                <a:cxn ang="0">
                  <a:pos x="77" y="5549"/>
                </a:cxn>
                <a:cxn ang="0">
                  <a:pos x="0" y="5826"/>
                </a:cxn>
                <a:cxn ang="0">
                  <a:pos x="94" y="6126"/>
                </a:cxn>
                <a:cxn ang="0">
                  <a:pos x="343" y="6380"/>
                </a:cxn>
                <a:cxn ang="0">
                  <a:pos x="687" y="6578"/>
                </a:cxn>
                <a:cxn ang="0">
                  <a:pos x="1142" y="6782"/>
                </a:cxn>
                <a:cxn ang="0">
                  <a:pos x="760" y="6528"/>
                </a:cxn>
                <a:cxn ang="0">
                  <a:pos x="515" y="6278"/>
                </a:cxn>
                <a:cxn ang="0">
                  <a:pos x="420" y="6029"/>
                </a:cxn>
                <a:cxn ang="0">
                  <a:pos x="494" y="5803"/>
                </a:cxn>
                <a:cxn ang="0">
                  <a:pos x="743" y="5577"/>
                </a:cxn>
                <a:cxn ang="0">
                  <a:pos x="1198" y="5374"/>
                </a:cxn>
                <a:cxn ang="0">
                  <a:pos x="1846" y="5176"/>
                </a:cxn>
                <a:cxn ang="0">
                  <a:pos x="2701" y="5022"/>
                </a:cxn>
              </a:cxnLst>
              <a:rect l="0" t="0" r="r" b="b"/>
              <a:pathLst>
                <a:path w="8047" h="6783">
                  <a:moveTo>
                    <a:pt x="2701" y="5022"/>
                  </a:moveTo>
                  <a:lnTo>
                    <a:pt x="3441" y="4898"/>
                  </a:lnTo>
                  <a:lnTo>
                    <a:pt x="4128" y="4773"/>
                  </a:lnTo>
                  <a:lnTo>
                    <a:pt x="4756" y="4672"/>
                  </a:lnTo>
                  <a:lnTo>
                    <a:pt x="5327" y="4547"/>
                  </a:lnTo>
                  <a:lnTo>
                    <a:pt x="5839" y="4418"/>
                  </a:lnTo>
                  <a:lnTo>
                    <a:pt x="6295" y="4293"/>
                  </a:lnTo>
                  <a:lnTo>
                    <a:pt x="6715" y="4141"/>
                  </a:lnTo>
                  <a:lnTo>
                    <a:pt x="7055" y="4016"/>
                  </a:lnTo>
                  <a:lnTo>
                    <a:pt x="7360" y="3841"/>
                  </a:lnTo>
                  <a:lnTo>
                    <a:pt x="7608" y="3693"/>
                  </a:lnTo>
                  <a:lnTo>
                    <a:pt x="7780" y="3490"/>
                  </a:lnTo>
                  <a:lnTo>
                    <a:pt x="7931" y="3286"/>
                  </a:lnTo>
                  <a:lnTo>
                    <a:pt x="8008" y="3088"/>
                  </a:lnTo>
                  <a:lnTo>
                    <a:pt x="8046" y="2834"/>
                  </a:lnTo>
                  <a:lnTo>
                    <a:pt x="8025" y="2585"/>
                  </a:lnTo>
                  <a:lnTo>
                    <a:pt x="7952" y="2308"/>
                  </a:lnTo>
                  <a:lnTo>
                    <a:pt x="7854" y="2109"/>
                  </a:lnTo>
                  <a:lnTo>
                    <a:pt x="7703" y="1883"/>
                  </a:lnTo>
                  <a:lnTo>
                    <a:pt x="7515" y="1679"/>
                  </a:lnTo>
                  <a:lnTo>
                    <a:pt x="7287" y="1481"/>
                  </a:lnTo>
                  <a:lnTo>
                    <a:pt x="7038" y="1278"/>
                  </a:lnTo>
                  <a:lnTo>
                    <a:pt x="6754" y="1079"/>
                  </a:lnTo>
                  <a:lnTo>
                    <a:pt x="6200" y="724"/>
                  </a:lnTo>
                  <a:lnTo>
                    <a:pt x="5916" y="576"/>
                  </a:lnTo>
                  <a:lnTo>
                    <a:pt x="5650" y="424"/>
                  </a:lnTo>
                  <a:lnTo>
                    <a:pt x="5383" y="299"/>
                  </a:lnTo>
                  <a:lnTo>
                    <a:pt x="5173" y="198"/>
                  </a:lnTo>
                  <a:lnTo>
                    <a:pt x="4984" y="124"/>
                  </a:lnTo>
                  <a:lnTo>
                    <a:pt x="4850" y="46"/>
                  </a:lnTo>
                  <a:lnTo>
                    <a:pt x="4756" y="23"/>
                  </a:lnTo>
                  <a:lnTo>
                    <a:pt x="4717" y="0"/>
                  </a:lnTo>
                  <a:lnTo>
                    <a:pt x="5250" y="249"/>
                  </a:lnTo>
                  <a:lnTo>
                    <a:pt x="5800" y="549"/>
                  </a:lnTo>
                  <a:lnTo>
                    <a:pt x="6333" y="853"/>
                  </a:lnTo>
                  <a:lnTo>
                    <a:pt x="6828" y="1176"/>
                  </a:lnTo>
                  <a:lnTo>
                    <a:pt x="7055" y="1329"/>
                  </a:lnTo>
                  <a:lnTo>
                    <a:pt x="7248" y="1504"/>
                  </a:lnTo>
                  <a:lnTo>
                    <a:pt x="7438" y="1679"/>
                  </a:lnTo>
                  <a:lnTo>
                    <a:pt x="7608" y="1856"/>
                  </a:lnTo>
                  <a:lnTo>
                    <a:pt x="7742" y="2031"/>
                  </a:lnTo>
                  <a:lnTo>
                    <a:pt x="7836" y="2206"/>
                  </a:lnTo>
                  <a:lnTo>
                    <a:pt x="7892" y="2409"/>
                  </a:lnTo>
                  <a:lnTo>
                    <a:pt x="7931" y="2585"/>
                  </a:lnTo>
                  <a:lnTo>
                    <a:pt x="7913" y="2760"/>
                  </a:lnTo>
                  <a:lnTo>
                    <a:pt x="7854" y="2935"/>
                  </a:lnTo>
                  <a:lnTo>
                    <a:pt x="7759" y="3088"/>
                  </a:lnTo>
                  <a:lnTo>
                    <a:pt x="7608" y="3240"/>
                  </a:lnTo>
                  <a:lnTo>
                    <a:pt x="7438" y="3365"/>
                  </a:lnTo>
                  <a:lnTo>
                    <a:pt x="7227" y="3490"/>
                  </a:lnTo>
                  <a:lnTo>
                    <a:pt x="6999" y="3592"/>
                  </a:lnTo>
                  <a:lnTo>
                    <a:pt x="6733" y="3693"/>
                  </a:lnTo>
                  <a:lnTo>
                    <a:pt x="6428" y="3790"/>
                  </a:lnTo>
                  <a:lnTo>
                    <a:pt x="6126" y="3892"/>
                  </a:lnTo>
                  <a:lnTo>
                    <a:pt x="5439" y="4044"/>
                  </a:lnTo>
                  <a:lnTo>
                    <a:pt x="4735" y="4192"/>
                  </a:lnTo>
                  <a:lnTo>
                    <a:pt x="3974" y="4344"/>
                  </a:lnTo>
                  <a:lnTo>
                    <a:pt x="3234" y="4469"/>
                  </a:lnTo>
                  <a:lnTo>
                    <a:pt x="2509" y="4593"/>
                  </a:lnTo>
                  <a:lnTo>
                    <a:pt x="1825" y="4745"/>
                  </a:lnTo>
                  <a:lnTo>
                    <a:pt x="1520" y="4819"/>
                  </a:lnTo>
                  <a:lnTo>
                    <a:pt x="1236" y="4921"/>
                  </a:lnTo>
                  <a:lnTo>
                    <a:pt x="971" y="4995"/>
                  </a:lnTo>
                  <a:lnTo>
                    <a:pt x="722" y="5097"/>
                  </a:lnTo>
                  <a:lnTo>
                    <a:pt x="515" y="5199"/>
                  </a:lnTo>
                  <a:lnTo>
                    <a:pt x="322" y="5300"/>
                  </a:lnTo>
                  <a:lnTo>
                    <a:pt x="189" y="5425"/>
                  </a:lnTo>
                  <a:lnTo>
                    <a:pt x="77" y="5549"/>
                  </a:lnTo>
                  <a:lnTo>
                    <a:pt x="21" y="5674"/>
                  </a:lnTo>
                  <a:lnTo>
                    <a:pt x="0" y="5826"/>
                  </a:lnTo>
                  <a:lnTo>
                    <a:pt x="38" y="5979"/>
                  </a:lnTo>
                  <a:lnTo>
                    <a:pt x="94" y="6126"/>
                  </a:lnTo>
                  <a:lnTo>
                    <a:pt x="189" y="6255"/>
                  </a:lnTo>
                  <a:lnTo>
                    <a:pt x="343" y="6380"/>
                  </a:lnTo>
                  <a:lnTo>
                    <a:pt x="494" y="6482"/>
                  </a:lnTo>
                  <a:lnTo>
                    <a:pt x="687" y="6578"/>
                  </a:lnTo>
                  <a:lnTo>
                    <a:pt x="914" y="6680"/>
                  </a:lnTo>
                  <a:lnTo>
                    <a:pt x="1142" y="6782"/>
                  </a:lnTo>
                  <a:lnTo>
                    <a:pt x="932" y="6657"/>
                  </a:lnTo>
                  <a:lnTo>
                    <a:pt x="760" y="6528"/>
                  </a:lnTo>
                  <a:lnTo>
                    <a:pt x="609" y="6403"/>
                  </a:lnTo>
                  <a:lnTo>
                    <a:pt x="515" y="6278"/>
                  </a:lnTo>
                  <a:lnTo>
                    <a:pt x="438" y="6154"/>
                  </a:lnTo>
                  <a:lnTo>
                    <a:pt x="420" y="6029"/>
                  </a:lnTo>
                  <a:lnTo>
                    <a:pt x="438" y="5900"/>
                  </a:lnTo>
                  <a:lnTo>
                    <a:pt x="494" y="5803"/>
                  </a:lnTo>
                  <a:lnTo>
                    <a:pt x="609" y="5674"/>
                  </a:lnTo>
                  <a:lnTo>
                    <a:pt x="743" y="5577"/>
                  </a:lnTo>
                  <a:lnTo>
                    <a:pt x="953" y="5476"/>
                  </a:lnTo>
                  <a:lnTo>
                    <a:pt x="1198" y="5374"/>
                  </a:lnTo>
                  <a:lnTo>
                    <a:pt x="1481" y="5272"/>
                  </a:lnTo>
                  <a:lnTo>
                    <a:pt x="1846" y="5176"/>
                  </a:lnTo>
                  <a:lnTo>
                    <a:pt x="2246" y="5097"/>
                  </a:lnTo>
                  <a:lnTo>
                    <a:pt x="2701" y="5022"/>
                  </a:lnTo>
                </a:path>
              </a:pathLst>
            </a:custGeom>
            <a:gradFill rotWithShape="0">
              <a:gsLst>
                <a:gs pos="0">
                  <a:srgbClr val="002B81"/>
                </a:gs>
                <a:gs pos="100000">
                  <a:srgbClr val="0033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231434" name="Freeform 10"/>
            <p:cNvSpPr>
              <a:spLocks noChangeArrowheads="1"/>
            </p:cNvSpPr>
            <p:nvPr/>
          </p:nvSpPr>
          <p:spPr bwMode="auto">
            <a:xfrm>
              <a:off x="0" y="0"/>
              <a:ext cx="5757" cy="17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835"/>
                </a:cxn>
                <a:cxn ang="0">
                  <a:pos x="25387" y="7835"/>
                </a:cxn>
                <a:cxn ang="0">
                  <a:pos x="25387" y="0"/>
                </a:cxn>
                <a:cxn ang="0">
                  <a:pos x="0" y="0"/>
                </a:cxn>
              </a:cxnLst>
              <a:rect l="0" t="0" r="r" b="b"/>
              <a:pathLst>
                <a:path w="25388" h="7836">
                  <a:moveTo>
                    <a:pt x="0" y="0"/>
                  </a:moveTo>
                  <a:lnTo>
                    <a:pt x="0" y="7835"/>
                  </a:lnTo>
                  <a:lnTo>
                    <a:pt x="25387" y="7835"/>
                  </a:lnTo>
                  <a:lnTo>
                    <a:pt x="25387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514"/>
                </a:gs>
                <a:gs pos="100000">
                  <a:srgbClr val="00339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</p:grpSp>
      <p:sp>
        <p:nvSpPr>
          <p:cNvPr id="1024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1914525"/>
            <a:ext cx="8561388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314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9775" y="2101850"/>
            <a:ext cx="8601075" cy="476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defTabSz="503238" rtl="0" eaLnBrk="0" fontAlgn="base" hangingPunct="0">
        <a:spcBef>
          <a:spcPct val="0"/>
        </a:spcBef>
        <a:spcAft>
          <a:spcPct val="0"/>
        </a:spcAft>
        <a:buClr>
          <a:srgbClr val="E5E5FF"/>
        </a:buClr>
        <a:buSzPct val="100000"/>
        <a:buFont typeface="Garamond" pitchFamily="18" charset="0"/>
        <a:defRPr sz="4800">
          <a:solidFill>
            <a:srgbClr val="000000"/>
          </a:solidFill>
          <a:latin typeface="+mj-lt"/>
          <a:ea typeface="+mj-ea"/>
          <a:cs typeface="+mj-cs"/>
        </a:defRPr>
      </a:lvl1pPr>
      <a:lvl2pPr algn="l" defTabSz="503238" rtl="0" eaLnBrk="0" fontAlgn="base" hangingPunct="0">
        <a:spcBef>
          <a:spcPct val="0"/>
        </a:spcBef>
        <a:spcAft>
          <a:spcPct val="0"/>
        </a:spcAft>
        <a:buClr>
          <a:srgbClr val="E5E5FF"/>
        </a:buClr>
        <a:buSzPct val="100000"/>
        <a:buFont typeface="Garamond" pitchFamily="18" charset="0"/>
        <a:defRPr sz="4800">
          <a:solidFill>
            <a:srgbClr val="000000"/>
          </a:solidFill>
          <a:latin typeface="Times New Roman" pitchFamily="16" charset="0"/>
        </a:defRPr>
      </a:lvl2pPr>
      <a:lvl3pPr algn="l" defTabSz="503238" rtl="0" eaLnBrk="0" fontAlgn="base" hangingPunct="0">
        <a:spcBef>
          <a:spcPct val="0"/>
        </a:spcBef>
        <a:spcAft>
          <a:spcPct val="0"/>
        </a:spcAft>
        <a:buClr>
          <a:srgbClr val="E5E5FF"/>
        </a:buClr>
        <a:buSzPct val="100000"/>
        <a:buFont typeface="Garamond" pitchFamily="18" charset="0"/>
        <a:defRPr sz="4800">
          <a:solidFill>
            <a:srgbClr val="000000"/>
          </a:solidFill>
          <a:latin typeface="Times New Roman" pitchFamily="16" charset="0"/>
        </a:defRPr>
      </a:lvl3pPr>
      <a:lvl4pPr algn="l" defTabSz="503238" rtl="0" eaLnBrk="0" fontAlgn="base" hangingPunct="0">
        <a:spcBef>
          <a:spcPct val="0"/>
        </a:spcBef>
        <a:spcAft>
          <a:spcPct val="0"/>
        </a:spcAft>
        <a:buClr>
          <a:srgbClr val="E5E5FF"/>
        </a:buClr>
        <a:buSzPct val="100000"/>
        <a:buFont typeface="Garamond" pitchFamily="18" charset="0"/>
        <a:defRPr sz="4800">
          <a:solidFill>
            <a:srgbClr val="000000"/>
          </a:solidFill>
          <a:latin typeface="Times New Roman" pitchFamily="16" charset="0"/>
        </a:defRPr>
      </a:lvl4pPr>
      <a:lvl5pPr algn="l" defTabSz="503238" rtl="0" eaLnBrk="0" fontAlgn="base" hangingPunct="0">
        <a:spcBef>
          <a:spcPct val="0"/>
        </a:spcBef>
        <a:spcAft>
          <a:spcPct val="0"/>
        </a:spcAft>
        <a:buClr>
          <a:srgbClr val="E5E5FF"/>
        </a:buClr>
        <a:buSzPct val="100000"/>
        <a:buFont typeface="Garamond" pitchFamily="18" charset="0"/>
        <a:defRPr sz="4800">
          <a:solidFill>
            <a:srgbClr val="000000"/>
          </a:solidFill>
          <a:latin typeface="Times New Roman" pitchFamily="16" charset="0"/>
        </a:defRPr>
      </a:lvl5pPr>
      <a:lvl6pPr marL="457200" algn="l" defTabSz="503238" rtl="0" fontAlgn="base">
        <a:spcBef>
          <a:spcPct val="0"/>
        </a:spcBef>
        <a:spcAft>
          <a:spcPct val="0"/>
        </a:spcAft>
        <a:buClr>
          <a:srgbClr val="E5E5FF"/>
        </a:buClr>
        <a:buSzPct val="100000"/>
        <a:buFont typeface="Garamond" pitchFamily="18" charset="0"/>
        <a:defRPr sz="4800">
          <a:solidFill>
            <a:srgbClr val="000000"/>
          </a:solidFill>
          <a:latin typeface="Times New Roman" pitchFamily="16" charset="0"/>
        </a:defRPr>
      </a:lvl6pPr>
      <a:lvl7pPr marL="914400" algn="l" defTabSz="503238" rtl="0" fontAlgn="base">
        <a:spcBef>
          <a:spcPct val="0"/>
        </a:spcBef>
        <a:spcAft>
          <a:spcPct val="0"/>
        </a:spcAft>
        <a:buClr>
          <a:srgbClr val="E5E5FF"/>
        </a:buClr>
        <a:buSzPct val="100000"/>
        <a:buFont typeface="Garamond" pitchFamily="18" charset="0"/>
        <a:defRPr sz="4800">
          <a:solidFill>
            <a:srgbClr val="000000"/>
          </a:solidFill>
          <a:latin typeface="Times New Roman" pitchFamily="16" charset="0"/>
        </a:defRPr>
      </a:lvl7pPr>
      <a:lvl8pPr marL="1371600" algn="l" defTabSz="503238" rtl="0" fontAlgn="base">
        <a:spcBef>
          <a:spcPct val="0"/>
        </a:spcBef>
        <a:spcAft>
          <a:spcPct val="0"/>
        </a:spcAft>
        <a:buClr>
          <a:srgbClr val="E5E5FF"/>
        </a:buClr>
        <a:buSzPct val="100000"/>
        <a:buFont typeface="Garamond" pitchFamily="18" charset="0"/>
        <a:defRPr sz="4800">
          <a:solidFill>
            <a:srgbClr val="000000"/>
          </a:solidFill>
          <a:latin typeface="Times New Roman" pitchFamily="16" charset="0"/>
        </a:defRPr>
      </a:lvl8pPr>
      <a:lvl9pPr marL="1828800" algn="l" defTabSz="503238" rtl="0" fontAlgn="base">
        <a:spcBef>
          <a:spcPct val="0"/>
        </a:spcBef>
        <a:spcAft>
          <a:spcPct val="0"/>
        </a:spcAft>
        <a:buClr>
          <a:srgbClr val="E5E5FF"/>
        </a:buClr>
        <a:buSzPct val="100000"/>
        <a:buFont typeface="Garamond" pitchFamily="18" charset="0"/>
        <a:defRPr sz="4800">
          <a:solidFill>
            <a:srgbClr val="000000"/>
          </a:solidFill>
          <a:latin typeface="Times New Roman" pitchFamily="16" charset="0"/>
        </a:defRPr>
      </a:lvl9pPr>
    </p:titleStyle>
    <p:bodyStyle>
      <a:lvl1pPr marL="374650" indent="-374650" algn="l" defTabSz="503238" rtl="0" eaLnBrk="0" fontAlgn="base" hangingPunct="0">
        <a:lnSpc>
          <a:spcPct val="94000"/>
        </a:lnSpc>
        <a:spcBef>
          <a:spcPts val="888"/>
        </a:spcBef>
        <a:spcAft>
          <a:spcPct val="0"/>
        </a:spcAft>
        <a:buClr>
          <a:srgbClr val="FFCC00"/>
        </a:buClr>
        <a:buSzPct val="70000"/>
        <a:buFont typeface="Wingdings" charset="2"/>
        <a:buChar char=""/>
        <a:defRPr sz="3500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+mn-lt"/>
          <a:ea typeface="+mn-ea"/>
          <a:cs typeface="+mn-cs"/>
        </a:defRPr>
      </a:lvl1pPr>
      <a:lvl2pPr marL="815975" indent="-312738" algn="l" defTabSz="503238" rtl="0" eaLnBrk="0" fontAlgn="base" hangingPunct="0">
        <a:lnSpc>
          <a:spcPct val="94000"/>
        </a:lnSpc>
        <a:spcBef>
          <a:spcPts val="775"/>
        </a:spcBef>
        <a:spcAft>
          <a:spcPct val="0"/>
        </a:spcAft>
        <a:buClr>
          <a:srgbClr val="A886E0"/>
        </a:buClr>
        <a:buSzPct val="70000"/>
        <a:buFont typeface="Wingdings" charset="2"/>
        <a:buChar char=""/>
        <a:defRPr sz="3100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+mn-lt"/>
        </a:defRPr>
      </a:lvl2pPr>
      <a:lvl3pPr marL="1260475" indent="-252413" algn="l" defTabSz="503238" rtl="0" eaLnBrk="0" fontAlgn="base" hangingPunct="0">
        <a:lnSpc>
          <a:spcPct val="94000"/>
        </a:lnSpc>
        <a:spcBef>
          <a:spcPts val="663"/>
        </a:spcBef>
        <a:spcAft>
          <a:spcPct val="0"/>
        </a:spcAft>
        <a:buClr>
          <a:srgbClr val="E5E5FF"/>
        </a:buClr>
        <a:buSzPct val="70000"/>
        <a:buFont typeface="Wingdings" charset="2"/>
        <a:buChar char=""/>
        <a:defRPr sz="2600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+mn-lt"/>
        </a:defRPr>
      </a:lvl3pPr>
      <a:lvl4pPr marL="1763713" indent="-252413" algn="l" defTabSz="503238" rtl="0" eaLnBrk="0" fontAlgn="base" hangingPunct="0">
        <a:lnSpc>
          <a:spcPct val="94000"/>
        </a:lnSpc>
        <a:spcBef>
          <a:spcPts val="550"/>
        </a:spcBef>
        <a:spcAft>
          <a:spcPct val="0"/>
        </a:spcAft>
        <a:buClr>
          <a:srgbClr val="A886E0"/>
        </a:buClr>
        <a:buSzPct val="70000"/>
        <a:buFont typeface="Wingdings" charset="2"/>
        <a:buChar char=""/>
        <a:defRPr sz="2200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+mn-lt"/>
        </a:defRPr>
      </a:lvl4pPr>
      <a:lvl5pPr marL="2265363" indent="-249238" algn="l" defTabSz="503238" rtl="0" eaLnBrk="0" fontAlgn="base" hangingPunct="0">
        <a:lnSpc>
          <a:spcPct val="94000"/>
        </a:lnSpc>
        <a:spcBef>
          <a:spcPts val="550"/>
        </a:spcBef>
        <a:spcAft>
          <a:spcPct val="0"/>
        </a:spcAft>
        <a:buClr>
          <a:srgbClr val="A886E0"/>
        </a:buClr>
        <a:buSzPct val="70000"/>
        <a:buFont typeface="Wingdings" charset="2"/>
        <a:buChar char=""/>
        <a:defRPr sz="2200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+mn-lt"/>
        </a:defRPr>
      </a:lvl5pPr>
      <a:lvl6pPr marL="2722563" indent="-249238" algn="l" defTabSz="503238" rtl="0" fontAlgn="base">
        <a:lnSpc>
          <a:spcPct val="94000"/>
        </a:lnSpc>
        <a:spcBef>
          <a:spcPts val="550"/>
        </a:spcBef>
        <a:spcAft>
          <a:spcPct val="0"/>
        </a:spcAft>
        <a:buClr>
          <a:srgbClr val="A886E0"/>
        </a:buClr>
        <a:buSzPct val="70000"/>
        <a:buFont typeface="Wingdings" charset="2"/>
        <a:buChar char=""/>
        <a:defRPr sz="2200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+mn-lt"/>
        </a:defRPr>
      </a:lvl6pPr>
      <a:lvl7pPr marL="3179763" indent="-249238" algn="l" defTabSz="503238" rtl="0" fontAlgn="base">
        <a:lnSpc>
          <a:spcPct val="94000"/>
        </a:lnSpc>
        <a:spcBef>
          <a:spcPts val="550"/>
        </a:spcBef>
        <a:spcAft>
          <a:spcPct val="0"/>
        </a:spcAft>
        <a:buClr>
          <a:srgbClr val="A886E0"/>
        </a:buClr>
        <a:buSzPct val="70000"/>
        <a:buFont typeface="Wingdings" charset="2"/>
        <a:buChar char=""/>
        <a:defRPr sz="2200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+mn-lt"/>
        </a:defRPr>
      </a:lvl7pPr>
      <a:lvl8pPr marL="3636963" indent="-249238" algn="l" defTabSz="503238" rtl="0" fontAlgn="base">
        <a:lnSpc>
          <a:spcPct val="94000"/>
        </a:lnSpc>
        <a:spcBef>
          <a:spcPts val="550"/>
        </a:spcBef>
        <a:spcAft>
          <a:spcPct val="0"/>
        </a:spcAft>
        <a:buClr>
          <a:srgbClr val="A886E0"/>
        </a:buClr>
        <a:buSzPct val="70000"/>
        <a:buFont typeface="Wingdings" charset="2"/>
        <a:buChar char=""/>
        <a:defRPr sz="2200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+mn-lt"/>
        </a:defRPr>
      </a:lvl8pPr>
      <a:lvl9pPr marL="4094163" indent="-249238" algn="l" defTabSz="503238" rtl="0" fontAlgn="base">
        <a:lnSpc>
          <a:spcPct val="94000"/>
        </a:lnSpc>
        <a:spcBef>
          <a:spcPts val="550"/>
        </a:spcBef>
        <a:spcAft>
          <a:spcPct val="0"/>
        </a:spcAft>
        <a:buClr>
          <a:srgbClr val="A886E0"/>
        </a:buClr>
        <a:buSzPct val="70000"/>
        <a:buFont typeface="Wingdings" charset="2"/>
        <a:buChar char=""/>
        <a:defRPr sz="2200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AutoShape 2"/>
          <p:cNvSpPr>
            <a:spLocks noChangeArrowheads="1"/>
          </p:cNvSpPr>
          <p:nvPr/>
        </p:nvSpPr>
        <p:spPr bwMode="auto">
          <a:xfrm>
            <a:off x="669925" y="228600"/>
            <a:ext cx="8661400" cy="6632575"/>
          </a:xfrm>
          <a:prstGeom prst="roundRect">
            <a:avLst>
              <a:gd name="adj" fmla="val 23"/>
            </a:avLst>
          </a:prstGeom>
          <a:gradFill rotWithShape="0">
            <a:gsLst>
              <a:gs pos="0">
                <a:srgbClr val="999999"/>
              </a:gs>
              <a:gs pos="50000">
                <a:srgbClr val="FFFFFF"/>
              </a:gs>
              <a:gs pos="100000">
                <a:srgbClr val="999999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264195" name="Line 3"/>
          <p:cNvSpPr>
            <a:spLocks noChangeShapeType="1"/>
          </p:cNvSpPr>
          <p:nvPr/>
        </p:nvSpPr>
        <p:spPr bwMode="auto">
          <a:xfrm>
            <a:off x="669925" y="1738313"/>
            <a:ext cx="8677275" cy="1587"/>
          </a:xfrm>
          <a:prstGeom prst="line">
            <a:avLst/>
          </a:prstGeom>
          <a:noFill/>
          <a:ln w="72000">
            <a:solidFill>
              <a:srgbClr val="9999CC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264196" name="Line 4"/>
          <p:cNvSpPr>
            <a:spLocks noChangeShapeType="1"/>
          </p:cNvSpPr>
          <p:nvPr/>
        </p:nvSpPr>
        <p:spPr bwMode="auto">
          <a:xfrm>
            <a:off x="669925" y="1846263"/>
            <a:ext cx="8677275" cy="3175"/>
          </a:xfrm>
          <a:prstGeom prst="line">
            <a:avLst/>
          </a:prstGeom>
          <a:noFill/>
          <a:ln w="72000">
            <a:solidFill>
              <a:srgbClr val="0066CC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264197" name="Line 5"/>
          <p:cNvSpPr>
            <a:spLocks noChangeShapeType="1"/>
          </p:cNvSpPr>
          <p:nvPr/>
        </p:nvSpPr>
        <p:spPr bwMode="auto">
          <a:xfrm>
            <a:off x="669925" y="1954213"/>
            <a:ext cx="8677275" cy="1587"/>
          </a:xfrm>
          <a:prstGeom prst="line">
            <a:avLst/>
          </a:prstGeom>
          <a:noFill/>
          <a:ln w="72000">
            <a:solidFill>
              <a:srgbClr val="9999CC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66788" y="336550"/>
            <a:ext cx="80613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6638" y="2292350"/>
            <a:ext cx="8015287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</p:sldLayoutIdLst>
  <p:txStyles>
    <p:titleStyle>
      <a:lvl1pPr marL="355600" indent="-355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355600" indent="-355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6" charset="0"/>
          <a:cs typeface="Arial Unicode MS" pitchFamily="32" charset="0"/>
        </a:defRPr>
      </a:lvl2pPr>
      <a:lvl3pPr marL="355600" indent="-355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6" charset="0"/>
          <a:cs typeface="Arial Unicode MS" pitchFamily="32" charset="0"/>
        </a:defRPr>
      </a:lvl3pPr>
      <a:lvl4pPr marL="355600" indent="-355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6" charset="0"/>
          <a:cs typeface="Arial Unicode MS" pitchFamily="32" charset="0"/>
        </a:defRPr>
      </a:lvl4pPr>
      <a:lvl5pPr marL="355600" indent="-355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6" charset="0"/>
          <a:cs typeface="Arial Unicode MS" pitchFamily="32" charset="0"/>
        </a:defRPr>
      </a:lvl5pPr>
      <a:lvl6pPr marL="812800" indent="-3556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6" charset="0"/>
          <a:cs typeface="Arial Unicode MS" pitchFamily="32" charset="0"/>
        </a:defRPr>
      </a:lvl6pPr>
      <a:lvl7pPr marL="1270000" indent="-3556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6" charset="0"/>
          <a:cs typeface="Arial Unicode MS" pitchFamily="32" charset="0"/>
        </a:defRPr>
      </a:lvl7pPr>
      <a:lvl8pPr marL="1727200" indent="-3556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6" charset="0"/>
          <a:cs typeface="Arial Unicode MS" pitchFamily="32" charset="0"/>
        </a:defRPr>
      </a:lvl8pPr>
      <a:lvl9pPr marL="2184400" indent="-3556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6" charset="0"/>
          <a:cs typeface="Arial Unicode MS" pitchFamily="32" charset="0"/>
        </a:defRPr>
      </a:lvl9pPr>
    </p:titleStyle>
    <p:bodyStyle>
      <a:lvl1pPr marL="500063" indent="-428625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476BB8"/>
        </a:buClr>
        <a:buSzPct val="75000"/>
        <a:buFont typeface="StarSymbol" charset="0"/>
        <a:buChar char="➲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87400" indent="-430213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476BB8"/>
        </a:buClr>
        <a:buSzPct val="75000"/>
        <a:buFont typeface="StarSymbol" charset="0"/>
        <a:buChar char="➲"/>
        <a:defRPr sz="2800">
          <a:solidFill>
            <a:srgbClr val="000000"/>
          </a:solidFill>
          <a:latin typeface="+mn-lt"/>
          <a:cs typeface="+mn-cs"/>
        </a:defRPr>
      </a:lvl2pPr>
      <a:lvl3pPr marL="1076325" indent="-428625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476BB8"/>
        </a:buClr>
        <a:buSzPct val="75000"/>
        <a:buFont typeface="StarSymbol" charset="0"/>
        <a:buChar char="➲"/>
        <a:defRPr sz="2400">
          <a:solidFill>
            <a:srgbClr val="000000"/>
          </a:solidFill>
          <a:latin typeface="+mn-lt"/>
          <a:cs typeface="+mn-cs"/>
        </a:defRPr>
      </a:lvl3pPr>
      <a:lvl4pPr marL="1363663" indent="-428625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476BB8"/>
        </a:buClr>
        <a:buSzPct val="75000"/>
        <a:buFont typeface="StarSymbol" charset="0"/>
        <a:buChar char="➲"/>
        <a:defRPr sz="2000">
          <a:solidFill>
            <a:srgbClr val="000000"/>
          </a:solidFill>
          <a:latin typeface="+mn-lt"/>
          <a:cs typeface="+mn-cs"/>
        </a:defRPr>
      </a:lvl4pPr>
      <a:lvl5pPr marL="1649413" indent="-427038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476BB8"/>
        </a:buClr>
        <a:buSzPct val="75000"/>
        <a:buFont typeface="StarSymbol" charset="0"/>
        <a:buChar char="➲"/>
        <a:defRPr sz="2000">
          <a:solidFill>
            <a:srgbClr val="000000"/>
          </a:solidFill>
          <a:latin typeface="+mn-lt"/>
          <a:cs typeface="+mn-cs"/>
        </a:defRPr>
      </a:lvl5pPr>
      <a:lvl6pPr marL="2106613" indent="-427038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476BB8"/>
        </a:buClr>
        <a:buSzPct val="75000"/>
        <a:buFont typeface="StarSymbol" charset="0"/>
        <a:buChar char="➲"/>
        <a:defRPr sz="2000">
          <a:solidFill>
            <a:srgbClr val="000000"/>
          </a:solidFill>
          <a:latin typeface="+mn-lt"/>
          <a:cs typeface="+mn-cs"/>
        </a:defRPr>
      </a:lvl6pPr>
      <a:lvl7pPr marL="2563813" indent="-427038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476BB8"/>
        </a:buClr>
        <a:buSzPct val="75000"/>
        <a:buFont typeface="StarSymbol" charset="0"/>
        <a:buChar char="➲"/>
        <a:defRPr sz="2000">
          <a:solidFill>
            <a:srgbClr val="000000"/>
          </a:solidFill>
          <a:latin typeface="+mn-lt"/>
          <a:cs typeface="+mn-cs"/>
        </a:defRPr>
      </a:lvl7pPr>
      <a:lvl8pPr marL="3021013" indent="-427038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476BB8"/>
        </a:buClr>
        <a:buSzPct val="75000"/>
        <a:buFont typeface="StarSymbol" charset="0"/>
        <a:buChar char="➲"/>
        <a:defRPr sz="2000">
          <a:solidFill>
            <a:srgbClr val="000000"/>
          </a:solidFill>
          <a:latin typeface="+mn-lt"/>
          <a:cs typeface="+mn-cs"/>
        </a:defRPr>
      </a:lvl8pPr>
      <a:lvl9pPr marL="3478213" indent="-427038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476BB8"/>
        </a:buClr>
        <a:buSzPct val="75000"/>
        <a:buFont typeface="StarSymbol" charset="0"/>
        <a:buChar char="➲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9.jpeg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998538" y="610043"/>
            <a:ext cx="7835900" cy="400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212725" indent="-212725" algn="ctr"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212725" algn="l"/>
                <a:tab pos="669925" algn="l"/>
                <a:tab pos="1127125" algn="l"/>
                <a:tab pos="1581150" algn="l"/>
                <a:tab pos="2041525" algn="l"/>
                <a:tab pos="2498725" algn="l"/>
                <a:tab pos="2955925" algn="l"/>
                <a:tab pos="3411538" algn="l"/>
                <a:tab pos="3870325" algn="l"/>
                <a:tab pos="4327525" algn="l"/>
                <a:tab pos="4781550" algn="l"/>
                <a:tab pos="5241925" algn="l"/>
                <a:tab pos="5699125" algn="l"/>
                <a:tab pos="6156325" algn="l"/>
                <a:tab pos="6610350" algn="l"/>
                <a:tab pos="7070725" algn="l"/>
                <a:tab pos="7527925" algn="l"/>
                <a:tab pos="7981950" algn="l"/>
                <a:tab pos="8440738" algn="l"/>
                <a:tab pos="8899525" algn="l"/>
                <a:tab pos="9353550" algn="l"/>
              </a:tabLst>
            </a:pPr>
            <a:r>
              <a:rPr lang="en-GB" sz="2800" b="1" baseline="0" dirty="0" smtClean="0">
                <a:solidFill>
                  <a:schemeClr val="tx1"/>
                </a:solidFill>
              </a:rPr>
              <a:t>The Distribution of DM in Galaxies  </a:t>
            </a:r>
            <a:endParaRPr lang="en-GB" sz="2800" b="1" baseline="0" dirty="0">
              <a:solidFill>
                <a:schemeClr val="tx1"/>
              </a:solidFill>
            </a:endParaRP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868363" y="1265298"/>
            <a:ext cx="8280400" cy="562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212725" indent="-212725" algn="ctr" eaLnBrk="1">
              <a:lnSpc>
                <a:spcPts val="355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212725" algn="l"/>
                <a:tab pos="669925" algn="l"/>
                <a:tab pos="1127125" algn="l"/>
                <a:tab pos="1581150" algn="l"/>
                <a:tab pos="2041525" algn="l"/>
                <a:tab pos="2498725" algn="l"/>
                <a:tab pos="2955925" algn="l"/>
                <a:tab pos="3411538" algn="l"/>
                <a:tab pos="3870325" algn="l"/>
                <a:tab pos="4327525" algn="l"/>
                <a:tab pos="4781550" algn="l"/>
                <a:tab pos="5241925" algn="l"/>
                <a:tab pos="5699125" algn="l"/>
                <a:tab pos="6156325" algn="l"/>
                <a:tab pos="6610350" algn="l"/>
                <a:tab pos="7070725" algn="l"/>
                <a:tab pos="7527925" algn="l"/>
                <a:tab pos="7981950" algn="l"/>
                <a:tab pos="8440738" algn="l"/>
                <a:tab pos="8899525" algn="l"/>
                <a:tab pos="9353550" algn="l"/>
              </a:tabLst>
              <a:defRPr/>
            </a:pPr>
            <a:r>
              <a:rPr lang="en-GB" sz="3200" baseline="0" dirty="0">
                <a:solidFill>
                  <a:srgbClr val="0000FF"/>
                </a:solidFill>
                <a:latin typeface="@MS PGothic (Baltic)" pitchFamily="32" charset="0"/>
              </a:rPr>
              <a:t> </a:t>
            </a:r>
            <a:r>
              <a:rPr lang="en-GB" sz="2800" baseline="0" dirty="0">
                <a:solidFill>
                  <a:srgbClr val="0000FF"/>
                </a:solidFill>
                <a:latin typeface="Bitstream Charter" charset="0"/>
              </a:rPr>
              <a:t> </a:t>
            </a:r>
            <a:endParaRPr lang="en-GB" sz="2800" baseline="0" dirty="0" smtClean="0">
              <a:solidFill>
                <a:srgbClr val="0000FF"/>
              </a:solidFill>
              <a:latin typeface="Bitstream Charter" charset="0"/>
            </a:endParaRPr>
          </a:p>
          <a:p>
            <a:pPr marL="212725" indent="-212725" algn="ctr" eaLnBrk="1">
              <a:lnSpc>
                <a:spcPts val="355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212725" algn="l"/>
                <a:tab pos="669925" algn="l"/>
                <a:tab pos="1127125" algn="l"/>
                <a:tab pos="1581150" algn="l"/>
                <a:tab pos="2041525" algn="l"/>
                <a:tab pos="2498725" algn="l"/>
                <a:tab pos="2955925" algn="l"/>
                <a:tab pos="3411538" algn="l"/>
                <a:tab pos="3870325" algn="l"/>
                <a:tab pos="4327525" algn="l"/>
                <a:tab pos="4781550" algn="l"/>
                <a:tab pos="5241925" algn="l"/>
                <a:tab pos="5699125" algn="l"/>
                <a:tab pos="6156325" algn="l"/>
                <a:tab pos="6610350" algn="l"/>
                <a:tab pos="7070725" algn="l"/>
                <a:tab pos="7527925" algn="l"/>
                <a:tab pos="7981950" algn="l"/>
                <a:tab pos="8440738" algn="l"/>
                <a:tab pos="8899525" algn="l"/>
                <a:tab pos="9353550" algn="l"/>
              </a:tabLst>
              <a:defRPr/>
            </a:pPr>
            <a:endParaRPr lang="en-GB" sz="2400" b="1" baseline="0" dirty="0" smtClean="0">
              <a:solidFill>
                <a:srgbClr val="FF6633"/>
              </a:solidFill>
              <a:latin typeface="Lucidasans" pitchFamily="32" charset="0"/>
            </a:endParaRPr>
          </a:p>
          <a:p>
            <a:pPr marL="212725" indent="-212725" algn="ctr" eaLnBrk="1">
              <a:lnSpc>
                <a:spcPts val="355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212725" algn="l"/>
                <a:tab pos="669925" algn="l"/>
                <a:tab pos="1127125" algn="l"/>
                <a:tab pos="1581150" algn="l"/>
                <a:tab pos="2041525" algn="l"/>
                <a:tab pos="2498725" algn="l"/>
                <a:tab pos="2955925" algn="l"/>
                <a:tab pos="3411538" algn="l"/>
                <a:tab pos="3870325" algn="l"/>
                <a:tab pos="4327525" algn="l"/>
                <a:tab pos="4781550" algn="l"/>
                <a:tab pos="5241925" algn="l"/>
                <a:tab pos="5699125" algn="l"/>
                <a:tab pos="6156325" algn="l"/>
                <a:tab pos="6610350" algn="l"/>
                <a:tab pos="7070725" algn="l"/>
                <a:tab pos="7527925" algn="l"/>
                <a:tab pos="7981950" algn="l"/>
                <a:tab pos="8440738" algn="l"/>
                <a:tab pos="8899525" algn="l"/>
                <a:tab pos="9353550" algn="l"/>
              </a:tabLst>
              <a:defRPr/>
            </a:pPr>
            <a:r>
              <a:rPr lang="en-GB" sz="2400" b="1" baseline="0" dirty="0" smtClean="0">
                <a:solidFill>
                  <a:srgbClr val="FF6633"/>
                </a:solidFill>
                <a:latin typeface="Lucidasans" pitchFamily="32" charset="0"/>
              </a:rPr>
              <a:t>Paolo </a:t>
            </a:r>
            <a:r>
              <a:rPr lang="en-GB" sz="2400" b="1" baseline="0" dirty="0" err="1">
                <a:solidFill>
                  <a:srgbClr val="FF6633"/>
                </a:solidFill>
                <a:latin typeface="Lucidasans" pitchFamily="32" charset="0"/>
              </a:rPr>
              <a:t>Salucci</a:t>
            </a:r>
            <a:r>
              <a:rPr lang="en-GB" sz="2400" b="1" baseline="0" dirty="0">
                <a:solidFill>
                  <a:srgbClr val="FF6633"/>
                </a:solidFill>
                <a:latin typeface="Lucidasans" pitchFamily="32" charset="0"/>
              </a:rPr>
              <a:t> (SISSA)</a:t>
            </a:r>
          </a:p>
          <a:p>
            <a:pPr marL="212725" indent="-212725" algn="ctr"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212725" algn="l"/>
                <a:tab pos="669925" algn="l"/>
                <a:tab pos="1127125" algn="l"/>
                <a:tab pos="1581150" algn="l"/>
                <a:tab pos="2041525" algn="l"/>
                <a:tab pos="2498725" algn="l"/>
                <a:tab pos="2955925" algn="l"/>
                <a:tab pos="3411538" algn="l"/>
                <a:tab pos="3870325" algn="l"/>
                <a:tab pos="4327525" algn="l"/>
                <a:tab pos="4781550" algn="l"/>
                <a:tab pos="5241925" algn="l"/>
                <a:tab pos="5699125" algn="l"/>
                <a:tab pos="6156325" algn="l"/>
                <a:tab pos="6610350" algn="l"/>
                <a:tab pos="7070725" algn="l"/>
                <a:tab pos="7527925" algn="l"/>
                <a:tab pos="7981950" algn="l"/>
                <a:tab pos="8440738" algn="l"/>
                <a:tab pos="8899525" algn="l"/>
                <a:tab pos="9353550" algn="l"/>
              </a:tabLst>
              <a:defRPr/>
            </a:pPr>
            <a:endParaRPr lang="en-GB" sz="2400" b="1" baseline="0" dirty="0">
              <a:solidFill>
                <a:srgbClr val="FF6633"/>
              </a:solidFill>
              <a:latin typeface="Lucidasans" pitchFamily="32" charset="0"/>
            </a:endParaRPr>
          </a:p>
          <a:p>
            <a:pPr marL="212725" indent="-212725" algn="ctr"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212725" algn="l"/>
                <a:tab pos="669925" algn="l"/>
                <a:tab pos="1127125" algn="l"/>
                <a:tab pos="1581150" algn="l"/>
                <a:tab pos="2041525" algn="l"/>
                <a:tab pos="2498725" algn="l"/>
                <a:tab pos="2955925" algn="l"/>
                <a:tab pos="3411538" algn="l"/>
                <a:tab pos="3870325" algn="l"/>
                <a:tab pos="4327525" algn="l"/>
                <a:tab pos="4781550" algn="l"/>
                <a:tab pos="5241925" algn="l"/>
                <a:tab pos="5699125" algn="l"/>
                <a:tab pos="6156325" algn="l"/>
                <a:tab pos="6610350" algn="l"/>
                <a:tab pos="7070725" algn="l"/>
                <a:tab pos="7527925" algn="l"/>
                <a:tab pos="7981950" algn="l"/>
                <a:tab pos="8440738" algn="l"/>
                <a:tab pos="8899525" algn="l"/>
                <a:tab pos="9353550" algn="l"/>
              </a:tabLst>
              <a:defRPr/>
            </a:pPr>
            <a:endParaRPr lang="en-GB" sz="2400" b="1" baseline="0" dirty="0">
              <a:solidFill>
                <a:srgbClr val="FF6633"/>
              </a:solidFill>
              <a:latin typeface="Lucidasans" pitchFamily="32" charset="0"/>
            </a:endParaRPr>
          </a:p>
          <a:p>
            <a:pPr marL="212725" indent="-212725" algn="just"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212725" algn="l"/>
                <a:tab pos="669925" algn="l"/>
                <a:tab pos="1127125" algn="l"/>
                <a:tab pos="1581150" algn="l"/>
                <a:tab pos="2041525" algn="l"/>
                <a:tab pos="2498725" algn="l"/>
                <a:tab pos="2955925" algn="l"/>
                <a:tab pos="3411538" algn="l"/>
                <a:tab pos="3870325" algn="l"/>
                <a:tab pos="4327525" algn="l"/>
                <a:tab pos="4781550" algn="l"/>
                <a:tab pos="5241925" algn="l"/>
                <a:tab pos="5699125" algn="l"/>
                <a:tab pos="6156325" algn="l"/>
                <a:tab pos="6610350" algn="l"/>
                <a:tab pos="7070725" algn="l"/>
                <a:tab pos="7527925" algn="l"/>
                <a:tab pos="7981950" algn="l"/>
                <a:tab pos="8440738" algn="l"/>
                <a:tab pos="8899525" algn="l"/>
                <a:tab pos="9353550" algn="l"/>
              </a:tabLst>
              <a:defRPr/>
            </a:pPr>
            <a:r>
              <a:rPr lang="en-GB" sz="2000" b="1" baseline="0" dirty="0" smtClean="0">
                <a:solidFill>
                  <a:srgbClr val="993366"/>
                </a:solidFill>
                <a:latin typeface="Lucidasans" pitchFamily="32" charset="0"/>
              </a:rPr>
              <a:t> </a:t>
            </a:r>
            <a:endParaRPr lang="en-GB" sz="2000" b="1" baseline="0" dirty="0">
              <a:solidFill>
                <a:srgbClr val="993366"/>
              </a:solidFill>
              <a:latin typeface="Lucidasans" pitchFamily="32" charset="0"/>
            </a:endParaRPr>
          </a:p>
          <a:p>
            <a:pPr marL="212725" indent="-212725" algn="just"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212725" algn="l"/>
                <a:tab pos="669925" algn="l"/>
                <a:tab pos="1127125" algn="l"/>
                <a:tab pos="1581150" algn="l"/>
                <a:tab pos="2041525" algn="l"/>
                <a:tab pos="2498725" algn="l"/>
                <a:tab pos="2955925" algn="l"/>
                <a:tab pos="3411538" algn="l"/>
                <a:tab pos="3870325" algn="l"/>
                <a:tab pos="4327525" algn="l"/>
                <a:tab pos="4781550" algn="l"/>
                <a:tab pos="5241925" algn="l"/>
                <a:tab pos="5699125" algn="l"/>
                <a:tab pos="6156325" algn="l"/>
                <a:tab pos="6610350" algn="l"/>
                <a:tab pos="7070725" algn="l"/>
                <a:tab pos="7527925" algn="l"/>
                <a:tab pos="7981950" algn="l"/>
                <a:tab pos="8440738" algn="l"/>
                <a:tab pos="8899525" algn="l"/>
                <a:tab pos="9353550" algn="l"/>
              </a:tabLst>
              <a:defRPr/>
            </a:pPr>
            <a:endParaRPr lang="en-GB" sz="2000" b="1" baseline="0" dirty="0">
              <a:solidFill>
                <a:srgbClr val="993366"/>
              </a:solidFill>
              <a:latin typeface="Lucidasans" pitchFamily="32" charset="0"/>
            </a:endParaRPr>
          </a:p>
          <a:p>
            <a:pPr marL="212725" indent="-212725" algn="just"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212725" algn="l"/>
                <a:tab pos="669925" algn="l"/>
                <a:tab pos="1127125" algn="l"/>
                <a:tab pos="1581150" algn="l"/>
                <a:tab pos="2041525" algn="l"/>
                <a:tab pos="2498725" algn="l"/>
                <a:tab pos="2955925" algn="l"/>
                <a:tab pos="3411538" algn="l"/>
                <a:tab pos="3870325" algn="l"/>
                <a:tab pos="4327525" algn="l"/>
                <a:tab pos="4781550" algn="l"/>
                <a:tab pos="5241925" algn="l"/>
                <a:tab pos="5699125" algn="l"/>
                <a:tab pos="6156325" algn="l"/>
                <a:tab pos="6610350" algn="l"/>
                <a:tab pos="7070725" algn="l"/>
                <a:tab pos="7527925" algn="l"/>
                <a:tab pos="7981950" algn="l"/>
                <a:tab pos="8440738" algn="l"/>
                <a:tab pos="8899525" algn="l"/>
                <a:tab pos="9353550" algn="l"/>
              </a:tabLst>
              <a:defRPr/>
            </a:pPr>
            <a:endParaRPr lang="en-GB" sz="2000" b="1" baseline="0" dirty="0">
              <a:solidFill>
                <a:srgbClr val="993366"/>
              </a:solidFill>
              <a:latin typeface="Lucidasans" pitchFamily="32" charset="0"/>
            </a:endParaRPr>
          </a:p>
          <a:p>
            <a:pPr marL="212725" indent="-212725" algn="just"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212725" algn="l"/>
                <a:tab pos="669925" algn="l"/>
                <a:tab pos="1127125" algn="l"/>
                <a:tab pos="1581150" algn="l"/>
                <a:tab pos="2041525" algn="l"/>
                <a:tab pos="2498725" algn="l"/>
                <a:tab pos="2955925" algn="l"/>
                <a:tab pos="3411538" algn="l"/>
                <a:tab pos="3870325" algn="l"/>
                <a:tab pos="4327525" algn="l"/>
                <a:tab pos="4781550" algn="l"/>
                <a:tab pos="5241925" algn="l"/>
                <a:tab pos="5699125" algn="l"/>
                <a:tab pos="6156325" algn="l"/>
                <a:tab pos="6610350" algn="l"/>
                <a:tab pos="7070725" algn="l"/>
                <a:tab pos="7527925" algn="l"/>
                <a:tab pos="7981950" algn="l"/>
                <a:tab pos="8440738" algn="l"/>
                <a:tab pos="8899525" algn="l"/>
                <a:tab pos="9353550" algn="l"/>
              </a:tabLst>
              <a:defRPr/>
            </a:pPr>
            <a:endParaRPr lang="en-GB" sz="2000" b="1" baseline="0" dirty="0">
              <a:solidFill>
                <a:srgbClr val="993366"/>
              </a:solidFill>
              <a:latin typeface="Lucidasans" pitchFamily="32" charset="0"/>
            </a:endParaRPr>
          </a:p>
          <a:p>
            <a:pPr marL="212725" indent="-212725" algn="just"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212725" algn="l"/>
                <a:tab pos="669925" algn="l"/>
                <a:tab pos="1127125" algn="l"/>
                <a:tab pos="1581150" algn="l"/>
                <a:tab pos="2041525" algn="l"/>
                <a:tab pos="2498725" algn="l"/>
                <a:tab pos="2955925" algn="l"/>
                <a:tab pos="3411538" algn="l"/>
                <a:tab pos="3870325" algn="l"/>
                <a:tab pos="4327525" algn="l"/>
                <a:tab pos="4781550" algn="l"/>
                <a:tab pos="5241925" algn="l"/>
                <a:tab pos="5699125" algn="l"/>
                <a:tab pos="6156325" algn="l"/>
                <a:tab pos="6610350" algn="l"/>
                <a:tab pos="7070725" algn="l"/>
                <a:tab pos="7527925" algn="l"/>
                <a:tab pos="7981950" algn="l"/>
                <a:tab pos="8440738" algn="l"/>
                <a:tab pos="8899525" algn="l"/>
                <a:tab pos="9353550" algn="l"/>
              </a:tabLst>
              <a:defRPr/>
            </a:pPr>
            <a:endParaRPr lang="en-GB" sz="1600" b="1" i="1" baseline="0" dirty="0">
              <a:solidFill>
                <a:schemeClr val="tx1">
                  <a:lumMod val="85000"/>
                  <a:lumOff val="15000"/>
                </a:schemeClr>
              </a:solidFill>
              <a:latin typeface="Lucidasans" pitchFamily="32" charset="0"/>
            </a:endParaRPr>
          </a:p>
          <a:p>
            <a:pPr marL="212725" indent="-212725" algn="just"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212725" algn="l"/>
                <a:tab pos="669925" algn="l"/>
                <a:tab pos="1127125" algn="l"/>
                <a:tab pos="1581150" algn="l"/>
                <a:tab pos="2041525" algn="l"/>
                <a:tab pos="2498725" algn="l"/>
                <a:tab pos="2955925" algn="l"/>
                <a:tab pos="3411538" algn="l"/>
                <a:tab pos="3870325" algn="l"/>
                <a:tab pos="4327525" algn="l"/>
                <a:tab pos="4781550" algn="l"/>
                <a:tab pos="5241925" algn="l"/>
                <a:tab pos="5699125" algn="l"/>
                <a:tab pos="6156325" algn="l"/>
                <a:tab pos="6610350" algn="l"/>
                <a:tab pos="7070725" algn="l"/>
                <a:tab pos="7527925" algn="l"/>
                <a:tab pos="7981950" algn="l"/>
                <a:tab pos="8440738" algn="l"/>
                <a:tab pos="8899525" algn="l"/>
                <a:tab pos="9353550" algn="l"/>
              </a:tabLst>
              <a:defRPr/>
            </a:pPr>
            <a:r>
              <a:rPr lang="en-GB" sz="1600" b="1" i="1" baseline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Lucidasans" pitchFamily="32" charset="0"/>
              </a:rPr>
              <a:t>TeVPa</a:t>
            </a:r>
            <a:r>
              <a:rPr lang="en-GB" sz="1600" b="1" i="1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ucidasans" pitchFamily="32" charset="0"/>
              </a:rPr>
              <a:t> Paris,2010</a:t>
            </a:r>
            <a:endParaRPr lang="en-GB" sz="1600" b="1" i="1" baseline="0" dirty="0">
              <a:solidFill>
                <a:schemeClr val="tx1">
                  <a:lumMod val="85000"/>
                  <a:lumOff val="15000"/>
                </a:schemeClr>
              </a:solidFill>
              <a:latin typeface="Lucidasans" pitchFamily="32" charset="0"/>
            </a:endParaRPr>
          </a:p>
          <a:p>
            <a:pPr marL="212725" indent="-212725" algn="just"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212725" algn="l"/>
                <a:tab pos="669925" algn="l"/>
                <a:tab pos="1127125" algn="l"/>
                <a:tab pos="1581150" algn="l"/>
                <a:tab pos="2041525" algn="l"/>
                <a:tab pos="2498725" algn="l"/>
                <a:tab pos="2955925" algn="l"/>
                <a:tab pos="3411538" algn="l"/>
                <a:tab pos="3870325" algn="l"/>
                <a:tab pos="4327525" algn="l"/>
                <a:tab pos="4781550" algn="l"/>
                <a:tab pos="5241925" algn="l"/>
                <a:tab pos="5699125" algn="l"/>
                <a:tab pos="6156325" algn="l"/>
                <a:tab pos="6610350" algn="l"/>
                <a:tab pos="7070725" algn="l"/>
                <a:tab pos="7527925" algn="l"/>
                <a:tab pos="7981950" algn="l"/>
                <a:tab pos="8440738" algn="l"/>
                <a:tab pos="8899525" algn="l"/>
                <a:tab pos="9353550" algn="l"/>
              </a:tabLst>
              <a:defRPr/>
            </a:pPr>
            <a:endParaRPr lang="en-GB" sz="1600" b="1" baseline="0" dirty="0">
              <a:solidFill>
                <a:srgbClr val="993366"/>
              </a:solidFill>
              <a:latin typeface="Lucidasans" pitchFamily="32" charset="0"/>
            </a:endParaRPr>
          </a:p>
          <a:p>
            <a:pPr marL="212725" indent="-212725" algn="just"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212725" algn="l"/>
                <a:tab pos="669925" algn="l"/>
                <a:tab pos="1127125" algn="l"/>
                <a:tab pos="1581150" algn="l"/>
                <a:tab pos="2041525" algn="l"/>
                <a:tab pos="2498725" algn="l"/>
                <a:tab pos="2955925" algn="l"/>
                <a:tab pos="3411538" algn="l"/>
                <a:tab pos="3870325" algn="l"/>
                <a:tab pos="4327525" algn="l"/>
                <a:tab pos="4781550" algn="l"/>
                <a:tab pos="5241925" algn="l"/>
                <a:tab pos="5699125" algn="l"/>
                <a:tab pos="6156325" algn="l"/>
                <a:tab pos="6610350" algn="l"/>
                <a:tab pos="7070725" algn="l"/>
                <a:tab pos="7527925" algn="l"/>
                <a:tab pos="7981950" algn="l"/>
                <a:tab pos="8440738" algn="l"/>
                <a:tab pos="8899525" algn="l"/>
                <a:tab pos="9353550" algn="l"/>
              </a:tabLst>
              <a:defRPr/>
            </a:pPr>
            <a:endParaRPr lang="en-GB" sz="2000" b="1" baseline="0" dirty="0">
              <a:solidFill>
                <a:srgbClr val="993366"/>
              </a:solidFill>
              <a:latin typeface="Lucidasans" pitchFamily="32" charset="0"/>
            </a:endParaRPr>
          </a:p>
          <a:p>
            <a:pPr marL="212725" indent="-212725" algn="just"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212725" algn="l"/>
                <a:tab pos="669925" algn="l"/>
                <a:tab pos="1127125" algn="l"/>
                <a:tab pos="1581150" algn="l"/>
                <a:tab pos="2041525" algn="l"/>
                <a:tab pos="2498725" algn="l"/>
                <a:tab pos="2955925" algn="l"/>
                <a:tab pos="3411538" algn="l"/>
                <a:tab pos="3870325" algn="l"/>
                <a:tab pos="4327525" algn="l"/>
                <a:tab pos="4781550" algn="l"/>
                <a:tab pos="5241925" algn="l"/>
                <a:tab pos="5699125" algn="l"/>
                <a:tab pos="6156325" algn="l"/>
                <a:tab pos="6610350" algn="l"/>
                <a:tab pos="7070725" algn="l"/>
                <a:tab pos="7527925" algn="l"/>
                <a:tab pos="7981950" algn="l"/>
                <a:tab pos="8440738" algn="l"/>
                <a:tab pos="8899525" algn="l"/>
                <a:tab pos="9353550" algn="l"/>
              </a:tabLst>
              <a:defRPr/>
            </a:pPr>
            <a:endParaRPr lang="en-GB" sz="2000" b="1" baseline="0" dirty="0">
              <a:solidFill>
                <a:srgbClr val="993366"/>
              </a:solidFill>
              <a:latin typeface="Lucidasans" pitchFamily="32" charset="0"/>
            </a:endParaRPr>
          </a:p>
          <a:p>
            <a:pPr marL="212725" indent="-212725" algn="just"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212725" algn="l"/>
                <a:tab pos="669925" algn="l"/>
                <a:tab pos="1127125" algn="l"/>
                <a:tab pos="1581150" algn="l"/>
                <a:tab pos="2041525" algn="l"/>
                <a:tab pos="2498725" algn="l"/>
                <a:tab pos="2955925" algn="l"/>
                <a:tab pos="3411538" algn="l"/>
                <a:tab pos="3870325" algn="l"/>
                <a:tab pos="4327525" algn="l"/>
                <a:tab pos="4781550" algn="l"/>
                <a:tab pos="5241925" algn="l"/>
                <a:tab pos="5699125" algn="l"/>
                <a:tab pos="6156325" algn="l"/>
                <a:tab pos="6610350" algn="l"/>
                <a:tab pos="7070725" algn="l"/>
                <a:tab pos="7527925" algn="l"/>
                <a:tab pos="7981950" algn="l"/>
                <a:tab pos="8440738" algn="l"/>
                <a:tab pos="8899525" algn="l"/>
                <a:tab pos="9353550" algn="l"/>
              </a:tabLst>
              <a:defRPr/>
            </a:pPr>
            <a:endParaRPr lang="en-GB" sz="2000" b="1" baseline="0" dirty="0">
              <a:solidFill>
                <a:srgbClr val="993366"/>
              </a:solidFill>
              <a:latin typeface="Lucidasans" pitchFamily="32" charset="0"/>
            </a:endParaRPr>
          </a:p>
          <a:p>
            <a:pPr marL="212725" indent="-212725" algn="just"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212725" algn="l"/>
                <a:tab pos="669925" algn="l"/>
                <a:tab pos="1127125" algn="l"/>
                <a:tab pos="1581150" algn="l"/>
                <a:tab pos="2041525" algn="l"/>
                <a:tab pos="2498725" algn="l"/>
                <a:tab pos="2955925" algn="l"/>
                <a:tab pos="3411538" algn="l"/>
                <a:tab pos="3870325" algn="l"/>
                <a:tab pos="4327525" algn="l"/>
                <a:tab pos="4781550" algn="l"/>
                <a:tab pos="5241925" algn="l"/>
                <a:tab pos="5699125" algn="l"/>
                <a:tab pos="6156325" algn="l"/>
                <a:tab pos="6610350" algn="l"/>
                <a:tab pos="7070725" algn="l"/>
                <a:tab pos="7527925" algn="l"/>
                <a:tab pos="7981950" algn="l"/>
                <a:tab pos="8440738" algn="l"/>
                <a:tab pos="8899525" algn="l"/>
                <a:tab pos="9353550" algn="l"/>
              </a:tabLst>
              <a:defRPr/>
            </a:pPr>
            <a:endParaRPr lang="en-GB" sz="2000" b="1" baseline="0" dirty="0">
              <a:solidFill>
                <a:srgbClr val="993366"/>
              </a:solidFill>
              <a:latin typeface="Lucidasans" pitchFamily="32" charset="0"/>
            </a:endParaRPr>
          </a:p>
          <a:p>
            <a:pPr marL="212725" indent="-212725" algn="just"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212725" algn="l"/>
                <a:tab pos="669925" algn="l"/>
                <a:tab pos="1127125" algn="l"/>
                <a:tab pos="1581150" algn="l"/>
                <a:tab pos="2041525" algn="l"/>
                <a:tab pos="2498725" algn="l"/>
                <a:tab pos="2955925" algn="l"/>
                <a:tab pos="3411538" algn="l"/>
                <a:tab pos="3870325" algn="l"/>
                <a:tab pos="4327525" algn="l"/>
                <a:tab pos="4781550" algn="l"/>
                <a:tab pos="5241925" algn="l"/>
                <a:tab pos="5699125" algn="l"/>
                <a:tab pos="6156325" algn="l"/>
                <a:tab pos="6610350" algn="l"/>
                <a:tab pos="7070725" algn="l"/>
                <a:tab pos="7527925" algn="l"/>
                <a:tab pos="7981950" algn="l"/>
                <a:tab pos="8440738" algn="l"/>
                <a:tab pos="8899525" algn="l"/>
                <a:tab pos="9353550" algn="l"/>
              </a:tabLst>
              <a:defRPr/>
            </a:pPr>
            <a:endParaRPr lang="en-GB" sz="2000" b="1" baseline="0" dirty="0">
              <a:solidFill>
                <a:srgbClr val="993366"/>
              </a:solidFill>
              <a:latin typeface="Lucidasans" pitchFamily="32" charset="0"/>
            </a:endParaRPr>
          </a:p>
          <a:p>
            <a:pPr marL="212725" indent="-212725" algn="just"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212725" algn="l"/>
                <a:tab pos="669925" algn="l"/>
                <a:tab pos="1127125" algn="l"/>
                <a:tab pos="1581150" algn="l"/>
                <a:tab pos="2041525" algn="l"/>
                <a:tab pos="2498725" algn="l"/>
                <a:tab pos="2955925" algn="l"/>
                <a:tab pos="3411538" algn="l"/>
                <a:tab pos="3870325" algn="l"/>
                <a:tab pos="4327525" algn="l"/>
                <a:tab pos="4781550" algn="l"/>
                <a:tab pos="5241925" algn="l"/>
                <a:tab pos="5699125" algn="l"/>
                <a:tab pos="6156325" algn="l"/>
                <a:tab pos="6610350" algn="l"/>
                <a:tab pos="7070725" algn="l"/>
                <a:tab pos="7527925" algn="l"/>
                <a:tab pos="7981950" algn="l"/>
                <a:tab pos="8440738" algn="l"/>
                <a:tab pos="8899525" algn="l"/>
                <a:tab pos="9353550" algn="l"/>
              </a:tabLst>
              <a:defRPr/>
            </a:pPr>
            <a:endParaRPr lang="en-GB" sz="2000" b="1" i="1" baseline="0" dirty="0">
              <a:solidFill>
                <a:srgbClr val="993366"/>
              </a:solidFill>
              <a:latin typeface="Lucidasans" pitchFamily="32" charset="0"/>
            </a:endParaRPr>
          </a:p>
        </p:txBody>
      </p:sp>
      <p:pic>
        <p:nvPicPr>
          <p:cNvPr id="4" name="Picture 1" descr="C:\Users\paolo\Desktop\Prov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3531" y="2943225"/>
            <a:ext cx="4229100" cy="36576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3" cstate="print"/>
          <a:srcRect t="4642" r="7974" b="2515"/>
          <a:stretch>
            <a:fillRect/>
          </a:stretch>
        </p:blipFill>
        <p:spPr bwMode="auto">
          <a:xfrm>
            <a:off x="730065" y="1876425"/>
            <a:ext cx="8584339" cy="4953000"/>
          </a:xfrm>
          <a:prstGeom prst="rect">
            <a:avLst/>
          </a:prstGeom>
          <a:noFill/>
          <a:ln w="2844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804863" y="642938"/>
            <a:ext cx="7835900" cy="742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211138" indent="-211138" algn="ctr" eaLnBrk="1">
              <a:buSzPct val="45000"/>
              <a:buFont typeface="Wingdings" charset="2"/>
              <a:buNone/>
              <a:tabLst>
                <a:tab pos="211138" algn="l"/>
                <a:tab pos="1125538" algn="l"/>
                <a:tab pos="2039938" algn="l"/>
                <a:tab pos="2954338" algn="l"/>
                <a:tab pos="3868738" algn="l"/>
                <a:tab pos="4783138" algn="l"/>
                <a:tab pos="5697538" algn="l"/>
                <a:tab pos="6611938" algn="l"/>
                <a:tab pos="7526338" algn="l"/>
                <a:tab pos="8440738" algn="l"/>
                <a:tab pos="9355138" algn="l"/>
                <a:tab pos="10269538" algn="l"/>
              </a:tabLst>
            </a:pPr>
            <a:r>
              <a:rPr lang="en-GB" sz="3600" b="1" dirty="0">
                <a:solidFill>
                  <a:srgbClr val="0000FF"/>
                </a:solidFill>
                <a:latin typeface="Arial" charset="0"/>
              </a:rPr>
              <a:t>The RC </a:t>
            </a:r>
            <a:r>
              <a:rPr lang="en-GB" sz="3600" b="1" dirty="0" smtClean="0">
                <a:solidFill>
                  <a:srgbClr val="0000FF"/>
                </a:solidFill>
                <a:latin typeface="Arial" charset="0"/>
              </a:rPr>
              <a:t>s</a:t>
            </a:r>
            <a:r>
              <a:rPr lang="en-GB" sz="3600" b="1" dirty="0" smtClean="0">
                <a:solidFill>
                  <a:srgbClr val="0000FF"/>
                </a:solidFill>
                <a:latin typeface="Arial" charset="0"/>
              </a:rPr>
              <a:t>lope </a:t>
            </a:r>
            <a:r>
              <a:rPr lang="en-GB" sz="3600" b="1" dirty="0" smtClean="0">
                <a:solidFill>
                  <a:srgbClr val="0000FF"/>
                </a:solidFill>
                <a:latin typeface="Arial" charset="0"/>
              </a:rPr>
              <a:t>indicates </a:t>
            </a:r>
            <a:r>
              <a:rPr lang="en-GB" sz="3600" b="1" dirty="0">
                <a:solidFill>
                  <a:srgbClr val="0000FF"/>
                </a:solidFill>
                <a:latin typeface="Arial" charset="0"/>
              </a:rPr>
              <a:t>the presence and the amount of Dark Matter </a:t>
            </a:r>
            <a:r>
              <a:rPr lang="en-GB" sz="3600" b="1" dirty="0">
                <a:solidFill>
                  <a:srgbClr val="0000FF"/>
                </a:solidFill>
              </a:rPr>
              <a:t>  </a:t>
            </a: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1228725" y="1993900"/>
            <a:ext cx="6858000" cy="369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211138" indent="-211138" algn="ctr" eaLnBrk="1">
              <a:lnSpc>
                <a:spcPts val="3263"/>
              </a:lnSpc>
              <a:buSzPct val="45000"/>
              <a:buFont typeface="Wingdings" charset="2"/>
              <a:buNone/>
              <a:tabLst>
                <a:tab pos="211138" algn="l"/>
                <a:tab pos="1125538" algn="l"/>
                <a:tab pos="2039938" algn="l"/>
                <a:tab pos="2954338" algn="l"/>
                <a:tab pos="3868738" algn="l"/>
                <a:tab pos="4783138" algn="l"/>
                <a:tab pos="5697538" algn="l"/>
                <a:tab pos="6611938" algn="l"/>
                <a:tab pos="7526338" algn="l"/>
                <a:tab pos="8440738" algn="l"/>
                <a:tab pos="9355138" algn="l"/>
                <a:tab pos="10269538" algn="l"/>
              </a:tabLst>
            </a:pPr>
            <a:r>
              <a:rPr lang="ar-SA" sz="1800">
                <a:solidFill>
                  <a:srgbClr val="3333CC"/>
                </a:solidFill>
                <a:latin typeface="Avant Garde Gothic" charset="0"/>
                <a:cs typeface="Arial" charset="0"/>
              </a:rPr>
              <a:t>‏</a:t>
            </a:r>
            <a:endParaRPr lang="en-GB" sz="1800">
              <a:solidFill>
                <a:srgbClr val="3333CC"/>
              </a:solidFill>
              <a:latin typeface="Avant Garde 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dirty="0" smtClean="0"/>
              <a:t> 3200 </a:t>
            </a:r>
            <a:r>
              <a:rPr lang="it-IT" sz="2400" dirty="0" err="1" smtClean="0"/>
              <a:t>coadded</a:t>
            </a:r>
            <a:r>
              <a:rPr lang="it-IT" sz="2400" dirty="0" smtClean="0"/>
              <a:t>            			                       </a:t>
            </a:r>
            <a:r>
              <a:rPr lang="it-IT" sz="2400" dirty="0" err="1" smtClean="0"/>
              <a:t>Individual</a:t>
            </a:r>
            <a:r>
              <a:rPr lang="it-IT" sz="2400" dirty="0" smtClean="0"/>
              <a:t>  </a:t>
            </a:r>
            <a:br>
              <a:rPr lang="it-IT" sz="2400" dirty="0" smtClean="0"/>
            </a:br>
            <a:r>
              <a:rPr lang="it-IT" sz="2400" dirty="0" smtClean="0"/>
              <a:t>		                       </a:t>
            </a:r>
            <a:r>
              <a:rPr lang="it-IT" sz="2400" dirty="0" smtClean="0">
                <a:solidFill>
                  <a:srgbClr val="3366FF"/>
                </a:solidFill>
              </a:rPr>
              <a:t>The rotation </a:t>
            </a:r>
            <a:r>
              <a:rPr lang="it-IT" sz="2400" dirty="0" err="1" smtClean="0">
                <a:solidFill>
                  <a:srgbClr val="3366FF"/>
                </a:solidFill>
              </a:rPr>
              <a:t>curves</a:t>
            </a:r>
            <a:r>
              <a:rPr lang="it-IT" sz="2400" dirty="0" smtClean="0"/>
              <a:t> </a:t>
            </a:r>
            <a:endParaRPr lang="en-US" sz="2400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7412" name="Picture 4" descr="Pictur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738" y="1876425"/>
            <a:ext cx="4344987" cy="424815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7413" name="Picture 5" descr="sample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4925" y="1876425"/>
            <a:ext cx="4257675" cy="5197475"/>
          </a:xfrm>
          <a:prstGeom prst="rect">
            <a:avLst/>
          </a:prstGeom>
          <a:solidFill>
            <a:srgbClr val="FFFF99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817938" y="2181225"/>
            <a:ext cx="107632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3" rIns="91424" bIns="45713"/>
          <a:lstStyle/>
          <a:p>
            <a:r>
              <a:rPr lang="it-IT" b="1">
                <a:solidFill>
                  <a:schemeClr val="bg2"/>
                </a:solidFill>
              </a:rPr>
              <a:t>PSS</a:t>
            </a:r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609725" y="1952625"/>
            <a:ext cx="121285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3" rIns="91424" bIns="45713">
            <a:spAutoFit/>
          </a:bodyPr>
          <a:lstStyle/>
          <a:p>
            <a:r>
              <a:rPr lang="it-IT" b="1">
                <a:solidFill>
                  <a:schemeClr val="tx1"/>
                </a:solidFill>
              </a:rPr>
              <a:t>C+06</a:t>
            </a:r>
            <a:endParaRPr lang="en-US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66788" y="336550"/>
            <a:ext cx="8061325" cy="1368425"/>
          </a:xfrm>
        </p:spPr>
        <p:txBody>
          <a:bodyPr/>
          <a:lstStyle/>
          <a:p>
            <a:pPr algn="l" eaLnBrk="1">
              <a:lnSpc>
                <a:spcPct val="93000"/>
              </a:lnSpc>
              <a:tabLst>
                <a:tab pos="3540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l-GR" sz="3200" dirty="0" smtClean="0">
                <a:solidFill>
                  <a:srgbClr val="3333CC"/>
                </a:solidFill>
                <a:latin typeface="Times New Roman" pitchFamily="16" charset="0"/>
                <a:cs typeface="Times New Roman" pitchFamily="16" charset="0"/>
              </a:rPr>
              <a:t>Λ</a:t>
            </a:r>
            <a:r>
              <a:rPr lang="en-GB" sz="2800" dirty="0" smtClean="0">
                <a:solidFill>
                  <a:srgbClr val="3333CC"/>
                </a:solidFill>
              </a:rPr>
              <a:t>CDM Universal Rotation Curve from  NFW profile  and MMW theory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23925" y="6677025"/>
            <a:ext cx="8015288" cy="455613"/>
          </a:xfrm>
        </p:spPr>
        <p:txBody>
          <a:bodyPr/>
          <a:lstStyle/>
          <a:p>
            <a:pPr eaLnBrk="1"/>
            <a:endParaRPr lang="it-IT" smtClean="0"/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5525" y="2105025"/>
            <a:ext cx="4662488" cy="4662488"/>
          </a:xfrm>
          <a:prstGeom prst="rect">
            <a:avLst/>
          </a:prstGeom>
          <a:solidFill>
            <a:srgbClr val="CCFFFF"/>
          </a:solidFill>
          <a:ln w="2844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z="3600" smtClean="0">
                <a:solidFill>
                  <a:srgbClr val="FF0000"/>
                </a:solidFill>
                <a:latin typeface="Nimbus Sans L" pitchFamily="16" charset="0"/>
              </a:rPr>
              <a:t>The URC Concept</a:t>
            </a:r>
            <a:r>
              <a:rPr lang="en-US" smtClean="0"/>
              <a:t>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/>
            <a:r>
              <a:rPr lang="en-US" sz="2800" dirty="0" smtClean="0">
                <a:solidFill>
                  <a:srgbClr val="3366FF"/>
                </a:solidFill>
              </a:rPr>
              <a:t>the </a:t>
            </a:r>
            <a:r>
              <a:rPr lang="en-US" sz="2800" dirty="0" smtClean="0">
                <a:solidFill>
                  <a:srgbClr val="3366FF"/>
                </a:solidFill>
              </a:rPr>
              <a:t>Cosmic Variance of </a:t>
            </a:r>
            <a:r>
              <a:rPr lang="en-US" sz="2800" dirty="0" smtClean="0">
                <a:solidFill>
                  <a:srgbClr val="3366FF"/>
                </a:solidFill>
              </a:rPr>
              <a:t>the values of  </a:t>
            </a:r>
            <a:r>
              <a:rPr lang="en-US" sz="2800" dirty="0" smtClean="0">
                <a:solidFill>
                  <a:srgbClr val="3366FF"/>
                </a:solidFill>
              </a:rPr>
              <a:t>RCs  V(</a:t>
            </a:r>
            <a:r>
              <a:rPr lang="en-US" sz="2800" dirty="0" err="1" smtClean="0">
                <a:solidFill>
                  <a:srgbClr val="FF0000"/>
                </a:solidFill>
                <a:latin typeface="Algerian" pitchFamily="82" charset="0"/>
              </a:rPr>
              <a:t>x,L</a:t>
            </a:r>
            <a:r>
              <a:rPr lang="en-US" sz="2800" dirty="0" smtClean="0">
                <a:solidFill>
                  <a:srgbClr val="3366FF"/>
                </a:solidFill>
              </a:rPr>
              <a:t>)  of galaxies of </a:t>
            </a:r>
            <a:r>
              <a:rPr lang="en-US" sz="2800" dirty="0" smtClean="0">
                <a:solidFill>
                  <a:srgbClr val="3366FF"/>
                </a:solidFill>
              </a:rPr>
              <a:t>luminosity </a:t>
            </a:r>
            <a:r>
              <a:rPr lang="en-US" sz="2800" dirty="0" smtClean="0">
                <a:solidFill>
                  <a:srgbClr val="FF0000"/>
                </a:solidFill>
                <a:latin typeface="Algerian" pitchFamily="82" charset="0"/>
              </a:rPr>
              <a:t>L</a:t>
            </a:r>
            <a:r>
              <a:rPr lang="en-US" sz="2800" dirty="0" smtClean="0">
                <a:solidFill>
                  <a:srgbClr val="3366FF"/>
                </a:solidFill>
              </a:rPr>
              <a:t> @ a  radius  </a:t>
            </a:r>
            <a:r>
              <a:rPr lang="en-US" sz="2800" dirty="0" smtClean="0">
                <a:solidFill>
                  <a:srgbClr val="FF0000"/>
                </a:solidFill>
                <a:latin typeface="Algerian" pitchFamily="82" charset="0"/>
              </a:rPr>
              <a:t>x</a:t>
            </a:r>
            <a:r>
              <a:rPr lang="en-US" sz="2800" dirty="0" smtClean="0">
                <a:solidFill>
                  <a:srgbClr val="3366FF"/>
                </a:solidFill>
              </a:rPr>
              <a:t>=R/R</a:t>
            </a:r>
            <a:r>
              <a:rPr lang="en-US" sz="2800" baseline="-25000" dirty="0" smtClean="0">
                <a:solidFill>
                  <a:srgbClr val="3366FF"/>
                </a:solidFill>
              </a:rPr>
              <a:t>D </a:t>
            </a:r>
            <a:r>
              <a:rPr lang="en-US" sz="2800" dirty="0" smtClean="0">
                <a:solidFill>
                  <a:srgbClr val="3366FF"/>
                </a:solidFill>
              </a:rPr>
              <a:t>is </a:t>
            </a:r>
            <a:r>
              <a:rPr lang="en-US" sz="2800" dirty="0" smtClean="0">
                <a:solidFill>
                  <a:srgbClr val="3366FF"/>
                </a:solidFill>
              </a:rPr>
              <a:t>negligible with respect to the variation that:</a:t>
            </a:r>
          </a:p>
          <a:p>
            <a:pPr eaLnBrk="1">
              <a:buFont typeface="StarSymbol" charset="0"/>
              <a:buNone/>
            </a:pPr>
            <a:r>
              <a:rPr lang="en-US" sz="4000" baseline="-25000" dirty="0" smtClean="0">
                <a:solidFill>
                  <a:srgbClr val="3366FF"/>
                </a:solidFill>
              </a:rPr>
              <a:t> </a:t>
            </a:r>
            <a:r>
              <a:rPr lang="en-US" sz="4000" dirty="0" smtClean="0">
                <a:solidFill>
                  <a:srgbClr val="3366FF"/>
                </a:solidFill>
              </a:rPr>
              <a:t>  </a:t>
            </a:r>
            <a:r>
              <a:rPr lang="en-US" sz="4000" baseline="-25000" dirty="0" smtClean="0">
                <a:solidFill>
                  <a:srgbClr val="3366FF"/>
                </a:solidFill>
              </a:rPr>
              <a:t>in  each galaxy,  V(</a:t>
            </a:r>
            <a:r>
              <a:rPr lang="en-US" sz="4000" baseline="-25000" dirty="0" err="1" smtClean="0">
                <a:solidFill>
                  <a:srgbClr val="FF0000"/>
                </a:solidFill>
                <a:latin typeface="Algerian" pitchFamily="82" charset="0"/>
              </a:rPr>
              <a:t>x,L</a:t>
            </a:r>
            <a:r>
              <a:rPr lang="en-US" sz="4000" baseline="-25000" dirty="0" smtClean="0">
                <a:solidFill>
                  <a:srgbClr val="3366FF"/>
                </a:solidFill>
              </a:rPr>
              <a:t>) </a:t>
            </a:r>
            <a:r>
              <a:rPr lang="en-US" sz="4000" baseline="-25000" dirty="0" smtClean="0">
                <a:solidFill>
                  <a:srgbClr val="3366FF"/>
                </a:solidFill>
              </a:rPr>
              <a:t>has</a:t>
            </a:r>
            <a:r>
              <a:rPr lang="en-US" sz="4000" baseline="-25000" dirty="0" smtClean="0">
                <a:solidFill>
                  <a:srgbClr val="3366FF"/>
                </a:solidFill>
              </a:rPr>
              <a:t> </a:t>
            </a:r>
            <a:r>
              <a:rPr lang="en-US" sz="4000" baseline="-25000" dirty="0" smtClean="0">
                <a:solidFill>
                  <a:srgbClr val="3366FF"/>
                </a:solidFill>
              </a:rPr>
              <a:t>as </a:t>
            </a:r>
            <a:r>
              <a:rPr lang="en-US" sz="4000" baseline="-25000" dirty="0" smtClean="0">
                <a:solidFill>
                  <a:srgbClr val="FF0000"/>
                </a:solidFill>
                <a:latin typeface="Algerian" pitchFamily="82" charset="0"/>
              </a:rPr>
              <a:t>x</a:t>
            </a:r>
            <a:r>
              <a:rPr lang="en-US" sz="4000" baseline="-25000" dirty="0" smtClean="0">
                <a:solidFill>
                  <a:srgbClr val="3366FF"/>
                </a:solidFill>
              </a:rPr>
              <a:t> varies.</a:t>
            </a:r>
          </a:p>
          <a:p>
            <a:pPr eaLnBrk="1">
              <a:buNone/>
            </a:pPr>
            <a:r>
              <a:rPr lang="en-US" sz="4000" baseline="-25000" dirty="0" smtClean="0">
                <a:solidFill>
                  <a:srgbClr val="3366FF"/>
                </a:solidFill>
              </a:rPr>
              <a:t>    @ each </a:t>
            </a:r>
            <a:r>
              <a:rPr lang="en-US" sz="4000" baseline="-25000" dirty="0" smtClean="0">
                <a:solidFill>
                  <a:srgbClr val="FF0000"/>
                </a:solidFill>
                <a:latin typeface="Algerian" pitchFamily="82" charset="0"/>
              </a:rPr>
              <a:t>x</a:t>
            </a:r>
            <a:r>
              <a:rPr lang="en-US" sz="4000" baseline="-25000" dirty="0" smtClean="0">
                <a:solidFill>
                  <a:srgbClr val="3366FF"/>
                </a:solidFill>
              </a:rPr>
              <a:t>,          V(</a:t>
            </a:r>
            <a:r>
              <a:rPr lang="en-US" sz="4000" baseline="-25000" dirty="0" err="1" smtClean="0">
                <a:solidFill>
                  <a:srgbClr val="FF0000"/>
                </a:solidFill>
                <a:latin typeface="Algerian" pitchFamily="82" charset="0"/>
              </a:rPr>
              <a:t>x,L</a:t>
            </a:r>
            <a:r>
              <a:rPr lang="en-US" sz="4000" baseline="-25000" dirty="0" smtClean="0">
                <a:solidFill>
                  <a:srgbClr val="3366FF"/>
                </a:solidFill>
              </a:rPr>
              <a:t>) </a:t>
            </a:r>
            <a:r>
              <a:rPr lang="en-US" sz="4000" baseline="-25000" dirty="0" smtClean="0">
                <a:solidFill>
                  <a:srgbClr val="3366FF"/>
                </a:solidFill>
              </a:rPr>
              <a:t>has</a:t>
            </a:r>
            <a:r>
              <a:rPr lang="en-US" sz="4000" baseline="-25000" dirty="0" smtClean="0">
                <a:solidFill>
                  <a:srgbClr val="3366FF"/>
                </a:solidFill>
              </a:rPr>
              <a:t> </a:t>
            </a:r>
            <a:r>
              <a:rPr lang="en-US" sz="4000" baseline="-25000" dirty="0" smtClean="0">
                <a:solidFill>
                  <a:srgbClr val="3366FF"/>
                </a:solidFill>
              </a:rPr>
              <a:t>as </a:t>
            </a:r>
            <a:r>
              <a:rPr lang="en-US" sz="4000" baseline="-25000" dirty="0" smtClean="0">
                <a:solidFill>
                  <a:srgbClr val="FF0000"/>
                </a:solidFill>
                <a:latin typeface="Algerian" pitchFamily="82" charset="0"/>
              </a:rPr>
              <a:t>L</a:t>
            </a:r>
            <a:r>
              <a:rPr lang="en-US" sz="4000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US" sz="4000" baseline="-25000" dirty="0" smtClean="0">
                <a:solidFill>
                  <a:srgbClr val="3366FF"/>
                </a:solidFill>
              </a:rPr>
              <a:t> varies</a:t>
            </a:r>
            <a:r>
              <a:rPr lang="en-US" sz="4000" dirty="0" smtClean="0">
                <a:solidFill>
                  <a:srgbClr val="3366FF"/>
                </a:solidFill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Algerian" pitchFamily="82" charset="0"/>
              </a:rPr>
              <a:t>  </a:t>
            </a:r>
            <a:endParaRPr lang="en-US" sz="4000" baseline="-25000" dirty="0" smtClean="0">
              <a:solidFill>
                <a:srgbClr val="FF0000"/>
              </a:solidFill>
              <a:latin typeface="Algerian" pitchFamily="82" charset="0"/>
            </a:endParaRPr>
          </a:p>
          <a:p>
            <a:pPr eaLnBrk="1">
              <a:buFont typeface="StarSymbol" charset="0"/>
              <a:buNone/>
            </a:pPr>
            <a:endParaRPr lang="en-US" sz="4000" baseline="-25000" dirty="0" smtClean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orr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7325" y="1266825"/>
            <a:ext cx="4038600" cy="3490913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</p:spPr>
      </p:pic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xfrm>
            <a:off x="2904331" y="0"/>
            <a:ext cx="8061325" cy="1368425"/>
          </a:xfrm>
        </p:spPr>
        <p:txBody>
          <a:bodyPr/>
          <a:lstStyle/>
          <a:p>
            <a:pPr eaLnBrk="1"/>
            <a:r>
              <a:rPr lang="en-US" dirty="0" smtClean="0"/>
              <a:t>The URC</a:t>
            </a:r>
          </a:p>
        </p:txBody>
      </p:sp>
      <p:pic>
        <p:nvPicPr>
          <p:cNvPr id="24580" name="Picture 4" descr="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8325" y="2714625"/>
            <a:ext cx="3570288" cy="3646488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533525" y="2562225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4" tIns="45713" rIns="91424" bIns="45713">
            <a:spAutoFit/>
          </a:bodyPr>
          <a:lstStyle/>
          <a:p>
            <a:r>
              <a:rPr lang="it-IT" baseline="0">
                <a:solidFill>
                  <a:srgbClr val="3333CC"/>
                </a:solidFill>
              </a:rPr>
              <a:t>V</a:t>
            </a:r>
            <a:endParaRPr lang="en-US" baseline="0">
              <a:solidFill>
                <a:srgbClr val="3333CC"/>
              </a:solidFill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5648325" y="4543425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4" tIns="45713" rIns="91424" bIns="45713">
            <a:spAutoFit/>
          </a:bodyPr>
          <a:lstStyle/>
          <a:p>
            <a:r>
              <a:rPr lang="it-IT" baseline="0">
                <a:solidFill>
                  <a:srgbClr val="3333CC"/>
                </a:solidFill>
              </a:rPr>
              <a:t>V</a:t>
            </a:r>
            <a:endParaRPr lang="en-US" baseline="0">
              <a:solidFill>
                <a:srgbClr val="3333CC"/>
              </a:solidFill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2828925" y="423862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4" tIns="45713" rIns="91424" bIns="45713">
            <a:spAutoFit/>
          </a:bodyPr>
          <a:lstStyle/>
          <a:p>
            <a:r>
              <a:rPr lang="it-IT" baseline="0">
                <a:solidFill>
                  <a:srgbClr val="3333CC"/>
                </a:solidFill>
              </a:rPr>
              <a:t>R</a:t>
            </a:r>
            <a:endParaRPr lang="en-US" baseline="0">
              <a:solidFill>
                <a:srgbClr val="3333CC"/>
              </a:solidFill>
            </a:endParaRP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 rot="-660000">
            <a:off x="2295525" y="1190625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3" rIns="91424" bIns="45713">
            <a:spAutoFit/>
          </a:bodyPr>
          <a:lstStyle/>
          <a:p>
            <a:r>
              <a:rPr lang="it-IT" baseline="0">
                <a:solidFill>
                  <a:srgbClr val="3333CC"/>
                </a:solidFill>
              </a:rPr>
              <a:t>L</a:t>
            </a:r>
            <a:endParaRPr lang="en-US" baseline="0">
              <a:solidFill>
                <a:srgbClr val="3333CC"/>
              </a:solidFill>
            </a:endParaRP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 rot="-3300000">
            <a:off x="8178007" y="5442743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4" tIns="45713" rIns="91424" bIns="45713">
            <a:spAutoFit/>
          </a:bodyPr>
          <a:lstStyle/>
          <a:p>
            <a:r>
              <a:rPr lang="it-IT" baseline="0">
                <a:solidFill>
                  <a:srgbClr val="3333CC"/>
                </a:solidFill>
              </a:rPr>
              <a:t>R</a:t>
            </a:r>
            <a:endParaRPr lang="en-US" baseline="0">
              <a:solidFill>
                <a:srgbClr val="3333CC"/>
              </a:solidFill>
            </a:endParaRP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6410325" y="576262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4" tIns="45713" rIns="91424" bIns="45713">
            <a:spAutoFit/>
          </a:bodyPr>
          <a:lstStyle/>
          <a:p>
            <a:r>
              <a:rPr lang="it-IT" baseline="0">
                <a:solidFill>
                  <a:srgbClr val="3333CC"/>
                </a:solidFill>
              </a:rPr>
              <a:t>L</a:t>
            </a:r>
            <a:endParaRPr lang="en-US" baseline="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Picture 2" descr="darkma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4925" y="0"/>
            <a:ext cx="7453313" cy="756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533525" y="809625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aseline="0" dirty="0" smtClean="0">
                <a:solidFill>
                  <a:srgbClr val="3366FF"/>
                </a:solidFill>
              </a:rPr>
              <a:t>INTERPET:</a:t>
            </a:r>
            <a:endParaRPr lang="it-IT" baseline="0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1"/>
          <p:cNvSpPr txBox="1">
            <a:spLocks noChangeArrowheads="1"/>
          </p:cNvSpPr>
          <p:nvPr/>
        </p:nvSpPr>
        <p:spPr bwMode="auto">
          <a:xfrm>
            <a:off x="784225" y="381000"/>
            <a:ext cx="8228013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85" tIns="46792" rIns="89985" bIns="46792" anchor="ctr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2825" algn="l"/>
                <a:tab pos="2743200" algn="l"/>
                <a:tab pos="3200400" algn="l"/>
                <a:tab pos="3657600" algn="l"/>
                <a:tab pos="4113213" algn="l"/>
                <a:tab pos="4572000" algn="l"/>
                <a:tab pos="5029200" algn="l"/>
                <a:tab pos="5483225" algn="l"/>
                <a:tab pos="5943600" algn="l"/>
                <a:tab pos="6400800" algn="l"/>
                <a:tab pos="6858000" algn="l"/>
                <a:tab pos="7312025" algn="l"/>
                <a:tab pos="7772400" algn="l"/>
                <a:tab pos="8229600" algn="l"/>
                <a:tab pos="8683625" algn="l"/>
                <a:tab pos="9142413" algn="l"/>
              </a:tabLst>
            </a:pPr>
            <a:r>
              <a:rPr lang="en-GB" sz="3200" baseline="0">
                <a:solidFill>
                  <a:srgbClr val="0000FF"/>
                </a:solidFill>
                <a:latin typeface="URW Gothic L" charset="0"/>
              </a:rPr>
              <a:t>Rotation curve decomposition.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674813" y="2254250"/>
          <a:ext cx="901700" cy="311150"/>
        </p:xfrm>
        <a:graphic>
          <a:graphicData uri="http://schemas.openxmlformats.org/presentationml/2006/ole">
            <p:oleObj spid="_x0000_s3074" r:id="rId4" imgW="1228680" imgH="390600" progId="">
              <p:embed/>
            </p:oleObj>
          </a:graphicData>
        </a:graphic>
      </p:graphicFrame>
      <p:sp>
        <p:nvSpPr>
          <p:cNvPr id="3079" name="Text Box 3"/>
          <p:cNvSpPr txBox="1">
            <a:spLocks noChangeArrowheads="1"/>
          </p:cNvSpPr>
          <p:nvPr/>
        </p:nvSpPr>
        <p:spPr bwMode="auto">
          <a:xfrm>
            <a:off x="1174750" y="2087563"/>
            <a:ext cx="8153400" cy="473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85" tIns="46792" rIns="89985" bIns="46792">
            <a:spAutoFit/>
          </a:bodyPr>
          <a:lstStyle/>
          <a:p>
            <a:pPr marL="500063" indent="-428625" eaLnBrk="1">
              <a:lnSpc>
                <a:spcPct val="93000"/>
              </a:lnSpc>
              <a:spcBef>
                <a:spcPts val="700"/>
              </a:spcBef>
              <a:buClr>
                <a:srgbClr val="476BB8"/>
              </a:buClr>
              <a:buSzPct val="75000"/>
              <a:buFont typeface="StarSymbol" charset="0"/>
              <a:buChar char="➲"/>
              <a:tabLst>
                <a:tab pos="500063" algn="l"/>
                <a:tab pos="957263" algn="l"/>
                <a:tab pos="1414463" algn="l"/>
                <a:tab pos="1871663" algn="l"/>
                <a:tab pos="2328863" algn="l"/>
                <a:tab pos="2786063" algn="l"/>
                <a:tab pos="3241675" algn="l"/>
                <a:tab pos="3700463" algn="l"/>
                <a:tab pos="4157663" algn="l"/>
                <a:tab pos="4614863" algn="l"/>
                <a:tab pos="5072063" algn="l"/>
                <a:tab pos="5529263" algn="l"/>
                <a:tab pos="5986463" algn="l"/>
                <a:tab pos="6440488" algn="l"/>
                <a:tab pos="6900863" algn="l"/>
                <a:tab pos="7358063" algn="l"/>
                <a:tab pos="7812088" algn="l"/>
                <a:tab pos="8270875" algn="l"/>
                <a:tab pos="8729663" algn="l"/>
                <a:tab pos="9186863" algn="l"/>
                <a:tab pos="9640888" algn="l"/>
              </a:tabLst>
            </a:pPr>
            <a:r>
              <a:rPr lang="en-GB" sz="3200" baseline="0" dirty="0">
                <a:solidFill>
                  <a:srgbClr val="000000"/>
                </a:solidFill>
                <a:latin typeface="Arial;Helvetica" charset="0"/>
              </a:rPr>
              <a:t>        </a:t>
            </a:r>
            <a:r>
              <a:rPr lang="en-GB" sz="2800" baseline="0" dirty="0">
                <a:solidFill>
                  <a:srgbClr val="EFE34B"/>
                </a:solidFill>
                <a:latin typeface="Arial;Helvetica" charset="0"/>
              </a:rPr>
              <a:t>:  </a:t>
            </a:r>
            <a:r>
              <a:rPr lang="en-GB" sz="2400" b="1" baseline="0" dirty="0">
                <a:solidFill>
                  <a:srgbClr val="EFE34B"/>
                </a:solidFill>
                <a:latin typeface="Arial;Helvetica" charset="0"/>
              </a:rPr>
              <a:t>from I-band photometry</a:t>
            </a:r>
            <a:r>
              <a:rPr lang="en-GB" sz="2600" baseline="0" dirty="0">
                <a:solidFill>
                  <a:srgbClr val="000000"/>
                </a:solidFill>
                <a:latin typeface="Arial;Helvetica" charset="0"/>
              </a:rPr>
              <a:t> </a:t>
            </a:r>
          </a:p>
          <a:p>
            <a:pPr marL="500063" indent="-428625" eaLnBrk="1">
              <a:lnSpc>
                <a:spcPct val="93000"/>
              </a:lnSpc>
              <a:spcBef>
                <a:spcPts val="700"/>
              </a:spcBef>
              <a:buClr>
                <a:srgbClr val="476BB8"/>
              </a:buClr>
              <a:buSzPct val="75000"/>
              <a:buFont typeface="StarSymbol" charset="0"/>
              <a:buChar char="➲"/>
              <a:tabLst>
                <a:tab pos="500063" algn="l"/>
                <a:tab pos="957263" algn="l"/>
                <a:tab pos="1414463" algn="l"/>
                <a:tab pos="1871663" algn="l"/>
                <a:tab pos="2328863" algn="l"/>
                <a:tab pos="2786063" algn="l"/>
                <a:tab pos="3241675" algn="l"/>
                <a:tab pos="3700463" algn="l"/>
                <a:tab pos="4157663" algn="l"/>
                <a:tab pos="4614863" algn="l"/>
                <a:tab pos="5072063" algn="l"/>
                <a:tab pos="5529263" algn="l"/>
                <a:tab pos="5986463" algn="l"/>
                <a:tab pos="6440488" algn="l"/>
                <a:tab pos="6900863" algn="l"/>
                <a:tab pos="7358063" algn="l"/>
                <a:tab pos="7812088" algn="l"/>
                <a:tab pos="8270875" algn="l"/>
                <a:tab pos="8729663" algn="l"/>
                <a:tab pos="9186863" algn="l"/>
                <a:tab pos="9640888" algn="l"/>
              </a:tabLst>
            </a:pPr>
            <a:r>
              <a:rPr lang="en-GB" sz="3200" baseline="0" dirty="0">
                <a:solidFill>
                  <a:srgbClr val="000000"/>
                </a:solidFill>
                <a:latin typeface="Arial;Helvetica" charset="0"/>
              </a:rPr>
              <a:t>        </a:t>
            </a:r>
            <a:r>
              <a:rPr lang="en-GB" sz="2400" baseline="0" dirty="0">
                <a:solidFill>
                  <a:srgbClr val="000000"/>
                </a:solidFill>
                <a:latin typeface="Arial;Helvetica" charset="0"/>
              </a:rPr>
              <a:t>:   </a:t>
            </a:r>
            <a:r>
              <a:rPr lang="en-GB" sz="2400" b="1" baseline="0" dirty="0">
                <a:solidFill>
                  <a:srgbClr val="EFE34B"/>
                </a:solidFill>
                <a:latin typeface="Arial;Helvetica" charset="0"/>
              </a:rPr>
              <a:t>from HI observations</a:t>
            </a:r>
          </a:p>
          <a:p>
            <a:pPr marL="500063" indent="-428625" eaLnBrk="1">
              <a:lnSpc>
                <a:spcPct val="93000"/>
              </a:lnSpc>
              <a:spcBef>
                <a:spcPts val="700"/>
              </a:spcBef>
              <a:buClr>
                <a:srgbClr val="476BB8"/>
              </a:buClr>
              <a:buSzPct val="75000"/>
              <a:buFont typeface="StarSymbol" charset="0"/>
              <a:buChar char="➲"/>
              <a:tabLst>
                <a:tab pos="500063" algn="l"/>
                <a:tab pos="957263" algn="l"/>
                <a:tab pos="1414463" algn="l"/>
                <a:tab pos="1871663" algn="l"/>
                <a:tab pos="2328863" algn="l"/>
                <a:tab pos="2786063" algn="l"/>
                <a:tab pos="3241675" algn="l"/>
                <a:tab pos="3700463" algn="l"/>
                <a:tab pos="4157663" algn="l"/>
                <a:tab pos="4614863" algn="l"/>
                <a:tab pos="5072063" algn="l"/>
                <a:tab pos="5529263" algn="l"/>
                <a:tab pos="5986463" algn="l"/>
                <a:tab pos="6440488" algn="l"/>
                <a:tab pos="6900863" algn="l"/>
                <a:tab pos="7358063" algn="l"/>
                <a:tab pos="7812088" algn="l"/>
                <a:tab pos="8270875" algn="l"/>
                <a:tab pos="8729663" algn="l"/>
                <a:tab pos="9186863" algn="l"/>
                <a:tab pos="9640888" algn="l"/>
              </a:tabLst>
            </a:pPr>
            <a:r>
              <a:rPr lang="en-GB" sz="2800" baseline="0" dirty="0">
                <a:solidFill>
                  <a:srgbClr val="000000"/>
                </a:solidFill>
                <a:latin typeface="Arial;Helvetica" charset="0"/>
              </a:rPr>
              <a:t> </a:t>
            </a:r>
          </a:p>
          <a:p>
            <a:pPr marL="500063" indent="-428625" eaLnBrk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45000"/>
              <a:buFont typeface="Arial" charset="0"/>
              <a:buNone/>
              <a:tabLst>
                <a:tab pos="500063" algn="l"/>
                <a:tab pos="957263" algn="l"/>
                <a:tab pos="1414463" algn="l"/>
                <a:tab pos="1871663" algn="l"/>
                <a:tab pos="2328863" algn="l"/>
                <a:tab pos="2786063" algn="l"/>
                <a:tab pos="3241675" algn="l"/>
                <a:tab pos="3700463" algn="l"/>
                <a:tab pos="4157663" algn="l"/>
                <a:tab pos="4614863" algn="l"/>
                <a:tab pos="5072063" algn="l"/>
                <a:tab pos="5529263" algn="l"/>
                <a:tab pos="5986463" algn="l"/>
                <a:tab pos="6440488" algn="l"/>
                <a:tab pos="6900863" algn="l"/>
                <a:tab pos="7358063" algn="l"/>
                <a:tab pos="7812088" algn="l"/>
                <a:tab pos="8270875" algn="l"/>
                <a:tab pos="8729663" algn="l"/>
                <a:tab pos="9186863" algn="l"/>
                <a:tab pos="9640888" algn="l"/>
              </a:tabLst>
            </a:pPr>
            <a:endParaRPr lang="en-GB" sz="2800" baseline="0" dirty="0">
              <a:solidFill>
                <a:srgbClr val="000000"/>
              </a:solidFill>
              <a:latin typeface="Arial;Helvetica" charset="0"/>
              <a:cs typeface="Arial" charset="0"/>
            </a:endParaRPr>
          </a:p>
          <a:p>
            <a:pPr marL="500063" indent="-428625" eaLnBrk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45000"/>
              <a:buFont typeface="Arial" charset="0"/>
              <a:buNone/>
              <a:tabLst>
                <a:tab pos="500063" algn="l"/>
                <a:tab pos="957263" algn="l"/>
                <a:tab pos="1414463" algn="l"/>
                <a:tab pos="1871663" algn="l"/>
                <a:tab pos="2328863" algn="l"/>
                <a:tab pos="2786063" algn="l"/>
                <a:tab pos="3241675" algn="l"/>
                <a:tab pos="3700463" algn="l"/>
                <a:tab pos="4157663" algn="l"/>
                <a:tab pos="4614863" algn="l"/>
                <a:tab pos="5072063" algn="l"/>
                <a:tab pos="5529263" algn="l"/>
                <a:tab pos="5986463" algn="l"/>
                <a:tab pos="6440488" algn="l"/>
                <a:tab pos="6900863" algn="l"/>
                <a:tab pos="7358063" algn="l"/>
                <a:tab pos="7812088" algn="l"/>
                <a:tab pos="8270875" algn="l"/>
                <a:tab pos="8729663" algn="l"/>
                <a:tab pos="9186863" algn="l"/>
                <a:tab pos="9640888" algn="l"/>
              </a:tabLst>
            </a:pPr>
            <a:r>
              <a:rPr lang="en-GB" sz="2800" baseline="0" dirty="0">
                <a:solidFill>
                  <a:srgbClr val="000000"/>
                </a:solidFill>
                <a:latin typeface="Arial;Helvetica" charset="0"/>
              </a:rPr>
              <a:t>            </a:t>
            </a:r>
            <a:r>
              <a:rPr lang="en-GB" sz="2400" baseline="0" dirty="0">
                <a:solidFill>
                  <a:srgbClr val="000000"/>
                </a:solidFill>
                <a:latin typeface="Arial;Helvetica" charset="0"/>
                <a:cs typeface="Arial" charset="0"/>
              </a:rPr>
              <a:t>•</a:t>
            </a:r>
            <a:r>
              <a:rPr lang="en-GB" sz="2400" baseline="0" dirty="0">
                <a:solidFill>
                  <a:srgbClr val="000000"/>
                </a:solidFill>
                <a:latin typeface="Arial;Helvetica" charset="0"/>
              </a:rPr>
              <a:t> </a:t>
            </a:r>
            <a:r>
              <a:rPr lang="en-GB" sz="2400" baseline="0" dirty="0">
                <a:solidFill>
                  <a:srgbClr val="7DA647"/>
                </a:solidFill>
                <a:latin typeface="Arial;Helvetica" charset="0"/>
              </a:rPr>
              <a:t>dark halos with constant density cores</a:t>
            </a:r>
          </a:p>
          <a:p>
            <a:pPr marL="500063" indent="-428625" eaLnBrk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45000"/>
              <a:buFont typeface="Arial" charset="0"/>
              <a:buNone/>
              <a:tabLst>
                <a:tab pos="500063" algn="l"/>
                <a:tab pos="957263" algn="l"/>
                <a:tab pos="1414463" algn="l"/>
                <a:tab pos="1871663" algn="l"/>
                <a:tab pos="2328863" algn="l"/>
                <a:tab pos="2786063" algn="l"/>
                <a:tab pos="3241675" algn="l"/>
                <a:tab pos="3700463" algn="l"/>
                <a:tab pos="4157663" algn="l"/>
                <a:tab pos="4614863" algn="l"/>
                <a:tab pos="5072063" algn="l"/>
                <a:tab pos="5529263" algn="l"/>
                <a:tab pos="5986463" algn="l"/>
                <a:tab pos="6440488" algn="l"/>
                <a:tab pos="6900863" algn="l"/>
                <a:tab pos="7358063" algn="l"/>
                <a:tab pos="7812088" algn="l"/>
                <a:tab pos="8270875" algn="l"/>
                <a:tab pos="8729663" algn="l"/>
                <a:tab pos="9186863" algn="l"/>
                <a:tab pos="9640888" algn="l"/>
              </a:tabLst>
            </a:pPr>
            <a:r>
              <a:rPr lang="en-GB" sz="2400" baseline="0" dirty="0">
                <a:solidFill>
                  <a:srgbClr val="000000"/>
                </a:solidFill>
                <a:latin typeface="Arial;Helvetica" charset="0"/>
              </a:rPr>
              <a:t>              </a:t>
            </a:r>
            <a:r>
              <a:rPr lang="en-GB" sz="2400" baseline="0" dirty="0">
                <a:solidFill>
                  <a:srgbClr val="000000"/>
                </a:solidFill>
                <a:latin typeface="Arial;Helvetica" charset="0"/>
                <a:cs typeface="Arial" charset="0"/>
              </a:rPr>
              <a:t>•</a:t>
            </a:r>
            <a:r>
              <a:rPr lang="en-GB" sz="2400" baseline="0" dirty="0">
                <a:solidFill>
                  <a:srgbClr val="0000FF"/>
                </a:solidFill>
                <a:latin typeface="Arial;Helvetica" charset="0"/>
              </a:rPr>
              <a:t> dark halos with “cusps” (NFW, Moore)</a:t>
            </a:r>
          </a:p>
          <a:p>
            <a:pPr marL="500063" indent="-428625" eaLnBrk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45000"/>
              <a:buFont typeface="Arial" charset="0"/>
              <a:buNone/>
              <a:tabLst>
                <a:tab pos="500063" algn="l"/>
                <a:tab pos="957263" algn="l"/>
                <a:tab pos="1414463" algn="l"/>
                <a:tab pos="1871663" algn="l"/>
                <a:tab pos="2328863" algn="l"/>
                <a:tab pos="2786063" algn="l"/>
                <a:tab pos="3241675" algn="l"/>
                <a:tab pos="3700463" algn="l"/>
                <a:tab pos="4157663" algn="l"/>
                <a:tab pos="4614863" algn="l"/>
                <a:tab pos="5072063" algn="l"/>
                <a:tab pos="5529263" algn="l"/>
                <a:tab pos="5986463" algn="l"/>
                <a:tab pos="6440488" algn="l"/>
                <a:tab pos="6900863" algn="l"/>
                <a:tab pos="7358063" algn="l"/>
                <a:tab pos="7812088" algn="l"/>
                <a:tab pos="8270875" algn="l"/>
                <a:tab pos="8729663" algn="l"/>
                <a:tab pos="9186863" algn="l"/>
                <a:tab pos="9640888" algn="l"/>
              </a:tabLst>
            </a:pPr>
            <a:r>
              <a:rPr lang="en-GB" sz="2600" baseline="0" dirty="0">
                <a:solidFill>
                  <a:srgbClr val="000000"/>
                </a:solidFill>
                <a:latin typeface="Arial;Helvetica" charset="0"/>
                <a:cs typeface="Arial" charset="0"/>
              </a:rPr>
              <a:t>•</a:t>
            </a:r>
            <a:r>
              <a:rPr lang="en-GB" sz="2600" baseline="0" dirty="0">
                <a:solidFill>
                  <a:srgbClr val="000000"/>
                </a:solidFill>
                <a:latin typeface="Arial;Helvetica" charset="0"/>
              </a:rPr>
              <a:t> </a:t>
            </a:r>
            <a:r>
              <a:rPr lang="en-GB" sz="2200" b="1" baseline="0" dirty="0">
                <a:solidFill>
                  <a:srgbClr val="666699"/>
                </a:solidFill>
                <a:latin typeface="Arial;Helvetica" charset="0"/>
              </a:rPr>
              <a:t>HI-scaling </a:t>
            </a:r>
          </a:p>
          <a:p>
            <a:pPr marL="500063" indent="-428625" eaLnBrk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45000"/>
              <a:buFont typeface="Arial" charset="0"/>
              <a:buNone/>
              <a:tabLst>
                <a:tab pos="500063" algn="l"/>
                <a:tab pos="957263" algn="l"/>
                <a:tab pos="1414463" algn="l"/>
                <a:tab pos="1871663" algn="l"/>
                <a:tab pos="2328863" algn="l"/>
                <a:tab pos="2786063" algn="l"/>
                <a:tab pos="3241675" algn="l"/>
                <a:tab pos="3700463" algn="l"/>
                <a:tab pos="4157663" algn="l"/>
                <a:tab pos="4614863" algn="l"/>
                <a:tab pos="5072063" algn="l"/>
                <a:tab pos="5529263" algn="l"/>
                <a:tab pos="5986463" algn="l"/>
                <a:tab pos="6440488" algn="l"/>
                <a:tab pos="6900863" algn="l"/>
                <a:tab pos="7358063" algn="l"/>
                <a:tab pos="7812088" algn="l"/>
                <a:tab pos="8270875" algn="l"/>
                <a:tab pos="8729663" algn="l"/>
                <a:tab pos="9186863" algn="l"/>
                <a:tab pos="9640888" algn="l"/>
              </a:tabLst>
            </a:pPr>
            <a:r>
              <a:rPr lang="en-GB" sz="2600" baseline="0" dirty="0">
                <a:solidFill>
                  <a:srgbClr val="000000"/>
                </a:solidFill>
                <a:latin typeface="Arial;Helvetica" charset="0"/>
                <a:cs typeface="Arial" charset="0"/>
              </a:rPr>
              <a:t>•</a:t>
            </a:r>
            <a:r>
              <a:rPr lang="en-GB" sz="2600" baseline="0" dirty="0">
                <a:solidFill>
                  <a:srgbClr val="9999CC"/>
                </a:solidFill>
                <a:latin typeface="Arial;Helvetica" charset="0"/>
                <a:cs typeface="Arial" charset="0"/>
              </a:rPr>
              <a:t> </a:t>
            </a:r>
            <a:r>
              <a:rPr lang="en-GB" sz="2200" baseline="0" dirty="0" err="1">
                <a:solidFill>
                  <a:srgbClr val="9999CC"/>
                </a:solidFill>
                <a:latin typeface="Arial;Helvetica" charset="0"/>
              </a:rPr>
              <a:t>MOdified</a:t>
            </a:r>
            <a:r>
              <a:rPr lang="en-GB" sz="2200" baseline="0" dirty="0">
                <a:solidFill>
                  <a:srgbClr val="9999CC"/>
                </a:solidFill>
                <a:latin typeface="Arial;Helvetica" charset="0"/>
              </a:rPr>
              <a:t> Newtonian </a:t>
            </a:r>
            <a:r>
              <a:rPr lang="en-GB" sz="2200" baseline="0" dirty="0" smtClean="0">
                <a:solidFill>
                  <a:srgbClr val="9999CC"/>
                </a:solidFill>
                <a:latin typeface="Arial;Helvetica" charset="0"/>
              </a:rPr>
              <a:t>Dynamics</a:t>
            </a:r>
          </a:p>
          <a:p>
            <a:pPr marL="500063" indent="-428625" eaLnBrk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45000"/>
              <a:buFont typeface="Arial" charset="0"/>
              <a:buNone/>
              <a:tabLst>
                <a:tab pos="500063" algn="l"/>
                <a:tab pos="957263" algn="l"/>
                <a:tab pos="1414463" algn="l"/>
                <a:tab pos="1871663" algn="l"/>
                <a:tab pos="2328863" algn="l"/>
                <a:tab pos="2786063" algn="l"/>
                <a:tab pos="3241675" algn="l"/>
                <a:tab pos="3700463" algn="l"/>
                <a:tab pos="4157663" algn="l"/>
                <a:tab pos="4614863" algn="l"/>
                <a:tab pos="5072063" algn="l"/>
                <a:tab pos="5529263" algn="l"/>
                <a:tab pos="5986463" algn="l"/>
                <a:tab pos="6440488" algn="l"/>
                <a:tab pos="6900863" algn="l"/>
                <a:tab pos="7358063" algn="l"/>
                <a:tab pos="7812088" algn="l"/>
                <a:tab pos="8270875" algn="l"/>
                <a:tab pos="8729663" algn="l"/>
                <a:tab pos="9186863" algn="l"/>
                <a:tab pos="9640888" algn="l"/>
              </a:tabLst>
            </a:pPr>
            <a:r>
              <a:rPr lang="en-GB" sz="2200" baseline="0" dirty="0" smtClean="0">
                <a:solidFill>
                  <a:srgbClr val="9999CC"/>
                </a:solidFill>
                <a:latin typeface="Arial;Helvetica" charset="0"/>
              </a:rPr>
              <a:t>2-3 FREE PARAMETERS: MUST INVOLVE THE RC SLOPE</a:t>
            </a:r>
            <a:endParaRPr lang="en-GB" sz="2200" baseline="0" dirty="0">
              <a:solidFill>
                <a:srgbClr val="9999CC"/>
              </a:solidFill>
              <a:latin typeface="Arial;Helvetica" charset="0"/>
            </a:endParaRPr>
          </a:p>
          <a:p>
            <a:pPr marL="500063" indent="-428625" eaLnBrk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45000"/>
              <a:buFont typeface="Arial" charset="0"/>
              <a:buNone/>
              <a:tabLst>
                <a:tab pos="500063" algn="l"/>
                <a:tab pos="957263" algn="l"/>
                <a:tab pos="1414463" algn="l"/>
                <a:tab pos="1871663" algn="l"/>
                <a:tab pos="2328863" algn="l"/>
                <a:tab pos="2786063" algn="l"/>
                <a:tab pos="3241675" algn="l"/>
                <a:tab pos="3700463" algn="l"/>
                <a:tab pos="4157663" algn="l"/>
                <a:tab pos="4614863" algn="l"/>
                <a:tab pos="5072063" algn="l"/>
                <a:tab pos="5529263" algn="l"/>
                <a:tab pos="5986463" algn="l"/>
                <a:tab pos="6440488" algn="l"/>
                <a:tab pos="6900863" algn="l"/>
                <a:tab pos="7358063" algn="l"/>
                <a:tab pos="7812088" algn="l"/>
                <a:tab pos="8270875" algn="l"/>
                <a:tab pos="8729663" algn="l"/>
                <a:tab pos="9186863" algn="l"/>
                <a:tab pos="9640888" algn="l"/>
              </a:tabLst>
            </a:pPr>
            <a:endParaRPr lang="en-GB" sz="2200" baseline="0" dirty="0">
              <a:solidFill>
                <a:srgbClr val="9999CC"/>
              </a:solidFill>
              <a:latin typeface="Arial;Helvetica" charset="0"/>
            </a:endParaRPr>
          </a:p>
        </p:txBody>
      </p:sp>
      <p:graphicFrame>
        <p:nvGraphicFramePr>
          <p:cNvPr id="3075" name="Object 7"/>
          <p:cNvGraphicFramePr>
            <a:graphicFrameLocks noChangeAspect="1"/>
          </p:cNvGraphicFramePr>
          <p:nvPr/>
        </p:nvGraphicFramePr>
        <p:xfrm>
          <a:off x="1609725" y="3248025"/>
          <a:ext cx="922338" cy="322263"/>
        </p:xfrm>
        <a:graphic>
          <a:graphicData uri="http://schemas.openxmlformats.org/presentationml/2006/ole">
            <p:oleObj spid="_x0000_s3075" r:id="rId5" imgW="1238400" imgH="390600" progId="">
              <p:embed/>
            </p:oleObj>
          </a:graphicData>
        </a:graphic>
      </p:graphicFrame>
      <p:graphicFrame>
        <p:nvGraphicFramePr>
          <p:cNvPr id="3076" name="Object 8"/>
          <p:cNvGraphicFramePr>
            <a:graphicFrameLocks noChangeAspect="1"/>
          </p:cNvGraphicFramePr>
          <p:nvPr/>
        </p:nvGraphicFramePr>
        <p:xfrm>
          <a:off x="1685925" y="2790825"/>
          <a:ext cx="915988" cy="331788"/>
        </p:xfrm>
        <a:graphic>
          <a:graphicData uri="http://schemas.openxmlformats.org/presentationml/2006/ole">
            <p:oleObj spid="_x0000_s3076" r:id="rId6" imgW="1171440" imgH="390600" progId="">
              <p:embed/>
            </p:oleObj>
          </a:graphicData>
        </a:graphic>
      </p:graphicFrame>
      <p:grpSp>
        <p:nvGrpSpPr>
          <p:cNvPr id="3080" name="Group 11"/>
          <p:cNvGrpSpPr>
            <a:grpSpLocks/>
          </p:cNvGrpSpPr>
          <p:nvPr/>
        </p:nvGrpSpPr>
        <p:grpSpPr bwMode="auto">
          <a:xfrm>
            <a:off x="2981325" y="963613"/>
            <a:ext cx="3276600" cy="608012"/>
            <a:chOff x="1227" y="3183"/>
            <a:chExt cx="1594" cy="223"/>
          </a:xfrm>
        </p:grpSpPr>
        <p:sp>
          <p:nvSpPr>
            <p:cNvPr id="3081" name="AutoShape 12"/>
            <p:cNvSpPr>
              <a:spLocks noChangeArrowheads="1"/>
            </p:cNvSpPr>
            <p:nvPr/>
          </p:nvSpPr>
          <p:spPr bwMode="auto">
            <a:xfrm>
              <a:off x="1230" y="3184"/>
              <a:ext cx="1587" cy="223"/>
            </a:xfrm>
            <a:prstGeom prst="roundRect">
              <a:avLst>
                <a:gd name="adj" fmla="val 449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graphicFrame>
          <p:nvGraphicFramePr>
            <p:cNvPr id="3077" name="Object 13"/>
            <p:cNvGraphicFramePr>
              <a:graphicFrameLocks noChangeAspect="1"/>
            </p:cNvGraphicFramePr>
            <p:nvPr/>
          </p:nvGraphicFramePr>
          <p:xfrm>
            <a:off x="1227" y="3183"/>
            <a:ext cx="1595" cy="211"/>
          </p:xfrm>
          <a:graphic>
            <a:graphicData uri="http://schemas.openxmlformats.org/presentationml/2006/ole">
              <p:oleObj spid="_x0000_s3077" r:id="rId7" imgW="1486080" imgH="219240" progId="">
                <p:embed/>
              </p:oleObj>
            </a:graphicData>
          </a:graphic>
        </p:graphicFrame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771525" y="384175"/>
            <a:ext cx="83820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212725" indent="-212725"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212725" algn="l"/>
                <a:tab pos="669925" algn="l"/>
                <a:tab pos="1127125" algn="l"/>
                <a:tab pos="1581150" algn="l"/>
                <a:tab pos="2041525" algn="l"/>
                <a:tab pos="2498725" algn="l"/>
                <a:tab pos="2955925" algn="l"/>
                <a:tab pos="3411538" algn="l"/>
                <a:tab pos="3870325" algn="l"/>
                <a:tab pos="4327525" algn="l"/>
                <a:tab pos="4781550" algn="l"/>
                <a:tab pos="5241925" algn="l"/>
                <a:tab pos="5699125" algn="l"/>
                <a:tab pos="6156325" algn="l"/>
                <a:tab pos="6610350" algn="l"/>
                <a:tab pos="7070725" algn="l"/>
                <a:tab pos="7527925" algn="l"/>
                <a:tab pos="7981950" algn="l"/>
                <a:tab pos="8440738" algn="l"/>
                <a:tab pos="8899525" algn="l"/>
                <a:tab pos="9353550" algn="l"/>
              </a:tabLst>
            </a:pPr>
            <a:r>
              <a:rPr lang="en-GB" sz="2400" b="1" baseline="0" dirty="0">
                <a:solidFill>
                  <a:srgbClr val="0000FF"/>
                </a:solidFill>
              </a:rPr>
              <a:t>We can </a:t>
            </a:r>
            <a:r>
              <a:rPr lang="en-GB" sz="2400" b="1" baseline="0" dirty="0" smtClean="0">
                <a:solidFill>
                  <a:srgbClr val="0000FF"/>
                </a:solidFill>
              </a:rPr>
              <a:t>uniquely  </a:t>
            </a:r>
            <a:r>
              <a:rPr lang="en-GB" sz="2400" b="1" baseline="0" dirty="0">
                <a:solidFill>
                  <a:srgbClr val="0000FF"/>
                </a:solidFill>
              </a:rPr>
              <a:t>mass model a RC</a:t>
            </a:r>
          </a:p>
          <a:p>
            <a:pPr marL="212725" indent="-212725"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212725" algn="l"/>
                <a:tab pos="669925" algn="l"/>
                <a:tab pos="1127125" algn="l"/>
                <a:tab pos="1581150" algn="l"/>
                <a:tab pos="2041525" algn="l"/>
                <a:tab pos="2498725" algn="l"/>
                <a:tab pos="2955925" algn="l"/>
                <a:tab pos="3411538" algn="l"/>
                <a:tab pos="3870325" algn="l"/>
                <a:tab pos="4327525" algn="l"/>
                <a:tab pos="4781550" algn="l"/>
                <a:tab pos="5241925" algn="l"/>
                <a:tab pos="5699125" algn="l"/>
                <a:tab pos="6156325" algn="l"/>
                <a:tab pos="6610350" algn="l"/>
                <a:tab pos="7070725" algn="l"/>
                <a:tab pos="7527925" algn="l"/>
                <a:tab pos="7981950" algn="l"/>
                <a:tab pos="8440738" algn="l"/>
                <a:tab pos="8899525" algn="l"/>
                <a:tab pos="9353550" algn="l"/>
              </a:tabLst>
            </a:pPr>
            <a:r>
              <a:rPr lang="en-GB" sz="1700" b="1" baseline="0" dirty="0">
                <a:solidFill>
                  <a:srgbClr val="0000FF"/>
                </a:solidFill>
              </a:rPr>
              <a:t>disk-halo components, </a:t>
            </a:r>
            <a:r>
              <a:rPr lang="en-GB" sz="1700" b="1" baseline="0" dirty="0">
                <a:solidFill>
                  <a:schemeClr val="accent2"/>
                </a:solidFill>
              </a:rPr>
              <a:t>known surf </a:t>
            </a:r>
            <a:r>
              <a:rPr lang="en-GB" sz="1700" b="1" baseline="0" dirty="0" err="1">
                <a:solidFill>
                  <a:schemeClr val="accent2"/>
                </a:solidFill>
              </a:rPr>
              <a:t>phot</a:t>
            </a:r>
            <a:r>
              <a:rPr lang="en-GB" sz="1700" b="1" baseline="0" dirty="0">
                <a:solidFill>
                  <a:schemeClr val="accent2"/>
                </a:solidFill>
              </a:rPr>
              <a:t>, reliable V(R) and  </a:t>
            </a:r>
            <a:r>
              <a:rPr lang="en-GB" sz="1700" b="1" baseline="0" dirty="0" err="1">
                <a:solidFill>
                  <a:schemeClr val="accent2"/>
                </a:solidFill>
              </a:rPr>
              <a:t>dV</a:t>
            </a:r>
            <a:r>
              <a:rPr lang="en-GB" sz="1700" b="1" baseline="0" dirty="0">
                <a:solidFill>
                  <a:schemeClr val="accent2"/>
                </a:solidFill>
              </a:rPr>
              <a:t>/</a:t>
            </a:r>
            <a:r>
              <a:rPr lang="en-GB" sz="1700" b="1" baseline="0" dirty="0" err="1">
                <a:solidFill>
                  <a:schemeClr val="accent2"/>
                </a:solidFill>
              </a:rPr>
              <a:t>dR</a:t>
            </a:r>
            <a:r>
              <a:rPr lang="en-GB" sz="1700" b="1" baseline="0" dirty="0">
                <a:solidFill>
                  <a:schemeClr val="accent2"/>
                </a:solidFill>
              </a:rPr>
              <a:t>, resolution ~ 0.3</a:t>
            </a:r>
            <a:r>
              <a:rPr lang="en-GB" sz="2000" b="1" baseline="0" dirty="0">
                <a:solidFill>
                  <a:srgbClr val="0000FF"/>
                </a:solidFill>
              </a:rPr>
              <a:t> </a:t>
            </a:r>
            <a:r>
              <a:rPr lang="en-GB" sz="1700" b="1" baseline="0" dirty="0">
                <a:solidFill>
                  <a:srgbClr val="0000FF"/>
                </a:solidFill>
              </a:rPr>
              <a:t>R</a:t>
            </a:r>
            <a:r>
              <a:rPr lang="en-GB" sz="1700" b="1" dirty="0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868363" y="3844925"/>
            <a:ext cx="82804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212725" indent="-212725" algn="ctr" eaLnBrk="1">
              <a:lnSpc>
                <a:spcPts val="355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212725" algn="l"/>
                <a:tab pos="669925" algn="l"/>
                <a:tab pos="1127125" algn="l"/>
                <a:tab pos="1581150" algn="l"/>
                <a:tab pos="2041525" algn="l"/>
                <a:tab pos="2498725" algn="l"/>
                <a:tab pos="2955925" algn="l"/>
                <a:tab pos="3411538" algn="l"/>
                <a:tab pos="3870325" algn="l"/>
                <a:tab pos="4327525" algn="l"/>
                <a:tab pos="4781550" algn="l"/>
                <a:tab pos="5241925" algn="l"/>
                <a:tab pos="5699125" algn="l"/>
                <a:tab pos="6156325" algn="l"/>
                <a:tab pos="6610350" algn="l"/>
                <a:tab pos="7070725" algn="l"/>
                <a:tab pos="7527925" algn="l"/>
                <a:tab pos="7981950" algn="l"/>
                <a:tab pos="8440738" algn="l"/>
                <a:tab pos="8899525" algn="l"/>
                <a:tab pos="9353550" algn="l"/>
              </a:tabLst>
            </a:pPr>
            <a:r>
              <a:rPr lang="en-GB" sz="3200" baseline="0">
                <a:solidFill>
                  <a:srgbClr val="0000FF"/>
                </a:solidFill>
                <a:latin typeface="@MS PGothic (Baltic)" pitchFamily="32" charset="0"/>
              </a:rPr>
              <a:t> </a:t>
            </a:r>
            <a:r>
              <a:rPr lang="en-GB" sz="2000" b="1" baseline="0">
                <a:solidFill>
                  <a:srgbClr val="993366"/>
                </a:solidFill>
                <a:latin typeface="Lucidasans" pitchFamily="32" charset="0"/>
              </a:rPr>
              <a:t> </a:t>
            </a:r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738" y="1190625"/>
            <a:ext cx="8612187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3"/>
          <p:cNvSpPr>
            <a:spLocks noGrp="1" noChangeArrowheads="1"/>
          </p:cNvSpPr>
          <p:nvPr>
            <p:ph type="title"/>
          </p:nvPr>
        </p:nvSpPr>
        <p:spPr>
          <a:xfrm>
            <a:off x="923925" y="200025"/>
            <a:ext cx="7086600" cy="633413"/>
          </a:xfrm>
        </p:spPr>
        <p:txBody>
          <a:bodyPr lIns="99180" tIns="51574" rIns="99180" bIns="51574"/>
          <a:lstStyle/>
          <a:p>
            <a:pPr marL="392113" indent="-392113" defTabSz="503238" eaLnBrk="1" hangingPunct="1">
              <a:lnSpc>
                <a:spcPts val="2863"/>
              </a:lnSpc>
              <a:buClr>
                <a:srgbClr val="E5E5FF"/>
              </a:buClr>
              <a:buFont typeface="Garamond" pitchFamily="18" charset="0"/>
              <a:buNone/>
              <a:tabLst>
                <a:tab pos="0" algn="l"/>
                <a:tab pos="503238" algn="l"/>
                <a:tab pos="1008063" algn="l"/>
                <a:tab pos="1511300" algn="l"/>
                <a:tab pos="2016125" algn="l"/>
                <a:tab pos="2517775" algn="l"/>
                <a:tab pos="3024188" algn="l"/>
                <a:tab pos="3527425" algn="l"/>
                <a:tab pos="4027488" algn="l"/>
                <a:tab pos="4533900" algn="l"/>
                <a:tab pos="5037138" algn="l"/>
                <a:tab pos="5543550" algn="l"/>
                <a:tab pos="6045200" algn="l"/>
                <a:tab pos="6551613" algn="l"/>
                <a:tab pos="7054850" algn="l"/>
                <a:tab pos="7559675" algn="l"/>
                <a:tab pos="8061325" algn="l"/>
                <a:tab pos="8562975" algn="l"/>
                <a:tab pos="9070975" algn="l"/>
                <a:tab pos="9571038" algn="l"/>
                <a:tab pos="10077450" algn="l"/>
              </a:tabLst>
            </a:pPr>
            <a:r>
              <a:rPr lang="en-GB" sz="2400" b="1" dirty="0" smtClean="0">
                <a:solidFill>
                  <a:srgbClr val="3366FF"/>
                </a:solidFill>
                <a:latin typeface="Comic Sans MS Bold" pitchFamily="32" charset="0"/>
              </a:rPr>
              <a:t>Dark halos from </a:t>
            </a:r>
            <a:r>
              <a:rPr lang="el-GR" sz="2400" b="1" dirty="0" smtClean="0">
                <a:solidFill>
                  <a:srgbClr val="3366FF"/>
                </a:solidFill>
                <a:latin typeface="Times New Roman"/>
                <a:cs typeface="Times New Roman"/>
              </a:rPr>
              <a:t>Λ</a:t>
            </a:r>
            <a:r>
              <a:rPr lang="it-IT" sz="2400" b="1" dirty="0" smtClean="0">
                <a:solidFill>
                  <a:srgbClr val="3366FF"/>
                </a:solidFill>
                <a:latin typeface="Times New Roman"/>
                <a:cs typeface="Times New Roman"/>
              </a:rPr>
              <a:t>CDM </a:t>
            </a:r>
            <a:r>
              <a:rPr lang="en-GB" sz="2400" b="1" dirty="0" smtClean="0">
                <a:solidFill>
                  <a:srgbClr val="3366FF"/>
                </a:solidFill>
                <a:latin typeface="Comic Sans MS Bold" pitchFamily="32" charset="0"/>
              </a:rPr>
              <a:t>simulations</a:t>
            </a:r>
          </a:p>
        </p:txBody>
      </p:sp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1000125" y="936625"/>
            <a:ext cx="7010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180" tIns="51574" rIns="99180" bIns="51574" anchor="ctr">
            <a:spAutoFit/>
          </a:bodyPr>
          <a:lstStyle/>
          <a:p>
            <a:pPr defTabSz="1008063" eaLnBrk="1" hangingPunct="1">
              <a:lnSpc>
                <a:spcPts val="2150"/>
              </a:lnSpc>
              <a:buClr>
                <a:srgbClr val="E5E5FF"/>
              </a:buClr>
              <a:buSzPct val="100000"/>
              <a:buFont typeface="Garamond" pitchFamily="18" charset="0"/>
              <a:buNone/>
              <a:tabLst>
                <a:tab pos="0" algn="l"/>
                <a:tab pos="503238" algn="l"/>
                <a:tab pos="1008063" algn="l"/>
                <a:tab pos="1511300" algn="l"/>
                <a:tab pos="2016125" algn="l"/>
                <a:tab pos="2519363" algn="l"/>
                <a:tab pos="3024188" algn="l"/>
                <a:tab pos="3527425" algn="l"/>
                <a:tab pos="4027488" algn="l"/>
                <a:tab pos="4535488" algn="l"/>
                <a:tab pos="5037138" algn="l"/>
                <a:tab pos="5543550" algn="l"/>
                <a:tab pos="6046788" algn="l"/>
                <a:tab pos="6551613" algn="l"/>
                <a:tab pos="7054850" algn="l"/>
                <a:tab pos="7559675" algn="l"/>
                <a:tab pos="8062913" algn="l"/>
                <a:tab pos="8562975" algn="l"/>
                <a:tab pos="9070975" algn="l"/>
                <a:tab pos="9571038" algn="l"/>
                <a:tab pos="10079038" algn="l"/>
              </a:tabLst>
              <a:defRPr/>
            </a:pPr>
            <a:r>
              <a:rPr lang="en-GB" sz="1700" b="1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 Bold" pitchFamily="32" charset="0"/>
                <a:cs typeface="+mn-cs"/>
              </a:rPr>
              <a:t>Halos form hierarchically bottom-up via </a:t>
            </a:r>
            <a:r>
              <a:rPr lang="en-GB" sz="1700" b="1" baseline="0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 Bold" pitchFamily="32" charset="0"/>
                <a:cs typeface="+mn-cs"/>
              </a:rPr>
              <a:t>gravit</a:t>
            </a:r>
            <a:r>
              <a:rPr lang="en-GB" sz="1700" b="1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 Bold" pitchFamily="32" charset="0"/>
                <a:cs typeface="+mn-cs"/>
              </a:rPr>
              <a:t>. amplification of initial density </a:t>
            </a:r>
            <a:r>
              <a:rPr lang="en-GB" sz="1700" b="1" baseline="0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 Bold" pitchFamily="32" charset="0"/>
                <a:cs typeface="+mn-cs"/>
              </a:rPr>
              <a:t>flucts</a:t>
            </a:r>
            <a:r>
              <a:rPr lang="en-GB" sz="1700" b="1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 Bold" pitchFamily="32" charset="0"/>
                <a:cs typeface="+mn-cs"/>
              </a:rPr>
              <a:t>. Most evident property</a:t>
            </a:r>
            <a:r>
              <a:rPr lang="en-GB" sz="1700" b="1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 Bold" pitchFamily="32" charset="0"/>
                <a:cs typeface="+mn-cs"/>
              </a:rPr>
              <a:t>: </a:t>
            </a:r>
            <a:r>
              <a:rPr lang="en-GB" sz="1700" b="1" u="sng" baseline="0" dirty="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 Bold" pitchFamily="32" charset="0"/>
                <a:cs typeface="+mn-cs"/>
              </a:rPr>
              <a:t>CENTRAL</a:t>
            </a:r>
            <a:r>
              <a:rPr lang="en-GB" sz="1700" b="1" u="sng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 Bold" pitchFamily="32" charset="0"/>
                <a:cs typeface="+mn-cs"/>
              </a:rPr>
              <a:t> </a:t>
            </a:r>
            <a:r>
              <a:rPr lang="en-GB" sz="1700" b="1" u="sng" baseline="0" dirty="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 Bold" pitchFamily="32" charset="0"/>
                <a:cs typeface="+mn-cs"/>
              </a:rPr>
              <a:t>CUSP</a:t>
            </a:r>
          </a:p>
        </p:txBody>
      </p:sp>
      <p:grpSp>
        <p:nvGrpSpPr>
          <p:cNvPr id="7176" name="Group 5"/>
          <p:cNvGrpSpPr>
            <a:grpSpLocks/>
          </p:cNvGrpSpPr>
          <p:nvPr/>
        </p:nvGrpSpPr>
        <p:grpSpPr bwMode="auto">
          <a:xfrm>
            <a:off x="2295525" y="2714625"/>
            <a:ext cx="3505200" cy="838200"/>
            <a:chOff x="2883" y="514"/>
            <a:chExt cx="1619" cy="430"/>
          </a:xfrm>
        </p:grpSpPr>
        <p:sp>
          <p:nvSpPr>
            <p:cNvPr id="7187" name="AutoShape 6"/>
            <p:cNvSpPr>
              <a:spLocks noChangeArrowheads="1"/>
            </p:cNvSpPr>
            <p:nvPr/>
          </p:nvSpPr>
          <p:spPr bwMode="auto">
            <a:xfrm>
              <a:off x="2888" y="520"/>
              <a:ext cx="1615" cy="424"/>
            </a:xfrm>
            <a:prstGeom prst="roundRect">
              <a:avLst>
                <a:gd name="adj" fmla="val 231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7188" name="Group 7"/>
            <p:cNvGrpSpPr>
              <a:grpSpLocks/>
            </p:cNvGrpSpPr>
            <p:nvPr/>
          </p:nvGrpSpPr>
          <p:grpSpPr bwMode="auto">
            <a:xfrm>
              <a:off x="2883" y="514"/>
              <a:ext cx="1610" cy="430"/>
              <a:chOff x="2883" y="514"/>
              <a:chExt cx="1610" cy="430"/>
            </a:xfrm>
          </p:grpSpPr>
          <p:graphicFrame>
            <p:nvGraphicFramePr>
              <p:cNvPr id="7173" name="Object 8"/>
              <p:cNvGraphicFramePr>
                <a:graphicFrameLocks noChangeAspect="1"/>
              </p:cNvGraphicFramePr>
              <p:nvPr/>
            </p:nvGraphicFramePr>
            <p:xfrm>
              <a:off x="2883" y="514"/>
              <a:ext cx="1591" cy="394"/>
            </p:xfrm>
            <a:graphic>
              <a:graphicData uri="http://schemas.openxmlformats.org/presentationml/2006/ole">
                <p:oleObj spid="_x0000_s7173" r:id="rId4" imgW="1714680" imgH="438120" progId="">
                  <p:embed/>
                </p:oleObj>
              </a:graphicData>
            </a:graphic>
          </p:graphicFrame>
          <p:sp>
            <p:nvSpPr>
              <p:cNvPr id="7189" name="AutoShape 9"/>
              <p:cNvSpPr>
                <a:spLocks noChangeArrowheads="1"/>
              </p:cNvSpPr>
              <p:nvPr/>
            </p:nvSpPr>
            <p:spPr bwMode="auto">
              <a:xfrm>
                <a:off x="2896" y="521"/>
                <a:ext cx="1598" cy="424"/>
              </a:xfrm>
              <a:prstGeom prst="roundRect">
                <a:avLst>
                  <a:gd name="adj" fmla="val 231"/>
                </a:avLst>
              </a:pr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grpSp>
        <p:nvGrpSpPr>
          <p:cNvPr id="7177" name="Group 10"/>
          <p:cNvGrpSpPr>
            <a:grpSpLocks/>
          </p:cNvGrpSpPr>
          <p:nvPr/>
        </p:nvGrpSpPr>
        <p:grpSpPr bwMode="auto">
          <a:xfrm>
            <a:off x="806450" y="1890713"/>
            <a:ext cx="7993063" cy="641350"/>
            <a:chOff x="461" y="1080"/>
            <a:chExt cx="4569" cy="366"/>
          </a:xfrm>
        </p:grpSpPr>
        <p:sp>
          <p:nvSpPr>
            <p:cNvPr id="7185" name="AutoShape 11"/>
            <p:cNvSpPr>
              <a:spLocks noChangeArrowheads="1"/>
            </p:cNvSpPr>
            <p:nvPr/>
          </p:nvSpPr>
          <p:spPr bwMode="auto">
            <a:xfrm>
              <a:off x="461" y="1080"/>
              <a:ext cx="4562" cy="367"/>
            </a:xfrm>
            <a:prstGeom prst="roundRect">
              <a:avLst>
                <a:gd name="adj" fmla="val 273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7186" name="Group 12"/>
            <p:cNvGrpSpPr>
              <a:grpSpLocks/>
            </p:cNvGrpSpPr>
            <p:nvPr/>
          </p:nvGrpSpPr>
          <p:grpSpPr bwMode="auto">
            <a:xfrm>
              <a:off x="482" y="1085"/>
              <a:ext cx="4548" cy="356"/>
              <a:chOff x="482" y="1085"/>
              <a:chExt cx="4548" cy="356"/>
            </a:xfrm>
          </p:grpSpPr>
          <p:graphicFrame>
            <p:nvGraphicFramePr>
              <p:cNvPr id="7170" name="Object 13"/>
              <p:cNvGraphicFramePr>
                <a:graphicFrameLocks noChangeAspect="1"/>
              </p:cNvGraphicFramePr>
              <p:nvPr/>
            </p:nvGraphicFramePr>
            <p:xfrm>
              <a:off x="482" y="1085"/>
              <a:ext cx="1206" cy="357"/>
            </p:xfrm>
            <a:graphic>
              <a:graphicData uri="http://schemas.openxmlformats.org/presentationml/2006/ole">
                <p:oleObj spid="_x0000_s7170" r:id="rId5" imgW="1333440" imgH="371520" progId="">
                  <p:embed/>
                </p:oleObj>
              </a:graphicData>
            </a:graphic>
          </p:graphicFrame>
          <p:graphicFrame>
            <p:nvGraphicFramePr>
              <p:cNvPr id="7171" name="Object 14"/>
              <p:cNvGraphicFramePr>
                <a:graphicFrameLocks noChangeAspect="1"/>
              </p:cNvGraphicFramePr>
              <p:nvPr/>
            </p:nvGraphicFramePr>
            <p:xfrm>
              <a:off x="3042" y="1164"/>
              <a:ext cx="1989" cy="192"/>
            </p:xfrm>
            <a:graphic>
              <a:graphicData uri="http://schemas.openxmlformats.org/presentationml/2006/ole">
                <p:oleObj spid="_x0000_s7171" r:id="rId6" imgW="2305080" imgH="219240" progId="">
                  <p:embed/>
                </p:oleObj>
              </a:graphicData>
            </a:graphic>
          </p:graphicFrame>
          <p:graphicFrame>
            <p:nvGraphicFramePr>
              <p:cNvPr id="7172" name="Object 15"/>
              <p:cNvGraphicFramePr>
                <a:graphicFrameLocks noChangeAspect="1"/>
              </p:cNvGraphicFramePr>
              <p:nvPr/>
            </p:nvGraphicFramePr>
            <p:xfrm>
              <a:off x="1877" y="1176"/>
              <a:ext cx="932" cy="192"/>
            </p:xfrm>
            <a:graphic>
              <a:graphicData uri="http://schemas.openxmlformats.org/presentationml/2006/ole">
                <p:oleObj spid="_x0000_s7172" r:id="rId7" imgW="1076400" imgH="219240" progId="">
                  <p:embed/>
                </p:oleObj>
              </a:graphicData>
            </a:graphic>
          </p:graphicFrame>
        </p:grpSp>
      </p:grpSp>
      <p:sp>
        <p:nvSpPr>
          <p:cNvPr id="225296" name="Text Box 16"/>
          <p:cNvSpPr txBox="1">
            <a:spLocks noChangeArrowheads="1"/>
          </p:cNvSpPr>
          <p:nvPr/>
        </p:nvSpPr>
        <p:spPr bwMode="auto">
          <a:xfrm>
            <a:off x="542925" y="4070350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180" tIns="51574" rIns="99180" bIns="51574" anchor="ctr">
            <a:spAutoFit/>
          </a:bodyPr>
          <a:lstStyle/>
          <a:p>
            <a:pPr defTabSz="1008063" eaLnBrk="1" hangingPunct="1">
              <a:lnSpc>
                <a:spcPts val="2150"/>
              </a:lnSpc>
              <a:buClr>
                <a:srgbClr val="E5E5FF"/>
              </a:buClr>
              <a:buSzPct val="100000"/>
              <a:buFont typeface="Garamond" pitchFamily="18" charset="0"/>
              <a:buNone/>
              <a:tabLst>
                <a:tab pos="0" algn="l"/>
                <a:tab pos="503238" algn="l"/>
                <a:tab pos="1008063" algn="l"/>
                <a:tab pos="1511300" algn="l"/>
                <a:tab pos="2016125" algn="l"/>
                <a:tab pos="2519363" algn="l"/>
                <a:tab pos="3024188" algn="l"/>
                <a:tab pos="3527425" algn="l"/>
                <a:tab pos="4027488" algn="l"/>
                <a:tab pos="4535488" algn="l"/>
                <a:tab pos="5037138" algn="l"/>
                <a:tab pos="5543550" algn="l"/>
                <a:tab pos="6046788" algn="l"/>
                <a:tab pos="6551613" algn="l"/>
                <a:tab pos="7054850" algn="l"/>
                <a:tab pos="7559675" algn="l"/>
                <a:tab pos="8062913" algn="l"/>
                <a:tab pos="8562975" algn="l"/>
                <a:tab pos="9070975" algn="l"/>
                <a:tab pos="9571038" algn="l"/>
                <a:tab pos="10079038" algn="l"/>
              </a:tabLst>
              <a:defRPr/>
            </a:pPr>
            <a:r>
              <a:rPr lang="en-GB" sz="1700" b="1" baseline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 Bold" pitchFamily="32" charset="0"/>
                <a:cs typeface="+mn-cs"/>
              </a:rPr>
              <a:t> cuspy NFW density profiles disagree with observed kinematics.</a:t>
            </a:r>
          </a:p>
          <a:p>
            <a:pPr defTabSz="1008063" eaLnBrk="1" hangingPunct="1">
              <a:lnSpc>
                <a:spcPts val="2150"/>
              </a:lnSpc>
              <a:buClr>
                <a:srgbClr val="E5E5FF"/>
              </a:buClr>
              <a:buSzPct val="100000"/>
              <a:buFont typeface="Garamond" pitchFamily="18" charset="0"/>
              <a:buNone/>
              <a:tabLst>
                <a:tab pos="0" algn="l"/>
                <a:tab pos="503238" algn="l"/>
                <a:tab pos="1008063" algn="l"/>
                <a:tab pos="1511300" algn="l"/>
                <a:tab pos="2016125" algn="l"/>
                <a:tab pos="2519363" algn="l"/>
                <a:tab pos="3024188" algn="l"/>
                <a:tab pos="3527425" algn="l"/>
                <a:tab pos="4027488" algn="l"/>
                <a:tab pos="4535488" algn="l"/>
                <a:tab pos="5037138" algn="l"/>
                <a:tab pos="5543550" algn="l"/>
                <a:tab pos="6046788" algn="l"/>
                <a:tab pos="6551613" algn="l"/>
                <a:tab pos="7054850" algn="l"/>
                <a:tab pos="7559675" algn="l"/>
                <a:tab pos="8062913" algn="l"/>
                <a:tab pos="8562975" algn="l"/>
                <a:tab pos="9070975" algn="l"/>
                <a:tab pos="9571038" algn="l"/>
                <a:tab pos="10079038" algn="l"/>
              </a:tabLst>
              <a:defRPr/>
            </a:pPr>
            <a:r>
              <a:rPr lang="en-GB" sz="1700" b="1" baseline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 Bold" pitchFamily="32" charset="0"/>
                <a:cs typeface="+mn-cs"/>
              </a:rPr>
              <a:t> comparison </a:t>
            </a:r>
            <a:r>
              <a:rPr lang="en-GB" sz="17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 Bold" pitchFamily="32" charset="0"/>
                <a:cs typeface="+mn-cs"/>
              </a:rPr>
              <a:t>galaxy by galaxy</a:t>
            </a:r>
            <a:r>
              <a:rPr lang="en-GB" sz="1700" b="1" baseline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 Bold" pitchFamily="32" charset="0"/>
                <a:cs typeface="+mn-cs"/>
              </a:rPr>
              <a:t> and of </a:t>
            </a:r>
            <a:r>
              <a:rPr lang="en-GB" sz="17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 Bold" pitchFamily="32" charset="0"/>
                <a:cs typeface="+mn-cs"/>
              </a:rPr>
              <a:t>coadded</a:t>
            </a:r>
            <a:r>
              <a:rPr lang="en-GB" sz="1700" b="1" baseline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 Bold" pitchFamily="32" charset="0"/>
                <a:cs typeface="+mn-cs"/>
              </a:rPr>
              <a:t> kinematics highlights a CDM crisis. </a:t>
            </a:r>
          </a:p>
        </p:txBody>
      </p:sp>
      <p:sp>
        <p:nvSpPr>
          <p:cNvPr id="225297" name="Text Box 17"/>
          <p:cNvSpPr txBox="1">
            <a:spLocks noChangeArrowheads="1"/>
          </p:cNvSpPr>
          <p:nvPr/>
        </p:nvSpPr>
        <p:spPr bwMode="auto">
          <a:xfrm>
            <a:off x="2905125" y="3552825"/>
            <a:ext cx="33369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180" tIns="51574" rIns="99180" bIns="51574" anchor="ctr">
            <a:spAutoFit/>
          </a:bodyPr>
          <a:lstStyle/>
          <a:p>
            <a:pPr defTabSz="1008063" eaLnBrk="1" hangingPunct="1">
              <a:lnSpc>
                <a:spcPts val="2863"/>
              </a:lnSpc>
              <a:buClr>
                <a:srgbClr val="E5E5FF"/>
              </a:buClr>
              <a:buSzPct val="100000"/>
              <a:buFont typeface="Garamond" pitchFamily="18" charset="0"/>
              <a:buNone/>
              <a:tabLst>
                <a:tab pos="0" algn="l"/>
                <a:tab pos="503238" algn="l"/>
                <a:tab pos="1008063" algn="l"/>
                <a:tab pos="1511300" algn="l"/>
                <a:tab pos="2016125" algn="l"/>
                <a:tab pos="2519363" algn="l"/>
                <a:tab pos="3024188" algn="l"/>
                <a:tab pos="3527425" algn="l"/>
                <a:tab pos="4027488" algn="l"/>
                <a:tab pos="4535488" algn="l"/>
                <a:tab pos="5037138" algn="l"/>
                <a:tab pos="5543550" algn="l"/>
                <a:tab pos="6046788" algn="l"/>
                <a:tab pos="6551613" algn="l"/>
                <a:tab pos="7054850" algn="l"/>
                <a:tab pos="7559675" algn="l"/>
                <a:tab pos="8062913" algn="l"/>
                <a:tab pos="8562975" algn="l"/>
                <a:tab pos="9070975" algn="l"/>
                <a:tab pos="9571038" algn="l"/>
                <a:tab pos="10079038" algn="l"/>
              </a:tabLst>
              <a:defRPr/>
            </a:pPr>
            <a:r>
              <a:rPr lang="en-GB" sz="2200" b="1" baseline="0">
                <a:solidFill>
                  <a:srgbClr val="3366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 Bold" pitchFamily="32" charset="0"/>
                <a:cs typeface="+mn-cs"/>
              </a:rPr>
              <a:t>The cusp vs core issue</a:t>
            </a:r>
          </a:p>
        </p:txBody>
      </p:sp>
      <p:pic>
        <p:nvPicPr>
          <p:cNvPr id="7181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07363" y="103188"/>
            <a:ext cx="1735137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2" name="AutoShape 20"/>
          <p:cNvSpPr>
            <a:spLocks noChangeArrowheads="1"/>
          </p:cNvSpPr>
          <p:nvPr/>
        </p:nvSpPr>
        <p:spPr bwMode="auto">
          <a:xfrm>
            <a:off x="6257925" y="2638425"/>
            <a:ext cx="2994025" cy="1267335"/>
          </a:xfrm>
          <a:prstGeom prst="roundRect">
            <a:avLst>
              <a:gd name="adj" fmla="val 407"/>
            </a:avLst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08063">
              <a:lnSpc>
                <a:spcPts val="1375"/>
              </a:lnSpc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503238" algn="l"/>
                <a:tab pos="1008063" algn="l"/>
                <a:tab pos="1511300" algn="l"/>
                <a:tab pos="2016125" algn="l"/>
                <a:tab pos="2519363" algn="l"/>
                <a:tab pos="3024188" algn="l"/>
                <a:tab pos="3527425" algn="l"/>
                <a:tab pos="4027488" algn="l"/>
                <a:tab pos="4535488" algn="l"/>
                <a:tab pos="5037138" algn="l"/>
                <a:tab pos="5543550" algn="l"/>
                <a:tab pos="6046788" algn="l"/>
                <a:tab pos="6551613" algn="l"/>
                <a:tab pos="7054850" algn="l"/>
                <a:tab pos="7559675" algn="l"/>
                <a:tab pos="8062913" algn="l"/>
                <a:tab pos="8562975" algn="l"/>
                <a:tab pos="9070975" algn="l"/>
                <a:tab pos="9571038" algn="l"/>
                <a:tab pos="10079038" algn="l"/>
              </a:tabLst>
            </a:pPr>
            <a:r>
              <a:rPr lang="en-GB" sz="1100" baseline="0" dirty="0">
                <a:solidFill>
                  <a:srgbClr val="FF0000"/>
                </a:solidFill>
                <a:latin typeface="Comic Sans MS Bold" pitchFamily="32" charset="0"/>
              </a:rPr>
              <a:t>Navarro, </a:t>
            </a:r>
            <a:r>
              <a:rPr lang="en-GB" sz="1100" baseline="0" dirty="0" err="1">
                <a:solidFill>
                  <a:srgbClr val="FF0000"/>
                </a:solidFill>
                <a:latin typeface="Comic Sans MS Bold" pitchFamily="32" charset="0"/>
              </a:rPr>
              <a:t>Frenk</a:t>
            </a:r>
            <a:r>
              <a:rPr lang="en-GB" sz="1100" baseline="0" dirty="0">
                <a:solidFill>
                  <a:srgbClr val="FF0000"/>
                </a:solidFill>
                <a:latin typeface="Comic Sans MS Bold" pitchFamily="32" charset="0"/>
              </a:rPr>
              <a:t> &amp; White, </a:t>
            </a:r>
            <a:r>
              <a:rPr lang="en-GB" sz="1100" baseline="0" dirty="0" err="1">
                <a:solidFill>
                  <a:srgbClr val="FF0000"/>
                </a:solidFill>
                <a:latin typeface="Comic Sans MS Bold" pitchFamily="32" charset="0"/>
              </a:rPr>
              <a:t>ApJ</a:t>
            </a:r>
            <a:r>
              <a:rPr lang="en-GB" sz="1100" baseline="0" dirty="0">
                <a:solidFill>
                  <a:srgbClr val="FF0000"/>
                </a:solidFill>
                <a:latin typeface="Comic Sans MS Bold" pitchFamily="32" charset="0"/>
              </a:rPr>
              <a:t> 462, 563 (1996)</a:t>
            </a:r>
          </a:p>
          <a:p>
            <a:pPr defTabSz="1008063">
              <a:lnSpc>
                <a:spcPct val="114000"/>
              </a:lnSpc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503238" algn="l"/>
                <a:tab pos="1008063" algn="l"/>
                <a:tab pos="1511300" algn="l"/>
                <a:tab pos="2016125" algn="l"/>
                <a:tab pos="2519363" algn="l"/>
                <a:tab pos="3024188" algn="l"/>
                <a:tab pos="3527425" algn="l"/>
                <a:tab pos="4027488" algn="l"/>
                <a:tab pos="4535488" algn="l"/>
                <a:tab pos="5037138" algn="l"/>
                <a:tab pos="5543550" algn="l"/>
                <a:tab pos="6046788" algn="l"/>
                <a:tab pos="6551613" algn="l"/>
                <a:tab pos="7054850" algn="l"/>
                <a:tab pos="7559675" algn="l"/>
                <a:tab pos="8062913" algn="l"/>
                <a:tab pos="8562975" algn="l"/>
                <a:tab pos="9070975" algn="l"/>
                <a:tab pos="9571038" algn="l"/>
                <a:tab pos="10079038" algn="l"/>
              </a:tabLst>
            </a:pPr>
            <a:r>
              <a:rPr lang="en-GB" sz="1100" baseline="0" dirty="0">
                <a:solidFill>
                  <a:srgbClr val="FF0000"/>
                </a:solidFill>
                <a:latin typeface="Comic Sans MS Bold" pitchFamily="32" charset="0"/>
              </a:rPr>
              <a:t>Bullock et al., MNRAS 321, 559 (2001</a:t>
            </a:r>
            <a:r>
              <a:rPr lang="en-GB" sz="1100" baseline="0" dirty="0" smtClean="0">
                <a:solidFill>
                  <a:srgbClr val="FFFFFF"/>
                </a:solidFill>
                <a:latin typeface="Comic Sans MS Bold" pitchFamily="32" charset="0"/>
              </a:rPr>
              <a:t>)</a:t>
            </a:r>
          </a:p>
          <a:p>
            <a:pPr defTabSz="1008063">
              <a:lnSpc>
                <a:spcPct val="114000"/>
              </a:lnSpc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503238" algn="l"/>
                <a:tab pos="1008063" algn="l"/>
                <a:tab pos="1511300" algn="l"/>
                <a:tab pos="2016125" algn="l"/>
                <a:tab pos="2519363" algn="l"/>
                <a:tab pos="3024188" algn="l"/>
                <a:tab pos="3527425" algn="l"/>
                <a:tab pos="4027488" algn="l"/>
                <a:tab pos="4535488" algn="l"/>
                <a:tab pos="5037138" algn="l"/>
                <a:tab pos="5543550" algn="l"/>
                <a:tab pos="6046788" algn="l"/>
                <a:tab pos="6551613" algn="l"/>
                <a:tab pos="7054850" algn="l"/>
                <a:tab pos="7559675" algn="l"/>
                <a:tab pos="8062913" algn="l"/>
                <a:tab pos="8562975" algn="l"/>
                <a:tab pos="9070975" algn="l"/>
                <a:tab pos="9571038" algn="l"/>
                <a:tab pos="10079038" algn="l"/>
              </a:tabLst>
            </a:pPr>
            <a:r>
              <a:rPr lang="en-GB" baseline="0" dirty="0" smtClean="0">
                <a:solidFill>
                  <a:srgbClr val="3366FF"/>
                </a:solidFill>
                <a:latin typeface="Comic Sans MS Bold" pitchFamily="32" charset="0"/>
              </a:rPr>
              <a:t>Klypin,2010</a:t>
            </a:r>
          </a:p>
          <a:p>
            <a:pPr defTabSz="1008063">
              <a:lnSpc>
                <a:spcPct val="114000"/>
              </a:lnSpc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503238" algn="l"/>
                <a:tab pos="1008063" algn="l"/>
                <a:tab pos="1511300" algn="l"/>
                <a:tab pos="2016125" algn="l"/>
                <a:tab pos="2519363" algn="l"/>
                <a:tab pos="3024188" algn="l"/>
                <a:tab pos="3527425" algn="l"/>
                <a:tab pos="4027488" algn="l"/>
                <a:tab pos="4535488" algn="l"/>
                <a:tab pos="5037138" algn="l"/>
                <a:tab pos="5543550" algn="l"/>
                <a:tab pos="6046788" algn="l"/>
                <a:tab pos="6551613" algn="l"/>
                <a:tab pos="7054850" algn="l"/>
                <a:tab pos="7559675" algn="l"/>
                <a:tab pos="8062913" algn="l"/>
                <a:tab pos="8562975" algn="l"/>
                <a:tab pos="9070975" algn="l"/>
                <a:tab pos="9571038" algn="l"/>
                <a:tab pos="10079038" algn="l"/>
              </a:tabLst>
            </a:pPr>
            <a:endParaRPr lang="en-GB" sz="1100" baseline="0" dirty="0">
              <a:solidFill>
                <a:srgbClr val="3366FF"/>
              </a:solidFill>
              <a:latin typeface="Comic Sans MS Bold" pitchFamily="32" charset="0"/>
            </a:endParaRPr>
          </a:p>
          <a:p>
            <a:pPr defTabSz="1008063">
              <a:lnSpc>
                <a:spcPct val="114000"/>
              </a:lnSpc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503238" algn="l"/>
                <a:tab pos="1008063" algn="l"/>
                <a:tab pos="1511300" algn="l"/>
                <a:tab pos="2016125" algn="l"/>
                <a:tab pos="2519363" algn="l"/>
                <a:tab pos="3024188" algn="l"/>
                <a:tab pos="3527425" algn="l"/>
                <a:tab pos="4027488" algn="l"/>
                <a:tab pos="4535488" algn="l"/>
                <a:tab pos="5037138" algn="l"/>
                <a:tab pos="5543550" algn="l"/>
                <a:tab pos="6046788" algn="l"/>
                <a:tab pos="6551613" algn="l"/>
                <a:tab pos="7054850" algn="l"/>
                <a:tab pos="7559675" algn="l"/>
                <a:tab pos="8062913" algn="l"/>
                <a:tab pos="8562975" algn="l"/>
                <a:tab pos="9070975" algn="l"/>
                <a:tab pos="9571038" algn="l"/>
                <a:tab pos="10079038" algn="l"/>
              </a:tabLst>
            </a:pPr>
            <a:endParaRPr lang="en-GB" sz="1100" baseline="0" dirty="0" smtClean="0">
              <a:solidFill>
                <a:srgbClr val="3366FF"/>
              </a:solidFill>
              <a:latin typeface="Comic Sans MS Bold" pitchFamily="32" charset="0"/>
            </a:endParaRPr>
          </a:p>
          <a:p>
            <a:pPr defTabSz="1008063">
              <a:lnSpc>
                <a:spcPct val="114000"/>
              </a:lnSpc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503238" algn="l"/>
                <a:tab pos="1008063" algn="l"/>
                <a:tab pos="1511300" algn="l"/>
                <a:tab pos="2016125" algn="l"/>
                <a:tab pos="2519363" algn="l"/>
                <a:tab pos="3024188" algn="l"/>
                <a:tab pos="3527425" algn="l"/>
                <a:tab pos="4027488" algn="l"/>
                <a:tab pos="4535488" algn="l"/>
                <a:tab pos="5037138" algn="l"/>
                <a:tab pos="5543550" algn="l"/>
                <a:tab pos="6046788" algn="l"/>
                <a:tab pos="6551613" algn="l"/>
                <a:tab pos="7054850" algn="l"/>
                <a:tab pos="7559675" algn="l"/>
                <a:tab pos="8062913" algn="l"/>
                <a:tab pos="8562975" algn="l"/>
                <a:tab pos="9070975" algn="l"/>
                <a:tab pos="9571038" algn="l"/>
                <a:tab pos="10079038" algn="l"/>
              </a:tabLst>
            </a:pPr>
            <a:endParaRPr lang="en-GB" sz="1100" baseline="0" dirty="0">
              <a:solidFill>
                <a:srgbClr val="3366FF"/>
              </a:solidFill>
              <a:latin typeface="Comic Sans MS Bold" pitchFamily="32" charset="0"/>
            </a:endParaRPr>
          </a:p>
        </p:txBody>
      </p:sp>
      <p:sp>
        <p:nvSpPr>
          <p:cNvPr id="7183" name="AutoShape 21"/>
          <p:cNvSpPr>
            <a:spLocks noChangeArrowheads="1"/>
          </p:cNvSpPr>
          <p:nvPr/>
        </p:nvSpPr>
        <p:spPr bwMode="auto">
          <a:xfrm>
            <a:off x="2599531" y="4848225"/>
            <a:ext cx="3957174" cy="1635576"/>
          </a:xfrm>
          <a:prstGeom prst="roundRect">
            <a:avLst>
              <a:gd name="adj" fmla="val 74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8063">
              <a:lnSpc>
                <a:spcPts val="1375"/>
              </a:lnSpc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503238" algn="l"/>
                <a:tab pos="1008063" algn="l"/>
                <a:tab pos="1511300" algn="l"/>
                <a:tab pos="2016125" algn="l"/>
                <a:tab pos="2519363" algn="l"/>
                <a:tab pos="3024188" algn="l"/>
                <a:tab pos="3527425" algn="l"/>
                <a:tab pos="4027488" algn="l"/>
                <a:tab pos="4535488" algn="l"/>
                <a:tab pos="5037138" algn="l"/>
                <a:tab pos="5543550" algn="l"/>
                <a:tab pos="6046788" algn="l"/>
                <a:tab pos="6551613" algn="l"/>
                <a:tab pos="7054850" algn="l"/>
                <a:tab pos="7559675" algn="l"/>
                <a:tab pos="8062913" algn="l"/>
                <a:tab pos="8562975" algn="l"/>
                <a:tab pos="9070975" algn="l"/>
                <a:tab pos="9571038" algn="l"/>
                <a:tab pos="10079038" algn="l"/>
              </a:tabLst>
            </a:pPr>
            <a:r>
              <a:rPr lang="en-GB" sz="1200" baseline="0" dirty="0">
                <a:solidFill>
                  <a:schemeClr val="accent2"/>
                </a:solidFill>
                <a:latin typeface="Comic Sans MS Bold" pitchFamily="32" charset="0"/>
              </a:rPr>
              <a:t>Moore, Nature 370, 629 (1994)</a:t>
            </a:r>
          </a:p>
          <a:p>
            <a:pPr defTabSz="1008063">
              <a:lnSpc>
                <a:spcPct val="114000"/>
              </a:lnSpc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503238" algn="l"/>
                <a:tab pos="1008063" algn="l"/>
                <a:tab pos="1511300" algn="l"/>
                <a:tab pos="2016125" algn="l"/>
                <a:tab pos="2519363" algn="l"/>
                <a:tab pos="3024188" algn="l"/>
                <a:tab pos="3527425" algn="l"/>
                <a:tab pos="4027488" algn="l"/>
                <a:tab pos="4535488" algn="l"/>
                <a:tab pos="5037138" algn="l"/>
                <a:tab pos="5543550" algn="l"/>
                <a:tab pos="6046788" algn="l"/>
                <a:tab pos="6551613" algn="l"/>
                <a:tab pos="7054850" algn="l"/>
                <a:tab pos="7559675" algn="l"/>
                <a:tab pos="8062913" algn="l"/>
                <a:tab pos="8562975" algn="l"/>
                <a:tab pos="9070975" algn="l"/>
                <a:tab pos="9571038" algn="l"/>
                <a:tab pos="10079038" algn="l"/>
              </a:tabLst>
            </a:pPr>
            <a:r>
              <a:rPr lang="en-GB" sz="1200" baseline="0" dirty="0" err="1">
                <a:solidFill>
                  <a:schemeClr val="accent2"/>
                </a:solidFill>
                <a:latin typeface="Comic Sans MS Bold" pitchFamily="32" charset="0"/>
              </a:rPr>
              <a:t>Kravtsov</a:t>
            </a:r>
            <a:r>
              <a:rPr lang="en-GB" sz="1200" baseline="0" dirty="0">
                <a:solidFill>
                  <a:schemeClr val="accent2"/>
                </a:solidFill>
                <a:latin typeface="Comic Sans MS Bold" pitchFamily="32" charset="0"/>
              </a:rPr>
              <a:t> et al., </a:t>
            </a:r>
            <a:r>
              <a:rPr lang="en-GB" sz="1200" baseline="0" dirty="0" err="1">
                <a:solidFill>
                  <a:schemeClr val="accent2"/>
                </a:solidFill>
                <a:latin typeface="Comic Sans MS Bold" pitchFamily="32" charset="0"/>
              </a:rPr>
              <a:t>ApJ</a:t>
            </a:r>
            <a:r>
              <a:rPr lang="en-GB" sz="1200" baseline="0" dirty="0">
                <a:solidFill>
                  <a:schemeClr val="accent2"/>
                </a:solidFill>
                <a:latin typeface="Comic Sans MS Bold" pitchFamily="32" charset="0"/>
              </a:rPr>
              <a:t> 502, 48 (1998)</a:t>
            </a:r>
          </a:p>
          <a:p>
            <a:pPr defTabSz="1008063">
              <a:lnSpc>
                <a:spcPct val="114000"/>
              </a:lnSpc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503238" algn="l"/>
                <a:tab pos="1008063" algn="l"/>
                <a:tab pos="1511300" algn="l"/>
                <a:tab pos="2016125" algn="l"/>
                <a:tab pos="2519363" algn="l"/>
                <a:tab pos="3024188" algn="l"/>
                <a:tab pos="3527425" algn="l"/>
                <a:tab pos="4027488" algn="l"/>
                <a:tab pos="4535488" algn="l"/>
                <a:tab pos="5037138" algn="l"/>
                <a:tab pos="5543550" algn="l"/>
                <a:tab pos="6046788" algn="l"/>
                <a:tab pos="6551613" algn="l"/>
                <a:tab pos="7054850" algn="l"/>
                <a:tab pos="7559675" algn="l"/>
                <a:tab pos="8062913" algn="l"/>
                <a:tab pos="8562975" algn="l"/>
                <a:tab pos="9070975" algn="l"/>
                <a:tab pos="9571038" algn="l"/>
                <a:tab pos="10079038" algn="l"/>
              </a:tabLst>
            </a:pPr>
            <a:r>
              <a:rPr lang="en-GB" sz="1200" baseline="0" dirty="0" err="1">
                <a:solidFill>
                  <a:schemeClr val="accent2"/>
                </a:solidFill>
                <a:latin typeface="Comic Sans MS Bold" pitchFamily="32" charset="0"/>
              </a:rPr>
              <a:t>Salucci</a:t>
            </a:r>
            <a:r>
              <a:rPr lang="en-GB" sz="1200" baseline="0" dirty="0">
                <a:solidFill>
                  <a:schemeClr val="accent2"/>
                </a:solidFill>
                <a:latin typeface="Comic Sans MS Bold" pitchFamily="32" charset="0"/>
              </a:rPr>
              <a:t> &amp; </a:t>
            </a:r>
            <a:r>
              <a:rPr lang="en-GB" sz="1200" baseline="0" dirty="0" err="1">
                <a:solidFill>
                  <a:schemeClr val="accent2"/>
                </a:solidFill>
                <a:latin typeface="Comic Sans MS Bold" pitchFamily="32" charset="0"/>
              </a:rPr>
              <a:t>Burkert</a:t>
            </a:r>
            <a:r>
              <a:rPr lang="en-GB" sz="1200" baseline="0" dirty="0">
                <a:solidFill>
                  <a:schemeClr val="accent2"/>
                </a:solidFill>
                <a:latin typeface="Comic Sans MS Bold" pitchFamily="32" charset="0"/>
              </a:rPr>
              <a:t>, </a:t>
            </a:r>
            <a:r>
              <a:rPr lang="en-GB" sz="1200" baseline="0" dirty="0" err="1">
                <a:solidFill>
                  <a:schemeClr val="accent2"/>
                </a:solidFill>
                <a:latin typeface="Comic Sans MS Bold" pitchFamily="32" charset="0"/>
              </a:rPr>
              <a:t>ApJ</a:t>
            </a:r>
            <a:r>
              <a:rPr lang="en-GB" sz="1200" baseline="0" dirty="0">
                <a:solidFill>
                  <a:schemeClr val="accent2"/>
                </a:solidFill>
                <a:latin typeface="Comic Sans MS Bold" pitchFamily="32" charset="0"/>
              </a:rPr>
              <a:t> 537, L9 (2000)</a:t>
            </a:r>
          </a:p>
          <a:p>
            <a:pPr defTabSz="1008063">
              <a:lnSpc>
                <a:spcPct val="114000"/>
              </a:lnSpc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503238" algn="l"/>
                <a:tab pos="1008063" algn="l"/>
                <a:tab pos="1511300" algn="l"/>
                <a:tab pos="2016125" algn="l"/>
                <a:tab pos="2519363" algn="l"/>
                <a:tab pos="3024188" algn="l"/>
                <a:tab pos="3527425" algn="l"/>
                <a:tab pos="4027488" algn="l"/>
                <a:tab pos="4535488" algn="l"/>
                <a:tab pos="5037138" algn="l"/>
                <a:tab pos="5543550" algn="l"/>
                <a:tab pos="6046788" algn="l"/>
                <a:tab pos="6551613" algn="l"/>
                <a:tab pos="7054850" algn="l"/>
                <a:tab pos="7559675" algn="l"/>
                <a:tab pos="8062913" algn="l"/>
                <a:tab pos="8562975" algn="l"/>
                <a:tab pos="9070975" algn="l"/>
                <a:tab pos="9571038" algn="l"/>
                <a:tab pos="10079038" algn="l"/>
              </a:tabLst>
            </a:pPr>
            <a:r>
              <a:rPr lang="en-GB" sz="1200" baseline="0" dirty="0">
                <a:solidFill>
                  <a:schemeClr val="accent2"/>
                </a:solidFill>
                <a:latin typeface="Comic Sans MS Bold" pitchFamily="32" charset="0"/>
              </a:rPr>
              <a:t>de Blok, </a:t>
            </a:r>
            <a:r>
              <a:rPr lang="en-GB" sz="1200" baseline="0" dirty="0" err="1">
                <a:solidFill>
                  <a:schemeClr val="accent2"/>
                </a:solidFill>
                <a:latin typeface="Comic Sans MS Bold" pitchFamily="32" charset="0"/>
              </a:rPr>
              <a:t>McGaugh</a:t>
            </a:r>
            <a:r>
              <a:rPr lang="en-GB" sz="1200" baseline="0" dirty="0">
                <a:solidFill>
                  <a:schemeClr val="accent2"/>
                </a:solidFill>
                <a:latin typeface="Comic Sans MS Bold" pitchFamily="32" charset="0"/>
              </a:rPr>
              <a:t> &amp; Rubin, AJ 122, 2396 (2000)</a:t>
            </a:r>
          </a:p>
          <a:p>
            <a:pPr defTabSz="1008063">
              <a:lnSpc>
                <a:spcPct val="114000"/>
              </a:lnSpc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503238" algn="l"/>
                <a:tab pos="1008063" algn="l"/>
                <a:tab pos="1511300" algn="l"/>
                <a:tab pos="2016125" algn="l"/>
                <a:tab pos="2519363" algn="l"/>
                <a:tab pos="3024188" algn="l"/>
                <a:tab pos="3527425" algn="l"/>
                <a:tab pos="4027488" algn="l"/>
                <a:tab pos="4535488" algn="l"/>
                <a:tab pos="5037138" algn="l"/>
                <a:tab pos="5543550" algn="l"/>
                <a:tab pos="6046788" algn="l"/>
                <a:tab pos="6551613" algn="l"/>
                <a:tab pos="7054850" algn="l"/>
                <a:tab pos="7559675" algn="l"/>
                <a:tab pos="8062913" algn="l"/>
                <a:tab pos="8562975" algn="l"/>
                <a:tab pos="9070975" algn="l"/>
                <a:tab pos="9571038" algn="l"/>
                <a:tab pos="10079038" algn="l"/>
              </a:tabLst>
            </a:pPr>
            <a:r>
              <a:rPr lang="en-GB" sz="1200" baseline="0" dirty="0" smtClean="0">
                <a:solidFill>
                  <a:schemeClr val="accent2"/>
                </a:solidFill>
                <a:latin typeface="Comic Sans MS Bold" pitchFamily="32" charset="0"/>
              </a:rPr>
              <a:t> </a:t>
            </a:r>
            <a:endParaRPr lang="en-GB" sz="1200" baseline="0" dirty="0">
              <a:solidFill>
                <a:schemeClr val="accent2"/>
              </a:solidFill>
              <a:latin typeface="Comic Sans MS Bold" pitchFamily="32" charset="0"/>
            </a:endParaRPr>
          </a:p>
          <a:p>
            <a:pPr defTabSz="1008063">
              <a:lnSpc>
                <a:spcPct val="114000"/>
              </a:lnSpc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503238" algn="l"/>
                <a:tab pos="1008063" algn="l"/>
                <a:tab pos="1511300" algn="l"/>
                <a:tab pos="2016125" algn="l"/>
                <a:tab pos="2519363" algn="l"/>
                <a:tab pos="3024188" algn="l"/>
                <a:tab pos="3527425" algn="l"/>
                <a:tab pos="4027488" algn="l"/>
                <a:tab pos="4535488" algn="l"/>
                <a:tab pos="5037138" algn="l"/>
                <a:tab pos="5543550" algn="l"/>
                <a:tab pos="6046788" algn="l"/>
                <a:tab pos="6551613" algn="l"/>
                <a:tab pos="7054850" algn="l"/>
                <a:tab pos="7559675" algn="l"/>
                <a:tab pos="8062913" algn="l"/>
                <a:tab pos="8562975" algn="l"/>
                <a:tab pos="9070975" algn="l"/>
                <a:tab pos="9571038" algn="l"/>
                <a:tab pos="10079038" algn="l"/>
              </a:tabLst>
            </a:pPr>
            <a:r>
              <a:rPr lang="en-GB" sz="1200" baseline="0" dirty="0" err="1">
                <a:solidFill>
                  <a:schemeClr val="accent2"/>
                </a:solidFill>
                <a:latin typeface="Comic Sans MS Bold" pitchFamily="32" charset="0"/>
              </a:rPr>
              <a:t>Salucci</a:t>
            </a:r>
            <a:r>
              <a:rPr lang="en-GB" sz="1200" baseline="0" dirty="0">
                <a:solidFill>
                  <a:schemeClr val="accent2"/>
                </a:solidFill>
                <a:latin typeface="Comic Sans MS Bold" pitchFamily="32" charset="0"/>
              </a:rPr>
              <a:t>, Walter &amp; </a:t>
            </a:r>
            <a:r>
              <a:rPr lang="en-GB" sz="1200" baseline="0" dirty="0" err="1">
                <a:solidFill>
                  <a:schemeClr val="accent2"/>
                </a:solidFill>
                <a:latin typeface="Comic Sans MS Bold" pitchFamily="32" charset="0"/>
              </a:rPr>
              <a:t>Borriello</a:t>
            </a:r>
            <a:r>
              <a:rPr lang="en-GB" sz="1200" baseline="0" dirty="0">
                <a:solidFill>
                  <a:schemeClr val="accent2"/>
                </a:solidFill>
                <a:latin typeface="Comic Sans MS Bold" pitchFamily="32" charset="0"/>
              </a:rPr>
              <a:t>, A&amp;A 409, 53 (2003)</a:t>
            </a:r>
          </a:p>
          <a:p>
            <a:pPr defTabSz="1008063">
              <a:lnSpc>
                <a:spcPct val="114000"/>
              </a:lnSpc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503238" algn="l"/>
                <a:tab pos="1008063" algn="l"/>
                <a:tab pos="1511300" algn="l"/>
                <a:tab pos="2016125" algn="l"/>
                <a:tab pos="2519363" algn="l"/>
                <a:tab pos="3024188" algn="l"/>
                <a:tab pos="3527425" algn="l"/>
                <a:tab pos="4027488" algn="l"/>
                <a:tab pos="4535488" algn="l"/>
                <a:tab pos="5037138" algn="l"/>
                <a:tab pos="5543550" algn="l"/>
                <a:tab pos="6046788" algn="l"/>
                <a:tab pos="6551613" algn="l"/>
                <a:tab pos="7054850" algn="l"/>
                <a:tab pos="7559675" algn="l"/>
                <a:tab pos="8062913" algn="l"/>
                <a:tab pos="8562975" algn="l"/>
                <a:tab pos="9070975" algn="l"/>
                <a:tab pos="9571038" algn="l"/>
                <a:tab pos="10079038" algn="l"/>
              </a:tabLst>
            </a:pPr>
            <a:r>
              <a:rPr lang="en-GB" sz="1200" baseline="0" dirty="0">
                <a:solidFill>
                  <a:schemeClr val="accent2"/>
                </a:solidFill>
                <a:latin typeface="Comic Sans MS Bold" pitchFamily="32" charset="0"/>
              </a:rPr>
              <a:t>Gentile et al., MNRAS 351, 903 (2004)</a:t>
            </a:r>
          </a:p>
          <a:p>
            <a:pPr defTabSz="1008063">
              <a:lnSpc>
                <a:spcPct val="114000"/>
              </a:lnSpc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503238" algn="l"/>
                <a:tab pos="1008063" algn="l"/>
                <a:tab pos="1511300" algn="l"/>
                <a:tab pos="2016125" algn="l"/>
                <a:tab pos="2519363" algn="l"/>
                <a:tab pos="3024188" algn="l"/>
                <a:tab pos="3527425" algn="l"/>
                <a:tab pos="4027488" algn="l"/>
                <a:tab pos="4535488" algn="l"/>
                <a:tab pos="5037138" algn="l"/>
                <a:tab pos="5543550" algn="l"/>
                <a:tab pos="6046788" algn="l"/>
                <a:tab pos="6551613" algn="l"/>
                <a:tab pos="7054850" algn="l"/>
                <a:tab pos="7559675" algn="l"/>
                <a:tab pos="8062913" algn="l"/>
                <a:tab pos="8562975" algn="l"/>
                <a:tab pos="9070975" algn="l"/>
                <a:tab pos="9571038" algn="l"/>
                <a:tab pos="10079038" algn="l"/>
              </a:tabLst>
            </a:pPr>
            <a:r>
              <a:rPr lang="en-GB" sz="1200" baseline="0" dirty="0" err="1">
                <a:solidFill>
                  <a:schemeClr val="accent2"/>
                </a:solidFill>
                <a:latin typeface="Comic Sans MS Bold" pitchFamily="32" charset="0"/>
              </a:rPr>
              <a:t>Kuzio</a:t>
            </a:r>
            <a:r>
              <a:rPr lang="en-GB" sz="1200" baseline="0" dirty="0">
                <a:solidFill>
                  <a:schemeClr val="accent2"/>
                </a:solidFill>
                <a:latin typeface="Comic Sans MS Bold" pitchFamily="32" charset="0"/>
              </a:rPr>
              <a:t> de </a:t>
            </a:r>
            <a:r>
              <a:rPr lang="en-GB" sz="1200" baseline="0" dirty="0" err="1">
                <a:solidFill>
                  <a:schemeClr val="accent2"/>
                </a:solidFill>
                <a:latin typeface="Comic Sans MS Bold" pitchFamily="32" charset="0"/>
              </a:rPr>
              <a:t>Naray</a:t>
            </a:r>
            <a:r>
              <a:rPr lang="en-GB" sz="1200" baseline="0" dirty="0">
                <a:solidFill>
                  <a:schemeClr val="accent2"/>
                </a:solidFill>
                <a:latin typeface="Comic Sans MS Bold" pitchFamily="32" charset="0"/>
              </a:rPr>
              <a:t>, </a:t>
            </a:r>
            <a:r>
              <a:rPr lang="en-GB" sz="1200" baseline="0" dirty="0" err="1">
                <a:solidFill>
                  <a:schemeClr val="accent2"/>
                </a:solidFill>
                <a:latin typeface="Comic Sans MS Bold" pitchFamily="32" charset="0"/>
              </a:rPr>
              <a:t>McGaugh</a:t>
            </a:r>
            <a:r>
              <a:rPr lang="en-GB" sz="1200" baseline="0" dirty="0">
                <a:solidFill>
                  <a:schemeClr val="accent2"/>
                </a:solidFill>
                <a:latin typeface="Comic Sans MS Bold" pitchFamily="32" charset="0"/>
              </a:rPr>
              <a:t> &amp; de Blok, </a:t>
            </a:r>
            <a:r>
              <a:rPr lang="en-GB" sz="1200" baseline="0" dirty="0" err="1">
                <a:solidFill>
                  <a:schemeClr val="accent2"/>
                </a:solidFill>
                <a:latin typeface="Comic Sans MS Bold" pitchFamily="32" charset="0"/>
              </a:rPr>
              <a:t>ApJ</a:t>
            </a:r>
            <a:r>
              <a:rPr lang="en-GB" sz="1200" baseline="0" dirty="0">
                <a:solidFill>
                  <a:schemeClr val="accent2"/>
                </a:solidFill>
                <a:latin typeface="Comic Sans MS Bold" pitchFamily="32" charset="0"/>
              </a:rPr>
              <a:t> 676, 920 (2008)</a:t>
            </a:r>
          </a:p>
        </p:txBody>
      </p:sp>
      <p:sp>
        <p:nvSpPr>
          <p:cNvPr id="225307" name="Line 27"/>
          <p:cNvSpPr>
            <a:spLocks noChangeShapeType="1"/>
          </p:cNvSpPr>
          <p:nvPr/>
        </p:nvSpPr>
        <p:spPr bwMode="auto">
          <a:xfrm flipH="1" flipV="1">
            <a:off x="3590925" y="3019425"/>
            <a:ext cx="1981200" cy="15875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1"/>
          <p:cNvPicPr>
            <a:picLocks noChangeAspect="1" noChangeArrowheads="1"/>
          </p:cNvPicPr>
          <p:nvPr/>
        </p:nvPicPr>
        <p:blipFill>
          <a:blip r:embed="rId4" cstate="print"/>
          <a:srcRect l="27447" t="7680" r="30135" b="69280"/>
          <a:stretch>
            <a:fillRect/>
          </a:stretch>
        </p:blipFill>
        <p:spPr bwMode="auto">
          <a:xfrm>
            <a:off x="2751931" y="4543425"/>
            <a:ext cx="5486400" cy="1143000"/>
          </a:xfrm>
          <a:prstGeom prst="rect">
            <a:avLst/>
          </a:prstGeom>
          <a:noFill/>
          <a:ln w="9360">
            <a:solidFill>
              <a:srgbClr val="333399"/>
            </a:solidFill>
            <a:miter lim="800000"/>
            <a:headEnd/>
            <a:tailEnd/>
          </a:ln>
        </p:spPr>
      </p:pic>
      <p:sp>
        <p:nvSpPr>
          <p:cNvPr id="3076" name="Text Box 2"/>
          <p:cNvSpPr txBox="1">
            <a:spLocks noChangeArrowheads="1"/>
          </p:cNvSpPr>
          <p:nvPr/>
        </p:nvSpPr>
        <p:spPr bwMode="auto">
          <a:xfrm>
            <a:off x="2905125" y="352425"/>
            <a:ext cx="58420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211138" indent="-211138" algn="ctr" eaLnBrk="1">
              <a:buSzPct val="45000"/>
              <a:buFont typeface="Wingdings" charset="2"/>
              <a:buNone/>
              <a:tabLst>
                <a:tab pos="211138" algn="l"/>
                <a:tab pos="1125538" algn="l"/>
                <a:tab pos="2039938" algn="l"/>
                <a:tab pos="2954338" algn="l"/>
                <a:tab pos="3868738" algn="l"/>
                <a:tab pos="4783138" algn="l"/>
                <a:tab pos="5697538" algn="l"/>
                <a:tab pos="6611938" algn="l"/>
                <a:tab pos="7526338" algn="l"/>
                <a:tab pos="8440738" algn="l"/>
                <a:tab pos="9355138" algn="l"/>
                <a:tab pos="10269538" algn="l"/>
              </a:tabLst>
            </a:pPr>
            <a:r>
              <a:rPr lang="en-GB" sz="2600" b="1">
                <a:solidFill>
                  <a:srgbClr val="9966CC"/>
                </a:solidFill>
                <a:latin typeface="Rockwell" pitchFamily="16" charset="0"/>
              </a:rPr>
              <a:t>NFW Halos</a:t>
            </a:r>
          </a:p>
        </p:txBody>
      </p:sp>
      <p:sp>
        <p:nvSpPr>
          <p:cNvPr id="3077" name="Text Box 3"/>
          <p:cNvSpPr txBox="1">
            <a:spLocks noChangeArrowheads="1"/>
          </p:cNvSpPr>
          <p:nvPr/>
        </p:nvSpPr>
        <p:spPr bwMode="auto">
          <a:xfrm rot="10800000" flipV="1">
            <a:off x="976313" y="3187700"/>
            <a:ext cx="8623300" cy="3794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287338" y="4170363"/>
          <a:ext cx="73025" cy="228600"/>
        </p:xfrm>
        <a:graphic>
          <a:graphicData uri="http://schemas.openxmlformats.org/presentationml/2006/ole">
            <p:oleObj spid="_x0000_s165890" r:id="rId5" imgW="72360" imgH="169200" progId="">
              <p:embed/>
            </p:oleObj>
          </a:graphicData>
        </a:graphic>
      </p:graphicFrame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4048125" y="3552825"/>
            <a:ext cx="51054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3366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3366FF"/>
                </a:solidFill>
              </a:rPr>
              <a:t> </a:t>
            </a:r>
            <a:r>
              <a:rPr lang="en-GB" sz="2800" b="1">
                <a:solidFill>
                  <a:srgbClr val="3333CC"/>
                </a:solidFill>
                <a:latin typeface="Rockwell" pitchFamily="16" charset="0"/>
              </a:rPr>
              <a:t>Burkert-URCH-PI</a:t>
            </a:r>
            <a:r>
              <a:rPr lang="en-GB" sz="2800">
                <a:solidFill>
                  <a:srgbClr val="3333CC"/>
                </a:solidFill>
                <a:latin typeface="Rockwell" pitchFamily="16" charset="0"/>
              </a:rPr>
              <a:t> </a:t>
            </a:r>
            <a:r>
              <a:rPr lang="en-GB" sz="2800" b="1">
                <a:solidFill>
                  <a:srgbClr val="3333CC"/>
                </a:solidFill>
                <a:latin typeface="Rockwell" pitchFamily="16" charset="0"/>
              </a:rPr>
              <a:t>Halos</a:t>
            </a:r>
          </a:p>
        </p:txBody>
      </p:sp>
      <p:pic>
        <p:nvPicPr>
          <p:cNvPr id="3079" name="Picture 6"/>
          <p:cNvPicPr>
            <a:picLocks noChangeAspect="1" noChangeArrowheads="1"/>
          </p:cNvPicPr>
          <p:nvPr/>
        </p:nvPicPr>
        <p:blipFill>
          <a:blip r:embed="rId6" cstate="print"/>
          <a:srcRect t="16414" r="2222" b="17635"/>
          <a:stretch>
            <a:fillRect/>
          </a:stretch>
        </p:blipFill>
        <p:spPr bwMode="auto">
          <a:xfrm>
            <a:off x="770731" y="276225"/>
            <a:ext cx="3592286" cy="3429000"/>
          </a:xfrm>
          <a:prstGeom prst="rect">
            <a:avLst/>
          </a:prstGeom>
          <a:noFill/>
          <a:ln w="2844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080" name="Rectangle 7"/>
          <p:cNvSpPr>
            <a:spLocks noChangeArrowheads="1"/>
          </p:cNvSpPr>
          <p:nvPr/>
        </p:nvSpPr>
        <p:spPr bwMode="auto">
          <a:xfrm rot="10800000" flipV="1">
            <a:off x="3514725" y="5945913"/>
            <a:ext cx="4575175" cy="217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3333CC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ar-SA" sz="1200" dirty="0" smtClean="0">
                <a:solidFill>
                  <a:srgbClr val="3333CC"/>
                </a:solidFill>
                <a:cs typeface="Arial" charset="0"/>
              </a:rPr>
              <a:t>‏</a:t>
            </a:r>
            <a:endParaRPr lang="en-GB" sz="1200" dirty="0">
              <a:solidFill>
                <a:srgbClr val="3333CC"/>
              </a:solidFill>
            </a:endParaRPr>
          </a:p>
        </p:txBody>
      </p:sp>
      <p:pic>
        <p:nvPicPr>
          <p:cNvPr id="3081" name="Picture 8"/>
          <p:cNvPicPr>
            <a:picLocks noChangeAspect="1" noChangeArrowheads="1"/>
          </p:cNvPicPr>
          <p:nvPr/>
        </p:nvPicPr>
        <p:blipFill>
          <a:blip r:embed="rId7" cstate="print"/>
          <a:srcRect l="14463" t="2957" r="11412" b="14233"/>
          <a:stretch>
            <a:fillRect/>
          </a:stretch>
        </p:blipFill>
        <p:spPr bwMode="auto">
          <a:xfrm>
            <a:off x="4809331" y="733425"/>
            <a:ext cx="3962400" cy="2706029"/>
          </a:xfrm>
          <a:prstGeom prst="rect">
            <a:avLst/>
          </a:prstGeom>
          <a:solidFill>
            <a:srgbClr val="99CCFF"/>
          </a:solidFill>
          <a:ln w="9360">
            <a:solidFill>
              <a:srgbClr val="00FF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923925" y="782638"/>
            <a:ext cx="8066088" cy="512762"/>
          </a:xfrm>
        </p:spPr>
        <p:txBody>
          <a:bodyPr/>
          <a:lstStyle/>
          <a:p>
            <a:pPr eaLnBrk="1">
              <a:tabLst>
                <a:tab pos="355600" algn="l"/>
                <a:tab pos="452438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1250" algn="l"/>
                <a:tab pos="4111625" algn="l"/>
                <a:tab pos="4568825" algn="l"/>
                <a:tab pos="5026025" algn="l"/>
                <a:tab pos="5481638" algn="l"/>
                <a:tab pos="5940425" algn="l"/>
                <a:tab pos="6397625" algn="l"/>
                <a:tab pos="6851650" algn="l"/>
                <a:tab pos="7312025" algn="l"/>
                <a:tab pos="7769225" algn="l"/>
                <a:tab pos="8223250" algn="l"/>
                <a:tab pos="8680450" algn="l"/>
                <a:tab pos="9140825" algn="l"/>
              </a:tabLst>
            </a:pPr>
            <a:r>
              <a:rPr lang="en-GB" sz="3600" smtClean="0">
                <a:solidFill>
                  <a:srgbClr val="FF0000"/>
                </a:solidFill>
              </a:rPr>
              <a:t>OUTLINE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619125" y="1993900"/>
            <a:ext cx="8686800" cy="4975225"/>
          </a:xfrm>
        </p:spPr>
        <p:txBody>
          <a:bodyPr anchor="ctr"/>
          <a:lstStyle/>
          <a:p>
            <a:pPr marL="428625" lvl="1" indent="-215900" algn="ctr" eaLnBrk="1"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>
                <a:tab pos="428625" algn="l"/>
                <a:tab pos="885825" algn="l"/>
                <a:tab pos="1341438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0250" algn="l"/>
                <a:tab pos="5000625" algn="l"/>
                <a:tab pos="5457825" algn="l"/>
                <a:tab pos="5911850" algn="l"/>
                <a:tab pos="6372225" algn="l"/>
                <a:tab pos="6829425" algn="l"/>
                <a:tab pos="7286625" algn="l"/>
                <a:tab pos="7740650" algn="l"/>
                <a:tab pos="8201025" algn="l"/>
                <a:tab pos="8658225" algn="l"/>
                <a:tab pos="9112250" algn="l"/>
                <a:tab pos="9571038" algn="l"/>
              </a:tabLst>
            </a:pPr>
            <a:endParaRPr lang="en-GB" sz="3300" b="1" i="1" dirty="0" smtClean="0">
              <a:latin typeface="Lucida Sans" pitchFamily="32" charset="0"/>
            </a:endParaRPr>
          </a:p>
          <a:p>
            <a:pPr marL="428625" lvl="1" indent="-215900" eaLnBrk="1"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Char char="●"/>
              <a:tabLst>
                <a:tab pos="428625" algn="l"/>
                <a:tab pos="885825" algn="l"/>
                <a:tab pos="1341438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0250" algn="l"/>
                <a:tab pos="5000625" algn="l"/>
                <a:tab pos="5457825" algn="l"/>
                <a:tab pos="5911850" algn="l"/>
                <a:tab pos="6372225" algn="l"/>
                <a:tab pos="6829425" algn="l"/>
                <a:tab pos="7286625" algn="l"/>
                <a:tab pos="7740650" algn="l"/>
                <a:tab pos="8201025" algn="l"/>
                <a:tab pos="8658225" algn="l"/>
                <a:tab pos="9112250" algn="l"/>
                <a:tab pos="9571038" algn="l"/>
              </a:tabLst>
            </a:pPr>
            <a:r>
              <a:rPr lang="en-GB" sz="2400" b="1" i="1" dirty="0" smtClean="0">
                <a:solidFill>
                  <a:srgbClr val="0000FF"/>
                </a:solidFill>
                <a:latin typeface="Lucida Sans" pitchFamily="32" charset="0"/>
              </a:rPr>
              <a:t>DM as explanation of the mass discrepancy in galaxies</a:t>
            </a:r>
            <a:endParaRPr lang="en-GB" sz="2400" b="1" i="1" dirty="0" smtClean="0">
              <a:solidFill>
                <a:srgbClr val="0000FF"/>
              </a:solidFill>
              <a:latin typeface="Lucida Sans" pitchFamily="32" charset="0"/>
            </a:endParaRPr>
          </a:p>
          <a:p>
            <a:pPr marL="428625" lvl="1" indent="-215900" eaLnBrk="1"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Char char="●"/>
              <a:tabLst>
                <a:tab pos="428625" algn="l"/>
                <a:tab pos="885825" algn="l"/>
                <a:tab pos="1341438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0250" algn="l"/>
                <a:tab pos="5000625" algn="l"/>
                <a:tab pos="5457825" algn="l"/>
                <a:tab pos="5911850" algn="l"/>
                <a:tab pos="6372225" algn="l"/>
                <a:tab pos="6829425" algn="l"/>
                <a:tab pos="7286625" algn="l"/>
                <a:tab pos="7740650" algn="l"/>
                <a:tab pos="8201025" algn="l"/>
                <a:tab pos="8658225" algn="l"/>
                <a:tab pos="9112250" algn="l"/>
                <a:tab pos="9571038" algn="l"/>
              </a:tabLst>
            </a:pPr>
            <a:r>
              <a:rPr lang="en-GB" sz="2400" b="1" i="1" dirty="0" smtClean="0">
                <a:solidFill>
                  <a:srgbClr val="0000FF"/>
                </a:solidFill>
                <a:latin typeface="Lucida Sans" pitchFamily="32" charset="0"/>
              </a:rPr>
              <a:t>The amount and distribution of DM in </a:t>
            </a:r>
            <a:r>
              <a:rPr lang="en-GB" sz="2400" b="1" i="1" dirty="0" smtClean="0">
                <a:solidFill>
                  <a:srgbClr val="0000FF"/>
                </a:solidFill>
                <a:latin typeface="Lucida Sans" pitchFamily="32" charset="0"/>
              </a:rPr>
              <a:t>Spirals</a:t>
            </a:r>
            <a:endParaRPr lang="en-GB" sz="2400" b="1" i="1" dirty="0" smtClean="0">
              <a:solidFill>
                <a:srgbClr val="0000FF"/>
              </a:solidFill>
              <a:latin typeface="Lucida Sans" pitchFamily="32" charset="0"/>
            </a:endParaRPr>
          </a:p>
          <a:p>
            <a:pPr marL="428625" lvl="1" indent="-215900" eaLnBrk="1"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Char char="●"/>
              <a:tabLst>
                <a:tab pos="428625" algn="l"/>
                <a:tab pos="885825" algn="l"/>
                <a:tab pos="1341438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0250" algn="l"/>
                <a:tab pos="5000625" algn="l"/>
                <a:tab pos="5457825" algn="l"/>
                <a:tab pos="5911850" algn="l"/>
                <a:tab pos="6372225" algn="l"/>
                <a:tab pos="6829425" algn="l"/>
                <a:tab pos="7286625" algn="l"/>
                <a:tab pos="7740650" algn="l"/>
                <a:tab pos="8201025" algn="l"/>
                <a:tab pos="8658225" algn="l"/>
                <a:tab pos="9112250" algn="l"/>
                <a:tab pos="9571038" algn="l"/>
              </a:tabLst>
            </a:pPr>
            <a:r>
              <a:rPr lang="en-GB" sz="2400" b="1" i="1" dirty="0" smtClean="0">
                <a:solidFill>
                  <a:srgbClr val="0000FF"/>
                </a:solidFill>
                <a:latin typeface="Lucida Sans" pitchFamily="32" charset="0"/>
              </a:rPr>
              <a:t>The nature of DM </a:t>
            </a:r>
            <a:r>
              <a:rPr lang="en-GB" sz="2900" b="1" i="1" dirty="0" smtClean="0">
                <a:solidFill>
                  <a:srgbClr val="0000FF"/>
                </a:solidFill>
                <a:latin typeface="Lucida Sans" pitchFamily="32" charset="0"/>
              </a:rPr>
              <a:t> </a:t>
            </a:r>
          </a:p>
          <a:p>
            <a:pPr marL="428625" lvl="1" indent="-215900" eaLnBrk="1"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>
                <a:tab pos="428625" algn="l"/>
                <a:tab pos="885825" algn="l"/>
                <a:tab pos="1341438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0250" algn="l"/>
                <a:tab pos="5000625" algn="l"/>
                <a:tab pos="5457825" algn="l"/>
                <a:tab pos="5911850" algn="l"/>
                <a:tab pos="6372225" algn="l"/>
                <a:tab pos="6829425" algn="l"/>
                <a:tab pos="7286625" algn="l"/>
                <a:tab pos="7740650" algn="l"/>
                <a:tab pos="8201025" algn="l"/>
                <a:tab pos="8658225" algn="l"/>
                <a:tab pos="9112250" algn="l"/>
                <a:tab pos="9571038" algn="l"/>
              </a:tabLst>
            </a:pPr>
            <a:endParaRPr lang="en-GB" sz="2900" b="1" i="1" dirty="0" smtClean="0">
              <a:solidFill>
                <a:srgbClr val="0000FF"/>
              </a:solidFill>
              <a:latin typeface="Lucida Sans" pitchFamily="32" charset="0"/>
            </a:endParaRPr>
          </a:p>
          <a:p>
            <a:pPr marL="428625" lvl="1" indent="-215900" eaLnBrk="1"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>
                <a:tab pos="428625" algn="l"/>
                <a:tab pos="885825" algn="l"/>
                <a:tab pos="1341438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0250" algn="l"/>
                <a:tab pos="5000625" algn="l"/>
                <a:tab pos="5457825" algn="l"/>
                <a:tab pos="5911850" algn="l"/>
                <a:tab pos="6372225" algn="l"/>
                <a:tab pos="6829425" algn="l"/>
                <a:tab pos="7286625" algn="l"/>
                <a:tab pos="7740650" algn="l"/>
                <a:tab pos="8201025" algn="l"/>
                <a:tab pos="8658225" algn="l"/>
                <a:tab pos="9112250" algn="l"/>
                <a:tab pos="9571038" algn="l"/>
              </a:tabLst>
            </a:pPr>
            <a:endParaRPr lang="en-GB" sz="2900" b="1" i="1" dirty="0" smtClean="0">
              <a:solidFill>
                <a:srgbClr val="0000FF"/>
              </a:solidFill>
              <a:latin typeface="Lucida Sans" pitchFamily="32" charset="0"/>
            </a:endParaRPr>
          </a:p>
          <a:p>
            <a:pPr marL="428625" lvl="1" indent="-215900" eaLnBrk="1"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>
                <a:tab pos="428625" algn="l"/>
                <a:tab pos="885825" algn="l"/>
                <a:tab pos="1341438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0250" algn="l"/>
                <a:tab pos="5000625" algn="l"/>
                <a:tab pos="5457825" algn="l"/>
                <a:tab pos="5911850" algn="l"/>
                <a:tab pos="6372225" algn="l"/>
                <a:tab pos="6829425" algn="l"/>
                <a:tab pos="7286625" algn="l"/>
                <a:tab pos="7740650" algn="l"/>
                <a:tab pos="8201025" algn="l"/>
                <a:tab pos="8658225" algn="l"/>
                <a:tab pos="9112250" algn="l"/>
                <a:tab pos="9571038" algn="l"/>
              </a:tabLst>
            </a:pPr>
            <a:r>
              <a:rPr lang="en-GB" sz="1800" b="1" i="1" dirty="0" smtClean="0">
                <a:solidFill>
                  <a:srgbClr val="FF1919"/>
                </a:solidFill>
                <a:latin typeface="Times New Roman" pitchFamily="16" charset="0"/>
              </a:rPr>
              <a:t>    1996 MNRAS, 281, 27</a:t>
            </a:r>
            <a:r>
              <a:rPr lang="en-GB" sz="2000" b="1" i="1" dirty="0" smtClean="0">
                <a:solidFill>
                  <a:srgbClr val="0066FF"/>
                </a:solidFill>
                <a:latin typeface="Times New Roman" pitchFamily="16" charset="0"/>
              </a:rPr>
              <a:t> </a:t>
            </a:r>
            <a:r>
              <a:rPr lang="en-GB" sz="2000" b="1" i="1" dirty="0" err="1" smtClean="0">
                <a:solidFill>
                  <a:srgbClr val="0066FF"/>
                </a:solidFill>
                <a:latin typeface="Times New Roman" pitchFamily="16" charset="0"/>
              </a:rPr>
              <a:t>Persic</a:t>
            </a:r>
            <a:r>
              <a:rPr lang="en-GB" sz="2000" b="1" i="1" dirty="0" smtClean="0">
                <a:solidFill>
                  <a:srgbClr val="0066FF"/>
                </a:solidFill>
                <a:latin typeface="Times New Roman" pitchFamily="16" charset="0"/>
              </a:rPr>
              <a:t>, M.; </a:t>
            </a:r>
            <a:r>
              <a:rPr lang="en-GB" sz="2000" b="1" i="1" dirty="0" err="1" smtClean="0">
                <a:solidFill>
                  <a:srgbClr val="0066FF"/>
                </a:solidFill>
                <a:latin typeface="Times New Roman" pitchFamily="16" charset="0"/>
              </a:rPr>
              <a:t>Salucci</a:t>
            </a:r>
            <a:r>
              <a:rPr lang="en-GB" sz="2000" b="1" i="1" dirty="0" smtClean="0">
                <a:solidFill>
                  <a:srgbClr val="0066FF"/>
                </a:solidFill>
                <a:latin typeface="Times New Roman" pitchFamily="16" charset="0"/>
              </a:rPr>
              <a:t>, P.; </a:t>
            </a:r>
            <a:r>
              <a:rPr lang="en-GB" sz="2000" b="1" i="1" dirty="0" err="1" smtClean="0">
                <a:solidFill>
                  <a:srgbClr val="0066FF"/>
                </a:solidFill>
                <a:latin typeface="Times New Roman" pitchFamily="16" charset="0"/>
              </a:rPr>
              <a:t>Stel</a:t>
            </a:r>
            <a:r>
              <a:rPr lang="en-GB" sz="2000" b="1" i="1" dirty="0" smtClean="0">
                <a:solidFill>
                  <a:srgbClr val="0066FF"/>
                </a:solidFill>
                <a:latin typeface="Times New Roman" pitchFamily="16" charset="0"/>
              </a:rPr>
              <a:t>, F.</a:t>
            </a:r>
            <a:br>
              <a:rPr lang="en-GB" sz="2000" b="1" i="1" dirty="0" smtClean="0">
                <a:solidFill>
                  <a:srgbClr val="0066FF"/>
                </a:solidFill>
                <a:latin typeface="Times New Roman" pitchFamily="16" charset="0"/>
              </a:rPr>
            </a:br>
            <a:r>
              <a:rPr lang="en-GB" sz="2000" b="1" i="1" dirty="0" smtClean="0">
                <a:solidFill>
                  <a:srgbClr val="0066FF"/>
                </a:solidFill>
                <a:latin typeface="Times New Roman" pitchFamily="16" charset="0"/>
              </a:rPr>
              <a:t>The universal rotation curve of spiral galaxies - I. The dark matter connection </a:t>
            </a:r>
            <a:r>
              <a:rPr lang="en-GB" sz="1800" b="1" i="1" dirty="0" smtClean="0">
                <a:solidFill>
                  <a:srgbClr val="FF1919"/>
                </a:solidFill>
                <a:latin typeface="Times New Roman" pitchFamily="16" charset="0"/>
              </a:rPr>
              <a:t> </a:t>
            </a:r>
            <a:endParaRPr lang="en-GB" sz="2000" b="1" i="1" dirty="0" smtClean="0">
              <a:solidFill>
                <a:srgbClr val="0066FF"/>
              </a:solidFill>
              <a:latin typeface="Times New Roman" pitchFamily="16" charset="0"/>
            </a:endParaRPr>
          </a:p>
          <a:p>
            <a:pPr marL="428625" lvl="1" indent="-215900" eaLnBrk="1"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>
                <a:tab pos="428625" algn="l"/>
                <a:tab pos="885825" algn="l"/>
                <a:tab pos="1341438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0250" algn="l"/>
                <a:tab pos="5000625" algn="l"/>
                <a:tab pos="5457825" algn="l"/>
                <a:tab pos="5911850" algn="l"/>
                <a:tab pos="6372225" algn="l"/>
                <a:tab pos="6829425" algn="l"/>
                <a:tab pos="7286625" algn="l"/>
                <a:tab pos="7740650" algn="l"/>
                <a:tab pos="8201025" algn="l"/>
                <a:tab pos="8658225" algn="l"/>
                <a:tab pos="9112250" algn="l"/>
                <a:tab pos="9571038" algn="l"/>
              </a:tabLst>
            </a:pPr>
            <a:r>
              <a:rPr lang="en-GB" sz="1800" b="1" i="1" dirty="0" smtClean="0">
                <a:solidFill>
                  <a:srgbClr val="FF0000"/>
                </a:solidFill>
                <a:latin typeface="Lucida Sans" pitchFamily="32" charset="0"/>
              </a:rPr>
              <a:t>   </a:t>
            </a:r>
            <a:r>
              <a:rPr lang="en-GB" sz="1800" b="1" i="1" dirty="0" smtClean="0">
                <a:solidFill>
                  <a:srgbClr val="FF0000"/>
                </a:solidFill>
                <a:latin typeface="Times New Roman" pitchFamily="16" charset="0"/>
              </a:rPr>
              <a:t>2007 MNRAS,  </a:t>
            </a:r>
            <a:r>
              <a:rPr lang="en-GB" sz="1800" b="1" i="1" dirty="0" err="1" smtClean="0">
                <a:solidFill>
                  <a:srgbClr val="3366FF"/>
                </a:solidFill>
                <a:latin typeface="Times New Roman" pitchFamily="16" charset="0"/>
              </a:rPr>
              <a:t>Salucci</a:t>
            </a:r>
            <a:r>
              <a:rPr lang="en-GB" sz="1800" b="1" i="1" dirty="0" smtClean="0">
                <a:solidFill>
                  <a:srgbClr val="3366FF"/>
                </a:solidFill>
                <a:latin typeface="Times New Roman" pitchFamily="16" charset="0"/>
              </a:rPr>
              <a:t> , </a:t>
            </a:r>
            <a:r>
              <a:rPr lang="en-GB" sz="1800" b="1" i="1" dirty="0" err="1" smtClean="0">
                <a:solidFill>
                  <a:srgbClr val="3366FF"/>
                </a:solidFill>
                <a:latin typeface="Times New Roman" pitchFamily="16" charset="0"/>
              </a:rPr>
              <a:t>Lapi</a:t>
            </a:r>
            <a:r>
              <a:rPr lang="en-GB" sz="1800" b="1" i="1" dirty="0" smtClean="0">
                <a:solidFill>
                  <a:srgbClr val="3366FF"/>
                </a:solidFill>
                <a:latin typeface="Times New Roman" pitchFamily="16" charset="0"/>
              </a:rPr>
              <a:t>, Gentile, Klein</a:t>
            </a:r>
          </a:p>
          <a:p>
            <a:pPr marL="428625" lvl="1" indent="-215900" eaLnBrk="1"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>
                <a:tab pos="428625" algn="l"/>
                <a:tab pos="885825" algn="l"/>
                <a:tab pos="1341438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0250" algn="l"/>
                <a:tab pos="5000625" algn="l"/>
                <a:tab pos="5457825" algn="l"/>
                <a:tab pos="5911850" algn="l"/>
                <a:tab pos="6372225" algn="l"/>
                <a:tab pos="6829425" algn="l"/>
                <a:tab pos="7286625" algn="l"/>
                <a:tab pos="7740650" algn="l"/>
                <a:tab pos="8201025" algn="l"/>
                <a:tab pos="8658225" algn="l"/>
                <a:tab pos="9112250" algn="l"/>
                <a:tab pos="9571038" algn="l"/>
              </a:tabLst>
            </a:pPr>
            <a:r>
              <a:rPr lang="en-GB" sz="2000" b="1" i="1" dirty="0" smtClean="0">
                <a:solidFill>
                  <a:srgbClr val="0066FF"/>
                </a:solidFill>
                <a:latin typeface="Times New Roman" pitchFamily="16" charset="0"/>
              </a:rPr>
              <a:t>   The universal rotation curve of spiral galaxies out the </a:t>
            </a:r>
            <a:r>
              <a:rPr lang="en-GB" sz="2000" b="1" i="1" dirty="0" err="1" smtClean="0">
                <a:solidFill>
                  <a:srgbClr val="0066FF"/>
                </a:solidFill>
                <a:latin typeface="Times New Roman" pitchFamily="16" charset="0"/>
              </a:rPr>
              <a:t>virial</a:t>
            </a:r>
            <a:r>
              <a:rPr lang="en-GB" sz="2000" b="1" i="1" dirty="0" smtClean="0">
                <a:solidFill>
                  <a:srgbClr val="0066FF"/>
                </a:solidFill>
                <a:latin typeface="Times New Roman" pitchFamily="16" charset="0"/>
              </a:rPr>
              <a:t> radius II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olo 1"/>
          <p:cNvSpPr>
            <a:spLocks noGrp="1"/>
          </p:cNvSpPr>
          <p:nvPr>
            <p:ph type="title"/>
          </p:nvPr>
        </p:nvSpPr>
        <p:spPr>
          <a:xfrm>
            <a:off x="694531" y="352425"/>
            <a:ext cx="8061325" cy="1368425"/>
          </a:xfrm>
        </p:spPr>
        <p:txBody>
          <a:bodyPr/>
          <a:lstStyle/>
          <a:p>
            <a:pPr eaLnBrk="1"/>
            <a:r>
              <a:rPr lang="it-IT" dirty="0" smtClean="0"/>
              <a:t>M 31</a:t>
            </a:r>
          </a:p>
        </p:txBody>
      </p:sp>
      <p:pic>
        <p:nvPicPr>
          <p:cNvPr id="38915" name="Segnaposto contenuto 7" descr="m3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3262" t="6564" r="3760" b="14876"/>
          <a:stretch>
            <a:fillRect/>
          </a:stretch>
        </p:blipFill>
        <p:spPr>
          <a:xfrm>
            <a:off x="694531" y="1724025"/>
            <a:ext cx="4071937" cy="4452937"/>
          </a:xfrm>
        </p:spPr>
      </p:pic>
      <p:pic>
        <p:nvPicPr>
          <p:cNvPr id="38916" name="Immagine 8" descr="m312.jpg"/>
          <p:cNvPicPr>
            <a:picLocks noChangeAspect="1"/>
          </p:cNvPicPr>
          <p:nvPr/>
        </p:nvPicPr>
        <p:blipFill>
          <a:blip r:embed="rId4" cstate="print"/>
          <a:srcRect l="3667" t="11272" r="5875" b="19772"/>
          <a:stretch>
            <a:fillRect/>
          </a:stretch>
        </p:blipFill>
        <p:spPr bwMode="auto">
          <a:xfrm>
            <a:off x="4656931" y="1724025"/>
            <a:ext cx="4502150" cy="444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7400131" y="1952625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3366FF"/>
                </a:solidFill>
              </a:rPr>
              <a:t>BURKERT </a:t>
            </a:r>
            <a:endParaRPr lang="it-IT" sz="2400" dirty="0">
              <a:solidFill>
                <a:srgbClr val="3366FF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980531" y="1876425"/>
            <a:ext cx="912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3366FF"/>
                </a:solidFill>
              </a:rPr>
              <a:t>NO DM </a:t>
            </a:r>
            <a:endParaRPr lang="it-IT" sz="2400" dirty="0">
              <a:solidFill>
                <a:srgbClr val="3366FF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437731" y="3095625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3366FF"/>
                </a:solidFill>
              </a:rPr>
              <a:t>MOND </a:t>
            </a:r>
            <a:endParaRPr lang="it-IT" sz="2400" dirty="0">
              <a:solidFill>
                <a:srgbClr val="3366FF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552531" y="3857625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3366FF"/>
                </a:solidFill>
              </a:rPr>
              <a:t> NFW</a:t>
            </a:r>
            <a:endParaRPr lang="it-IT" sz="2400" dirty="0">
              <a:solidFill>
                <a:srgbClr val="3366FF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980531" y="4391025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3366FF"/>
                </a:solidFill>
              </a:rPr>
              <a:t>MOND </a:t>
            </a:r>
            <a:endParaRPr lang="it-IT" sz="2400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804863" y="787400"/>
            <a:ext cx="78359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212725" indent="-212725" algn="ctr"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212725" algn="l"/>
                <a:tab pos="669925" algn="l"/>
                <a:tab pos="1127125" algn="l"/>
                <a:tab pos="1581150" algn="l"/>
                <a:tab pos="2041525" algn="l"/>
                <a:tab pos="2498725" algn="l"/>
                <a:tab pos="2955925" algn="l"/>
                <a:tab pos="3411538" algn="l"/>
                <a:tab pos="3870325" algn="l"/>
                <a:tab pos="4327525" algn="l"/>
                <a:tab pos="4781550" algn="l"/>
                <a:tab pos="5241925" algn="l"/>
                <a:tab pos="5699125" algn="l"/>
                <a:tab pos="6156325" algn="l"/>
                <a:tab pos="6610350" algn="l"/>
                <a:tab pos="7070725" algn="l"/>
                <a:tab pos="7527925" algn="l"/>
                <a:tab pos="7981950" algn="l"/>
                <a:tab pos="8440738" algn="l"/>
                <a:tab pos="8899525" algn="l"/>
                <a:tab pos="9353550" algn="l"/>
              </a:tabLst>
            </a:pPr>
            <a:r>
              <a:rPr lang="en-GB" sz="3200" b="1" baseline="0">
                <a:solidFill>
                  <a:srgbClr val="666699"/>
                </a:solidFill>
              </a:rPr>
              <a:t> </a:t>
            </a:r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868363" y="3844925"/>
            <a:ext cx="82804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212725" indent="-212725" algn="ctr" eaLnBrk="1">
              <a:lnSpc>
                <a:spcPts val="355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212725" algn="l"/>
                <a:tab pos="669925" algn="l"/>
                <a:tab pos="1127125" algn="l"/>
                <a:tab pos="1581150" algn="l"/>
                <a:tab pos="2041525" algn="l"/>
                <a:tab pos="2498725" algn="l"/>
                <a:tab pos="2955925" algn="l"/>
                <a:tab pos="3411538" algn="l"/>
                <a:tab pos="3870325" algn="l"/>
                <a:tab pos="4327525" algn="l"/>
                <a:tab pos="4781550" algn="l"/>
                <a:tab pos="5241925" algn="l"/>
                <a:tab pos="5699125" algn="l"/>
                <a:tab pos="6156325" algn="l"/>
                <a:tab pos="6610350" algn="l"/>
                <a:tab pos="7070725" algn="l"/>
                <a:tab pos="7527925" algn="l"/>
                <a:tab pos="7981950" algn="l"/>
                <a:tab pos="8440738" algn="l"/>
                <a:tab pos="8899525" algn="l"/>
                <a:tab pos="9353550" algn="l"/>
              </a:tabLst>
            </a:pPr>
            <a:r>
              <a:rPr lang="en-GB" sz="3200" baseline="0">
                <a:solidFill>
                  <a:srgbClr val="0000FF"/>
                </a:solidFill>
                <a:latin typeface="@MS PGothic (Baltic)" pitchFamily="32" charset="0"/>
              </a:rPr>
              <a:t> </a:t>
            </a:r>
            <a:r>
              <a:rPr lang="en-GB" sz="2000" b="1" baseline="0">
                <a:solidFill>
                  <a:srgbClr val="993366"/>
                </a:solidFill>
                <a:latin typeface="Lucidasans" pitchFamily="32" charset="0"/>
              </a:rPr>
              <a:t> </a:t>
            </a:r>
          </a:p>
        </p:txBody>
      </p:sp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1019175" y="342900"/>
            <a:ext cx="8229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85" tIns="46792" rIns="89985" bIns="46792" anchor="ctr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2825" algn="l"/>
                <a:tab pos="2743200" algn="l"/>
                <a:tab pos="3200400" algn="l"/>
                <a:tab pos="3657600" algn="l"/>
                <a:tab pos="4113213" algn="l"/>
                <a:tab pos="4572000" algn="l"/>
                <a:tab pos="5029200" algn="l"/>
                <a:tab pos="5483225" algn="l"/>
                <a:tab pos="5943600" algn="l"/>
                <a:tab pos="6400800" algn="l"/>
                <a:tab pos="6858000" algn="l"/>
                <a:tab pos="7312025" algn="l"/>
                <a:tab pos="7772400" algn="l"/>
                <a:tab pos="8229600" algn="l"/>
                <a:tab pos="8683625" algn="l"/>
                <a:tab pos="9142413" algn="l"/>
              </a:tabLst>
            </a:pPr>
            <a:r>
              <a:rPr lang="en-GB" sz="2800" b="1" baseline="0">
                <a:solidFill>
                  <a:srgbClr val="4C4C4C"/>
                </a:solidFill>
              </a:rPr>
              <a:t>A test case:  ESO 116-G12</a:t>
            </a:r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1195388" y="3009900"/>
            <a:ext cx="6096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85" tIns="46792" rIns="89985" bIns="46792">
            <a:spAutoFit/>
          </a:bodyPr>
          <a:lstStyle/>
          <a:p>
            <a:pPr eaLnBrk="1">
              <a:lnSpc>
                <a:spcPct val="93000"/>
              </a:lnSpc>
              <a:spcBef>
                <a:spcPts val="888"/>
              </a:spcBef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2825" algn="l"/>
                <a:tab pos="2743200" algn="l"/>
                <a:tab pos="3200400" algn="l"/>
                <a:tab pos="3657600" algn="l"/>
                <a:tab pos="4113213" algn="l"/>
                <a:tab pos="4572000" algn="l"/>
                <a:tab pos="5029200" algn="l"/>
                <a:tab pos="5483225" algn="l"/>
                <a:tab pos="5943600" algn="l"/>
                <a:tab pos="6400800" algn="l"/>
                <a:tab pos="6858000" algn="l"/>
                <a:tab pos="7312025" algn="l"/>
                <a:tab pos="7772400" algn="l"/>
                <a:tab pos="8229600" algn="l"/>
                <a:tab pos="8683625" algn="l"/>
                <a:tab pos="9142413" algn="l"/>
              </a:tabLst>
            </a:pPr>
            <a:r>
              <a:rPr lang="en-GB" sz="1400" baseline="0">
                <a:solidFill>
                  <a:schemeClr val="tx1"/>
                </a:solidFill>
              </a:rPr>
              <a:t>gas</a:t>
            </a:r>
          </a:p>
        </p:txBody>
      </p:sp>
      <p:sp>
        <p:nvSpPr>
          <p:cNvPr id="33798" name="Text Box 5"/>
          <p:cNvSpPr txBox="1">
            <a:spLocks noChangeArrowheads="1"/>
          </p:cNvSpPr>
          <p:nvPr/>
        </p:nvSpPr>
        <p:spPr bwMode="auto">
          <a:xfrm>
            <a:off x="1576388" y="2781300"/>
            <a:ext cx="6096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85" tIns="46792" rIns="89985" bIns="46792">
            <a:spAutoFit/>
          </a:bodyPr>
          <a:lstStyle/>
          <a:p>
            <a:pPr eaLnBrk="1">
              <a:lnSpc>
                <a:spcPct val="93000"/>
              </a:lnSpc>
              <a:spcBef>
                <a:spcPts val="888"/>
              </a:spcBef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2825" algn="l"/>
                <a:tab pos="2743200" algn="l"/>
                <a:tab pos="3200400" algn="l"/>
                <a:tab pos="3657600" algn="l"/>
                <a:tab pos="4113213" algn="l"/>
                <a:tab pos="4572000" algn="l"/>
                <a:tab pos="5029200" algn="l"/>
                <a:tab pos="5483225" algn="l"/>
                <a:tab pos="5943600" algn="l"/>
                <a:tab pos="6400800" algn="l"/>
                <a:tab pos="6858000" algn="l"/>
                <a:tab pos="7312025" algn="l"/>
                <a:tab pos="7772400" algn="l"/>
                <a:tab pos="8229600" algn="l"/>
                <a:tab pos="8683625" algn="l"/>
                <a:tab pos="9142413" algn="l"/>
              </a:tabLst>
            </a:pPr>
            <a:r>
              <a:rPr lang="en-GB" sz="1400" baseline="0">
                <a:solidFill>
                  <a:schemeClr val="tx1"/>
                </a:solidFill>
              </a:rPr>
              <a:t>stars</a:t>
            </a:r>
          </a:p>
        </p:txBody>
      </p:sp>
      <p:sp>
        <p:nvSpPr>
          <p:cNvPr id="33799" name="Text Box 6"/>
          <p:cNvSpPr txBox="1">
            <a:spLocks noChangeArrowheads="1"/>
          </p:cNvSpPr>
          <p:nvPr/>
        </p:nvSpPr>
        <p:spPr bwMode="auto">
          <a:xfrm>
            <a:off x="1957388" y="2476500"/>
            <a:ext cx="6096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85" tIns="46792" rIns="89985" bIns="46792">
            <a:spAutoFit/>
          </a:bodyPr>
          <a:lstStyle/>
          <a:p>
            <a:pPr eaLnBrk="1">
              <a:lnSpc>
                <a:spcPct val="93000"/>
              </a:lnSpc>
              <a:spcBef>
                <a:spcPts val="888"/>
              </a:spcBef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2825" algn="l"/>
                <a:tab pos="2743200" algn="l"/>
                <a:tab pos="3200400" algn="l"/>
                <a:tab pos="3657600" algn="l"/>
                <a:tab pos="4113213" algn="l"/>
                <a:tab pos="4572000" algn="l"/>
                <a:tab pos="5029200" algn="l"/>
                <a:tab pos="5483225" algn="l"/>
                <a:tab pos="5943600" algn="l"/>
                <a:tab pos="6400800" algn="l"/>
                <a:tab pos="6858000" algn="l"/>
                <a:tab pos="7312025" algn="l"/>
                <a:tab pos="7772400" algn="l"/>
                <a:tab pos="8229600" algn="l"/>
                <a:tab pos="8683625" algn="l"/>
                <a:tab pos="9142413" algn="l"/>
              </a:tabLst>
            </a:pPr>
            <a:r>
              <a:rPr lang="en-GB" sz="1400" baseline="0">
                <a:solidFill>
                  <a:schemeClr val="tx1"/>
                </a:solidFill>
              </a:rPr>
              <a:t>halo</a:t>
            </a:r>
          </a:p>
        </p:txBody>
      </p:sp>
      <p:pic>
        <p:nvPicPr>
          <p:cNvPr id="3380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066925" y="-1019175"/>
            <a:ext cx="5943600" cy="975360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</p:pic>
      <p:grpSp>
        <p:nvGrpSpPr>
          <p:cNvPr id="33801" name="Group 8"/>
          <p:cNvGrpSpPr>
            <a:grpSpLocks/>
          </p:cNvGrpSpPr>
          <p:nvPr/>
        </p:nvGrpSpPr>
        <p:grpSpPr bwMode="auto">
          <a:xfrm>
            <a:off x="827088" y="6981825"/>
            <a:ext cx="8226425" cy="833438"/>
            <a:chOff x="521" y="4397"/>
            <a:chExt cx="5182" cy="526"/>
          </a:xfrm>
        </p:grpSpPr>
        <p:sp>
          <p:nvSpPr>
            <p:cNvPr id="33802" name="AutoShape 9"/>
            <p:cNvSpPr>
              <a:spLocks noChangeArrowheads="1"/>
            </p:cNvSpPr>
            <p:nvPr/>
          </p:nvSpPr>
          <p:spPr bwMode="auto">
            <a:xfrm>
              <a:off x="521" y="4397"/>
              <a:ext cx="5182" cy="526"/>
            </a:xfrm>
            <a:prstGeom prst="roundRect">
              <a:avLst>
                <a:gd name="adj" fmla="val 190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3803" name="Text Box 10"/>
            <p:cNvSpPr txBox="1">
              <a:spLocks noChangeArrowheads="1"/>
            </p:cNvSpPr>
            <p:nvPr/>
          </p:nvSpPr>
          <p:spPr bwMode="auto">
            <a:xfrm>
              <a:off x="521" y="4533"/>
              <a:ext cx="5182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9985" tIns="46792" rIns="89985" bIns="46792" anchor="ctr">
              <a:spAutoFit/>
            </a:bodyPr>
            <a:lstStyle/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2825" algn="l"/>
                  <a:tab pos="2743200" algn="l"/>
                  <a:tab pos="3200400" algn="l"/>
                  <a:tab pos="3657600" algn="l"/>
                  <a:tab pos="4113213" algn="l"/>
                  <a:tab pos="4572000" algn="l"/>
                  <a:tab pos="5029200" algn="l"/>
                  <a:tab pos="5483225" algn="l"/>
                  <a:tab pos="5943600" algn="l"/>
                  <a:tab pos="6400800" algn="l"/>
                  <a:tab pos="6858000" algn="l"/>
                  <a:tab pos="7312025" algn="l"/>
                  <a:tab pos="7772400" algn="l"/>
                  <a:tab pos="8229600" algn="l"/>
                  <a:tab pos="8683625" algn="l"/>
                  <a:tab pos="9142413" algn="l"/>
                </a:tabLst>
              </a:pPr>
              <a:r>
                <a:rPr lang="en-GB" sz="2200" b="1" baseline="0">
                  <a:solidFill>
                    <a:srgbClr val="FFFF00"/>
                  </a:solidFill>
                </a:rPr>
                <a:t>Cored halos  the best fits </a:t>
              </a:r>
              <a:endParaRPr lang="en-GB" sz="3600" b="1" baseline="0">
                <a:solidFill>
                  <a:srgbClr val="4C4C4C"/>
                </a:solidFill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804863" y="452438"/>
            <a:ext cx="3544887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212725" indent="-212725" algn="ctr" eaLnBrk="1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212725" algn="l"/>
                <a:tab pos="669925" algn="l"/>
                <a:tab pos="1127125" algn="l"/>
                <a:tab pos="1581150" algn="l"/>
                <a:tab pos="2041525" algn="l"/>
                <a:tab pos="2498725" algn="l"/>
                <a:tab pos="2955925" algn="l"/>
                <a:tab pos="3411538" algn="l"/>
                <a:tab pos="3870325" algn="l"/>
                <a:tab pos="4327525" algn="l"/>
                <a:tab pos="4781550" algn="l"/>
                <a:tab pos="5241925" algn="l"/>
                <a:tab pos="5699125" algn="l"/>
                <a:tab pos="6156325" algn="l"/>
                <a:tab pos="6610350" algn="l"/>
                <a:tab pos="7070725" algn="l"/>
                <a:tab pos="7527925" algn="l"/>
                <a:tab pos="7981950" algn="l"/>
                <a:tab pos="8440738" algn="l"/>
                <a:tab pos="8899525" algn="l"/>
                <a:tab pos="9353550" algn="l"/>
              </a:tabLst>
            </a:pPr>
            <a:r>
              <a:rPr lang="en-GB" sz="2200" b="1" baseline="0">
                <a:solidFill>
                  <a:srgbClr val="000000"/>
                </a:solidFill>
                <a:latin typeface="Nimbus Sans L Condensed" charset="0"/>
              </a:rPr>
              <a:t>50 objects investigated </a:t>
            </a:r>
            <a:br>
              <a:rPr lang="en-GB" sz="2200" b="1" baseline="0">
                <a:solidFill>
                  <a:srgbClr val="000000"/>
                </a:solidFill>
                <a:latin typeface="Nimbus Sans L Condensed" charset="0"/>
              </a:rPr>
            </a:br>
            <a:r>
              <a:rPr lang="en-GB" sz="2200" b="1" baseline="0">
                <a:solidFill>
                  <a:srgbClr val="000000"/>
                </a:solidFill>
                <a:latin typeface="Nimbus Sans L Condensed" charset="0"/>
              </a:rPr>
              <a:t>NFW inconsistent </a:t>
            </a:r>
            <a:br>
              <a:rPr lang="en-GB" sz="2200" b="1" baseline="0">
                <a:solidFill>
                  <a:srgbClr val="000000"/>
                </a:solidFill>
                <a:latin typeface="Nimbus Sans L Condensed" charset="0"/>
              </a:rPr>
            </a:br>
            <a:r>
              <a:rPr lang="en-GB" sz="2200" b="1" baseline="0">
                <a:solidFill>
                  <a:srgbClr val="666699"/>
                </a:solidFill>
                <a:latin typeface="Avant Garde Gothic" charset="0"/>
              </a:rPr>
              <a:t> </a:t>
            </a:r>
            <a:r>
              <a:rPr lang="en-GB" sz="3200" b="1" baseline="0">
                <a:solidFill>
                  <a:srgbClr val="666699"/>
                </a:solidFill>
              </a:rPr>
              <a:t> 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2475" y="241300"/>
            <a:ext cx="4743450" cy="659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-869950" y="627063"/>
            <a:ext cx="78359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212725" indent="-212725" algn="ctr"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212725" algn="l"/>
                <a:tab pos="669925" algn="l"/>
                <a:tab pos="1127125" algn="l"/>
                <a:tab pos="1581150" algn="l"/>
                <a:tab pos="2041525" algn="l"/>
                <a:tab pos="2498725" algn="l"/>
                <a:tab pos="2955925" algn="l"/>
                <a:tab pos="3411538" algn="l"/>
                <a:tab pos="3870325" algn="l"/>
                <a:tab pos="4327525" algn="l"/>
                <a:tab pos="4781550" algn="l"/>
                <a:tab pos="5241925" algn="l"/>
                <a:tab pos="5699125" algn="l"/>
                <a:tab pos="6156325" algn="l"/>
                <a:tab pos="6610350" algn="l"/>
                <a:tab pos="7070725" algn="l"/>
                <a:tab pos="7527925" algn="l"/>
                <a:tab pos="7981950" algn="l"/>
                <a:tab pos="8440738" algn="l"/>
                <a:tab pos="8899525" algn="l"/>
                <a:tab pos="9353550" algn="l"/>
              </a:tabLst>
            </a:pPr>
            <a:r>
              <a:rPr lang="en-GB" sz="3200" b="1" baseline="0">
                <a:solidFill>
                  <a:srgbClr val="666699"/>
                </a:solidFill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2066925" y="4543425"/>
            <a:ext cx="2241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3" rIns="91424" bIns="45713">
            <a:spAutoFit/>
          </a:bodyPr>
          <a:lstStyle/>
          <a:p>
            <a:r>
              <a:rPr lang="en-US" sz="2400" baseline="0"/>
              <a:t>Theory Obis ssw</a:t>
            </a:r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4" cstate="print"/>
          <a:srcRect t="30962" b="5953"/>
          <a:stretch>
            <a:fillRect/>
          </a:stretch>
        </p:blipFill>
        <p:spPr bwMode="auto">
          <a:xfrm>
            <a:off x="542131" y="0"/>
            <a:ext cx="6645493" cy="6781799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80"/>
            </a:solidFill>
            <a:miter lim="800000"/>
            <a:headEnd/>
            <a:tailEnd/>
          </a:ln>
        </p:spPr>
      </p:pic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868363" y="3844925"/>
            <a:ext cx="82804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212725" indent="-212725" algn="ctr" eaLnBrk="1">
              <a:lnSpc>
                <a:spcPts val="355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212725" algn="l"/>
                <a:tab pos="669925" algn="l"/>
                <a:tab pos="1127125" algn="l"/>
                <a:tab pos="1581150" algn="l"/>
                <a:tab pos="2041525" algn="l"/>
                <a:tab pos="2498725" algn="l"/>
                <a:tab pos="2955925" algn="l"/>
                <a:tab pos="3411538" algn="l"/>
                <a:tab pos="3870325" algn="l"/>
                <a:tab pos="4327525" algn="l"/>
                <a:tab pos="4781550" algn="l"/>
                <a:tab pos="5241925" algn="l"/>
                <a:tab pos="5699125" algn="l"/>
                <a:tab pos="6156325" algn="l"/>
                <a:tab pos="6610350" algn="l"/>
                <a:tab pos="7070725" algn="l"/>
                <a:tab pos="7527925" algn="l"/>
                <a:tab pos="7981950" algn="l"/>
                <a:tab pos="8440738" algn="l"/>
                <a:tab pos="8899525" algn="l"/>
                <a:tab pos="9353550" algn="l"/>
              </a:tabLst>
            </a:pPr>
            <a:r>
              <a:rPr lang="en-GB" sz="3200" baseline="0">
                <a:solidFill>
                  <a:srgbClr val="0000FF"/>
                </a:solidFill>
                <a:latin typeface="@MS PGothic (Baltic)" pitchFamily="32" charset="0"/>
              </a:rPr>
              <a:t> </a:t>
            </a:r>
            <a:r>
              <a:rPr lang="en-GB" sz="2000" b="1" baseline="0">
                <a:solidFill>
                  <a:srgbClr val="993366"/>
                </a:solidFill>
                <a:latin typeface="Lucidasans" pitchFamily="32" charset="0"/>
              </a:rPr>
              <a:t> </a:t>
            </a: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1566863" y="-2605088"/>
            <a:ext cx="58658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2825" algn="l"/>
                <a:tab pos="2743200" algn="l"/>
                <a:tab pos="3200400" algn="l"/>
                <a:tab pos="3657600" algn="l"/>
                <a:tab pos="4113213" algn="l"/>
                <a:tab pos="4572000" algn="l"/>
                <a:tab pos="5029200" algn="l"/>
                <a:tab pos="5483225" algn="l"/>
                <a:tab pos="5943600" algn="l"/>
                <a:tab pos="6400800" algn="l"/>
                <a:tab pos="6858000" algn="l"/>
                <a:tab pos="7312025" algn="l"/>
                <a:tab pos="7772400" algn="l"/>
                <a:tab pos="8229600" algn="l"/>
                <a:tab pos="8683625" algn="l"/>
                <a:tab pos="9142413" algn="l"/>
              </a:tabLst>
            </a:pPr>
            <a:r>
              <a:rPr lang="en-GB" sz="2400" b="1" baseline="0">
                <a:solidFill>
                  <a:schemeClr val="tx1"/>
                </a:solidFill>
              </a:rPr>
              <a:t>   </a:t>
            </a:r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2752725" y="6524625"/>
            <a:ext cx="2990850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2825" algn="l"/>
                <a:tab pos="2743200" algn="l"/>
                <a:tab pos="3200400" algn="l"/>
                <a:tab pos="3657600" algn="l"/>
                <a:tab pos="4113213" algn="l"/>
                <a:tab pos="4572000" algn="l"/>
                <a:tab pos="5029200" algn="l"/>
                <a:tab pos="5483225" algn="l"/>
                <a:tab pos="5943600" algn="l"/>
                <a:tab pos="6400800" algn="l"/>
                <a:tab pos="6858000" algn="l"/>
                <a:tab pos="7312025" algn="l"/>
                <a:tab pos="7772400" algn="l"/>
                <a:tab pos="8229600" algn="l"/>
                <a:tab pos="8683625" algn="l"/>
                <a:tab pos="9142413" algn="l"/>
              </a:tabLst>
            </a:pPr>
            <a:r>
              <a:rPr lang="en-GB" sz="2000" baseline="0">
                <a:solidFill>
                  <a:srgbClr val="666699"/>
                </a:solidFill>
              </a:rPr>
              <a:t>Obs                      Theory</a:t>
            </a:r>
          </a:p>
        </p:txBody>
      </p:sp>
      <p:pic>
        <p:nvPicPr>
          <p:cNvPr id="8200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9931" y="3857625"/>
            <a:ext cx="4725194" cy="2835117"/>
          </a:xfrm>
          <a:prstGeom prst="rect">
            <a:avLst/>
          </a:prstGeom>
          <a:solidFill>
            <a:srgbClr val="CCFFFF"/>
          </a:solidFill>
          <a:ln w="19050">
            <a:solidFill>
              <a:schemeClr val="bg1"/>
            </a:solidFill>
            <a:miter lim="800000"/>
            <a:headEnd/>
            <a:tailEnd/>
          </a:ln>
        </p:spPr>
      </p:pic>
      <p:graphicFrame>
        <p:nvGraphicFramePr>
          <p:cNvPr id="8194" name="Object 8"/>
          <p:cNvGraphicFramePr>
            <a:graphicFrameLocks noChangeAspect="1"/>
          </p:cNvGraphicFramePr>
          <p:nvPr/>
        </p:nvGraphicFramePr>
        <p:xfrm>
          <a:off x="5334000" y="6618288"/>
          <a:ext cx="28575" cy="122237"/>
        </p:xfrm>
        <a:graphic>
          <a:graphicData uri="http://schemas.openxmlformats.org/presentationml/2006/ole">
            <p:oleObj spid="_x0000_s166914" r:id="rId6" imgW="72360" imgH="169200" progId="">
              <p:embed/>
            </p:oleObj>
          </a:graphicData>
        </a:graphic>
      </p:graphicFrame>
      <p:sp>
        <p:nvSpPr>
          <p:cNvPr id="195593" name="Text Box 9"/>
          <p:cNvSpPr txBox="1">
            <a:spLocks noChangeArrowheads="1"/>
          </p:cNvSpPr>
          <p:nvPr/>
        </p:nvSpPr>
        <p:spPr bwMode="auto">
          <a:xfrm>
            <a:off x="1761331" y="504825"/>
            <a:ext cx="434657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2825" algn="l"/>
                <a:tab pos="2743200" algn="l"/>
                <a:tab pos="3200400" algn="l"/>
                <a:tab pos="3657600" algn="l"/>
                <a:tab pos="4113213" algn="l"/>
                <a:tab pos="4572000" algn="l"/>
                <a:tab pos="5029200" algn="l"/>
                <a:tab pos="5483225" algn="l"/>
                <a:tab pos="5943600" algn="l"/>
                <a:tab pos="6400800" algn="l"/>
                <a:tab pos="6858000" algn="l"/>
                <a:tab pos="7312025" algn="l"/>
                <a:tab pos="7772400" algn="l"/>
                <a:tab pos="8229600" algn="l"/>
                <a:tab pos="8683625" algn="l"/>
                <a:tab pos="9142413" algn="l"/>
              </a:tabLst>
              <a:defRPr/>
            </a:pPr>
            <a:r>
              <a:rPr lang="en-GB" sz="2800" baseline="0" dirty="0">
                <a:solidFill>
                  <a:srgbClr val="0000FF"/>
                </a:solidFill>
                <a:latin typeface="Impact" pitchFamily="34" charset="0"/>
                <a:cs typeface="+mn-cs"/>
              </a:rPr>
              <a:t>DDO </a:t>
            </a:r>
            <a:r>
              <a:rPr lang="en-GB" sz="2800" baseline="0" dirty="0" smtClean="0">
                <a:solidFill>
                  <a:srgbClr val="0000FF"/>
                </a:solidFill>
                <a:latin typeface="Impact" pitchFamily="34" charset="0"/>
                <a:cs typeface="+mn-cs"/>
              </a:rPr>
              <a:t>47</a:t>
            </a:r>
            <a:endParaRPr lang="en-GB" sz="2800" baseline="0" dirty="0">
              <a:solidFill>
                <a:srgbClr val="0000FF"/>
              </a:solidFill>
              <a:latin typeface="Impact" pitchFamily="34" charset="0"/>
              <a:cs typeface="+mn-cs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2825" algn="l"/>
                <a:tab pos="2743200" algn="l"/>
                <a:tab pos="3200400" algn="l"/>
                <a:tab pos="3657600" algn="l"/>
                <a:tab pos="4113213" algn="l"/>
                <a:tab pos="4572000" algn="l"/>
                <a:tab pos="5029200" algn="l"/>
                <a:tab pos="5483225" algn="l"/>
                <a:tab pos="5943600" algn="l"/>
                <a:tab pos="6400800" algn="l"/>
                <a:tab pos="6858000" algn="l"/>
                <a:tab pos="7312025" algn="l"/>
                <a:tab pos="7772400" algn="l"/>
                <a:tab pos="8229600" algn="l"/>
                <a:tab pos="8683625" algn="l"/>
                <a:tab pos="9142413" algn="l"/>
              </a:tabLst>
              <a:defRPr/>
            </a:pPr>
            <a:r>
              <a:rPr lang="en-GB" sz="2800" baseline="0" dirty="0">
                <a:solidFill>
                  <a:schemeClr val="tx1"/>
                </a:solidFill>
                <a:cs typeface="+mn-cs"/>
              </a:rPr>
              <a:t> 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3285331" y="504825"/>
            <a:ext cx="6937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4" tIns="45713" rIns="91424" bIns="45713">
            <a:spAutoFit/>
          </a:bodyPr>
          <a:lstStyle/>
          <a:p>
            <a:r>
              <a:rPr lang="it-IT" baseline="0" dirty="0">
                <a:solidFill>
                  <a:srgbClr val="FF0000"/>
                </a:solidFill>
              </a:rPr>
              <a:t>NFW</a:t>
            </a:r>
            <a:endParaRPr lang="en-US" baseline="0" dirty="0">
              <a:solidFill>
                <a:srgbClr val="FF0000"/>
              </a:solidFill>
            </a:endParaRP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5342731" y="3552825"/>
            <a:ext cx="6921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4" tIns="45713" rIns="91424" bIns="45713">
            <a:spAutoFit/>
          </a:bodyPr>
          <a:lstStyle/>
          <a:p>
            <a:r>
              <a:rPr lang="it-IT" baseline="0" dirty="0">
                <a:solidFill>
                  <a:srgbClr val="FF0000"/>
                </a:solidFill>
              </a:rPr>
              <a:t>NFW</a:t>
            </a:r>
            <a:endParaRPr lang="en-US" baseline="0" dirty="0">
              <a:solidFill>
                <a:srgbClr val="FF0000"/>
              </a:solidFill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6485731" y="3400425"/>
            <a:ext cx="2819399" cy="2119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180" tIns="51574" rIns="99180" bIns="51574">
            <a:spAutoFit/>
          </a:bodyPr>
          <a:lstStyle/>
          <a:p>
            <a:pPr defTabSz="1008063">
              <a:lnSpc>
                <a:spcPts val="2150"/>
              </a:lnSpc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503238" algn="l"/>
                <a:tab pos="1008063" algn="l"/>
                <a:tab pos="1511300" algn="l"/>
                <a:tab pos="2016125" algn="l"/>
                <a:tab pos="2519363" algn="l"/>
                <a:tab pos="3024188" algn="l"/>
                <a:tab pos="3527425" algn="l"/>
                <a:tab pos="4027488" algn="l"/>
                <a:tab pos="4535488" algn="l"/>
                <a:tab pos="5037138" algn="l"/>
                <a:tab pos="5543550" algn="l"/>
                <a:tab pos="6046788" algn="l"/>
                <a:tab pos="6551613" algn="l"/>
                <a:tab pos="7054850" algn="l"/>
                <a:tab pos="7559675" algn="l"/>
                <a:tab pos="8062913" algn="l"/>
                <a:tab pos="8562975" algn="l"/>
                <a:tab pos="9070975" algn="l"/>
                <a:tab pos="9571038" algn="l"/>
                <a:tab pos="10079038" algn="l"/>
              </a:tabLst>
            </a:pPr>
            <a:r>
              <a:rPr lang="en-GB" sz="1700" baseline="0" dirty="0">
                <a:solidFill>
                  <a:srgbClr val="FF3333"/>
                </a:solidFill>
                <a:latin typeface="Comic Sans MS Bold" pitchFamily="32" charset="0"/>
              </a:rPr>
              <a:t>        </a:t>
            </a:r>
            <a:r>
              <a:rPr lang="en-GB" b="1" baseline="0" dirty="0" smtClean="0">
                <a:solidFill>
                  <a:srgbClr val="FF0000"/>
                </a:solidFill>
              </a:rPr>
              <a:t>NFW </a:t>
            </a:r>
            <a:r>
              <a:rPr lang="en-GB" b="1" baseline="0" dirty="0">
                <a:solidFill>
                  <a:srgbClr val="FF0000"/>
                </a:solidFill>
              </a:rPr>
              <a:t>HALOS</a:t>
            </a:r>
          </a:p>
          <a:p>
            <a:pPr defTabSz="1008063">
              <a:lnSpc>
                <a:spcPts val="2150"/>
              </a:lnSpc>
              <a:buClr>
                <a:srgbClr val="FFFFFF"/>
              </a:buClr>
              <a:buSzPct val="100000"/>
              <a:buFont typeface="Comic Sans MS" pitchFamily="64" charset="0"/>
              <a:buChar char="•"/>
              <a:tabLst>
                <a:tab pos="0" algn="l"/>
                <a:tab pos="503238" algn="l"/>
                <a:tab pos="1008063" algn="l"/>
                <a:tab pos="1511300" algn="l"/>
                <a:tab pos="2016125" algn="l"/>
                <a:tab pos="2519363" algn="l"/>
                <a:tab pos="3024188" algn="l"/>
                <a:tab pos="3527425" algn="l"/>
                <a:tab pos="4027488" algn="l"/>
                <a:tab pos="4535488" algn="l"/>
                <a:tab pos="5037138" algn="l"/>
                <a:tab pos="5543550" algn="l"/>
                <a:tab pos="6046788" algn="l"/>
                <a:tab pos="6551613" algn="l"/>
                <a:tab pos="7054850" algn="l"/>
                <a:tab pos="7559675" algn="l"/>
                <a:tab pos="8062913" algn="l"/>
                <a:tab pos="8562975" algn="l"/>
                <a:tab pos="9070975" algn="l"/>
                <a:tab pos="9571038" algn="l"/>
                <a:tab pos="10079038" algn="l"/>
              </a:tabLst>
            </a:pPr>
            <a:r>
              <a:rPr lang="en-GB" sz="1700" baseline="0" dirty="0">
                <a:solidFill>
                  <a:srgbClr val="FF3333"/>
                </a:solidFill>
                <a:latin typeface="Comic Sans MS Bold" pitchFamily="32" charset="0"/>
              </a:rPr>
              <a:t> </a:t>
            </a:r>
            <a:r>
              <a:rPr lang="en-GB" u="sng" baseline="0" dirty="0">
                <a:solidFill>
                  <a:schemeClr val="accent2"/>
                </a:solidFill>
                <a:latin typeface="Comic Sans MS Bold" pitchFamily="32" charset="0"/>
              </a:rPr>
              <a:t>Fit badly  the RCs</a:t>
            </a:r>
          </a:p>
          <a:p>
            <a:pPr defTabSz="1008063">
              <a:lnSpc>
                <a:spcPct val="131000"/>
              </a:lnSpc>
              <a:buClr>
                <a:srgbClr val="FFFFFF"/>
              </a:buClr>
              <a:buSzPct val="100000"/>
              <a:buFont typeface="Comic Sans MS" pitchFamily="64" charset="0"/>
              <a:buChar char="•"/>
              <a:tabLst>
                <a:tab pos="0" algn="l"/>
                <a:tab pos="503238" algn="l"/>
                <a:tab pos="1008063" algn="l"/>
                <a:tab pos="1511300" algn="l"/>
                <a:tab pos="2016125" algn="l"/>
                <a:tab pos="2519363" algn="l"/>
                <a:tab pos="3024188" algn="l"/>
                <a:tab pos="3527425" algn="l"/>
                <a:tab pos="4027488" algn="l"/>
                <a:tab pos="4535488" algn="l"/>
                <a:tab pos="5037138" algn="l"/>
                <a:tab pos="5543550" algn="l"/>
                <a:tab pos="6046788" algn="l"/>
                <a:tab pos="6551613" algn="l"/>
                <a:tab pos="7054850" algn="l"/>
                <a:tab pos="7559675" algn="l"/>
                <a:tab pos="8062913" algn="l"/>
                <a:tab pos="8562975" algn="l"/>
                <a:tab pos="9070975" algn="l"/>
                <a:tab pos="9571038" algn="l"/>
                <a:tab pos="10079038" algn="l"/>
              </a:tabLst>
            </a:pPr>
            <a:r>
              <a:rPr lang="en-GB" u="sng" baseline="0" dirty="0">
                <a:solidFill>
                  <a:schemeClr val="accent2"/>
                </a:solidFill>
                <a:latin typeface="Comic Sans MS Bold" pitchFamily="32" charset="0"/>
              </a:rPr>
              <a:t> </a:t>
            </a:r>
            <a:r>
              <a:rPr lang="en-GB" u="sng" baseline="0" dirty="0" err="1">
                <a:solidFill>
                  <a:schemeClr val="accent2"/>
                </a:solidFill>
                <a:latin typeface="Comic Sans MS Bold" pitchFamily="32" charset="0"/>
              </a:rPr>
              <a:t>Unphysically</a:t>
            </a:r>
            <a:r>
              <a:rPr lang="en-GB" u="sng" baseline="0" dirty="0">
                <a:solidFill>
                  <a:schemeClr val="accent2"/>
                </a:solidFill>
                <a:latin typeface="Comic Sans MS Bold" pitchFamily="32" charset="0"/>
              </a:rPr>
              <a:t> too low stellar mass-to-light ratios</a:t>
            </a:r>
          </a:p>
          <a:p>
            <a:pPr defTabSz="1008063">
              <a:lnSpc>
                <a:spcPct val="131000"/>
              </a:lnSpc>
              <a:buClr>
                <a:srgbClr val="FFFFFF"/>
              </a:buClr>
              <a:buSzPct val="100000"/>
              <a:buFont typeface="Comic Sans MS" pitchFamily="64" charset="0"/>
              <a:buChar char="•"/>
              <a:tabLst>
                <a:tab pos="0" algn="l"/>
                <a:tab pos="503238" algn="l"/>
                <a:tab pos="1008063" algn="l"/>
                <a:tab pos="1511300" algn="l"/>
                <a:tab pos="2016125" algn="l"/>
                <a:tab pos="2519363" algn="l"/>
                <a:tab pos="3024188" algn="l"/>
                <a:tab pos="3527425" algn="l"/>
                <a:tab pos="4027488" algn="l"/>
                <a:tab pos="4535488" algn="l"/>
                <a:tab pos="5037138" algn="l"/>
                <a:tab pos="5543550" algn="l"/>
                <a:tab pos="6046788" algn="l"/>
                <a:tab pos="6551613" algn="l"/>
                <a:tab pos="7054850" algn="l"/>
                <a:tab pos="7559675" algn="l"/>
                <a:tab pos="8062913" algn="l"/>
                <a:tab pos="8562975" algn="l"/>
                <a:tab pos="9070975" algn="l"/>
                <a:tab pos="9571038" algn="l"/>
                <a:tab pos="10079038" algn="l"/>
              </a:tabLst>
            </a:pPr>
            <a:r>
              <a:rPr lang="en-GB" u="sng" baseline="0" dirty="0">
                <a:solidFill>
                  <a:schemeClr val="accent2"/>
                </a:solidFill>
                <a:latin typeface="Comic Sans MS Bold" pitchFamily="32" charset="0"/>
              </a:rPr>
              <a:t> </a:t>
            </a:r>
            <a:r>
              <a:rPr lang="en-GB" u="sng" baseline="0" dirty="0" err="1">
                <a:solidFill>
                  <a:schemeClr val="accent2"/>
                </a:solidFill>
                <a:latin typeface="Comic Sans MS Bold" pitchFamily="32" charset="0"/>
              </a:rPr>
              <a:t>Unphysically</a:t>
            </a:r>
            <a:r>
              <a:rPr lang="en-GB" u="sng" baseline="0" dirty="0">
                <a:solidFill>
                  <a:schemeClr val="accent2"/>
                </a:solidFill>
                <a:latin typeface="Comic Sans MS Bold" pitchFamily="32" charset="0"/>
              </a:rPr>
              <a:t> too high halo masses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z="2800" smtClean="0">
                <a:solidFill>
                  <a:schemeClr val="accent2"/>
                </a:solidFill>
                <a:latin typeface="Algerian" pitchFamily="82" charset="0"/>
              </a:rPr>
              <a:t>              DDO 47:  non circular motions ?</a:t>
            </a:r>
          </a:p>
        </p:txBody>
      </p:sp>
      <p:sp>
        <p:nvSpPr>
          <p:cNvPr id="35843" name="Text Box 7"/>
          <p:cNvSpPr txBox="1">
            <a:spLocks noChangeArrowheads="1"/>
          </p:cNvSpPr>
          <p:nvPr/>
        </p:nvSpPr>
        <p:spPr bwMode="auto">
          <a:xfrm>
            <a:off x="4429125" y="3095625"/>
            <a:ext cx="2008188" cy="39687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91424" tIns="45713" rIns="91424" bIns="45713">
            <a:spAutoFit/>
          </a:bodyPr>
          <a:lstStyle/>
          <a:p>
            <a:r>
              <a:rPr lang="en-US" sz="2000" baseline="0">
                <a:solidFill>
                  <a:srgbClr val="FFFF00"/>
                </a:solidFill>
                <a:latin typeface="Avant Garde Gothic" charset="0"/>
              </a:rPr>
              <a:t>  </a:t>
            </a:r>
          </a:p>
        </p:txBody>
      </p:sp>
      <p:pic>
        <p:nvPicPr>
          <p:cNvPr id="35844" name="Picture 6" descr="v3,bmp"/>
          <p:cNvPicPr>
            <a:picLocks noChangeAspect="1" noChangeArrowheads="1"/>
          </p:cNvPicPr>
          <p:nvPr/>
        </p:nvPicPr>
        <p:blipFill>
          <a:blip r:embed="rId3" cstate="print"/>
          <a:srcRect l="5154" t="21713" r="5191" b="15248"/>
          <a:stretch>
            <a:fillRect/>
          </a:stretch>
        </p:blipFill>
        <p:spPr bwMode="auto">
          <a:xfrm>
            <a:off x="4809331" y="2562225"/>
            <a:ext cx="4495800" cy="361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 Box 9"/>
          <p:cNvSpPr txBox="1">
            <a:spLocks noChangeArrowheads="1"/>
          </p:cNvSpPr>
          <p:nvPr/>
        </p:nvSpPr>
        <p:spPr bwMode="auto">
          <a:xfrm>
            <a:off x="6485731" y="5686425"/>
            <a:ext cx="1676400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square" lIns="91424" tIns="45713" rIns="91424" bIns="45713">
            <a:spAutoFit/>
          </a:bodyPr>
          <a:lstStyle/>
          <a:p>
            <a:r>
              <a:rPr lang="en-US" sz="2400" baseline="0"/>
              <a:t>         </a:t>
            </a:r>
            <a:r>
              <a:rPr lang="en-US" sz="2000" baseline="0"/>
              <a:t>R</a:t>
            </a:r>
          </a:p>
        </p:txBody>
      </p:sp>
      <p:sp>
        <p:nvSpPr>
          <p:cNvPr id="35846" name="Text Box 10"/>
          <p:cNvSpPr txBox="1">
            <a:spLocks noChangeArrowheads="1"/>
          </p:cNvSpPr>
          <p:nvPr/>
        </p:nvSpPr>
        <p:spPr bwMode="auto">
          <a:xfrm rot="-5400000">
            <a:off x="4110037" y="4099719"/>
            <a:ext cx="1855788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lIns="91424" tIns="45713" rIns="91424" bIns="45713">
            <a:spAutoFit/>
          </a:bodyPr>
          <a:lstStyle/>
          <a:p>
            <a:r>
              <a:rPr lang="en-US" sz="2400" baseline="0" dirty="0"/>
              <a:t>V (</a:t>
            </a:r>
            <a:r>
              <a:rPr lang="en-US" sz="2000" baseline="0" dirty="0"/>
              <a:t>minor</a:t>
            </a:r>
            <a:r>
              <a:rPr lang="en-US" sz="2400" baseline="0" dirty="0"/>
              <a:t> axis)</a:t>
            </a:r>
          </a:p>
        </p:txBody>
      </p:sp>
      <p:sp>
        <p:nvSpPr>
          <p:cNvPr id="35847" name="Text Box 11"/>
          <p:cNvSpPr txBox="1">
            <a:spLocks noChangeArrowheads="1"/>
          </p:cNvSpPr>
          <p:nvPr/>
        </p:nvSpPr>
        <p:spPr bwMode="auto">
          <a:xfrm rot="10800000" flipV="1">
            <a:off x="6333331" y="3248025"/>
            <a:ext cx="2300288" cy="3048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91424" tIns="45713" rIns="91424" bIns="45713">
            <a:spAutoFit/>
          </a:bodyPr>
          <a:lstStyle/>
          <a:p>
            <a:r>
              <a:rPr lang="en-US" sz="1400" baseline="0" dirty="0" err="1">
                <a:solidFill>
                  <a:schemeClr val="accent2"/>
                </a:solidFill>
              </a:rPr>
              <a:t>Triaxial</a:t>
            </a:r>
            <a:r>
              <a:rPr lang="en-US" sz="1400" baseline="0" dirty="0">
                <a:solidFill>
                  <a:schemeClr val="accent2"/>
                </a:solidFill>
              </a:rPr>
              <a:t> halos predictions</a:t>
            </a:r>
          </a:p>
        </p:txBody>
      </p:sp>
      <p:pic>
        <p:nvPicPr>
          <p:cNvPr id="35848" name="Picture 13" descr="vc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/>
          <a:srcRect l="4378" t="20109" r="5199" b="16475"/>
          <a:stretch>
            <a:fillRect/>
          </a:stretch>
        </p:blipFill>
        <p:spPr>
          <a:xfrm>
            <a:off x="618331" y="2943225"/>
            <a:ext cx="4191000" cy="304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7" descr="urc3_small.tif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125" y="885825"/>
            <a:ext cx="4783138" cy="556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8275" y="0"/>
            <a:ext cx="9907588" cy="1260475"/>
          </a:xfrm>
        </p:spPr>
        <p:txBody>
          <a:bodyPr lIns="100768" tIns="50385" rIns="100768" bIns="50385"/>
          <a:lstStyle/>
          <a:p>
            <a:pPr eaLnBrk="1" hangingPunct="1"/>
            <a:r>
              <a:rPr lang="en-US" sz="2400" smtClean="0">
                <a:solidFill>
                  <a:srgbClr val="3366FF"/>
                </a:solidFill>
              </a:rPr>
              <a:t>     Modelling the Universal Rotation Curve</a:t>
            </a:r>
          </a:p>
        </p:txBody>
      </p:sp>
      <p:sp>
        <p:nvSpPr>
          <p:cNvPr id="241667" name="Rectangle 3"/>
          <p:cNvSpPr>
            <a:spLocks noChangeArrowheads="1"/>
          </p:cNvSpPr>
          <p:nvPr/>
        </p:nvSpPr>
        <p:spPr bwMode="auto">
          <a:xfrm>
            <a:off x="336550" y="6049963"/>
            <a:ext cx="9739313" cy="134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68" tIns="50385" rIns="100768" bIns="50385"/>
          <a:lstStyle/>
          <a:p>
            <a:pPr marL="377825" indent="-377825" defTabSz="1008063" eaLnBrk="1" hangingPunct="1">
              <a:spcBef>
                <a:spcPct val="20000"/>
              </a:spcBef>
            </a:pPr>
            <a:r>
              <a:rPr lang="en-US" sz="2000" baseline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                                                 </a:t>
            </a:r>
            <a:endParaRPr lang="en-US" sz="2600" baseline="0"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pic>
        <p:nvPicPr>
          <p:cNvPr id="28677" name="Picture 6" descr="urc3.tif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9725" y="1724025"/>
            <a:ext cx="419893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5495925" y="1419225"/>
            <a:ext cx="873125" cy="11017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100768" tIns="50385" rIns="100768" bIns="50385" anchor="ctr"/>
          <a:lstStyle/>
          <a:p>
            <a:pPr algn="ctr" defTabSz="1008063" eaLnBrk="1" hangingPunct="1">
              <a:defRPr/>
            </a:pPr>
            <a:endParaRPr lang="it-IT" sz="2000" baseline="0">
              <a:solidFill>
                <a:srgbClr val="FFFFFF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5572125" y="809625"/>
            <a:ext cx="12604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68" tIns="50385" rIns="100768" bIns="50385"/>
          <a:lstStyle/>
          <a:p>
            <a:pPr marL="377825" indent="-377825" defTabSz="1008063" eaLnBrk="1" hangingPunct="1">
              <a:spcBef>
                <a:spcPct val="20000"/>
              </a:spcBef>
            </a:pPr>
            <a:r>
              <a:rPr lang="en-US" sz="2200" baseline="0">
                <a:solidFill>
                  <a:srgbClr val="FF0000"/>
                </a:solidFill>
                <a:latin typeface="Arial" charset="0"/>
                <a:ea typeface="ＭＳ Ｐゴシック" charset="-128"/>
                <a:cs typeface="Arial" charset="0"/>
              </a:rPr>
              <a:t>Rotation</a:t>
            </a:r>
          </a:p>
          <a:p>
            <a:pPr marL="377825" indent="-377825" defTabSz="1008063" eaLnBrk="1" hangingPunct="1">
              <a:spcBef>
                <a:spcPct val="20000"/>
              </a:spcBef>
            </a:pPr>
            <a:r>
              <a:rPr lang="en-US" sz="2200" baseline="0">
                <a:solidFill>
                  <a:srgbClr val="FF0000"/>
                </a:solidFill>
                <a:latin typeface="Arial" charset="0"/>
                <a:ea typeface="ＭＳ Ｐゴシック" charset="-128"/>
                <a:cs typeface="Arial" charset="0"/>
              </a:rPr>
              <a:t> velocity</a:t>
            </a:r>
            <a:endParaRPr lang="el-GR" sz="2200" baseline="0">
              <a:solidFill>
                <a:srgbClr val="FF0000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6943725" y="1495425"/>
            <a:ext cx="2603500" cy="1092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100768" tIns="50385" rIns="100768" bIns="50385" anchor="ctr"/>
          <a:lstStyle/>
          <a:p>
            <a:pPr algn="ctr" defTabSz="1008063" eaLnBrk="1" hangingPunct="1">
              <a:defRPr/>
            </a:pPr>
            <a:endParaRPr lang="it-IT" sz="2000" baseline="0">
              <a:solidFill>
                <a:srgbClr val="FFFFFF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248525" y="809625"/>
            <a:ext cx="251936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68" tIns="50385" rIns="100768" bIns="50385"/>
          <a:lstStyle/>
          <a:p>
            <a:pPr marL="377825" indent="-377825" defTabSz="1008063" eaLnBrk="1" hangingPunct="1">
              <a:spcBef>
                <a:spcPct val="20000"/>
              </a:spcBef>
            </a:pPr>
            <a:r>
              <a:rPr lang="en-US" sz="2200" baseline="0">
                <a:solidFill>
                  <a:srgbClr val="FF0000"/>
                </a:solidFill>
                <a:latin typeface="Arial" charset="0"/>
                <a:ea typeface="ＭＳ Ｐゴシック" charset="-128"/>
                <a:cs typeface="Arial" charset="0"/>
              </a:rPr>
              <a:t>Stellar contribution</a:t>
            </a:r>
            <a:endParaRPr lang="el-GR" sz="2200" baseline="0">
              <a:solidFill>
                <a:srgbClr val="FF0000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6297613" y="2268538"/>
            <a:ext cx="3244850" cy="142875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100768" tIns="50385" rIns="100768" bIns="50385" anchor="ctr"/>
          <a:lstStyle/>
          <a:p>
            <a:pPr algn="ctr" defTabSz="1008063" eaLnBrk="1" hangingPunct="1">
              <a:defRPr/>
            </a:pPr>
            <a:endParaRPr lang="it-IT" sz="2000" baseline="0">
              <a:solidFill>
                <a:srgbClr val="FFFFFF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129338" y="3613150"/>
            <a:ext cx="39465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68" tIns="50385" rIns="100768" bIns="50385"/>
          <a:lstStyle/>
          <a:p>
            <a:pPr marL="377825" indent="-377825" defTabSz="1008063" eaLnBrk="1" hangingPunct="1">
              <a:spcBef>
                <a:spcPct val="20000"/>
              </a:spcBef>
            </a:pPr>
            <a:r>
              <a:rPr lang="en-US" sz="2200" baseline="0">
                <a:solidFill>
                  <a:srgbClr val="FF0000"/>
                </a:solidFill>
                <a:latin typeface="Arial" charset="0"/>
                <a:ea typeface="ＭＳ Ｐゴシック" charset="-128"/>
                <a:cs typeface="Arial" charset="0"/>
              </a:rPr>
              <a:t>Dark matter halo contribution</a:t>
            </a:r>
            <a:endParaRPr lang="el-GR" sz="2200" baseline="0">
              <a:solidFill>
                <a:srgbClr val="FF0000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3209925" y="5457825"/>
            <a:ext cx="758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68" tIns="50385" rIns="100768" bIns="50385"/>
          <a:lstStyle/>
          <a:p>
            <a:pPr marL="377825" indent="-377825" defTabSz="1008063" eaLnBrk="1" hangingPunct="1">
              <a:spcBef>
                <a:spcPct val="20000"/>
              </a:spcBef>
            </a:pPr>
            <a:r>
              <a:rPr lang="en-US" sz="1200" baseline="0">
                <a:solidFill>
                  <a:srgbClr val="3366FF"/>
                </a:solidFill>
                <a:latin typeface="Arial" charset="0"/>
                <a:ea typeface="ＭＳ Ｐゴシック" charset="-128"/>
                <a:cs typeface="Arial" charset="0"/>
              </a:rPr>
              <a:t>Stars</a:t>
            </a:r>
            <a:endParaRPr lang="el-GR" sz="1200" baseline="0">
              <a:solidFill>
                <a:srgbClr val="3366FF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2981325" y="5762625"/>
            <a:ext cx="126047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68" tIns="50385" rIns="100768" bIns="50385"/>
          <a:lstStyle/>
          <a:p>
            <a:pPr marL="377825" indent="-377825" defTabSz="1008063" eaLnBrk="1" hangingPunct="1">
              <a:spcBef>
                <a:spcPct val="20000"/>
              </a:spcBef>
            </a:pPr>
            <a:r>
              <a:rPr lang="en-US" sz="1200" baseline="0">
                <a:solidFill>
                  <a:schemeClr val="tx2"/>
                </a:solidFill>
                <a:latin typeface="Arial" charset="0"/>
                <a:ea typeface="ＭＳ Ｐゴシック" charset="-128"/>
                <a:cs typeface="Arial" charset="0"/>
              </a:rPr>
              <a:t>Dark matter</a:t>
            </a:r>
            <a:endParaRPr lang="el-GR" sz="1200" baseline="0">
              <a:solidFill>
                <a:schemeClr val="tx2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7" grpId="0" build="p"/>
      <p:bldP spid="8" grpId="0" animBg="1"/>
      <p:bldP spid="9" grpId="0"/>
      <p:bldP spid="11" grpId="0" animBg="1"/>
      <p:bldP spid="12" grpId="0"/>
      <p:bldP spid="13" grpId="0" animBg="1"/>
      <p:bldP spid="14" grpId="0"/>
      <p:bldP spid="15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6325" y="1495425"/>
            <a:ext cx="7556500" cy="520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1198563" y="546100"/>
            <a:ext cx="7586662" cy="1160463"/>
          </a:xfrm>
        </p:spPr>
        <p:txBody>
          <a:bodyPr/>
          <a:lstStyle/>
          <a:p>
            <a:pPr eaLnBrk="1"/>
            <a:r>
              <a:rPr lang="it-IT" sz="2400" dirty="0" err="1" smtClean="0">
                <a:solidFill>
                  <a:srgbClr val="3333CC"/>
                </a:solidFill>
                <a:latin typeface="Helvetica" pitchFamily="32" charset="0"/>
              </a:rPr>
              <a:t>Halo</a:t>
            </a:r>
            <a:r>
              <a:rPr lang="it-IT" sz="2400" dirty="0" smtClean="0">
                <a:solidFill>
                  <a:srgbClr val="3333CC"/>
                </a:solidFill>
                <a:latin typeface="Helvetica" pitchFamily="32" charset="0"/>
              </a:rPr>
              <a:t> </a:t>
            </a:r>
            <a:r>
              <a:rPr lang="it-IT" sz="2400" dirty="0" err="1" smtClean="0">
                <a:solidFill>
                  <a:srgbClr val="3333CC"/>
                </a:solidFill>
                <a:latin typeface="Helvetica" pitchFamily="32" charset="0"/>
              </a:rPr>
              <a:t>central</a:t>
            </a:r>
            <a:r>
              <a:rPr lang="it-IT" sz="2400" dirty="0" smtClean="0">
                <a:solidFill>
                  <a:srgbClr val="3333CC"/>
                </a:solidFill>
                <a:latin typeface="Helvetica" pitchFamily="32" charset="0"/>
              </a:rPr>
              <a:t> density vs  </a:t>
            </a:r>
            <a:r>
              <a:rPr lang="it-IT" sz="2400" dirty="0" err="1" smtClean="0">
                <a:solidFill>
                  <a:srgbClr val="3333CC"/>
                </a:solidFill>
                <a:latin typeface="Helvetica" pitchFamily="32" charset="0"/>
              </a:rPr>
              <a:t>core</a:t>
            </a:r>
            <a:r>
              <a:rPr lang="it-IT" sz="2400" dirty="0" smtClean="0">
                <a:solidFill>
                  <a:srgbClr val="3333CC"/>
                </a:solidFill>
                <a:latin typeface="Helvetica" pitchFamily="32" charset="0"/>
              </a:rPr>
              <a:t> </a:t>
            </a:r>
            <a:r>
              <a:rPr lang="it-IT" sz="2400" dirty="0" err="1" smtClean="0">
                <a:solidFill>
                  <a:srgbClr val="3333CC"/>
                </a:solidFill>
                <a:latin typeface="Helvetica" pitchFamily="32" charset="0"/>
              </a:rPr>
              <a:t>radius</a:t>
            </a:r>
            <a:r>
              <a:rPr lang="it-IT" sz="2400" dirty="0" smtClean="0">
                <a:solidFill>
                  <a:srgbClr val="3333CC"/>
                </a:solidFill>
                <a:latin typeface="Helvetica" pitchFamily="32" charset="0"/>
              </a:rPr>
              <a:t> </a:t>
            </a:r>
            <a:r>
              <a:rPr lang="it-IT" sz="2400" dirty="0" err="1" smtClean="0">
                <a:solidFill>
                  <a:srgbClr val="3333CC"/>
                </a:solidFill>
                <a:latin typeface="Helvetica" pitchFamily="32" charset="0"/>
              </a:rPr>
              <a:t>scaling</a:t>
            </a:r>
            <a:r>
              <a:rPr lang="it-IT" sz="2400" dirty="0" smtClean="0">
                <a:latin typeface="Helvetica" pitchFamily="32" charset="0"/>
              </a:rPr>
              <a:t> </a:t>
            </a:r>
            <a:br>
              <a:rPr lang="it-IT" sz="2400" dirty="0" smtClean="0">
                <a:latin typeface="Helvetica" pitchFamily="32" charset="0"/>
              </a:rPr>
            </a:br>
            <a:r>
              <a:rPr lang="it-IT" sz="2400" dirty="0" smtClean="0">
                <a:latin typeface="Mathematica1" charset="2"/>
              </a:rPr>
              <a:t>r</a:t>
            </a:r>
            <a:r>
              <a:rPr lang="it-IT" sz="2400" baseline="-25000" dirty="0" smtClean="0">
                <a:latin typeface="Mathematica1" charset="2"/>
              </a:rPr>
              <a:t> </a:t>
            </a:r>
            <a:r>
              <a:rPr lang="it-IT" sz="2400" baseline="-25000" dirty="0" smtClean="0"/>
              <a:t>0</a:t>
            </a:r>
            <a:r>
              <a:rPr lang="it-IT" sz="2400" dirty="0" smtClean="0"/>
              <a:t> =10</a:t>
            </a:r>
            <a:r>
              <a:rPr lang="it-IT" sz="2400" baseline="30000" dirty="0" smtClean="0"/>
              <a:t>-23</a:t>
            </a:r>
            <a:r>
              <a:rPr lang="it-IT" sz="2400" dirty="0" smtClean="0"/>
              <a:t> (r</a:t>
            </a:r>
            <a:r>
              <a:rPr lang="it-IT" sz="2400" baseline="-25000" dirty="0" smtClean="0"/>
              <a:t>0 </a:t>
            </a:r>
            <a:r>
              <a:rPr lang="it-IT" sz="2400" dirty="0" smtClean="0"/>
              <a:t>/</a:t>
            </a:r>
            <a:r>
              <a:rPr lang="it-IT" sz="2400" dirty="0" err="1" smtClean="0"/>
              <a:t>kpc</a:t>
            </a:r>
            <a:r>
              <a:rPr lang="it-IT" sz="2400" dirty="0" smtClean="0"/>
              <a:t>)</a:t>
            </a:r>
            <a:r>
              <a:rPr lang="it-IT" sz="2400" baseline="30000" dirty="0" smtClean="0"/>
              <a:t>-1</a:t>
            </a:r>
            <a:r>
              <a:rPr lang="it-IT" sz="2400" dirty="0" smtClean="0">
                <a:latin typeface="Mathematica1" charset="2"/>
              </a:rPr>
              <a:t> </a:t>
            </a:r>
            <a:r>
              <a:rPr lang="it-IT" sz="2400" dirty="0" smtClean="0"/>
              <a:t>g/cm</a:t>
            </a:r>
            <a:r>
              <a:rPr lang="it-IT" sz="2400" baseline="30000" dirty="0" smtClean="0"/>
              <a:t>3 </a:t>
            </a:r>
            <a:r>
              <a:rPr lang="it-IT" sz="2400" dirty="0" smtClean="0"/>
              <a:t>  (WDM? De Vega </a:t>
            </a:r>
            <a:r>
              <a:rPr lang="it-IT" sz="2400" dirty="0" err="1" smtClean="0"/>
              <a:t>et</a:t>
            </a:r>
            <a:r>
              <a:rPr lang="it-IT" sz="2400" dirty="0" smtClean="0"/>
              <a:t> al 2010)</a:t>
            </a:r>
            <a:endParaRPr lang="en-US" sz="2400" baseline="30000" dirty="0" smtClean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371725" y="2255838"/>
            <a:ext cx="4968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4" tIns="45713" rIns="91424" bIns="45713">
            <a:spAutoFit/>
          </a:bodyPr>
          <a:lstStyle/>
          <a:p>
            <a:r>
              <a:rPr lang="it-IT">
                <a:solidFill>
                  <a:schemeClr val="accent1"/>
                </a:solidFill>
              </a:rPr>
              <a:t>dSph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5267325" y="3324225"/>
            <a:ext cx="338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4" tIns="45713" rIns="91424" bIns="45713">
            <a:spAutoFit/>
          </a:bodyPr>
          <a:lstStyle/>
          <a:p>
            <a:r>
              <a:rPr lang="it-IT" baseline="0">
                <a:solidFill>
                  <a:schemeClr val="tx1"/>
                </a:solidFill>
              </a:rPr>
              <a:t>B</a:t>
            </a:r>
            <a:endParaRPr lang="en-US" baseline="0">
              <a:solidFill>
                <a:schemeClr val="tx1"/>
              </a:solidFill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257925" y="4543425"/>
            <a:ext cx="550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3" rIns="91424" bIns="45713">
            <a:spAutoFit/>
          </a:bodyPr>
          <a:lstStyle/>
          <a:p>
            <a:r>
              <a:rPr lang="it-IT" sz="1400" baseline="0">
                <a:solidFill>
                  <a:srgbClr val="FF0000"/>
                </a:solidFill>
              </a:rPr>
              <a:t>URC</a:t>
            </a:r>
            <a:endParaRPr lang="en-US" sz="1400" baseline="0">
              <a:solidFill>
                <a:srgbClr val="FF0000"/>
              </a:solidFill>
            </a:endParaRP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5800725" y="4467225"/>
            <a:ext cx="460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4" tIns="45713" rIns="91424" bIns="45713">
            <a:spAutoFit/>
          </a:bodyPr>
          <a:lstStyle/>
          <a:p>
            <a:r>
              <a:rPr lang="it-IT" sz="1400" baseline="0">
                <a:solidFill>
                  <a:srgbClr val="3333CC"/>
                </a:solidFill>
              </a:rPr>
              <a:t>WL</a:t>
            </a:r>
            <a:endParaRPr lang="en-US" sz="1400" baseline="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3"/>
          <p:cNvSpPr>
            <a:spLocks noChangeArrowheads="1"/>
          </p:cNvSpPr>
          <p:nvPr/>
        </p:nvSpPr>
        <p:spPr bwMode="auto">
          <a:xfrm>
            <a:off x="4119563" y="7280275"/>
            <a:ext cx="1781175" cy="153988"/>
          </a:xfrm>
          <a:prstGeom prst="roundRect">
            <a:avLst>
              <a:gd name="adj" fmla="val 574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8063">
              <a:lnSpc>
                <a:spcPts val="1213"/>
              </a:lnSpc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503238" algn="l"/>
                <a:tab pos="1008063" algn="l"/>
                <a:tab pos="1511300" algn="l"/>
                <a:tab pos="2016125" algn="l"/>
                <a:tab pos="2519363" algn="l"/>
                <a:tab pos="3024188" algn="l"/>
                <a:tab pos="3527425" algn="l"/>
                <a:tab pos="4027488" algn="l"/>
                <a:tab pos="4535488" algn="l"/>
                <a:tab pos="5037138" algn="l"/>
                <a:tab pos="5543550" algn="l"/>
                <a:tab pos="6046788" algn="l"/>
                <a:tab pos="6551613" algn="l"/>
                <a:tab pos="7054850" algn="l"/>
                <a:tab pos="7559675" algn="l"/>
                <a:tab pos="8062913" algn="l"/>
                <a:tab pos="8562975" algn="l"/>
                <a:tab pos="9070975" algn="l"/>
                <a:tab pos="9571038" algn="l"/>
                <a:tab pos="10079038" algn="l"/>
              </a:tabLst>
            </a:pPr>
            <a:r>
              <a:rPr lang="en-GB" sz="1200" baseline="0">
                <a:solidFill>
                  <a:srgbClr val="FFFFFF"/>
                </a:solidFill>
                <a:latin typeface="Chalkboard" pitchFamily="32" charset="0"/>
              </a:rPr>
              <a:t>Christiane Frigerio Martins</a:t>
            </a:r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3438525" y="352425"/>
            <a:ext cx="32400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08063">
              <a:lnSpc>
                <a:spcPts val="2250"/>
              </a:lnSpc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503238" algn="l"/>
                <a:tab pos="1008063" algn="l"/>
                <a:tab pos="1511300" algn="l"/>
                <a:tab pos="2016125" algn="l"/>
                <a:tab pos="2519363" algn="l"/>
                <a:tab pos="3024188" algn="l"/>
                <a:tab pos="3527425" algn="l"/>
                <a:tab pos="4027488" algn="l"/>
                <a:tab pos="4535488" algn="l"/>
                <a:tab pos="5037138" algn="l"/>
                <a:tab pos="5543550" algn="l"/>
                <a:tab pos="6046788" algn="l"/>
                <a:tab pos="6551613" algn="l"/>
                <a:tab pos="7054850" algn="l"/>
                <a:tab pos="7559675" algn="l"/>
                <a:tab pos="8062913" algn="l"/>
                <a:tab pos="8562975" algn="l"/>
                <a:tab pos="9070975" algn="l"/>
                <a:tab pos="9571038" algn="l"/>
                <a:tab pos="10079038" algn="l"/>
              </a:tabLst>
            </a:pPr>
            <a:r>
              <a:rPr lang="en-GB" sz="2000" baseline="0">
                <a:solidFill>
                  <a:srgbClr val="FFFFFF"/>
                </a:solidFill>
                <a:latin typeface="Comic Sans MS Bold" pitchFamily="32" charset="0"/>
              </a:rPr>
              <a:t>  </a:t>
            </a:r>
            <a:r>
              <a:rPr lang="en-GB" sz="3600" baseline="0">
                <a:solidFill>
                  <a:srgbClr val="3366FF"/>
                </a:solidFill>
              </a:rPr>
              <a:t>Weak lensing</a:t>
            </a:r>
          </a:p>
        </p:txBody>
      </p:sp>
      <p:sp>
        <p:nvSpPr>
          <p:cNvPr id="36868" name="Text Box 8"/>
          <p:cNvSpPr txBox="1">
            <a:spLocks noChangeArrowheads="1"/>
          </p:cNvSpPr>
          <p:nvPr/>
        </p:nvSpPr>
        <p:spPr bwMode="auto">
          <a:xfrm>
            <a:off x="693738" y="798513"/>
            <a:ext cx="8612187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08063">
              <a:lnSpc>
                <a:spcPts val="1863"/>
              </a:lnSpc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503238" algn="l"/>
                <a:tab pos="1008063" algn="l"/>
                <a:tab pos="1511300" algn="l"/>
                <a:tab pos="2016125" algn="l"/>
                <a:tab pos="2519363" algn="l"/>
                <a:tab pos="3024188" algn="l"/>
                <a:tab pos="3527425" algn="l"/>
                <a:tab pos="4027488" algn="l"/>
                <a:tab pos="4535488" algn="l"/>
                <a:tab pos="5037138" algn="l"/>
                <a:tab pos="5543550" algn="l"/>
                <a:tab pos="6046788" algn="l"/>
                <a:tab pos="6551613" algn="l"/>
                <a:tab pos="7054850" algn="l"/>
                <a:tab pos="7559675" algn="l"/>
                <a:tab pos="8062913" algn="l"/>
                <a:tab pos="8562975" algn="l"/>
                <a:tab pos="9070975" algn="l"/>
                <a:tab pos="9571038" algn="l"/>
                <a:tab pos="10079038" algn="l"/>
              </a:tabLst>
            </a:pPr>
            <a:r>
              <a:rPr lang="en-GB" baseline="0">
                <a:solidFill>
                  <a:schemeClr val="tx1"/>
                </a:solidFill>
                <a:latin typeface="Comic Sans MS Bold" pitchFamily="32" charset="0"/>
              </a:rPr>
              <a:t>With a density profile we model the tangential shear </a:t>
            </a:r>
          </a:p>
          <a:p>
            <a:pPr defTabSz="1008063">
              <a:lnSpc>
                <a:spcPts val="1863"/>
              </a:lnSpc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503238" algn="l"/>
                <a:tab pos="1008063" algn="l"/>
                <a:tab pos="1511300" algn="l"/>
                <a:tab pos="2016125" algn="l"/>
                <a:tab pos="2519363" algn="l"/>
                <a:tab pos="3024188" algn="l"/>
                <a:tab pos="3527425" algn="l"/>
                <a:tab pos="4027488" algn="l"/>
                <a:tab pos="4535488" algn="l"/>
                <a:tab pos="5037138" algn="l"/>
                <a:tab pos="5543550" algn="l"/>
                <a:tab pos="6046788" algn="l"/>
                <a:tab pos="6551613" algn="l"/>
                <a:tab pos="7054850" algn="l"/>
                <a:tab pos="7559675" algn="l"/>
                <a:tab pos="8062913" algn="l"/>
                <a:tab pos="8562975" algn="l"/>
                <a:tab pos="9070975" algn="l"/>
                <a:tab pos="9571038" algn="l"/>
                <a:tab pos="10079038" algn="l"/>
              </a:tabLst>
            </a:pPr>
            <a:r>
              <a:rPr lang="en-GB" baseline="0">
                <a:solidFill>
                  <a:schemeClr val="tx1"/>
                </a:solidFill>
                <a:latin typeface="Comic Sans MS Bold" pitchFamily="32" charset="0"/>
              </a:rPr>
              <a:t>Obtain the structural free parameters.</a:t>
            </a:r>
          </a:p>
        </p:txBody>
      </p:sp>
      <p:sp>
        <p:nvSpPr>
          <p:cNvPr id="36869" name="Text Box 9"/>
          <p:cNvSpPr txBox="1">
            <a:spLocks noChangeArrowheads="1"/>
          </p:cNvSpPr>
          <p:nvPr/>
        </p:nvSpPr>
        <p:spPr bwMode="auto">
          <a:xfrm>
            <a:off x="923925" y="6032500"/>
            <a:ext cx="8610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08063">
              <a:lnSpc>
                <a:spcPts val="1863"/>
              </a:lnSpc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503238" algn="l"/>
                <a:tab pos="1008063" algn="l"/>
                <a:tab pos="1511300" algn="l"/>
                <a:tab pos="2016125" algn="l"/>
                <a:tab pos="2519363" algn="l"/>
                <a:tab pos="3024188" algn="l"/>
                <a:tab pos="3527425" algn="l"/>
                <a:tab pos="4027488" algn="l"/>
                <a:tab pos="4535488" algn="l"/>
                <a:tab pos="5037138" algn="l"/>
                <a:tab pos="5543550" algn="l"/>
                <a:tab pos="6046788" algn="l"/>
                <a:tab pos="6551613" algn="l"/>
                <a:tab pos="7054850" algn="l"/>
                <a:tab pos="7559675" algn="l"/>
                <a:tab pos="8062913" algn="l"/>
                <a:tab pos="8562975" algn="l"/>
                <a:tab pos="9070975" algn="l"/>
                <a:tab pos="9571038" algn="l"/>
                <a:tab pos="10079038" algn="l"/>
              </a:tabLst>
            </a:pPr>
            <a:r>
              <a:rPr lang="en-GB" baseline="0">
                <a:solidFill>
                  <a:schemeClr val="tx1"/>
                </a:solidFill>
              </a:rPr>
              <a:t>Same results as those obtained from RCs.</a:t>
            </a:r>
          </a:p>
          <a:p>
            <a:pPr defTabSz="1008063">
              <a:lnSpc>
                <a:spcPct val="114000"/>
              </a:lnSpc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503238" algn="l"/>
                <a:tab pos="1008063" algn="l"/>
                <a:tab pos="1511300" algn="l"/>
                <a:tab pos="2016125" algn="l"/>
                <a:tab pos="2519363" algn="l"/>
                <a:tab pos="3024188" algn="l"/>
                <a:tab pos="3527425" algn="l"/>
                <a:tab pos="4027488" algn="l"/>
                <a:tab pos="4535488" algn="l"/>
                <a:tab pos="5037138" algn="l"/>
                <a:tab pos="5543550" algn="l"/>
                <a:tab pos="6046788" algn="l"/>
                <a:tab pos="6551613" algn="l"/>
                <a:tab pos="7054850" algn="l"/>
                <a:tab pos="7559675" algn="l"/>
                <a:tab pos="8062913" algn="l"/>
                <a:tab pos="8562975" algn="l"/>
                <a:tab pos="9070975" algn="l"/>
                <a:tab pos="9571038" algn="l"/>
                <a:tab pos="10079038" algn="l"/>
              </a:tabLst>
            </a:pPr>
            <a:r>
              <a:rPr lang="en-GB" baseline="0">
                <a:solidFill>
                  <a:schemeClr val="tx1"/>
                </a:solidFill>
              </a:rPr>
              <a:t>Burkert profile provides excellent fit, better than  NFW.  </a:t>
            </a:r>
          </a:p>
        </p:txBody>
      </p:sp>
      <p:grpSp>
        <p:nvGrpSpPr>
          <p:cNvPr id="36870" name="Group 10"/>
          <p:cNvGrpSpPr>
            <a:grpSpLocks/>
          </p:cNvGrpSpPr>
          <p:nvPr/>
        </p:nvGrpSpPr>
        <p:grpSpPr bwMode="auto">
          <a:xfrm>
            <a:off x="1151731" y="1342430"/>
            <a:ext cx="7393374" cy="4771020"/>
            <a:chOff x="943" y="1275"/>
            <a:chExt cx="3746" cy="2200"/>
          </a:xfrm>
        </p:grpSpPr>
        <p:pic>
          <p:nvPicPr>
            <p:cNvPr id="36875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43" y="1275"/>
              <a:ext cx="3743" cy="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6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41" y="2381"/>
              <a:ext cx="1148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6871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13838" y="6837363"/>
            <a:ext cx="846137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2" name="Text Box 14"/>
          <p:cNvSpPr txBox="1">
            <a:spLocks noChangeArrowheads="1"/>
          </p:cNvSpPr>
          <p:nvPr/>
        </p:nvSpPr>
        <p:spPr bwMode="auto">
          <a:xfrm>
            <a:off x="4108450" y="4048125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4" tIns="45713" rIns="91424" bIns="45713">
            <a:spAutoFit/>
          </a:bodyPr>
          <a:lstStyle/>
          <a:p>
            <a:r>
              <a:rPr lang="it-IT" baseline="0">
                <a:solidFill>
                  <a:srgbClr val="FF0066"/>
                </a:solidFill>
              </a:rPr>
              <a:t>NFW</a:t>
            </a:r>
            <a:endParaRPr lang="en-US" baseline="0">
              <a:solidFill>
                <a:srgbClr val="FF0066"/>
              </a:solidFill>
            </a:endParaRPr>
          </a:p>
        </p:txBody>
      </p:sp>
      <p:sp>
        <p:nvSpPr>
          <p:cNvPr id="36873" name="Text Box 15"/>
          <p:cNvSpPr txBox="1">
            <a:spLocks noChangeArrowheads="1"/>
          </p:cNvSpPr>
          <p:nvPr/>
        </p:nvSpPr>
        <p:spPr bwMode="auto">
          <a:xfrm>
            <a:off x="4184650" y="481012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4" tIns="45713" rIns="91424" bIns="45713">
            <a:spAutoFit/>
          </a:bodyPr>
          <a:lstStyle/>
          <a:p>
            <a:r>
              <a:rPr lang="it-IT" baseline="0">
                <a:solidFill>
                  <a:srgbClr val="3333CC"/>
                </a:solidFill>
              </a:rPr>
              <a:t>B</a:t>
            </a:r>
            <a:endParaRPr lang="en-US" baseline="0">
              <a:solidFill>
                <a:srgbClr val="3333CC"/>
              </a:solidFill>
            </a:endParaRPr>
          </a:p>
        </p:txBody>
      </p:sp>
      <p:sp>
        <p:nvSpPr>
          <p:cNvPr id="227344" name="Line 16"/>
          <p:cNvSpPr>
            <a:spLocks noChangeShapeType="1"/>
          </p:cNvSpPr>
          <p:nvPr/>
        </p:nvSpPr>
        <p:spPr bwMode="auto">
          <a:xfrm>
            <a:off x="5114925" y="2333625"/>
            <a:ext cx="0" cy="2270125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7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4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4" descr="n1"/>
          <p:cNvPicPr>
            <a:picLocks noChangeAspect="1" noChangeArrowheads="1"/>
          </p:cNvPicPr>
          <p:nvPr/>
        </p:nvPicPr>
        <p:blipFill>
          <a:blip r:embed="rId3" cstate="print"/>
          <a:srcRect l="11232" t="41670" r="5460" b="23274"/>
          <a:stretch>
            <a:fillRect/>
          </a:stretch>
        </p:blipFill>
        <p:spPr bwMode="auto">
          <a:xfrm>
            <a:off x="1456531" y="2105025"/>
            <a:ext cx="6781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ContrastingRightFacing"/>
            <a:lightRig rig="threePt" dir="t"/>
          </a:scene3d>
        </p:spPr>
      </p:pic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9331" y="2562225"/>
            <a:ext cx="7924800" cy="762000"/>
          </a:xfrm>
          <a:scene3d>
            <a:camera prst="perspectiveHeroicExtremeRightFacing"/>
            <a:lightRig rig="threePt" dir="t"/>
          </a:scene3d>
        </p:spPr>
        <p:txBody>
          <a:bodyPr/>
          <a:lstStyle/>
          <a:p>
            <a:pPr algn="ctr" eaLnBrk="1"/>
            <a:r>
              <a:rPr lang="it-IT" sz="2000" dirty="0" smtClean="0">
                <a:solidFill>
                  <a:srgbClr val="FF0066"/>
                </a:solidFill>
              </a:rPr>
              <a:t>DM CENTRAL SURFACE DENSITY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rh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331" y="200025"/>
            <a:ext cx="2844800" cy="6711950"/>
          </a:xfrm>
          <a:prstGeom prst="rect">
            <a:avLst/>
          </a:prstGeom>
          <a:solidFill>
            <a:srgbClr val="FFFF00"/>
          </a:solidFill>
          <a:ln w="19050">
            <a:solidFill>
              <a:schemeClr val="accent2"/>
            </a:solidFill>
            <a:miter lim="800000"/>
            <a:headEnd/>
            <a:tailEnd/>
          </a:ln>
          <a:effectLst>
            <a:reflection blurRad="6350" stA="50000" endA="300" endPos="55500" dist="50800" dir="5400000" sy="-100000" algn="bl" rotWithShape="0"/>
          </a:effectLst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590925" y="1266825"/>
            <a:ext cx="62484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3" rIns="91424" bIns="45713">
            <a:spAutoFit/>
          </a:bodyPr>
          <a:lstStyle/>
          <a:p>
            <a:r>
              <a:rPr lang="it-IT" sz="2400" baseline="0" dirty="0">
                <a:solidFill>
                  <a:srgbClr val="3333CC"/>
                </a:solidFill>
              </a:rPr>
              <a:t>                          RESULTS</a:t>
            </a:r>
          </a:p>
          <a:p>
            <a:endParaRPr lang="it-IT" sz="2400" baseline="0" dirty="0">
              <a:solidFill>
                <a:srgbClr val="3333CC"/>
              </a:solidFill>
            </a:endParaRPr>
          </a:p>
          <a:p>
            <a:r>
              <a:rPr lang="it-IT" sz="2400" baseline="0" dirty="0">
                <a:solidFill>
                  <a:srgbClr val="3333CC"/>
                </a:solidFill>
              </a:rPr>
              <a:t>DM </a:t>
            </a:r>
            <a:r>
              <a:rPr lang="it-IT" sz="2400" baseline="0" dirty="0" err="1">
                <a:solidFill>
                  <a:srgbClr val="3333CC"/>
                </a:solidFill>
              </a:rPr>
              <a:t>halo</a:t>
            </a:r>
            <a:r>
              <a:rPr lang="it-IT" sz="2400" baseline="0" dirty="0">
                <a:solidFill>
                  <a:srgbClr val="3333CC"/>
                </a:solidFill>
              </a:rPr>
              <a:t> density: </a:t>
            </a:r>
            <a:r>
              <a:rPr lang="it-IT" sz="2400" baseline="0" dirty="0" err="1">
                <a:solidFill>
                  <a:srgbClr val="3333CC"/>
                </a:solidFill>
              </a:rPr>
              <a:t>observations</a:t>
            </a:r>
            <a:r>
              <a:rPr lang="it-IT" sz="2400" baseline="0" dirty="0">
                <a:solidFill>
                  <a:srgbClr val="3333CC"/>
                </a:solidFill>
              </a:rPr>
              <a:t>  vs </a:t>
            </a:r>
            <a:r>
              <a:rPr lang="it-IT" sz="2400" baseline="0" dirty="0" err="1">
                <a:solidFill>
                  <a:srgbClr val="3333CC"/>
                </a:solidFill>
              </a:rPr>
              <a:t>simulations</a:t>
            </a:r>
            <a:endParaRPr lang="it-IT" sz="2400" baseline="0" dirty="0">
              <a:solidFill>
                <a:srgbClr val="3333CC"/>
              </a:solidFill>
            </a:endParaRPr>
          </a:p>
          <a:p>
            <a:endParaRPr lang="it-IT" sz="2400" baseline="0" dirty="0">
              <a:solidFill>
                <a:srgbClr val="3333CC"/>
              </a:solidFill>
            </a:endParaRPr>
          </a:p>
          <a:p>
            <a:endParaRPr lang="it-IT" sz="2400" baseline="0" dirty="0">
              <a:solidFill>
                <a:srgbClr val="3333CC"/>
              </a:solidFill>
            </a:endParaRPr>
          </a:p>
          <a:p>
            <a:endParaRPr lang="en-US" sz="2400" baseline="0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1000125" y="1647825"/>
            <a:ext cx="8043863" cy="5053013"/>
            <a:chOff x="569" y="674"/>
            <a:chExt cx="5067" cy="3739"/>
          </a:xfrm>
        </p:grpSpPr>
        <p:sp>
          <p:nvSpPr>
            <p:cNvPr id="15366" name="AutoShape 3"/>
            <p:cNvSpPr>
              <a:spLocks noChangeArrowheads="1"/>
            </p:cNvSpPr>
            <p:nvPr/>
          </p:nvSpPr>
          <p:spPr bwMode="auto">
            <a:xfrm>
              <a:off x="569" y="674"/>
              <a:ext cx="5068" cy="3740"/>
            </a:xfrm>
            <a:prstGeom prst="roundRect">
              <a:avLst>
                <a:gd name="adj" fmla="val 23"/>
              </a:avLst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1536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9" y="674"/>
              <a:ext cx="5068" cy="374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15363" name="Text Box 5"/>
          <p:cNvSpPr txBox="1">
            <a:spLocks noChangeArrowheads="1"/>
          </p:cNvSpPr>
          <p:nvPr/>
        </p:nvSpPr>
        <p:spPr bwMode="auto">
          <a:xfrm rot="10800000" flipV="1">
            <a:off x="923925" y="2105025"/>
            <a:ext cx="78359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212725" indent="-212725" algn="ctr"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212725" algn="l"/>
                <a:tab pos="669925" algn="l"/>
                <a:tab pos="1127125" algn="l"/>
                <a:tab pos="1581150" algn="l"/>
                <a:tab pos="2041525" algn="l"/>
                <a:tab pos="2498725" algn="l"/>
                <a:tab pos="2955925" algn="l"/>
                <a:tab pos="3411538" algn="l"/>
                <a:tab pos="3870325" algn="l"/>
                <a:tab pos="4327525" algn="l"/>
                <a:tab pos="4781550" algn="l"/>
                <a:tab pos="5241925" algn="l"/>
                <a:tab pos="5699125" algn="l"/>
                <a:tab pos="6156325" algn="l"/>
                <a:tab pos="6610350" algn="l"/>
                <a:tab pos="7070725" algn="l"/>
                <a:tab pos="7527925" algn="l"/>
                <a:tab pos="7981950" algn="l"/>
                <a:tab pos="8440738" algn="l"/>
                <a:tab pos="8899525" algn="l"/>
                <a:tab pos="9353550" algn="l"/>
              </a:tabLst>
            </a:pPr>
            <a:r>
              <a:rPr lang="en-GB" sz="3200" b="1" baseline="0">
                <a:solidFill>
                  <a:srgbClr val="666699"/>
                </a:solidFill>
              </a:rPr>
              <a:t> </a:t>
            </a:r>
            <a:r>
              <a:rPr lang="en-GB" sz="2400" baseline="0">
                <a:solidFill>
                  <a:srgbClr val="0000CC"/>
                </a:solidFill>
                <a:latin typeface="Arial;Helvetica" charset="0"/>
              </a:rPr>
              <a:t>Central surface brightness vs magnitude</a:t>
            </a:r>
            <a:r>
              <a:rPr lang="en-GB" sz="2000" b="1" baseline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868363" y="3844925"/>
            <a:ext cx="82804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212725" indent="-212725" algn="ctr" eaLnBrk="1">
              <a:lnSpc>
                <a:spcPts val="355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212725" algn="l"/>
                <a:tab pos="669925" algn="l"/>
                <a:tab pos="1127125" algn="l"/>
                <a:tab pos="1581150" algn="l"/>
                <a:tab pos="2041525" algn="l"/>
                <a:tab pos="2498725" algn="l"/>
                <a:tab pos="2955925" algn="l"/>
                <a:tab pos="3411538" algn="l"/>
                <a:tab pos="3870325" algn="l"/>
                <a:tab pos="4327525" algn="l"/>
                <a:tab pos="4781550" algn="l"/>
                <a:tab pos="5241925" algn="l"/>
                <a:tab pos="5699125" algn="l"/>
                <a:tab pos="6156325" algn="l"/>
                <a:tab pos="6610350" algn="l"/>
                <a:tab pos="7070725" algn="l"/>
                <a:tab pos="7527925" algn="l"/>
                <a:tab pos="7981950" algn="l"/>
                <a:tab pos="8440738" algn="l"/>
                <a:tab pos="8899525" algn="l"/>
                <a:tab pos="9353550" algn="l"/>
              </a:tabLst>
            </a:pPr>
            <a:r>
              <a:rPr lang="en-GB" sz="3200" baseline="0">
                <a:solidFill>
                  <a:srgbClr val="0000FF"/>
                </a:solidFill>
                <a:latin typeface="@MS PGothic (Baltic)" pitchFamily="32" charset="0"/>
              </a:rPr>
              <a:t> </a:t>
            </a:r>
            <a:r>
              <a:rPr lang="en-GB" sz="2000" b="1" baseline="0">
                <a:solidFill>
                  <a:srgbClr val="993366"/>
                </a:solidFill>
                <a:latin typeface="Lucidasans" pitchFamily="32" charset="0"/>
              </a:rPr>
              <a:t> </a:t>
            </a:r>
          </a:p>
        </p:txBody>
      </p:sp>
      <p:sp>
        <p:nvSpPr>
          <p:cNvPr id="15365" name="Text Box 7"/>
          <p:cNvSpPr txBox="1">
            <a:spLocks noChangeAspect="1" noChangeArrowheads="1"/>
          </p:cNvSpPr>
          <p:nvPr/>
        </p:nvSpPr>
        <p:spPr bwMode="auto">
          <a:xfrm>
            <a:off x="542925" y="352425"/>
            <a:ext cx="8763000" cy="1219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91424" tIns="45713" rIns="91424" bIns="45713"/>
          <a:lstStyle/>
          <a:p>
            <a:r>
              <a:rPr lang="en-US" sz="2800" baseline="0">
                <a:solidFill>
                  <a:schemeClr val="accent2"/>
                </a:solidFill>
              </a:rPr>
              <a:t>  The Realm of Galaxies</a:t>
            </a:r>
          </a:p>
          <a:p>
            <a:r>
              <a:rPr lang="en-GB" sz="3200" b="1">
                <a:solidFill>
                  <a:srgbClr val="3366FF"/>
                </a:solidFill>
              </a:rPr>
              <a:t>15 mag range, 4 types, 16 mag arsec</a:t>
            </a:r>
            <a:r>
              <a:rPr lang="en-GB" b="1" baseline="0">
                <a:solidFill>
                  <a:srgbClr val="3366FF"/>
                </a:solidFill>
              </a:rPr>
              <a:t>-2</a:t>
            </a:r>
            <a:r>
              <a:rPr lang="en-GB" sz="3200" b="1">
                <a:solidFill>
                  <a:srgbClr val="3366FF"/>
                </a:solidFill>
              </a:rPr>
              <a:t>.range</a:t>
            </a:r>
          </a:p>
          <a:p>
            <a:endParaRPr lang="en-US" sz="3200" baseline="0">
              <a:solidFill>
                <a:schemeClr val="accent2"/>
              </a:solidFill>
            </a:endParaRPr>
          </a:p>
          <a:p>
            <a:endParaRPr lang="en-US" sz="3200" baseline="0">
              <a:solidFill>
                <a:schemeClr val="accent2"/>
              </a:solidFill>
            </a:endParaRPr>
          </a:p>
        </p:txBody>
      </p:sp>
      <p:sp>
        <p:nvSpPr>
          <p:cNvPr id="14" name="Stella a 4 punte 7"/>
          <p:cNvSpPr>
            <a:spLocks noChangeArrowheads="1"/>
          </p:cNvSpPr>
          <p:nvPr/>
        </p:nvSpPr>
        <p:spPr bwMode="auto">
          <a:xfrm>
            <a:off x="4504531" y="4695825"/>
            <a:ext cx="271462" cy="414337"/>
          </a:xfrm>
          <a:prstGeom prst="star4">
            <a:avLst>
              <a:gd name="adj" fmla="val 12500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2006-14-a-w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225" y="287338"/>
            <a:ext cx="28575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 descr="2005-12-a-we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30600" y="446088"/>
            <a:ext cx="3025775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 descr="2005-01-a-we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68725" y="5529263"/>
            <a:ext cx="3381375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 descr="2002-21-a-we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62763" y="207963"/>
            <a:ext cx="3117850" cy="305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6" descr="2001-23-a-we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8438" y="5130800"/>
            <a:ext cx="3673475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7" descr="whirpool (2)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81838" y="3622675"/>
            <a:ext cx="2874962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8" descr="polarri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8438" y="3067050"/>
            <a:ext cx="2406650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Picture 9" descr="abell (3)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78100" y="2747963"/>
            <a:ext cx="4602163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238125" y="581025"/>
            <a:ext cx="9837738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600" baseline="0">
                <a:solidFill>
                  <a:srgbClr val="FFFF00"/>
                </a:solidFill>
              </a:rPr>
              <a:t>DARK MATTER IS PRESENT IN GALAXIES</a:t>
            </a:r>
          </a:p>
          <a:p>
            <a:endParaRPr lang="it-IT" sz="3600" baseline="0">
              <a:solidFill>
                <a:srgbClr val="FFFF00"/>
              </a:solidFill>
            </a:endParaRPr>
          </a:p>
          <a:p>
            <a:endParaRPr lang="it-IT" sz="3600" baseline="0">
              <a:solidFill>
                <a:srgbClr val="FFFF00"/>
              </a:solidFill>
            </a:endParaRPr>
          </a:p>
          <a:p>
            <a:endParaRPr lang="it-IT" sz="3600" baseline="0">
              <a:solidFill>
                <a:srgbClr val="FFFF00"/>
              </a:solidFill>
            </a:endParaRPr>
          </a:p>
          <a:p>
            <a:r>
              <a:rPr lang="it-IT" sz="3600" baseline="0">
                <a:solidFill>
                  <a:srgbClr val="FFFF00"/>
                </a:solidFill>
              </a:rPr>
              <a:t>IT IS STRONGLY RELATED TO THE LUMINOUS MATTER</a:t>
            </a:r>
          </a:p>
          <a:p>
            <a:endParaRPr lang="it-IT" sz="3600" baseline="0">
              <a:solidFill>
                <a:srgbClr val="FFFF00"/>
              </a:solidFill>
            </a:endParaRPr>
          </a:p>
          <a:p>
            <a:endParaRPr lang="it-IT" sz="3600" baseline="0">
              <a:solidFill>
                <a:srgbClr val="FFFF00"/>
              </a:solidFill>
            </a:endParaRPr>
          </a:p>
          <a:p>
            <a:endParaRPr lang="it-IT" sz="3600" baseline="0">
              <a:solidFill>
                <a:srgbClr val="FFFF00"/>
              </a:solidFill>
            </a:endParaRPr>
          </a:p>
          <a:p>
            <a:r>
              <a:rPr lang="it-IT" sz="3600" baseline="0">
                <a:solidFill>
                  <a:srgbClr val="FFFF00"/>
                </a:solidFill>
              </a:rPr>
              <a:t>THERE IS A SOLID EMPIRICAL SCENARIO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6325" y="1419225"/>
            <a:ext cx="7772400" cy="5381625"/>
          </a:xfrm>
          <a:prstGeom prst="rect">
            <a:avLst/>
          </a:prstGeom>
          <a:solidFill>
            <a:srgbClr val="00CC99"/>
          </a:solidFill>
          <a:ln w="9525">
            <a:noFill/>
            <a:round/>
            <a:headEnd/>
            <a:tailEnd/>
          </a:ln>
        </p:spPr>
      </p:pic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999331" y="660340"/>
            <a:ext cx="7772400" cy="8002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211138" indent="-211138" eaLnBrk="1">
              <a:buSzPct val="45000"/>
              <a:buFont typeface="Wingdings" charset="2"/>
              <a:buNone/>
              <a:tabLst>
                <a:tab pos="211138" algn="l"/>
                <a:tab pos="1125538" algn="l"/>
                <a:tab pos="2039938" algn="l"/>
                <a:tab pos="2954338" algn="l"/>
                <a:tab pos="3868738" algn="l"/>
                <a:tab pos="4783138" algn="l"/>
                <a:tab pos="5697538" algn="l"/>
                <a:tab pos="6611938" algn="l"/>
                <a:tab pos="7526338" algn="l"/>
                <a:tab pos="8440738" algn="l"/>
                <a:tab pos="9355138" algn="l"/>
                <a:tab pos="10269538" algn="l"/>
              </a:tabLst>
            </a:pPr>
            <a:r>
              <a:rPr lang="en-GB" sz="2000" b="1" dirty="0">
                <a:solidFill>
                  <a:srgbClr val="3366FF"/>
                </a:solidFill>
                <a:latin typeface="Tahoma" pitchFamily="32" charset="0"/>
              </a:rPr>
              <a:t>Luminosity profile is Universal.</a:t>
            </a:r>
          </a:p>
          <a:p>
            <a:pPr marL="211138" indent="-211138" eaLnBrk="1">
              <a:buSzPct val="45000"/>
              <a:buFont typeface="Wingdings" charset="2"/>
              <a:buNone/>
              <a:tabLst>
                <a:tab pos="211138" algn="l"/>
                <a:tab pos="1125538" algn="l"/>
                <a:tab pos="2039938" algn="l"/>
                <a:tab pos="2954338" algn="l"/>
                <a:tab pos="3868738" algn="l"/>
                <a:tab pos="4783138" algn="l"/>
                <a:tab pos="5697538" algn="l"/>
                <a:tab pos="6611938" algn="l"/>
                <a:tab pos="7526338" algn="l"/>
                <a:tab pos="8440738" algn="l"/>
                <a:tab pos="9355138" algn="l"/>
                <a:tab pos="10269538" algn="l"/>
              </a:tabLst>
            </a:pPr>
            <a:r>
              <a:rPr lang="en-GB" sz="2000" b="1" dirty="0">
                <a:solidFill>
                  <a:srgbClr val="3366FF"/>
                </a:solidFill>
                <a:latin typeface="Tahoma" pitchFamily="32" charset="0"/>
              </a:rPr>
              <a:t>Spirals </a:t>
            </a:r>
            <a:r>
              <a:rPr lang="en-GB" sz="2000" b="1" dirty="0" smtClean="0">
                <a:solidFill>
                  <a:srgbClr val="3366FF"/>
                </a:solidFill>
                <a:latin typeface="Tahoma" pitchFamily="32" charset="0"/>
              </a:rPr>
              <a:t>/galaxies have </a:t>
            </a:r>
            <a:r>
              <a:rPr lang="en-GB" sz="2000" b="1" dirty="0">
                <a:solidFill>
                  <a:srgbClr val="3366FF"/>
                </a:solidFill>
                <a:latin typeface="Tahoma" pitchFamily="32" charset="0"/>
              </a:rPr>
              <a:t>a </a:t>
            </a:r>
            <a:r>
              <a:rPr lang="en-GB" sz="2000" b="1" dirty="0" err="1">
                <a:solidFill>
                  <a:srgbClr val="3366FF"/>
                </a:solidFill>
                <a:latin typeface="Tahoma" pitchFamily="32" charset="0"/>
              </a:rPr>
              <a:t>lenght</a:t>
            </a:r>
            <a:r>
              <a:rPr lang="en-GB" sz="2000" b="1" dirty="0">
                <a:solidFill>
                  <a:srgbClr val="3366FF"/>
                </a:solidFill>
                <a:latin typeface="Tahoma" pitchFamily="32" charset="0"/>
              </a:rPr>
              <a:t>-scale </a:t>
            </a:r>
          </a:p>
          <a:p>
            <a:pPr marL="211138" indent="-211138" eaLnBrk="1">
              <a:buSzPct val="45000"/>
              <a:buFont typeface="Wingdings" charset="2"/>
              <a:buNone/>
              <a:tabLst>
                <a:tab pos="211138" algn="l"/>
                <a:tab pos="1125538" algn="l"/>
                <a:tab pos="2039938" algn="l"/>
                <a:tab pos="2954338" algn="l"/>
                <a:tab pos="3868738" algn="l"/>
                <a:tab pos="4783138" algn="l"/>
                <a:tab pos="5697538" algn="l"/>
                <a:tab pos="6611938" algn="l"/>
                <a:tab pos="7526338" algn="l"/>
                <a:tab pos="8440738" algn="l"/>
                <a:tab pos="9355138" algn="l"/>
                <a:tab pos="10269538" algn="l"/>
              </a:tabLst>
            </a:pPr>
            <a:r>
              <a:rPr lang="en-GB" sz="2000" b="1" dirty="0">
                <a:solidFill>
                  <a:srgbClr val="3366FF"/>
                </a:solidFill>
                <a:latin typeface="Tahoma" pitchFamily="32" charset="0"/>
              </a:rPr>
              <a:t>Distribution of stars: L(R/R</a:t>
            </a:r>
            <a:r>
              <a:rPr lang="en-GB" sz="2000" b="1" baseline="-25000" dirty="0">
                <a:solidFill>
                  <a:srgbClr val="3366FF"/>
                </a:solidFill>
                <a:latin typeface="Tahoma" pitchFamily="32" charset="0"/>
              </a:rPr>
              <a:t>D</a:t>
            </a:r>
            <a:r>
              <a:rPr lang="en-GB" sz="2000" b="1" dirty="0">
                <a:solidFill>
                  <a:srgbClr val="3366FF"/>
                </a:solidFill>
                <a:latin typeface="Tahoma" pitchFamily="32" charset="0"/>
              </a:rPr>
              <a:t>)/L</a:t>
            </a:r>
            <a:r>
              <a:rPr lang="en-GB" sz="2000" b="1" baseline="-25000" dirty="0">
                <a:solidFill>
                  <a:srgbClr val="3366FF"/>
                </a:solidFill>
                <a:latin typeface="Tahoma" pitchFamily="32" charset="0"/>
              </a:rPr>
              <a:t>T</a:t>
            </a:r>
            <a:r>
              <a:rPr lang="en-GB" sz="2000" b="1" dirty="0">
                <a:solidFill>
                  <a:srgbClr val="3366FF"/>
                </a:solidFill>
                <a:latin typeface="Tahoma" pitchFamily="32" charset="0"/>
              </a:rPr>
              <a:t>  independent  of Luminosity</a:t>
            </a:r>
            <a:r>
              <a:rPr lang="en-GB" b="1" dirty="0">
                <a:solidFill>
                  <a:srgbClr val="3366FF"/>
                </a:solidFill>
              </a:rPr>
              <a:t>  </a:t>
            </a:r>
          </a:p>
          <a:p>
            <a:pPr marL="211138" indent="-211138" algn="ctr" eaLnBrk="1">
              <a:buSzPct val="45000"/>
              <a:buFont typeface="Wingdings" charset="2"/>
              <a:buNone/>
              <a:tabLst>
                <a:tab pos="211138" algn="l"/>
                <a:tab pos="1125538" algn="l"/>
                <a:tab pos="2039938" algn="l"/>
                <a:tab pos="2954338" algn="l"/>
                <a:tab pos="3868738" algn="l"/>
                <a:tab pos="4783138" algn="l"/>
                <a:tab pos="5697538" algn="l"/>
                <a:tab pos="6611938" algn="l"/>
                <a:tab pos="7526338" algn="l"/>
                <a:tab pos="8440738" algn="l"/>
                <a:tab pos="9355138" algn="l"/>
                <a:tab pos="10269538" algn="l"/>
              </a:tabLst>
            </a:pPr>
            <a:endParaRPr lang="en-GB" b="1" dirty="0">
              <a:solidFill>
                <a:srgbClr val="3366FF"/>
              </a:solidFill>
            </a:endParaRP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868363" y="3825875"/>
            <a:ext cx="8280400" cy="487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211138" indent="-211138" algn="ctr" eaLnBrk="1">
              <a:lnSpc>
                <a:spcPts val="3538"/>
              </a:lnSpc>
              <a:buSzPct val="45000"/>
              <a:buFont typeface="Wingdings" charset="2"/>
              <a:buNone/>
              <a:tabLst>
                <a:tab pos="211138" algn="l"/>
                <a:tab pos="1125538" algn="l"/>
                <a:tab pos="2039938" algn="l"/>
                <a:tab pos="2954338" algn="l"/>
                <a:tab pos="3868738" algn="l"/>
                <a:tab pos="4783138" algn="l"/>
                <a:tab pos="5697538" algn="l"/>
                <a:tab pos="6611938" algn="l"/>
                <a:tab pos="7526338" algn="l"/>
                <a:tab pos="8440738" algn="l"/>
                <a:tab pos="9355138" algn="l"/>
                <a:tab pos="10269538" algn="l"/>
              </a:tabLst>
            </a:pPr>
            <a:r>
              <a:rPr lang="en-GB" sz="3200">
                <a:solidFill>
                  <a:srgbClr val="0000FF"/>
                </a:solidFill>
                <a:latin typeface="@MS PGothic (Baltic)" pitchFamily="32" charset="0"/>
              </a:rPr>
              <a:t> </a:t>
            </a:r>
            <a:r>
              <a:rPr lang="en-GB" sz="2000" b="1">
                <a:solidFill>
                  <a:srgbClr val="993366"/>
                </a:solidFill>
                <a:latin typeface="Lucidasans" pitchFamily="32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695325" y="740410"/>
            <a:ext cx="8610600" cy="492443"/>
          </a:xfrm>
          <a:prstGeom prst="rect">
            <a:avLst/>
          </a:prstGeom>
          <a:noFill/>
          <a:ln w="28440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211138" indent="-211138" eaLnBrk="1">
              <a:buSzPct val="45000"/>
              <a:buFont typeface="Wingdings" charset="2"/>
              <a:buNone/>
              <a:tabLst>
                <a:tab pos="211138" algn="l"/>
                <a:tab pos="1125538" algn="l"/>
                <a:tab pos="2039938" algn="l"/>
                <a:tab pos="2954338" algn="l"/>
                <a:tab pos="3868738" algn="l"/>
                <a:tab pos="4783138" algn="l"/>
                <a:tab pos="5697538" algn="l"/>
                <a:tab pos="6611938" algn="l"/>
                <a:tab pos="7526338" algn="l"/>
                <a:tab pos="8440738" algn="l"/>
                <a:tab pos="9355138" algn="l"/>
                <a:tab pos="10269538" algn="l"/>
              </a:tabLst>
            </a:pPr>
            <a:r>
              <a:rPr lang="en-GB" sz="2800" b="1" dirty="0">
                <a:solidFill>
                  <a:srgbClr val="000000"/>
                </a:solidFill>
              </a:rPr>
              <a:t>The</a:t>
            </a:r>
            <a:r>
              <a:rPr lang="en-GB" sz="2800" b="1" dirty="0">
                <a:solidFill>
                  <a:srgbClr val="666699"/>
                </a:solidFill>
              </a:rPr>
              <a:t> </a:t>
            </a:r>
            <a:r>
              <a:rPr lang="en-GB" sz="2800" b="1" dirty="0">
                <a:solidFill>
                  <a:srgbClr val="FFFF00"/>
                </a:solidFill>
              </a:rPr>
              <a:t>light </a:t>
            </a:r>
            <a:r>
              <a:rPr lang="en-GB" sz="2800" b="1" dirty="0">
                <a:solidFill>
                  <a:srgbClr val="000000"/>
                </a:solidFill>
              </a:rPr>
              <a:t>distribution in spirals is invariant  I(r) = I</a:t>
            </a:r>
            <a:r>
              <a:rPr lang="en-GB" sz="2800" b="1" baseline="-33000" dirty="0">
                <a:solidFill>
                  <a:srgbClr val="000000"/>
                </a:solidFill>
              </a:rPr>
              <a:t>0</a:t>
            </a:r>
            <a:r>
              <a:rPr lang="en-GB" sz="2800" b="1" dirty="0">
                <a:solidFill>
                  <a:srgbClr val="000000"/>
                </a:solidFill>
              </a:rPr>
              <a:t>exp[-R/R</a:t>
            </a:r>
            <a:r>
              <a:rPr lang="en-GB" sz="2800" b="1" baseline="-33000" dirty="0">
                <a:solidFill>
                  <a:srgbClr val="000000"/>
                </a:solidFill>
              </a:rPr>
              <a:t>D</a:t>
            </a:r>
            <a:r>
              <a:rPr lang="en-GB" sz="2800" b="1" dirty="0">
                <a:solidFill>
                  <a:srgbClr val="000000"/>
                </a:solidFill>
              </a:rPr>
              <a:t>]</a:t>
            </a:r>
          </a:p>
          <a:p>
            <a:pPr marL="211138" indent="-211138" algn="ctr" eaLnBrk="1">
              <a:buSzPct val="45000"/>
              <a:buFont typeface="Wingdings" charset="2"/>
              <a:buNone/>
              <a:tabLst>
                <a:tab pos="211138" algn="l"/>
                <a:tab pos="1125538" algn="l"/>
                <a:tab pos="2039938" algn="l"/>
                <a:tab pos="2954338" algn="l"/>
                <a:tab pos="3868738" algn="l"/>
                <a:tab pos="4783138" algn="l"/>
                <a:tab pos="5697538" algn="l"/>
                <a:tab pos="6611938" algn="l"/>
                <a:tab pos="7526338" algn="l"/>
                <a:tab pos="8440738" algn="l"/>
                <a:tab pos="9355138" algn="l"/>
                <a:tab pos="10269538" algn="l"/>
              </a:tabLst>
            </a:pP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868363" y="3825875"/>
            <a:ext cx="8280400" cy="487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211138" indent="-211138" algn="ctr" eaLnBrk="1">
              <a:lnSpc>
                <a:spcPts val="3538"/>
              </a:lnSpc>
              <a:buSzPct val="45000"/>
              <a:buFont typeface="Wingdings" charset="2"/>
              <a:buNone/>
              <a:tabLst>
                <a:tab pos="211138" algn="l"/>
                <a:tab pos="1125538" algn="l"/>
                <a:tab pos="2039938" algn="l"/>
                <a:tab pos="2954338" algn="l"/>
                <a:tab pos="3868738" algn="l"/>
                <a:tab pos="4783138" algn="l"/>
                <a:tab pos="5697538" algn="l"/>
                <a:tab pos="6611938" algn="l"/>
                <a:tab pos="7526338" algn="l"/>
                <a:tab pos="8440738" algn="l"/>
                <a:tab pos="9355138" algn="l"/>
                <a:tab pos="10269538" algn="l"/>
              </a:tabLst>
            </a:pPr>
            <a:r>
              <a:rPr lang="en-GB" sz="3200">
                <a:solidFill>
                  <a:srgbClr val="0000FF"/>
                </a:solidFill>
                <a:latin typeface="@MS PGothic (Baltic)" pitchFamily="32" charset="0"/>
              </a:rPr>
              <a:t> </a:t>
            </a:r>
            <a:r>
              <a:rPr lang="en-GB" sz="2000" b="1">
                <a:solidFill>
                  <a:srgbClr val="993366"/>
                </a:solidFill>
                <a:latin typeface="Lucidasans" pitchFamily="32" charset="0"/>
              </a:rPr>
              <a:t> </a:t>
            </a: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8325" y="1800225"/>
            <a:ext cx="6151563" cy="5008563"/>
          </a:xfrm>
          <a:prstGeom prst="rect">
            <a:avLst/>
          </a:prstGeom>
          <a:solidFill>
            <a:srgbClr val="000080"/>
          </a:solidFill>
          <a:ln w="38160">
            <a:solidFill>
              <a:srgbClr val="3333CC"/>
            </a:solidFill>
            <a:miter lim="800000"/>
            <a:headEnd/>
            <a:tailEnd/>
          </a:ln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71925" y="5381625"/>
            <a:ext cx="1428750" cy="1428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Text Box 2"/>
          <p:cNvSpPr txBox="1">
            <a:spLocks noChangeArrowheads="1"/>
          </p:cNvSpPr>
          <p:nvPr/>
        </p:nvSpPr>
        <p:spPr bwMode="auto">
          <a:xfrm>
            <a:off x="695325" y="5381625"/>
            <a:ext cx="8612188" cy="1086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68" tIns="50385" rIns="100768" bIns="50385">
            <a:spAutoFit/>
          </a:bodyPr>
          <a:lstStyle/>
          <a:p>
            <a:pPr defTabSz="1008063" eaLnBrk="1" hangingPunct="1"/>
            <a:r>
              <a:rPr lang="en-US" sz="2000" baseline="0" dirty="0">
                <a:solidFill>
                  <a:srgbClr val="FF0000"/>
                </a:solidFill>
              </a:rPr>
              <a:t>The relation: magnitude </a:t>
            </a:r>
            <a:r>
              <a:rPr lang="en-US" sz="2000" baseline="0" dirty="0" err="1">
                <a:solidFill>
                  <a:srgbClr val="FF0000"/>
                </a:solidFill>
              </a:rPr>
              <a:t>vs</a:t>
            </a:r>
            <a:r>
              <a:rPr lang="en-US" sz="2000" baseline="0" dirty="0">
                <a:solidFill>
                  <a:srgbClr val="FF0000"/>
                </a:solidFill>
              </a:rPr>
              <a:t> velocity @ different radii x</a:t>
            </a:r>
            <a:r>
              <a:rPr lang="en-US" sz="2000" dirty="0">
                <a:solidFill>
                  <a:srgbClr val="FF0000"/>
                </a:solidFill>
              </a:rPr>
              <a:t>i </a:t>
            </a:r>
            <a:r>
              <a:rPr lang="en-US" sz="2000" baseline="0" dirty="0">
                <a:solidFill>
                  <a:srgbClr val="FF0000"/>
                </a:solidFill>
              </a:rPr>
              <a:t>R</a:t>
            </a:r>
            <a:r>
              <a:rPr lang="en-US" sz="2000" dirty="0">
                <a:solidFill>
                  <a:srgbClr val="FF0000"/>
                </a:solidFill>
              </a:rPr>
              <a:t>D</a:t>
            </a:r>
            <a:r>
              <a:rPr lang="en-US" sz="2000" baseline="0" dirty="0">
                <a:solidFill>
                  <a:srgbClr val="FF0000"/>
                </a:solidFill>
              </a:rPr>
              <a:t>,  [ x</a:t>
            </a:r>
            <a:r>
              <a:rPr lang="en-US" sz="2000" dirty="0">
                <a:solidFill>
                  <a:srgbClr val="FF0000"/>
                </a:solidFill>
              </a:rPr>
              <a:t>i</a:t>
            </a:r>
            <a:r>
              <a:rPr lang="en-US" sz="2000" baseline="0" dirty="0">
                <a:solidFill>
                  <a:srgbClr val="FF0000"/>
                </a:solidFill>
              </a:rPr>
              <a:t>=0.5,1,…5]</a:t>
            </a:r>
          </a:p>
          <a:p>
            <a:pPr defTabSz="1008063" eaLnBrk="1" hangingPunct="1"/>
            <a:r>
              <a:rPr lang="en-US" baseline="0" dirty="0">
                <a:solidFill>
                  <a:schemeClr val="tx1"/>
                </a:solidFill>
              </a:rPr>
              <a:t> 3 samples  (600, 89, 78) </a:t>
            </a:r>
            <a:r>
              <a:rPr lang="en-US" sz="2400" baseline="0" dirty="0">
                <a:solidFill>
                  <a:schemeClr val="accent2"/>
                </a:solidFill>
                <a:latin typeface="Arial" charset="0"/>
              </a:rPr>
              <a:t>M =</a:t>
            </a:r>
            <a:r>
              <a:rPr lang="en-US" sz="2400" baseline="0" dirty="0" err="1">
                <a:solidFill>
                  <a:schemeClr val="accent2"/>
                </a:solidFill>
                <a:latin typeface="Arial" charset="0"/>
              </a:rPr>
              <a:t>a</a:t>
            </a:r>
            <a:r>
              <a:rPr lang="en-US" sz="2400" dirty="0" err="1">
                <a:solidFill>
                  <a:schemeClr val="accent2"/>
                </a:solidFill>
                <a:latin typeface="Arial" charset="0"/>
              </a:rPr>
              <a:t>i</a:t>
            </a:r>
            <a:r>
              <a:rPr lang="en-US" sz="24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2400" baseline="0" dirty="0">
                <a:solidFill>
                  <a:schemeClr val="accent2"/>
                </a:solidFill>
                <a:latin typeface="Arial" charset="0"/>
              </a:rPr>
              <a:t> + b</a:t>
            </a:r>
            <a:r>
              <a:rPr lang="en-US" sz="2400" dirty="0">
                <a:solidFill>
                  <a:schemeClr val="accent2"/>
                </a:solidFill>
                <a:latin typeface="Arial" charset="0"/>
              </a:rPr>
              <a:t>i</a:t>
            </a:r>
            <a:r>
              <a:rPr lang="en-US" sz="2400" baseline="0" dirty="0">
                <a:solidFill>
                  <a:schemeClr val="accent2"/>
                </a:solidFill>
                <a:latin typeface="Arial" charset="0"/>
              </a:rPr>
              <a:t> log V(x</a:t>
            </a:r>
            <a:r>
              <a:rPr lang="en-US" sz="2400" dirty="0">
                <a:solidFill>
                  <a:schemeClr val="accent2"/>
                </a:solidFill>
                <a:latin typeface="Arial" charset="0"/>
              </a:rPr>
              <a:t>i</a:t>
            </a:r>
            <a:r>
              <a:rPr lang="en-US" sz="2400" baseline="0" dirty="0">
                <a:solidFill>
                  <a:schemeClr val="accent2"/>
                </a:solidFill>
                <a:latin typeface="Arial" charset="0"/>
              </a:rPr>
              <a:t>)</a:t>
            </a:r>
            <a:endParaRPr lang="en-US" baseline="0" dirty="0">
              <a:solidFill>
                <a:schemeClr val="tx1"/>
              </a:solidFill>
            </a:endParaRPr>
          </a:p>
          <a:p>
            <a:pPr defTabSz="1008063" eaLnBrk="1" hangingPunct="1"/>
            <a:r>
              <a:rPr lang="en-US" baseline="0" dirty="0">
                <a:solidFill>
                  <a:schemeClr val="tx1"/>
                </a:solidFill>
              </a:rPr>
              <a:t> </a:t>
            </a:r>
            <a:r>
              <a:rPr lang="en-US" sz="2000" baseline="0" dirty="0" smtClean="0">
                <a:solidFill>
                  <a:schemeClr val="tx1"/>
                </a:solidFill>
              </a:rPr>
              <a:t>            </a:t>
            </a:r>
            <a:endParaRPr lang="en-US" sz="2000" baseline="0" dirty="0">
              <a:solidFill>
                <a:schemeClr val="tx1"/>
              </a:solidFill>
            </a:endParaRPr>
          </a:p>
        </p:txBody>
      </p:sp>
      <p:graphicFrame>
        <p:nvGraphicFramePr>
          <p:cNvPr id="211971" name="Object 3"/>
          <p:cNvGraphicFramePr>
            <a:graphicFrameLocks/>
          </p:cNvGraphicFramePr>
          <p:nvPr/>
        </p:nvGraphicFramePr>
        <p:xfrm>
          <a:off x="2218531" y="1876425"/>
          <a:ext cx="5289550" cy="3657600"/>
        </p:xfrm>
        <a:graphic>
          <a:graphicData uri="http://schemas.openxmlformats.org/presentationml/2006/ole">
            <p:oleObj spid="_x0000_s1026" name="Graph" r:id="rId4" imgW="5562720" imgH="4096800" progId="">
              <p:embed/>
            </p:oleObj>
          </a:graphicData>
        </a:graphic>
      </p:graphicFrame>
      <p:sp>
        <p:nvSpPr>
          <p:cNvPr id="211972" name="AutoShape 4"/>
          <p:cNvSpPr>
            <a:spLocks noChangeArrowheads="1"/>
          </p:cNvSpPr>
          <p:nvPr/>
        </p:nvSpPr>
        <p:spPr bwMode="auto">
          <a:xfrm>
            <a:off x="5953125" y="2486025"/>
            <a:ext cx="328613" cy="320675"/>
          </a:xfrm>
          <a:prstGeom prst="irregularSeal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1973" name="Line 5"/>
          <p:cNvSpPr>
            <a:spLocks noChangeShapeType="1"/>
          </p:cNvSpPr>
          <p:nvPr/>
        </p:nvSpPr>
        <p:spPr bwMode="auto">
          <a:xfrm flipH="1">
            <a:off x="6257925" y="2105025"/>
            <a:ext cx="33655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11974" name="Text Box 6"/>
          <p:cNvSpPr txBox="1">
            <a:spLocks noChangeArrowheads="1"/>
          </p:cNvSpPr>
          <p:nvPr/>
        </p:nvSpPr>
        <p:spPr bwMode="auto">
          <a:xfrm>
            <a:off x="6486525" y="1952625"/>
            <a:ext cx="60325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68" tIns="50385" rIns="100768" bIns="50385">
            <a:spAutoFit/>
          </a:bodyPr>
          <a:lstStyle/>
          <a:p>
            <a:pPr defTabSz="1008063" eaLnBrk="1" hangingPunct="1"/>
            <a:r>
              <a:rPr lang="en-US" sz="1300" baseline="0">
                <a:solidFill>
                  <a:schemeClr val="tx1"/>
                </a:solidFill>
              </a:rPr>
              <a:t>Vmax</a:t>
            </a:r>
          </a:p>
        </p:txBody>
      </p:sp>
      <p:sp>
        <p:nvSpPr>
          <p:cNvPr id="211981" name="Line 13"/>
          <p:cNvSpPr>
            <a:spLocks noChangeShapeType="1"/>
          </p:cNvSpPr>
          <p:nvPr/>
        </p:nvSpPr>
        <p:spPr bwMode="auto">
          <a:xfrm>
            <a:off x="5114925" y="2333625"/>
            <a:ext cx="0" cy="2270125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11985" name="Line 17"/>
          <p:cNvSpPr>
            <a:spLocks noChangeShapeType="1"/>
          </p:cNvSpPr>
          <p:nvPr/>
        </p:nvSpPr>
        <p:spPr bwMode="auto">
          <a:xfrm>
            <a:off x="4505325" y="2333625"/>
            <a:ext cx="0" cy="2268538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33" name="Rectangle 20"/>
          <p:cNvSpPr>
            <a:spLocks noChangeArrowheads="1"/>
          </p:cNvSpPr>
          <p:nvPr/>
        </p:nvSpPr>
        <p:spPr bwMode="auto">
          <a:xfrm>
            <a:off x="619125" y="276225"/>
            <a:ext cx="8915400" cy="2539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68" tIns="50385" rIns="100768" bIns="50385">
            <a:spAutoFit/>
          </a:bodyPr>
          <a:lstStyle/>
          <a:p>
            <a:pPr defTabSz="1008063">
              <a:lnSpc>
                <a:spcPct val="102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it-IT" sz="2400" baseline="0" dirty="0" smtClean="0">
                <a:solidFill>
                  <a:srgbClr val="FF0066"/>
                </a:solidFill>
              </a:rPr>
              <a:t> </a:t>
            </a:r>
          </a:p>
          <a:p>
            <a:pPr lvl="1"/>
            <a:r>
              <a:rPr lang="en-US" sz="3600" dirty="0" smtClean="0">
                <a:solidFill>
                  <a:srgbClr val="3366FF"/>
                </a:solidFill>
              </a:rPr>
              <a:t> </a:t>
            </a:r>
            <a:endParaRPr lang="en-GB" sz="2000" baseline="0" dirty="0" smtClean="0">
              <a:solidFill>
                <a:srgbClr val="FFFF00"/>
              </a:solidFill>
              <a:latin typeface="Arial Rounded MT Bold" pitchFamily="32" charset="0"/>
            </a:endParaRPr>
          </a:p>
          <a:p>
            <a:pPr defTabSz="1008063">
              <a:lnSpc>
                <a:spcPct val="102000"/>
              </a:lnSpc>
              <a:buClr>
                <a:srgbClr val="000000"/>
              </a:buClr>
              <a:buSzPct val="100000"/>
              <a:buFont typeface="Times New Roman" pitchFamily="16" charset="0"/>
              <a:buChar char="•"/>
            </a:pPr>
            <a:endParaRPr lang="en-GB" sz="2000" baseline="0" dirty="0">
              <a:solidFill>
                <a:srgbClr val="FFFF00"/>
              </a:solidFill>
              <a:latin typeface="Arial Rounded MT Bold" pitchFamily="32" charset="0"/>
            </a:endParaRPr>
          </a:p>
          <a:p>
            <a:pPr defTabSz="1008063">
              <a:lnSpc>
                <a:spcPct val="102000"/>
              </a:lnSpc>
              <a:buClr>
                <a:srgbClr val="000000"/>
              </a:buClr>
              <a:buSzPct val="100000"/>
              <a:buFont typeface="Times New Roman" pitchFamily="16" charset="0"/>
              <a:buChar char="•"/>
            </a:pPr>
            <a:endParaRPr lang="en-GB" sz="2000" baseline="0" dirty="0">
              <a:solidFill>
                <a:srgbClr val="FFFF00"/>
              </a:solidFill>
              <a:latin typeface="Arial Rounded MT Bold" pitchFamily="32" charset="0"/>
            </a:endParaRPr>
          </a:p>
          <a:p>
            <a:pPr defTabSz="1008063">
              <a:lnSpc>
                <a:spcPct val="102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sz="2800" baseline="0" dirty="0">
              <a:solidFill>
                <a:srgbClr val="FFFF00"/>
              </a:solidFill>
              <a:latin typeface="Arial Rounded MT Bold" pitchFamily="32" charset="0"/>
            </a:endParaRPr>
          </a:p>
          <a:p>
            <a:pPr defTabSz="1008063">
              <a:lnSpc>
                <a:spcPct val="102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sz="2800" baseline="0" dirty="0">
              <a:solidFill>
                <a:srgbClr val="FFFF00"/>
              </a:solidFill>
              <a:latin typeface="Arial Rounded MT Bold" pitchFamily="32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770731" y="200025"/>
            <a:ext cx="7778750" cy="2122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08063">
              <a:lnSpc>
                <a:spcPct val="102000"/>
              </a:lnSpc>
              <a:buClr>
                <a:srgbClr val="000000"/>
              </a:buClr>
              <a:buSzPct val="100000"/>
            </a:pPr>
            <a:r>
              <a:rPr lang="en-GB" sz="2800" b="1" dirty="0" smtClean="0">
                <a:solidFill>
                  <a:srgbClr val="000000"/>
                </a:solidFill>
              </a:rPr>
              <a:t>The </a:t>
            </a:r>
            <a:r>
              <a:rPr lang="en-GB" sz="2800" b="1" dirty="0" smtClean="0">
                <a:solidFill>
                  <a:srgbClr val="3333CC"/>
                </a:solidFill>
              </a:rPr>
              <a:t>mass</a:t>
            </a:r>
            <a:r>
              <a:rPr lang="en-GB" sz="2800" b="1" dirty="0" smtClean="0">
                <a:solidFill>
                  <a:srgbClr val="000000"/>
                </a:solidFill>
              </a:rPr>
              <a:t> distribution is luminosity dependent. Gravitating matter related with </a:t>
            </a:r>
            <a:r>
              <a:rPr lang="en-GB" sz="2800" b="1" dirty="0" smtClean="0">
                <a:solidFill>
                  <a:srgbClr val="000000"/>
                </a:solidFill>
              </a:rPr>
              <a:t>luminosity</a:t>
            </a:r>
            <a:endParaRPr lang="en-GB" sz="2800" b="1" dirty="0" smtClean="0">
              <a:solidFill>
                <a:srgbClr val="FF0000"/>
              </a:solidFill>
            </a:endParaRPr>
          </a:p>
          <a:p>
            <a:pPr defTabSz="1008063">
              <a:lnSpc>
                <a:spcPct val="102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sz="2800" b="1" baseline="0" dirty="0" smtClean="0">
              <a:solidFill>
                <a:srgbClr val="FF0000"/>
              </a:solidFill>
            </a:endParaRPr>
          </a:p>
          <a:p>
            <a:pPr defTabSz="1008063">
              <a:lnSpc>
                <a:spcPct val="102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sz="2800" b="1" baseline="0" dirty="0" smtClean="0">
                <a:solidFill>
                  <a:srgbClr val="FF0000"/>
                </a:solidFill>
              </a:rPr>
              <a:t>TF RELASHIOSHIP:</a:t>
            </a:r>
            <a:r>
              <a:rPr lang="en-GB" baseline="0" dirty="0" smtClean="0">
                <a:solidFill>
                  <a:srgbClr val="FF0066"/>
                </a:solidFill>
              </a:rPr>
              <a:t> </a:t>
            </a:r>
          </a:p>
          <a:p>
            <a:pPr defTabSz="1008063">
              <a:lnSpc>
                <a:spcPct val="102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baseline="0" dirty="0" smtClean="0">
              <a:solidFill>
                <a:srgbClr val="FF0066"/>
              </a:solidFill>
            </a:endParaRPr>
          </a:p>
          <a:p>
            <a:pPr defTabSz="1008063">
              <a:lnSpc>
                <a:spcPct val="102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baseline="0" dirty="0" smtClean="0">
                <a:solidFill>
                  <a:srgbClr val="FF0066"/>
                </a:solidFill>
              </a:rPr>
              <a:t> </a:t>
            </a:r>
            <a:endParaRPr lang="en-GB" baseline="0" dirty="0" smtClean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1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1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1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1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1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1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1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1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1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1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0" grpId="0"/>
      <p:bldP spid="211972" grpId="0" animBg="1"/>
      <p:bldP spid="211973" grpId="0" animBg="1"/>
      <p:bldP spid="211974" grpId="0"/>
      <p:bldP spid="211981" grpId="0" animBg="1"/>
      <p:bldP spid="21198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Snapshot 2008-07-21 13-26-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531" y="504825"/>
            <a:ext cx="8593137" cy="564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209131" y="1114425"/>
            <a:ext cx="4114799" cy="532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ContrastingRightFacing"/>
            <a:lightRig rig="threePt" dir="t"/>
          </a:scene3d>
        </p:spPr>
        <p:txBody>
          <a:bodyPr wrap="square" lIns="100768" tIns="50385" rIns="100768" bIns="50385">
            <a:spAutoFit/>
          </a:bodyPr>
          <a:lstStyle/>
          <a:p>
            <a:pPr defTabSz="1008063" eaLnBrk="1" hangingPunct="1"/>
            <a:r>
              <a:rPr lang="en-US" sz="2800" baseline="0" dirty="0">
                <a:solidFill>
                  <a:schemeClr val="accent2"/>
                </a:solidFill>
                <a:latin typeface="Aharoni" pitchFamily="2" charset="-79"/>
                <a:cs typeface="Aharoni" pitchFamily="2" charset="-79"/>
              </a:rPr>
              <a:t>Radial TF relationships </a:t>
            </a:r>
            <a:r>
              <a:rPr lang="en-US" sz="2800" baseline="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</a:p>
        </p:txBody>
      </p:sp>
      <p:sp>
        <p:nvSpPr>
          <p:cNvPr id="4" name="Rettangolo 3"/>
          <p:cNvSpPr/>
          <p:nvPr/>
        </p:nvSpPr>
        <p:spPr>
          <a:xfrm>
            <a:off x="3209131" y="6067425"/>
            <a:ext cx="52934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08063" eaLnBrk="1" hangingPunct="1"/>
            <a:r>
              <a:rPr lang="en-US" sz="3600" baseline="0" dirty="0" smtClean="0">
                <a:solidFill>
                  <a:schemeClr val="accent2"/>
                </a:solidFill>
                <a:latin typeface="Aharoni" pitchFamily="2" charset="-79"/>
                <a:cs typeface="Aharoni" pitchFamily="2" charset="-79"/>
              </a:rPr>
              <a:t>TF exists at local level  </a:t>
            </a:r>
            <a:r>
              <a:rPr lang="en-US" sz="3600" baseline="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endParaRPr lang="en-US" sz="3600" baseline="0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z="2000" dirty="0" smtClean="0">
                <a:solidFill>
                  <a:schemeClr val="accent2"/>
                </a:solidFill>
              </a:rPr>
              <a:t>In the very inner circular  velocities:</a:t>
            </a:r>
            <a:r>
              <a:rPr lang="en-US" sz="1800" dirty="0" smtClean="0">
                <a:solidFill>
                  <a:schemeClr val="accent2"/>
                </a:solidFill>
              </a:rPr>
              <a:t> </a:t>
            </a:r>
            <a:br>
              <a:rPr lang="en-US" sz="1800" dirty="0" smtClean="0">
                <a:solidFill>
                  <a:schemeClr val="accent2"/>
                </a:solidFill>
              </a:rPr>
            </a:br>
            <a:r>
              <a:rPr lang="en-US" sz="1800" dirty="0" smtClean="0">
                <a:solidFill>
                  <a:srgbClr val="FF0066"/>
                </a:solidFill>
              </a:rPr>
              <a:t>light traces the mass</a:t>
            </a:r>
            <a:r>
              <a:rPr lang="en-US" sz="2400" dirty="0" smtClean="0">
                <a:solidFill>
                  <a:schemeClr val="accent2"/>
                </a:solidFill>
              </a:rPr>
              <a:t> No DM!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/>
            <a:endParaRPr lang="en-US" smtClean="0"/>
          </a:p>
        </p:txBody>
      </p:sp>
      <p:pic>
        <p:nvPicPr>
          <p:cNvPr id="18436" name="Picture 4" descr="cen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8725" y="2028825"/>
            <a:ext cx="7772400" cy="4725988"/>
          </a:xfrm>
          <a:prstGeom prst="rect">
            <a:avLst/>
          </a:prstGeom>
          <a:noFill/>
          <a:ln w="1905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2980531" y="3019425"/>
            <a:ext cx="1807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66"/>
                </a:solidFill>
              </a:rPr>
              <a:t> </a:t>
            </a:r>
            <a:r>
              <a:rPr lang="en-US" sz="2000" baseline="0" dirty="0" smtClean="0">
                <a:solidFill>
                  <a:srgbClr val="FF0066"/>
                </a:solidFill>
              </a:rPr>
              <a:t>   DISK ONLY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it-IT" sz="3600" dirty="0" smtClean="0">
                <a:solidFill>
                  <a:srgbClr val="3366FF"/>
                </a:solidFill>
              </a:rPr>
              <a:t>  The </a:t>
            </a:r>
            <a:r>
              <a:rPr lang="it-IT" sz="3600" dirty="0" err="1" smtClean="0">
                <a:solidFill>
                  <a:srgbClr val="3366FF"/>
                </a:solidFill>
              </a:rPr>
              <a:t>slope</a:t>
            </a:r>
            <a:r>
              <a:rPr lang="it-IT" sz="3600" dirty="0" smtClean="0">
                <a:solidFill>
                  <a:srgbClr val="3366FF"/>
                </a:solidFill>
              </a:rPr>
              <a:t> </a:t>
            </a:r>
            <a:r>
              <a:rPr lang="it-IT" sz="3600" dirty="0" err="1" smtClean="0">
                <a:solidFill>
                  <a:srgbClr val="3366FF"/>
                </a:solidFill>
              </a:rPr>
              <a:t>of</a:t>
            </a:r>
            <a:r>
              <a:rPr lang="it-IT" sz="3600" dirty="0" smtClean="0">
                <a:solidFill>
                  <a:srgbClr val="3366FF"/>
                </a:solidFill>
              </a:rPr>
              <a:t> the RC</a:t>
            </a:r>
            <a:r>
              <a:rPr lang="it-IT" dirty="0" smtClean="0"/>
              <a:t> a </a:t>
            </a:r>
            <a:r>
              <a:rPr lang="it-IT" dirty="0" err="1" smtClean="0"/>
              <a:t>crucial</a:t>
            </a:r>
            <a:r>
              <a:rPr lang="it-IT" dirty="0" smtClean="0"/>
              <a:t> </a:t>
            </a:r>
            <a:r>
              <a:rPr lang="it-IT" dirty="0" err="1" smtClean="0"/>
              <a:t>quantity</a:t>
            </a:r>
            <a:endParaRPr lang="it-IT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/>
            <a:endParaRPr lang="it-IT" dirty="0" smtClean="0"/>
          </a:p>
        </p:txBody>
      </p:sp>
      <p:pic>
        <p:nvPicPr>
          <p:cNvPr id="5" name="Immagine 4" descr="dv.jpeg"/>
          <p:cNvPicPr>
            <a:picLocks noChangeAspect="1"/>
          </p:cNvPicPr>
          <p:nvPr/>
        </p:nvPicPr>
        <p:blipFill>
          <a:blip r:embed="rId3" cstate="print"/>
          <a:srcRect l="6003" t="36281" r="15818" b="21779"/>
          <a:stretch>
            <a:fillRect/>
          </a:stretch>
        </p:blipFill>
        <p:spPr>
          <a:xfrm>
            <a:off x="1456531" y="1343025"/>
            <a:ext cx="7125629" cy="541020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5418931" y="4695825"/>
            <a:ext cx="10711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Lucida Handwriting" pitchFamily="66" charset="0"/>
              </a:rPr>
              <a:t>OBSERVED</a:t>
            </a:r>
            <a:endParaRPr lang="it-IT" dirty="0">
              <a:solidFill>
                <a:schemeClr val="accent6"/>
              </a:solidFill>
              <a:latin typeface="Lucida Handwriting" pitchFamily="66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495131" y="2867025"/>
            <a:ext cx="10711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Lucida Handwriting" pitchFamily="66" charset="0"/>
              </a:rPr>
              <a:t>OBSERVED</a:t>
            </a:r>
            <a:endParaRPr lang="it-IT" dirty="0">
              <a:solidFill>
                <a:schemeClr val="accent6"/>
              </a:solidFill>
              <a:latin typeface="Lucida Handwriting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"/>
        <a:ea typeface=""/>
        <a:cs typeface="Arial Unicode MS"/>
      </a:majorFont>
      <a:minorFont>
        <a:latin typeface="Times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-2500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-2500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-2500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-2500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Arial Unicode MS"/>
      </a:majorFont>
      <a:minorFont>
        <a:latin typeface="Arial;Helvetica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-2500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-2500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12049</TotalTime>
  <Words>712</Words>
  <Application>Microsoft Office PowerPoint</Application>
  <PresentationFormat>Personalizzato</PresentationFormat>
  <Paragraphs>175</Paragraphs>
  <Slides>30</Slides>
  <Notes>30</Notes>
  <HiddenSlides>0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4" baseType="lpstr">
      <vt:lpstr>Default Design</vt:lpstr>
      <vt:lpstr>1_Default Design</vt:lpstr>
      <vt:lpstr>2_Default Design</vt:lpstr>
      <vt:lpstr>Graph</vt:lpstr>
      <vt:lpstr>Diapositiva 1</vt:lpstr>
      <vt:lpstr>OUTLINE</vt:lpstr>
      <vt:lpstr>Diapositiva 3</vt:lpstr>
      <vt:lpstr>Diapositiva 4</vt:lpstr>
      <vt:lpstr>Diapositiva 5</vt:lpstr>
      <vt:lpstr>Diapositiva 6</vt:lpstr>
      <vt:lpstr>Diapositiva 7</vt:lpstr>
      <vt:lpstr>In the very inner circular  velocities:  light traces the mass No DM!</vt:lpstr>
      <vt:lpstr>  The slope of the RC a crucial quantity</vt:lpstr>
      <vt:lpstr>Diapositiva 10</vt:lpstr>
      <vt:lpstr> 3200 coadded                                      Individual                            The rotation curves </vt:lpstr>
      <vt:lpstr>ΛCDM Universal Rotation Curve from  NFW profile  and MMW theory</vt:lpstr>
      <vt:lpstr>The URC Concept </vt:lpstr>
      <vt:lpstr>The URC</vt:lpstr>
      <vt:lpstr>Diapositiva 15</vt:lpstr>
      <vt:lpstr>Diapositiva 16</vt:lpstr>
      <vt:lpstr>Diapositiva 17</vt:lpstr>
      <vt:lpstr>Dark halos from ΛCDM simulations</vt:lpstr>
      <vt:lpstr>Diapositiva 19</vt:lpstr>
      <vt:lpstr>M 31</vt:lpstr>
      <vt:lpstr>Diapositiva 21</vt:lpstr>
      <vt:lpstr>Diapositiva 22</vt:lpstr>
      <vt:lpstr>Diapositiva 23</vt:lpstr>
      <vt:lpstr>              DDO 47:  non circular motions ?</vt:lpstr>
      <vt:lpstr>     Modelling the Universal Rotation Curve</vt:lpstr>
      <vt:lpstr>Halo central density vs  core radius scaling  r 0 =10-23 (r0 /kpc)-1 g/cm3   (WDM? De Vega et al 2010)</vt:lpstr>
      <vt:lpstr>Diapositiva 27</vt:lpstr>
      <vt:lpstr>Diapositiva 28</vt:lpstr>
      <vt:lpstr>Diapositiva 29</vt:lpstr>
      <vt:lpstr>Diapositiva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paolo</dc:creator>
  <cp:lastModifiedBy>paolo</cp:lastModifiedBy>
  <cp:revision>241</cp:revision>
  <dcterms:modified xsi:type="dcterms:W3CDTF">2010-07-19T12:23:07Z</dcterms:modified>
</cp:coreProperties>
</file>