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3" r:id="rId4"/>
    <p:sldId id="261" r:id="rId5"/>
    <p:sldId id="262" r:id="rId6"/>
    <p:sldId id="264" r:id="rId7"/>
    <p:sldId id="286" r:id="rId8"/>
    <p:sldId id="282" r:id="rId9"/>
    <p:sldId id="283" r:id="rId10"/>
    <p:sldId id="284" r:id="rId11"/>
    <p:sldId id="285" r:id="rId12"/>
    <p:sldId id="276" r:id="rId13"/>
    <p:sldId id="288" r:id="rId14"/>
    <p:sldId id="287" r:id="rId15"/>
    <p:sldId id="290" r:id="rId16"/>
    <p:sldId id="278" r:id="rId17"/>
    <p:sldId id="279" r:id="rId18"/>
    <p:sldId id="270" r:id="rId19"/>
    <p:sldId id="280" r:id="rId20"/>
    <p:sldId id="267" r:id="rId21"/>
    <p:sldId id="269" r:id="rId22"/>
    <p:sldId id="289" r:id="rId23"/>
    <p:sldId id="272" r:id="rId24"/>
    <p:sldId id="273" r:id="rId25"/>
    <p:sldId id="274" r:id="rId26"/>
    <p:sldId id="275" r:id="rId27"/>
    <p:sldId id="291"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E8E6F-6A25-45B4-8501-FF1ECA0F17EA}" type="datetimeFigureOut">
              <a:rPr lang="es-ES" smtClean="0"/>
              <a:pPr/>
              <a:t>20/07/2010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EBEF9-2F9E-4E6A-A467-B3F584E3047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962951-6FCD-4DD4-8F0B-44CCC7D0DE09}" type="slidenum">
              <a:rPr lang="en-US"/>
              <a:pPr>
                <a:defRPr/>
              </a:pPr>
              <a:t>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 will begin now the description of the ANTARES experiment, which is a collaboration of several European institutes. The detector will be located in the Mediterranean sea, near Toulon, in France, at 2500 deep. A submarine cable links the detector with the shore station, located at La Seyne-sur-Mer. From this location, ANTARES will observe 3.5</a:t>
            </a:r>
            <a:r>
              <a:rPr lang="en-US" smtClean="0">
                <a:sym typeface="Symbol" pitchFamily="18" charset="2"/>
              </a:rPr>
              <a:t> sr of the sky, with some overlapping with AMANDA and with the advantage in our case that the Galactic Center will be observable. This can be seen in this plot, where the ANTARES visibility (in Galactic coordinates) is shown. The Galactic Center is located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512A1D-58AE-44C2-9BC3-69409DA19547}" type="slidenum">
              <a:rPr lang="en-US"/>
              <a:pPr>
                <a:defRPr/>
              </a:pPr>
              <a:t>4</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3 Marcador de número de diapositiva"/>
          <p:cNvSpPr>
            <a:spLocks noGrp="1"/>
          </p:cNvSpPr>
          <p:nvPr>
            <p:ph type="sldNum" sz="quarter" idx="5"/>
          </p:nvPr>
        </p:nvSpPr>
        <p:spPr/>
        <p:txBody>
          <a:bodyPr/>
          <a:lstStyle/>
          <a:p>
            <a:pPr>
              <a:lnSpc>
                <a:spcPct val="90000"/>
              </a:lnSpc>
              <a:spcBef>
                <a:spcPct val="20000"/>
              </a:spcBef>
              <a:buFontTx/>
              <a:buChar char="•"/>
              <a:defRPr/>
            </a:pPr>
            <a:fld id="{1742A659-675B-4773-814D-5AC81532A689}" type="slidenum">
              <a:rPr lang="en-US" sz="1100">
                <a:solidFill>
                  <a:prstClr val="black"/>
                </a:solidFill>
                <a:latin typeface="Verdana" pitchFamily="34" charset="0"/>
              </a:rPr>
              <a:pPr>
                <a:lnSpc>
                  <a:spcPct val="90000"/>
                </a:lnSpc>
                <a:spcBef>
                  <a:spcPct val="20000"/>
                </a:spcBef>
                <a:buFontTx/>
                <a:buChar char="•"/>
                <a:defRPr/>
              </a:pPr>
              <a:t>5</a:t>
            </a:fld>
            <a:endParaRPr lang="en-US" sz="1100" dirty="0">
              <a:solidFill>
                <a:prstClr val="black"/>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460A5098-586A-478F-80A7-7FCB00BC71E0}" type="slidenum">
              <a:rPr lang="fr-FR" smtClean="0"/>
              <a:pPr/>
              <a:t>8</a:t>
            </a:fld>
            <a:endParaRPr lang="fr-FR"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ABC7978-2831-48C2-8968-3125299157A2}" type="slidenum">
              <a:rPr lang="fr-FR" smtClean="0"/>
              <a:pPr/>
              <a:t>10</a:t>
            </a:fld>
            <a:endParaRPr lang="fr-FR"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2D9AA6D2-784A-4AB5-8465-EE8A3B651455}" type="slidenum">
              <a:rPr lang="fr-FR" smtClean="0"/>
              <a:pPr/>
              <a:t>11</a:t>
            </a:fld>
            <a:endParaRPr lang="fr-F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20/07/2010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7A847CFC-816F-41D0-AAC0-9BF4FEBC753E}" type="datetimeFigureOut">
              <a:rPr lang="es-ES" smtClean="0"/>
              <a:pPr/>
              <a:t>20/07/2010</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A847CFC-816F-41D0-AAC0-9BF4FEBC753E}" type="datetimeFigureOut">
              <a:rPr lang="es-ES" smtClean="0"/>
              <a:pPr/>
              <a:t>20/07/2010</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S" dirty="0" err="1" smtClean="0"/>
              <a:t>Search</a:t>
            </a:r>
            <a:r>
              <a:rPr lang="es-ES" dirty="0" smtClean="0"/>
              <a:t> </a:t>
            </a:r>
            <a:r>
              <a:rPr lang="es-ES" dirty="0" err="1" smtClean="0"/>
              <a:t>for</a:t>
            </a:r>
            <a:r>
              <a:rPr lang="es-ES" dirty="0" smtClean="0"/>
              <a:t> Point </a:t>
            </a:r>
            <a:r>
              <a:rPr lang="es-ES" dirty="0" err="1" smtClean="0"/>
              <a:t>sources</a:t>
            </a:r>
            <a:r>
              <a:rPr lang="es-ES" dirty="0" smtClean="0"/>
              <a:t> </a:t>
            </a:r>
            <a:r>
              <a:rPr lang="es-ES" dirty="0" err="1" smtClean="0"/>
              <a:t>with</a:t>
            </a:r>
            <a:r>
              <a:rPr lang="es-ES" dirty="0" smtClean="0"/>
              <a:t> </a:t>
            </a:r>
            <a:r>
              <a:rPr lang="es-ES" dirty="0" err="1" smtClean="0"/>
              <a:t>the</a:t>
            </a:r>
            <a:r>
              <a:rPr lang="es-ES" dirty="0" smtClean="0"/>
              <a:t> </a:t>
            </a:r>
            <a:r>
              <a:rPr lang="es-ES" dirty="0" err="1" smtClean="0"/>
              <a:t>antares</a:t>
            </a:r>
            <a:r>
              <a:rPr lang="es-ES" dirty="0" smtClean="0"/>
              <a:t> neutrino </a:t>
            </a:r>
            <a:r>
              <a:rPr lang="es-ES" dirty="0" err="1" smtClean="0"/>
              <a:t>telescope</a:t>
            </a:r>
            <a:endParaRPr lang="es-ES" dirty="0"/>
          </a:p>
        </p:txBody>
      </p:sp>
      <p:sp>
        <p:nvSpPr>
          <p:cNvPr id="7" name="6 Subtítulo"/>
          <p:cNvSpPr>
            <a:spLocks noGrp="1"/>
          </p:cNvSpPr>
          <p:nvPr>
            <p:ph type="subTitle" idx="1"/>
          </p:nvPr>
        </p:nvSpPr>
        <p:spPr/>
        <p:txBody>
          <a:bodyPr/>
          <a:lstStyle/>
          <a:p>
            <a:r>
              <a:rPr lang="es-ES" dirty="0" smtClean="0"/>
              <a:t>Juan de Dios </a:t>
            </a:r>
            <a:r>
              <a:rPr lang="es-ES" dirty="0" err="1" smtClean="0"/>
              <a:t>Zornoza</a:t>
            </a:r>
            <a:r>
              <a:rPr lang="es-ES" dirty="0" smtClean="0"/>
              <a:t>, IFIC (CSIC-UV)</a:t>
            </a:r>
            <a:endParaRPr lang="es-ES" dirty="0"/>
          </a:p>
        </p:txBody>
      </p:sp>
      <p:pic>
        <p:nvPicPr>
          <p:cNvPr id="8" name="Picture 5" descr="logo2d"/>
          <p:cNvPicPr>
            <a:picLocks noChangeAspect="1" noChangeArrowheads="1"/>
          </p:cNvPicPr>
          <p:nvPr/>
        </p:nvPicPr>
        <p:blipFill>
          <a:blip r:embed="rId2" cstate="print"/>
          <a:srcRect/>
          <a:stretch>
            <a:fillRect/>
          </a:stretch>
        </p:blipFill>
        <p:spPr bwMode="auto">
          <a:xfrm>
            <a:off x="611560" y="260648"/>
            <a:ext cx="577850" cy="806450"/>
          </a:xfrm>
          <a:prstGeom prst="rect">
            <a:avLst/>
          </a:prstGeom>
          <a:noFill/>
          <a:ln w="9525">
            <a:noFill/>
            <a:miter lim="800000"/>
            <a:headEnd/>
            <a:tailEnd/>
          </a:ln>
        </p:spPr>
      </p:pic>
      <p:pic>
        <p:nvPicPr>
          <p:cNvPr id="9" name="Picture 6" descr="uv9896"/>
          <p:cNvPicPr>
            <a:picLocks noChangeAspect="1" noChangeArrowheads="1"/>
          </p:cNvPicPr>
          <p:nvPr/>
        </p:nvPicPr>
        <p:blipFill>
          <a:blip r:embed="rId3" cstate="print"/>
          <a:srcRect/>
          <a:stretch>
            <a:fillRect/>
          </a:stretch>
        </p:blipFill>
        <p:spPr bwMode="auto">
          <a:xfrm>
            <a:off x="1110035" y="259061"/>
            <a:ext cx="863600" cy="846137"/>
          </a:xfrm>
          <a:prstGeom prst="rect">
            <a:avLst/>
          </a:prstGeom>
          <a:noFill/>
          <a:ln w="9525">
            <a:noFill/>
            <a:miter lim="800000"/>
            <a:headEnd/>
            <a:tailEnd/>
          </a:ln>
        </p:spPr>
      </p:pic>
      <p:pic>
        <p:nvPicPr>
          <p:cNvPr id="10" name="Picture 9" descr="logo_huge_trans2"/>
          <p:cNvPicPr>
            <a:picLocks noChangeAspect="1" noChangeArrowheads="1"/>
          </p:cNvPicPr>
          <p:nvPr/>
        </p:nvPicPr>
        <p:blipFill>
          <a:blip r:embed="rId4" cstate="print"/>
          <a:srcRect/>
          <a:stretch>
            <a:fillRect/>
          </a:stretch>
        </p:blipFill>
        <p:spPr bwMode="auto">
          <a:xfrm>
            <a:off x="8028384" y="260648"/>
            <a:ext cx="900113" cy="863600"/>
          </a:xfrm>
          <a:prstGeom prst="rect">
            <a:avLst/>
          </a:prstGeom>
          <a:noFill/>
          <a:ln w="9525">
            <a:noFill/>
            <a:miter lim="800000"/>
            <a:headEnd/>
            <a:tailEnd/>
          </a:ln>
        </p:spPr>
      </p:pic>
      <p:sp>
        <p:nvSpPr>
          <p:cNvPr id="11" name="10 Estrella de 5 puntas"/>
          <p:cNvSpPr/>
          <p:nvPr/>
        </p:nvSpPr>
        <p:spPr>
          <a:xfrm>
            <a:off x="5004048" y="3925854"/>
            <a:ext cx="408045" cy="3672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FFFF00"/>
                </a:solidFill>
              </a:ln>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474F7327-E356-41ED-8E55-6E9313156E93}" type="slidenum">
              <a:rPr lang="fr-FR" smtClean="0"/>
              <a:pPr/>
              <a:t>10</a:t>
            </a:fld>
            <a:endParaRPr lang="fr-FR" smtClean="0"/>
          </a:p>
        </p:txBody>
      </p:sp>
      <p:sp>
        <p:nvSpPr>
          <p:cNvPr id="5123" name="Rectangle 2"/>
          <p:cNvSpPr>
            <a:spLocks noGrp="1" noChangeArrowheads="1"/>
          </p:cNvSpPr>
          <p:nvPr>
            <p:ph type="title"/>
          </p:nvPr>
        </p:nvSpPr>
        <p:spPr>
          <a:xfrm>
            <a:off x="457200" y="152400"/>
            <a:ext cx="8229600" cy="1143000"/>
          </a:xfrm>
        </p:spPr>
        <p:txBody>
          <a:bodyPr/>
          <a:lstStyle/>
          <a:p>
            <a:pPr eaLnBrk="1" hangingPunct="1"/>
            <a:r>
              <a:rPr lang="fr-FR" dirty="0" smtClean="0"/>
              <a:t>Fit</a:t>
            </a:r>
            <a:endParaRPr lang="en-US" dirty="0" smtClean="0"/>
          </a:p>
        </p:txBody>
      </p:sp>
      <p:sp>
        <p:nvSpPr>
          <p:cNvPr id="5124" name="Line 3"/>
          <p:cNvSpPr>
            <a:spLocks noChangeShapeType="1"/>
          </p:cNvSpPr>
          <p:nvPr/>
        </p:nvSpPr>
        <p:spPr bwMode="auto">
          <a:xfrm>
            <a:off x="152400" y="6324600"/>
            <a:ext cx="8839200" cy="0"/>
          </a:xfrm>
          <a:prstGeom prst="line">
            <a:avLst/>
          </a:prstGeom>
          <a:noFill/>
          <a:ln w="9525">
            <a:solidFill>
              <a:srgbClr val="0000FF"/>
            </a:solidFill>
            <a:round/>
            <a:headEnd/>
            <a:tailEnd/>
          </a:ln>
        </p:spPr>
        <p:txBody>
          <a:bodyPr/>
          <a:lstStyle/>
          <a:p>
            <a:endParaRPr lang="es-ES"/>
          </a:p>
        </p:txBody>
      </p:sp>
      <p:sp>
        <p:nvSpPr>
          <p:cNvPr id="5127" name="AutoShape 142"/>
          <p:cNvSpPr>
            <a:spLocks noChangeArrowheads="1"/>
          </p:cNvSpPr>
          <p:nvPr/>
        </p:nvSpPr>
        <p:spPr bwMode="auto">
          <a:xfrm>
            <a:off x="6103938" y="6213475"/>
            <a:ext cx="1844675" cy="303213"/>
          </a:xfrm>
          <a:prstGeom prst="roundRect">
            <a:avLst>
              <a:gd name="adj" fmla="val 523"/>
            </a:avLst>
          </a:prstGeom>
          <a:noFill/>
          <a:ln w="9525">
            <a:noFill/>
            <a:round/>
            <a:headEnd/>
            <a:tailEnd/>
          </a:ln>
        </p:spPr>
        <p:txBody>
          <a:bodyPr wrap="none" anchor="ctr"/>
          <a:lstStyle/>
          <a:p>
            <a:pPr eaLnBrk="0" hangingPunct="0"/>
            <a:endParaRPr lang="es-ES" i="0"/>
          </a:p>
        </p:txBody>
      </p:sp>
      <p:pic>
        <p:nvPicPr>
          <p:cNvPr id="5128" name="Picture 14" descr="formula2.png"/>
          <p:cNvPicPr>
            <a:picLocks noChangeAspect="1"/>
          </p:cNvPicPr>
          <p:nvPr/>
        </p:nvPicPr>
        <p:blipFill>
          <a:blip r:embed="rId3" cstate="print"/>
          <a:srcRect/>
          <a:stretch>
            <a:fillRect/>
          </a:stretch>
        </p:blipFill>
        <p:spPr bwMode="auto">
          <a:xfrm>
            <a:off x="1295400" y="1219200"/>
            <a:ext cx="6259513" cy="1057275"/>
          </a:xfrm>
          <a:prstGeom prst="rect">
            <a:avLst/>
          </a:prstGeom>
          <a:noFill/>
          <a:ln w="9525">
            <a:noFill/>
            <a:miter lim="800000"/>
            <a:headEnd/>
            <a:tailEnd/>
          </a:ln>
        </p:spPr>
      </p:pic>
      <p:pic>
        <p:nvPicPr>
          <p:cNvPr id="5129" name="Picture 2" descr="C:\Users\garo\Desktop\Iowa\formula3.png"/>
          <p:cNvPicPr>
            <a:picLocks noChangeAspect="1" noChangeArrowheads="1"/>
          </p:cNvPicPr>
          <p:nvPr/>
        </p:nvPicPr>
        <p:blipFill>
          <a:blip r:embed="rId4" cstate="print"/>
          <a:srcRect/>
          <a:stretch>
            <a:fillRect/>
          </a:stretch>
        </p:blipFill>
        <p:spPr bwMode="auto">
          <a:xfrm>
            <a:off x="0" y="2286000"/>
            <a:ext cx="9144000" cy="1057275"/>
          </a:xfrm>
          <a:prstGeom prst="rect">
            <a:avLst/>
          </a:prstGeom>
          <a:noFill/>
          <a:ln w="9525">
            <a:noFill/>
            <a:miter lim="800000"/>
            <a:headEnd/>
            <a:tailEnd/>
          </a:ln>
        </p:spPr>
      </p:pic>
      <p:pic>
        <p:nvPicPr>
          <p:cNvPr id="5130" name="Picture 15" descr="UB_0_10.png"/>
          <p:cNvPicPr>
            <a:picLocks noChangeAspect="1"/>
          </p:cNvPicPr>
          <p:nvPr/>
        </p:nvPicPr>
        <p:blipFill>
          <a:blip r:embed="rId5" cstate="print"/>
          <a:srcRect/>
          <a:stretch>
            <a:fillRect/>
          </a:stretch>
        </p:blipFill>
        <p:spPr bwMode="auto">
          <a:xfrm>
            <a:off x="152400" y="3389313"/>
            <a:ext cx="4038600" cy="2740025"/>
          </a:xfrm>
          <a:prstGeom prst="rect">
            <a:avLst/>
          </a:prstGeom>
          <a:noFill/>
          <a:ln w="9525">
            <a:noFill/>
            <a:miter lim="800000"/>
            <a:headEnd/>
            <a:tailEnd/>
          </a:ln>
        </p:spPr>
      </p:pic>
      <p:pic>
        <p:nvPicPr>
          <p:cNvPr id="5131" name="Picture 16" descr="UB_0_180.png"/>
          <p:cNvPicPr>
            <a:picLocks noChangeAspect="1"/>
          </p:cNvPicPr>
          <p:nvPr/>
        </p:nvPicPr>
        <p:blipFill>
          <a:blip r:embed="rId6" cstate="print"/>
          <a:srcRect/>
          <a:stretch>
            <a:fillRect/>
          </a:stretch>
        </p:blipFill>
        <p:spPr bwMode="auto">
          <a:xfrm>
            <a:off x="4838700" y="3459163"/>
            <a:ext cx="3924300" cy="266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A44CAC46-C825-43AB-AC4F-569CD0F3F4F9}" type="slidenum">
              <a:rPr lang="fr-FR" smtClean="0"/>
              <a:pPr/>
              <a:t>11</a:t>
            </a:fld>
            <a:endParaRPr lang="fr-FR" smtClean="0"/>
          </a:p>
        </p:txBody>
      </p:sp>
      <p:sp>
        <p:nvSpPr>
          <p:cNvPr id="6147" name="Rectangle 2"/>
          <p:cNvSpPr>
            <a:spLocks noGrp="1" noChangeArrowheads="1"/>
          </p:cNvSpPr>
          <p:nvPr>
            <p:ph type="title"/>
          </p:nvPr>
        </p:nvSpPr>
        <p:spPr>
          <a:xfrm>
            <a:off x="457200" y="152400"/>
            <a:ext cx="8229600" cy="1143000"/>
          </a:xfrm>
        </p:spPr>
        <p:txBody>
          <a:bodyPr/>
          <a:lstStyle/>
          <a:p>
            <a:pPr eaLnBrk="1" hangingPunct="1"/>
            <a:r>
              <a:rPr lang="en-US" dirty="0" smtClean="0"/>
              <a:t>Algorithm output</a:t>
            </a:r>
          </a:p>
        </p:txBody>
      </p:sp>
      <p:sp>
        <p:nvSpPr>
          <p:cNvPr id="6148" name="Line 3"/>
          <p:cNvSpPr>
            <a:spLocks noChangeShapeType="1"/>
          </p:cNvSpPr>
          <p:nvPr/>
        </p:nvSpPr>
        <p:spPr bwMode="auto">
          <a:xfrm>
            <a:off x="152400" y="6324600"/>
            <a:ext cx="8839200" cy="0"/>
          </a:xfrm>
          <a:prstGeom prst="line">
            <a:avLst/>
          </a:prstGeom>
          <a:noFill/>
          <a:ln w="9525">
            <a:solidFill>
              <a:srgbClr val="0000FF"/>
            </a:solidFill>
            <a:round/>
            <a:headEnd/>
            <a:tailEnd/>
          </a:ln>
        </p:spPr>
        <p:txBody>
          <a:bodyPr/>
          <a:lstStyle/>
          <a:p>
            <a:endParaRPr lang="es-ES"/>
          </a:p>
        </p:txBody>
      </p:sp>
      <p:sp>
        <p:nvSpPr>
          <p:cNvPr id="6151" name="AutoShape 142"/>
          <p:cNvSpPr>
            <a:spLocks noChangeArrowheads="1"/>
          </p:cNvSpPr>
          <p:nvPr/>
        </p:nvSpPr>
        <p:spPr bwMode="auto">
          <a:xfrm>
            <a:off x="6103938" y="6213475"/>
            <a:ext cx="1844675" cy="303213"/>
          </a:xfrm>
          <a:prstGeom prst="roundRect">
            <a:avLst>
              <a:gd name="adj" fmla="val 523"/>
            </a:avLst>
          </a:prstGeom>
          <a:noFill/>
          <a:ln w="9525">
            <a:noFill/>
            <a:round/>
            <a:headEnd/>
            <a:tailEnd/>
          </a:ln>
        </p:spPr>
        <p:txBody>
          <a:bodyPr wrap="none" anchor="ctr"/>
          <a:lstStyle/>
          <a:p>
            <a:pPr eaLnBrk="0" hangingPunct="0"/>
            <a:endParaRPr lang="es-ES" i="0"/>
          </a:p>
        </p:txBody>
      </p:sp>
      <p:pic>
        <p:nvPicPr>
          <p:cNvPr id="6152" name="Picture 17" descr="NumberEvents.png"/>
          <p:cNvPicPr>
            <a:picLocks noChangeAspect="1"/>
          </p:cNvPicPr>
          <p:nvPr/>
        </p:nvPicPr>
        <p:blipFill>
          <a:blip r:embed="rId3" cstate="print"/>
          <a:srcRect/>
          <a:stretch>
            <a:fillRect/>
          </a:stretch>
        </p:blipFill>
        <p:spPr bwMode="auto">
          <a:xfrm>
            <a:off x="5148064" y="2420888"/>
            <a:ext cx="3732213" cy="2530475"/>
          </a:xfrm>
          <a:prstGeom prst="rect">
            <a:avLst/>
          </a:prstGeom>
          <a:noFill/>
          <a:ln w="9525">
            <a:noFill/>
            <a:miter lim="800000"/>
            <a:headEnd/>
            <a:tailEnd/>
          </a:ln>
        </p:spPr>
      </p:pic>
      <p:pic>
        <p:nvPicPr>
          <p:cNvPr id="6153" name="Picture 13" descr="Lambda.png"/>
          <p:cNvPicPr>
            <a:picLocks noChangeAspect="1"/>
          </p:cNvPicPr>
          <p:nvPr/>
        </p:nvPicPr>
        <p:blipFill>
          <a:blip r:embed="rId4" cstate="print"/>
          <a:srcRect/>
          <a:stretch>
            <a:fillRect/>
          </a:stretch>
        </p:blipFill>
        <p:spPr bwMode="auto">
          <a:xfrm>
            <a:off x="827584" y="2420888"/>
            <a:ext cx="3733800" cy="2532063"/>
          </a:xfrm>
          <a:prstGeom prst="rect">
            <a:avLst/>
          </a:prstGeom>
          <a:noFill/>
          <a:ln w="9525">
            <a:noFill/>
            <a:miter lim="800000"/>
            <a:headEnd/>
            <a:tailEnd/>
          </a:ln>
        </p:spPr>
      </p:pic>
      <p:sp>
        <p:nvSpPr>
          <p:cNvPr id="6156" name="TextBox 12"/>
          <p:cNvSpPr txBox="1">
            <a:spLocks noChangeArrowheads="1"/>
          </p:cNvSpPr>
          <p:nvPr/>
        </p:nvSpPr>
        <p:spPr bwMode="auto">
          <a:xfrm>
            <a:off x="899592" y="1979548"/>
            <a:ext cx="4320480" cy="369332"/>
          </a:xfrm>
          <a:prstGeom prst="rect">
            <a:avLst/>
          </a:prstGeom>
          <a:noFill/>
          <a:ln w="9525">
            <a:noFill/>
            <a:miter lim="800000"/>
            <a:headEnd/>
            <a:tailEnd/>
          </a:ln>
        </p:spPr>
        <p:txBody>
          <a:bodyPr wrap="square">
            <a:spAutoFit/>
          </a:bodyPr>
          <a:lstStyle/>
          <a:p>
            <a:r>
              <a:rPr lang="en-US" i="0" dirty="0"/>
              <a:t>Statistic test </a:t>
            </a:r>
            <a:r>
              <a:rPr lang="en-US" i="0" dirty="0" smtClean="0">
                <a:latin typeface="Times New Roman" pitchFamily="18" charset="0"/>
                <a:cs typeface="Times New Roman" pitchFamily="18" charset="0"/>
              </a:rPr>
              <a:t>λ </a:t>
            </a:r>
            <a:r>
              <a:rPr lang="en-US" i="0" dirty="0" smtClean="0">
                <a:cs typeface="Arial" pitchFamily="34" charset="0"/>
              </a:rPr>
              <a:t>for </a:t>
            </a:r>
            <a:r>
              <a:rPr lang="en-US" i="0" dirty="0">
                <a:cs typeface="Arial" pitchFamily="34" charset="0"/>
              </a:rPr>
              <a:t>different models</a:t>
            </a:r>
          </a:p>
        </p:txBody>
      </p:sp>
      <p:sp>
        <p:nvSpPr>
          <p:cNvPr id="6157" name="TextBox 12"/>
          <p:cNvSpPr txBox="1">
            <a:spLocks noChangeArrowheads="1"/>
          </p:cNvSpPr>
          <p:nvPr/>
        </p:nvSpPr>
        <p:spPr bwMode="auto">
          <a:xfrm>
            <a:off x="5508104" y="1988840"/>
            <a:ext cx="3168352" cy="369332"/>
          </a:xfrm>
          <a:prstGeom prst="rect">
            <a:avLst/>
          </a:prstGeom>
          <a:noFill/>
          <a:ln w="9525">
            <a:noFill/>
            <a:miter lim="800000"/>
            <a:headEnd/>
            <a:tailEnd/>
          </a:ln>
        </p:spPr>
        <p:txBody>
          <a:bodyPr wrap="square">
            <a:spAutoFit/>
          </a:bodyPr>
          <a:lstStyle/>
          <a:p>
            <a:r>
              <a:rPr lang="en-US" i="0" dirty="0"/>
              <a:t>Fitted number of signal </a:t>
            </a:r>
            <a:r>
              <a:rPr lang="en-US" i="0" dirty="0" smtClean="0"/>
              <a:t>events</a:t>
            </a:r>
            <a:endParaRPr lang="en-US"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tchi2_rebin_.png"/>
          <p:cNvPicPr>
            <a:picLocks noChangeAspect="1"/>
          </p:cNvPicPr>
          <p:nvPr/>
        </p:nvPicPr>
        <p:blipFill>
          <a:blip r:embed="rId2" cstate="print"/>
          <a:srcRect/>
          <a:stretch>
            <a:fillRect/>
          </a:stretch>
        </p:blipFill>
        <p:spPr bwMode="auto">
          <a:xfrm>
            <a:off x="0" y="3132782"/>
            <a:ext cx="4897691" cy="3320554"/>
          </a:xfrm>
          <a:prstGeom prst="rect">
            <a:avLst/>
          </a:prstGeom>
          <a:noFill/>
          <a:ln w="9525">
            <a:noFill/>
            <a:miter lim="800000"/>
            <a:headEnd/>
            <a:tailEnd/>
          </a:ln>
        </p:spPr>
      </p:pic>
      <p:sp>
        <p:nvSpPr>
          <p:cNvPr id="2" name="1 Título"/>
          <p:cNvSpPr>
            <a:spLocks noGrp="1"/>
          </p:cNvSpPr>
          <p:nvPr>
            <p:ph type="title"/>
          </p:nvPr>
        </p:nvSpPr>
        <p:spPr>
          <a:xfrm>
            <a:off x="914400" y="260648"/>
            <a:ext cx="7772400" cy="914400"/>
          </a:xfrm>
        </p:spPr>
        <p:txBody>
          <a:bodyPr/>
          <a:lstStyle/>
          <a:p>
            <a:r>
              <a:rPr lang="es-ES" dirty="0" err="1" smtClean="0"/>
              <a:t>Selection</a:t>
            </a:r>
            <a:r>
              <a:rPr lang="es-ES" dirty="0" smtClean="0"/>
              <a:t> </a:t>
            </a:r>
            <a:r>
              <a:rPr lang="es-ES" dirty="0" err="1" smtClean="0"/>
              <a:t>cuts</a:t>
            </a:r>
            <a:endParaRPr lang="es-ES" dirty="0"/>
          </a:p>
        </p:txBody>
      </p:sp>
      <p:sp>
        <p:nvSpPr>
          <p:cNvPr id="5" name="4 Marcador de contenido"/>
          <p:cNvSpPr>
            <a:spLocks noGrp="1"/>
          </p:cNvSpPr>
          <p:nvPr>
            <p:ph idx="1"/>
          </p:nvPr>
        </p:nvSpPr>
        <p:spPr>
          <a:xfrm>
            <a:off x="467544" y="980728"/>
            <a:ext cx="8424936" cy="2088232"/>
          </a:xfrm>
        </p:spPr>
        <p:txBody>
          <a:bodyPr>
            <a:normAutofit fontScale="85000" lnSpcReduction="20000"/>
          </a:bodyPr>
          <a:lstStyle/>
          <a:p>
            <a:pPr>
              <a:buNone/>
            </a:pPr>
            <a:r>
              <a:rPr lang="es-ES" dirty="0" err="1" smtClean="0"/>
              <a:t>Cuts</a:t>
            </a:r>
            <a:r>
              <a:rPr lang="es-ES" dirty="0" smtClean="0"/>
              <a:t> are </a:t>
            </a:r>
            <a:r>
              <a:rPr lang="es-ES" dirty="0" err="1" smtClean="0"/>
              <a:t>chosen</a:t>
            </a:r>
            <a:r>
              <a:rPr lang="es-ES" dirty="0" smtClean="0"/>
              <a:t> </a:t>
            </a:r>
            <a:r>
              <a:rPr lang="es-ES" dirty="0" err="1" smtClean="0"/>
              <a:t>to</a:t>
            </a:r>
            <a:r>
              <a:rPr lang="es-ES" dirty="0" smtClean="0"/>
              <a:t> </a:t>
            </a:r>
            <a:r>
              <a:rPr lang="es-ES" dirty="0" err="1" smtClean="0"/>
              <a:t>optimize</a:t>
            </a:r>
            <a:r>
              <a:rPr lang="es-ES" dirty="0" smtClean="0"/>
              <a:t> </a:t>
            </a:r>
            <a:r>
              <a:rPr lang="es-ES" dirty="0" err="1" smtClean="0"/>
              <a:t>sensitivity</a:t>
            </a:r>
            <a:r>
              <a:rPr lang="es-ES" dirty="0" smtClean="0"/>
              <a:t>:</a:t>
            </a:r>
          </a:p>
          <a:p>
            <a:r>
              <a:rPr lang="es-ES" dirty="0" smtClean="0"/>
              <a:t>Nlines≥2</a:t>
            </a:r>
          </a:p>
          <a:p>
            <a:r>
              <a:rPr lang="es-ES" dirty="0" err="1" smtClean="0"/>
              <a:t>Nhits</a:t>
            </a:r>
            <a:r>
              <a:rPr lang="es-ES" dirty="0" smtClean="0"/>
              <a:t>&gt;5</a:t>
            </a:r>
          </a:p>
          <a:p>
            <a:r>
              <a:rPr lang="es-ES" dirty="0" smtClean="0"/>
              <a:t>Bchi2&gt;2.2</a:t>
            </a:r>
          </a:p>
          <a:p>
            <a:r>
              <a:rPr lang="es-ES" dirty="0" smtClean="0"/>
              <a:t>Tchi2&lt;1.8 </a:t>
            </a:r>
            <a:r>
              <a:rPr lang="es-ES" dirty="0" err="1" smtClean="0"/>
              <a:t>if</a:t>
            </a:r>
            <a:r>
              <a:rPr lang="es-ES" dirty="0" smtClean="0"/>
              <a:t> </a:t>
            </a:r>
            <a:r>
              <a:rPr lang="es-ES" dirty="0" smtClean="0">
                <a:sym typeface="Symbol"/>
              </a:rPr>
              <a:t></a:t>
            </a:r>
            <a:r>
              <a:rPr lang="es-ES" dirty="0" err="1" smtClean="0">
                <a:sym typeface="Symbol"/>
              </a:rPr>
              <a:t>rec</a:t>
            </a:r>
            <a:r>
              <a:rPr lang="es-ES" dirty="0" smtClean="0">
                <a:sym typeface="Symbol"/>
              </a:rPr>
              <a:t>&lt;80º and tchi2&lt;1.4 </a:t>
            </a:r>
            <a:r>
              <a:rPr lang="es-ES" dirty="0" err="1" smtClean="0">
                <a:sym typeface="Symbol"/>
              </a:rPr>
              <a:t>if</a:t>
            </a:r>
            <a:r>
              <a:rPr lang="es-ES" dirty="0" smtClean="0">
                <a:sym typeface="Symbol"/>
              </a:rPr>
              <a:t> 90º&lt;</a:t>
            </a:r>
            <a:r>
              <a:rPr lang="es-ES" dirty="0" err="1" smtClean="0">
                <a:sym typeface="Symbol"/>
              </a:rPr>
              <a:t>rec</a:t>
            </a:r>
            <a:r>
              <a:rPr lang="es-ES" dirty="0" smtClean="0">
                <a:sym typeface="Symbol"/>
              </a:rPr>
              <a:t>&lt;80º</a:t>
            </a:r>
            <a:endParaRPr lang="es-ES" dirty="0" smtClean="0"/>
          </a:p>
          <a:p>
            <a:pPr>
              <a:buNone/>
            </a:pPr>
            <a:endParaRPr lang="es-ES" baseline="30000" dirty="0"/>
          </a:p>
        </p:txBody>
      </p:sp>
      <p:pic>
        <p:nvPicPr>
          <p:cNvPr id="4" name="Picture 13" descr="tchi2.png"/>
          <p:cNvPicPr>
            <a:picLocks noChangeAspect="1"/>
          </p:cNvPicPr>
          <p:nvPr/>
        </p:nvPicPr>
        <p:blipFill>
          <a:blip r:embed="rId3" cstate="print"/>
          <a:srcRect/>
          <a:stretch>
            <a:fillRect/>
          </a:stretch>
        </p:blipFill>
        <p:spPr bwMode="auto">
          <a:xfrm>
            <a:off x="4355977" y="3133687"/>
            <a:ext cx="4896544" cy="3319649"/>
          </a:xfrm>
          <a:prstGeom prst="rect">
            <a:avLst/>
          </a:prstGeom>
          <a:noFill/>
          <a:ln w="9525">
            <a:noFill/>
            <a:miter lim="800000"/>
            <a:headEnd/>
            <a:tailEnd/>
          </a:ln>
        </p:spPr>
      </p:pic>
      <p:sp>
        <p:nvSpPr>
          <p:cNvPr id="7" name="6 CuadroTexto"/>
          <p:cNvSpPr txBox="1"/>
          <p:nvPr/>
        </p:nvSpPr>
        <p:spPr>
          <a:xfrm>
            <a:off x="1537167" y="3140968"/>
            <a:ext cx="1234633" cy="369332"/>
          </a:xfrm>
          <a:prstGeom prst="rect">
            <a:avLst/>
          </a:prstGeom>
          <a:noFill/>
        </p:spPr>
        <p:txBody>
          <a:bodyPr wrap="none" rtlCol="0">
            <a:spAutoFit/>
          </a:bodyPr>
          <a:lstStyle/>
          <a:p>
            <a:r>
              <a:rPr lang="es-ES" dirty="0" err="1" smtClean="0">
                <a:solidFill>
                  <a:schemeClr val="bg1"/>
                </a:solidFill>
              </a:rPr>
              <a:t>Fit</a:t>
            </a:r>
            <a:r>
              <a:rPr lang="es-ES" dirty="0" smtClean="0">
                <a:solidFill>
                  <a:schemeClr val="bg1"/>
                </a:solidFill>
              </a:rPr>
              <a:t> </a:t>
            </a:r>
            <a:r>
              <a:rPr lang="es-ES" dirty="0" err="1" smtClean="0">
                <a:solidFill>
                  <a:schemeClr val="bg1"/>
                </a:solidFill>
              </a:rPr>
              <a:t>to</a:t>
            </a:r>
            <a:r>
              <a:rPr lang="es-ES" dirty="0" smtClean="0">
                <a:solidFill>
                  <a:schemeClr val="bg1"/>
                </a:solidFill>
              </a:rPr>
              <a:t> a line</a:t>
            </a:r>
            <a:endParaRPr lang="es-ES" dirty="0">
              <a:solidFill>
                <a:schemeClr val="bg1"/>
              </a:solidFill>
            </a:endParaRPr>
          </a:p>
        </p:txBody>
      </p:sp>
      <p:sp>
        <p:nvSpPr>
          <p:cNvPr id="9" name="8 CuadroTexto"/>
          <p:cNvSpPr txBox="1"/>
          <p:nvPr/>
        </p:nvSpPr>
        <p:spPr>
          <a:xfrm>
            <a:off x="6058736" y="3068960"/>
            <a:ext cx="1537600" cy="369332"/>
          </a:xfrm>
          <a:prstGeom prst="rect">
            <a:avLst/>
          </a:prstGeom>
          <a:noFill/>
        </p:spPr>
        <p:txBody>
          <a:bodyPr wrap="none" rtlCol="0">
            <a:spAutoFit/>
          </a:bodyPr>
          <a:lstStyle/>
          <a:p>
            <a:r>
              <a:rPr lang="es-ES" dirty="0" err="1" smtClean="0">
                <a:solidFill>
                  <a:schemeClr val="bg1"/>
                </a:solidFill>
              </a:rPr>
              <a:t>Fit</a:t>
            </a:r>
            <a:r>
              <a:rPr lang="es-ES" dirty="0" smtClean="0">
                <a:solidFill>
                  <a:schemeClr val="bg1"/>
                </a:solidFill>
              </a:rPr>
              <a:t> </a:t>
            </a:r>
            <a:r>
              <a:rPr lang="es-ES" dirty="0" err="1" smtClean="0">
                <a:solidFill>
                  <a:schemeClr val="bg1"/>
                </a:solidFill>
              </a:rPr>
              <a:t>to</a:t>
            </a:r>
            <a:r>
              <a:rPr lang="es-ES" dirty="0" smtClean="0">
                <a:solidFill>
                  <a:schemeClr val="bg1"/>
                </a:solidFill>
              </a:rPr>
              <a:t> a </a:t>
            </a:r>
            <a:r>
              <a:rPr lang="es-ES" dirty="0" err="1" smtClean="0">
                <a:solidFill>
                  <a:schemeClr val="bg1"/>
                </a:solidFill>
              </a:rPr>
              <a:t>sphere</a:t>
            </a:r>
            <a:endParaRPr lang="es-ES" dirty="0">
              <a:solidFill>
                <a:schemeClr val="bg1"/>
              </a:solidFill>
            </a:endParaRPr>
          </a:p>
        </p:txBody>
      </p:sp>
      <p:sp>
        <p:nvSpPr>
          <p:cNvPr id="10" name="9 CuadroTexto"/>
          <p:cNvSpPr txBox="1"/>
          <p:nvPr/>
        </p:nvSpPr>
        <p:spPr>
          <a:xfrm>
            <a:off x="3275856" y="6381328"/>
            <a:ext cx="3456384"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2400" dirty="0" smtClean="0"/>
              <a:t>276 </a:t>
            </a:r>
            <a:r>
              <a:rPr lang="es-ES" sz="2400" dirty="0" err="1" smtClean="0"/>
              <a:t>events</a:t>
            </a:r>
            <a:r>
              <a:rPr lang="es-ES" sz="2400" dirty="0" smtClean="0"/>
              <a:t> are </a:t>
            </a:r>
            <a:r>
              <a:rPr lang="es-ES" sz="2400" dirty="0" err="1" smtClean="0"/>
              <a:t>selected</a:t>
            </a: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Performance of </a:t>
            </a:r>
            <a:r>
              <a:rPr lang="es-ES" dirty="0" err="1" smtClean="0"/>
              <a:t>the</a:t>
            </a:r>
            <a:r>
              <a:rPr lang="es-ES" dirty="0" smtClean="0"/>
              <a:t> detector</a:t>
            </a:r>
            <a:endParaRPr lang="es-ES" dirty="0"/>
          </a:p>
        </p:txBody>
      </p:sp>
      <p:sp>
        <p:nvSpPr>
          <p:cNvPr id="4" name="3 Marcador de texto"/>
          <p:cNvSpPr>
            <a:spLocks noGrp="1"/>
          </p:cNvSpPr>
          <p:nvPr>
            <p:ph type="body" idx="1"/>
          </p:nvPr>
        </p:nvSpPr>
        <p:spPr>
          <a:xfrm>
            <a:off x="457200" y="1177206"/>
            <a:ext cx="4040188" cy="639762"/>
          </a:xfrm>
        </p:spPr>
        <p:txBody>
          <a:bodyPr/>
          <a:lstStyle/>
          <a:p>
            <a:r>
              <a:rPr lang="es-ES" dirty="0" err="1" smtClean="0"/>
              <a:t>Effective</a:t>
            </a:r>
            <a:r>
              <a:rPr lang="es-ES" dirty="0" smtClean="0"/>
              <a:t> </a:t>
            </a:r>
            <a:r>
              <a:rPr lang="es-ES" dirty="0" err="1" smtClean="0"/>
              <a:t>area</a:t>
            </a:r>
            <a:r>
              <a:rPr lang="es-ES" dirty="0" smtClean="0"/>
              <a:t> (E</a:t>
            </a:r>
            <a:r>
              <a:rPr lang="es-ES" baseline="30000" dirty="0" smtClean="0"/>
              <a:t>-2</a:t>
            </a:r>
            <a:r>
              <a:rPr lang="es-ES" dirty="0" smtClean="0"/>
              <a:t>)</a:t>
            </a:r>
            <a:endParaRPr lang="es-ES" dirty="0"/>
          </a:p>
        </p:txBody>
      </p:sp>
      <p:sp>
        <p:nvSpPr>
          <p:cNvPr id="6" name="5 Marcador de texto"/>
          <p:cNvSpPr>
            <a:spLocks noGrp="1"/>
          </p:cNvSpPr>
          <p:nvPr>
            <p:ph type="body" sz="half" idx="3"/>
          </p:nvPr>
        </p:nvSpPr>
        <p:spPr>
          <a:xfrm>
            <a:off x="4645025" y="1196752"/>
            <a:ext cx="4041775" cy="639762"/>
          </a:xfrm>
        </p:spPr>
        <p:txBody>
          <a:bodyPr/>
          <a:lstStyle/>
          <a:p>
            <a:r>
              <a:rPr lang="es-ES" dirty="0" smtClean="0"/>
              <a:t>Angular </a:t>
            </a:r>
            <a:r>
              <a:rPr lang="es-ES" dirty="0" err="1" smtClean="0"/>
              <a:t>resolution</a:t>
            </a:r>
            <a:r>
              <a:rPr lang="es-ES" dirty="0" smtClean="0"/>
              <a:t>*</a:t>
            </a:r>
            <a:endParaRPr lang="es-ES" dirty="0"/>
          </a:p>
        </p:txBody>
      </p:sp>
      <p:pic>
        <p:nvPicPr>
          <p:cNvPr id="7" name="Picture 9" descr="gAngR_E.png"/>
          <p:cNvPicPr>
            <a:picLocks noChangeAspect="1"/>
          </p:cNvPicPr>
          <p:nvPr/>
        </p:nvPicPr>
        <p:blipFill>
          <a:blip r:embed="rId2" cstate="print"/>
          <a:srcRect/>
          <a:stretch>
            <a:fillRect/>
          </a:stretch>
        </p:blipFill>
        <p:spPr bwMode="auto">
          <a:xfrm>
            <a:off x="4572000" y="1772816"/>
            <a:ext cx="4495800" cy="3049588"/>
          </a:xfrm>
          <a:prstGeom prst="rect">
            <a:avLst/>
          </a:prstGeom>
          <a:noFill/>
          <a:ln w="9525">
            <a:noFill/>
            <a:miter lim="800000"/>
            <a:headEnd/>
            <a:tailEnd/>
          </a:ln>
        </p:spPr>
      </p:pic>
      <p:pic>
        <p:nvPicPr>
          <p:cNvPr id="12" name="Picture 9" descr="gEffA_E.png"/>
          <p:cNvPicPr>
            <a:picLocks noChangeAspect="1"/>
          </p:cNvPicPr>
          <p:nvPr/>
        </p:nvPicPr>
        <p:blipFill>
          <a:blip r:embed="rId3" cstate="print"/>
          <a:srcRect/>
          <a:stretch>
            <a:fillRect/>
          </a:stretch>
        </p:blipFill>
        <p:spPr bwMode="auto">
          <a:xfrm>
            <a:off x="0" y="1744960"/>
            <a:ext cx="4606925" cy="3124200"/>
          </a:xfrm>
          <a:prstGeom prst="rect">
            <a:avLst/>
          </a:prstGeom>
          <a:noFill/>
          <a:ln w="9525">
            <a:noFill/>
            <a:miter lim="800000"/>
            <a:headEnd/>
            <a:tailEnd/>
          </a:ln>
        </p:spPr>
      </p:pic>
      <p:pic>
        <p:nvPicPr>
          <p:cNvPr id="8" name="Picture 4"/>
          <p:cNvPicPr>
            <a:picLocks noChangeArrowheads="1"/>
          </p:cNvPicPr>
          <p:nvPr/>
        </p:nvPicPr>
        <p:blipFill>
          <a:blip r:embed="rId4" cstate="print"/>
          <a:srcRect/>
          <a:stretch>
            <a:fillRect/>
          </a:stretch>
        </p:blipFill>
        <p:spPr bwMode="auto">
          <a:xfrm>
            <a:off x="1043608" y="4737154"/>
            <a:ext cx="2545389" cy="2120846"/>
          </a:xfrm>
          <a:prstGeom prst="rect">
            <a:avLst/>
          </a:prstGeom>
          <a:noFill/>
          <a:ln w="25400">
            <a:noFill/>
            <a:miter lim="800000"/>
            <a:headEnd/>
            <a:tailEnd/>
          </a:ln>
        </p:spPr>
      </p:pic>
      <p:sp>
        <p:nvSpPr>
          <p:cNvPr id="9" name="8 CuadroTexto"/>
          <p:cNvSpPr txBox="1"/>
          <p:nvPr/>
        </p:nvSpPr>
        <p:spPr>
          <a:xfrm>
            <a:off x="1187624" y="3923764"/>
            <a:ext cx="2760692" cy="369332"/>
          </a:xfrm>
          <a:prstGeom prst="rect">
            <a:avLst/>
          </a:prstGeom>
          <a:noFill/>
        </p:spPr>
        <p:txBody>
          <a:bodyPr wrap="none" rtlCol="0">
            <a:spAutoFit/>
          </a:bodyPr>
          <a:lstStyle/>
          <a:p>
            <a:pPr algn="ctr"/>
            <a:r>
              <a:rPr lang="es-ES" dirty="0" err="1" smtClean="0">
                <a:solidFill>
                  <a:srgbClr val="FF0000"/>
                </a:solidFill>
              </a:rPr>
              <a:t>Event</a:t>
            </a:r>
            <a:r>
              <a:rPr lang="es-ES" dirty="0" smtClean="0">
                <a:solidFill>
                  <a:srgbClr val="FF0000"/>
                </a:solidFill>
              </a:rPr>
              <a:t> </a:t>
            </a:r>
            <a:r>
              <a:rPr lang="es-ES" dirty="0" err="1" smtClean="0">
                <a:solidFill>
                  <a:srgbClr val="FF0000"/>
                </a:solidFill>
              </a:rPr>
              <a:t>Rate</a:t>
            </a:r>
            <a:r>
              <a:rPr lang="es-ES" dirty="0" smtClean="0">
                <a:solidFill>
                  <a:srgbClr val="FF0000"/>
                </a:solidFill>
              </a:rPr>
              <a:t> = </a:t>
            </a:r>
            <a:r>
              <a:rPr lang="es-ES" dirty="0" err="1" smtClean="0">
                <a:solidFill>
                  <a:srgbClr val="FF0000"/>
                </a:solidFill>
              </a:rPr>
              <a:t>EffArea</a:t>
            </a:r>
            <a:r>
              <a:rPr lang="es-ES" dirty="0" smtClean="0">
                <a:solidFill>
                  <a:srgbClr val="FF0000"/>
                </a:solidFill>
              </a:rPr>
              <a:t> x Flux</a:t>
            </a:r>
            <a:endParaRPr lang="es-ES" dirty="0">
              <a:solidFill>
                <a:srgbClr val="FF0000"/>
              </a:solidFill>
            </a:endParaRPr>
          </a:p>
        </p:txBody>
      </p:sp>
      <p:sp>
        <p:nvSpPr>
          <p:cNvPr id="10" name="9 CuadroTexto"/>
          <p:cNvSpPr txBox="1"/>
          <p:nvPr/>
        </p:nvSpPr>
        <p:spPr>
          <a:xfrm>
            <a:off x="4716016" y="4869160"/>
            <a:ext cx="4248472" cy="1200329"/>
          </a:xfrm>
          <a:prstGeom prst="rect">
            <a:avLst/>
          </a:prstGeom>
          <a:noFill/>
        </p:spPr>
        <p:txBody>
          <a:bodyPr wrap="square" rtlCol="0">
            <a:spAutoFit/>
          </a:bodyPr>
          <a:lstStyle/>
          <a:p>
            <a:r>
              <a:rPr lang="es-ES" dirty="0" smtClean="0"/>
              <a:t>*</a:t>
            </a:r>
            <a:r>
              <a:rPr lang="es-ES" dirty="0" err="1" smtClean="0"/>
              <a:t>The</a:t>
            </a:r>
            <a:r>
              <a:rPr lang="es-ES" dirty="0" smtClean="0"/>
              <a:t> </a:t>
            </a:r>
            <a:r>
              <a:rPr lang="es-ES" dirty="0" err="1" smtClean="0"/>
              <a:t>best</a:t>
            </a:r>
            <a:r>
              <a:rPr lang="es-ES" dirty="0" smtClean="0"/>
              <a:t> </a:t>
            </a:r>
            <a:r>
              <a:rPr lang="es-ES" dirty="0" err="1" smtClean="0"/>
              <a:t>reconstruction</a:t>
            </a:r>
            <a:r>
              <a:rPr lang="es-ES" dirty="0" smtClean="0"/>
              <a:t> (ang.res.~0.3deg) </a:t>
            </a:r>
            <a:r>
              <a:rPr lang="es-ES" dirty="0" err="1" smtClean="0"/>
              <a:t>algorithm</a:t>
            </a:r>
            <a:r>
              <a:rPr lang="es-ES" dirty="0" smtClean="0"/>
              <a:t> </a:t>
            </a:r>
            <a:r>
              <a:rPr lang="es-ES" dirty="0" err="1" smtClean="0"/>
              <a:t>showed</a:t>
            </a:r>
            <a:r>
              <a:rPr lang="es-ES" dirty="0" smtClean="0"/>
              <a:t> </a:t>
            </a:r>
            <a:r>
              <a:rPr lang="es-ES" dirty="0" err="1" smtClean="0"/>
              <a:t>some</a:t>
            </a:r>
            <a:r>
              <a:rPr lang="es-ES" dirty="0" smtClean="0"/>
              <a:t> data/MC </a:t>
            </a:r>
            <a:r>
              <a:rPr lang="es-ES" dirty="0" err="1" smtClean="0"/>
              <a:t>discrepancies</a:t>
            </a:r>
            <a:r>
              <a:rPr lang="es-ES" dirty="0" smtClean="0"/>
              <a:t>, </a:t>
            </a:r>
            <a:r>
              <a:rPr lang="es-ES" dirty="0" err="1" smtClean="0"/>
              <a:t>which</a:t>
            </a:r>
            <a:r>
              <a:rPr lang="es-ES" dirty="0" smtClean="0"/>
              <a:t> are </a:t>
            </a:r>
            <a:r>
              <a:rPr lang="es-ES" dirty="0" err="1" smtClean="0"/>
              <a:t>now</a:t>
            </a:r>
            <a:r>
              <a:rPr lang="es-ES" dirty="0" smtClean="0"/>
              <a:t> </a:t>
            </a:r>
            <a:r>
              <a:rPr lang="es-ES" dirty="0" err="1" smtClean="0"/>
              <a:t>fixed</a:t>
            </a:r>
            <a:endParaRPr lang="es-ES" dirty="0" smtClean="0"/>
          </a:p>
          <a:p>
            <a:r>
              <a:rPr lang="es-ES" dirty="0" smtClean="0"/>
              <a:t> (</a:t>
            </a:r>
            <a:r>
              <a:rPr lang="es-ES" dirty="0" smtClean="0">
                <a:sym typeface="Wingdings" pitchFamily="2" charset="2"/>
              </a:rPr>
              <a:t> 12 line data)</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Data-MC </a:t>
            </a:r>
            <a:r>
              <a:rPr lang="es-ES" dirty="0" err="1" smtClean="0"/>
              <a:t>comparisons</a:t>
            </a:r>
            <a:endParaRPr lang="es-ES" dirty="0"/>
          </a:p>
        </p:txBody>
      </p:sp>
      <p:sp>
        <p:nvSpPr>
          <p:cNvPr id="4" name="3 Marcador de texto"/>
          <p:cNvSpPr>
            <a:spLocks noGrp="1"/>
          </p:cNvSpPr>
          <p:nvPr>
            <p:ph type="body" idx="1"/>
          </p:nvPr>
        </p:nvSpPr>
        <p:spPr>
          <a:xfrm>
            <a:off x="107504" y="1809750"/>
            <a:ext cx="4317876" cy="1187202"/>
          </a:xfrm>
        </p:spPr>
        <p:txBody>
          <a:bodyPr>
            <a:normAutofit/>
          </a:bodyPr>
          <a:lstStyle/>
          <a:p>
            <a:pPr algn="ctr"/>
            <a:r>
              <a:rPr lang="es-ES" dirty="0" err="1" smtClean="0"/>
              <a:t>Zenith</a:t>
            </a:r>
            <a:endParaRPr lang="es-ES" dirty="0" smtClean="0"/>
          </a:p>
          <a:p>
            <a:pPr algn="ctr"/>
            <a:r>
              <a:rPr lang="en-US" dirty="0" smtClean="0"/>
              <a:t>(tchi2 ≤ 1.8 &amp; bchi2 ≥ 2.2)</a:t>
            </a:r>
            <a:endParaRPr lang="es-ES" dirty="0" smtClean="0"/>
          </a:p>
        </p:txBody>
      </p:sp>
      <p:sp>
        <p:nvSpPr>
          <p:cNvPr id="11" name="10 Marcador de texto"/>
          <p:cNvSpPr>
            <a:spLocks noGrp="1"/>
          </p:cNvSpPr>
          <p:nvPr>
            <p:ph type="body" sz="half" idx="3"/>
          </p:nvPr>
        </p:nvSpPr>
        <p:spPr>
          <a:xfrm>
            <a:off x="4645025" y="1809750"/>
            <a:ext cx="4247455" cy="971178"/>
          </a:xfrm>
        </p:spPr>
        <p:txBody>
          <a:bodyPr/>
          <a:lstStyle/>
          <a:p>
            <a:pPr algn="ctr"/>
            <a:r>
              <a:rPr lang="es-ES" dirty="0" err="1" smtClean="0"/>
              <a:t>Declination</a:t>
            </a:r>
            <a:endParaRPr lang="es-ES" dirty="0" smtClean="0"/>
          </a:p>
          <a:p>
            <a:pPr algn="ctr"/>
            <a:r>
              <a:rPr lang="es-ES" dirty="0" smtClean="0"/>
              <a:t>(</a:t>
            </a:r>
            <a:r>
              <a:rPr lang="es-ES" dirty="0" err="1" smtClean="0"/>
              <a:t>optimized</a:t>
            </a:r>
            <a:r>
              <a:rPr lang="es-ES" dirty="0" smtClean="0"/>
              <a:t> </a:t>
            </a:r>
            <a:r>
              <a:rPr lang="es-ES" dirty="0" err="1" smtClean="0"/>
              <a:t>cuts</a:t>
            </a:r>
            <a:r>
              <a:rPr lang="es-ES" dirty="0" smtClean="0"/>
              <a:t>)</a:t>
            </a:r>
            <a:endParaRPr lang="es-ES" dirty="0"/>
          </a:p>
        </p:txBody>
      </p:sp>
      <p:pic>
        <p:nvPicPr>
          <p:cNvPr id="7" name="Picture 13" descr="tchi2.png"/>
          <p:cNvPicPr>
            <a:picLocks noChangeAspect="1"/>
          </p:cNvPicPr>
          <p:nvPr/>
        </p:nvPicPr>
        <p:blipFill>
          <a:blip r:embed="rId2" cstate="print"/>
          <a:srcRect/>
          <a:stretch>
            <a:fillRect/>
          </a:stretch>
        </p:blipFill>
        <p:spPr bwMode="auto">
          <a:xfrm>
            <a:off x="0" y="3075745"/>
            <a:ext cx="4788024" cy="3247094"/>
          </a:xfrm>
          <a:prstGeom prst="rect">
            <a:avLst/>
          </a:prstGeom>
          <a:noFill/>
          <a:ln w="9525">
            <a:noFill/>
            <a:miter lim="800000"/>
            <a:headEnd/>
            <a:tailEnd/>
          </a:ln>
        </p:spPr>
      </p:pic>
      <p:pic>
        <p:nvPicPr>
          <p:cNvPr id="13" name="Picture 13" descr="tchi2.png"/>
          <p:cNvPicPr>
            <a:picLocks noChangeAspect="1"/>
          </p:cNvPicPr>
          <p:nvPr/>
        </p:nvPicPr>
        <p:blipFill>
          <a:blip r:embed="rId3" cstate="print"/>
          <a:srcRect/>
          <a:stretch>
            <a:fillRect/>
          </a:stretch>
        </p:blipFill>
        <p:spPr bwMode="auto">
          <a:xfrm>
            <a:off x="4572000" y="3068960"/>
            <a:ext cx="4824536" cy="3271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err="1" smtClean="0"/>
              <a:t>Limits</a:t>
            </a:r>
            <a:r>
              <a:rPr lang="es-ES" dirty="0" smtClean="0"/>
              <a:t> and </a:t>
            </a:r>
            <a:r>
              <a:rPr lang="es-ES" dirty="0" err="1" smtClean="0"/>
              <a:t>discovery</a:t>
            </a:r>
            <a:r>
              <a:rPr lang="es-ES" dirty="0" smtClean="0"/>
              <a:t> </a:t>
            </a:r>
            <a:r>
              <a:rPr lang="es-ES" dirty="0" err="1" smtClean="0"/>
              <a:t>power</a:t>
            </a:r>
            <a:endParaRPr lang="es-ES" dirty="0"/>
          </a:p>
        </p:txBody>
      </p:sp>
      <p:pic>
        <p:nvPicPr>
          <p:cNvPr id="8" name="Picture 1"/>
          <p:cNvPicPr>
            <a:picLocks noChangeAspect="1" noChangeArrowheads="1"/>
          </p:cNvPicPr>
          <p:nvPr/>
        </p:nvPicPr>
        <p:blipFill>
          <a:blip r:embed="rId2" cstate="print"/>
          <a:srcRect/>
          <a:stretch>
            <a:fillRect/>
          </a:stretch>
        </p:blipFill>
        <p:spPr bwMode="auto">
          <a:xfrm>
            <a:off x="1331640" y="2348880"/>
            <a:ext cx="6829425" cy="2466975"/>
          </a:xfrm>
          <a:prstGeom prst="rect">
            <a:avLst/>
          </a:prstGeom>
          <a:noFill/>
          <a:ln w="9525">
            <a:noFill/>
            <a:miter lim="800000"/>
            <a:headEnd/>
            <a:tailEnd/>
          </a:ln>
        </p:spPr>
      </p:pic>
      <p:sp>
        <p:nvSpPr>
          <p:cNvPr id="9" name="8 CuadroTexto"/>
          <p:cNvSpPr txBox="1"/>
          <p:nvPr/>
        </p:nvSpPr>
        <p:spPr>
          <a:xfrm>
            <a:off x="5466260" y="5229200"/>
            <a:ext cx="1770036" cy="369332"/>
          </a:xfrm>
          <a:prstGeom prst="rect">
            <a:avLst/>
          </a:prstGeom>
          <a:noFill/>
        </p:spPr>
        <p:txBody>
          <a:bodyPr wrap="none" rtlCol="0">
            <a:spAutoFit/>
          </a:bodyPr>
          <a:lstStyle/>
          <a:p>
            <a:r>
              <a:rPr lang="es-ES" dirty="0" err="1" smtClean="0"/>
              <a:t>Discovery</a:t>
            </a:r>
            <a:r>
              <a:rPr lang="es-ES" dirty="0" smtClean="0"/>
              <a:t> </a:t>
            </a:r>
            <a:r>
              <a:rPr lang="es-ES" dirty="0" err="1" smtClean="0"/>
              <a:t>power</a:t>
            </a:r>
            <a:endParaRPr lang="es-ES" dirty="0"/>
          </a:p>
        </p:txBody>
      </p:sp>
      <p:sp>
        <p:nvSpPr>
          <p:cNvPr id="10" name="9 CuadroTexto"/>
          <p:cNvSpPr txBox="1"/>
          <p:nvPr/>
        </p:nvSpPr>
        <p:spPr>
          <a:xfrm>
            <a:off x="2267744" y="5085184"/>
            <a:ext cx="1855444" cy="646331"/>
          </a:xfrm>
          <a:prstGeom prst="rect">
            <a:avLst/>
          </a:prstGeom>
          <a:noFill/>
        </p:spPr>
        <p:txBody>
          <a:bodyPr wrap="none" rtlCol="0">
            <a:spAutoFit/>
          </a:bodyPr>
          <a:lstStyle/>
          <a:p>
            <a:pPr algn="ctr"/>
            <a:r>
              <a:rPr lang="es-ES" dirty="0" err="1" smtClean="0"/>
              <a:t>Limit</a:t>
            </a:r>
            <a:r>
              <a:rPr lang="es-ES" dirty="0" smtClean="0"/>
              <a:t> in </a:t>
            </a:r>
            <a:r>
              <a:rPr lang="es-ES" dirty="0" err="1" smtClean="0"/>
              <a:t>the</a:t>
            </a:r>
            <a:r>
              <a:rPr lang="es-ES" dirty="0" smtClean="0"/>
              <a:t> </a:t>
            </a:r>
          </a:p>
          <a:p>
            <a:pPr algn="ctr"/>
            <a:r>
              <a:rPr lang="es-ES" dirty="0" err="1" smtClean="0"/>
              <a:t>number</a:t>
            </a:r>
            <a:r>
              <a:rPr lang="es-ES" dirty="0" smtClean="0"/>
              <a:t> of </a:t>
            </a:r>
            <a:r>
              <a:rPr lang="es-ES" dirty="0" err="1" smtClean="0"/>
              <a:t>events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err="1" smtClean="0"/>
              <a:t>Discovery</a:t>
            </a:r>
            <a:r>
              <a:rPr lang="es-ES" dirty="0" smtClean="0"/>
              <a:t> </a:t>
            </a:r>
            <a:r>
              <a:rPr lang="es-ES" dirty="0" err="1" smtClean="0"/>
              <a:t>power</a:t>
            </a:r>
            <a:r>
              <a:rPr lang="es-ES" dirty="0" smtClean="0"/>
              <a:t> and </a:t>
            </a:r>
            <a:r>
              <a:rPr lang="es-ES" dirty="0" err="1" smtClean="0"/>
              <a:t>number</a:t>
            </a:r>
            <a:r>
              <a:rPr lang="es-ES" dirty="0" smtClean="0"/>
              <a:t> </a:t>
            </a:r>
            <a:r>
              <a:rPr lang="es-ES" dirty="0" err="1" smtClean="0"/>
              <a:t>limit</a:t>
            </a:r>
            <a:endParaRPr lang="es-ES" dirty="0"/>
          </a:p>
        </p:txBody>
      </p:sp>
      <p:sp>
        <p:nvSpPr>
          <p:cNvPr id="9" name="8 Marcador de texto"/>
          <p:cNvSpPr>
            <a:spLocks noGrp="1"/>
          </p:cNvSpPr>
          <p:nvPr>
            <p:ph type="body" idx="1"/>
          </p:nvPr>
        </p:nvSpPr>
        <p:spPr>
          <a:xfrm>
            <a:off x="4499992" y="1916832"/>
            <a:ext cx="4499992" cy="1584176"/>
          </a:xfrm>
        </p:spPr>
        <p:txBody>
          <a:bodyPr>
            <a:normAutofit/>
          </a:bodyPr>
          <a:lstStyle/>
          <a:p>
            <a:r>
              <a:rPr lang="es-ES" dirty="0" err="1" smtClean="0"/>
              <a:t>Probability</a:t>
            </a:r>
            <a:r>
              <a:rPr lang="es-ES" dirty="0" smtClean="0"/>
              <a:t> of a </a:t>
            </a:r>
            <a:r>
              <a:rPr lang="es-ES" dirty="0" err="1" smtClean="0"/>
              <a:t>a</a:t>
            </a:r>
            <a:r>
              <a:rPr lang="es-ES" dirty="0" smtClean="0"/>
              <a:t> 3</a:t>
            </a:r>
            <a:r>
              <a:rPr lang="es-ES" dirty="0" smtClean="0">
                <a:sym typeface="Symbol"/>
              </a:rPr>
              <a:t>/</a:t>
            </a:r>
            <a:r>
              <a:rPr lang="es-ES" dirty="0" smtClean="0"/>
              <a:t> 5</a:t>
            </a:r>
            <a:r>
              <a:rPr lang="es-ES" dirty="0" smtClean="0">
                <a:sym typeface="Symbol"/>
              </a:rPr>
              <a:t></a:t>
            </a:r>
            <a:r>
              <a:rPr lang="es-ES" dirty="0" smtClean="0"/>
              <a:t> </a:t>
            </a:r>
            <a:r>
              <a:rPr lang="es-ES" dirty="0" err="1" smtClean="0"/>
              <a:t>discovery</a:t>
            </a:r>
            <a:r>
              <a:rPr lang="es-ES" dirty="0" smtClean="0"/>
              <a:t> as a </a:t>
            </a:r>
            <a:r>
              <a:rPr lang="es-ES" dirty="0" err="1" smtClean="0"/>
              <a:t>function</a:t>
            </a:r>
            <a:r>
              <a:rPr lang="es-ES" dirty="0" smtClean="0"/>
              <a:t> of </a:t>
            </a:r>
            <a:r>
              <a:rPr lang="es-ES" dirty="0" err="1" smtClean="0"/>
              <a:t>the</a:t>
            </a:r>
            <a:r>
              <a:rPr lang="es-ES" dirty="0" smtClean="0"/>
              <a:t> </a:t>
            </a:r>
            <a:r>
              <a:rPr lang="es-ES" dirty="0" err="1" smtClean="0"/>
              <a:t>number</a:t>
            </a:r>
            <a:r>
              <a:rPr lang="es-ES" dirty="0" smtClean="0"/>
              <a:t> of </a:t>
            </a:r>
            <a:r>
              <a:rPr lang="es-ES" dirty="0" err="1" smtClean="0"/>
              <a:t>events</a:t>
            </a:r>
            <a:endParaRPr lang="es-ES" dirty="0"/>
          </a:p>
        </p:txBody>
      </p:sp>
      <p:sp>
        <p:nvSpPr>
          <p:cNvPr id="11" name="10 Marcador de texto"/>
          <p:cNvSpPr>
            <a:spLocks noGrp="1"/>
          </p:cNvSpPr>
          <p:nvPr>
            <p:ph type="body" sz="half" idx="3"/>
          </p:nvPr>
        </p:nvSpPr>
        <p:spPr>
          <a:xfrm>
            <a:off x="145905" y="1988840"/>
            <a:ext cx="4498975" cy="1475234"/>
          </a:xfrm>
        </p:spPr>
        <p:txBody>
          <a:bodyPr>
            <a:normAutofit lnSpcReduction="10000"/>
          </a:bodyPr>
          <a:lstStyle/>
          <a:p>
            <a:r>
              <a:rPr lang="es-ES" dirty="0" err="1" smtClean="0"/>
              <a:t>Number</a:t>
            </a:r>
            <a:r>
              <a:rPr lang="es-ES" dirty="0" smtClean="0"/>
              <a:t> of </a:t>
            </a:r>
            <a:r>
              <a:rPr lang="es-ES" dirty="0" err="1" smtClean="0"/>
              <a:t>events</a:t>
            </a:r>
            <a:r>
              <a:rPr lang="es-ES" dirty="0" smtClean="0"/>
              <a:t> </a:t>
            </a:r>
            <a:r>
              <a:rPr lang="es-ES" dirty="0" err="1" smtClean="0"/>
              <a:t>needed</a:t>
            </a:r>
            <a:r>
              <a:rPr lang="es-ES" dirty="0" smtClean="0"/>
              <a:t> </a:t>
            </a:r>
            <a:r>
              <a:rPr lang="es-ES" dirty="0" err="1" smtClean="0"/>
              <a:t>to</a:t>
            </a:r>
            <a:r>
              <a:rPr lang="es-ES" dirty="0" smtClean="0"/>
              <a:t> </a:t>
            </a:r>
            <a:r>
              <a:rPr lang="es-ES" dirty="0" err="1" smtClean="0"/>
              <a:t>have</a:t>
            </a:r>
            <a:r>
              <a:rPr lang="es-ES" dirty="0" smtClean="0"/>
              <a:t> a 50% </a:t>
            </a:r>
            <a:r>
              <a:rPr lang="es-ES" dirty="0" err="1" smtClean="0"/>
              <a:t>probability</a:t>
            </a:r>
            <a:r>
              <a:rPr lang="es-ES" dirty="0" smtClean="0"/>
              <a:t> of </a:t>
            </a:r>
            <a:r>
              <a:rPr lang="es-ES" dirty="0" err="1" smtClean="0"/>
              <a:t>having</a:t>
            </a:r>
            <a:r>
              <a:rPr lang="es-ES" dirty="0" smtClean="0"/>
              <a:t> a </a:t>
            </a:r>
            <a:r>
              <a:rPr lang="es-ES" dirty="0" err="1" smtClean="0"/>
              <a:t>a</a:t>
            </a:r>
            <a:r>
              <a:rPr lang="es-ES" dirty="0" smtClean="0"/>
              <a:t> 3</a:t>
            </a:r>
            <a:r>
              <a:rPr lang="es-ES" dirty="0" smtClean="0">
                <a:sym typeface="Symbol"/>
              </a:rPr>
              <a:t>/</a:t>
            </a:r>
            <a:r>
              <a:rPr lang="es-ES" dirty="0" smtClean="0"/>
              <a:t> 5</a:t>
            </a:r>
            <a:r>
              <a:rPr lang="es-ES" dirty="0" smtClean="0">
                <a:sym typeface="Symbol"/>
              </a:rPr>
              <a:t></a:t>
            </a:r>
            <a:r>
              <a:rPr lang="es-ES" dirty="0" smtClean="0"/>
              <a:t> </a:t>
            </a:r>
            <a:r>
              <a:rPr lang="es-ES" dirty="0" err="1" smtClean="0"/>
              <a:t>discovery</a:t>
            </a:r>
            <a:r>
              <a:rPr lang="es-ES" dirty="0" smtClean="0"/>
              <a:t> as a </a:t>
            </a:r>
            <a:r>
              <a:rPr lang="es-ES" dirty="0" err="1" smtClean="0"/>
              <a:t>function</a:t>
            </a:r>
            <a:r>
              <a:rPr lang="es-ES" dirty="0" smtClean="0"/>
              <a:t> of </a:t>
            </a:r>
            <a:r>
              <a:rPr lang="es-ES" dirty="0" err="1" smtClean="0"/>
              <a:t>declination</a:t>
            </a:r>
            <a:endParaRPr lang="es-ES" dirty="0"/>
          </a:p>
        </p:txBody>
      </p:sp>
      <p:pic>
        <p:nvPicPr>
          <p:cNvPr id="10" name="Picture 13" descr="tchi2.png"/>
          <p:cNvPicPr>
            <a:picLocks noChangeAspect="1"/>
          </p:cNvPicPr>
          <p:nvPr/>
        </p:nvPicPr>
        <p:blipFill>
          <a:blip r:embed="rId2" cstate="print"/>
          <a:srcRect/>
          <a:stretch>
            <a:fillRect/>
          </a:stretch>
        </p:blipFill>
        <p:spPr bwMode="auto">
          <a:xfrm>
            <a:off x="4499993" y="3528392"/>
            <a:ext cx="4631842" cy="3140968"/>
          </a:xfrm>
          <a:prstGeom prst="rect">
            <a:avLst/>
          </a:prstGeom>
          <a:noFill/>
          <a:ln w="9525">
            <a:noFill/>
            <a:miter lim="800000"/>
            <a:headEnd/>
            <a:tailEnd/>
          </a:ln>
        </p:spPr>
      </p:pic>
      <p:pic>
        <p:nvPicPr>
          <p:cNvPr id="15" name="Picture 13" descr="tchi2.png"/>
          <p:cNvPicPr>
            <a:picLocks noChangeAspect="1"/>
          </p:cNvPicPr>
          <p:nvPr/>
        </p:nvPicPr>
        <p:blipFill>
          <a:blip r:embed="rId3" cstate="print"/>
          <a:srcRect/>
          <a:stretch>
            <a:fillRect/>
          </a:stretch>
        </p:blipFill>
        <p:spPr bwMode="auto">
          <a:xfrm>
            <a:off x="35496" y="3543622"/>
            <a:ext cx="4609383" cy="312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Skymap</a:t>
            </a:r>
            <a:endParaRPr lang="es-ES" dirty="0"/>
          </a:p>
        </p:txBody>
      </p:sp>
      <p:pic>
        <p:nvPicPr>
          <p:cNvPr id="3" name="Picture 13" descr="tchi2.png"/>
          <p:cNvPicPr>
            <a:picLocks noChangeAspect="1"/>
          </p:cNvPicPr>
          <p:nvPr/>
        </p:nvPicPr>
        <p:blipFill>
          <a:blip r:embed="rId2" cstate="print"/>
          <a:srcRect/>
          <a:stretch>
            <a:fillRect/>
          </a:stretch>
        </p:blipFill>
        <p:spPr bwMode="auto">
          <a:xfrm>
            <a:off x="1043608" y="1844824"/>
            <a:ext cx="7102475" cy="3492500"/>
          </a:xfrm>
          <a:prstGeom prst="rect">
            <a:avLst/>
          </a:prstGeom>
          <a:noFill/>
          <a:ln w="9525">
            <a:noFill/>
            <a:miter lim="800000"/>
            <a:headEnd/>
            <a:tailEnd/>
          </a:ln>
        </p:spPr>
      </p:pic>
      <p:sp>
        <p:nvSpPr>
          <p:cNvPr id="4" name="3 CuadroTexto"/>
          <p:cNvSpPr txBox="1"/>
          <p:nvPr/>
        </p:nvSpPr>
        <p:spPr>
          <a:xfrm>
            <a:off x="1115616" y="5517232"/>
            <a:ext cx="7056785" cy="646331"/>
          </a:xfrm>
          <a:prstGeom prst="rect">
            <a:avLst/>
          </a:prstGeom>
          <a:noFill/>
        </p:spPr>
        <p:txBody>
          <a:bodyPr wrap="square" rtlCol="0">
            <a:spAutoFit/>
          </a:bodyPr>
          <a:lstStyle/>
          <a:p>
            <a:r>
              <a:rPr lang="es-ES" dirty="0" err="1" smtClean="0"/>
              <a:t>Skymap</a:t>
            </a:r>
            <a:r>
              <a:rPr lang="es-ES" dirty="0" smtClean="0"/>
              <a:t> (</a:t>
            </a:r>
            <a:r>
              <a:rPr lang="es-ES" dirty="0" err="1" smtClean="0"/>
              <a:t>galactic</a:t>
            </a:r>
            <a:r>
              <a:rPr lang="es-ES" dirty="0" smtClean="0"/>
              <a:t> </a:t>
            </a:r>
            <a:r>
              <a:rPr lang="es-ES" dirty="0" err="1" smtClean="0"/>
              <a:t>coordinates</a:t>
            </a:r>
            <a:r>
              <a:rPr lang="es-ES" dirty="0" smtClean="0"/>
              <a:t>) of </a:t>
            </a:r>
            <a:r>
              <a:rPr lang="es-ES" dirty="0" err="1" smtClean="0"/>
              <a:t>the</a:t>
            </a:r>
            <a:r>
              <a:rPr lang="es-ES" dirty="0" smtClean="0"/>
              <a:t> </a:t>
            </a:r>
            <a:r>
              <a:rPr lang="es-ES" dirty="0" err="1" smtClean="0"/>
              <a:t>selected</a:t>
            </a:r>
            <a:r>
              <a:rPr lang="es-ES" dirty="0" smtClean="0"/>
              <a:t> </a:t>
            </a:r>
            <a:r>
              <a:rPr lang="es-ES" dirty="0" err="1" smtClean="0"/>
              <a:t>events</a:t>
            </a:r>
            <a:r>
              <a:rPr lang="es-ES" dirty="0" smtClean="0"/>
              <a:t> (red </a:t>
            </a:r>
            <a:r>
              <a:rPr lang="es-ES" dirty="0" err="1" smtClean="0"/>
              <a:t>points</a:t>
            </a:r>
            <a:r>
              <a:rPr lang="es-ES" dirty="0" smtClean="0"/>
              <a:t>) and </a:t>
            </a:r>
            <a:r>
              <a:rPr lang="es-ES" dirty="0" err="1" smtClean="0"/>
              <a:t>the</a:t>
            </a:r>
            <a:r>
              <a:rPr lang="es-ES" dirty="0" smtClean="0"/>
              <a:t> </a:t>
            </a:r>
            <a:r>
              <a:rPr lang="es-ES" dirty="0" err="1" smtClean="0"/>
              <a:t>candidate</a:t>
            </a:r>
            <a:r>
              <a:rPr lang="es-ES" dirty="0" smtClean="0"/>
              <a:t> </a:t>
            </a:r>
            <a:r>
              <a:rPr lang="es-ES" dirty="0" err="1" smtClean="0"/>
              <a:t>sources</a:t>
            </a:r>
            <a:r>
              <a:rPr lang="es-ES" dirty="0" smtClean="0"/>
              <a:t> (</a:t>
            </a:r>
            <a:r>
              <a:rPr lang="es-ES" dirty="0" err="1" smtClean="0"/>
              <a:t>blue</a:t>
            </a:r>
            <a:r>
              <a:rPr lang="es-ES" dirty="0" smtClean="0"/>
              <a:t> </a:t>
            </a:r>
            <a:r>
              <a:rPr lang="es-ES" dirty="0" err="1" smtClean="0"/>
              <a:t>crosses</a:t>
            </a:r>
            <a:r>
              <a:rPr lang="es-ES" dirty="0" smtClean="0"/>
              <a:t>)</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G. Halladjian – Pt. Src. 5L BBfit</a:t>
            </a:r>
            <a:endParaRPr lang="fr-FR" smtClean="0"/>
          </a:p>
        </p:txBody>
      </p:sp>
      <p:sp>
        <p:nvSpPr>
          <p:cNvPr id="20483" name="Slide Number Placeholder 5"/>
          <p:cNvSpPr>
            <a:spLocks noGrp="1"/>
          </p:cNvSpPr>
          <p:nvPr>
            <p:ph type="sldNum" sz="quarter" idx="12"/>
          </p:nvPr>
        </p:nvSpPr>
        <p:spPr>
          <a:noFill/>
        </p:spPr>
        <p:txBody>
          <a:bodyPr/>
          <a:lstStyle/>
          <a:p>
            <a:fld id="{B0EADCEF-3E2C-4EFF-868F-A66E01838921}" type="slidenum">
              <a:rPr lang="fr-FR" smtClean="0"/>
              <a:pPr/>
              <a:t>18</a:t>
            </a:fld>
            <a:endParaRPr lang="fr-FR" smtClean="0"/>
          </a:p>
        </p:txBody>
      </p:sp>
      <p:sp>
        <p:nvSpPr>
          <p:cNvPr id="20485" name="Line 5"/>
          <p:cNvSpPr>
            <a:spLocks noChangeShapeType="1"/>
          </p:cNvSpPr>
          <p:nvPr/>
        </p:nvSpPr>
        <p:spPr bwMode="auto">
          <a:xfrm>
            <a:off x="152400" y="6324600"/>
            <a:ext cx="8839200" cy="0"/>
          </a:xfrm>
          <a:prstGeom prst="line">
            <a:avLst/>
          </a:prstGeom>
          <a:noFill/>
          <a:ln w="9525">
            <a:solidFill>
              <a:srgbClr val="0000FF"/>
            </a:solidFill>
            <a:round/>
            <a:headEnd/>
            <a:tailEnd/>
          </a:ln>
        </p:spPr>
        <p:txBody>
          <a:bodyPr/>
          <a:lstStyle/>
          <a:p>
            <a:endParaRPr lang="es-ES"/>
          </a:p>
        </p:txBody>
      </p:sp>
      <p:sp>
        <p:nvSpPr>
          <p:cNvPr id="9" name="8 Título"/>
          <p:cNvSpPr>
            <a:spLocks noGrp="1"/>
          </p:cNvSpPr>
          <p:nvPr>
            <p:ph type="title"/>
          </p:nvPr>
        </p:nvSpPr>
        <p:spPr>
          <a:xfrm>
            <a:off x="683568" y="-27384"/>
            <a:ext cx="7772400" cy="914400"/>
          </a:xfrm>
        </p:spPr>
        <p:txBody>
          <a:bodyPr/>
          <a:lstStyle/>
          <a:p>
            <a:r>
              <a:rPr lang="es-ES" dirty="0" err="1" smtClean="0"/>
              <a:t>Results</a:t>
            </a:r>
            <a:r>
              <a:rPr lang="es-ES" dirty="0" smtClean="0"/>
              <a:t> of </a:t>
            </a:r>
            <a:r>
              <a:rPr lang="es-ES" dirty="0" err="1" smtClean="0"/>
              <a:t>for</a:t>
            </a:r>
            <a:r>
              <a:rPr lang="es-ES" dirty="0" smtClean="0"/>
              <a:t> </a:t>
            </a:r>
            <a:r>
              <a:rPr lang="es-ES" dirty="0" err="1" smtClean="0"/>
              <a:t>candidate</a:t>
            </a:r>
            <a:r>
              <a:rPr lang="es-ES" dirty="0" smtClean="0"/>
              <a:t> </a:t>
            </a:r>
            <a:r>
              <a:rPr lang="es-ES" dirty="0" err="1" smtClean="0"/>
              <a:t>sources</a:t>
            </a:r>
            <a:r>
              <a:rPr lang="es-ES" dirty="0" smtClean="0"/>
              <a:t> (LLR)</a:t>
            </a:r>
            <a:endParaRPr lang="es-ES" dirty="0"/>
          </a:p>
        </p:txBody>
      </p:sp>
      <p:graphicFrame>
        <p:nvGraphicFramePr>
          <p:cNvPr id="11" name="Table 9"/>
          <p:cNvGraphicFramePr>
            <a:graphicFrameLocks noGrp="1"/>
          </p:cNvGraphicFramePr>
          <p:nvPr/>
        </p:nvGraphicFramePr>
        <p:xfrm>
          <a:off x="0" y="1296496"/>
          <a:ext cx="9144000" cy="5516880"/>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Source</a:t>
                      </a:r>
                    </a:p>
                  </a:txBody>
                  <a:tcPr/>
                </a:tc>
                <a:tc>
                  <a:txBody>
                    <a:bodyPr/>
                    <a:lstStyle/>
                    <a:p>
                      <a:pPr algn="ctr"/>
                      <a:r>
                        <a:rPr lang="fr-FR" sz="1200" dirty="0" smtClean="0">
                          <a:solidFill>
                            <a:schemeClr val="bg1"/>
                          </a:solidFill>
                        </a:rPr>
                        <a:t>RA</a:t>
                      </a:r>
                      <a:endParaRPr lang="fr-FR" sz="1200" dirty="0">
                        <a:solidFill>
                          <a:schemeClr val="bg1"/>
                        </a:solidFill>
                      </a:endParaRPr>
                    </a:p>
                  </a:txBody>
                  <a:tcPr/>
                </a:tc>
                <a:tc>
                  <a:txBody>
                    <a:bodyPr/>
                    <a:lstStyle/>
                    <a:p>
                      <a:pPr algn="ctr"/>
                      <a:r>
                        <a:rPr lang="el-GR" sz="1200" dirty="0" smtClean="0">
                          <a:solidFill>
                            <a:schemeClr val="bg1"/>
                          </a:solidFill>
                        </a:rPr>
                        <a:t>δ</a:t>
                      </a:r>
                      <a:endParaRPr lang="fr-FR" sz="1200" dirty="0">
                        <a:solidFill>
                          <a:schemeClr val="bg1"/>
                        </a:solidFill>
                      </a:endParaRPr>
                    </a:p>
                  </a:txBody>
                  <a:tcPr/>
                </a:tc>
                <a:tc>
                  <a:txBody>
                    <a:bodyPr/>
                    <a:lstStyle/>
                    <a:p>
                      <a:pPr algn="ctr"/>
                      <a:r>
                        <a:rPr lang="fr-FR" sz="1200" dirty="0" smtClean="0">
                          <a:solidFill>
                            <a:schemeClr val="bg1"/>
                          </a:solidFill>
                        </a:rPr>
                        <a:t>l</a:t>
                      </a:r>
                      <a:endParaRPr lang="fr-FR" sz="1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b</a:t>
                      </a:r>
                      <a:endParaRPr lang="fr-FR" sz="1000" dirty="0">
                        <a:solidFill>
                          <a:schemeClr val="bg1"/>
                        </a:solidFill>
                      </a:endParaRPr>
                    </a:p>
                  </a:txBody>
                  <a:tcPr/>
                </a:tc>
                <a:tc>
                  <a:txBody>
                    <a:bodyPr/>
                    <a:lstStyle/>
                    <a:p>
                      <a:pPr algn="ctr"/>
                      <a:r>
                        <a:rPr lang="en-US" sz="1200" noProof="0" dirty="0" smtClean="0">
                          <a:solidFill>
                            <a:schemeClr val="bg1"/>
                          </a:solidFill>
                        </a:rPr>
                        <a:t>Visibility</a:t>
                      </a:r>
                      <a:endParaRPr lang="en-US" sz="1200" noProof="0" dirty="0">
                        <a:solidFill>
                          <a:schemeClr val="bg1"/>
                        </a:solidFill>
                      </a:endParaRPr>
                    </a:p>
                  </a:txBody>
                  <a:tcPr/>
                </a:tc>
                <a:tc>
                  <a:txBody>
                    <a:bodyPr/>
                    <a:lstStyle/>
                    <a:p>
                      <a:pPr algn="ctr"/>
                      <a:r>
                        <a:rPr lang="fr-FR" sz="1200" dirty="0" smtClean="0">
                          <a:solidFill>
                            <a:schemeClr val="bg1"/>
                          </a:solidFill>
                        </a:rPr>
                        <a:t>p-value</a:t>
                      </a:r>
                      <a:endParaRPr lang="fr-FR" sz="1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err="1" smtClean="0">
                          <a:solidFill>
                            <a:schemeClr val="bg1"/>
                          </a:solidFill>
                        </a:rPr>
                        <a:t>Pretrial</a:t>
                      </a:r>
                      <a:r>
                        <a:rPr lang="fr-FR" sz="1200" dirty="0" smtClean="0">
                          <a:solidFill>
                            <a:schemeClr val="bg1"/>
                          </a:solidFill>
                        </a:rPr>
                        <a:t> Sigma</a:t>
                      </a:r>
                      <a:r>
                        <a:rPr lang="fr-FR" sz="1200" baseline="0" dirty="0" smtClean="0">
                          <a:solidFill>
                            <a:schemeClr val="bg1"/>
                          </a:solidFill>
                        </a:rPr>
                        <a:t> </a:t>
                      </a:r>
                      <a:r>
                        <a:rPr lang="fr-FR" sz="800" baseline="0" dirty="0" smtClean="0">
                          <a:solidFill>
                            <a:schemeClr val="bg1"/>
                          </a:solidFill>
                        </a:rPr>
                        <a:t>(1side)</a:t>
                      </a:r>
                      <a:endParaRPr lang="fr-FR" sz="800" dirty="0" smtClean="0">
                        <a:solidFill>
                          <a:schemeClr val="bg1"/>
                        </a:solidFill>
                      </a:endParaRPr>
                    </a:p>
                  </a:txBody>
                  <a:tcPr/>
                </a:tc>
              </a:tr>
              <a:tr h="182463">
                <a:tc>
                  <a:txBody>
                    <a:bodyPr/>
                    <a:lstStyle/>
                    <a:p>
                      <a:pPr algn="l"/>
                      <a:r>
                        <a:rPr lang="fr-FR" sz="800" dirty="0" smtClean="0">
                          <a:solidFill>
                            <a:schemeClr val="bg1"/>
                          </a:solidFill>
                        </a:rPr>
                        <a:t>HESS</a:t>
                      </a:r>
                      <a:r>
                        <a:rPr lang="fr-FR" sz="800" baseline="0" dirty="0" smtClean="0">
                          <a:solidFill>
                            <a:schemeClr val="bg1"/>
                          </a:solidFill>
                        </a:rPr>
                        <a:t> J0632+057</a:t>
                      </a:r>
                      <a:endParaRPr lang="fr-FR" sz="8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6</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32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58</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48’ 20’’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205.66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-1.44</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baseline="0" dirty="0" smtClean="0">
                          <a:solidFill>
                            <a:schemeClr val="bg1"/>
                          </a:solidFill>
                          <a:latin typeface="+mn-lt"/>
                          <a:ea typeface="+mn-ea"/>
                          <a:cs typeface="+mn-cs"/>
                        </a:rPr>
                        <a:t>0.46</a:t>
                      </a:r>
                      <a:endParaRPr lang="fr-FR" sz="800" baseline="30000"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0.081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1.4</a:t>
                      </a:r>
                    </a:p>
                  </a:txBody>
                  <a:tcPr/>
                </a:tc>
              </a:tr>
              <a:tr h="207360">
                <a:tc>
                  <a:txBody>
                    <a:bodyPr/>
                    <a:lstStyle/>
                    <a:p>
                      <a:pPr algn="l"/>
                      <a:r>
                        <a:rPr lang="fr-FR" sz="800" dirty="0" smtClean="0">
                          <a:solidFill>
                            <a:schemeClr val="bg1"/>
                          </a:solidFill>
                        </a:rPr>
                        <a:t>RX</a:t>
                      </a:r>
                      <a:r>
                        <a:rPr lang="fr-FR" sz="800" baseline="0" dirty="0" smtClean="0">
                          <a:solidFill>
                            <a:schemeClr val="bg1"/>
                          </a:solidFill>
                        </a:rPr>
                        <a:t> J0852.0-4622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8</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00</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-46</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22’ 00’’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266.28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-1.24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0.91</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0.007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2.5</a:t>
                      </a:r>
                    </a:p>
                  </a:txBody>
                  <a:tcPr/>
                </a:tc>
              </a:tr>
              <a:tr h="207360">
                <a:tc>
                  <a:txBody>
                    <a:bodyPr/>
                    <a:lstStyle/>
                    <a:p>
                      <a:pPr algn="l"/>
                      <a:r>
                        <a:rPr lang="fr-FR" sz="800" dirty="0" smtClean="0">
                          <a:solidFill>
                            <a:schemeClr val="bg1"/>
                          </a:solidFill>
                        </a:rPr>
                        <a:t>HESS</a:t>
                      </a:r>
                      <a:r>
                        <a:rPr lang="fr-FR" sz="800" baseline="0" dirty="0" smtClean="0">
                          <a:solidFill>
                            <a:schemeClr val="bg1"/>
                          </a:solidFill>
                        </a:rPr>
                        <a:t> J1023-575</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10</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23</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18</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-57</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45’ 50’’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284.19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-0.39</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algn="ctr"/>
                      <a:r>
                        <a:rPr lang="fr-FR" sz="800" dirty="0" smtClean="0">
                          <a:solidFill>
                            <a:schemeClr val="bg1"/>
                          </a:solidFill>
                        </a:rPr>
                        <a:t>0.0014</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3.0</a:t>
                      </a:r>
                    </a:p>
                  </a:txBody>
                  <a:tcPr/>
                </a:tc>
              </a:tr>
              <a:tr h="182463">
                <a:tc>
                  <a:txBody>
                    <a:bodyPr/>
                    <a:lstStyle/>
                    <a:p>
                      <a:pPr algn="l"/>
                      <a:r>
                        <a:rPr lang="fr-FR" sz="800" dirty="0" smtClean="0">
                          <a:solidFill>
                            <a:schemeClr val="bg1"/>
                          </a:solidFill>
                        </a:rPr>
                        <a:t>PSR B1259-63</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13</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02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49</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-63</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50’ 02’’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304.19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-0.99</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algn="l"/>
                      <a:r>
                        <a:rPr lang="fr-FR" sz="800" dirty="0" smtClean="0">
                          <a:solidFill>
                            <a:schemeClr val="bg1"/>
                          </a:solidFill>
                        </a:rPr>
                        <a:t>RCW</a:t>
                      </a:r>
                      <a:r>
                        <a:rPr lang="fr-FR" sz="800" baseline="0" dirty="0" smtClean="0">
                          <a:solidFill>
                            <a:schemeClr val="bg1"/>
                          </a:solidFill>
                        </a:rPr>
                        <a:t> 86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14</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42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43</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-62</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29’ 00’’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315.79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-1.46</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0.182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0.9</a:t>
                      </a:r>
                    </a:p>
                  </a:txBody>
                  <a:tcPr/>
                </a:tc>
              </a:tr>
              <a:tr h="182463">
                <a:tc>
                  <a:txBody>
                    <a:bodyPr/>
                    <a:lstStyle/>
                    <a:p>
                      <a:pPr algn="l"/>
                      <a:r>
                        <a:rPr lang="fr-FR" sz="800" dirty="0" err="1" smtClean="0">
                          <a:solidFill>
                            <a:schemeClr val="bg1"/>
                          </a:solidFill>
                        </a:rPr>
                        <a:t>Cir</a:t>
                      </a:r>
                      <a:r>
                        <a:rPr lang="fr-FR" sz="800" baseline="0" dirty="0" smtClean="0">
                          <a:solidFill>
                            <a:schemeClr val="bg1"/>
                          </a:solidFill>
                        </a:rPr>
                        <a:t> X-1</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15</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20</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41</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-57</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10’ 00.26’’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322.12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0.04</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HESS J1614-518</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16</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14</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19</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-51</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49’ 12’’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331.52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0.58</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GX 339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17</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02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49</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-48</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47’ 23’’</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338.94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-4.33</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0.99</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RX J1713.7-3946</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17</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13</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00</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-39</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45’ 00’’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347.28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-0.38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0.75</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err="1" smtClean="0">
                          <a:solidFill>
                            <a:schemeClr val="bg1"/>
                          </a:solidFill>
                        </a:rPr>
                        <a:t>Galactic</a:t>
                      </a:r>
                      <a:r>
                        <a:rPr lang="fr-FR" sz="800" baseline="0" dirty="0" smtClean="0">
                          <a:solidFill>
                            <a:schemeClr val="bg1"/>
                          </a:solidFill>
                        </a:rPr>
                        <a:t> Center</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17</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45</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41</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-29</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00’ 22’’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359.95</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-0.05</a:t>
                      </a:r>
                      <a:endParaRPr lang="fr-FR" sz="8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0.66</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0.048</a:t>
                      </a:r>
                    </a:p>
                  </a:txBody>
                  <a:tcPr/>
                </a:tc>
                <a:tc>
                  <a:txBody>
                    <a:bodyPr/>
                    <a:lstStyle/>
                    <a:p>
                      <a:pPr algn="ctr"/>
                      <a:r>
                        <a:rPr lang="fr-FR" sz="800" dirty="0" smtClean="0">
                          <a:solidFill>
                            <a:schemeClr val="bg1"/>
                          </a:solidFill>
                        </a:rPr>
                        <a:t>1.7</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W28</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18</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01</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42</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-23</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20’ 06’’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6.66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-0.27</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0.62</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LS 5039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18</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26</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15</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-14</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49’ 30’’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16.90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-1.28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0.57</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HESS J1837-069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18</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37</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38</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-6</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57’ 00’’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25.18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-0.12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0.52</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SS 433</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19</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11</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50</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58’ 58’’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39.69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-2.24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0.48</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RGB J0152+017</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52</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40</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47’ 19’’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152.38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-26.61</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0.49</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1ES 0347-121</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49</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23</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-11</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59’ 27’’</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201.93</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-45.71</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0.55</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PKS 0548-322</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50</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40.6</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-32</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16’ 16.4’’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237.56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-26.14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0.69</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1ES 1101-232</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11</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03</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38</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-23</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29’ 31’’</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273.19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33.08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0.62</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3C 279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12</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56</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11</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47’ 21’’</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305.10</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57.06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0.51</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err="1" smtClean="0">
                          <a:solidFill>
                            <a:schemeClr val="bg1"/>
                          </a:solidFill>
                        </a:rPr>
                        <a:t>Centaurus</a:t>
                      </a:r>
                      <a:r>
                        <a:rPr lang="fr-FR" sz="800" baseline="0" dirty="0" smtClean="0">
                          <a:solidFill>
                            <a:schemeClr val="bg1"/>
                          </a:solidFill>
                        </a:rPr>
                        <a:t> A</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13</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25</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27.6</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-43</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01’ 08.8’’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309.52</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19.46</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0.81</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ESO 139-G12</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17</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37</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39.5</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-59</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56’ 29’’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334.04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-13.77</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a:t>
                      </a:r>
                      <a:r>
                        <a:rPr lang="fr-FR" sz="800" dirty="0" smtClean="0">
                          <a:solidFill>
                            <a:schemeClr val="bg1"/>
                          </a:solidFill>
                        </a:rPr>
                        <a:t>.00</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PKS 2005-489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20</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09</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29</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-48</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49’ 19’’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350.39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-32.61</a:t>
                      </a:r>
                      <a:endParaRPr lang="fr-FR" sz="800" dirty="0">
                        <a:solidFill>
                          <a:schemeClr val="bg1"/>
                        </a:solidFill>
                      </a:endParaRPr>
                    </a:p>
                  </a:txBody>
                  <a:tcPr/>
                </a:tc>
                <a:tc>
                  <a:txBody>
                    <a:bodyPr/>
                    <a:lstStyle/>
                    <a:p>
                      <a:pPr algn="ctr"/>
                      <a:r>
                        <a:rPr lang="fr-FR" sz="800" dirty="0" smtClean="0">
                          <a:solidFill>
                            <a:schemeClr val="bg1"/>
                          </a:solidFill>
                        </a:rPr>
                        <a:t>1.00</a:t>
                      </a:r>
                      <a:endParaRPr lang="fr-FR" sz="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0.100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bg1"/>
                          </a:solidFill>
                        </a:rPr>
                        <a:t>1.3</a:t>
                      </a:r>
                    </a:p>
                  </a:txBody>
                  <a:tcPr/>
                </a:tc>
              </a:tr>
              <a:tr h="1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PKS 2155-304</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21</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58</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53</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-30</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13’ 18’’</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17.74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-52.25</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0.67</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baseline="0" dirty="0" smtClean="0">
                          <a:solidFill>
                            <a:schemeClr val="bg1"/>
                          </a:solidFill>
                        </a:rPr>
                        <a:t>H 2356-309</a:t>
                      </a:r>
                      <a:endParaRPr lang="fr-FR" sz="800" baseline="30000" dirty="0" smtClean="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23</a:t>
                      </a:r>
                      <a:r>
                        <a:rPr lang="fr-FR" sz="800" kern="1200" baseline="30000" dirty="0" smtClean="0">
                          <a:solidFill>
                            <a:schemeClr val="bg1"/>
                          </a:solidFill>
                          <a:latin typeface="+mn-lt"/>
                          <a:ea typeface="+mn-ea"/>
                          <a:cs typeface="+mn-cs"/>
                        </a:rPr>
                        <a:t>h</a:t>
                      </a:r>
                      <a:r>
                        <a:rPr lang="fr-FR" sz="800" kern="1200" baseline="0" dirty="0" smtClean="0">
                          <a:solidFill>
                            <a:schemeClr val="bg1"/>
                          </a:solidFill>
                          <a:latin typeface="+mn-lt"/>
                          <a:ea typeface="+mn-ea"/>
                          <a:cs typeface="+mn-cs"/>
                        </a:rPr>
                        <a:t> 59</a:t>
                      </a:r>
                      <a:r>
                        <a:rPr lang="fr-FR" sz="800" kern="1200" baseline="30000" dirty="0" smtClean="0">
                          <a:solidFill>
                            <a:schemeClr val="bg1"/>
                          </a:solidFill>
                          <a:latin typeface="+mn-lt"/>
                          <a:ea typeface="+mn-ea"/>
                          <a:cs typeface="+mn-cs"/>
                        </a:rPr>
                        <a:t>m</a:t>
                      </a:r>
                      <a:r>
                        <a:rPr lang="fr-FR" sz="800" kern="1200" baseline="0" dirty="0" smtClean="0">
                          <a:solidFill>
                            <a:schemeClr val="bg1"/>
                          </a:solidFill>
                          <a:latin typeface="+mn-lt"/>
                          <a:ea typeface="+mn-ea"/>
                          <a:cs typeface="+mn-cs"/>
                        </a:rPr>
                        <a:t> 08</a:t>
                      </a:r>
                      <a:r>
                        <a:rPr lang="fr-FR" sz="800" kern="1200" baseline="30000" dirty="0" smtClean="0">
                          <a:solidFill>
                            <a:schemeClr val="bg1"/>
                          </a:solidFill>
                          <a:latin typeface="+mn-lt"/>
                          <a:ea typeface="+mn-ea"/>
                          <a:cs typeface="+mn-cs"/>
                        </a:rPr>
                        <a:t>s</a:t>
                      </a:r>
                      <a:endParaRPr lang="fr-FR" sz="800" baseline="300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-30</a:t>
                      </a:r>
                      <a:r>
                        <a:rPr lang="fr-FR" sz="800" kern="1200" baseline="30000" dirty="0" smtClean="0">
                          <a:solidFill>
                            <a:schemeClr val="bg1"/>
                          </a:solidFill>
                          <a:latin typeface="+mn-lt"/>
                          <a:ea typeface="+mn-ea"/>
                          <a:cs typeface="+mn-cs"/>
                        </a:rPr>
                        <a:t>o</a:t>
                      </a:r>
                      <a:r>
                        <a:rPr lang="fr-FR" sz="800" kern="1200" baseline="0" dirty="0" smtClean="0">
                          <a:solidFill>
                            <a:schemeClr val="bg1"/>
                          </a:solidFill>
                          <a:latin typeface="+mn-lt"/>
                          <a:ea typeface="+mn-ea"/>
                          <a:cs typeface="+mn-cs"/>
                        </a:rPr>
                        <a:t> 37’ 39’’</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12.84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-78.04</a:t>
                      </a:r>
                      <a:endParaRPr lang="fr-FR" sz="800" dirty="0">
                        <a:solidFill>
                          <a:schemeClr val="bg1"/>
                        </a:solidFill>
                      </a:endParaRPr>
                    </a:p>
                  </a:txBody>
                  <a:tcPr/>
                </a:tc>
                <a:tc>
                  <a:txBody>
                    <a:bodyPr/>
                    <a:lstStyle/>
                    <a:p>
                      <a:pPr algn="ctr"/>
                      <a:r>
                        <a:rPr lang="fr-FR" sz="800" kern="1200" baseline="0" dirty="0" smtClean="0">
                          <a:solidFill>
                            <a:schemeClr val="bg1"/>
                          </a:solidFill>
                          <a:latin typeface="+mn-lt"/>
                          <a:ea typeface="+mn-ea"/>
                          <a:cs typeface="+mn-cs"/>
                        </a:rPr>
                        <a:t>0.67</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c>
                  <a:txBody>
                    <a:bodyPr/>
                    <a:lstStyle/>
                    <a:p>
                      <a:pPr algn="ctr"/>
                      <a:r>
                        <a:rPr lang="fr-FR" sz="800" dirty="0" smtClean="0">
                          <a:solidFill>
                            <a:schemeClr val="bg1"/>
                          </a:solidFill>
                        </a:rPr>
                        <a:t>-</a:t>
                      </a:r>
                      <a:endParaRPr lang="fr-FR" sz="800" dirty="0">
                        <a:solidFill>
                          <a:schemeClr val="bg1"/>
                        </a:solidFill>
                      </a:endParaRPr>
                    </a:p>
                  </a:txBody>
                  <a:tcPr/>
                </a:tc>
              </a:tr>
            </a:tbl>
          </a:graphicData>
        </a:graphic>
      </p:graphicFrame>
      <p:sp>
        <p:nvSpPr>
          <p:cNvPr id="7" name="6 Elipse"/>
          <p:cNvSpPr/>
          <p:nvPr/>
        </p:nvSpPr>
        <p:spPr>
          <a:xfrm>
            <a:off x="7020272" y="1988840"/>
            <a:ext cx="864096" cy="4320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35496" y="1988840"/>
            <a:ext cx="864096" cy="4320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All</a:t>
            </a:r>
            <a:r>
              <a:rPr lang="es-ES" dirty="0" smtClean="0"/>
              <a:t> </a:t>
            </a:r>
            <a:r>
              <a:rPr lang="es-ES" dirty="0" err="1" smtClean="0"/>
              <a:t>sky</a:t>
            </a:r>
            <a:r>
              <a:rPr lang="es-ES" dirty="0" smtClean="0"/>
              <a:t> </a:t>
            </a:r>
            <a:r>
              <a:rPr lang="es-ES" dirty="0" err="1" smtClean="0"/>
              <a:t>search</a:t>
            </a:r>
            <a:endParaRPr lang="es-ES" dirty="0"/>
          </a:p>
        </p:txBody>
      </p:sp>
      <p:sp>
        <p:nvSpPr>
          <p:cNvPr id="3" name="TextBox 13"/>
          <p:cNvSpPr txBox="1">
            <a:spLocks noChangeArrowheads="1"/>
          </p:cNvSpPr>
          <p:nvPr/>
        </p:nvSpPr>
        <p:spPr bwMode="auto">
          <a:xfrm>
            <a:off x="648072" y="5157192"/>
            <a:ext cx="6084168" cy="369888"/>
          </a:xfrm>
          <a:prstGeom prst="rect">
            <a:avLst/>
          </a:prstGeom>
          <a:noFill/>
          <a:ln w="9525">
            <a:noFill/>
            <a:miter lim="800000"/>
            <a:headEnd/>
            <a:tailEnd/>
          </a:ln>
        </p:spPr>
        <p:txBody>
          <a:bodyPr wrap="square">
            <a:spAutoFit/>
          </a:bodyPr>
          <a:lstStyle/>
          <a:p>
            <a:pPr algn="ctr"/>
            <a:r>
              <a:rPr lang="en-US" dirty="0"/>
              <a:t>Maximized likelihood ratio value in </a:t>
            </a:r>
            <a:r>
              <a:rPr lang="en-US" dirty="0" smtClean="0"/>
              <a:t>equatorial </a:t>
            </a:r>
            <a:r>
              <a:rPr lang="en-US" dirty="0"/>
              <a:t>coordinates.</a:t>
            </a:r>
          </a:p>
        </p:txBody>
      </p:sp>
      <p:sp>
        <p:nvSpPr>
          <p:cNvPr id="5" name="4 CuadroTexto"/>
          <p:cNvSpPr txBox="1"/>
          <p:nvPr/>
        </p:nvSpPr>
        <p:spPr>
          <a:xfrm>
            <a:off x="971600" y="5805264"/>
            <a:ext cx="5976664" cy="923330"/>
          </a:xfrm>
          <a:prstGeom prst="rect">
            <a:avLst/>
          </a:prstGeom>
          <a:noFill/>
        </p:spPr>
        <p:txBody>
          <a:bodyPr wrap="square" rtlCol="0">
            <a:spAutoFit/>
          </a:bodyPr>
          <a:lstStyle/>
          <a:p>
            <a:r>
              <a:rPr lang="es-ES" dirty="0" err="1" smtClean="0"/>
              <a:t>Brightest</a:t>
            </a:r>
            <a:r>
              <a:rPr lang="es-ES" dirty="0" smtClean="0"/>
              <a:t> </a:t>
            </a:r>
            <a:r>
              <a:rPr lang="es-ES" dirty="0" err="1" smtClean="0"/>
              <a:t>point</a:t>
            </a:r>
            <a:r>
              <a:rPr lang="es-ES" dirty="0" smtClean="0"/>
              <a:t>: </a:t>
            </a:r>
            <a:r>
              <a:rPr lang="en-US" dirty="0" smtClean="0"/>
              <a:t>RA = 222.1º, </a:t>
            </a:r>
            <a:r>
              <a:rPr lang="en-US" dirty="0" smtClean="0">
                <a:sym typeface="Symbol"/>
              </a:rPr>
              <a:t></a:t>
            </a:r>
            <a:r>
              <a:rPr lang="en-US" dirty="0" smtClean="0"/>
              <a:t> = -9.5º, p-value = 0.31</a:t>
            </a:r>
          </a:p>
          <a:p>
            <a:endParaRPr lang="en-US" dirty="0" smtClean="0"/>
          </a:p>
          <a:p>
            <a:endParaRPr lang="es-ES" dirty="0"/>
          </a:p>
        </p:txBody>
      </p:sp>
      <p:pic>
        <p:nvPicPr>
          <p:cNvPr id="6" name="Picture 13" descr="tchi2.png"/>
          <p:cNvPicPr>
            <a:picLocks noChangeAspect="1"/>
          </p:cNvPicPr>
          <p:nvPr/>
        </p:nvPicPr>
        <p:blipFill>
          <a:blip r:embed="rId2" cstate="print"/>
          <a:srcRect/>
          <a:stretch>
            <a:fillRect/>
          </a:stretch>
        </p:blipFill>
        <p:spPr bwMode="auto">
          <a:xfrm>
            <a:off x="979488" y="1477963"/>
            <a:ext cx="7102475"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Outline</a:t>
            </a:r>
            <a:endParaRPr lang="es-ES" dirty="0"/>
          </a:p>
        </p:txBody>
      </p:sp>
      <p:sp>
        <p:nvSpPr>
          <p:cNvPr id="3" name="2 Marcador de contenido"/>
          <p:cNvSpPr>
            <a:spLocks noGrp="1"/>
          </p:cNvSpPr>
          <p:nvPr>
            <p:ph idx="1"/>
          </p:nvPr>
        </p:nvSpPr>
        <p:spPr/>
        <p:txBody>
          <a:bodyPr/>
          <a:lstStyle/>
          <a:p>
            <a:r>
              <a:rPr lang="es-ES" dirty="0" err="1" smtClean="0"/>
              <a:t>The</a:t>
            </a:r>
            <a:r>
              <a:rPr lang="es-ES" dirty="0" smtClean="0"/>
              <a:t> ANTARES </a:t>
            </a:r>
            <a:r>
              <a:rPr lang="es-ES" dirty="0" err="1" smtClean="0"/>
              <a:t>telescope</a:t>
            </a:r>
            <a:endParaRPr lang="es-ES" dirty="0" smtClean="0"/>
          </a:p>
          <a:p>
            <a:r>
              <a:rPr lang="es-ES" dirty="0" err="1" smtClean="0"/>
              <a:t>Search</a:t>
            </a:r>
            <a:r>
              <a:rPr lang="es-ES" dirty="0" smtClean="0"/>
              <a:t> </a:t>
            </a:r>
            <a:r>
              <a:rPr lang="es-ES" dirty="0" err="1" smtClean="0"/>
              <a:t>methods</a:t>
            </a:r>
            <a:endParaRPr lang="es-ES" dirty="0" smtClean="0"/>
          </a:p>
          <a:p>
            <a:pPr lvl="1"/>
            <a:r>
              <a:rPr lang="es-ES" dirty="0" err="1" smtClean="0"/>
              <a:t>Likelihood</a:t>
            </a:r>
            <a:r>
              <a:rPr lang="es-ES" dirty="0" smtClean="0"/>
              <a:t> ratio (LLR)</a:t>
            </a:r>
          </a:p>
          <a:p>
            <a:pPr lvl="1"/>
            <a:r>
              <a:rPr lang="es-ES" dirty="0" err="1" smtClean="0"/>
              <a:t>Expectation-Maximization</a:t>
            </a:r>
            <a:r>
              <a:rPr lang="es-ES" dirty="0" smtClean="0"/>
              <a:t> (EM)</a:t>
            </a:r>
          </a:p>
          <a:p>
            <a:pPr lvl="1"/>
            <a:r>
              <a:rPr lang="es-ES" dirty="0" smtClean="0"/>
              <a:t>(</a:t>
            </a:r>
            <a:r>
              <a:rPr lang="es-ES" dirty="0" err="1" smtClean="0"/>
              <a:t>also</a:t>
            </a:r>
            <a:r>
              <a:rPr lang="es-ES" dirty="0" smtClean="0"/>
              <a:t> a </a:t>
            </a:r>
            <a:r>
              <a:rPr lang="es-ES" dirty="0" err="1" smtClean="0"/>
              <a:t>binned</a:t>
            </a:r>
            <a:r>
              <a:rPr lang="es-ES" dirty="0" smtClean="0"/>
              <a:t> </a:t>
            </a:r>
            <a:r>
              <a:rPr lang="es-ES" dirty="0" err="1" smtClean="0"/>
              <a:t>method</a:t>
            </a:r>
            <a:r>
              <a:rPr lang="es-ES" dirty="0" smtClean="0"/>
              <a:t>, </a:t>
            </a:r>
            <a:r>
              <a:rPr lang="es-ES" dirty="0" err="1" smtClean="0"/>
              <a:t>not</a:t>
            </a:r>
            <a:r>
              <a:rPr lang="es-ES" dirty="0" smtClean="0"/>
              <a:t> </a:t>
            </a:r>
            <a:r>
              <a:rPr lang="es-ES" dirty="0" err="1" smtClean="0"/>
              <a:t>discussed</a:t>
            </a:r>
            <a:r>
              <a:rPr lang="es-ES" dirty="0" smtClean="0"/>
              <a:t> </a:t>
            </a:r>
            <a:r>
              <a:rPr lang="es-ES" dirty="0" err="1" smtClean="0"/>
              <a:t>here</a:t>
            </a:r>
            <a:r>
              <a:rPr lang="es-ES" dirty="0" smtClean="0"/>
              <a:t>)</a:t>
            </a:r>
          </a:p>
          <a:p>
            <a:r>
              <a:rPr lang="es-ES" dirty="0" err="1" smtClean="0"/>
              <a:t>Results</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3" name="Picture 15"/>
          <p:cNvPicPr>
            <a:picLocks noChangeAspect="1" noChangeArrowheads="1"/>
          </p:cNvPicPr>
          <p:nvPr/>
        </p:nvPicPr>
        <p:blipFill>
          <a:blip r:embed="rId3" cstate="print"/>
          <a:srcRect/>
          <a:stretch>
            <a:fillRect/>
          </a:stretch>
        </p:blipFill>
        <p:spPr bwMode="auto">
          <a:xfrm>
            <a:off x="1371600" y="3194050"/>
            <a:ext cx="2209800" cy="920750"/>
          </a:xfrm>
          <a:prstGeom prst="rect">
            <a:avLst/>
          </a:prstGeom>
          <a:noFill/>
          <a:ln w="9525">
            <a:noFill/>
            <a:miter lim="800000"/>
            <a:headEnd/>
            <a:tailEnd/>
          </a:ln>
          <a:effectLst/>
        </p:spPr>
      </p:pic>
      <p:sp>
        <p:nvSpPr>
          <p:cNvPr id="43010" name="Rectangle 2"/>
          <p:cNvSpPr>
            <a:spLocks noGrp="1" noChangeArrowheads="1"/>
          </p:cNvSpPr>
          <p:nvPr>
            <p:ph type="title"/>
          </p:nvPr>
        </p:nvSpPr>
        <p:spPr/>
        <p:txBody>
          <a:bodyPr/>
          <a:lstStyle/>
          <a:p>
            <a:r>
              <a:rPr lang="en-US"/>
              <a:t>Expectation Maximization</a:t>
            </a:r>
          </a:p>
        </p:txBody>
      </p:sp>
      <p:sp>
        <p:nvSpPr>
          <p:cNvPr id="43012" name="Text Box 4"/>
          <p:cNvSpPr txBox="1">
            <a:spLocks noChangeArrowheads="1"/>
          </p:cNvSpPr>
          <p:nvPr/>
        </p:nvSpPr>
        <p:spPr bwMode="auto">
          <a:xfrm>
            <a:off x="685800" y="1371600"/>
            <a:ext cx="8001000" cy="1144588"/>
          </a:xfrm>
          <a:prstGeom prst="rect">
            <a:avLst/>
          </a:prstGeom>
          <a:noFill/>
          <a:ln w="9525" algn="ctr">
            <a:noFill/>
            <a:miter lim="800000"/>
            <a:headEnd/>
            <a:tailEnd/>
          </a:ln>
          <a:effectLst/>
        </p:spPr>
        <p:txBody>
          <a:bodyPr>
            <a:spAutoFit/>
          </a:bodyPr>
          <a:lstStyle/>
          <a:p>
            <a:pPr eaLnBrk="1" hangingPunct="1">
              <a:buClr>
                <a:srgbClr val="FFCC00"/>
              </a:buClr>
              <a:buSzPct val="110000"/>
              <a:buFont typeface="Wingdings" pitchFamily="2" charset="2"/>
              <a:buChar char="§"/>
            </a:pPr>
            <a:r>
              <a:rPr lang="en-US" sz="2300"/>
              <a:t> The EM method is a pattern recognition algorithm that maximizes the likelihood in finite mixture problems, which are described by different density components (pdf) as:</a:t>
            </a:r>
            <a:endParaRPr lang="en-US">
              <a:sym typeface="Symbol" pitchFamily="18" charset="2"/>
            </a:endParaRPr>
          </a:p>
        </p:txBody>
      </p:sp>
      <p:sp>
        <p:nvSpPr>
          <p:cNvPr id="43014" name="Text Box 6"/>
          <p:cNvSpPr txBox="1">
            <a:spLocks noChangeArrowheads="1"/>
          </p:cNvSpPr>
          <p:nvPr/>
        </p:nvSpPr>
        <p:spPr bwMode="auto">
          <a:xfrm>
            <a:off x="2803525" y="4227513"/>
            <a:ext cx="3829050" cy="366712"/>
          </a:xfrm>
          <a:prstGeom prst="rect">
            <a:avLst/>
          </a:prstGeom>
          <a:noFill/>
          <a:ln w="9525">
            <a:noFill/>
            <a:miter lim="800000"/>
            <a:headEnd/>
            <a:tailEnd/>
          </a:ln>
          <a:effectLst/>
        </p:spPr>
        <p:txBody>
          <a:bodyPr wrap="none">
            <a:spAutoFit/>
          </a:bodyPr>
          <a:lstStyle/>
          <a:p>
            <a:r>
              <a:rPr lang="en-US"/>
              <a:t>proportion of signal and background</a:t>
            </a:r>
          </a:p>
        </p:txBody>
      </p:sp>
      <p:sp>
        <p:nvSpPr>
          <p:cNvPr id="43015" name="Line 7"/>
          <p:cNvSpPr>
            <a:spLocks noChangeShapeType="1"/>
          </p:cNvSpPr>
          <p:nvPr/>
        </p:nvSpPr>
        <p:spPr bwMode="auto">
          <a:xfrm flipH="1" flipV="1">
            <a:off x="2667000" y="3810000"/>
            <a:ext cx="152400" cy="533400"/>
          </a:xfrm>
          <a:prstGeom prst="line">
            <a:avLst/>
          </a:prstGeom>
          <a:noFill/>
          <a:ln w="28575">
            <a:solidFill>
              <a:srgbClr val="A0EB3D"/>
            </a:solidFill>
            <a:round/>
            <a:headEnd/>
            <a:tailEnd type="triangle" w="med" len="med"/>
          </a:ln>
          <a:effectLst/>
        </p:spPr>
        <p:txBody>
          <a:bodyPr/>
          <a:lstStyle/>
          <a:p>
            <a:endParaRPr lang="es-ES"/>
          </a:p>
        </p:txBody>
      </p:sp>
      <p:sp>
        <p:nvSpPr>
          <p:cNvPr id="43016" name="Text Box 8"/>
          <p:cNvSpPr txBox="1">
            <a:spLocks noChangeArrowheads="1"/>
          </p:cNvSpPr>
          <p:nvPr/>
        </p:nvSpPr>
        <p:spPr bwMode="auto">
          <a:xfrm>
            <a:off x="2819400" y="2590800"/>
            <a:ext cx="501650" cy="366713"/>
          </a:xfrm>
          <a:prstGeom prst="rect">
            <a:avLst/>
          </a:prstGeom>
          <a:noFill/>
          <a:ln w="9525">
            <a:noFill/>
            <a:miter lim="800000"/>
            <a:headEnd/>
            <a:tailEnd/>
          </a:ln>
          <a:effectLst/>
        </p:spPr>
        <p:txBody>
          <a:bodyPr wrap="none">
            <a:spAutoFit/>
          </a:bodyPr>
          <a:lstStyle/>
          <a:p>
            <a:r>
              <a:rPr lang="en-US"/>
              <a:t>pdf</a:t>
            </a:r>
          </a:p>
        </p:txBody>
      </p:sp>
      <p:sp>
        <p:nvSpPr>
          <p:cNvPr id="43017" name="Line 9"/>
          <p:cNvSpPr>
            <a:spLocks noChangeShapeType="1"/>
          </p:cNvSpPr>
          <p:nvPr/>
        </p:nvSpPr>
        <p:spPr bwMode="auto">
          <a:xfrm flipH="1">
            <a:off x="2743200" y="2895600"/>
            <a:ext cx="152400" cy="533400"/>
          </a:xfrm>
          <a:prstGeom prst="line">
            <a:avLst/>
          </a:prstGeom>
          <a:noFill/>
          <a:ln w="28575">
            <a:solidFill>
              <a:srgbClr val="A0EB3D"/>
            </a:solidFill>
            <a:round/>
            <a:headEnd/>
            <a:tailEnd type="triangle" w="med" len="med"/>
          </a:ln>
          <a:effectLst/>
        </p:spPr>
        <p:txBody>
          <a:bodyPr/>
          <a:lstStyle/>
          <a:p>
            <a:endParaRPr lang="es-ES"/>
          </a:p>
        </p:txBody>
      </p:sp>
      <p:sp>
        <p:nvSpPr>
          <p:cNvPr id="43018" name="Text Box 10"/>
          <p:cNvSpPr txBox="1">
            <a:spLocks noChangeArrowheads="1"/>
          </p:cNvSpPr>
          <p:nvPr/>
        </p:nvSpPr>
        <p:spPr bwMode="auto">
          <a:xfrm>
            <a:off x="3886200" y="2514600"/>
            <a:ext cx="1465263" cy="641350"/>
          </a:xfrm>
          <a:prstGeom prst="rect">
            <a:avLst/>
          </a:prstGeom>
          <a:noFill/>
          <a:ln w="9525">
            <a:noFill/>
            <a:miter lim="800000"/>
            <a:headEnd/>
            <a:tailEnd/>
          </a:ln>
          <a:effectLst/>
        </p:spPr>
        <p:txBody>
          <a:bodyPr wrap="none">
            <a:spAutoFit/>
          </a:bodyPr>
          <a:lstStyle/>
          <a:p>
            <a:r>
              <a:rPr lang="en-US"/>
              <a:t>signal: RA, </a:t>
            </a:r>
            <a:r>
              <a:rPr lang="en-US">
                <a:sym typeface="Symbol" pitchFamily="18" charset="2"/>
              </a:rPr>
              <a:t></a:t>
            </a:r>
          </a:p>
          <a:p>
            <a:r>
              <a:rPr lang="en-US">
                <a:sym typeface="Symbol" pitchFamily="18" charset="2"/>
              </a:rPr>
              <a:t>bg: only </a:t>
            </a:r>
          </a:p>
        </p:txBody>
      </p:sp>
      <p:sp>
        <p:nvSpPr>
          <p:cNvPr id="43019" name="Line 11"/>
          <p:cNvSpPr>
            <a:spLocks noChangeShapeType="1"/>
          </p:cNvSpPr>
          <p:nvPr/>
        </p:nvSpPr>
        <p:spPr bwMode="auto">
          <a:xfrm flipH="1">
            <a:off x="3276600" y="2971800"/>
            <a:ext cx="609600" cy="533400"/>
          </a:xfrm>
          <a:prstGeom prst="line">
            <a:avLst/>
          </a:prstGeom>
          <a:noFill/>
          <a:ln w="28575">
            <a:solidFill>
              <a:srgbClr val="A0EB3D"/>
            </a:solidFill>
            <a:round/>
            <a:headEnd/>
            <a:tailEnd type="triangle" w="med" len="med"/>
          </a:ln>
          <a:effectLst/>
        </p:spPr>
        <p:txBody>
          <a:bodyPr/>
          <a:lstStyle/>
          <a:p>
            <a:endParaRPr lang="es-ES"/>
          </a:p>
        </p:txBody>
      </p:sp>
      <p:sp>
        <p:nvSpPr>
          <p:cNvPr id="43020" name="Text Box 12"/>
          <p:cNvSpPr txBox="1">
            <a:spLocks noChangeArrowheads="1"/>
          </p:cNvSpPr>
          <p:nvPr/>
        </p:nvSpPr>
        <p:spPr bwMode="auto">
          <a:xfrm>
            <a:off x="3562350" y="3900488"/>
            <a:ext cx="1847850" cy="366712"/>
          </a:xfrm>
          <a:prstGeom prst="rect">
            <a:avLst/>
          </a:prstGeom>
          <a:noFill/>
          <a:ln w="9525">
            <a:noFill/>
            <a:miter lim="800000"/>
            <a:headEnd/>
            <a:tailEnd/>
          </a:ln>
          <a:effectLst/>
        </p:spPr>
        <p:txBody>
          <a:bodyPr wrap="none">
            <a:spAutoFit/>
          </a:bodyPr>
          <a:lstStyle/>
          <a:p>
            <a:r>
              <a:rPr lang="en-US"/>
              <a:t>position of event</a:t>
            </a:r>
          </a:p>
        </p:txBody>
      </p:sp>
      <p:sp>
        <p:nvSpPr>
          <p:cNvPr id="43021" name="Line 13"/>
          <p:cNvSpPr>
            <a:spLocks noChangeShapeType="1"/>
          </p:cNvSpPr>
          <p:nvPr/>
        </p:nvSpPr>
        <p:spPr bwMode="auto">
          <a:xfrm flipH="1" flipV="1">
            <a:off x="3124200" y="3810000"/>
            <a:ext cx="381000" cy="228600"/>
          </a:xfrm>
          <a:prstGeom prst="line">
            <a:avLst/>
          </a:prstGeom>
          <a:noFill/>
          <a:ln w="28575">
            <a:solidFill>
              <a:srgbClr val="A0EB3D"/>
            </a:solidFill>
            <a:round/>
            <a:headEnd/>
            <a:tailEnd type="triangle" w="med" len="med"/>
          </a:ln>
          <a:effectLst/>
        </p:spPr>
        <p:txBody>
          <a:bodyPr/>
          <a:lstStyle/>
          <a:p>
            <a:endParaRPr lang="es-ES"/>
          </a:p>
        </p:txBody>
      </p:sp>
      <p:sp>
        <p:nvSpPr>
          <p:cNvPr id="43022" name="Text Box 14"/>
          <p:cNvSpPr txBox="1">
            <a:spLocks noChangeArrowheads="1"/>
          </p:cNvSpPr>
          <p:nvPr/>
        </p:nvSpPr>
        <p:spPr bwMode="auto">
          <a:xfrm>
            <a:off x="609600" y="4722813"/>
            <a:ext cx="8001000" cy="1495425"/>
          </a:xfrm>
          <a:prstGeom prst="rect">
            <a:avLst/>
          </a:prstGeom>
          <a:noFill/>
          <a:ln w="9525" algn="ctr">
            <a:noFill/>
            <a:miter lim="800000"/>
            <a:headEnd/>
            <a:tailEnd/>
          </a:ln>
          <a:effectLst/>
        </p:spPr>
        <p:txBody>
          <a:bodyPr>
            <a:spAutoFit/>
          </a:bodyPr>
          <a:lstStyle/>
          <a:p>
            <a:pPr eaLnBrk="1" hangingPunct="1">
              <a:buClr>
                <a:srgbClr val="FFCC00"/>
              </a:buClr>
              <a:buSzPct val="110000"/>
              <a:buFont typeface="Wingdings" pitchFamily="2" charset="2"/>
              <a:buChar char="§"/>
            </a:pPr>
            <a:r>
              <a:rPr lang="en-US" sz="2300"/>
              <a:t> The idea is to assume that the set of observations forms a set of incomplete data vectors. The unknown information is whether the observed event belongs to a component or another.</a:t>
            </a:r>
            <a:endParaRPr lang="en-US">
              <a:sym typeface="Symbol" pitchFamily="18" charset="2"/>
            </a:endParaRPr>
          </a:p>
        </p:txBody>
      </p:sp>
      <p:pic>
        <p:nvPicPr>
          <p:cNvPr id="43024" name="Picture 16"/>
          <p:cNvPicPr>
            <a:picLocks noChangeAspect="1" noChangeArrowheads="1"/>
          </p:cNvPicPr>
          <p:nvPr/>
        </p:nvPicPr>
        <p:blipFill>
          <a:blip r:embed="rId4" cstate="print"/>
          <a:srcRect/>
          <a:stretch>
            <a:fillRect/>
          </a:stretch>
        </p:blipFill>
        <p:spPr bwMode="auto">
          <a:xfrm>
            <a:off x="4505325" y="3273425"/>
            <a:ext cx="3800475" cy="517525"/>
          </a:xfrm>
          <a:prstGeom prst="rect">
            <a:avLst/>
          </a:prstGeom>
          <a:noFill/>
          <a:ln w="9525">
            <a:noFill/>
            <a:miter lim="800000"/>
            <a:headEnd/>
            <a:tailEnd/>
          </a:ln>
          <a:effectLst/>
        </p:spPr>
      </p:pic>
      <p:sp>
        <p:nvSpPr>
          <p:cNvPr id="43026" name="AutoShape 18"/>
          <p:cNvSpPr>
            <a:spLocks noChangeArrowheads="1"/>
          </p:cNvSpPr>
          <p:nvPr/>
        </p:nvSpPr>
        <p:spPr bwMode="auto">
          <a:xfrm>
            <a:off x="3733800" y="3505200"/>
            <a:ext cx="609600" cy="228600"/>
          </a:xfrm>
          <a:prstGeom prst="rightArrow">
            <a:avLst>
              <a:gd name="adj1" fmla="val 50000"/>
              <a:gd name="adj2" fmla="val 66667"/>
            </a:avLst>
          </a:prstGeom>
          <a:solidFill>
            <a:schemeClr val="accent1"/>
          </a:solidFill>
          <a:ln w="9525">
            <a:solidFill>
              <a:schemeClr val="tx1"/>
            </a:solidFill>
            <a:miter lim="800000"/>
            <a:headEnd/>
            <a:tailEnd/>
          </a:ln>
          <a:effectLst/>
        </p:spPr>
        <p:txBody>
          <a:bodyPr wrap="none" anchor="ctr"/>
          <a:lstStyle/>
          <a:p>
            <a:endParaRPr lang="es-ES"/>
          </a:p>
        </p:txBody>
      </p:sp>
      <p:graphicFrame>
        <p:nvGraphicFramePr>
          <p:cNvPr id="43027" name="Object 19"/>
          <p:cNvGraphicFramePr>
            <a:graphicFrameLocks noChangeAspect="1"/>
          </p:cNvGraphicFramePr>
          <p:nvPr/>
        </p:nvGraphicFramePr>
        <p:xfrm>
          <a:off x="860425" y="6248400"/>
          <a:ext cx="2316163" cy="533400"/>
        </p:xfrm>
        <a:graphic>
          <a:graphicData uri="http://schemas.openxmlformats.org/presentationml/2006/ole">
            <p:oleObj spid="_x0000_s1026" name="Equation" r:id="rId5" imgW="1091880" imgH="241200" progId="Equation.3">
              <p:embed/>
            </p:oleObj>
          </a:graphicData>
        </a:graphic>
      </p:graphicFrame>
      <p:graphicFrame>
        <p:nvGraphicFramePr>
          <p:cNvPr id="43029" name="Object 21"/>
          <p:cNvGraphicFramePr>
            <a:graphicFrameLocks noChangeAspect="1"/>
          </p:cNvGraphicFramePr>
          <p:nvPr/>
        </p:nvGraphicFramePr>
        <p:xfrm>
          <a:off x="3984625" y="6248400"/>
          <a:ext cx="2720975" cy="533400"/>
        </p:xfrm>
        <a:graphic>
          <a:graphicData uri="http://schemas.openxmlformats.org/presentationml/2006/ole">
            <p:oleObj spid="_x0000_s1027" name="Ecuación" r:id="rId6" imgW="1282680" imgH="241200" progId="Equation.3">
              <p:embed/>
            </p:oleObj>
          </a:graphicData>
        </a:graphic>
      </p:graphicFrame>
      <p:sp>
        <p:nvSpPr>
          <p:cNvPr id="43030" name="AutoShape 22"/>
          <p:cNvSpPr>
            <a:spLocks noChangeArrowheads="1"/>
          </p:cNvSpPr>
          <p:nvPr/>
        </p:nvSpPr>
        <p:spPr bwMode="auto">
          <a:xfrm>
            <a:off x="3298825" y="6400800"/>
            <a:ext cx="609600" cy="228600"/>
          </a:xfrm>
          <a:prstGeom prst="rightArrow">
            <a:avLst>
              <a:gd name="adj1" fmla="val 50000"/>
              <a:gd name="adj2" fmla="val 66667"/>
            </a:avLst>
          </a:prstGeom>
          <a:solidFill>
            <a:schemeClr val="accent1"/>
          </a:solidFill>
          <a:ln w="9525">
            <a:solidFill>
              <a:schemeClr val="tx1"/>
            </a:solidFill>
            <a:miter lim="800000"/>
            <a:headEnd/>
            <a:tailEnd/>
          </a:ln>
          <a:effectLst/>
        </p:spPr>
        <p:txBody>
          <a:bodyPr wrap="none" anchor="ctr"/>
          <a:lstStyle/>
          <a:p>
            <a:endParaRPr lang="es-ES"/>
          </a:p>
        </p:txBody>
      </p:sp>
      <p:sp>
        <p:nvSpPr>
          <p:cNvPr id="43031" name="Text Box 23"/>
          <p:cNvSpPr txBox="1">
            <a:spLocks noChangeArrowheads="1"/>
          </p:cNvSpPr>
          <p:nvPr/>
        </p:nvSpPr>
        <p:spPr bwMode="auto">
          <a:xfrm>
            <a:off x="7162800" y="6051550"/>
            <a:ext cx="1828800" cy="730250"/>
          </a:xfrm>
          <a:prstGeom prst="rect">
            <a:avLst/>
          </a:prstGeom>
          <a:noFill/>
          <a:ln w="9525">
            <a:noFill/>
            <a:miter lim="800000"/>
            <a:headEnd/>
            <a:tailEnd/>
          </a:ln>
          <a:effectLst/>
        </p:spPr>
        <p:txBody>
          <a:bodyPr>
            <a:spAutoFit/>
          </a:bodyPr>
          <a:lstStyle/>
          <a:p>
            <a:r>
              <a:rPr lang="en-US" sz="1400"/>
              <a:t>z</a:t>
            </a:r>
            <a:r>
              <a:rPr lang="en-US" sz="1400" baseline="-25000"/>
              <a:t>i</a:t>
            </a:r>
            <a:r>
              <a:rPr lang="en-US" sz="1400"/>
              <a:t> is the probability that the event comes from the source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Model Selection in EM</a:t>
            </a:r>
          </a:p>
        </p:txBody>
      </p:sp>
      <p:pic>
        <p:nvPicPr>
          <p:cNvPr id="47108" name="Picture 4"/>
          <p:cNvPicPr>
            <a:picLocks noChangeAspect="1" noChangeArrowheads="1"/>
          </p:cNvPicPr>
          <p:nvPr/>
        </p:nvPicPr>
        <p:blipFill>
          <a:blip r:embed="rId2" cstate="print"/>
          <a:srcRect/>
          <a:stretch>
            <a:fillRect/>
          </a:stretch>
        </p:blipFill>
        <p:spPr bwMode="auto">
          <a:xfrm>
            <a:off x="914400" y="3140968"/>
            <a:ext cx="6934200" cy="561975"/>
          </a:xfrm>
          <a:prstGeom prst="rect">
            <a:avLst/>
          </a:prstGeom>
          <a:noFill/>
          <a:ln w="9525" algn="ctr">
            <a:noFill/>
            <a:miter lim="800000"/>
            <a:headEnd/>
            <a:tailEnd/>
          </a:ln>
          <a:effectLst/>
        </p:spPr>
      </p:pic>
      <p:sp>
        <p:nvSpPr>
          <p:cNvPr id="47111" name="Text Box 7"/>
          <p:cNvSpPr txBox="1">
            <a:spLocks noChangeArrowheads="1"/>
          </p:cNvSpPr>
          <p:nvPr/>
        </p:nvSpPr>
        <p:spPr bwMode="auto">
          <a:xfrm>
            <a:off x="685800" y="1295400"/>
            <a:ext cx="8001000" cy="1846263"/>
          </a:xfrm>
          <a:prstGeom prst="rect">
            <a:avLst/>
          </a:prstGeom>
          <a:noFill/>
          <a:ln w="9525" algn="ctr">
            <a:noFill/>
            <a:miter lim="800000"/>
            <a:headEnd/>
            <a:tailEnd/>
          </a:ln>
          <a:effectLst/>
        </p:spPr>
        <p:txBody>
          <a:bodyPr>
            <a:spAutoFit/>
          </a:bodyPr>
          <a:lstStyle/>
          <a:p>
            <a:pPr eaLnBrk="1" hangingPunct="1">
              <a:buClr>
                <a:srgbClr val="FFCC00"/>
              </a:buClr>
              <a:buSzPct val="110000"/>
              <a:buFont typeface="Wingdings" pitchFamily="2" charset="2"/>
              <a:buChar char="§"/>
            </a:pPr>
            <a:r>
              <a:rPr lang="en-US" sz="2300"/>
              <a:t> The parameter used for discriminating signal versus background is the Bayesian Information Criterion, which is the maximum likelihood ratio with a penalty that takes into account the number of free parameters in the model weighed by the number of events in the data sample.</a:t>
            </a:r>
            <a:endParaRPr lang="en-US">
              <a:sym typeface="Symbol" pitchFamily="18" charset="2"/>
            </a:endParaRPr>
          </a:p>
        </p:txBody>
      </p:sp>
      <p:sp>
        <p:nvSpPr>
          <p:cNvPr id="47112" name="Text Box 8"/>
          <p:cNvSpPr txBox="1">
            <a:spLocks noChangeArrowheads="1"/>
          </p:cNvSpPr>
          <p:nvPr/>
        </p:nvSpPr>
        <p:spPr bwMode="auto">
          <a:xfrm>
            <a:off x="6172200" y="4075113"/>
            <a:ext cx="2819400" cy="2014537"/>
          </a:xfrm>
          <a:prstGeom prst="rect">
            <a:avLst/>
          </a:prstGeom>
          <a:noFill/>
          <a:ln w="9525">
            <a:noFill/>
            <a:miter lim="800000"/>
            <a:headEnd/>
            <a:tailEnd/>
          </a:ln>
          <a:effectLst/>
        </p:spPr>
        <p:txBody>
          <a:bodyPr>
            <a:spAutoFit/>
          </a:bodyPr>
          <a:lstStyle/>
          <a:p>
            <a:r>
              <a:rPr lang="en-US"/>
              <a:t>D: data set</a:t>
            </a:r>
          </a:p>
          <a:p>
            <a:r>
              <a:rPr lang="en-US">
                <a:sym typeface="Symbol" pitchFamily="18" charset="2"/>
              </a:rPr>
              <a:t></a:t>
            </a:r>
            <a:r>
              <a:rPr lang="en-US" baseline="-25000">
                <a:sym typeface="Symbol" pitchFamily="18" charset="2"/>
              </a:rPr>
              <a:t>0</a:t>
            </a:r>
            <a:r>
              <a:rPr lang="en-US">
                <a:sym typeface="Symbol" pitchFamily="18" charset="2"/>
              </a:rPr>
              <a:t>: parameters of bg</a:t>
            </a:r>
            <a:endParaRPr lang="en-US"/>
          </a:p>
          <a:p>
            <a:r>
              <a:rPr lang="en-US">
                <a:sym typeface="Symbol" pitchFamily="18" charset="2"/>
              </a:rPr>
              <a:t></a:t>
            </a:r>
            <a:r>
              <a:rPr lang="en-US" baseline="-25000">
                <a:sym typeface="Symbol" pitchFamily="18" charset="2"/>
              </a:rPr>
              <a:t>1</a:t>
            </a:r>
            <a:r>
              <a:rPr lang="en-US">
                <a:sym typeface="Symbol" pitchFamily="18" charset="2"/>
              </a:rPr>
              <a:t>: parameters of signal</a:t>
            </a:r>
          </a:p>
          <a:p>
            <a:r>
              <a:rPr lang="en-US">
                <a:sym typeface="Symbol" pitchFamily="18" charset="2"/>
              </a:rPr>
              <a:t>M: model</a:t>
            </a:r>
          </a:p>
          <a:p>
            <a:r>
              <a:rPr lang="en-US">
                <a:sym typeface="Symbol" pitchFamily="18" charset="2"/>
              </a:rPr>
              <a:t></a:t>
            </a:r>
            <a:r>
              <a:rPr lang="en-US" baseline="-25000">
                <a:sym typeface="Symbol" pitchFamily="18" charset="2"/>
              </a:rPr>
              <a:t>k</a:t>
            </a:r>
            <a:r>
              <a:rPr lang="en-US">
                <a:sym typeface="Symbol" pitchFamily="18" charset="2"/>
              </a:rPr>
              <a:t>: number of parameters to be estimated</a:t>
            </a:r>
            <a:endParaRPr lang="en-US" baseline="-25000">
              <a:sym typeface="Symbol" pitchFamily="18" charset="2"/>
            </a:endParaRPr>
          </a:p>
          <a:p>
            <a:endParaRPr lang="en-US">
              <a:sym typeface="Symbol" pitchFamily="18" charset="2"/>
            </a:endParaRPr>
          </a:p>
        </p:txBody>
      </p:sp>
      <p:sp>
        <p:nvSpPr>
          <p:cNvPr id="47113" name="Line 9"/>
          <p:cNvSpPr>
            <a:spLocks noChangeShapeType="1"/>
          </p:cNvSpPr>
          <p:nvPr/>
        </p:nvSpPr>
        <p:spPr bwMode="auto">
          <a:xfrm>
            <a:off x="5867400" y="3810000"/>
            <a:ext cx="228600" cy="457200"/>
          </a:xfrm>
          <a:prstGeom prst="line">
            <a:avLst/>
          </a:prstGeom>
          <a:noFill/>
          <a:ln w="57150">
            <a:solidFill>
              <a:schemeClr val="folHlink"/>
            </a:solidFill>
            <a:round/>
            <a:headEnd/>
            <a:tailEnd type="triangle" w="med" len="med"/>
          </a:ln>
          <a:effectLst/>
        </p:spPr>
        <p:txBody>
          <a:bodyPr/>
          <a:lstStyle/>
          <a:p>
            <a:endParaRPr lang="es-ES"/>
          </a:p>
        </p:txBody>
      </p:sp>
      <p:sp>
        <p:nvSpPr>
          <p:cNvPr id="47114" name="Text Box 10"/>
          <p:cNvSpPr txBox="1">
            <a:spLocks noChangeArrowheads="1"/>
          </p:cNvSpPr>
          <p:nvPr/>
        </p:nvSpPr>
        <p:spPr bwMode="auto">
          <a:xfrm>
            <a:off x="4953000" y="5942013"/>
            <a:ext cx="4038600" cy="915987"/>
          </a:xfrm>
          <a:prstGeom prst="rect">
            <a:avLst/>
          </a:prstGeom>
          <a:noFill/>
          <a:ln w="9525">
            <a:noFill/>
            <a:miter lim="800000"/>
            <a:headEnd/>
            <a:tailEnd/>
          </a:ln>
          <a:effectLst/>
        </p:spPr>
        <p:txBody>
          <a:bodyPr>
            <a:spAutoFit/>
          </a:bodyPr>
          <a:lstStyle/>
          <a:p>
            <a:r>
              <a:rPr lang="en-US"/>
              <a:t>BIC distribution for different number of sources events added (at </a:t>
            </a:r>
            <a:r>
              <a:rPr lang="en-US">
                <a:sym typeface="Symbol" pitchFamily="18" charset="2"/>
              </a:rPr>
              <a:t>=-80</a:t>
            </a:r>
            <a:r>
              <a:rPr lang="en-US"/>
              <a:t>), compared with  only background</a:t>
            </a:r>
          </a:p>
        </p:txBody>
      </p:sp>
      <p:pic>
        <p:nvPicPr>
          <p:cNvPr id="9" name="Picture 8" descr="C:\Users\jpablo\Documents\ANTARES\Reuniones\unblinding\em_free_bic_dist.gif"/>
          <p:cNvPicPr>
            <a:picLocks noChangeArrowheads="1"/>
          </p:cNvPicPr>
          <p:nvPr/>
        </p:nvPicPr>
        <p:blipFill>
          <a:blip r:embed="rId3" cstate="print"/>
          <a:srcRect/>
          <a:stretch>
            <a:fillRect/>
          </a:stretch>
        </p:blipFill>
        <p:spPr bwMode="auto">
          <a:xfrm>
            <a:off x="1090319" y="3717032"/>
            <a:ext cx="3913729" cy="3260963"/>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64088" y="512064"/>
            <a:ext cx="3322712" cy="2196856"/>
          </a:xfrm>
        </p:spPr>
        <p:txBody>
          <a:bodyPr/>
          <a:lstStyle/>
          <a:p>
            <a:r>
              <a:rPr lang="es-ES" dirty="0" err="1" smtClean="0"/>
              <a:t>Results</a:t>
            </a:r>
            <a:r>
              <a:rPr lang="es-ES" dirty="0" smtClean="0"/>
              <a:t> </a:t>
            </a:r>
            <a:r>
              <a:rPr lang="es-ES" dirty="0" err="1" smtClean="0"/>
              <a:t>for</a:t>
            </a:r>
            <a:r>
              <a:rPr lang="es-ES" dirty="0" smtClean="0"/>
              <a:t> </a:t>
            </a:r>
            <a:r>
              <a:rPr lang="es-ES" dirty="0" err="1" smtClean="0"/>
              <a:t>list</a:t>
            </a:r>
            <a:r>
              <a:rPr lang="es-ES" dirty="0" smtClean="0"/>
              <a:t> of </a:t>
            </a:r>
            <a:r>
              <a:rPr lang="es-ES" dirty="0" err="1" smtClean="0"/>
              <a:t>candidates</a:t>
            </a:r>
            <a:r>
              <a:rPr lang="es-ES" dirty="0" smtClean="0"/>
              <a:t> (EM)</a:t>
            </a:r>
            <a:endParaRPr lang="es-ES" dirty="0"/>
          </a:p>
        </p:txBody>
      </p:sp>
      <p:sp>
        <p:nvSpPr>
          <p:cNvPr id="4" name="3 Marcador de contenido"/>
          <p:cNvSpPr>
            <a:spLocks noGrp="1"/>
          </p:cNvSpPr>
          <p:nvPr>
            <p:ph idx="1"/>
          </p:nvPr>
        </p:nvSpPr>
        <p:spPr>
          <a:xfrm>
            <a:off x="5220072" y="3429000"/>
            <a:ext cx="3923928" cy="3429000"/>
          </a:xfrm>
        </p:spPr>
        <p:txBody>
          <a:bodyPr>
            <a:normAutofit/>
          </a:bodyPr>
          <a:lstStyle/>
          <a:p>
            <a:r>
              <a:rPr lang="es-ES" dirty="0" smtClean="0"/>
              <a:t>Similar </a:t>
            </a:r>
            <a:r>
              <a:rPr lang="es-ES" dirty="0" err="1" smtClean="0"/>
              <a:t>results</a:t>
            </a:r>
            <a:r>
              <a:rPr lang="es-ES" dirty="0" smtClean="0"/>
              <a:t> </a:t>
            </a:r>
            <a:r>
              <a:rPr lang="es-ES" dirty="0" err="1" smtClean="0"/>
              <a:t>than</a:t>
            </a:r>
            <a:r>
              <a:rPr lang="es-ES" dirty="0" smtClean="0"/>
              <a:t> </a:t>
            </a:r>
            <a:r>
              <a:rPr lang="es-ES" dirty="0" err="1" smtClean="0"/>
              <a:t>with</a:t>
            </a:r>
            <a:r>
              <a:rPr lang="es-ES" dirty="0" smtClean="0"/>
              <a:t> LLR</a:t>
            </a:r>
          </a:p>
          <a:p>
            <a:r>
              <a:rPr lang="es-ES" dirty="0" err="1" smtClean="0"/>
              <a:t>The</a:t>
            </a:r>
            <a:r>
              <a:rPr lang="es-ES" dirty="0" smtClean="0"/>
              <a:t> </a:t>
            </a:r>
            <a:r>
              <a:rPr lang="es-ES" dirty="0" err="1" smtClean="0"/>
              <a:t>same</a:t>
            </a:r>
            <a:r>
              <a:rPr lang="es-ES" dirty="0" smtClean="0"/>
              <a:t> </a:t>
            </a:r>
            <a:r>
              <a:rPr lang="es-ES" dirty="0" err="1" smtClean="0"/>
              <a:t>cluster</a:t>
            </a:r>
            <a:r>
              <a:rPr lang="es-ES" dirty="0" smtClean="0"/>
              <a:t> </a:t>
            </a:r>
            <a:r>
              <a:rPr lang="es-ES" dirty="0" err="1" smtClean="0"/>
              <a:t>is</a:t>
            </a:r>
            <a:r>
              <a:rPr lang="es-ES" dirty="0" smtClean="0"/>
              <a:t> </a:t>
            </a:r>
            <a:r>
              <a:rPr lang="es-ES" dirty="0" err="1" smtClean="0"/>
              <a:t>found</a:t>
            </a:r>
            <a:r>
              <a:rPr lang="es-ES" dirty="0" smtClean="0"/>
              <a:t> as </a:t>
            </a:r>
            <a:r>
              <a:rPr lang="es-ES" dirty="0" err="1" smtClean="0"/>
              <a:t>the</a:t>
            </a:r>
            <a:r>
              <a:rPr lang="es-ES" dirty="0" smtClean="0"/>
              <a:t> </a:t>
            </a:r>
            <a:r>
              <a:rPr lang="es-ES" dirty="0" err="1" smtClean="0"/>
              <a:t>most</a:t>
            </a:r>
            <a:r>
              <a:rPr lang="es-ES" dirty="0" smtClean="0"/>
              <a:t> </a:t>
            </a:r>
            <a:r>
              <a:rPr lang="es-ES" dirty="0" err="1" smtClean="0"/>
              <a:t>significant</a:t>
            </a:r>
            <a:r>
              <a:rPr lang="es-ES" dirty="0" smtClean="0"/>
              <a:t> </a:t>
            </a:r>
            <a:r>
              <a:rPr lang="es-ES" dirty="0" err="1" smtClean="0"/>
              <a:t>one</a:t>
            </a:r>
            <a:endParaRPr lang="es-ES" dirty="0"/>
          </a:p>
        </p:txBody>
      </p:sp>
      <p:graphicFrame>
        <p:nvGraphicFramePr>
          <p:cNvPr id="3" name="2 Tabla"/>
          <p:cNvGraphicFramePr>
            <a:graphicFrameLocks noGrp="1"/>
          </p:cNvGraphicFramePr>
          <p:nvPr/>
        </p:nvGraphicFramePr>
        <p:xfrm>
          <a:off x="35496" y="188640"/>
          <a:ext cx="5040560" cy="6503672"/>
        </p:xfrm>
        <a:graphic>
          <a:graphicData uri="http://schemas.openxmlformats.org/drawingml/2006/table">
            <a:tbl>
              <a:tblPr firstRow="1" bandRow="1">
                <a:tableStyleId>{5C22544A-7EE6-4342-B048-85BDC9FD1C3A}</a:tableStyleId>
              </a:tblPr>
              <a:tblGrid>
                <a:gridCol w="1383378"/>
                <a:gridCol w="1238757"/>
                <a:gridCol w="1050273"/>
                <a:gridCol w="1368152"/>
              </a:tblGrid>
              <a:tr h="285752">
                <a:tc>
                  <a:txBody>
                    <a:bodyPr/>
                    <a:lstStyle/>
                    <a:p>
                      <a:pPr algn="ctr"/>
                      <a:r>
                        <a:rPr lang="en-US" sz="1100" dirty="0" smtClean="0"/>
                        <a:t>Declination (deg)</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t>RA (deg)</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t>p-value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t>BIC (EM)</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- 63.83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195.7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- 62.48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220.68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0.3549</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-16.4863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-59.94</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264.41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-57.76</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100" kern="100" baseline="0" dirty="0" smtClean="0"/>
                        <a:t>155.83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dirty="0" smtClean="0"/>
                        <a:t>0.0032</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100" kern="100" baseline="0" dirty="0" smtClean="0"/>
                        <a:t>-5.6025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106">
                <a:tc>
                  <a:txBody>
                    <a:bodyPr/>
                    <a:lstStyle/>
                    <a:p>
                      <a:pPr algn="ctr"/>
                      <a:r>
                        <a:rPr lang="en-US" sz="1100" kern="100" baseline="0" dirty="0" smtClean="0"/>
                        <a:t>-57.17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230.17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-51.82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243.58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-48.82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302.37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0.145</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-14.5976</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-48.79</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255.70</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0.3655</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-16.7197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-46.37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133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0.4466</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-17.0732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-43.02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201.37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0.4702</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-17.2021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-39.75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258.25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-32.27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87.67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-30.63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359.78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0.4233</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-17.1617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-30.22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329.72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-29.01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100" kern="100" baseline="0" dirty="0" smtClean="0"/>
                        <a:t>266.42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GB" sz="1100" dirty="0" smtClean="0"/>
                        <a:t>0.0454</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100" kern="100" baseline="0" dirty="0" smtClean="0"/>
                        <a:t>-11.8406</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251106">
                <a:tc>
                  <a:txBody>
                    <a:bodyPr/>
                    <a:lstStyle/>
                    <a:p>
                      <a:pPr algn="ctr"/>
                      <a:r>
                        <a:rPr lang="en-US" sz="1100" kern="100" baseline="0" dirty="0" smtClean="0"/>
                        <a:t>-23.49</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165.91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-23.34</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270.43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0.007</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-7.54282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-14.83</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276.56</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0.1563</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-14.8898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-11.99</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57.35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-6.95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279.41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-5.79</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194.05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1.79</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28.17</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0.2563</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-16.1335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4.98</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287.96</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smtClean="0"/>
                        <a:t>-</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kern="100" baseline="0" dirty="0" smtClean="0"/>
                        <a:t>-17.2482</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06">
                <a:tc>
                  <a:txBody>
                    <a:bodyPr/>
                    <a:lstStyle/>
                    <a:p>
                      <a:pPr algn="ctr"/>
                      <a:r>
                        <a:rPr lang="en-US" sz="1100" kern="100" baseline="0" dirty="0" smtClean="0"/>
                        <a:t>5.81</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kern="100" baseline="0" dirty="0" smtClean="0"/>
                        <a:t>98.24</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100" dirty="0" smtClean="0"/>
                        <a:t>0.0767</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kern="100" baseline="0" dirty="0" smtClean="0"/>
                        <a:t>-13.1885</a:t>
                      </a:r>
                      <a:endParaRPr lang="en-US" sz="1100" kern="1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Flux </a:t>
            </a:r>
            <a:r>
              <a:rPr lang="es-ES" dirty="0" err="1" smtClean="0"/>
              <a:t>limits</a:t>
            </a:r>
            <a:endParaRPr lang="es-ES" dirty="0"/>
          </a:p>
        </p:txBody>
      </p:sp>
      <p:sp>
        <p:nvSpPr>
          <p:cNvPr id="5" name="4 Marcador de contenido"/>
          <p:cNvSpPr>
            <a:spLocks noGrp="1"/>
          </p:cNvSpPr>
          <p:nvPr>
            <p:ph idx="1"/>
          </p:nvPr>
        </p:nvSpPr>
        <p:spPr>
          <a:xfrm>
            <a:off x="611560" y="1268760"/>
            <a:ext cx="7772400" cy="4572000"/>
          </a:xfrm>
        </p:spPr>
        <p:txBody>
          <a:bodyPr>
            <a:normAutofit/>
          </a:bodyPr>
          <a:lstStyle/>
          <a:p>
            <a:r>
              <a:rPr lang="es-ES" sz="2000" dirty="0" err="1" smtClean="0"/>
              <a:t>Both</a:t>
            </a:r>
            <a:r>
              <a:rPr lang="es-ES" sz="2000" dirty="0" smtClean="0"/>
              <a:t> </a:t>
            </a:r>
            <a:r>
              <a:rPr lang="es-ES" sz="2000" dirty="0" err="1" smtClean="0"/>
              <a:t>algorithms</a:t>
            </a:r>
            <a:r>
              <a:rPr lang="es-ES" sz="2000" dirty="0" smtClean="0"/>
              <a:t> </a:t>
            </a:r>
            <a:r>
              <a:rPr lang="es-ES" sz="2000" dirty="0" err="1" smtClean="0"/>
              <a:t>give</a:t>
            </a:r>
            <a:r>
              <a:rPr lang="es-ES" sz="2000" dirty="0" smtClean="0"/>
              <a:t> similar </a:t>
            </a:r>
            <a:r>
              <a:rPr lang="es-ES" sz="2000" dirty="0" err="1" smtClean="0"/>
              <a:t>results</a:t>
            </a:r>
            <a:endParaRPr lang="es-ES" sz="2000" dirty="0" smtClean="0"/>
          </a:p>
          <a:p>
            <a:r>
              <a:rPr lang="es-ES" sz="2000" dirty="0" smtClean="0"/>
              <a:t>Flux </a:t>
            </a:r>
            <a:r>
              <a:rPr lang="es-ES" sz="2000" dirty="0" err="1" smtClean="0"/>
              <a:t>limits</a:t>
            </a:r>
            <a:r>
              <a:rPr lang="es-ES" sz="2000" dirty="0" smtClean="0"/>
              <a:t> </a:t>
            </a:r>
            <a:r>
              <a:rPr lang="es-ES" sz="2000" dirty="0" err="1" smtClean="0"/>
              <a:t>with</a:t>
            </a:r>
            <a:r>
              <a:rPr lang="es-ES" sz="2000" dirty="0" smtClean="0"/>
              <a:t> 5 </a:t>
            </a:r>
            <a:r>
              <a:rPr lang="es-ES" sz="2000" dirty="0" err="1" smtClean="0"/>
              <a:t>lines</a:t>
            </a:r>
            <a:r>
              <a:rPr lang="es-ES" sz="2000" dirty="0" smtClean="0"/>
              <a:t> (140 active </a:t>
            </a:r>
            <a:r>
              <a:rPr lang="es-ES" sz="2000" dirty="0" err="1" smtClean="0"/>
              <a:t>days</a:t>
            </a:r>
            <a:r>
              <a:rPr lang="es-ES" sz="2000" dirty="0" smtClean="0"/>
              <a:t>) are </a:t>
            </a:r>
            <a:r>
              <a:rPr lang="es-ES" sz="2000" dirty="0" err="1" smtClean="0"/>
              <a:t>close</a:t>
            </a:r>
            <a:r>
              <a:rPr lang="es-ES" sz="2000" dirty="0" smtClean="0"/>
              <a:t> </a:t>
            </a:r>
            <a:r>
              <a:rPr lang="es-ES" sz="2000" dirty="0" err="1" smtClean="0"/>
              <a:t>to</a:t>
            </a:r>
            <a:r>
              <a:rPr lang="es-ES" sz="2000" dirty="0" smtClean="0"/>
              <a:t> </a:t>
            </a:r>
            <a:r>
              <a:rPr lang="es-ES" sz="2000" dirty="0" err="1" smtClean="0"/>
              <a:t>those</a:t>
            </a:r>
            <a:r>
              <a:rPr lang="es-ES" sz="2000" dirty="0" smtClean="0"/>
              <a:t> of MACRO</a:t>
            </a:r>
          </a:p>
          <a:p>
            <a:r>
              <a:rPr lang="es-ES" sz="2000" dirty="0" err="1" smtClean="0"/>
              <a:t>With</a:t>
            </a:r>
            <a:r>
              <a:rPr lang="es-ES" sz="2000" dirty="0" smtClean="0"/>
              <a:t> 12 –</a:t>
            </a:r>
            <a:r>
              <a:rPr lang="es-ES" sz="2000" dirty="0" err="1" smtClean="0"/>
              <a:t>lines</a:t>
            </a:r>
            <a:r>
              <a:rPr lang="es-ES" sz="2000" dirty="0" smtClean="0"/>
              <a:t> and 2year data (</a:t>
            </a:r>
            <a:r>
              <a:rPr lang="es-ES" sz="2000" dirty="0" err="1" smtClean="0"/>
              <a:t>already</a:t>
            </a:r>
            <a:r>
              <a:rPr lang="es-ES" sz="2000" dirty="0" smtClean="0"/>
              <a:t> in disk!) </a:t>
            </a:r>
            <a:r>
              <a:rPr lang="es-ES" sz="2000" dirty="0" err="1" smtClean="0"/>
              <a:t>the</a:t>
            </a:r>
            <a:r>
              <a:rPr lang="es-ES" sz="2000" dirty="0" smtClean="0"/>
              <a:t> </a:t>
            </a:r>
            <a:r>
              <a:rPr lang="es-ES" sz="2000" dirty="0" err="1" smtClean="0"/>
              <a:t>sensitivity</a:t>
            </a:r>
            <a:r>
              <a:rPr lang="es-ES" sz="2000" dirty="0" smtClean="0"/>
              <a:t> </a:t>
            </a:r>
            <a:r>
              <a:rPr lang="es-ES" sz="2000" dirty="0" err="1" smtClean="0"/>
              <a:t>is</a:t>
            </a:r>
            <a:r>
              <a:rPr lang="es-ES" sz="2000" dirty="0" smtClean="0"/>
              <a:t> </a:t>
            </a:r>
            <a:r>
              <a:rPr lang="es-ES" sz="2000" dirty="0" err="1" smtClean="0"/>
              <a:t>beyond</a:t>
            </a:r>
            <a:r>
              <a:rPr lang="es-ES" sz="2000" dirty="0" smtClean="0"/>
              <a:t> </a:t>
            </a:r>
            <a:r>
              <a:rPr lang="es-ES" sz="2000" dirty="0" err="1" smtClean="0"/>
              <a:t>any</a:t>
            </a:r>
            <a:r>
              <a:rPr lang="es-ES" sz="2000" dirty="0" smtClean="0"/>
              <a:t> </a:t>
            </a:r>
            <a:r>
              <a:rPr lang="es-ES" sz="2000" dirty="0" err="1" smtClean="0"/>
              <a:t>previous</a:t>
            </a:r>
            <a:r>
              <a:rPr lang="es-ES" sz="2000" dirty="0" smtClean="0"/>
              <a:t> </a:t>
            </a:r>
            <a:r>
              <a:rPr lang="es-ES" sz="2000" dirty="0" err="1" smtClean="0"/>
              <a:t>limit</a:t>
            </a:r>
            <a:r>
              <a:rPr lang="es-ES" sz="2000" dirty="0" smtClean="0"/>
              <a:t> </a:t>
            </a:r>
            <a:r>
              <a:rPr lang="es-ES" sz="2000" dirty="0" err="1" smtClean="0"/>
              <a:t>for</a:t>
            </a:r>
            <a:r>
              <a:rPr lang="es-ES" sz="2000" dirty="0" smtClean="0"/>
              <a:t> </a:t>
            </a:r>
            <a:r>
              <a:rPr lang="es-ES" sz="2000" dirty="0" err="1" smtClean="0"/>
              <a:t>the</a:t>
            </a:r>
            <a:r>
              <a:rPr lang="es-ES" sz="2000" dirty="0" smtClean="0"/>
              <a:t> </a:t>
            </a:r>
            <a:r>
              <a:rPr lang="es-ES" sz="2000" dirty="0" err="1" smtClean="0"/>
              <a:t>Southern</a:t>
            </a:r>
            <a:r>
              <a:rPr lang="es-ES" sz="2000" dirty="0" smtClean="0"/>
              <a:t> </a:t>
            </a:r>
            <a:r>
              <a:rPr lang="es-ES" sz="2000" dirty="0" err="1" smtClean="0"/>
              <a:t>Sky</a:t>
            </a:r>
            <a:endParaRPr lang="es-ES" sz="2000" dirty="0" smtClean="0"/>
          </a:p>
          <a:p>
            <a:endParaRPr lang="es-ES" sz="2000" dirty="0"/>
          </a:p>
        </p:txBody>
      </p:sp>
      <p:pic>
        <p:nvPicPr>
          <p:cNvPr id="3" name="Picture 13" descr="tchi2.png"/>
          <p:cNvPicPr>
            <a:picLocks noChangeAspect="1"/>
          </p:cNvPicPr>
          <p:nvPr/>
        </p:nvPicPr>
        <p:blipFill>
          <a:blip r:embed="rId2" cstate="print"/>
          <a:srcRect/>
          <a:stretch>
            <a:fillRect/>
          </a:stretch>
        </p:blipFill>
        <p:spPr bwMode="auto">
          <a:xfrm>
            <a:off x="323528" y="2725908"/>
            <a:ext cx="4279851" cy="4132092"/>
          </a:xfrm>
          <a:prstGeom prst="rect">
            <a:avLst/>
          </a:prstGeom>
          <a:noFill/>
          <a:ln w="9525">
            <a:noFill/>
            <a:miter lim="800000"/>
            <a:headEnd/>
            <a:tailEnd/>
          </a:ln>
        </p:spPr>
      </p:pic>
      <p:pic>
        <p:nvPicPr>
          <p:cNvPr id="4" name="Picture 2" descr="C:\Documents and Settings\Admin\Mis documentos\ANTARES\Posters\ISAPP\em_limits_vs_exp_note.gif"/>
          <p:cNvPicPr>
            <a:picLocks noChangeArrowheads="1"/>
          </p:cNvPicPr>
          <p:nvPr/>
        </p:nvPicPr>
        <p:blipFill>
          <a:blip r:embed="rId3" cstate="print"/>
          <a:srcRect/>
          <a:stretch>
            <a:fillRect/>
          </a:stretch>
        </p:blipFill>
        <p:spPr bwMode="auto">
          <a:xfrm>
            <a:off x="4139952" y="2852937"/>
            <a:ext cx="4753223" cy="4032444"/>
          </a:xfrm>
          <a:prstGeom prst="rect">
            <a:avLst/>
          </a:prstGeom>
          <a:noFill/>
          <a:ln w="9525">
            <a:noFill/>
            <a:miter lim="800000"/>
            <a:headEnd/>
            <a:tailEnd/>
          </a:ln>
        </p:spPr>
      </p:pic>
      <p:sp>
        <p:nvSpPr>
          <p:cNvPr id="6" name="5 CuadroTexto"/>
          <p:cNvSpPr txBox="1"/>
          <p:nvPr/>
        </p:nvSpPr>
        <p:spPr>
          <a:xfrm>
            <a:off x="1619672" y="2699628"/>
            <a:ext cx="2016706" cy="369332"/>
          </a:xfrm>
          <a:prstGeom prst="rect">
            <a:avLst/>
          </a:prstGeom>
          <a:noFill/>
        </p:spPr>
        <p:txBody>
          <a:bodyPr wrap="none" rtlCol="0">
            <a:spAutoFit/>
          </a:bodyPr>
          <a:lstStyle/>
          <a:p>
            <a:r>
              <a:rPr lang="es-ES" dirty="0" err="1" smtClean="0">
                <a:solidFill>
                  <a:schemeClr val="bg1"/>
                </a:solidFill>
              </a:rPr>
              <a:t>Official</a:t>
            </a:r>
            <a:r>
              <a:rPr lang="es-ES" dirty="0" smtClean="0">
                <a:solidFill>
                  <a:schemeClr val="bg1"/>
                </a:solidFill>
              </a:rPr>
              <a:t> </a:t>
            </a:r>
            <a:r>
              <a:rPr lang="es-ES" dirty="0" err="1" smtClean="0">
                <a:solidFill>
                  <a:schemeClr val="bg1"/>
                </a:solidFill>
              </a:rPr>
              <a:t>result</a:t>
            </a:r>
            <a:r>
              <a:rPr lang="es-ES" dirty="0" smtClean="0">
                <a:solidFill>
                  <a:schemeClr val="bg1"/>
                </a:solidFill>
              </a:rPr>
              <a:t> (LLR)</a:t>
            </a:r>
            <a:endParaRPr lang="es-ES" dirty="0">
              <a:solidFill>
                <a:schemeClr val="bg1"/>
              </a:solidFill>
            </a:endParaRPr>
          </a:p>
        </p:txBody>
      </p:sp>
      <p:sp>
        <p:nvSpPr>
          <p:cNvPr id="7" name="6 CuadroTexto"/>
          <p:cNvSpPr txBox="1"/>
          <p:nvPr/>
        </p:nvSpPr>
        <p:spPr>
          <a:xfrm>
            <a:off x="5292080" y="2780928"/>
            <a:ext cx="2730235" cy="369332"/>
          </a:xfrm>
          <a:prstGeom prst="rect">
            <a:avLst/>
          </a:prstGeom>
          <a:noFill/>
        </p:spPr>
        <p:txBody>
          <a:bodyPr wrap="none" rtlCol="0">
            <a:spAutoFit/>
          </a:bodyPr>
          <a:lstStyle/>
          <a:p>
            <a:r>
              <a:rPr lang="es-ES" dirty="0" err="1" smtClean="0">
                <a:solidFill>
                  <a:schemeClr val="bg1"/>
                </a:solidFill>
              </a:rPr>
              <a:t>Alternative</a:t>
            </a:r>
            <a:r>
              <a:rPr lang="es-ES" dirty="0" smtClean="0">
                <a:solidFill>
                  <a:schemeClr val="bg1"/>
                </a:solidFill>
              </a:rPr>
              <a:t> </a:t>
            </a:r>
            <a:r>
              <a:rPr lang="es-ES" dirty="0" err="1" smtClean="0">
                <a:solidFill>
                  <a:schemeClr val="bg1"/>
                </a:solidFill>
              </a:rPr>
              <a:t>algortihm</a:t>
            </a:r>
            <a:r>
              <a:rPr lang="es-ES" dirty="0" smtClean="0">
                <a:solidFill>
                  <a:schemeClr val="bg1"/>
                </a:solidFill>
              </a:rPr>
              <a:t> (EM)</a:t>
            </a:r>
            <a:endParaRPr lang="es-E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54360"/>
            <a:ext cx="7772400" cy="914400"/>
          </a:xfrm>
        </p:spPr>
        <p:txBody>
          <a:bodyPr/>
          <a:lstStyle/>
          <a:p>
            <a:r>
              <a:rPr lang="es-ES" dirty="0" err="1" smtClean="0"/>
              <a:t>Conclusions</a:t>
            </a:r>
            <a:endParaRPr lang="es-ES" dirty="0"/>
          </a:p>
        </p:txBody>
      </p:sp>
      <p:sp>
        <p:nvSpPr>
          <p:cNvPr id="3" name="2 Marcador de contenido"/>
          <p:cNvSpPr>
            <a:spLocks noGrp="1"/>
          </p:cNvSpPr>
          <p:nvPr>
            <p:ph idx="1"/>
          </p:nvPr>
        </p:nvSpPr>
        <p:spPr>
          <a:xfrm>
            <a:off x="539552" y="1268760"/>
            <a:ext cx="8136904" cy="5400600"/>
          </a:xfrm>
        </p:spPr>
        <p:txBody>
          <a:bodyPr>
            <a:normAutofit fontScale="85000" lnSpcReduction="10000"/>
          </a:bodyPr>
          <a:lstStyle/>
          <a:p>
            <a:pPr>
              <a:lnSpc>
                <a:spcPct val="90000"/>
              </a:lnSpc>
              <a:spcAft>
                <a:spcPts val="600"/>
              </a:spcAft>
            </a:pPr>
            <a:r>
              <a:rPr lang="en-US" sz="3200" dirty="0" smtClean="0"/>
              <a:t>ANTARES has already been completed and is taking data for more than two </a:t>
            </a:r>
            <a:r>
              <a:rPr lang="en-US" sz="3200" dirty="0" smtClean="0"/>
              <a:t>years</a:t>
            </a:r>
            <a:endParaRPr lang="en-US" sz="3200" dirty="0" smtClean="0"/>
          </a:p>
          <a:p>
            <a:pPr>
              <a:lnSpc>
                <a:spcPct val="90000"/>
              </a:lnSpc>
              <a:spcAft>
                <a:spcPts val="600"/>
              </a:spcAft>
            </a:pPr>
            <a:r>
              <a:rPr lang="en-US" sz="3200" dirty="0" smtClean="0"/>
              <a:t>It completes the coverage of the neutrino sky, with an unsurpassed angular </a:t>
            </a:r>
            <a:r>
              <a:rPr lang="en-US" sz="3200" dirty="0" smtClean="0"/>
              <a:t>resolution</a:t>
            </a:r>
            <a:endParaRPr lang="en-US" sz="3200" dirty="0" smtClean="0"/>
          </a:p>
          <a:p>
            <a:pPr>
              <a:lnSpc>
                <a:spcPct val="90000"/>
              </a:lnSpc>
              <a:spcAft>
                <a:spcPts val="600"/>
              </a:spcAft>
            </a:pPr>
            <a:r>
              <a:rPr lang="en-US" sz="3200" dirty="0" smtClean="0"/>
              <a:t>Different algorithms have been used, showing similar </a:t>
            </a:r>
            <a:r>
              <a:rPr lang="en-US" sz="3200" dirty="0" smtClean="0"/>
              <a:t>performance</a:t>
            </a:r>
            <a:endParaRPr lang="en-US" sz="3200" dirty="0" smtClean="0"/>
          </a:p>
          <a:p>
            <a:pPr>
              <a:lnSpc>
                <a:spcPct val="90000"/>
              </a:lnSpc>
              <a:spcAft>
                <a:spcPts val="600"/>
              </a:spcAft>
            </a:pPr>
            <a:r>
              <a:rPr lang="en-US" sz="3200" dirty="0" smtClean="0"/>
              <a:t>Two kinds of searches have been performed: over a list of 24 candidate sources and an all-sky scan.</a:t>
            </a:r>
          </a:p>
          <a:p>
            <a:pPr>
              <a:lnSpc>
                <a:spcPct val="90000"/>
              </a:lnSpc>
              <a:spcAft>
                <a:spcPts val="600"/>
              </a:spcAft>
            </a:pPr>
            <a:r>
              <a:rPr lang="en-US" sz="3200" dirty="0" smtClean="0"/>
              <a:t>First results with 2007 data show no evidence for neutrino point sources (most significant cluster has a post-trial P-value of 0.036 at HESS J1023-575</a:t>
            </a:r>
            <a:r>
              <a:rPr lang="en-US" sz="3200" dirty="0" smtClean="0"/>
              <a:t>)</a:t>
            </a:r>
          </a:p>
          <a:p>
            <a:pPr>
              <a:lnSpc>
                <a:spcPct val="90000"/>
              </a:lnSpc>
              <a:spcAft>
                <a:spcPts val="600"/>
              </a:spcAft>
            </a:pPr>
            <a:r>
              <a:rPr lang="en-US" sz="3200" dirty="0" smtClean="0"/>
              <a:t>Results with 2007-2008 data (and best reconstruction algorithm) soon available</a:t>
            </a:r>
            <a:endParaRPr lang="en-US" sz="3200" dirty="0" smtClean="0"/>
          </a:p>
        </p:txBody>
      </p:sp>
      <p:pic>
        <p:nvPicPr>
          <p:cNvPr id="4" name="3 Imagen" descr="españa con estrella.jpg"/>
          <p:cNvPicPr>
            <a:picLocks noChangeAspect="1"/>
          </p:cNvPicPr>
          <p:nvPr/>
        </p:nvPicPr>
        <p:blipFill>
          <a:blip r:embed="rId3" cstate="print"/>
          <a:stretch>
            <a:fillRect/>
          </a:stretch>
        </p:blipFill>
        <p:spPr>
          <a:xfrm>
            <a:off x="5928320" y="692696"/>
            <a:ext cx="1524000" cy="1524000"/>
          </a:xfrm>
          <a:prstGeom prst="rect">
            <a:avLst/>
          </a:prstGeom>
        </p:spPr>
      </p:pic>
      <p:pic>
        <p:nvPicPr>
          <p:cNvPr id="5" name="4 Imagen" descr="fifa_world_cup_trophy.jpg"/>
          <p:cNvPicPr>
            <a:picLocks noChangeAspect="1"/>
          </p:cNvPicPr>
          <p:nvPr/>
        </p:nvPicPr>
        <p:blipFill>
          <a:blip r:embed="rId4" cstate="print"/>
          <a:stretch>
            <a:fillRect/>
          </a:stretch>
        </p:blipFill>
        <p:spPr>
          <a:xfrm>
            <a:off x="7452320" y="260648"/>
            <a:ext cx="1356527" cy="2130251"/>
          </a:xfrm>
          <a:prstGeom prst="rect">
            <a:avLst/>
          </a:prstGeom>
        </p:spPr>
      </p:pic>
      <p:sp>
        <p:nvSpPr>
          <p:cNvPr id="6" name="5 Flecha derecha"/>
          <p:cNvSpPr/>
          <p:nvPr/>
        </p:nvSpPr>
        <p:spPr>
          <a:xfrm rot="2130732">
            <a:off x="6390029" y="513863"/>
            <a:ext cx="576064" cy="33027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3925665" y="116632"/>
            <a:ext cx="2499852" cy="369332"/>
          </a:xfrm>
          <a:prstGeom prst="rect">
            <a:avLst/>
          </a:prstGeom>
          <a:noFill/>
        </p:spPr>
        <p:txBody>
          <a:bodyPr wrap="none" rtlCol="0">
            <a:spAutoFit/>
          </a:bodyPr>
          <a:lstStyle/>
          <a:p>
            <a:r>
              <a:rPr lang="es-ES" dirty="0" err="1" smtClean="0"/>
              <a:t>first</a:t>
            </a:r>
            <a:r>
              <a:rPr lang="es-ES" dirty="0" smtClean="0"/>
              <a:t> </a:t>
            </a:r>
            <a:r>
              <a:rPr lang="es-ES" dirty="0" err="1" smtClean="0"/>
              <a:t>Spain’s</a:t>
            </a:r>
            <a:r>
              <a:rPr lang="es-ES" dirty="0" smtClean="0"/>
              <a:t> </a:t>
            </a:r>
            <a:r>
              <a:rPr lang="es-ES" dirty="0" err="1" smtClean="0"/>
              <a:t>point</a:t>
            </a:r>
            <a:r>
              <a:rPr lang="es-ES" dirty="0" smtClean="0"/>
              <a:t> </a:t>
            </a:r>
            <a:r>
              <a:rPr lang="es-ES" dirty="0" err="1" smtClean="0"/>
              <a:t>source</a:t>
            </a:r>
            <a:endParaRPr lang="es-E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par>
                          <p:cTn id="19" fill="hold">
                            <p:stCondLst>
                              <p:cond delay="1000"/>
                            </p:stCondLst>
                            <p:childTnLst>
                              <p:par>
                                <p:cTn id="20" presetID="10" presetClass="entr" presetSubtype="0" fill="hold"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err="1" smtClean="0"/>
              <a:t>Backup</a:t>
            </a:r>
            <a:endParaRPr lang="es-ES" dirty="0"/>
          </a:p>
        </p:txBody>
      </p:sp>
      <p:sp>
        <p:nvSpPr>
          <p:cNvPr id="5" name="4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HESS J1023-575</a:t>
            </a:r>
            <a:endParaRPr lang="es-ES" dirty="0"/>
          </a:p>
        </p:txBody>
      </p:sp>
      <p:sp>
        <p:nvSpPr>
          <p:cNvPr id="3" name="2 Marcador de contenido"/>
          <p:cNvSpPr>
            <a:spLocks noGrp="1"/>
          </p:cNvSpPr>
          <p:nvPr>
            <p:ph idx="1"/>
          </p:nvPr>
        </p:nvSpPr>
        <p:spPr>
          <a:xfrm>
            <a:off x="827584" y="1556792"/>
            <a:ext cx="7772400" cy="1573432"/>
          </a:xfrm>
        </p:spPr>
        <p:txBody>
          <a:bodyPr>
            <a:normAutofit fontScale="55000" lnSpcReduction="20000"/>
          </a:bodyPr>
          <a:lstStyle/>
          <a:p>
            <a:r>
              <a:rPr lang="en-US" b="1" dirty="0" smtClean="0"/>
              <a:t>Discovered by H.E.S.S. In 2007 by using 2006 data.</a:t>
            </a:r>
          </a:p>
          <a:p>
            <a:r>
              <a:rPr lang="en-US" b="1" dirty="0" smtClean="0"/>
              <a:t>Extended source: 0.4x0.4 deg2 ( larger than H.E.S.S. Angular resolution).</a:t>
            </a:r>
          </a:p>
          <a:p>
            <a:r>
              <a:rPr lang="en-US" b="1" dirty="0" smtClean="0"/>
              <a:t>Un-identified source </a:t>
            </a:r>
            <a:r>
              <a:rPr lang="en-US" b="1" dirty="0" smtClean="0">
                <a:sym typeface="Wingdings" pitchFamily="2" charset="2"/>
              </a:rPr>
              <a:t></a:t>
            </a:r>
            <a:r>
              <a:rPr lang="en-US" b="1" dirty="0" smtClean="0"/>
              <a:t> few possible source types inside, non of them has</a:t>
            </a:r>
          </a:p>
          <a:p>
            <a:r>
              <a:rPr lang="en-US" b="1" dirty="0" smtClean="0"/>
              <a:t>been proved as </a:t>
            </a:r>
            <a:r>
              <a:rPr lang="en-US" b="1" dirty="0" err="1" smtClean="0"/>
              <a:t>TeV</a:t>
            </a:r>
            <a:r>
              <a:rPr lang="en-US" b="1" dirty="0" smtClean="0"/>
              <a:t> gamma source.</a:t>
            </a:r>
            <a:endParaRPr lang="es-ES" dirty="0"/>
          </a:p>
        </p:txBody>
      </p:sp>
      <p:pic>
        <p:nvPicPr>
          <p:cNvPr id="4" name="10 Imagen" descr="Westerlund2.jpg"/>
          <p:cNvPicPr>
            <a:picLocks noChangeAspect="1"/>
          </p:cNvPicPr>
          <p:nvPr/>
        </p:nvPicPr>
        <p:blipFill>
          <a:blip r:embed="rId2" cstate="print"/>
          <a:srcRect/>
          <a:stretch>
            <a:fillRect/>
          </a:stretch>
        </p:blipFill>
        <p:spPr bwMode="auto">
          <a:xfrm>
            <a:off x="683568" y="3404528"/>
            <a:ext cx="3528392" cy="3198317"/>
          </a:xfrm>
          <a:prstGeom prst="rect">
            <a:avLst/>
          </a:prstGeom>
          <a:noFill/>
          <a:ln w="9525">
            <a:noFill/>
            <a:miter lim="800000"/>
            <a:headEnd/>
            <a:tailEnd/>
          </a:ln>
        </p:spPr>
      </p:pic>
      <p:sp>
        <p:nvSpPr>
          <p:cNvPr id="5" name="7 CuadroTexto"/>
          <p:cNvSpPr txBox="1">
            <a:spLocks noChangeArrowheads="1"/>
          </p:cNvSpPr>
          <p:nvPr/>
        </p:nvSpPr>
        <p:spPr bwMode="auto">
          <a:xfrm>
            <a:off x="2487365" y="3140968"/>
            <a:ext cx="1652587" cy="584200"/>
          </a:xfrm>
          <a:prstGeom prst="rect">
            <a:avLst/>
          </a:prstGeom>
          <a:solidFill>
            <a:schemeClr val="bg1"/>
          </a:solidFill>
          <a:ln w="9525">
            <a:noFill/>
            <a:miter lim="800000"/>
            <a:headEnd/>
            <a:tailEnd/>
          </a:ln>
        </p:spPr>
        <p:txBody>
          <a:bodyPr wrap="none">
            <a:spAutoFit/>
          </a:bodyPr>
          <a:lstStyle/>
          <a:p>
            <a:pPr>
              <a:buFont typeface="Symbol" pitchFamily="18" charset="2"/>
              <a:buChar char="d"/>
            </a:pPr>
            <a:r>
              <a:rPr lang="en-GB" sz="1600" dirty="0">
                <a:latin typeface="Georgia" pitchFamily="18" charset="0"/>
              </a:rPr>
              <a:t> = -57° 45´ 50´´</a:t>
            </a:r>
          </a:p>
          <a:p>
            <a:r>
              <a:rPr lang="en-GB" sz="1600" dirty="0">
                <a:latin typeface="Symbol" pitchFamily="18" charset="2"/>
              </a:rPr>
              <a:t>a</a:t>
            </a:r>
            <a:r>
              <a:rPr lang="en-GB" sz="1600" dirty="0">
                <a:latin typeface="Georgia" pitchFamily="18" charset="0"/>
              </a:rPr>
              <a:t> = 10</a:t>
            </a:r>
            <a:r>
              <a:rPr lang="en-GB" sz="1600" baseline="30000" dirty="0">
                <a:latin typeface="Georgia" pitchFamily="18" charset="0"/>
              </a:rPr>
              <a:t>h</a:t>
            </a:r>
            <a:r>
              <a:rPr lang="en-GB" sz="1600" dirty="0">
                <a:latin typeface="Georgia" pitchFamily="18" charset="0"/>
              </a:rPr>
              <a:t> 23</a:t>
            </a:r>
            <a:r>
              <a:rPr lang="en-GB" sz="1600" baseline="30000" dirty="0">
                <a:latin typeface="Georgia" pitchFamily="18" charset="0"/>
              </a:rPr>
              <a:t>m</a:t>
            </a:r>
            <a:r>
              <a:rPr lang="en-GB" sz="1600" dirty="0">
                <a:latin typeface="Georgia" pitchFamily="18" charset="0"/>
              </a:rPr>
              <a:t> 18</a:t>
            </a:r>
            <a:r>
              <a:rPr lang="en-GB" sz="1600" baseline="30000" dirty="0">
                <a:latin typeface="Georgia" pitchFamily="18" charset="0"/>
              </a:rPr>
              <a:t>s</a:t>
            </a:r>
            <a:r>
              <a:rPr lang="en-GB" sz="1600" dirty="0">
                <a:latin typeface="Georgia" pitchFamily="18" charset="0"/>
              </a:rPr>
              <a:t> </a:t>
            </a:r>
          </a:p>
        </p:txBody>
      </p:sp>
      <p:pic>
        <p:nvPicPr>
          <p:cNvPr id="4099" name="Picture 3"/>
          <p:cNvPicPr>
            <a:picLocks noChangeAspect="1" noChangeArrowheads="1"/>
          </p:cNvPicPr>
          <p:nvPr/>
        </p:nvPicPr>
        <p:blipFill>
          <a:blip r:embed="rId3" cstate="print"/>
          <a:srcRect/>
          <a:stretch>
            <a:fillRect/>
          </a:stretch>
        </p:blipFill>
        <p:spPr bwMode="auto">
          <a:xfrm>
            <a:off x="4644007" y="3493243"/>
            <a:ext cx="3461767" cy="3088531"/>
          </a:xfrm>
          <a:prstGeom prst="rect">
            <a:avLst/>
          </a:prstGeom>
          <a:noFill/>
          <a:ln w="9525">
            <a:noFill/>
            <a:miter lim="800000"/>
            <a:headEnd/>
            <a:tailEnd/>
          </a:ln>
        </p:spPr>
      </p:pic>
      <p:sp>
        <p:nvSpPr>
          <p:cNvPr id="8" name="7 Rectángulo"/>
          <p:cNvSpPr/>
          <p:nvPr/>
        </p:nvSpPr>
        <p:spPr>
          <a:xfrm>
            <a:off x="4572000" y="3068960"/>
            <a:ext cx="3464603" cy="369332"/>
          </a:xfrm>
          <a:prstGeom prst="rect">
            <a:avLst/>
          </a:prstGeom>
        </p:spPr>
        <p:txBody>
          <a:bodyPr wrap="none">
            <a:spAutoFit/>
          </a:bodyPr>
          <a:lstStyle/>
          <a:p>
            <a:r>
              <a:rPr lang="es-ES" dirty="0" smtClean="0"/>
              <a:t>FERMI-LAT: pulsar PSR J1023-5746</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1 Título"/>
          <p:cNvSpPr>
            <a:spLocks noGrp="1"/>
          </p:cNvSpPr>
          <p:nvPr>
            <p:ph type="title"/>
          </p:nvPr>
        </p:nvSpPr>
        <p:spPr/>
        <p:txBody>
          <a:bodyPr/>
          <a:lstStyle/>
          <a:p>
            <a:pPr eaLnBrk="1" hangingPunct="1"/>
            <a:r>
              <a:rPr lang="en-US" smtClean="0"/>
              <a:t>Scientific scopes</a:t>
            </a:r>
          </a:p>
        </p:txBody>
      </p:sp>
      <p:sp>
        <p:nvSpPr>
          <p:cNvPr id="15363" name="Line 3"/>
          <p:cNvSpPr>
            <a:spLocks noChangeShapeType="1"/>
          </p:cNvSpPr>
          <p:nvPr/>
        </p:nvSpPr>
        <p:spPr bwMode="auto">
          <a:xfrm>
            <a:off x="2057400" y="4876800"/>
            <a:ext cx="5105400" cy="0"/>
          </a:xfrm>
          <a:prstGeom prst="line">
            <a:avLst/>
          </a:prstGeom>
          <a:noFill/>
          <a:ln w="9525">
            <a:solidFill>
              <a:schemeClr val="tx1"/>
            </a:solidFill>
            <a:round/>
            <a:headEnd/>
            <a:tailEnd type="triangle" w="med" len="med"/>
          </a:ln>
        </p:spPr>
        <p:txBody>
          <a:bodyPr/>
          <a:lstStyle/>
          <a:p>
            <a:endParaRPr lang="es-ES"/>
          </a:p>
        </p:txBody>
      </p:sp>
      <p:sp>
        <p:nvSpPr>
          <p:cNvPr id="15364" name="Line 4"/>
          <p:cNvSpPr>
            <a:spLocks noChangeShapeType="1"/>
          </p:cNvSpPr>
          <p:nvPr/>
        </p:nvSpPr>
        <p:spPr bwMode="auto">
          <a:xfrm>
            <a:off x="2057400" y="4876800"/>
            <a:ext cx="0" cy="152400"/>
          </a:xfrm>
          <a:prstGeom prst="line">
            <a:avLst/>
          </a:prstGeom>
          <a:noFill/>
          <a:ln w="9525">
            <a:solidFill>
              <a:schemeClr val="tx1"/>
            </a:solidFill>
            <a:round/>
            <a:headEnd/>
            <a:tailEnd/>
          </a:ln>
        </p:spPr>
        <p:txBody>
          <a:bodyPr/>
          <a:lstStyle/>
          <a:p>
            <a:endParaRPr lang="es-ES"/>
          </a:p>
        </p:txBody>
      </p:sp>
      <p:sp>
        <p:nvSpPr>
          <p:cNvPr id="15365" name="Line 5"/>
          <p:cNvSpPr>
            <a:spLocks noChangeShapeType="1"/>
          </p:cNvSpPr>
          <p:nvPr/>
        </p:nvSpPr>
        <p:spPr bwMode="auto">
          <a:xfrm>
            <a:off x="3124200" y="4876800"/>
            <a:ext cx="0" cy="152400"/>
          </a:xfrm>
          <a:prstGeom prst="line">
            <a:avLst/>
          </a:prstGeom>
          <a:noFill/>
          <a:ln w="9525">
            <a:solidFill>
              <a:schemeClr val="tx1"/>
            </a:solidFill>
            <a:round/>
            <a:headEnd/>
            <a:tailEnd/>
          </a:ln>
        </p:spPr>
        <p:txBody>
          <a:bodyPr/>
          <a:lstStyle/>
          <a:p>
            <a:endParaRPr lang="es-ES"/>
          </a:p>
        </p:txBody>
      </p:sp>
      <p:sp>
        <p:nvSpPr>
          <p:cNvPr id="15366" name="Line 6"/>
          <p:cNvSpPr>
            <a:spLocks noChangeShapeType="1"/>
          </p:cNvSpPr>
          <p:nvPr/>
        </p:nvSpPr>
        <p:spPr bwMode="auto">
          <a:xfrm>
            <a:off x="5257800" y="4876800"/>
            <a:ext cx="0" cy="152400"/>
          </a:xfrm>
          <a:prstGeom prst="line">
            <a:avLst/>
          </a:prstGeom>
          <a:noFill/>
          <a:ln w="9525">
            <a:solidFill>
              <a:schemeClr val="tx1"/>
            </a:solidFill>
            <a:round/>
            <a:headEnd/>
            <a:tailEnd/>
          </a:ln>
        </p:spPr>
        <p:txBody>
          <a:bodyPr/>
          <a:lstStyle/>
          <a:p>
            <a:endParaRPr lang="es-ES"/>
          </a:p>
        </p:txBody>
      </p:sp>
      <p:sp>
        <p:nvSpPr>
          <p:cNvPr id="15367" name="Line 7"/>
          <p:cNvSpPr>
            <a:spLocks noChangeShapeType="1"/>
          </p:cNvSpPr>
          <p:nvPr/>
        </p:nvSpPr>
        <p:spPr bwMode="auto">
          <a:xfrm>
            <a:off x="4191000" y="4876800"/>
            <a:ext cx="0" cy="152400"/>
          </a:xfrm>
          <a:prstGeom prst="line">
            <a:avLst/>
          </a:prstGeom>
          <a:noFill/>
          <a:ln w="9525">
            <a:solidFill>
              <a:schemeClr val="tx1"/>
            </a:solidFill>
            <a:round/>
            <a:headEnd/>
            <a:tailEnd/>
          </a:ln>
        </p:spPr>
        <p:txBody>
          <a:bodyPr/>
          <a:lstStyle/>
          <a:p>
            <a:endParaRPr lang="es-ES"/>
          </a:p>
        </p:txBody>
      </p:sp>
      <p:sp>
        <p:nvSpPr>
          <p:cNvPr id="15368" name="Line 8"/>
          <p:cNvSpPr>
            <a:spLocks noChangeShapeType="1"/>
          </p:cNvSpPr>
          <p:nvPr/>
        </p:nvSpPr>
        <p:spPr bwMode="auto">
          <a:xfrm>
            <a:off x="6324600" y="4876800"/>
            <a:ext cx="0" cy="152400"/>
          </a:xfrm>
          <a:prstGeom prst="line">
            <a:avLst/>
          </a:prstGeom>
          <a:noFill/>
          <a:ln w="9525">
            <a:solidFill>
              <a:schemeClr val="tx1"/>
            </a:solidFill>
            <a:round/>
            <a:headEnd/>
            <a:tailEnd/>
          </a:ln>
        </p:spPr>
        <p:txBody>
          <a:bodyPr/>
          <a:lstStyle/>
          <a:p>
            <a:endParaRPr lang="es-ES"/>
          </a:p>
        </p:txBody>
      </p:sp>
      <p:sp>
        <p:nvSpPr>
          <p:cNvPr id="15369" name="Text Box 9"/>
          <p:cNvSpPr txBox="1">
            <a:spLocks noChangeArrowheads="1"/>
          </p:cNvSpPr>
          <p:nvPr/>
        </p:nvSpPr>
        <p:spPr bwMode="auto">
          <a:xfrm>
            <a:off x="1752600" y="4989513"/>
            <a:ext cx="654050" cy="366712"/>
          </a:xfrm>
          <a:prstGeom prst="rect">
            <a:avLst/>
          </a:prstGeom>
          <a:noFill/>
          <a:ln w="9525">
            <a:noFill/>
            <a:miter lim="800000"/>
            <a:headEnd/>
            <a:tailEnd/>
          </a:ln>
        </p:spPr>
        <p:txBody>
          <a:bodyPr wrap="none">
            <a:spAutoFit/>
          </a:bodyPr>
          <a:lstStyle/>
          <a:p>
            <a:pPr eaLnBrk="0" hangingPunct="0"/>
            <a:r>
              <a:rPr lang="en-US"/>
              <a:t>MeV</a:t>
            </a:r>
          </a:p>
        </p:txBody>
      </p:sp>
      <p:sp>
        <p:nvSpPr>
          <p:cNvPr id="15370" name="Text Box 10"/>
          <p:cNvSpPr txBox="1">
            <a:spLocks noChangeArrowheads="1"/>
          </p:cNvSpPr>
          <p:nvPr/>
        </p:nvSpPr>
        <p:spPr bwMode="auto">
          <a:xfrm>
            <a:off x="2787650" y="5029200"/>
            <a:ext cx="641350" cy="366713"/>
          </a:xfrm>
          <a:prstGeom prst="rect">
            <a:avLst/>
          </a:prstGeom>
          <a:noFill/>
          <a:ln w="9525">
            <a:noFill/>
            <a:miter lim="800000"/>
            <a:headEnd/>
            <a:tailEnd/>
          </a:ln>
        </p:spPr>
        <p:txBody>
          <a:bodyPr wrap="none">
            <a:spAutoFit/>
          </a:bodyPr>
          <a:lstStyle/>
          <a:p>
            <a:pPr eaLnBrk="0" hangingPunct="0"/>
            <a:r>
              <a:rPr lang="en-US"/>
              <a:t>GeV</a:t>
            </a:r>
          </a:p>
        </p:txBody>
      </p:sp>
      <p:sp>
        <p:nvSpPr>
          <p:cNvPr id="15371" name="Text Box 11"/>
          <p:cNvSpPr txBox="1">
            <a:spLocks noChangeArrowheads="1"/>
          </p:cNvSpPr>
          <p:nvPr/>
        </p:nvSpPr>
        <p:spPr bwMode="auto">
          <a:xfrm>
            <a:off x="3892550" y="5029200"/>
            <a:ext cx="603250" cy="366713"/>
          </a:xfrm>
          <a:prstGeom prst="rect">
            <a:avLst/>
          </a:prstGeom>
          <a:noFill/>
          <a:ln w="9525">
            <a:noFill/>
            <a:miter lim="800000"/>
            <a:headEnd/>
            <a:tailEnd/>
          </a:ln>
        </p:spPr>
        <p:txBody>
          <a:bodyPr wrap="none">
            <a:spAutoFit/>
          </a:bodyPr>
          <a:lstStyle/>
          <a:p>
            <a:pPr eaLnBrk="0" hangingPunct="0"/>
            <a:r>
              <a:rPr lang="en-US"/>
              <a:t>TeV</a:t>
            </a:r>
          </a:p>
        </p:txBody>
      </p:sp>
      <p:sp>
        <p:nvSpPr>
          <p:cNvPr id="15372" name="Text Box 12"/>
          <p:cNvSpPr txBox="1">
            <a:spLocks noChangeArrowheads="1"/>
          </p:cNvSpPr>
          <p:nvPr/>
        </p:nvSpPr>
        <p:spPr bwMode="auto">
          <a:xfrm>
            <a:off x="4953000" y="5029200"/>
            <a:ext cx="615950" cy="366713"/>
          </a:xfrm>
          <a:prstGeom prst="rect">
            <a:avLst/>
          </a:prstGeom>
          <a:noFill/>
          <a:ln w="9525">
            <a:noFill/>
            <a:miter lim="800000"/>
            <a:headEnd/>
            <a:tailEnd/>
          </a:ln>
        </p:spPr>
        <p:txBody>
          <a:bodyPr wrap="none">
            <a:spAutoFit/>
          </a:bodyPr>
          <a:lstStyle/>
          <a:p>
            <a:pPr eaLnBrk="0" hangingPunct="0"/>
            <a:r>
              <a:rPr lang="en-US"/>
              <a:t>PeV</a:t>
            </a:r>
          </a:p>
        </p:txBody>
      </p:sp>
      <p:sp>
        <p:nvSpPr>
          <p:cNvPr id="15373" name="Text Box 13"/>
          <p:cNvSpPr txBox="1">
            <a:spLocks noChangeArrowheads="1"/>
          </p:cNvSpPr>
          <p:nvPr/>
        </p:nvSpPr>
        <p:spPr bwMode="auto">
          <a:xfrm>
            <a:off x="6019800" y="5029200"/>
            <a:ext cx="615950" cy="366713"/>
          </a:xfrm>
          <a:prstGeom prst="rect">
            <a:avLst/>
          </a:prstGeom>
          <a:noFill/>
          <a:ln w="9525">
            <a:noFill/>
            <a:miter lim="800000"/>
            <a:headEnd/>
            <a:tailEnd/>
          </a:ln>
        </p:spPr>
        <p:txBody>
          <a:bodyPr wrap="none">
            <a:spAutoFit/>
          </a:bodyPr>
          <a:lstStyle/>
          <a:p>
            <a:pPr eaLnBrk="0" hangingPunct="0"/>
            <a:r>
              <a:rPr lang="en-US"/>
              <a:t>EeV</a:t>
            </a:r>
          </a:p>
        </p:txBody>
      </p:sp>
      <p:sp>
        <p:nvSpPr>
          <p:cNvPr id="15374" name="Line 14"/>
          <p:cNvSpPr>
            <a:spLocks noChangeShapeType="1"/>
          </p:cNvSpPr>
          <p:nvPr/>
        </p:nvSpPr>
        <p:spPr bwMode="auto">
          <a:xfrm>
            <a:off x="4038600" y="4191000"/>
            <a:ext cx="2438400" cy="0"/>
          </a:xfrm>
          <a:prstGeom prst="line">
            <a:avLst/>
          </a:prstGeom>
          <a:noFill/>
          <a:ln w="57150">
            <a:solidFill>
              <a:srgbClr val="FFFF66"/>
            </a:solidFill>
            <a:round/>
            <a:headEnd/>
            <a:tailEnd/>
          </a:ln>
        </p:spPr>
        <p:txBody>
          <a:bodyPr/>
          <a:lstStyle/>
          <a:p>
            <a:endParaRPr lang="es-ES"/>
          </a:p>
        </p:txBody>
      </p:sp>
      <p:sp>
        <p:nvSpPr>
          <p:cNvPr id="15375" name="Text Box 15"/>
          <p:cNvSpPr txBox="1">
            <a:spLocks noChangeArrowheads="1"/>
          </p:cNvSpPr>
          <p:nvPr/>
        </p:nvSpPr>
        <p:spPr bwMode="auto">
          <a:xfrm>
            <a:off x="4114800" y="3836988"/>
            <a:ext cx="2282825" cy="336550"/>
          </a:xfrm>
          <a:prstGeom prst="rect">
            <a:avLst/>
          </a:prstGeom>
          <a:noFill/>
          <a:ln w="9525">
            <a:noFill/>
            <a:miter lim="800000"/>
            <a:headEnd/>
            <a:tailEnd/>
          </a:ln>
        </p:spPr>
        <p:txBody>
          <a:bodyPr wrap="none">
            <a:spAutoFit/>
          </a:bodyPr>
          <a:lstStyle/>
          <a:p>
            <a:pPr eaLnBrk="0" hangingPunct="0"/>
            <a:r>
              <a:rPr lang="en-US" sz="1600">
                <a:solidFill>
                  <a:srgbClr val="FFFF66"/>
                </a:solidFill>
              </a:rPr>
              <a:t>Astrophysical neutrinos</a:t>
            </a:r>
          </a:p>
        </p:txBody>
      </p:sp>
      <p:sp>
        <p:nvSpPr>
          <p:cNvPr id="15376" name="Line 16"/>
          <p:cNvSpPr>
            <a:spLocks noChangeShapeType="1"/>
          </p:cNvSpPr>
          <p:nvPr/>
        </p:nvSpPr>
        <p:spPr bwMode="auto">
          <a:xfrm>
            <a:off x="3581400" y="3810000"/>
            <a:ext cx="838200" cy="0"/>
          </a:xfrm>
          <a:prstGeom prst="line">
            <a:avLst/>
          </a:prstGeom>
          <a:noFill/>
          <a:ln w="57150">
            <a:solidFill>
              <a:srgbClr val="FFCCFF"/>
            </a:solidFill>
            <a:round/>
            <a:headEnd/>
            <a:tailEnd/>
          </a:ln>
        </p:spPr>
        <p:txBody>
          <a:bodyPr/>
          <a:lstStyle/>
          <a:p>
            <a:endParaRPr lang="es-ES"/>
          </a:p>
        </p:txBody>
      </p:sp>
      <p:sp>
        <p:nvSpPr>
          <p:cNvPr id="15377" name="Text Box 17"/>
          <p:cNvSpPr txBox="1">
            <a:spLocks noChangeArrowheads="1"/>
          </p:cNvSpPr>
          <p:nvPr/>
        </p:nvSpPr>
        <p:spPr bwMode="auto">
          <a:xfrm>
            <a:off x="2971800" y="3505200"/>
            <a:ext cx="1865313" cy="274638"/>
          </a:xfrm>
          <a:prstGeom prst="rect">
            <a:avLst/>
          </a:prstGeom>
          <a:noFill/>
          <a:ln w="9525">
            <a:noFill/>
            <a:miter lim="800000"/>
            <a:headEnd/>
            <a:tailEnd/>
          </a:ln>
        </p:spPr>
        <p:txBody>
          <a:bodyPr wrap="none">
            <a:spAutoFit/>
          </a:bodyPr>
          <a:lstStyle/>
          <a:p>
            <a:pPr eaLnBrk="0" hangingPunct="0"/>
            <a:r>
              <a:rPr lang="en-US" sz="1200">
                <a:solidFill>
                  <a:srgbClr val="FFCCFF"/>
                </a:solidFill>
              </a:rPr>
              <a:t>Dark matter (neutralinos)</a:t>
            </a:r>
          </a:p>
        </p:txBody>
      </p:sp>
      <p:sp>
        <p:nvSpPr>
          <p:cNvPr id="15378" name="Line 18"/>
          <p:cNvSpPr>
            <a:spLocks noChangeShapeType="1"/>
          </p:cNvSpPr>
          <p:nvPr/>
        </p:nvSpPr>
        <p:spPr bwMode="auto">
          <a:xfrm flipV="1">
            <a:off x="3094038" y="3352800"/>
            <a:ext cx="609600" cy="0"/>
          </a:xfrm>
          <a:prstGeom prst="line">
            <a:avLst/>
          </a:prstGeom>
          <a:noFill/>
          <a:ln w="57150">
            <a:solidFill>
              <a:srgbClr val="00FF00"/>
            </a:solidFill>
            <a:round/>
            <a:headEnd/>
            <a:tailEnd/>
          </a:ln>
        </p:spPr>
        <p:txBody>
          <a:bodyPr/>
          <a:lstStyle/>
          <a:p>
            <a:endParaRPr lang="es-ES"/>
          </a:p>
        </p:txBody>
      </p:sp>
      <p:sp>
        <p:nvSpPr>
          <p:cNvPr id="15379" name="Text Box 19"/>
          <p:cNvSpPr txBox="1">
            <a:spLocks noChangeArrowheads="1"/>
          </p:cNvSpPr>
          <p:nvPr/>
        </p:nvSpPr>
        <p:spPr bwMode="auto">
          <a:xfrm>
            <a:off x="2895600" y="3048000"/>
            <a:ext cx="960438" cy="274638"/>
          </a:xfrm>
          <a:prstGeom prst="rect">
            <a:avLst/>
          </a:prstGeom>
          <a:noFill/>
          <a:ln w="9525">
            <a:noFill/>
            <a:miter lim="800000"/>
            <a:headEnd/>
            <a:tailEnd/>
          </a:ln>
        </p:spPr>
        <p:txBody>
          <a:bodyPr wrap="none">
            <a:spAutoFit/>
          </a:bodyPr>
          <a:lstStyle/>
          <a:p>
            <a:pPr eaLnBrk="0" hangingPunct="0"/>
            <a:r>
              <a:rPr lang="en-US" sz="1200">
                <a:solidFill>
                  <a:srgbClr val="00FF00"/>
                </a:solidFill>
              </a:rPr>
              <a:t>Oscillations</a:t>
            </a:r>
          </a:p>
        </p:txBody>
      </p:sp>
      <p:sp>
        <p:nvSpPr>
          <p:cNvPr id="15380" name="Line 20"/>
          <p:cNvSpPr>
            <a:spLocks noChangeShapeType="1"/>
          </p:cNvSpPr>
          <p:nvPr/>
        </p:nvSpPr>
        <p:spPr bwMode="auto">
          <a:xfrm flipV="1">
            <a:off x="2362200" y="2819400"/>
            <a:ext cx="304800" cy="0"/>
          </a:xfrm>
          <a:prstGeom prst="line">
            <a:avLst/>
          </a:prstGeom>
          <a:noFill/>
          <a:ln w="57150">
            <a:solidFill>
              <a:srgbClr val="00FFFF"/>
            </a:solidFill>
            <a:round/>
            <a:headEnd/>
            <a:tailEnd/>
          </a:ln>
        </p:spPr>
        <p:txBody>
          <a:bodyPr/>
          <a:lstStyle/>
          <a:p>
            <a:endParaRPr lang="es-ES"/>
          </a:p>
        </p:txBody>
      </p:sp>
      <p:sp>
        <p:nvSpPr>
          <p:cNvPr id="15381" name="Text Box 21"/>
          <p:cNvSpPr txBox="1">
            <a:spLocks noChangeArrowheads="1"/>
          </p:cNvSpPr>
          <p:nvPr/>
        </p:nvSpPr>
        <p:spPr bwMode="auto">
          <a:xfrm>
            <a:off x="2057400" y="2514600"/>
            <a:ext cx="1001713" cy="274638"/>
          </a:xfrm>
          <a:prstGeom prst="rect">
            <a:avLst/>
          </a:prstGeom>
          <a:noFill/>
          <a:ln w="9525">
            <a:noFill/>
            <a:miter lim="800000"/>
            <a:headEnd/>
            <a:tailEnd/>
          </a:ln>
        </p:spPr>
        <p:txBody>
          <a:bodyPr wrap="none">
            <a:spAutoFit/>
          </a:bodyPr>
          <a:lstStyle/>
          <a:p>
            <a:pPr eaLnBrk="0" hangingPunct="0"/>
            <a:r>
              <a:rPr lang="en-US" sz="1200">
                <a:solidFill>
                  <a:srgbClr val="00FFFF"/>
                </a:solidFill>
              </a:rPr>
              <a:t>Supernovae</a:t>
            </a:r>
          </a:p>
        </p:txBody>
      </p:sp>
      <p:sp>
        <p:nvSpPr>
          <p:cNvPr id="15382" name="Line 22"/>
          <p:cNvSpPr>
            <a:spLocks noChangeShapeType="1"/>
          </p:cNvSpPr>
          <p:nvPr/>
        </p:nvSpPr>
        <p:spPr bwMode="auto">
          <a:xfrm>
            <a:off x="6019800" y="4648200"/>
            <a:ext cx="838200" cy="0"/>
          </a:xfrm>
          <a:prstGeom prst="line">
            <a:avLst/>
          </a:prstGeom>
          <a:noFill/>
          <a:ln w="57150">
            <a:solidFill>
              <a:srgbClr val="00CCFF"/>
            </a:solidFill>
            <a:round/>
            <a:headEnd/>
            <a:tailEnd/>
          </a:ln>
        </p:spPr>
        <p:txBody>
          <a:bodyPr/>
          <a:lstStyle/>
          <a:p>
            <a:endParaRPr lang="es-ES"/>
          </a:p>
        </p:txBody>
      </p:sp>
      <p:sp>
        <p:nvSpPr>
          <p:cNvPr id="15383" name="Text Box 23"/>
          <p:cNvSpPr txBox="1">
            <a:spLocks noChangeArrowheads="1"/>
          </p:cNvSpPr>
          <p:nvPr/>
        </p:nvSpPr>
        <p:spPr bwMode="auto">
          <a:xfrm>
            <a:off x="5638800" y="4343400"/>
            <a:ext cx="1917700" cy="274638"/>
          </a:xfrm>
          <a:prstGeom prst="rect">
            <a:avLst/>
          </a:prstGeom>
          <a:noFill/>
          <a:ln w="9525">
            <a:noFill/>
            <a:miter lim="800000"/>
            <a:headEnd/>
            <a:tailEnd/>
          </a:ln>
        </p:spPr>
        <p:txBody>
          <a:bodyPr wrap="none">
            <a:spAutoFit/>
          </a:bodyPr>
          <a:lstStyle/>
          <a:p>
            <a:pPr eaLnBrk="0" hangingPunct="0"/>
            <a:r>
              <a:rPr lang="en-US" sz="1200">
                <a:solidFill>
                  <a:srgbClr val="00CCFF"/>
                </a:solidFill>
              </a:rPr>
              <a:t>GZK, Topological Defects</a:t>
            </a:r>
          </a:p>
        </p:txBody>
      </p:sp>
      <p:sp>
        <p:nvSpPr>
          <p:cNvPr id="15384" name="Text Box 24"/>
          <p:cNvSpPr txBox="1">
            <a:spLocks noChangeArrowheads="1"/>
          </p:cNvSpPr>
          <p:nvPr/>
        </p:nvSpPr>
        <p:spPr bwMode="auto">
          <a:xfrm>
            <a:off x="6823075" y="2743200"/>
            <a:ext cx="1939925" cy="1190625"/>
          </a:xfrm>
          <a:prstGeom prst="rect">
            <a:avLst/>
          </a:prstGeom>
          <a:noFill/>
          <a:ln w="9525">
            <a:noFill/>
            <a:miter lim="800000"/>
            <a:headEnd/>
            <a:tailEnd/>
          </a:ln>
        </p:spPr>
        <p:txBody>
          <a:bodyPr>
            <a:spAutoFit/>
          </a:bodyPr>
          <a:lstStyle/>
          <a:p>
            <a:pPr eaLnBrk="0" hangingPunct="0"/>
            <a:r>
              <a:rPr lang="en-US" u="sng">
                <a:solidFill>
                  <a:srgbClr val="FFFF99"/>
                </a:solidFill>
              </a:rPr>
              <a:t>Limitation at high energies:</a:t>
            </a:r>
          </a:p>
          <a:p>
            <a:pPr eaLnBrk="0" hangingPunct="0"/>
            <a:r>
              <a:rPr lang="en-US">
                <a:solidFill>
                  <a:srgbClr val="FFFF99"/>
                </a:solidFill>
              </a:rPr>
              <a:t>Fast decreasing fluxes E</a:t>
            </a:r>
            <a:r>
              <a:rPr lang="en-US" baseline="30000">
                <a:solidFill>
                  <a:srgbClr val="FFFF99"/>
                </a:solidFill>
              </a:rPr>
              <a:t>-2</a:t>
            </a:r>
            <a:r>
              <a:rPr lang="en-US">
                <a:solidFill>
                  <a:srgbClr val="FFFF99"/>
                </a:solidFill>
              </a:rPr>
              <a:t>, E</a:t>
            </a:r>
            <a:r>
              <a:rPr lang="en-US" baseline="30000">
                <a:solidFill>
                  <a:srgbClr val="FFFF99"/>
                </a:solidFill>
              </a:rPr>
              <a:t>-3</a:t>
            </a:r>
          </a:p>
        </p:txBody>
      </p:sp>
      <p:sp>
        <p:nvSpPr>
          <p:cNvPr id="15385" name="Text Box 25"/>
          <p:cNvSpPr txBox="1">
            <a:spLocks noChangeArrowheads="1"/>
          </p:cNvSpPr>
          <p:nvPr/>
        </p:nvSpPr>
        <p:spPr bwMode="auto">
          <a:xfrm>
            <a:off x="608856" y="3305175"/>
            <a:ext cx="2667000" cy="1465263"/>
          </a:xfrm>
          <a:prstGeom prst="rect">
            <a:avLst/>
          </a:prstGeom>
          <a:noFill/>
          <a:ln w="9525">
            <a:noFill/>
            <a:miter lim="800000"/>
            <a:headEnd/>
            <a:tailEnd/>
          </a:ln>
        </p:spPr>
        <p:txBody>
          <a:bodyPr>
            <a:spAutoFit/>
          </a:bodyPr>
          <a:lstStyle/>
          <a:p>
            <a:pPr eaLnBrk="0" hangingPunct="0"/>
            <a:r>
              <a:rPr lang="en-US" u="sng" dirty="0">
                <a:solidFill>
                  <a:srgbClr val="FFFF99"/>
                </a:solidFill>
              </a:rPr>
              <a:t>Limitation at low energies:</a:t>
            </a:r>
          </a:p>
          <a:p>
            <a:pPr eaLnBrk="0" hangingPunct="0"/>
            <a:r>
              <a:rPr lang="en-US" dirty="0">
                <a:solidFill>
                  <a:srgbClr val="FFFF99"/>
                </a:solidFill>
              </a:rPr>
              <a:t>-Short </a:t>
            </a:r>
            <a:r>
              <a:rPr lang="en-US" dirty="0" err="1">
                <a:solidFill>
                  <a:srgbClr val="FFFF99"/>
                </a:solidFill>
              </a:rPr>
              <a:t>muon</a:t>
            </a:r>
            <a:r>
              <a:rPr lang="en-US" dirty="0">
                <a:solidFill>
                  <a:srgbClr val="FFFF99"/>
                </a:solidFill>
              </a:rPr>
              <a:t> range</a:t>
            </a:r>
          </a:p>
          <a:p>
            <a:pPr eaLnBrk="0" hangingPunct="0"/>
            <a:r>
              <a:rPr lang="en-US" dirty="0">
                <a:solidFill>
                  <a:srgbClr val="FFFF99"/>
                </a:solidFill>
              </a:rPr>
              <a:t>-Low light yield</a:t>
            </a:r>
          </a:p>
          <a:p>
            <a:pPr eaLnBrk="0" hangingPunct="0"/>
            <a:r>
              <a:rPr lang="en-US" dirty="0">
                <a:solidFill>
                  <a:srgbClr val="FFFF99"/>
                </a:solidFill>
              </a:rPr>
              <a:t>-</a:t>
            </a:r>
            <a:r>
              <a:rPr lang="en-US" baseline="30000" dirty="0">
                <a:solidFill>
                  <a:srgbClr val="FFFF99"/>
                </a:solidFill>
              </a:rPr>
              <a:t>40</a:t>
            </a:r>
            <a:r>
              <a:rPr lang="en-US" dirty="0">
                <a:solidFill>
                  <a:srgbClr val="FFFF99"/>
                </a:solidFill>
              </a:rPr>
              <a:t>K (in water)</a:t>
            </a:r>
            <a:endParaRPr lang="en-US" baseline="30000" dirty="0">
              <a:solidFill>
                <a:srgbClr val="FFFF99"/>
              </a:solidFill>
            </a:endParaRPr>
          </a:p>
        </p:txBody>
      </p:sp>
      <p:sp>
        <p:nvSpPr>
          <p:cNvPr id="26" name="Text Box 26"/>
          <p:cNvSpPr txBox="1">
            <a:spLocks noChangeArrowheads="1"/>
          </p:cNvSpPr>
          <p:nvPr/>
        </p:nvSpPr>
        <p:spPr bwMode="auto">
          <a:xfrm>
            <a:off x="2590800" y="6019800"/>
            <a:ext cx="5313363" cy="304800"/>
          </a:xfrm>
          <a:prstGeom prst="rect">
            <a:avLst/>
          </a:prstGeom>
          <a:noFill/>
          <a:ln w="9525">
            <a:noFill/>
            <a:miter lim="800000"/>
            <a:headEnd/>
            <a:tailEnd/>
          </a:ln>
        </p:spPr>
        <p:txBody>
          <a:bodyPr>
            <a:spAutoFit/>
          </a:bodyPr>
          <a:lstStyle/>
          <a:p>
            <a:r>
              <a:rPr lang="en-GB" sz="1400">
                <a:solidFill>
                  <a:srgbClr val="FFFFCC"/>
                </a:solidFill>
              </a:rPr>
              <a:t>Other physics: monopoles,  etc... </a:t>
            </a:r>
          </a:p>
        </p:txBody>
      </p:sp>
      <p:sp>
        <p:nvSpPr>
          <p:cNvPr id="15387" name="AutoShape 27"/>
          <p:cNvSpPr>
            <a:spLocks noChangeArrowheads="1"/>
          </p:cNvSpPr>
          <p:nvPr/>
        </p:nvSpPr>
        <p:spPr bwMode="auto">
          <a:xfrm rot="5400000">
            <a:off x="908348" y="5067300"/>
            <a:ext cx="685800" cy="304800"/>
          </a:xfrm>
          <a:custGeom>
            <a:avLst/>
            <a:gdLst>
              <a:gd name="T0" fmla="*/ 518496743 w 21600"/>
              <a:gd name="T1" fmla="*/ 0 h 21600"/>
              <a:gd name="T2" fmla="*/ 0 w 21600"/>
              <a:gd name="T3" fmla="*/ 30346399 h 21600"/>
              <a:gd name="T4" fmla="*/ 518496743 w 21600"/>
              <a:gd name="T5" fmla="*/ 60692798 h 21600"/>
              <a:gd name="T6" fmla="*/ 691329076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eaLnBrk="0" hangingPunct="0"/>
            <a:endParaRPr lang="es-ES_tradnl"/>
          </a:p>
        </p:txBody>
      </p:sp>
      <p:sp>
        <p:nvSpPr>
          <p:cNvPr id="15388" name="Text Box 28"/>
          <p:cNvSpPr txBox="1">
            <a:spLocks noChangeArrowheads="1"/>
          </p:cNvSpPr>
          <p:nvPr/>
        </p:nvSpPr>
        <p:spPr bwMode="auto">
          <a:xfrm>
            <a:off x="360586" y="5715000"/>
            <a:ext cx="1835150" cy="366713"/>
          </a:xfrm>
          <a:prstGeom prst="rect">
            <a:avLst/>
          </a:prstGeom>
          <a:noFill/>
          <a:ln w="9525">
            <a:noFill/>
            <a:miter lim="800000"/>
            <a:headEnd/>
            <a:tailEnd/>
          </a:ln>
        </p:spPr>
        <p:txBody>
          <a:bodyPr wrap="none">
            <a:spAutoFit/>
          </a:bodyPr>
          <a:lstStyle/>
          <a:p>
            <a:pPr eaLnBrk="0" hangingPunct="0"/>
            <a:r>
              <a:rPr lang="en-US" dirty="0"/>
              <a:t>Detector density</a:t>
            </a:r>
          </a:p>
        </p:txBody>
      </p:sp>
      <p:sp>
        <p:nvSpPr>
          <p:cNvPr id="15389" name="AutoShape 29"/>
          <p:cNvSpPr>
            <a:spLocks noChangeArrowheads="1"/>
          </p:cNvSpPr>
          <p:nvPr/>
        </p:nvSpPr>
        <p:spPr bwMode="auto">
          <a:xfrm rot="-5400000">
            <a:off x="7277100" y="2095500"/>
            <a:ext cx="685800" cy="304800"/>
          </a:xfrm>
          <a:custGeom>
            <a:avLst/>
            <a:gdLst>
              <a:gd name="T0" fmla="*/ 518496743 w 21600"/>
              <a:gd name="T1" fmla="*/ 0 h 21600"/>
              <a:gd name="T2" fmla="*/ 0 w 21600"/>
              <a:gd name="T3" fmla="*/ 30346399 h 21600"/>
              <a:gd name="T4" fmla="*/ 518496743 w 21600"/>
              <a:gd name="T5" fmla="*/ 60692798 h 21600"/>
              <a:gd name="T6" fmla="*/ 691329076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eaLnBrk="0" hangingPunct="0"/>
            <a:endParaRPr lang="es-ES_tradnl"/>
          </a:p>
        </p:txBody>
      </p:sp>
      <p:sp>
        <p:nvSpPr>
          <p:cNvPr id="15390" name="Text Box 30"/>
          <p:cNvSpPr txBox="1">
            <a:spLocks noChangeArrowheads="1"/>
          </p:cNvSpPr>
          <p:nvPr/>
        </p:nvSpPr>
        <p:spPr bwMode="auto">
          <a:xfrm>
            <a:off x="6864350" y="1462088"/>
            <a:ext cx="1517650" cy="366712"/>
          </a:xfrm>
          <a:prstGeom prst="rect">
            <a:avLst/>
          </a:prstGeom>
          <a:noFill/>
          <a:ln w="9525">
            <a:noFill/>
            <a:miter lim="800000"/>
            <a:headEnd/>
            <a:tailEnd/>
          </a:ln>
        </p:spPr>
        <p:txBody>
          <a:bodyPr wrap="none">
            <a:spAutoFit/>
          </a:bodyPr>
          <a:lstStyle/>
          <a:p>
            <a:pPr eaLnBrk="0" hangingPunct="0"/>
            <a:r>
              <a:rPr lang="en-US"/>
              <a:t>Detector size</a:t>
            </a:r>
          </a:p>
        </p:txBody>
      </p:sp>
      <p:sp>
        <p:nvSpPr>
          <p:cNvPr id="15391" name="Rectangle 31"/>
          <p:cNvSpPr>
            <a:spLocks noChangeArrowheads="1"/>
          </p:cNvSpPr>
          <p:nvPr/>
        </p:nvSpPr>
        <p:spPr bwMode="auto">
          <a:xfrm>
            <a:off x="461963" y="1592263"/>
            <a:ext cx="4876800" cy="762000"/>
          </a:xfrm>
          <a:prstGeom prst="rect">
            <a:avLst/>
          </a:prstGeom>
          <a:noFill/>
          <a:ln w="9525">
            <a:solidFill>
              <a:schemeClr val="tx1"/>
            </a:solidFill>
            <a:miter lim="800000"/>
            <a:headEnd/>
            <a:tailEnd/>
          </a:ln>
        </p:spPr>
        <p:txBody>
          <a:bodyPr/>
          <a:lstStyle/>
          <a:p>
            <a:pPr marL="469900" indent="-469900">
              <a:spcBef>
                <a:spcPct val="20000"/>
              </a:spcBef>
              <a:buClr>
                <a:schemeClr val="bg2"/>
              </a:buClr>
              <a:buSzPct val="70000"/>
              <a:buFont typeface="Wingdings" pitchFamily="2" charset="2"/>
              <a:buChar char="o"/>
            </a:pPr>
            <a:r>
              <a:rPr lang="en-US" sz="2000">
                <a:latin typeface="Times New Roman" pitchFamily="18" charset="0"/>
              </a:rPr>
              <a:t>Origin of cosmic rays</a:t>
            </a:r>
          </a:p>
          <a:p>
            <a:pPr marL="469900" indent="-469900">
              <a:spcBef>
                <a:spcPct val="20000"/>
              </a:spcBef>
              <a:buClr>
                <a:schemeClr val="bg2"/>
              </a:buClr>
              <a:buSzPct val="70000"/>
              <a:buFont typeface="Wingdings" pitchFamily="2" charset="2"/>
              <a:buChar char="o"/>
            </a:pPr>
            <a:r>
              <a:rPr lang="en-US" sz="2000">
                <a:latin typeface="Times New Roman" pitchFamily="18" charset="0"/>
              </a:rPr>
              <a:t>Hadronic vs. leptonic signatures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8032" y="476672"/>
            <a:ext cx="7772400" cy="914400"/>
          </a:xfrm>
        </p:spPr>
        <p:txBody>
          <a:bodyPr/>
          <a:lstStyle/>
          <a:p>
            <a:r>
              <a:rPr lang="en-US" dirty="0" smtClean="0"/>
              <a:t>ANTARES detector</a:t>
            </a:r>
          </a:p>
        </p:txBody>
      </p:sp>
      <p:pic>
        <p:nvPicPr>
          <p:cNvPr id="18435" name="Picture 4" descr="europe-cloudfree-msg1-desk-1024"/>
          <p:cNvPicPr>
            <a:picLocks noChangeAspect="1" noChangeArrowheads="1"/>
          </p:cNvPicPr>
          <p:nvPr/>
        </p:nvPicPr>
        <p:blipFill>
          <a:blip r:embed="rId4" cstate="print"/>
          <a:srcRect/>
          <a:stretch>
            <a:fillRect/>
          </a:stretch>
        </p:blipFill>
        <p:spPr bwMode="auto">
          <a:xfrm>
            <a:off x="395288" y="2851150"/>
            <a:ext cx="4610100" cy="3457575"/>
          </a:xfrm>
          <a:prstGeom prst="rect">
            <a:avLst/>
          </a:prstGeom>
          <a:noFill/>
          <a:ln w="9525">
            <a:noFill/>
            <a:miter lim="800000"/>
            <a:headEnd/>
            <a:tailEnd/>
          </a:ln>
        </p:spPr>
      </p:pic>
      <p:grpSp>
        <p:nvGrpSpPr>
          <p:cNvPr id="2" name="Group 5"/>
          <p:cNvGrpSpPr>
            <a:grpSpLocks/>
          </p:cNvGrpSpPr>
          <p:nvPr/>
        </p:nvGrpSpPr>
        <p:grpSpPr bwMode="auto">
          <a:xfrm>
            <a:off x="5280025" y="1073150"/>
            <a:ext cx="3756025" cy="2209800"/>
            <a:chOff x="3398" y="698"/>
            <a:chExt cx="2366" cy="1392"/>
          </a:xfrm>
        </p:grpSpPr>
        <p:pic>
          <p:nvPicPr>
            <p:cNvPr id="18467" name="Picture 6" descr="Picture1"/>
            <p:cNvPicPr>
              <a:picLocks noChangeAspect="1" noChangeArrowheads="1"/>
            </p:cNvPicPr>
            <p:nvPr/>
          </p:nvPicPr>
          <p:blipFill>
            <a:blip r:embed="rId5" cstate="print"/>
            <a:srcRect/>
            <a:stretch>
              <a:fillRect/>
            </a:stretch>
          </p:blipFill>
          <p:spPr bwMode="auto">
            <a:xfrm>
              <a:off x="3398" y="698"/>
              <a:ext cx="2366" cy="1392"/>
            </a:xfrm>
            <a:prstGeom prst="rect">
              <a:avLst/>
            </a:prstGeom>
            <a:noFill/>
            <a:ln w="9525">
              <a:noFill/>
              <a:miter lim="800000"/>
              <a:headEnd/>
              <a:tailEnd/>
            </a:ln>
          </p:spPr>
        </p:pic>
        <p:sp>
          <p:nvSpPr>
            <p:cNvPr id="18468" name="Text Box 7"/>
            <p:cNvSpPr txBox="1">
              <a:spLocks noChangeArrowheads="1"/>
            </p:cNvSpPr>
            <p:nvPr/>
          </p:nvSpPr>
          <p:spPr bwMode="auto">
            <a:xfrm>
              <a:off x="4160" y="1256"/>
              <a:ext cx="1171" cy="223"/>
            </a:xfrm>
            <a:prstGeom prst="rect">
              <a:avLst/>
            </a:prstGeom>
            <a:noFill/>
            <a:ln w="9525">
              <a:noFill/>
              <a:miter lim="800000"/>
              <a:headEnd/>
              <a:tailEnd/>
            </a:ln>
          </p:spPr>
          <p:txBody>
            <a:bodyPr wrap="none" lIns="95785" tIns="47892" rIns="95785" bIns="47892">
              <a:spAutoFit/>
            </a:bodyPr>
            <a:lstStyle/>
            <a:p>
              <a:pPr defTabSz="957263"/>
              <a:r>
                <a:rPr lang="fr-FR" sz="1700" b="1">
                  <a:solidFill>
                    <a:srgbClr val="000099"/>
                  </a:solidFill>
                  <a:latin typeface="Times New Roman" pitchFamily="18" charset="0"/>
                </a:rPr>
                <a:t> Submarine Cable</a:t>
              </a:r>
            </a:p>
          </p:txBody>
        </p:sp>
        <p:sp>
          <p:nvSpPr>
            <p:cNvPr id="18469" name="Rectangle 8"/>
            <p:cNvSpPr>
              <a:spLocks noChangeArrowheads="1"/>
            </p:cNvSpPr>
            <p:nvPr/>
          </p:nvSpPr>
          <p:spPr bwMode="auto">
            <a:xfrm>
              <a:off x="4752" y="1552"/>
              <a:ext cx="115" cy="64"/>
            </a:xfrm>
            <a:prstGeom prst="rect">
              <a:avLst/>
            </a:prstGeom>
            <a:solidFill>
              <a:srgbClr val="FF3300"/>
            </a:solidFill>
            <a:ln w="9525">
              <a:solidFill>
                <a:srgbClr val="FF3300"/>
              </a:solidFill>
              <a:miter lim="800000"/>
              <a:headEnd/>
              <a:tailEnd/>
            </a:ln>
          </p:spPr>
          <p:txBody>
            <a:bodyPr wrap="none" anchor="ctr"/>
            <a:lstStyle/>
            <a:p>
              <a:endParaRPr lang="es-ES"/>
            </a:p>
          </p:txBody>
        </p:sp>
        <p:sp>
          <p:nvSpPr>
            <p:cNvPr id="18470" name="Freeform 9"/>
            <p:cNvSpPr>
              <a:spLocks/>
            </p:cNvSpPr>
            <p:nvPr/>
          </p:nvSpPr>
          <p:spPr bwMode="auto">
            <a:xfrm>
              <a:off x="3972" y="872"/>
              <a:ext cx="780" cy="720"/>
            </a:xfrm>
            <a:custGeom>
              <a:avLst/>
              <a:gdLst>
                <a:gd name="T0" fmla="*/ 0 w 892"/>
                <a:gd name="T1" fmla="*/ 0 h 900"/>
                <a:gd name="T2" fmla="*/ 82 w 892"/>
                <a:gd name="T3" fmla="*/ 130 h 900"/>
                <a:gd name="T4" fmla="*/ 179 w 892"/>
                <a:gd name="T5" fmla="*/ 195 h 900"/>
                <a:gd name="T6" fmla="*/ 211 w 892"/>
                <a:gd name="T7" fmla="*/ 357 h 900"/>
                <a:gd name="T8" fmla="*/ 292 w 892"/>
                <a:gd name="T9" fmla="*/ 762 h 900"/>
                <a:gd name="T10" fmla="*/ 438 w 892"/>
                <a:gd name="T11" fmla="*/ 843 h 900"/>
                <a:gd name="T12" fmla="*/ 892 w 892"/>
                <a:gd name="T13" fmla="*/ 900 h 900"/>
                <a:gd name="T14" fmla="*/ 0 60000 65536"/>
                <a:gd name="T15" fmla="*/ 0 60000 65536"/>
                <a:gd name="T16" fmla="*/ 0 60000 65536"/>
                <a:gd name="T17" fmla="*/ 0 60000 65536"/>
                <a:gd name="T18" fmla="*/ 0 60000 65536"/>
                <a:gd name="T19" fmla="*/ 0 60000 65536"/>
                <a:gd name="T20" fmla="*/ 0 60000 65536"/>
                <a:gd name="T21" fmla="*/ 0 w 892"/>
                <a:gd name="T22" fmla="*/ 0 h 900"/>
                <a:gd name="T23" fmla="*/ 892 w 892"/>
                <a:gd name="T24" fmla="*/ 900 h 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2" h="900">
                  <a:moveTo>
                    <a:pt x="0" y="0"/>
                  </a:moveTo>
                  <a:cubicBezTo>
                    <a:pt x="26" y="48"/>
                    <a:pt x="52" y="97"/>
                    <a:pt x="82" y="130"/>
                  </a:cubicBezTo>
                  <a:cubicBezTo>
                    <a:pt x="112" y="163"/>
                    <a:pt x="157" y="157"/>
                    <a:pt x="179" y="195"/>
                  </a:cubicBezTo>
                  <a:cubicBezTo>
                    <a:pt x="201" y="233"/>
                    <a:pt x="192" y="263"/>
                    <a:pt x="211" y="357"/>
                  </a:cubicBezTo>
                  <a:cubicBezTo>
                    <a:pt x="230" y="451"/>
                    <a:pt x="254" y="681"/>
                    <a:pt x="292" y="762"/>
                  </a:cubicBezTo>
                  <a:cubicBezTo>
                    <a:pt x="330" y="843"/>
                    <a:pt x="338" y="820"/>
                    <a:pt x="438" y="843"/>
                  </a:cubicBezTo>
                  <a:cubicBezTo>
                    <a:pt x="538" y="866"/>
                    <a:pt x="715" y="883"/>
                    <a:pt x="892" y="900"/>
                  </a:cubicBezTo>
                </a:path>
              </a:pathLst>
            </a:custGeom>
            <a:noFill/>
            <a:ln w="28575">
              <a:solidFill>
                <a:srgbClr val="000099"/>
              </a:solidFill>
              <a:round/>
              <a:headEnd/>
              <a:tailEnd/>
            </a:ln>
          </p:spPr>
          <p:txBody>
            <a:bodyPr wrap="none" anchor="ctr"/>
            <a:lstStyle/>
            <a:p>
              <a:endParaRPr lang="es-ES"/>
            </a:p>
          </p:txBody>
        </p:sp>
      </p:grpSp>
      <p:sp>
        <p:nvSpPr>
          <p:cNvPr id="18437" name="Text Box 10"/>
          <p:cNvSpPr txBox="1">
            <a:spLocks noChangeArrowheads="1"/>
          </p:cNvSpPr>
          <p:nvPr/>
        </p:nvSpPr>
        <p:spPr bwMode="auto">
          <a:xfrm>
            <a:off x="560388" y="1252538"/>
            <a:ext cx="4392612" cy="2086725"/>
          </a:xfrm>
          <a:prstGeom prst="rect">
            <a:avLst/>
          </a:prstGeom>
          <a:noFill/>
          <a:ln w="9525">
            <a:noFill/>
            <a:miter lim="800000"/>
            <a:headEnd/>
            <a:tailEnd/>
          </a:ln>
        </p:spPr>
        <p:txBody>
          <a:bodyPr>
            <a:spAutoFit/>
          </a:bodyPr>
          <a:lstStyle/>
          <a:p>
            <a:pPr>
              <a:spcAft>
                <a:spcPct val="20000"/>
              </a:spcAft>
              <a:buFontTx/>
              <a:buChar char="•"/>
            </a:pPr>
            <a:r>
              <a:rPr lang="en-US" i="1" dirty="0">
                <a:latin typeface="Verdana" pitchFamily="34" charset="0"/>
              </a:rPr>
              <a:t>The detector </a:t>
            </a:r>
            <a:r>
              <a:rPr lang="en-US" i="1" dirty="0" smtClean="0">
                <a:latin typeface="Verdana" pitchFamily="34" charset="0"/>
              </a:rPr>
              <a:t>is </a:t>
            </a:r>
            <a:r>
              <a:rPr lang="en-US" i="1" dirty="0">
                <a:latin typeface="Verdana" pitchFamily="34" charset="0"/>
              </a:rPr>
              <a:t>located in the </a:t>
            </a:r>
            <a:r>
              <a:rPr lang="en-US" i="1" dirty="0">
                <a:solidFill>
                  <a:schemeClr val="tx2"/>
                </a:solidFill>
                <a:latin typeface="Verdana" pitchFamily="34" charset="0"/>
              </a:rPr>
              <a:t>Mediterranean Sea</a:t>
            </a:r>
            <a:r>
              <a:rPr lang="en-US" i="1" dirty="0">
                <a:latin typeface="Verdana" pitchFamily="34" charset="0"/>
              </a:rPr>
              <a:t> (42º50’N, 6º10’E) at </a:t>
            </a:r>
            <a:r>
              <a:rPr lang="en-US" i="1" dirty="0">
                <a:solidFill>
                  <a:schemeClr val="tx2"/>
                </a:solidFill>
                <a:latin typeface="Verdana" pitchFamily="34" charset="0"/>
              </a:rPr>
              <a:t>2500 m depth</a:t>
            </a:r>
            <a:r>
              <a:rPr lang="en-US" i="1" dirty="0">
                <a:latin typeface="Verdana" pitchFamily="34" charset="0"/>
              </a:rPr>
              <a:t>, off the coast of Toulon (France).</a:t>
            </a:r>
          </a:p>
          <a:p>
            <a:pPr>
              <a:spcAft>
                <a:spcPct val="20000"/>
              </a:spcAft>
              <a:buFontTx/>
              <a:buChar char="•"/>
            </a:pPr>
            <a:r>
              <a:rPr lang="en-US" i="1" dirty="0" smtClean="0">
                <a:latin typeface="Verdana" pitchFamily="34" charset="0"/>
              </a:rPr>
              <a:t>It consists of 885 PMTs distributed along 12 lines anchored at the bottom of the sea.</a:t>
            </a:r>
            <a:endParaRPr lang="en-US" i="1" dirty="0">
              <a:latin typeface="Verdana" pitchFamily="34" charset="0"/>
            </a:endParaRPr>
          </a:p>
        </p:txBody>
      </p:sp>
      <p:sp>
        <p:nvSpPr>
          <p:cNvPr id="113676" name="Line 12"/>
          <p:cNvSpPr>
            <a:spLocks noChangeShapeType="1"/>
          </p:cNvSpPr>
          <p:nvPr/>
        </p:nvSpPr>
        <p:spPr bwMode="auto">
          <a:xfrm flipV="1">
            <a:off x="1835150" y="1071563"/>
            <a:ext cx="3457575" cy="4248150"/>
          </a:xfrm>
          <a:prstGeom prst="line">
            <a:avLst/>
          </a:prstGeom>
          <a:noFill/>
          <a:ln w="19050">
            <a:solidFill>
              <a:srgbClr val="FFCC99"/>
            </a:solidFill>
            <a:round/>
            <a:headEnd/>
            <a:tailEnd/>
          </a:ln>
        </p:spPr>
        <p:txBody>
          <a:bodyPr/>
          <a:lstStyle/>
          <a:p>
            <a:endParaRPr lang="es-ES"/>
          </a:p>
        </p:txBody>
      </p:sp>
      <p:sp>
        <p:nvSpPr>
          <p:cNvPr id="113677" name="Line 13"/>
          <p:cNvSpPr>
            <a:spLocks noChangeShapeType="1"/>
          </p:cNvSpPr>
          <p:nvPr/>
        </p:nvSpPr>
        <p:spPr bwMode="auto">
          <a:xfrm flipV="1">
            <a:off x="2051050" y="3282950"/>
            <a:ext cx="3241675" cy="2160588"/>
          </a:xfrm>
          <a:prstGeom prst="line">
            <a:avLst/>
          </a:prstGeom>
          <a:noFill/>
          <a:ln w="19050">
            <a:solidFill>
              <a:srgbClr val="FFCC99"/>
            </a:solidFill>
            <a:round/>
            <a:headEnd/>
            <a:tailEnd/>
          </a:ln>
        </p:spPr>
        <p:txBody>
          <a:bodyPr/>
          <a:lstStyle/>
          <a:p>
            <a:endParaRPr lang="es-ES"/>
          </a:p>
        </p:txBody>
      </p:sp>
      <p:sp>
        <p:nvSpPr>
          <p:cNvPr id="113678" name="Rectangle 14"/>
          <p:cNvSpPr>
            <a:spLocks noChangeArrowheads="1"/>
          </p:cNvSpPr>
          <p:nvPr/>
        </p:nvSpPr>
        <p:spPr bwMode="auto">
          <a:xfrm>
            <a:off x="1835150" y="5310188"/>
            <a:ext cx="215900" cy="144462"/>
          </a:xfrm>
          <a:prstGeom prst="rect">
            <a:avLst/>
          </a:prstGeom>
          <a:noFill/>
          <a:ln w="12700" algn="ctr">
            <a:solidFill>
              <a:srgbClr val="FFFF00"/>
            </a:solidFill>
            <a:miter lim="800000"/>
            <a:headEnd/>
            <a:tailEnd/>
          </a:ln>
        </p:spPr>
        <p:txBody>
          <a:bodyPr wrap="none" anchor="ctr"/>
          <a:lstStyle/>
          <a:p>
            <a:endParaRPr lang="es-ES"/>
          </a:p>
        </p:txBody>
      </p:sp>
      <p:sp>
        <p:nvSpPr>
          <p:cNvPr id="113698" name="Rectangle 34"/>
          <p:cNvSpPr>
            <a:spLocks noChangeArrowheads="1"/>
          </p:cNvSpPr>
          <p:nvPr/>
        </p:nvSpPr>
        <p:spPr bwMode="auto">
          <a:xfrm>
            <a:off x="7240588" y="2614613"/>
            <a:ext cx="706437" cy="274637"/>
          </a:xfrm>
          <a:prstGeom prst="rect">
            <a:avLst/>
          </a:prstGeom>
          <a:noFill/>
          <a:ln w="9525" algn="ctr">
            <a:noFill/>
            <a:miter lim="800000"/>
            <a:headEnd/>
            <a:tailEnd/>
          </a:ln>
        </p:spPr>
        <p:txBody>
          <a:bodyPr wrap="none">
            <a:spAutoFit/>
          </a:bodyPr>
          <a:lstStyle/>
          <a:p>
            <a:r>
              <a:rPr lang="en-US" sz="1200" i="1">
                <a:solidFill>
                  <a:schemeClr val="hlink"/>
                </a:solidFill>
              </a:rPr>
              <a:t>2500 m</a:t>
            </a:r>
          </a:p>
        </p:txBody>
      </p:sp>
      <p:sp>
        <p:nvSpPr>
          <p:cNvPr id="113700" name="Text Box 36"/>
          <p:cNvSpPr txBox="1">
            <a:spLocks noChangeArrowheads="1"/>
          </p:cNvSpPr>
          <p:nvPr/>
        </p:nvSpPr>
        <p:spPr bwMode="auto">
          <a:xfrm>
            <a:off x="5965825" y="679450"/>
            <a:ext cx="2566988" cy="284163"/>
          </a:xfrm>
          <a:prstGeom prst="rect">
            <a:avLst/>
          </a:prstGeom>
          <a:solidFill>
            <a:srgbClr val="FFFF99">
              <a:alpha val="81175"/>
            </a:srgbClr>
          </a:solidFill>
          <a:ln w="9525" algn="ctr">
            <a:solidFill>
              <a:srgbClr val="FF5050"/>
            </a:solidFill>
            <a:miter lim="800000"/>
            <a:headEnd/>
            <a:tailEnd/>
          </a:ln>
        </p:spPr>
        <p:txBody>
          <a:bodyPr>
            <a:spAutoFit/>
          </a:bodyPr>
          <a:lstStyle/>
          <a:p>
            <a:r>
              <a:rPr lang="en-US" sz="1200">
                <a:solidFill>
                  <a:srgbClr val="CC0000"/>
                </a:solidFill>
              </a:rPr>
              <a:t>Shore station (La Seyne sur Mer)</a:t>
            </a:r>
          </a:p>
        </p:txBody>
      </p:sp>
      <p:sp>
        <p:nvSpPr>
          <p:cNvPr id="113701" name="Line 37"/>
          <p:cNvSpPr>
            <a:spLocks noChangeShapeType="1"/>
          </p:cNvSpPr>
          <p:nvPr/>
        </p:nvSpPr>
        <p:spPr bwMode="auto">
          <a:xfrm flipH="1">
            <a:off x="6192838" y="954088"/>
            <a:ext cx="179387" cy="360362"/>
          </a:xfrm>
          <a:prstGeom prst="line">
            <a:avLst/>
          </a:prstGeom>
          <a:noFill/>
          <a:ln w="38100">
            <a:solidFill>
              <a:srgbClr val="FF5050"/>
            </a:solidFill>
            <a:round/>
            <a:headEnd/>
            <a:tailEnd type="triangle" w="med" len="med"/>
          </a:ln>
        </p:spPr>
        <p:txBody>
          <a:bodyPr>
            <a:spAutoFit/>
          </a:bodyPr>
          <a:lstStyle/>
          <a:p>
            <a:endParaRPr lang="es-ES"/>
          </a:p>
        </p:txBody>
      </p:sp>
      <p:sp>
        <p:nvSpPr>
          <p:cNvPr id="113705" name="Text Box 41"/>
          <p:cNvSpPr txBox="1">
            <a:spLocks noChangeArrowheads="1"/>
          </p:cNvSpPr>
          <p:nvPr/>
        </p:nvSpPr>
        <p:spPr bwMode="auto">
          <a:xfrm>
            <a:off x="5246688" y="3338513"/>
            <a:ext cx="3897312" cy="781752"/>
          </a:xfrm>
          <a:prstGeom prst="rect">
            <a:avLst/>
          </a:prstGeom>
          <a:noFill/>
          <a:ln w="9525" algn="ctr">
            <a:noFill/>
            <a:miter lim="800000"/>
            <a:headEnd/>
            <a:tailEnd/>
          </a:ln>
        </p:spPr>
        <p:txBody>
          <a:bodyPr>
            <a:spAutoFit/>
          </a:bodyPr>
          <a:lstStyle/>
          <a:p>
            <a:pPr>
              <a:spcBef>
                <a:spcPct val="20000"/>
              </a:spcBef>
              <a:buFontTx/>
              <a:buChar char="•"/>
            </a:pPr>
            <a:r>
              <a:rPr lang="en-US" sz="1400" dirty="0"/>
              <a:t> The ANTARES detector </a:t>
            </a:r>
            <a:r>
              <a:rPr lang="en-US" sz="1400" dirty="0" smtClean="0"/>
              <a:t>observes </a:t>
            </a:r>
            <a:r>
              <a:rPr lang="en-US" sz="1400" dirty="0">
                <a:solidFill>
                  <a:schemeClr val="tx2"/>
                </a:solidFill>
              </a:rPr>
              <a:t>3.5</a:t>
            </a:r>
            <a:r>
              <a:rPr lang="en-US" sz="1400" dirty="0">
                <a:solidFill>
                  <a:schemeClr val="tx2"/>
                </a:solidFill>
                <a:sym typeface="Symbol" pitchFamily="18" charset="2"/>
              </a:rPr>
              <a:t></a:t>
            </a:r>
            <a:r>
              <a:rPr lang="en-US" sz="1400" dirty="0">
                <a:solidFill>
                  <a:schemeClr val="tx2"/>
                </a:solidFill>
              </a:rPr>
              <a:t> </a:t>
            </a:r>
            <a:r>
              <a:rPr lang="en-US" sz="1400" dirty="0" err="1">
                <a:solidFill>
                  <a:schemeClr val="tx2"/>
                </a:solidFill>
              </a:rPr>
              <a:t>sr</a:t>
            </a:r>
            <a:r>
              <a:rPr lang="en-US" sz="1400" dirty="0">
                <a:solidFill>
                  <a:schemeClr val="tx2"/>
                </a:solidFill>
              </a:rPr>
              <a:t> (0.6</a:t>
            </a:r>
            <a:r>
              <a:rPr lang="en-US" sz="1400" dirty="0">
                <a:solidFill>
                  <a:schemeClr val="tx2"/>
                </a:solidFill>
                <a:sym typeface="Symbol" pitchFamily="18" charset="2"/>
              </a:rPr>
              <a:t></a:t>
            </a:r>
            <a:r>
              <a:rPr lang="en-US" sz="1400" dirty="0">
                <a:solidFill>
                  <a:schemeClr val="tx2"/>
                </a:solidFill>
              </a:rPr>
              <a:t> </a:t>
            </a:r>
            <a:r>
              <a:rPr lang="en-US" sz="1400" dirty="0" err="1">
                <a:solidFill>
                  <a:schemeClr val="tx2"/>
                </a:solidFill>
              </a:rPr>
              <a:t>sr</a:t>
            </a:r>
            <a:r>
              <a:rPr lang="en-US" sz="1400" dirty="0">
                <a:solidFill>
                  <a:schemeClr val="tx2"/>
                </a:solidFill>
              </a:rPr>
              <a:t> overlap with AMANDA/</a:t>
            </a:r>
            <a:r>
              <a:rPr lang="en-US" sz="1400" dirty="0" err="1">
                <a:solidFill>
                  <a:schemeClr val="tx2"/>
                </a:solidFill>
              </a:rPr>
              <a:t>IceCube</a:t>
            </a:r>
            <a:r>
              <a:rPr lang="en-US" sz="1400" dirty="0">
                <a:solidFill>
                  <a:schemeClr val="tx2"/>
                </a:solidFill>
              </a:rPr>
              <a:t>)</a:t>
            </a:r>
            <a:r>
              <a:rPr lang="en-US" sz="1400" dirty="0"/>
              <a:t>.</a:t>
            </a:r>
          </a:p>
          <a:p>
            <a:pPr>
              <a:spcBef>
                <a:spcPct val="20000"/>
              </a:spcBef>
              <a:buFontTx/>
              <a:buChar char="•"/>
            </a:pPr>
            <a:r>
              <a:rPr lang="en-US" sz="1400" dirty="0"/>
              <a:t> The Galactic Centre is observable </a:t>
            </a:r>
            <a:r>
              <a:rPr lang="en-US" sz="1400" dirty="0">
                <a:solidFill>
                  <a:schemeClr val="tx2"/>
                </a:solidFill>
              </a:rPr>
              <a:t>67%</a:t>
            </a:r>
            <a:r>
              <a:rPr lang="en-US" sz="1400" dirty="0"/>
              <a:t> of the day.</a:t>
            </a:r>
          </a:p>
        </p:txBody>
      </p:sp>
      <p:sp>
        <p:nvSpPr>
          <p:cNvPr id="113706" name="Text Box 42"/>
          <p:cNvSpPr txBox="1">
            <a:spLocks noChangeArrowheads="1"/>
          </p:cNvSpPr>
          <p:nvPr/>
        </p:nvSpPr>
        <p:spPr bwMode="auto">
          <a:xfrm>
            <a:off x="8037513" y="4419600"/>
            <a:ext cx="928687" cy="336550"/>
          </a:xfrm>
          <a:prstGeom prst="rect">
            <a:avLst/>
          </a:prstGeom>
          <a:noFill/>
          <a:ln w="9525" algn="ctr">
            <a:noFill/>
            <a:miter lim="800000"/>
            <a:headEnd/>
            <a:tailEnd/>
          </a:ln>
        </p:spPr>
        <p:txBody>
          <a:bodyPr wrap="none">
            <a:spAutoFit/>
          </a:bodyPr>
          <a:lstStyle/>
          <a:p>
            <a:r>
              <a:rPr lang="en-US" sz="1600"/>
              <a:t>Visibility</a:t>
            </a:r>
          </a:p>
        </p:txBody>
      </p:sp>
      <p:pic>
        <p:nvPicPr>
          <p:cNvPr id="41" name="Picture 5" descr="antares"/>
          <p:cNvPicPr>
            <a:picLocks noChangeAspect="1" noChangeArrowheads="1"/>
          </p:cNvPicPr>
          <p:nvPr/>
        </p:nvPicPr>
        <p:blipFill>
          <a:blip r:embed="rId6" cstate="print"/>
          <a:srcRect/>
          <a:stretch>
            <a:fillRect/>
          </a:stretch>
        </p:blipFill>
        <p:spPr bwMode="auto">
          <a:xfrm>
            <a:off x="4503738" y="4414838"/>
            <a:ext cx="4503737" cy="2443162"/>
          </a:xfrm>
          <a:prstGeom prst="rect">
            <a:avLst/>
          </a:prstGeom>
          <a:noFill/>
          <a:ln w="9525">
            <a:noFill/>
            <a:miter lim="800000"/>
            <a:headEnd/>
            <a:tailEnd/>
          </a:ln>
        </p:spPr>
      </p:pic>
      <p:sp>
        <p:nvSpPr>
          <p:cNvPr id="42" name="Text Box 7"/>
          <p:cNvSpPr txBox="1">
            <a:spLocks noChangeArrowheads="1"/>
          </p:cNvSpPr>
          <p:nvPr/>
        </p:nvSpPr>
        <p:spPr bwMode="auto">
          <a:xfrm>
            <a:off x="4941888" y="4918075"/>
            <a:ext cx="184150" cy="396875"/>
          </a:xfrm>
          <a:prstGeom prst="rect">
            <a:avLst/>
          </a:prstGeom>
          <a:noFill/>
          <a:ln w="9525">
            <a:noFill/>
            <a:miter lim="800000"/>
            <a:headEnd/>
            <a:tailEnd/>
          </a:ln>
        </p:spPr>
        <p:txBody>
          <a:bodyPr wrap="none">
            <a:spAutoFit/>
          </a:bodyPr>
          <a:lstStyle/>
          <a:p>
            <a:pPr eaLnBrk="0" hangingPunct="0"/>
            <a:endParaRPr lang="fr-FR" sz="2000" u="sng">
              <a:solidFill>
                <a:srgbClr val="FFFFFF"/>
              </a:solidFill>
              <a:latin typeface="Times New Roman" pitchFamily="18" charset="0"/>
            </a:endParaRPr>
          </a:p>
        </p:txBody>
      </p:sp>
      <p:sp>
        <p:nvSpPr>
          <p:cNvPr id="43" name="AutoShape 18"/>
          <p:cNvSpPr>
            <a:spLocks noChangeArrowheads="1"/>
          </p:cNvSpPr>
          <p:nvPr/>
        </p:nvSpPr>
        <p:spPr bwMode="auto">
          <a:xfrm>
            <a:off x="7019925" y="5549900"/>
            <a:ext cx="315913" cy="222250"/>
          </a:xfrm>
          <a:prstGeom prst="star5">
            <a:avLst/>
          </a:prstGeom>
          <a:solidFill>
            <a:srgbClr val="FFFFFF"/>
          </a:solidFill>
          <a:ln w="9525">
            <a:noFill/>
            <a:miter lim="800000"/>
            <a:headEnd/>
            <a:tailEnd/>
          </a:ln>
          <a:effectLst/>
        </p:spPr>
        <p:txBody>
          <a:bodyPr wrap="none" anchor="ctr"/>
          <a:lstStyle/>
          <a:p>
            <a:pPr eaLnBrk="0" hangingPunct="0">
              <a:defRPr/>
            </a:pPr>
            <a:endParaRPr lang="en-US" u="sng">
              <a:latin typeface="Arial" charset="0"/>
              <a:cs typeface="+mn-cs"/>
            </a:endParaRPr>
          </a:p>
        </p:txBody>
      </p:sp>
      <p:sp>
        <p:nvSpPr>
          <p:cNvPr id="44" name="AutoShape 19"/>
          <p:cNvSpPr>
            <a:spLocks noChangeArrowheads="1"/>
          </p:cNvSpPr>
          <p:nvPr/>
        </p:nvSpPr>
        <p:spPr bwMode="auto">
          <a:xfrm>
            <a:off x="6156325" y="5130800"/>
            <a:ext cx="225425" cy="215900"/>
          </a:xfrm>
          <a:prstGeom prst="star4">
            <a:avLst>
              <a:gd name="adj" fmla="val 12500"/>
            </a:avLst>
          </a:prstGeom>
          <a:solidFill>
            <a:srgbClr val="FFFFFF"/>
          </a:solidFill>
          <a:ln w="9525">
            <a:noFill/>
            <a:miter lim="800000"/>
            <a:headEnd/>
            <a:tailEnd/>
          </a:ln>
        </p:spPr>
        <p:txBody>
          <a:bodyPr wrap="none" anchor="ctr"/>
          <a:lstStyle/>
          <a:p>
            <a:pPr eaLnBrk="0" hangingPunct="0"/>
            <a:endParaRPr lang="es-ES_tradnl" u="sng"/>
          </a:p>
        </p:txBody>
      </p:sp>
      <p:sp>
        <p:nvSpPr>
          <p:cNvPr id="45" name="Text Box 20"/>
          <p:cNvSpPr txBox="1">
            <a:spLocks noChangeArrowheads="1"/>
          </p:cNvSpPr>
          <p:nvPr/>
        </p:nvSpPr>
        <p:spPr bwMode="auto">
          <a:xfrm>
            <a:off x="6227763" y="4862513"/>
            <a:ext cx="1055687" cy="366712"/>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Mkn 501</a:t>
            </a:r>
          </a:p>
        </p:txBody>
      </p:sp>
      <p:sp>
        <p:nvSpPr>
          <p:cNvPr id="46" name="AutoShape 21"/>
          <p:cNvSpPr>
            <a:spLocks noChangeArrowheads="1"/>
          </p:cNvSpPr>
          <p:nvPr/>
        </p:nvSpPr>
        <p:spPr bwMode="auto">
          <a:xfrm>
            <a:off x="6818313" y="5588000"/>
            <a:ext cx="150812" cy="144463"/>
          </a:xfrm>
          <a:custGeom>
            <a:avLst/>
            <a:gdLst>
              <a:gd name="T0" fmla="*/ 3675959 w 21600"/>
              <a:gd name="T1" fmla="*/ 0 h 21600"/>
              <a:gd name="T2" fmla="*/ 1076567 w 21600"/>
              <a:gd name="T3" fmla="*/ 946233 h 21600"/>
              <a:gd name="T4" fmla="*/ 0 w 21600"/>
              <a:gd name="T5" fmla="*/ 3230988 h 21600"/>
              <a:gd name="T6" fmla="*/ 1076567 w 21600"/>
              <a:gd name="T7" fmla="*/ 5515697 h 21600"/>
              <a:gd name="T8" fmla="*/ 3675959 w 21600"/>
              <a:gd name="T9" fmla="*/ 6461930 h 21600"/>
              <a:gd name="T10" fmla="*/ 6275343 w 21600"/>
              <a:gd name="T11" fmla="*/ 5515697 h 21600"/>
              <a:gd name="T12" fmla="*/ 7351911 w 21600"/>
              <a:gd name="T13" fmla="*/ 3230988 h 21600"/>
              <a:gd name="T14" fmla="*/ 6275343 w 21600"/>
              <a:gd name="T15" fmla="*/ 946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chemeClr val="tx1"/>
            </a:solidFill>
            <a:round/>
            <a:headEnd/>
            <a:tailEnd/>
          </a:ln>
        </p:spPr>
        <p:txBody>
          <a:bodyPr wrap="none" anchor="ctr"/>
          <a:lstStyle/>
          <a:p>
            <a:pPr algn="ctr" eaLnBrk="0" hangingPunct="0"/>
            <a:endParaRPr lang="fr-FR" u="sng">
              <a:solidFill>
                <a:srgbClr val="FFFFFF"/>
              </a:solidFill>
              <a:latin typeface="Times New Roman" pitchFamily="18" charset="0"/>
            </a:endParaRPr>
          </a:p>
        </p:txBody>
      </p:sp>
      <p:sp>
        <p:nvSpPr>
          <p:cNvPr id="47" name="Text Box 22"/>
          <p:cNvSpPr txBox="1">
            <a:spLocks noChangeArrowheads="1"/>
          </p:cNvSpPr>
          <p:nvPr/>
        </p:nvSpPr>
        <p:spPr bwMode="auto">
          <a:xfrm>
            <a:off x="6183313" y="5280025"/>
            <a:ext cx="1633537" cy="369888"/>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RX J1713.7-39</a:t>
            </a:r>
          </a:p>
        </p:txBody>
      </p:sp>
      <p:sp>
        <p:nvSpPr>
          <p:cNvPr id="48" name="Text Box 23"/>
          <p:cNvSpPr txBox="1">
            <a:spLocks noChangeArrowheads="1"/>
          </p:cNvSpPr>
          <p:nvPr/>
        </p:nvSpPr>
        <p:spPr bwMode="auto">
          <a:xfrm>
            <a:off x="6724650" y="5802313"/>
            <a:ext cx="1060450" cy="366712"/>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GX339-4</a:t>
            </a:r>
          </a:p>
        </p:txBody>
      </p:sp>
      <p:grpSp>
        <p:nvGrpSpPr>
          <p:cNvPr id="3" name="Group 24"/>
          <p:cNvGrpSpPr>
            <a:grpSpLocks/>
          </p:cNvGrpSpPr>
          <p:nvPr/>
        </p:nvGrpSpPr>
        <p:grpSpPr bwMode="auto">
          <a:xfrm>
            <a:off x="5826125" y="5549900"/>
            <a:ext cx="781050" cy="585788"/>
            <a:chOff x="3734" y="1991"/>
            <a:chExt cx="499" cy="390"/>
          </a:xfrm>
        </p:grpSpPr>
        <p:sp>
          <p:nvSpPr>
            <p:cNvPr id="50" name="AutoShape 25"/>
            <p:cNvSpPr>
              <a:spLocks noChangeArrowheads="1"/>
            </p:cNvSpPr>
            <p:nvPr/>
          </p:nvSpPr>
          <p:spPr bwMode="auto">
            <a:xfrm>
              <a:off x="3840" y="1991"/>
              <a:ext cx="202" cy="148"/>
            </a:xfrm>
            <a:prstGeom prst="star5">
              <a:avLst/>
            </a:prstGeom>
            <a:solidFill>
              <a:srgbClr val="FFFFFF"/>
            </a:solidFill>
            <a:ln w="9525">
              <a:noFill/>
              <a:miter lim="800000"/>
              <a:headEnd/>
              <a:tailEnd/>
            </a:ln>
            <a:effectLst/>
          </p:spPr>
          <p:txBody>
            <a:bodyPr wrap="none" anchor="ctr"/>
            <a:lstStyle/>
            <a:p>
              <a:pPr eaLnBrk="0" hangingPunct="0">
                <a:defRPr/>
              </a:pPr>
              <a:endParaRPr lang="en-US" u="sng">
                <a:latin typeface="Arial" charset="0"/>
                <a:cs typeface="+mn-cs"/>
              </a:endParaRPr>
            </a:p>
          </p:txBody>
        </p:sp>
        <p:sp>
          <p:nvSpPr>
            <p:cNvPr id="18466" name="Text Box 26"/>
            <p:cNvSpPr txBox="1">
              <a:spLocks noChangeArrowheads="1"/>
            </p:cNvSpPr>
            <p:nvPr/>
          </p:nvSpPr>
          <p:spPr bwMode="auto">
            <a:xfrm>
              <a:off x="3734" y="2136"/>
              <a:ext cx="499" cy="245"/>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SS433</a:t>
              </a:r>
            </a:p>
          </p:txBody>
        </p:sp>
      </p:grpSp>
      <p:grpSp>
        <p:nvGrpSpPr>
          <p:cNvPr id="4" name="Group 27"/>
          <p:cNvGrpSpPr>
            <a:grpSpLocks/>
          </p:cNvGrpSpPr>
          <p:nvPr/>
        </p:nvGrpSpPr>
        <p:grpSpPr bwMode="auto">
          <a:xfrm>
            <a:off x="8094663" y="5205413"/>
            <a:ext cx="831850" cy="454025"/>
            <a:chOff x="3962" y="1809"/>
            <a:chExt cx="532" cy="303"/>
          </a:xfrm>
        </p:grpSpPr>
        <p:sp>
          <p:nvSpPr>
            <p:cNvPr id="18463" name="AutoShape 28"/>
            <p:cNvSpPr>
              <a:spLocks noChangeArrowheads="1"/>
            </p:cNvSpPr>
            <p:nvPr/>
          </p:nvSpPr>
          <p:spPr bwMode="auto">
            <a:xfrm>
              <a:off x="4368" y="201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noFill/>
              <a:round/>
              <a:headEnd/>
              <a:tailEnd/>
            </a:ln>
          </p:spPr>
          <p:txBody>
            <a:bodyPr wrap="none" anchor="ctr"/>
            <a:lstStyle/>
            <a:p>
              <a:pPr algn="ctr" eaLnBrk="0" hangingPunct="0"/>
              <a:endParaRPr lang="fr-FR" u="sng">
                <a:solidFill>
                  <a:srgbClr val="FFFFFF"/>
                </a:solidFill>
                <a:latin typeface="Times New Roman" pitchFamily="18" charset="0"/>
              </a:endParaRPr>
            </a:p>
          </p:txBody>
        </p:sp>
        <p:sp>
          <p:nvSpPr>
            <p:cNvPr id="18464" name="Text Box 29"/>
            <p:cNvSpPr txBox="1">
              <a:spLocks noChangeArrowheads="1"/>
            </p:cNvSpPr>
            <p:nvPr/>
          </p:nvSpPr>
          <p:spPr bwMode="auto">
            <a:xfrm>
              <a:off x="3962" y="1809"/>
              <a:ext cx="532" cy="245"/>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CRAB</a:t>
              </a:r>
            </a:p>
          </p:txBody>
        </p:sp>
      </p:grpSp>
      <p:grpSp>
        <p:nvGrpSpPr>
          <p:cNvPr id="5" name="Group 30"/>
          <p:cNvGrpSpPr>
            <a:grpSpLocks/>
          </p:cNvGrpSpPr>
          <p:nvPr/>
        </p:nvGrpSpPr>
        <p:grpSpPr bwMode="auto">
          <a:xfrm>
            <a:off x="7875588" y="5588000"/>
            <a:ext cx="819150" cy="523875"/>
            <a:chOff x="5044" y="2016"/>
            <a:chExt cx="524" cy="349"/>
          </a:xfrm>
        </p:grpSpPr>
        <p:sp>
          <p:nvSpPr>
            <p:cNvPr id="18461" name="AutoShape 31"/>
            <p:cNvSpPr>
              <a:spLocks noChangeArrowheads="1"/>
            </p:cNvSpPr>
            <p:nvPr/>
          </p:nvSpPr>
          <p:spPr bwMode="auto">
            <a:xfrm>
              <a:off x="5088" y="201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noFill/>
              <a:round/>
              <a:headEnd/>
              <a:tailEnd/>
            </a:ln>
          </p:spPr>
          <p:txBody>
            <a:bodyPr wrap="none" anchor="ctr"/>
            <a:lstStyle/>
            <a:p>
              <a:pPr algn="ctr" eaLnBrk="0" hangingPunct="0"/>
              <a:endParaRPr lang="fr-FR" u="sng">
                <a:solidFill>
                  <a:srgbClr val="FFFFFF"/>
                </a:solidFill>
                <a:latin typeface="Times New Roman" pitchFamily="18" charset="0"/>
              </a:endParaRPr>
            </a:p>
          </p:txBody>
        </p:sp>
        <p:sp>
          <p:nvSpPr>
            <p:cNvPr id="18462" name="Text Box 32"/>
            <p:cNvSpPr txBox="1">
              <a:spLocks noChangeArrowheads="1"/>
            </p:cNvSpPr>
            <p:nvPr/>
          </p:nvSpPr>
          <p:spPr bwMode="auto">
            <a:xfrm>
              <a:off x="5044" y="2120"/>
              <a:ext cx="524" cy="245"/>
            </a:xfrm>
            <a:prstGeom prst="rect">
              <a:avLst/>
            </a:prstGeom>
            <a:noFill/>
            <a:ln w="9525">
              <a:noFill/>
              <a:miter lim="800000"/>
              <a:headEnd/>
              <a:tailEnd/>
            </a:ln>
          </p:spPr>
          <p:txBody>
            <a:bodyPr wrap="none">
              <a:spAutoFit/>
            </a:bodyPr>
            <a:lstStyle/>
            <a:p>
              <a:pPr eaLnBrk="0" hangingPunct="0"/>
              <a:r>
                <a:rPr lang="fr-FR" b="1" u="sng">
                  <a:solidFill>
                    <a:srgbClr val="FFFFFF"/>
                  </a:solidFill>
                  <a:latin typeface="Times New Roman" pitchFamily="18" charset="0"/>
                </a:rPr>
                <a:t>VELA</a:t>
              </a:r>
            </a:p>
          </p:txBody>
        </p:sp>
      </p:grpSp>
      <p:sp>
        <p:nvSpPr>
          <p:cNvPr id="58" name="Line 33"/>
          <p:cNvSpPr>
            <a:spLocks noChangeShapeType="1"/>
          </p:cNvSpPr>
          <p:nvPr/>
        </p:nvSpPr>
        <p:spPr bwMode="auto">
          <a:xfrm>
            <a:off x="6592888" y="5659438"/>
            <a:ext cx="149225" cy="0"/>
          </a:xfrm>
          <a:prstGeom prst="line">
            <a:avLst/>
          </a:prstGeom>
          <a:noFill/>
          <a:ln w="38100">
            <a:solidFill>
              <a:schemeClr val="tx1"/>
            </a:solidFill>
            <a:round/>
            <a:headEnd/>
            <a:tailEnd/>
          </a:ln>
        </p:spPr>
        <p:txBody>
          <a:bodyPr wrap="none" anchor="ctr"/>
          <a:lstStyle/>
          <a:p>
            <a:endParaRPr lang="es-ES"/>
          </a:p>
        </p:txBody>
      </p:sp>
      <p:sp>
        <p:nvSpPr>
          <p:cNvPr id="59" name="Line 34"/>
          <p:cNvSpPr>
            <a:spLocks noChangeShapeType="1"/>
          </p:cNvSpPr>
          <p:nvPr/>
        </p:nvSpPr>
        <p:spPr bwMode="auto">
          <a:xfrm flipH="1">
            <a:off x="6667500" y="5588000"/>
            <a:ext cx="0" cy="144463"/>
          </a:xfrm>
          <a:prstGeom prst="line">
            <a:avLst/>
          </a:prstGeom>
          <a:noFill/>
          <a:ln w="38100">
            <a:solidFill>
              <a:schemeClr val="tx1"/>
            </a:solidFill>
            <a:round/>
            <a:headEnd/>
            <a:tailEnd/>
          </a:ln>
        </p:spPr>
        <p:txBody>
          <a:bodyPr wrap="none" anchor="ctr"/>
          <a:lstStyle/>
          <a:p>
            <a:endParaRPr lang="es-ES"/>
          </a:p>
        </p:txBody>
      </p:sp>
      <p:sp>
        <p:nvSpPr>
          <p:cNvPr id="60" name="Text Box 35"/>
          <p:cNvSpPr txBox="1">
            <a:spLocks noChangeArrowheads="1"/>
          </p:cNvSpPr>
          <p:nvPr/>
        </p:nvSpPr>
        <p:spPr bwMode="auto">
          <a:xfrm>
            <a:off x="6229350" y="6127750"/>
            <a:ext cx="996950" cy="641350"/>
          </a:xfrm>
          <a:prstGeom prst="rect">
            <a:avLst/>
          </a:prstGeom>
          <a:noFill/>
          <a:ln w="9525">
            <a:noFill/>
            <a:miter lim="800000"/>
            <a:headEnd/>
            <a:tailEnd/>
          </a:ln>
        </p:spPr>
        <p:txBody>
          <a:bodyPr wrap="none">
            <a:spAutoFit/>
          </a:bodyPr>
          <a:lstStyle/>
          <a:p>
            <a:pPr algn="ctr" eaLnBrk="0" hangingPunct="0"/>
            <a:r>
              <a:rPr lang="fr-FR" b="1" u="sng">
                <a:solidFill>
                  <a:srgbClr val="FFFFFF"/>
                </a:solidFill>
                <a:latin typeface="Times New Roman" pitchFamily="18" charset="0"/>
              </a:rPr>
              <a:t>Galactic</a:t>
            </a:r>
          </a:p>
          <a:p>
            <a:pPr algn="ctr" eaLnBrk="0" hangingPunct="0"/>
            <a:r>
              <a:rPr lang="fr-FR" b="1" u="sng">
                <a:solidFill>
                  <a:srgbClr val="FFFFFF"/>
                </a:solidFill>
                <a:latin typeface="Times New Roman" pitchFamily="18" charset="0"/>
              </a:rPr>
              <a:t>Centre</a:t>
            </a:r>
          </a:p>
        </p:txBody>
      </p:sp>
      <p:sp>
        <p:nvSpPr>
          <p:cNvPr id="61" name="Line 36"/>
          <p:cNvSpPr>
            <a:spLocks noChangeShapeType="1"/>
          </p:cNvSpPr>
          <p:nvPr/>
        </p:nvSpPr>
        <p:spPr bwMode="auto">
          <a:xfrm flipV="1">
            <a:off x="6659563" y="5734050"/>
            <a:ext cx="0" cy="431800"/>
          </a:xfrm>
          <a:prstGeom prst="line">
            <a:avLst/>
          </a:prstGeom>
          <a:noFill/>
          <a:ln w="28575">
            <a:solidFill>
              <a:srgbClr val="FFFFFF"/>
            </a:solidFill>
            <a:prstDash val="sysDot"/>
            <a:round/>
            <a:headEnd/>
            <a:tailEnd type="triangle" w="med" len="med"/>
          </a:ln>
        </p:spPr>
        <p:txBody>
          <a:bodyPr wrap="none" anchor="ctr"/>
          <a:lstStyle/>
          <a:p>
            <a:endParaRPr lang="es-ES"/>
          </a:p>
        </p:txBody>
      </p:sp>
    </p:spTree>
    <p:custDataLst>
      <p:tags r:id="rId1"/>
    </p:custDataLst>
  </p:cSld>
  <p:clrMapOvr>
    <a:masterClrMapping/>
  </p:clrMapOvr>
  <p:transition advTm="306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11367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36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9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70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7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370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370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grpId="0" nodeType="withEffect" nodePh="1">
                                  <p:stCondLst>
                                    <p:cond delay="0"/>
                                  </p:stCondLst>
                                  <p:endCondLst>
                                    <p:cond evt="begin" delay="0">
                                      <p:tn val="32"/>
                                    </p:cond>
                                  </p:endCondLst>
                                  <p:childTnLst>
                                    <p:set>
                                      <p:cBhvr>
                                        <p:cTn id="33" dur="1" fill="hold">
                                          <p:stCondLst>
                                            <p:cond delay="0"/>
                                          </p:stCondLst>
                                        </p:cTn>
                                        <p:tgtEl>
                                          <p:spTgt spid="4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animBg="1"/>
      <p:bldP spid="113677" grpId="0" animBg="1"/>
      <p:bldP spid="113678" grpId="0" animBg="1"/>
      <p:bldP spid="113678" grpId="1" animBg="1"/>
      <p:bldP spid="113698" grpId="0"/>
      <p:bldP spid="113700" grpId="0" animBg="1"/>
      <p:bldP spid="113701" grpId="0" animBg="1"/>
      <p:bldP spid="113705" grpId="0"/>
      <p:bldP spid="113706" grpId="0"/>
      <p:bldP spid="42" grpId="0"/>
      <p:bldP spid="43" grpId="0" animBg="1"/>
      <p:bldP spid="44" grpId="0" animBg="1"/>
      <p:bldP spid="45" grpId="0"/>
      <p:bldP spid="46" grpId="0" animBg="1"/>
      <p:bldP spid="47" grpId="0"/>
      <p:bldP spid="48" grpId="0"/>
      <p:bldP spid="58" grpId="0" animBg="1"/>
      <p:bldP spid="59" grpId="0" animBg="1"/>
      <p:bldP spid="60"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9128" y="29493"/>
            <a:ext cx="8915400" cy="1311275"/>
          </a:xfrm>
        </p:spPr>
        <p:txBody>
          <a:bodyPr/>
          <a:lstStyle/>
          <a:p>
            <a:r>
              <a:rPr lang="en-US" dirty="0" smtClean="0"/>
              <a:t>Detection principle</a:t>
            </a:r>
          </a:p>
        </p:txBody>
      </p:sp>
      <p:sp>
        <p:nvSpPr>
          <p:cNvPr id="95235" name="Rectangle 3"/>
          <p:cNvSpPr>
            <a:spLocks noChangeArrowheads="1"/>
          </p:cNvSpPr>
          <p:nvPr/>
        </p:nvSpPr>
        <p:spPr bwMode="auto">
          <a:xfrm>
            <a:off x="4706938" y="1470025"/>
            <a:ext cx="4249737" cy="3330575"/>
          </a:xfrm>
          <a:prstGeom prst="rect">
            <a:avLst/>
          </a:prstGeom>
          <a:noFill/>
          <a:ln w="9525">
            <a:noFill/>
            <a:miter lim="800000"/>
            <a:headEnd/>
            <a:tailEnd/>
          </a:ln>
        </p:spPr>
        <p:txBody>
          <a:bodyPr/>
          <a:lstStyle/>
          <a:p>
            <a:pPr marL="469900" indent="-469900">
              <a:lnSpc>
                <a:spcPct val="80000"/>
              </a:lnSpc>
              <a:spcBef>
                <a:spcPct val="20000"/>
              </a:spcBef>
              <a:buClr>
                <a:schemeClr val="bg2"/>
              </a:buClr>
              <a:buSzPct val="70000"/>
              <a:buFont typeface="Wingdings" pitchFamily="2" charset="2"/>
              <a:buChar char="o"/>
            </a:pPr>
            <a:r>
              <a:rPr lang="en-US" sz="2400" dirty="0">
                <a:latin typeface="Times New Roman" pitchFamily="18" charset="0"/>
              </a:rPr>
              <a:t>The neutrino is detected by the Cherenkov light emitted by the </a:t>
            </a:r>
            <a:r>
              <a:rPr lang="en-US" sz="2400" dirty="0" err="1">
                <a:latin typeface="Times New Roman" pitchFamily="18" charset="0"/>
              </a:rPr>
              <a:t>muon</a:t>
            </a:r>
            <a:r>
              <a:rPr lang="en-US" sz="2400" dirty="0">
                <a:latin typeface="Times New Roman" pitchFamily="18" charset="0"/>
              </a:rPr>
              <a:t> produced in </a:t>
            </a:r>
            <a:r>
              <a:rPr lang="en-US" sz="2400" dirty="0" smtClean="0">
                <a:latin typeface="Times New Roman" pitchFamily="18" charset="0"/>
              </a:rPr>
              <a:t>a </a:t>
            </a:r>
            <a:r>
              <a:rPr lang="en-US" sz="2400" dirty="0">
                <a:latin typeface="Times New Roman" pitchFamily="18" charset="0"/>
              </a:rPr>
              <a:t>CC interaction.</a:t>
            </a:r>
          </a:p>
        </p:txBody>
      </p:sp>
      <p:grpSp>
        <p:nvGrpSpPr>
          <p:cNvPr id="2" name="Group 4"/>
          <p:cNvGrpSpPr>
            <a:grpSpLocks/>
          </p:cNvGrpSpPr>
          <p:nvPr/>
        </p:nvGrpSpPr>
        <p:grpSpPr bwMode="auto">
          <a:xfrm>
            <a:off x="236538" y="1268413"/>
            <a:ext cx="4551362" cy="5400675"/>
            <a:chOff x="149" y="799"/>
            <a:chExt cx="2867" cy="3402"/>
          </a:xfrm>
        </p:grpSpPr>
        <p:pic>
          <p:nvPicPr>
            <p:cNvPr id="16405" name="Picture 5" descr="ani_gold"/>
            <p:cNvPicPr>
              <a:picLocks noChangeAspect="1" noChangeArrowheads="1" noCrop="1"/>
            </p:cNvPicPr>
            <p:nvPr/>
          </p:nvPicPr>
          <p:blipFill>
            <a:blip r:embed="rId4" cstate="print"/>
            <a:srcRect/>
            <a:stretch>
              <a:fillRect/>
            </a:stretch>
          </p:blipFill>
          <p:spPr bwMode="auto">
            <a:xfrm>
              <a:off x="149" y="799"/>
              <a:ext cx="2867" cy="3175"/>
            </a:xfrm>
            <a:prstGeom prst="rect">
              <a:avLst/>
            </a:prstGeom>
            <a:noFill/>
            <a:ln w="9525">
              <a:noFill/>
              <a:miter lim="800000"/>
              <a:headEnd/>
              <a:tailEnd/>
            </a:ln>
          </p:spPr>
        </p:pic>
        <p:sp>
          <p:nvSpPr>
            <p:cNvPr id="16406" name="Text Box 6"/>
            <p:cNvSpPr txBox="1">
              <a:spLocks noChangeArrowheads="1"/>
            </p:cNvSpPr>
            <p:nvPr/>
          </p:nvSpPr>
          <p:spPr bwMode="auto">
            <a:xfrm>
              <a:off x="276" y="3989"/>
              <a:ext cx="2649" cy="212"/>
            </a:xfrm>
            <a:prstGeom prst="rect">
              <a:avLst/>
            </a:prstGeom>
            <a:noFill/>
            <a:ln w="9525" algn="ctr">
              <a:noFill/>
              <a:miter lim="800000"/>
              <a:headEnd/>
              <a:tailEnd/>
            </a:ln>
          </p:spPr>
          <p:txBody>
            <a:bodyPr>
              <a:spAutoFit/>
            </a:bodyPr>
            <a:lstStyle/>
            <a:p>
              <a:pPr>
                <a:spcBef>
                  <a:spcPct val="20000"/>
                </a:spcBef>
              </a:pPr>
              <a:r>
                <a:rPr lang="en-US" sz="1600" i="1" dirty="0">
                  <a:solidFill>
                    <a:srgbClr val="FFFF99"/>
                  </a:solidFill>
                  <a:latin typeface="Verdana" pitchFamily="34" charset="0"/>
                </a:rPr>
                <a:t>1.2 </a:t>
              </a:r>
              <a:r>
                <a:rPr lang="en-US" sz="1600" i="1" dirty="0" err="1">
                  <a:solidFill>
                    <a:srgbClr val="FFFF99"/>
                  </a:solidFill>
                  <a:latin typeface="Verdana" pitchFamily="34" charset="0"/>
                </a:rPr>
                <a:t>TeV</a:t>
              </a:r>
              <a:r>
                <a:rPr lang="en-US" sz="1600" i="1" dirty="0">
                  <a:solidFill>
                    <a:srgbClr val="FFFF99"/>
                  </a:solidFill>
                  <a:latin typeface="Verdana" pitchFamily="34" charset="0"/>
                </a:rPr>
                <a:t> </a:t>
              </a:r>
              <a:r>
                <a:rPr lang="en-US" sz="1600" i="1" dirty="0" err="1">
                  <a:solidFill>
                    <a:srgbClr val="FFFF99"/>
                  </a:solidFill>
                  <a:latin typeface="Verdana" pitchFamily="34" charset="0"/>
                </a:rPr>
                <a:t>muon</a:t>
              </a:r>
              <a:r>
                <a:rPr lang="en-US" sz="1600" i="1" dirty="0">
                  <a:solidFill>
                    <a:srgbClr val="FFFF99"/>
                  </a:solidFill>
                  <a:latin typeface="Verdana" pitchFamily="34" charset="0"/>
                </a:rPr>
                <a:t> traversing ANTARES</a:t>
              </a:r>
            </a:p>
          </p:txBody>
        </p:sp>
      </p:grpSp>
      <p:grpSp>
        <p:nvGrpSpPr>
          <p:cNvPr id="3" name="Group 7"/>
          <p:cNvGrpSpPr>
            <a:grpSpLocks/>
          </p:cNvGrpSpPr>
          <p:nvPr/>
        </p:nvGrpSpPr>
        <p:grpSpPr bwMode="auto">
          <a:xfrm>
            <a:off x="7451725" y="3194050"/>
            <a:ext cx="1350963" cy="1612900"/>
            <a:chOff x="3305" y="107"/>
            <a:chExt cx="851" cy="1016"/>
          </a:xfrm>
        </p:grpSpPr>
        <p:sp>
          <p:nvSpPr>
            <p:cNvPr id="16394" name="Rectangle 8"/>
            <p:cNvSpPr>
              <a:spLocks noChangeArrowheads="1"/>
            </p:cNvSpPr>
            <p:nvPr/>
          </p:nvSpPr>
          <p:spPr bwMode="auto">
            <a:xfrm>
              <a:off x="3313" y="184"/>
              <a:ext cx="843" cy="872"/>
            </a:xfrm>
            <a:prstGeom prst="rect">
              <a:avLst/>
            </a:prstGeom>
            <a:solidFill>
              <a:srgbClr val="FFFF99"/>
            </a:solidFill>
            <a:ln w="9525">
              <a:solidFill>
                <a:schemeClr val="tx1"/>
              </a:solidFill>
              <a:miter lim="800000"/>
              <a:headEnd/>
              <a:tailEnd/>
            </a:ln>
          </p:spPr>
          <p:txBody>
            <a:bodyPr wrap="none" lIns="213074" tIns="106539" rIns="213074" bIns="106539">
              <a:spAutoFit/>
            </a:bodyPr>
            <a:lstStyle/>
            <a:p>
              <a:endParaRPr lang="es-ES"/>
            </a:p>
          </p:txBody>
        </p:sp>
        <p:sp>
          <p:nvSpPr>
            <p:cNvPr id="16395" name="Line 9"/>
            <p:cNvSpPr>
              <a:spLocks noChangeShapeType="1"/>
            </p:cNvSpPr>
            <p:nvPr/>
          </p:nvSpPr>
          <p:spPr bwMode="auto">
            <a:xfrm>
              <a:off x="3353" y="365"/>
              <a:ext cx="328" cy="150"/>
            </a:xfrm>
            <a:prstGeom prst="line">
              <a:avLst/>
            </a:prstGeom>
            <a:noFill/>
            <a:ln w="9525">
              <a:solidFill>
                <a:srgbClr val="FF0000"/>
              </a:solidFill>
              <a:round/>
              <a:headEnd/>
              <a:tailEnd type="triangle" w="med" len="med"/>
            </a:ln>
          </p:spPr>
          <p:txBody>
            <a:bodyPr wrap="none" lIns="213074" tIns="106539" rIns="213074" bIns="106539">
              <a:spAutoFit/>
            </a:bodyPr>
            <a:lstStyle/>
            <a:p>
              <a:endParaRPr lang="es-ES"/>
            </a:p>
          </p:txBody>
        </p:sp>
        <p:sp>
          <p:nvSpPr>
            <p:cNvPr id="16396" name="Line 10"/>
            <p:cNvSpPr>
              <a:spLocks noChangeShapeType="1"/>
            </p:cNvSpPr>
            <p:nvPr/>
          </p:nvSpPr>
          <p:spPr bwMode="auto">
            <a:xfrm flipV="1">
              <a:off x="3677" y="402"/>
              <a:ext cx="358" cy="113"/>
            </a:xfrm>
            <a:prstGeom prst="line">
              <a:avLst/>
            </a:prstGeom>
            <a:noFill/>
            <a:ln w="9525">
              <a:solidFill>
                <a:schemeClr val="accent2"/>
              </a:solidFill>
              <a:round/>
              <a:headEnd/>
              <a:tailEnd type="triangle" w="med" len="med"/>
            </a:ln>
          </p:spPr>
          <p:txBody>
            <a:bodyPr wrap="none" lIns="213074" tIns="106539" rIns="213074" bIns="106539">
              <a:spAutoFit/>
            </a:bodyPr>
            <a:lstStyle/>
            <a:p>
              <a:endParaRPr lang="es-ES"/>
            </a:p>
          </p:txBody>
        </p:sp>
        <p:sp>
          <p:nvSpPr>
            <p:cNvPr id="16397" name="Line 11"/>
            <p:cNvSpPr>
              <a:spLocks noChangeShapeType="1"/>
            </p:cNvSpPr>
            <p:nvPr/>
          </p:nvSpPr>
          <p:spPr bwMode="auto">
            <a:xfrm flipV="1">
              <a:off x="3353" y="765"/>
              <a:ext cx="324" cy="110"/>
            </a:xfrm>
            <a:prstGeom prst="line">
              <a:avLst/>
            </a:prstGeom>
            <a:noFill/>
            <a:ln w="9525">
              <a:solidFill>
                <a:srgbClr val="0099FF"/>
              </a:solidFill>
              <a:round/>
              <a:headEnd/>
              <a:tailEnd type="triangle" w="med" len="med"/>
            </a:ln>
          </p:spPr>
          <p:txBody>
            <a:bodyPr wrap="none" lIns="213074" tIns="106539" rIns="213074" bIns="106539">
              <a:spAutoFit/>
            </a:bodyPr>
            <a:lstStyle/>
            <a:p>
              <a:endParaRPr lang="es-ES"/>
            </a:p>
          </p:txBody>
        </p:sp>
        <p:sp>
          <p:nvSpPr>
            <p:cNvPr id="16398" name="Line 12"/>
            <p:cNvSpPr>
              <a:spLocks noChangeShapeType="1"/>
            </p:cNvSpPr>
            <p:nvPr/>
          </p:nvSpPr>
          <p:spPr bwMode="auto">
            <a:xfrm>
              <a:off x="3677" y="765"/>
              <a:ext cx="351" cy="77"/>
            </a:xfrm>
            <a:prstGeom prst="line">
              <a:avLst/>
            </a:prstGeom>
            <a:noFill/>
            <a:ln w="9525">
              <a:solidFill>
                <a:srgbClr val="0099FF"/>
              </a:solidFill>
              <a:round/>
              <a:headEnd/>
              <a:tailEnd type="triangle" w="med" len="med"/>
            </a:ln>
          </p:spPr>
          <p:txBody>
            <a:bodyPr lIns="213074" tIns="106539" rIns="213074" bIns="106539">
              <a:spAutoFit/>
            </a:bodyPr>
            <a:lstStyle/>
            <a:p>
              <a:endParaRPr lang="es-ES"/>
            </a:p>
          </p:txBody>
        </p:sp>
        <p:sp>
          <p:nvSpPr>
            <p:cNvPr id="16399" name="Text Box 13"/>
            <p:cNvSpPr txBox="1">
              <a:spLocks noChangeArrowheads="1"/>
            </p:cNvSpPr>
            <p:nvPr/>
          </p:nvSpPr>
          <p:spPr bwMode="auto">
            <a:xfrm>
              <a:off x="3305" y="107"/>
              <a:ext cx="435" cy="352"/>
            </a:xfrm>
            <a:prstGeom prst="rect">
              <a:avLst/>
            </a:prstGeom>
            <a:noFill/>
            <a:ln w="9525">
              <a:noFill/>
              <a:miter lim="800000"/>
              <a:headEnd/>
              <a:tailEnd/>
            </a:ln>
          </p:spPr>
          <p:txBody>
            <a:bodyPr lIns="193310" tIns="96656" rIns="193310" bIns="96656">
              <a:spAutoFit/>
            </a:bodyPr>
            <a:lstStyle/>
            <a:p>
              <a:pPr defTabSz="936625"/>
              <a:r>
                <a:rPr lang="en-US" sz="2400">
                  <a:solidFill>
                    <a:srgbClr val="FF0000"/>
                  </a:solidFill>
                  <a:latin typeface="Symbol" pitchFamily="18" charset="2"/>
                </a:rPr>
                <a:t>n</a:t>
              </a:r>
              <a:r>
                <a:rPr lang="en-US" sz="2400" baseline="-25000">
                  <a:solidFill>
                    <a:srgbClr val="FF0000"/>
                  </a:solidFill>
                  <a:latin typeface="Symbol" pitchFamily="18" charset="2"/>
                </a:rPr>
                <a:t>m</a:t>
              </a:r>
              <a:endParaRPr lang="en-US" sz="2400" baseline="-25000">
                <a:solidFill>
                  <a:srgbClr val="FF0000"/>
                </a:solidFill>
                <a:latin typeface="Times New Roman" pitchFamily="18" charset="0"/>
              </a:endParaRPr>
            </a:p>
          </p:txBody>
        </p:sp>
        <p:sp>
          <p:nvSpPr>
            <p:cNvPr id="16400" name="Text Box 14"/>
            <p:cNvSpPr txBox="1">
              <a:spLocks noChangeArrowheads="1"/>
            </p:cNvSpPr>
            <p:nvPr/>
          </p:nvSpPr>
          <p:spPr bwMode="auto">
            <a:xfrm>
              <a:off x="3702" y="135"/>
              <a:ext cx="355" cy="352"/>
            </a:xfrm>
            <a:prstGeom prst="rect">
              <a:avLst/>
            </a:prstGeom>
            <a:noFill/>
            <a:ln w="9525">
              <a:noFill/>
              <a:miter lim="800000"/>
              <a:headEnd/>
              <a:tailEnd/>
            </a:ln>
          </p:spPr>
          <p:txBody>
            <a:bodyPr wrap="none" lIns="193310" tIns="96656" rIns="193310" bIns="96656">
              <a:spAutoFit/>
            </a:bodyPr>
            <a:lstStyle/>
            <a:p>
              <a:pPr defTabSz="936625"/>
              <a:r>
                <a:rPr lang="en-US" sz="2400">
                  <a:solidFill>
                    <a:schemeClr val="accent2"/>
                  </a:solidFill>
                  <a:latin typeface="Symbol" pitchFamily="18" charset="2"/>
                </a:rPr>
                <a:t>m</a:t>
              </a:r>
              <a:endParaRPr lang="en-US" sz="2400" baseline="30000">
                <a:solidFill>
                  <a:schemeClr val="accent2"/>
                </a:solidFill>
                <a:latin typeface="Times New Roman" pitchFamily="18" charset="0"/>
              </a:endParaRPr>
            </a:p>
          </p:txBody>
        </p:sp>
        <p:sp>
          <p:nvSpPr>
            <p:cNvPr id="16401" name="Text Box 15"/>
            <p:cNvSpPr txBox="1">
              <a:spLocks noChangeArrowheads="1"/>
            </p:cNvSpPr>
            <p:nvPr/>
          </p:nvSpPr>
          <p:spPr bwMode="auto">
            <a:xfrm>
              <a:off x="3347" y="759"/>
              <a:ext cx="383" cy="352"/>
            </a:xfrm>
            <a:prstGeom prst="rect">
              <a:avLst/>
            </a:prstGeom>
            <a:noFill/>
            <a:ln w="9525">
              <a:noFill/>
              <a:miter lim="800000"/>
              <a:headEnd/>
              <a:tailEnd/>
            </a:ln>
          </p:spPr>
          <p:txBody>
            <a:bodyPr wrap="none" lIns="193310" tIns="96656" rIns="193310" bIns="96656">
              <a:spAutoFit/>
            </a:bodyPr>
            <a:lstStyle/>
            <a:p>
              <a:pPr defTabSz="936625"/>
              <a:r>
                <a:rPr lang="en-US" sz="2400">
                  <a:solidFill>
                    <a:srgbClr val="0099FF"/>
                  </a:solidFill>
                  <a:latin typeface="Times New Roman" pitchFamily="18" charset="0"/>
                </a:rPr>
                <a:t>N</a:t>
              </a:r>
            </a:p>
          </p:txBody>
        </p:sp>
        <p:sp>
          <p:nvSpPr>
            <p:cNvPr id="16402" name="Text Box 16"/>
            <p:cNvSpPr txBox="1">
              <a:spLocks noChangeArrowheads="1"/>
            </p:cNvSpPr>
            <p:nvPr/>
          </p:nvSpPr>
          <p:spPr bwMode="auto">
            <a:xfrm>
              <a:off x="3702" y="771"/>
              <a:ext cx="383" cy="352"/>
            </a:xfrm>
            <a:prstGeom prst="rect">
              <a:avLst/>
            </a:prstGeom>
            <a:noFill/>
            <a:ln w="9525">
              <a:noFill/>
              <a:miter lim="800000"/>
              <a:headEnd/>
              <a:tailEnd/>
            </a:ln>
          </p:spPr>
          <p:txBody>
            <a:bodyPr wrap="none" lIns="193310" tIns="96656" rIns="193310" bIns="96656">
              <a:spAutoFit/>
            </a:bodyPr>
            <a:lstStyle/>
            <a:p>
              <a:pPr defTabSz="936625"/>
              <a:r>
                <a:rPr lang="en-US" sz="2400">
                  <a:solidFill>
                    <a:srgbClr val="0099FF"/>
                  </a:solidFill>
                  <a:latin typeface="Times New Roman" pitchFamily="18" charset="0"/>
                </a:rPr>
                <a:t>X</a:t>
              </a:r>
            </a:p>
          </p:txBody>
        </p:sp>
        <p:sp>
          <p:nvSpPr>
            <p:cNvPr id="16403" name="Text Box 17"/>
            <p:cNvSpPr txBox="1">
              <a:spLocks noChangeArrowheads="1"/>
            </p:cNvSpPr>
            <p:nvPr/>
          </p:nvSpPr>
          <p:spPr bwMode="auto">
            <a:xfrm>
              <a:off x="3589" y="459"/>
              <a:ext cx="425" cy="352"/>
            </a:xfrm>
            <a:prstGeom prst="rect">
              <a:avLst/>
            </a:prstGeom>
            <a:noFill/>
            <a:ln w="9525">
              <a:noFill/>
              <a:miter lim="800000"/>
              <a:headEnd/>
              <a:tailEnd/>
            </a:ln>
          </p:spPr>
          <p:txBody>
            <a:bodyPr wrap="none" lIns="193310" tIns="96656" rIns="193310" bIns="96656">
              <a:spAutoFit/>
            </a:bodyPr>
            <a:lstStyle/>
            <a:p>
              <a:pPr defTabSz="936625"/>
              <a:r>
                <a:rPr lang="en-US" sz="2400">
                  <a:solidFill>
                    <a:srgbClr val="00CC00"/>
                  </a:solidFill>
                  <a:latin typeface="Times New Roman" pitchFamily="18" charset="0"/>
                </a:rPr>
                <a:t>W</a:t>
              </a:r>
            </a:p>
          </p:txBody>
        </p:sp>
        <p:sp>
          <p:nvSpPr>
            <p:cNvPr id="16404" name="Line 18"/>
            <p:cNvSpPr>
              <a:spLocks noChangeShapeType="1"/>
            </p:cNvSpPr>
            <p:nvPr/>
          </p:nvSpPr>
          <p:spPr bwMode="auto">
            <a:xfrm>
              <a:off x="3677" y="515"/>
              <a:ext cx="1" cy="250"/>
            </a:xfrm>
            <a:prstGeom prst="line">
              <a:avLst/>
            </a:prstGeom>
            <a:noFill/>
            <a:ln w="9525">
              <a:solidFill>
                <a:srgbClr val="00CC00"/>
              </a:solidFill>
              <a:prstDash val="dashDot"/>
              <a:round/>
              <a:headEnd/>
              <a:tailEnd/>
            </a:ln>
          </p:spPr>
          <p:txBody>
            <a:bodyPr wrap="none" lIns="213074" tIns="106539" rIns="213074" bIns="106539">
              <a:spAutoFit/>
            </a:bodyPr>
            <a:lstStyle/>
            <a:p>
              <a:endParaRPr lang="es-ES"/>
            </a:p>
          </p:txBody>
        </p:sp>
      </p:grpSp>
      <p:grpSp>
        <p:nvGrpSpPr>
          <p:cNvPr id="4" name="Group 19"/>
          <p:cNvGrpSpPr>
            <a:grpSpLocks/>
          </p:cNvGrpSpPr>
          <p:nvPr/>
        </p:nvGrpSpPr>
        <p:grpSpPr bwMode="auto">
          <a:xfrm>
            <a:off x="4841875" y="3533775"/>
            <a:ext cx="4076700" cy="2181225"/>
            <a:chOff x="272" y="1791"/>
            <a:chExt cx="2568" cy="1374"/>
          </a:xfrm>
        </p:grpSpPr>
        <p:pic>
          <p:nvPicPr>
            <p:cNvPr id="16391" name="Picture 20" descr="detection2"/>
            <p:cNvPicPr>
              <a:picLocks noChangeAspect="1" noChangeArrowheads="1"/>
            </p:cNvPicPr>
            <p:nvPr/>
          </p:nvPicPr>
          <p:blipFill>
            <a:blip r:embed="rId5" cstate="print"/>
            <a:srcRect/>
            <a:stretch>
              <a:fillRect/>
            </a:stretch>
          </p:blipFill>
          <p:spPr bwMode="auto">
            <a:xfrm>
              <a:off x="272" y="1791"/>
              <a:ext cx="2568" cy="1374"/>
            </a:xfrm>
            <a:prstGeom prst="rect">
              <a:avLst/>
            </a:prstGeom>
            <a:noFill/>
            <a:ln w="9525">
              <a:noFill/>
              <a:miter lim="800000"/>
              <a:headEnd/>
              <a:tailEnd/>
            </a:ln>
          </p:spPr>
        </p:pic>
        <p:sp>
          <p:nvSpPr>
            <p:cNvPr id="16392" name="Text Box 21"/>
            <p:cNvSpPr txBox="1">
              <a:spLocks noChangeArrowheads="1"/>
            </p:cNvSpPr>
            <p:nvPr/>
          </p:nvSpPr>
          <p:spPr bwMode="auto">
            <a:xfrm>
              <a:off x="1405" y="2783"/>
              <a:ext cx="199" cy="231"/>
            </a:xfrm>
            <a:prstGeom prst="rect">
              <a:avLst/>
            </a:prstGeom>
            <a:noFill/>
            <a:ln w="9525" algn="ctr">
              <a:noFill/>
              <a:miter lim="800000"/>
              <a:headEnd/>
              <a:tailEnd/>
            </a:ln>
          </p:spPr>
          <p:txBody>
            <a:bodyPr wrap="none">
              <a:spAutoFit/>
            </a:bodyPr>
            <a:lstStyle/>
            <a:p>
              <a:pPr algn="ctr"/>
              <a:r>
                <a:rPr lang="en-US">
                  <a:solidFill>
                    <a:schemeClr val="hlink"/>
                  </a:solidFill>
                  <a:latin typeface="Century Gothic" pitchFamily="34" charset="0"/>
                  <a:sym typeface="Symbol" pitchFamily="18" charset="2"/>
                </a:rPr>
                <a:t></a:t>
              </a:r>
            </a:p>
          </p:txBody>
        </p:sp>
        <p:sp>
          <p:nvSpPr>
            <p:cNvPr id="16393" name="Text Box 22"/>
            <p:cNvSpPr txBox="1">
              <a:spLocks noChangeArrowheads="1"/>
            </p:cNvSpPr>
            <p:nvPr/>
          </p:nvSpPr>
          <p:spPr bwMode="auto">
            <a:xfrm>
              <a:off x="2180" y="2893"/>
              <a:ext cx="246" cy="231"/>
            </a:xfrm>
            <a:prstGeom prst="rect">
              <a:avLst/>
            </a:prstGeom>
            <a:noFill/>
            <a:ln w="9525" algn="ctr">
              <a:noFill/>
              <a:miter lim="800000"/>
              <a:headEnd/>
              <a:tailEnd/>
            </a:ln>
          </p:spPr>
          <p:txBody>
            <a:bodyPr wrap="none">
              <a:spAutoFit/>
            </a:bodyPr>
            <a:lstStyle/>
            <a:p>
              <a:pPr algn="ctr"/>
              <a:r>
                <a:rPr lang="en-US">
                  <a:solidFill>
                    <a:srgbClr val="FF0000"/>
                  </a:solidFill>
                  <a:latin typeface="Century Gothic" pitchFamily="34" charset="0"/>
                  <a:sym typeface="Symbol" pitchFamily="18" charset="2"/>
                </a:rPr>
                <a:t></a:t>
              </a:r>
              <a:r>
                <a:rPr lang="en-US" baseline="-25000">
                  <a:solidFill>
                    <a:srgbClr val="FF0000"/>
                  </a:solidFill>
                  <a:latin typeface="Century Gothic" pitchFamily="34" charset="0"/>
                  <a:sym typeface="Symbol" pitchFamily="18" charset="2"/>
                </a:rPr>
                <a: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6316663" cy="990600"/>
          </a:xfrm>
        </p:spPr>
        <p:txBody>
          <a:bodyPr/>
          <a:lstStyle/>
          <a:p>
            <a:r>
              <a:rPr lang="en-US" smtClean="0"/>
              <a:t>Neutrino candidate</a:t>
            </a:r>
          </a:p>
        </p:txBody>
      </p:sp>
      <p:pic>
        <p:nvPicPr>
          <p:cNvPr id="27651" name="Picture 19" descr="r34927_7155_5n"/>
          <p:cNvPicPr>
            <a:picLocks noChangeAspect="1" noChangeArrowheads="1"/>
          </p:cNvPicPr>
          <p:nvPr/>
        </p:nvPicPr>
        <p:blipFill>
          <a:blip r:embed="rId3" cstate="print"/>
          <a:srcRect/>
          <a:stretch>
            <a:fillRect/>
          </a:stretch>
        </p:blipFill>
        <p:spPr bwMode="auto">
          <a:xfrm>
            <a:off x="217488" y="1633538"/>
            <a:ext cx="4895850" cy="4468812"/>
          </a:xfrm>
          <a:prstGeom prst="rect">
            <a:avLst/>
          </a:prstGeom>
          <a:noFill/>
          <a:ln w="9525">
            <a:noFill/>
            <a:miter lim="800000"/>
            <a:headEnd/>
            <a:tailEnd/>
          </a:ln>
        </p:spPr>
      </p:pic>
      <p:sp>
        <p:nvSpPr>
          <p:cNvPr id="1093636" name="Text Box 4"/>
          <p:cNvSpPr txBox="1">
            <a:spLocks noChangeArrowheads="1"/>
          </p:cNvSpPr>
          <p:nvPr/>
        </p:nvSpPr>
        <p:spPr bwMode="auto">
          <a:xfrm>
            <a:off x="5257800" y="1600200"/>
            <a:ext cx="2922588" cy="757238"/>
          </a:xfrm>
          <a:prstGeom prst="rect">
            <a:avLst/>
          </a:prstGeom>
          <a:noFill/>
          <a:ln w="9525" algn="ctr">
            <a:noFill/>
            <a:miter lim="800000"/>
            <a:headEnd/>
            <a:tailEnd/>
          </a:ln>
          <a:effectLst/>
        </p:spPr>
        <p:txBody>
          <a:bodyPr>
            <a:spAutoFit/>
          </a:bodyPr>
          <a:lstStyle/>
          <a:p>
            <a:pPr>
              <a:lnSpc>
                <a:spcPct val="90000"/>
              </a:lnSpc>
              <a:spcBef>
                <a:spcPct val="20000"/>
              </a:spcBef>
              <a:defRPr/>
            </a:pPr>
            <a:r>
              <a:rPr lang="en-US" sz="1200" b="1" i="1">
                <a:latin typeface="Verdana" pitchFamily="34" charset="0"/>
                <a:cs typeface="+mn-cs"/>
              </a:rPr>
              <a:t>Example of a reconstructed up-going muon (i.e. a neutrino candidate) detected in 6/12 detector lines:</a:t>
            </a:r>
          </a:p>
        </p:txBody>
      </p:sp>
      <p:sp>
        <p:nvSpPr>
          <p:cNvPr id="1093637" name="Rectangle 5"/>
          <p:cNvSpPr>
            <a:spLocks noChangeArrowheads="1"/>
          </p:cNvSpPr>
          <p:nvPr/>
        </p:nvSpPr>
        <p:spPr bwMode="auto">
          <a:xfrm>
            <a:off x="1577975" y="1760538"/>
            <a:ext cx="941388" cy="852487"/>
          </a:xfrm>
          <a:prstGeom prst="rect">
            <a:avLst/>
          </a:prstGeom>
          <a:solidFill>
            <a:schemeClr val="tx1"/>
          </a:solidFill>
          <a:ln w="19050"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38" name="Rectangle 6"/>
          <p:cNvSpPr>
            <a:spLocks noChangeArrowheads="1"/>
          </p:cNvSpPr>
          <p:nvPr/>
        </p:nvSpPr>
        <p:spPr bwMode="auto">
          <a:xfrm>
            <a:off x="2808288" y="1754188"/>
            <a:ext cx="941387" cy="852487"/>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39" name="Rectangle 7"/>
          <p:cNvSpPr>
            <a:spLocks noChangeArrowheads="1"/>
          </p:cNvSpPr>
          <p:nvPr/>
        </p:nvSpPr>
        <p:spPr bwMode="auto">
          <a:xfrm>
            <a:off x="2801938" y="2871788"/>
            <a:ext cx="941387" cy="852487"/>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0" name="Rectangle 8"/>
          <p:cNvSpPr>
            <a:spLocks noChangeArrowheads="1"/>
          </p:cNvSpPr>
          <p:nvPr/>
        </p:nvSpPr>
        <p:spPr bwMode="auto">
          <a:xfrm>
            <a:off x="1585913" y="2867025"/>
            <a:ext cx="941387"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1" name="Rectangle 9"/>
          <p:cNvSpPr>
            <a:spLocks noChangeArrowheads="1"/>
          </p:cNvSpPr>
          <p:nvPr/>
        </p:nvSpPr>
        <p:spPr bwMode="auto">
          <a:xfrm>
            <a:off x="355600" y="2873375"/>
            <a:ext cx="941388"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2" name="Rectangle 10"/>
          <p:cNvSpPr>
            <a:spLocks noChangeArrowheads="1"/>
          </p:cNvSpPr>
          <p:nvPr/>
        </p:nvSpPr>
        <p:spPr bwMode="auto">
          <a:xfrm>
            <a:off x="4032250" y="2867025"/>
            <a:ext cx="941388"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3" name="Rectangle 11"/>
          <p:cNvSpPr>
            <a:spLocks noChangeArrowheads="1"/>
          </p:cNvSpPr>
          <p:nvPr/>
        </p:nvSpPr>
        <p:spPr bwMode="auto">
          <a:xfrm>
            <a:off x="4025900" y="3984625"/>
            <a:ext cx="941388"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4" name="Rectangle 12"/>
          <p:cNvSpPr>
            <a:spLocks noChangeArrowheads="1"/>
          </p:cNvSpPr>
          <p:nvPr/>
        </p:nvSpPr>
        <p:spPr bwMode="auto">
          <a:xfrm>
            <a:off x="2797175" y="3979863"/>
            <a:ext cx="941388" cy="852487"/>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5" name="Rectangle 13"/>
          <p:cNvSpPr>
            <a:spLocks noChangeArrowheads="1"/>
          </p:cNvSpPr>
          <p:nvPr/>
        </p:nvSpPr>
        <p:spPr bwMode="auto">
          <a:xfrm>
            <a:off x="1579563" y="3973513"/>
            <a:ext cx="941387" cy="852487"/>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6" name="Rectangle 14"/>
          <p:cNvSpPr>
            <a:spLocks noChangeArrowheads="1"/>
          </p:cNvSpPr>
          <p:nvPr/>
        </p:nvSpPr>
        <p:spPr bwMode="auto">
          <a:xfrm>
            <a:off x="350838" y="3979863"/>
            <a:ext cx="941387" cy="852487"/>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7" name="Rectangle 15"/>
          <p:cNvSpPr>
            <a:spLocks noChangeArrowheads="1"/>
          </p:cNvSpPr>
          <p:nvPr/>
        </p:nvSpPr>
        <p:spPr bwMode="auto">
          <a:xfrm>
            <a:off x="2803525" y="5099050"/>
            <a:ext cx="941388"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8" name="Rectangle 16"/>
          <p:cNvSpPr>
            <a:spLocks noChangeArrowheads="1"/>
          </p:cNvSpPr>
          <p:nvPr/>
        </p:nvSpPr>
        <p:spPr bwMode="auto">
          <a:xfrm>
            <a:off x="1573213" y="5105400"/>
            <a:ext cx="941387" cy="852488"/>
          </a:xfrm>
          <a:prstGeom prst="rect">
            <a:avLst/>
          </a:prstGeom>
          <a:solidFill>
            <a:schemeClr val="tx1"/>
          </a:solidFill>
          <a:ln w="2857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sp>
        <p:nvSpPr>
          <p:cNvPr id="1093649" name="Rectangle 17"/>
          <p:cNvSpPr>
            <a:spLocks noChangeArrowheads="1"/>
          </p:cNvSpPr>
          <p:nvPr/>
        </p:nvSpPr>
        <p:spPr bwMode="auto">
          <a:xfrm>
            <a:off x="5202238" y="2544763"/>
            <a:ext cx="3792537" cy="3521075"/>
          </a:xfrm>
          <a:prstGeom prst="rect">
            <a:avLst/>
          </a:prstGeom>
          <a:solidFill>
            <a:schemeClr val="tx1"/>
          </a:solidFill>
          <a:ln w="9525" algn="ctr">
            <a:noFill/>
            <a:miter lim="800000"/>
            <a:headEnd/>
            <a:tailEnd/>
          </a:ln>
          <a:effectLst/>
        </p:spPr>
        <p:txBody>
          <a:bodyPr wrap="none" anchor="ctr"/>
          <a:lstStyle/>
          <a:p>
            <a:pPr>
              <a:lnSpc>
                <a:spcPct val="90000"/>
              </a:lnSpc>
              <a:spcBef>
                <a:spcPct val="20000"/>
              </a:spcBef>
              <a:buFontTx/>
              <a:buChar char="•"/>
              <a:defRPr/>
            </a:pPr>
            <a:endParaRPr lang="en-GB">
              <a:solidFill>
                <a:srgbClr val="000000"/>
              </a:solidFill>
              <a:latin typeface="Verdana" pitchFamily="34" charset="0"/>
              <a:cs typeface="+mn-cs"/>
            </a:endParaRPr>
          </a:p>
        </p:txBody>
      </p:sp>
      <p:pic>
        <p:nvPicPr>
          <p:cNvPr id="1093653" name="Picture 21" descr="r33236f109727"/>
          <p:cNvPicPr>
            <a:picLocks noChangeAspect="1" noChangeArrowheads="1" noCrop="1"/>
          </p:cNvPicPr>
          <p:nvPr/>
        </p:nvPicPr>
        <p:blipFill>
          <a:blip r:embed="rId4" cstate="print"/>
          <a:srcRect/>
          <a:stretch>
            <a:fillRect/>
          </a:stretch>
        </p:blipFill>
        <p:spPr bwMode="auto">
          <a:xfrm>
            <a:off x="5214938" y="2571750"/>
            <a:ext cx="3683000" cy="3432175"/>
          </a:xfrm>
          <a:prstGeom prst="rect">
            <a:avLst/>
          </a:prstGeom>
          <a:noFill/>
          <a:ln w="9525">
            <a:noFill/>
            <a:miter lim="800000"/>
            <a:headEnd/>
            <a:tailEnd/>
          </a:ln>
        </p:spPr>
      </p:pic>
      <p:cxnSp>
        <p:nvCxnSpPr>
          <p:cNvPr id="27667" name="5 Conector recto de flecha"/>
          <p:cNvCxnSpPr>
            <a:cxnSpLocks noChangeShapeType="1"/>
          </p:cNvCxnSpPr>
          <p:nvPr/>
        </p:nvCxnSpPr>
        <p:spPr bwMode="auto">
          <a:xfrm rot="5400000" flipH="1" flipV="1">
            <a:off x="-38893" y="5523706"/>
            <a:ext cx="838200" cy="1587"/>
          </a:xfrm>
          <a:prstGeom prst="straightConnector1">
            <a:avLst/>
          </a:prstGeom>
          <a:noFill/>
          <a:ln w="9525" algn="ctr">
            <a:solidFill>
              <a:schemeClr val="bg2"/>
            </a:solidFill>
            <a:round/>
            <a:headEnd/>
            <a:tailEnd type="arrow" w="med" len="med"/>
          </a:ln>
        </p:spPr>
      </p:cxnSp>
      <p:cxnSp>
        <p:nvCxnSpPr>
          <p:cNvPr id="27668" name="7 Conector recto de flecha"/>
          <p:cNvCxnSpPr>
            <a:cxnSpLocks noChangeShapeType="1"/>
          </p:cNvCxnSpPr>
          <p:nvPr/>
        </p:nvCxnSpPr>
        <p:spPr bwMode="auto">
          <a:xfrm>
            <a:off x="381000" y="5942013"/>
            <a:ext cx="914400" cy="1587"/>
          </a:xfrm>
          <a:prstGeom prst="straightConnector1">
            <a:avLst/>
          </a:prstGeom>
          <a:noFill/>
          <a:ln w="9525" algn="ctr">
            <a:solidFill>
              <a:schemeClr val="bg2"/>
            </a:solidFill>
            <a:round/>
            <a:headEnd/>
            <a:tailEnd type="arrow" w="med" len="med"/>
          </a:ln>
        </p:spPr>
      </p:cxnSp>
      <p:sp>
        <p:nvSpPr>
          <p:cNvPr id="27669" name="8 CuadroTexto"/>
          <p:cNvSpPr txBox="1">
            <a:spLocks noChangeArrowheads="1"/>
          </p:cNvSpPr>
          <p:nvPr/>
        </p:nvSpPr>
        <p:spPr bwMode="auto">
          <a:xfrm>
            <a:off x="381000" y="5040313"/>
            <a:ext cx="812800" cy="369887"/>
          </a:xfrm>
          <a:prstGeom prst="rect">
            <a:avLst/>
          </a:prstGeom>
          <a:noFill/>
          <a:ln w="9525">
            <a:noFill/>
            <a:miter lim="800000"/>
            <a:headEnd/>
            <a:tailEnd/>
          </a:ln>
        </p:spPr>
        <p:txBody>
          <a:bodyPr wrap="none">
            <a:spAutoFit/>
          </a:bodyPr>
          <a:lstStyle/>
          <a:p>
            <a:pPr eaLnBrk="0" hangingPunct="0"/>
            <a:r>
              <a:rPr lang="en-US">
                <a:solidFill>
                  <a:schemeClr val="bg2"/>
                </a:solidFill>
              </a:rPr>
              <a:t>height</a:t>
            </a:r>
          </a:p>
        </p:txBody>
      </p:sp>
      <p:sp>
        <p:nvSpPr>
          <p:cNvPr id="27670" name="9 CuadroTexto"/>
          <p:cNvSpPr txBox="1">
            <a:spLocks noChangeArrowheads="1"/>
          </p:cNvSpPr>
          <p:nvPr/>
        </p:nvSpPr>
        <p:spPr bwMode="auto">
          <a:xfrm>
            <a:off x="762000" y="5562600"/>
            <a:ext cx="620713" cy="369888"/>
          </a:xfrm>
          <a:prstGeom prst="rect">
            <a:avLst/>
          </a:prstGeom>
          <a:noFill/>
          <a:ln w="9525">
            <a:noFill/>
            <a:miter lim="800000"/>
            <a:headEnd/>
            <a:tailEnd/>
          </a:ln>
        </p:spPr>
        <p:txBody>
          <a:bodyPr wrap="none">
            <a:spAutoFit/>
          </a:bodyPr>
          <a:lstStyle/>
          <a:p>
            <a:pPr eaLnBrk="0" hangingPunct="0"/>
            <a:r>
              <a:rPr lang="en-US">
                <a:solidFill>
                  <a:schemeClr val="bg2"/>
                </a:solidFill>
              </a:rPr>
              <a:t>time</a:t>
            </a:r>
          </a:p>
        </p:txBody>
      </p:sp>
    </p:spTree>
  </p:cSld>
  <p:clrMapOvr>
    <a:masterClrMapping/>
  </p:clrMapOvr>
  <p:transition advTm="232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2" fill="hold" grpId="0" nodeType="withEffect">
                                  <p:stCondLst>
                                    <p:cond delay="0"/>
                                  </p:stCondLst>
                                  <p:childTnLst>
                                    <p:anim calcmode="lin" valueType="num">
                                      <p:cBhvr>
                                        <p:cTn id="6" dur="2000"/>
                                        <p:tgtEl>
                                          <p:spTgt spid="1093637"/>
                                        </p:tgtEl>
                                        <p:attrNameLst>
                                          <p:attrName>ppt_x</p:attrName>
                                        </p:attrNameLst>
                                      </p:cBhvr>
                                      <p:tavLst>
                                        <p:tav tm="0">
                                          <p:val>
                                            <p:strVal val="ppt_x"/>
                                          </p:val>
                                        </p:tav>
                                        <p:tav tm="100000">
                                          <p:val>
                                            <p:strVal val="ppt_x+ppt_w/2"/>
                                          </p:val>
                                        </p:tav>
                                      </p:tavLst>
                                    </p:anim>
                                    <p:anim calcmode="lin" valueType="num">
                                      <p:cBhvr>
                                        <p:cTn id="7" dur="2000"/>
                                        <p:tgtEl>
                                          <p:spTgt spid="1093637"/>
                                        </p:tgtEl>
                                        <p:attrNameLst>
                                          <p:attrName>ppt_y</p:attrName>
                                        </p:attrNameLst>
                                      </p:cBhvr>
                                      <p:tavLst>
                                        <p:tav tm="0">
                                          <p:val>
                                            <p:strVal val="ppt_y"/>
                                          </p:val>
                                        </p:tav>
                                        <p:tav tm="100000">
                                          <p:val>
                                            <p:strVal val="ppt_y"/>
                                          </p:val>
                                        </p:tav>
                                      </p:tavLst>
                                    </p:anim>
                                    <p:anim calcmode="lin" valueType="num">
                                      <p:cBhvr>
                                        <p:cTn id="8" dur="2000"/>
                                        <p:tgtEl>
                                          <p:spTgt spid="1093637"/>
                                        </p:tgtEl>
                                        <p:attrNameLst>
                                          <p:attrName>ppt_w</p:attrName>
                                        </p:attrNameLst>
                                      </p:cBhvr>
                                      <p:tavLst>
                                        <p:tav tm="0">
                                          <p:val>
                                            <p:strVal val="ppt_w"/>
                                          </p:val>
                                        </p:tav>
                                        <p:tav tm="100000">
                                          <p:val>
                                            <p:fltVal val="0"/>
                                          </p:val>
                                        </p:tav>
                                      </p:tavLst>
                                    </p:anim>
                                    <p:anim calcmode="lin" valueType="num">
                                      <p:cBhvr>
                                        <p:cTn id="9" dur="2000"/>
                                        <p:tgtEl>
                                          <p:spTgt spid="1093637"/>
                                        </p:tgtEl>
                                        <p:attrNameLst>
                                          <p:attrName>ppt_h</p:attrName>
                                        </p:attrNameLst>
                                      </p:cBhvr>
                                      <p:tavLst>
                                        <p:tav tm="0">
                                          <p:val>
                                            <p:strVal val="ppt_h"/>
                                          </p:val>
                                        </p:tav>
                                        <p:tav tm="100000">
                                          <p:val>
                                            <p:strVal val="ppt_h"/>
                                          </p:val>
                                        </p:tav>
                                      </p:tavLst>
                                    </p:anim>
                                    <p:set>
                                      <p:cBhvr>
                                        <p:cTn id="10" dur="1" fill="hold">
                                          <p:stCondLst>
                                            <p:cond delay="1999"/>
                                          </p:stCondLst>
                                        </p:cTn>
                                        <p:tgtEl>
                                          <p:spTgt spid="1093637"/>
                                        </p:tgtEl>
                                        <p:attrNameLst>
                                          <p:attrName>style.visibility</p:attrName>
                                        </p:attrNameLst>
                                      </p:cBhvr>
                                      <p:to>
                                        <p:strVal val="hidden"/>
                                      </p:to>
                                    </p:set>
                                  </p:childTnLst>
                                </p:cTn>
                              </p:par>
                              <p:par>
                                <p:cTn id="11" presetID="17" presetClass="exit" presetSubtype="2" fill="hold" grpId="0" nodeType="withEffect">
                                  <p:stCondLst>
                                    <p:cond delay="0"/>
                                  </p:stCondLst>
                                  <p:childTnLst>
                                    <p:anim calcmode="lin" valueType="num">
                                      <p:cBhvr>
                                        <p:cTn id="12" dur="2000"/>
                                        <p:tgtEl>
                                          <p:spTgt spid="1093638"/>
                                        </p:tgtEl>
                                        <p:attrNameLst>
                                          <p:attrName>ppt_x</p:attrName>
                                        </p:attrNameLst>
                                      </p:cBhvr>
                                      <p:tavLst>
                                        <p:tav tm="0">
                                          <p:val>
                                            <p:strVal val="ppt_x"/>
                                          </p:val>
                                        </p:tav>
                                        <p:tav tm="100000">
                                          <p:val>
                                            <p:strVal val="ppt_x+ppt_w/2"/>
                                          </p:val>
                                        </p:tav>
                                      </p:tavLst>
                                    </p:anim>
                                    <p:anim calcmode="lin" valueType="num">
                                      <p:cBhvr>
                                        <p:cTn id="13" dur="2000"/>
                                        <p:tgtEl>
                                          <p:spTgt spid="1093638"/>
                                        </p:tgtEl>
                                        <p:attrNameLst>
                                          <p:attrName>ppt_y</p:attrName>
                                        </p:attrNameLst>
                                      </p:cBhvr>
                                      <p:tavLst>
                                        <p:tav tm="0">
                                          <p:val>
                                            <p:strVal val="ppt_y"/>
                                          </p:val>
                                        </p:tav>
                                        <p:tav tm="100000">
                                          <p:val>
                                            <p:strVal val="ppt_y"/>
                                          </p:val>
                                        </p:tav>
                                      </p:tavLst>
                                    </p:anim>
                                    <p:anim calcmode="lin" valueType="num">
                                      <p:cBhvr>
                                        <p:cTn id="14" dur="2000"/>
                                        <p:tgtEl>
                                          <p:spTgt spid="1093638"/>
                                        </p:tgtEl>
                                        <p:attrNameLst>
                                          <p:attrName>ppt_w</p:attrName>
                                        </p:attrNameLst>
                                      </p:cBhvr>
                                      <p:tavLst>
                                        <p:tav tm="0">
                                          <p:val>
                                            <p:strVal val="ppt_w"/>
                                          </p:val>
                                        </p:tav>
                                        <p:tav tm="100000">
                                          <p:val>
                                            <p:fltVal val="0"/>
                                          </p:val>
                                        </p:tav>
                                      </p:tavLst>
                                    </p:anim>
                                    <p:anim calcmode="lin" valueType="num">
                                      <p:cBhvr>
                                        <p:cTn id="15" dur="2000"/>
                                        <p:tgtEl>
                                          <p:spTgt spid="1093638"/>
                                        </p:tgtEl>
                                        <p:attrNameLst>
                                          <p:attrName>ppt_h</p:attrName>
                                        </p:attrNameLst>
                                      </p:cBhvr>
                                      <p:tavLst>
                                        <p:tav tm="0">
                                          <p:val>
                                            <p:strVal val="ppt_h"/>
                                          </p:val>
                                        </p:tav>
                                        <p:tav tm="100000">
                                          <p:val>
                                            <p:strVal val="ppt_h"/>
                                          </p:val>
                                        </p:tav>
                                      </p:tavLst>
                                    </p:anim>
                                    <p:set>
                                      <p:cBhvr>
                                        <p:cTn id="16" dur="1" fill="hold">
                                          <p:stCondLst>
                                            <p:cond delay="1999"/>
                                          </p:stCondLst>
                                        </p:cTn>
                                        <p:tgtEl>
                                          <p:spTgt spid="1093638"/>
                                        </p:tgtEl>
                                        <p:attrNameLst>
                                          <p:attrName>style.visibility</p:attrName>
                                        </p:attrNameLst>
                                      </p:cBhvr>
                                      <p:to>
                                        <p:strVal val="hidden"/>
                                      </p:to>
                                    </p:set>
                                  </p:childTnLst>
                                </p:cTn>
                              </p:par>
                              <p:par>
                                <p:cTn id="17" presetID="17" presetClass="exit" presetSubtype="2" fill="hold" grpId="0" nodeType="withEffect">
                                  <p:stCondLst>
                                    <p:cond delay="0"/>
                                  </p:stCondLst>
                                  <p:childTnLst>
                                    <p:anim calcmode="lin" valueType="num">
                                      <p:cBhvr>
                                        <p:cTn id="18" dur="2000"/>
                                        <p:tgtEl>
                                          <p:spTgt spid="1093639"/>
                                        </p:tgtEl>
                                        <p:attrNameLst>
                                          <p:attrName>ppt_x</p:attrName>
                                        </p:attrNameLst>
                                      </p:cBhvr>
                                      <p:tavLst>
                                        <p:tav tm="0">
                                          <p:val>
                                            <p:strVal val="ppt_x"/>
                                          </p:val>
                                        </p:tav>
                                        <p:tav tm="100000">
                                          <p:val>
                                            <p:strVal val="ppt_x+ppt_w/2"/>
                                          </p:val>
                                        </p:tav>
                                      </p:tavLst>
                                    </p:anim>
                                    <p:anim calcmode="lin" valueType="num">
                                      <p:cBhvr>
                                        <p:cTn id="19" dur="2000"/>
                                        <p:tgtEl>
                                          <p:spTgt spid="1093639"/>
                                        </p:tgtEl>
                                        <p:attrNameLst>
                                          <p:attrName>ppt_y</p:attrName>
                                        </p:attrNameLst>
                                      </p:cBhvr>
                                      <p:tavLst>
                                        <p:tav tm="0">
                                          <p:val>
                                            <p:strVal val="ppt_y"/>
                                          </p:val>
                                        </p:tav>
                                        <p:tav tm="100000">
                                          <p:val>
                                            <p:strVal val="ppt_y"/>
                                          </p:val>
                                        </p:tav>
                                      </p:tavLst>
                                    </p:anim>
                                    <p:anim calcmode="lin" valueType="num">
                                      <p:cBhvr>
                                        <p:cTn id="20" dur="2000"/>
                                        <p:tgtEl>
                                          <p:spTgt spid="1093639"/>
                                        </p:tgtEl>
                                        <p:attrNameLst>
                                          <p:attrName>ppt_w</p:attrName>
                                        </p:attrNameLst>
                                      </p:cBhvr>
                                      <p:tavLst>
                                        <p:tav tm="0">
                                          <p:val>
                                            <p:strVal val="ppt_w"/>
                                          </p:val>
                                        </p:tav>
                                        <p:tav tm="100000">
                                          <p:val>
                                            <p:fltVal val="0"/>
                                          </p:val>
                                        </p:tav>
                                      </p:tavLst>
                                    </p:anim>
                                    <p:anim calcmode="lin" valueType="num">
                                      <p:cBhvr>
                                        <p:cTn id="21" dur="2000"/>
                                        <p:tgtEl>
                                          <p:spTgt spid="1093639"/>
                                        </p:tgtEl>
                                        <p:attrNameLst>
                                          <p:attrName>ppt_h</p:attrName>
                                        </p:attrNameLst>
                                      </p:cBhvr>
                                      <p:tavLst>
                                        <p:tav tm="0">
                                          <p:val>
                                            <p:strVal val="ppt_h"/>
                                          </p:val>
                                        </p:tav>
                                        <p:tav tm="100000">
                                          <p:val>
                                            <p:strVal val="ppt_h"/>
                                          </p:val>
                                        </p:tav>
                                      </p:tavLst>
                                    </p:anim>
                                    <p:set>
                                      <p:cBhvr>
                                        <p:cTn id="22" dur="1" fill="hold">
                                          <p:stCondLst>
                                            <p:cond delay="1999"/>
                                          </p:stCondLst>
                                        </p:cTn>
                                        <p:tgtEl>
                                          <p:spTgt spid="1093639"/>
                                        </p:tgtEl>
                                        <p:attrNameLst>
                                          <p:attrName>style.visibility</p:attrName>
                                        </p:attrNameLst>
                                      </p:cBhvr>
                                      <p:to>
                                        <p:strVal val="hidden"/>
                                      </p:to>
                                    </p:set>
                                  </p:childTnLst>
                                </p:cTn>
                              </p:par>
                              <p:par>
                                <p:cTn id="23" presetID="17" presetClass="exit" presetSubtype="2" fill="hold" grpId="0" nodeType="withEffect">
                                  <p:stCondLst>
                                    <p:cond delay="0"/>
                                  </p:stCondLst>
                                  <p:childTnLst>
                                    <p:anim calcmode="lin" valueType="num">
                                      <p:cBhvr>
                                        <p:cTn id="24" dur="2000"/>
                                        <p:tgtEl>
                                          <p:spTgt spid="1093640"/>
                                        </p:tgtEl>
                                        <p:attrNameLst>
                                          <p:attrName>ppt_x</p:attrName>
                                        </p:attrNameLst>
                                      </p:cBhvr>
                                      <p:tavLst>
                                        <p:tav tm="0">
                                          <p:val>
                                            <p:strVal val="ppt_x"/>
                                          </p:val>
                                        </p:tav>
                                        <p:tav tm="100000">
                                          <p:val>
                                            <p:strVal val="ppt_x+ppt_w/2"/>
                                          </p:val>
                                        </p:tav>
                                      </p:tavLst>
                                    </p:anim>
                                    <p:anim calcmode="lin" valueType="num">
                                      <p:cBhvr>
                                        <p:cTn id="25" dur="2000"/>
                                        <p:tgtEl>
                                          <p:spTgt spid="1093640"/>
                                        </p:tgtEl>
                                        <p:attrNameLst>
                                          <p:attrName>ppt_y</p:attrName>
                                        </p:attrNameLst>
                                      </p:cBhvr>
                                      <p:tavLst>
                                        <p:tav tm="0">
                                          <p:val>
                                            <p:strVal val="ppt_y"/>
                                          </p:val>
                                        </p:tav>
                                        <p:tav tm="100000">
                                          <p:val>
                                            <p:strVal val="ppt_y"/>
                                          </p:val>
                                        </p:tav>
                                      </p:tavLst>
                                    </p:anim>
                                    <p:anim calcmode="lin" valueType="num">
                                      <p:cBhvr>
                                        <p:cTn id="26" dur="2000"/>
                                        <p:tgtEl>
                                          <p:spTgt spid="1093640"/>
                                        </p:tgtEl>
                                        <p:attrNameLst>
                                          <p:attrName>ppt_w</p:attrName>
                                        </p:attrNameLst>
                                      </p:cBhvr>
                                      <p:tavLst>
                                        <p:tav tm="0">
                                          <p:val>
                                            <p:strVal val="ppt_w"/>
                                          </p:val>
                                        </p:tav>
                                        <p:tav tm="100000">
                                          <p:val>
                                            <p:fltVal val="0"/>
                                          </p:val>
                                        </p:tav>
                                      </p:tavLst>
                                    </p:anim>
                                    <p:anim calcmode="lin" valueType="num">
                                      <p:cBhvr>
                                        <p:cTn id="27" dur="2000"/>
                                        <p:tgtEl>
                                          <p:spTgt spid="1093640"/>
                                        </p:tgtEl>
                                        <p:attrNameLst>
                                          <p:attrName>ppt_h</p:attrName>
                                        </p:attrNameLst>
                                      </p:cBhvr>
                                      <p:tavLst>
                                        <p:tav tm="0">
                                          <p:val>
                                            <p:strVal val="ppt_h"/>
                                          </p:val>
                                        </p:tav>
                                        <p:tav tm="100000">
                                          <p:val>
                                            <p:strVal val="ppt_h"/>
                                          </p:val>
                                        </p:tav>
                                      </p:tavLst>
                                    </p:anim>
                                    <p:set>
                                      <p:cBhvr>
                                        <p:cTn id="28" dur="1" fill="hold">
                                          <p:stCondLst>
                                            <p:cond delay="1999"/>
                                          </p:stCondLst>
                                        </p:cTn>
                                        <p:tgtEl>
                                          <p:spTgt spid="1093640"/>
                                        </p:tgtEl>
                                        <p:attrNameLst>
                                          <p:attrName>style.visibility</p:attrName>
                                        </p:attrNameLst>
                                      </p:cBhvr>
                                      <p:to>
                                        <p:strVal val="hidden"/>
                                      </p:to>
                                    </p:set>
                                  </p:childTnLst>
                                </p:cTn>
                              </p:par>
                              <p:par>
                                <p:cTn id="29" presetID="17" presetClass="exit" presetSubtype="2" fill="hold" grpId="0" nodeType="withEffect">
                                  <p:stCondLst>
                                    <p:cond delay="0"/>
                                  </p:stCondLst>
                                  <p:childTnLst>
                                    <p:anim calcmode="lin" valueType="num">
                                      <p:cBhvr>
                                        <p:cTn id="30" dur="2000"/>
                                        <p:tgtEl>
                                          <p:spTgt spid="1093641"/>
                                        </p:tgtEl>
                                        <p:attrNameLst>
                                          <p:attrName>ppt_x</p:attrName>
                                        </p:attrNameLst>
                                      </p:cBhvr>
                                      <p:tavLst>
                                        <p:tav tm="0">
                                          <p:val>
                                            <p:strVal val="ppt_x"/>
                                          </p:val>
                                        </p:tav>
                                        <p:tav tm="100000">
                                          <p:val>
                                            <p:strVal val="ppt_x+ppt_w/2"/>
                                          </p:val>
                                        </p:tav>
                                      </p:tavLst>
                                    </p:anim>
                                    <p:anim calcmode="lin" valueType="num">
                                      <p:cBhvr>
                                        <p:cTn id="31" dur="2000"/>
                                        <p:tgtEl>
                                          <p:spTgt spid="1093641"/>
                                        </p:tgtEl>
                                        <p:attrNameLst>
                                          <p:attrName>ppt_y</p:attrName>
                                        </p:attrNameLst>
                                      </p:cBhvr>
                                      <p:tavLst>
                                        <p:tav tm="0">
                                          <p:val>
                                            <p:strVal val="ppt_y"/>
                                          </p:val>
                                        </p:tav>
                                        <p:tav tm="100000">
                                          <p:val>
                                            <p:strVal val="ppt_y"/>
                                          </p:val>
                                        </p:tav>
                                      </p:tavLst>
                                    </p:anim>
                                    <p:anim calcmode="lin" valueType="num">
                                      <p:cBhvr>
                                        <p:cTn id="32" dur="2000"/>
                                        <p:tgtEl>
                                          <p:spTgt spid="1093641"/>
                                        </p:tgtEl>
                                        <p:attrNameLst>
                                          <p:attrName>ppt_w</p:attrName>
                                        </p:attrNameLst>
                                      </p:cBhvr>
                                      <p:tavLst>
                                        <p:tav tm="0">
                                          <p:val>
                                            <p:strVal val="ppt_w"/>
                                          </p:val>
                                        </p:tav>
                                        <p:tav tm="100000">
                                          <p:val>
                                            <p:fltVal val="0"/>
                                          </p:val>
                                        </p:tav>
                                      </p:tavLst>
                                    </p:anim>
                                    <p:anim calcmode="lin" valueType="num">
                                      <p:cBhvr>
                                        <p:cTn id="33" dur="2000"/>
                                        <p:tgtEl>
                                          <p:spTgt spid="1093641"/>
                                        </p:tgtEl>
                                        <p:attrNameLst>
                                          <p:attrName>ppt_h</p:attrName>
                                        </p:attrNameLst>
                                      </p:cBhvr>
                                      <p:tavLst>
                                        <p:tav tm="0">
                                          <p:val>
                                            <p:strVal val="ppt_h"/>
                                          </p:val>
                                        </p:tav>
                                        <p:tav tm="100000">
                                          <p:val>
                                            <p:strVal val="ppt_h"/>
                                          </p:val>
                                        </p:tav>
                                      </p:tavLst>
                                    </p:anim>
                                    <p:set>
                                      <p:cBhvr>
                                        <p:cTn id="34" dur="1" fill="hold">
                                          <p:stCondLst>
                                            <p:cond delay="1999"/>
                                          </p:stCondLst>
                                        </p:cTn>
                                        <p:tgtEl>
                                          <p:spTgt spid="1093641"/>
                                        </p:tgtEl>
                                        <p:attrNameLst>
                                          <p:attrName>style.visibility</p:attrName>
                                        </p:attrNameLst>
                                      </p:cBhvr>
                                      <p:to>
                                        <p:strVal val="hidden"/>
                                      </p:to>
                                    </p:set>
                                  </p:childTnLst>
                                </p:cTn>
                              </p:par>
                              <p:par>
                                <p:cTn id="35" presetID="17" presetClass="exit" presetSubtype="2" fill="hold" grpId="0" nodeType="withEffect">
                                  <p:stCondLst>
                                    <p:cond delay="0"/>
                                  </p:stCondLst>
                                  <p:childTnLst>
                                    <p:anim calcmode="lin" valueType="num">
                                      <p:cBhvr>
                                        <p:cTn id="36" dur="2000"/>
                                        <p:tgtEl>
                                          <p:spTgt spid="1093642"/>
                                        </p:tgtEl>
                                        <p:attrNameLst>
                                          <p:attrName>ppt_x</p:attrName>
                                        </p:attrNameLst>
                                      </p:cBhvr>
                                      <p:tavLst>
                                        <p:tav tm="0">
                                          <p:val>
                                            <p:strVal val="ppt_x"/>
                                          </p:val>
                                        </p:tav>
                                        <p:tav tm="100000">
                                          <p:val>
                                            <p:strVal val="ppt_x+ppt_w/2"/>
                                          </p:val>
                                        </p:tav>
                                      </p:tavLst>
                                    </p:anim>
                                    <p:anim calcmode="lin" valueType="num">
                                      <p:cBhvr>
                                        <p:cTn id="37" dur="2000"/>
                                        <p:tgtEl>
                                          <p:spTgt spid="1093642"/>
                                        </p:tgtEl>
                                        <p:attrNameLst>
                                          <p:attrName>ppt_y</p:attrName>
                                        </p:attrNameLst>
                                      </p:cBhvr>
                                      <p:tavLst>
                                        <p:tav tm="0">
                                          <p:val>
                                            <p:strVal val="ppt_y"/>
                                          </p:val>
                                        </p:tav>
                                        <p:tav tm="100000">
                                          <p:val>
                                            <p:strVal val="ppt_y"/>
                                          </p:val>
                                        </p:tav>
                                      </p:tavLst>
                                    </p:anim>
                                    <p:anim calcmode="lin" valueType="num">
                                      <p:cBhvr>
                                        <p:cTn id="38" dur="2000"/>
                                        <p:tgtEl>
                                          <p:spTgt spid="1093642"/>
                                        </p:tgtEl>
                                        <p:attrNameLst>
                                          <p:attrName>ppt_w</p:attrName>
                                        </p:attrNameLst>
                                      </p:cBhvr>
                                      <p:tavLst>
                                        <p:tav tm="0">
                                          <p:val>
                                            <p:strVal val="ppt_w"/>
                                          </p:val>
                                        </p:tav>
                                        <p:tav tm="100000">
                                          <p:val>
                                            <p:fltVal val="0"/>
                                          </p:val>
                                        </p:tav>
                                      </p:tavLst>
                                    </p:anim>
                                    <p:anim calcmode="lin" valueType="num">
                                      <p:cBhvr>
                                        <p:cTn id="39" dur="2000"/>
                                        <p:tgtEl>
                                          <p:spTgt spid="1093642"/>
                                        </p:tgtEl>
                                        <p:attrNameLst>
                                          <p:attrName>ppt_h</p:attrName>
                                        </p:attrNameLst>
                                      </p:cBhvr>
                                      <p:tavLst>
                                        <p:tav tm="0">
                                          <p:val>
                                            <p:strVal val="ppt_h"/>
                                          </p:val>
                                        </p:tav>
                                        <p:tav tm="100000">
                                          <p:val>
                                            <p:strVal val="ppt_h"/>
                                          </p:val>
                                        </p:tav>
                                      </p:tavLst>
                                    </p:anim>
                                    <p:set>
                                      <p:cBhvr>
                                        <p:cTn id="40" dur="1" fill="hold">
                                          <p:stCondLst>
                                            <p:cond delay="1999"/>
                                          </p:stCondLst>
                                        </p:cTn>
                                        <p:tgtEl>
                                          <p:spTgt spid="1093642"/>
                                        </p:tgtEl>
                                        <p:attrNameLst>
                                          <p:attrName>style.visibility</p:attrName>
                                        </p:attrNameLst>
                                      </p:cBhvr>
                                      <p:to>
                                        <p:strVal val="hidden"/>
                                      </p:to>
                                    </p:set>
                                  </p:childTnLst>
                                </p:cTn>
                              </p:par>
                              <p:par>
                                <p:cTn id="41" presetID="17" presetClass="exit" presetSubtype="2" fill="hold" grpId="0" nodeType="withEffect">
                                  <p:stCondLst>
                                    <p:cond delay="0"/>
                                  </p:stCondLst>
                                  <p:childTnLst>
                                    <p:anim calcmode="lin" valueType="num">
                                      <p:cBhvr>
                                        <p:cTn id="42" dur="2000"/>
                                        <p:tgtEl>
                                          <p:spTgt spid="1093643"/>
                                        </p:tgtEl>
                                        <p:attrNameLst>
                                          <p:attrName>ppt_x</p:attrName>
                                        </p:attrNameLst>
                                      </p:cBhvr>
                                      <p:tavLst>
                                        <p:tav tm="0">
                                          <p:val>
                                            <p:strVal val="ppt_x"/>
                                          </p:val>
                                        </p:tav>
                                        <p:tav tm="100000">
                                          <p:val>
                                            <p:strVal val="ppt_x+ppt_w/2"/>
                                          </p:val>
                                        </p:tav>
                                      </p:tavLst>
                                    </p:anim>
                                    <p:anim calcmode="lin" valueType="num">
                                      <p:cBhvr>
                                        <p:cTn id="43" dur="2000"/>
                                        <p:tgtEl>
                                          <p:spTgt spid="1093643"/>
                                        </p:tgtEl>
                                        <p:attrNameLst>
                                          <p:attrName>ppt_y</p:attrName>
                                        </p:attrNameLst>
                                      </p:cBhvr>
                                      <p:tavLst>
                                        <p:tav tm="0">
                                          <p:val>
                                            <p:strVal val="ppt_y"/>
                                          </p:val>
                                        </p:tav>
                                        <p:tav tm="100000">
                                          <p:val>
                                            <p:strVal val="ppt_y"/>
                                          </p:val>
                                        </p:tav>
                                      </p:tavLst>
                                    </p:anim>
                                    <p:anim calcmode="lin" valueType="num">
                                      <p:cBhvr>
                                        <p:cTn id="44" dur="2000"/>
                                        <p:tgtEl>
                                          <p:spTgt spid="1093643"/>
                                        </p:tgtEl>
                                        <p:attrNameLst>
                                          <p:attrName>ppt_w</p:attrName>
                                        </p:attrNameLst>
                                      </p:cBhvr>
                                      <p:tavLst>
                                        <p:tav tm="0">
                                          <p:val>
                                            <p:strVal val="ppt_w"/>
                                          </p:val>
                                        </p:tav>
                                        <p:tav tm="100000">
                                          <p:val>
                                            <p:fltVal val="0"/>
                                          </p:val>
                                        </p:tav>
                                      </p:tavLst>
                                    </p:anim>
                                    <p:anim calcmode="lin" valueType="num">
                                      <p:cBhvr>
                                        <p:cTn id="45" dur="2000"/>
                                        <p:tgtEl>
                                          <p:spTgt spid="1093643"/>
                                        </p:tgtEl>
                                        <p:attrNameLst>
                                          <p:attrName>ppt_h</p:attrName>
                                        </p:attrNameLst>
                                      </p:cBhvr>
                                      <p:tavLst>
                                        <p:tav tm="0">
                                          <p:val>
                                            <p:strVal val="ppt_h"/>
                                          </p:val>
                                        </p:tav>
                                        <p:tav tm="100000">
                                          <p:val>
                                            <p:strVal val="ppt_h"/>
                                          </p:val>
                                        </p:tav>
                                      </p:tavLst>
                                    </p:anim>
                                    <p:set>
                                      <p:cBhvr>
                                        <p:cTn id="46" dur="1" fill="hold">
                                          <p:stCondLst>
                                            <p:cond delay="1999"/>
                                          </p:stCondLst>
                                        </p:cTn>
                                        <p:tgtEl>
                                          <p:spTgt spid="1093643"/>
                                        </p:tgtEl>
                                        <p:attrNameLst>
                                          <p:attrName>style.visibility</p:attrName>
                                        </p:attrNameLst>
                                      </p:cBhvr>
                                      <p:to>
                                        <p:strVal val="hidden"/>
                                      </p:to>
                                    </p:set>
                                  </p:childTnLst>
                                </p:cTn>
                              </p:par>
                              <p:par>
                                <p:cTn id="47" presetID="17" presetClass="exit" presetSubtype="2" fill="hold" grpId="0" nodeType="withEffect">
                                  <p:stCondLst>
                                    <p:cond delay="0"/>
                                  </p:stCondLst>
                                  <p:childTnLst>
                                    <p:anim calcmode="lin" valueType="num">
                                      <p:cBhvr>
                                        <p:cTn id="48" dur="2000"/>
                                        <p:tgtEl>
                                          <p:spTgt spid="1093644"/>
                                        </p:tgtEl>
                                        <p:attrNameLst>
                                          <p:attrName>ppt_x</p:attrName>
                                        </p:attrNameLst>
                                      </p:cBhvr>
                                      <p:tavLst>
                                        <p:tav tm="0">
                                          <p:val>
                                            <p:strVal val="ppt_x"/>
                                          </p:val>
                                        </p:tav>
                                        <p:tav tm="100000">
                                          <p:val>
                                            <p:strVal val="ppt_x+ppt_w/2"/>
                                          </p:val>
                                        </p:tav>
                                      </p:tavLst>
                                    </p:anim>
                                    <p:anim calcmode="lin" valueType="num">
                                      <p:cBhvr>
                                        <p:cTn id="49" dur="2000"/>
                                        <p:tgtEl>
                                          <p:spTgt spid="1093644"/>
                                        </p:tgtEl>
                                        <p:attrNameLst>
                                          <p:attrName>ppt_y</p:attrName>
                                        </p:attrNameLst>
                                      </p:cBhvr>
                                      <p:tavLst>
                                        <p:tav tm="0">
                                          <p:val>
                                            <p:strVal val="ppt_y"/>
                                          </p:val>
                                        </p:tav>
                                        <p:tav tm="100000">
                                          <p:val>
                                            <p:strVal val="ppt_y"/>
                                          </p:val>
                                        </p:tav>
                                      </p:tavLst>
                                    </p:anim>
                                    <p:anim calcmode="lin" valueType="num">
                                      <p:cBhvr>
                                        <p:cTn id="50" dur="2000"/>
                                        <p:tgtEl>
                                          <p:spTgt spid="1093644"/>
                                        </p:tgtEl>
                                        <p:attrNameLst>
                                          <p:attrName>ppt_w</p:attrName>
                                        </p:attrNameLst>
                                      </p:cBhvr>
                                      <p:tavLst>
                                        <p:tav tm="0">
                                          <p:val>
                                            <p:strVal val="ppt_w"/>
                                          </p:val>
                                        </p:tav>
                                        <p:tav tm="100000">
                                          <p:val>
                                            <p:fltVal val="0"/>
                                          </p:val>
                                        </p:tav>
                                      </p:tavLst>
                                    </p:anim>
                                    <p:anim calcmode="lin" valueType="num">
                                      <p:cBhvr>
                                        <p:cTn id="51" dur="2000"/>
                                        <p:tgtEl>
                                          <p:spTgt spid="1093644"/>
                                        </p:tgtEl>
                                        <p:attrNameLst>
                                          <p:attrName>ppt_h</p:attrName>
                                        </p:attrNameLst>
                                      </p:cBhvr>
                                      <p:tavLst>
                                        <p:tav tm="0">
                                          <p:val>
                                            <p:strVal val="ppt_h"/>
                                          </p:val>
                                        </p:tav>
                                        <p:tav tm="100000">
                                          <p:val>
                                            <p:strVal val="ppt_h"/>
                                          </p:val>
                                        </p:tav>
                                      </p:tavLst>
                                    </p:anim>
                                    <p:set>
                                      <p:cBhvr>
                                        <p:cTn id="52" dur="1" fill="hold">
                                          <p:stCondLst>
                                            <p:cond delay="1999"/>
                                          </p:stCondLst>
                                        </p:cTn>
                                        <p:tgtEl>
                                          <p:spTgt spid="1093644"/>
                                        </p:tgtEl>
                                        <p:attrNameLst>
                                          <p:attrName>style.visibility</p:attrName>
                                        </p:attrNameLst>
                                      </p:cBhvr>
                                      <p:to>
                                        <p:strVal val="hidden"/>
                                      </p:to>
                                    </p:set>
                                  </p:childTnLst>
                                </p:cTn>
                              </p:par>
                              <p:par>
                                <p:cTn id="53" presetID="17" presetClass="exit" presetSubtype="2" fill="hold" grpId="0" nodeType="withEffect">
                                  <p:stCondLst>
                                    <p:cond delay="0"/>
                                  </p:stCondLst>
                                  <p:childTnLst>
                                    <p:anim calcmode="lin" valueType="num">
                                      <p:cBhvr>
                                        <p:cTn id="54" dur="2000"/>
                                        <p:tgtEl>
                                          <p:spTgt spid="1093645"/>
                                        </p:tgtEl>
                                        <p:attrNameLst>
                                          <p:attrName>ppt_x</p:attrName>
                                        </p:attrNameLst>
                                      </p:cBhvr>
                                      <p:tavLst>
                                        <p:tav tm="0">
                                          <p:val>
                                            <p:strVal val="ppt_x"/>
                                          </p:val>
                                        </p:tav>
                                        <p:tav tm="100000">
                                          <p:val>
                                            <p:strVal val="ppt_x+ppt_w/2"/>
                                          </p:val>
                                        </p:tav>
                                      </p:tavLst>
                                    </p:anim>
                                    <p:anim calcmode="lin" valueType="num">
                                      <p:cBhvr>
                                        <p:cTn id="55" dur="2000"/>
                                        <p:tgtEl>
                                          <p:spTgt spid="1093645"/>
                                        </p:tgtEl>
                                        <p:attrNameLst>
                                          <p:attrName>ppt_y</p:attrName>
                                        </p:attrNameLst>
                                      </p:cBhvr>
                                      <p:tavLst>
                                        <p:tav tm="0">
                                          <p:val>
                                            <p:strVal val="ppt_y"/>
                                          </p:val>
                                        </p:tav>
                                        <p:tav tm="100000">
                                          <p:val>
                                            <p:strVal val="ppt_y"/>
                                          </p:val>
                                        </p:tav>
                                      </p:tavLst>
                                    </p:anim>
                                    <p:anim calcmode="lin" valueType="num">
                                      <p:cBhvr>
                                        <p:cTn id="56" dur="2000"/>
                                        <p:tgtEl>
                                          <p:spTgt spid="1093645"/>
                                        </p:tgtEl>
                                        <p:attrNameLst>
                                          <p:attrName>ppt_w</p:attrName>
                                        </p:attrNameLst>
                                      </p:cBhvr>
                                      <p:tavLst>
                                        <p:tav tm="0">
                                          <p:val>
                                            <p:strVal val="ppt_w"/>
                                          </p:val>
                                        </p:tav>
                                        <p:tav tm="100000">
                                          <p:val>
                                            <p:fltVal val="0"/>
                                          </p:val>
                                        </p:tav>
                                      </p:tavLst>
                                    </p:anim>
                                    <p:anim calcmode="lin" valueType="num">
                                      <p:cBhvr>
                                        <p:cTn id="57" dur="2000"/>
                                        <p:tgtEl>
                                          <p:spTgt spid="1093645"/>
                                        </p:tgtEl>
                                        <p:attrNameLst>
                                          <p:attrName>ppt_h</p:attrName>
                                        </p:attrNameLst>
                                      </p:cBhvr>
                                      <p:tavLst>
                                        <p:tav tm="0">
                                          <p:val>
                                            <p:strVal val="ppt_h"/>
                                          </p:val>
                                        </p:tav>
                                        <p:tav tm="100000">
                                          <p:val>
                                            <p:strVal val="ppt_h"/>
                                          </p:val>
                                        </p:tav>
                                      </p:tavLst>
                                    </p:anim>
                                    <p:set>
                                      <p:cBhvr>
                                        <p:cTn id="58" dur="1" fill="hold">
                                          <p:stCondLst>
                                            <p:cond delay="1999"/>
                                          </p:stCondLst>
                                        </p:cTn>
                                        <p:tgtEl>
                                          <p:spTgt spid="1093645"/>
                                        </p:tgtEl>
                                        <p:attrNameLst>
                                          <p:attrName>style.visibility</p:attrName>
                                        </p:attrNameLst>
                                      </p:cBhvr>
                                      <p:to>
                                        <p:strVal val="hidden"/>
                                      </p:to>
                                    </p:set>
                                  </p:childTnLst>
                                </p:cTn>
                              </p:par>
                              <p:par>
                                <p:cTn id="59" presetID="17" presetClass="exit" presetSubtype="2" fill="hold" grpId="0" nodeType="withEffect">
                                  <p:stCondLst>
                                    <p:cond delay="0"/>
                                  </p:stCondLst>
                                  <p:childTnLst>
                                    <p:anim calcmode="lin" valueType="num">
                                      <p:cBhvr>
                                        <p:cTn id="60" dur="2000"/>
                                        <p:tgtEl>
                                          <p:spTgt spid="1093646"/>
                                        </p:tgtEl>
                                        <p:attrNameLst>
                                          <p:attrName>ppt_x</p:attrName>
                                        </p:attrNameLst>
                                      </p:cBhvr>
                                      <p:tavLst>
                                        <p:tav tm="0">
                                          <p:val>
                                            <p:strVal val="ppt_x"/>
                                          </p:val>
                                        </p:tav>
                                        <p:tav tm="100000">
                                          <p:val>
                                            <p:strVal val="ppt_x+ppt_w/2"/>
                                          </p:val>
                                        </p:tav>
                                      </p:tavLst>
                                    </p:anim>
                                    <p:anim calcmode="lin" valueType="num">
                                      <p:cBhvr>
                                        <p:cTn id="61" dur="2000"/>
                                        <p:tgtEl>
                                          <p:spTgt spid="1093646"/>
                                        </p:tgtEl>
                                        <p:attrNameLst>
                                          <p:attrName>ppt_y</p:attrName>
                                        </p:attrNameLst>
                                      </p:cBhvr>
                                      <p:tavLst>
                                        <p:tav tm="0">
                                          <p:val>
                                            <p:strVal val="ppt_y"/>
                                          </p:val>
                                        </p:tav>
                                        <p:tav tm="100000">
                                          <p:val>
                                            <p:strVal val="ppt_y"/>
                                          </p:val>
                                        </p:tav>
                                      </p:tavLst>
                                    </p:anim>
                                    <p:anim calcmode="lin" valueType="num">
                                      <p:cBhvr>
                                        <p:cTn id="62" dur="2000"/>
                                        <p:tgtEl>
                                          <p:spTgt spid="1093646"/>
                                        </p:tgtEl>
                                        <p:attrNameLst>
                                          <p:attrName>ppt_w</p:attrName>
                                        </p:attrNameLst>
                                      </p:cBhvr>
                                      <p:tavLst>
                                        <p:tav tm="0">
                                          <p:val>
                                            <p:strVal val="ppt_w"/>
                                          </p:val>
                                        </p:tav>
                                        <p:tav tm="100000">
                                          <p:val>
                                            <p:fltVal val="0"/>
                                          </p:val>
                                        </p:tav>
                                      </p:tavLst>
                                    </p:anim>
                                    <p:anim calcmode="lin" valueType="num">
                                      <p:cBhvr>
                                        <p:cTn id="63" dur="2000"/>
                                        <p:tgtEl>
                                          <p:spTgt spid="1093646"/>
                                        </p:tgtEl>
                                        <p:attrNameLst>
                                          <p:attrName>ppt_h</p:attrName>
                                        </p:attrNameLst>
                                      </p:cBhvr>
                                      <p:tavLst>
                                        <p:tav tm="0">
                                          <p:val>
                                            <p:strVal val="ppt_h"/>
                                          </p:val>
                                        </p:tav>
                                        <p:tav tm="100000">
                                          <p:val>
                                            <p:strVal val="ppt_h"/>
                                          </p:val>
                                        </p:tav>
                                      </p:tavLst>
                                    </p:anim>
                                    <p:set>
                                      <p:cBhvr>
                                        <p:cTn id="64" dur="1" fill="hold">
                                          <p:stCondLst>
                                            <p:cond delay="1999"/>
                                          </p:stCondLst>
                                        </p:cTn>
                                        <p:tgtEl>
                                          <p:spTgt spid="1093646"/>
                                        </p:tgtEl>
                                        <p:attrNameLst>
                                          <p:attrName>style.visibility</p:attrName>
                                        </p:attrNameLst>
                                      </p:cBhvr>
                                      <p:to>
                                        <p:strVal val="hidden"/>
                                      </p:to>
                                    </p:set>
                                  </p:childTnLst>
                                </p:cTn>
                              </p:par>
                              <p:par>
                                <p:cTn id="65" presetID="17" presetClass="exit" presetSubtype="2" fill="hold" grpId="0" nodeType="withEffect">
                                  <p:stCondLst>
                                    <p:cond delay="0"/>
                                  </p:stCondLst>
                                  <p:childTnLst>
                                    <p:anim calcmode="lin" valueType="num">
                                      <p:cBhvr>
                                        <p:cTn id="66" dur="2000"/>
                                        <p:tgtEl>
                                          <p:spTgt spid="1093647"/>
                                        </p:tgtEl>
                                        <p:attrNameLst>
                                          <p:attrName>ppt_x</p:attrName>
                                        </p:attrNameLst>
                                      </p:cBhvr>
                                      <p:tavLst>
                                        <p:tav tm="0">
                                          <p:val>
                                            <p:strVal val="ppt_x"/>
                                          </p:val>
                                        </p:tav>
                                        <p:tav tm="100000">
                                          <p:val>
                                            <p:strVal val="ppt_x+ppt_w/2"/>
                                          </p:val>
                                        </p:tav>
                                      </p:tavLst>
                                    </p:anim>
                                    <p:anim calcmode="lin" valueType="num">
                                      <p:cBhvr>
                                        <p:cTn id="67" dur="2000"/>
                                        <p:tgtEl>
                                          <p:spTgt spid="1093647"/>
                                        </p:tgtEl>
                                        <p:attrNameLst>
                                          <p:attrName>ppt_y</p:attrName>
                                        </p:attrNameLst>
                                      </p:cBhvr>
                                      <p:tavLst>
                                        <p:tav tm="0">
                                          <p:val>
                                            <p:strVal val="ppt_y"/>
                                          </p:val>
                                        </p:tav>
                                        <p:tav tm="100000">
                                          <p:val>
                                            <p:strVal val="ppt_y"/>
                                          </p:val>
                                        </p:tav>
                                      </p:tavLst>
                                    </p:anim>
                                    <p:anim calcmode="lin" valueType="num">
                                      <p:cBhvr>
                                        <p:cTn id="68" dur="2000"/>
                                        <p:tgtEl>
                                          <p:spTgt spid="1093647"/>
                                        </p:tgtEl>
                                        <p:attrNameLst>
                                          <p:attrName>ppt_w</p:attrName>
                                        </p:attrNameLst>
                                      </p:cBhvr>
                                      <p:tavLst>
                                        <p:tav tm="0">
                                          <p:val>
                                            <p:strVal val="ppt_w"/>
                                          </p:val>
                                        </p:tav>
                                        <p:tav tm="100000">
                                          <p:val>
                                            <p:fltVal val="0"/>
                                          </p:val>
                                        </p:tav>
                                      </p:tavLst>
                                    </p:anim>
                                    <p:anim calcmode="lin" valueType="num">
                                      <p:cBhvr>
                                        <p:cTn id="69" dur="2000"/>
                                        <p:tgtEl>
                                          <p:spTgt spid="1093647"/>
                                        </p:tgtEl>
                                        <p:attrNameLst>
                                          <p:attrName>ppt_h</p:attrName>
                                        </p:attrNameLst>
                                      </p:cBhvr>
                                      <p:tavLst>
                                        <p:tav tm="0">
                                          <p:val>
                                            <p:strVal val="ppt_h"/>
                                          </p:val>
                                        </p:tav>
                                        <p:tav tm="100000">
                                          <p:val>
                                            <p:strVal val="ppt_h"/>
                                          </p:val>
                                        </p:tav>
                                      </p:tavLst>
                                    </p:anim>
                                    <p:set>
                                      <p:cBhvr>
                                        <p:cTn id="70" dur="1" fill="hold">
                                          <p:stCondLst>
                                            <p:cond delay="1999"/>
                                          </p:stCondLst>
                                        </p:cTn>
                                        <p:tgtEl>
                                          <p:spTgt spid="1093647"/>
                                        </p:tgtEl>
                                        <p:attrNameLst>
                                          <p:attrName>style.visibility</p:attrName>
                                        </p:attrNameLst>
                                      </p:cBhvr>
                                      <p:to>
                                        <p:strVal val="hidden"/>
                                      </p:to>
                                    </p:set>
                                  </p:childTnLst>
                                </p:cTn>
                              </p:par>
                              <p:par>
                                <p:cTn id="71" presetID="17" presetClass="exit" presetSubtype="2" fill="hold" grpId="0" nodeType="withEffect">
                                  <p:stCondLst>
                                    <p:cond delay="0"/>
                                  </p:stCondLst>
                                  <p:childTnLst>
                                    <p:anim calcmode="lin" valueType="num">
                                      <p:cBhvr>
                                        <p:cTn id="72" dur="2000"/>
                                        <p:tgtEl>
                                          <p:spTgt spid="1093648"/>
                                        </p:tgtEl>
                                        <p:attrNameLst>
                                          <p:attrName>ppt_x</p:attrName>
                                        </p:attrNameLst>
                                      </p:cBhvr>
                                      <p:tavLst>
                                        <p:tav tm="0">
                                          <p:val>
                                            <p:strVal val="ppt_x"/>
                                          </p:val>
                                        </p:tav>
                                        <p:tav tm="100000">
                                          <p:val>
                                            <p:strVal val="ppt_x+ppt_w/2"/>
                                          </p:val>
                                        </p:tav>
                                      </p:tavLst>
                                    </p:anim>
                                    <p:anim calcmode="lin" valueType="num">
                                      <p:cBhvr>
                                        <p:cTn id="73" dur="2000"/>
                                        <p:tgtEl>
                                          <p:spTgt spid="1093648"/>
                                        </p:tgtEl>
                                        <p:attrNameLst>
                                          <p:attrName>ppt_y</p:attrName>
                                        </p:attrNameLst>
                                      </p:cBhvr>
                                      <p:tavLst>
                                        <p:tav tm="0">
                                          <p:val>
                                            <p:strVal val="ppt_y"/>
                                          </p:val>
                                        </p:tav>
                                        <p:tav tm="100000">
                                          <p:val>
                                            <p:strVal val="ppt_y"/>
                                          </p:val>
                                        </p:tav>
                                      </p:tavLst>
                                    </p:anim>
                                    <p:anim calcmode="lin" valueType="num">
                                      <p:cBhvr>
                                        <p:cTn id="74" dur="2000"/>
                                        <p:tgtEl>
                                          <p:spTgt spid="1093648"/>
                                        </p:tgtEl>
                                        <p:attrNameLst>
                                          <p:attrName>ppt_w</p:attrName>
                                        </p:attrNameLst>
                                      </p:cBhvr>
                                      <p:tavLst>
                                        <p:tav tm="0">
                                          <p:val>
                                            <p:strVal val="ppt_w"/>
                                          </p:val>
                                        </p:tav>
                                        <p:tav tm="100000">
                                          <p:val>
                                            <p:fltVal val="0"/>
                                          </p:val>
                                        </p:tav>
                                      </p:tavLst>
                                    </p:anim>
                                    <p:anim calcmode="lin" valueType="num">
                                      <p:cBhvr>
                                        <p:cTn id="75" dur="2000"/>
                                        <p:tgtEl>
                                          <p:spTgt spid="1093648"/>
                                        </p:tgtEl>
                                        <p:attrNameLst>
                                          <p:attrName>ppt_h</p:attrName>
                                        </p:attrNameLst>
                                      </p:cBhvr>
                                      <p:tavLst>
                                        <p:tav tm="0">
                                          <p:val>
                                            <p:strVal val="ppt_h"/>
                                          </p:val>
                                        </p:tav>
                                        <p:tav tm="100000">
                                          <p:val>
                                            <p:strVal val="ppt_h"/>
                                          </p:val>
                                        </p:tav>
                                      </p:tavLst>
                                    </p:anim>
                                    <p:set>
                                      <p:cBhvr>
                                        <p:cTn id="76" dur="1" fill="hold">
                                          <p:stCondLst>
                                            <p:cond delay="1999"/>
                                          </p:stCondLst>
                                        </p:cTn>
                                        <p:tgtEl>
                                          <p:spTgt spid="109364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093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7" grpId="0" animBg="1"/>
      <p:bldP spid="1093638" grpId="0" animBg="1"/>
      <p:bldP spid="1093639" grpId="0" animBg="1"/>
      <p:bldP spid="1093640" grpId="0" animBg="1"/>
      <p:bldP spid="1093641" grpId="0" animBg="1"/>
      <p:bldP spid="1093642" grpId="0" animBg="1"/>
      <p:bldP spid="1093643" grpId="0" animBg="1"/>
      <p:bldP spid="1093644" grpId="0" animBg="1"/>
      <p:bldP spid="1093645" grpId="0" animBg="1"/>
      <p:bldP spid="1093646" grpId="0" animBg="1"/>
      <p:bldP spid="1093647" grpId="0" animBg="1"/>
      <p:bldP spid="10936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Search</a:t>
            </a:r>
            <a:r>
              <a:rPr lang="es-ES" dirty="0" smtClean="0"/>
              <a:t> </a:t>
            </a:r>
            <a:r>
              <a:rPr lang="es-ES" dirty="0" err="1" smtClean="0"/>
              <a:t>for</a:t>
            </a:r>
            <a:r>
              <a:rPr lang="es-ES" dirty="0" smtClean="0"/>
              <a:t> </a:t>
            </a:r>
            <a:r>
              <a:rPr lang="es-ES" dirty="0" err="1" smtClean="0"/>
              <a:t>point</a:t>
            </a:r>
            <a:r>
              <a:rPr lang="es-ES" dirty="0" smtClean="0"/>
              <a:t> </a:t>
            </a:r>
            <a:r>
              <a:rPr lang="es-ES" dirty="0" err="1" smtClean="0"/>
              <a:t>sources</a:t>
            </a:r>
            <a:endParaRPr lang="es-ES" dirty="0"/>
          </a:p>
        </p:txBody>
      </p:sp>
      <p:sp>
        <p:nvSpPr>
          <p:cNvPr id="3" name="2 Marcador de contenido"/>
          <p:cNvSpPr>
            <a:spLocks noGrp="1"/>
          </p:cNvSpPr>
          <p:nvPr>
            <p:ph idx="1"/>
          </p:nvPr>
        </p:nvSpPr>
        <p:spPr/>
        <p:txBody>
          <a:bodyPr>
            <a:normAutofit lnSpcReduction="10000"/>
          </a:bodyPr>
          <a:lstStyle/>
          <a:p>
            <a:r>
              <a:rPr lang="es-ES" dirty="0" err="1" smtClean="0"/>
              <a:t>The</a:t>
            </a:r>
            <a:r>
              <a:rPr lang="es-ES" dirty="0" smtClean="0"/>
              <a:t> </a:t>
            </a:r>
            <a:r>
              <a:rPr lang="es-ES" dirty="0" err="1" smtClean="0"/>
              <a:t>search</a:t>
            </a:r>
            <a:r>
              <a:rPr lang="es-ES" dirty="0" smtClean="0"/>
              <a:t> </a:t>
            </a:r>
            <a:r>
              <a:rPr lang="es-ES" dirty="0" err="1" smtClean="0"/>
              <a:t>for</a:t>
            </a:r>
            <a:r>
              <a:rPr lang="es-ES" dirty="0" smtClean="0"/>
              <a:t> </a:t>
            </a:r>
            <a:r>
              <a:rPr lang="es-ES" dirty="0" err="1" smtClean="0"/>
              <a:t>point</a:t>
            </a:r>
            <a:r>
              <a:rPr lang="es-ES" dirty="0" smtClean="0"/>
              <a:t> </a:t>
            </a:r>
            <a:r>
              <a:rPr lang="es-ES" dirty="0" err="1" smtClean="0"/>
              <a:t>sources</a:t>
            </a:r>
            <a:r>
              <a:rPr lang="es-ES" dirty="0" smtClean="0"/>
              <a:t> </a:t>
            </a:r>
            <a:r>
              <a:rPr lang="es-ES" dirty="0" err="1" smtClean="0"/>
              <a:t>is</a:t>
            </a:r>
            <a:r>
              <a:rPr lang="es-ES" dirty="0" smtClean="0"/>
              <a:t> </a:t>
            </a:r>
            <a:r>
              <a:rPr lang="es-ES" dirty="0" err="1" smtClean="0"/>
              <a:t>based</a:t>
            </a:r>
            <a:r>
              <a:rPr lang="es-ES" dirty="0" smtClean="0"/>
              <a:t> </a:t>
            </a:r>
            <a:r>
              <a:rPr lang="es-ES" dirty="0" err="1" smtClean="0"/>
              <a:t>on</a:t>
            </a:r>
            <a:r>
              <a:rPr lang="es-ES" dirty="0" smtClean="0"/>
              <a:t> </a:t>
            </a:r>
            <a:r>
              <a:rPr lang="es-ES" dirty="0" err="1" smtClean="0"/>
              <a:t>algorithms</a:t>
            </a:r>
            <a:r>
              <a:rPr lang="es-ES" dirty="0" smtClean="0"/>
              <a:t> </a:t>
            </a:r>
            <a:r>
              <a:rPr lang="es-ES" dirty="0" err="1" smtClean="0"/>
              <a:t>looking</a:t>
            </a:r>
            <a:r>
              <a:rPr lang="es-ES" dirty="0" smtClean="0"/>
              <a:t> </a:t>
            </a:r>
            <a:r>
              <a:rPr lang="es-ES" dirty="0" err="1" smtClean="0"/>
              <a:t>for</a:t>
            </a:r>
            <a:r>
              <a:rPr lang="es-ES" dirty="0" smtClean="0"/>
              <a:t> </a:t>
            </a:r>
            <a:r>
              <a:rPr lang="es-ES" dirty="0" err="1" smtClean="0"/>
              <a:t>clusters</a:t>
            </a:r>
            <a:r>
              <a:rPr lang="es-ES" dirty="0" smtClean="0"/>
              <a:t> of </a:t>
            </a:r>
            <a:r>
              <a:rPr lang="es-ES" dirty="0" err="1" smtClean="0"/>
              <a:t>events</a:t>
            </a:r>
            <a:r>
              <a:rPr lang="es-ES" dirty="0" smtClean="0"/>
              <a:t> </a:t>
            </a:r>
            <a:r>
              <a:rPr lang="es-ES" dirty="0" err="1" smtClean="0"/>
              <a:t>over</a:t>
            </a:r>
            <a:r>
              <a:rPr lang="es-ES" dirty="0" smtClean="0"/>
              <a:t> </a:t>
            </a:r>
            <a:r>
              <a:rPr lang="es-ES" dirty="0" err="1" smtClean="0"/>
              <a:t>the</a:t>
            </a:r>
            <a:r>
              <a:rPr lang="es-ES" dirty="0" smtClean="0"/>
              <a:t> </a:t>
            </a:r>
            <a:r>
              <a:rPr lang="es-ES" dirty="0" err="1" smtClean="0"/>
              <a:t>background</a:t>
            </a:r>
            <a:r>
              <a:rPr lang="es-ES" dirty="0" smtClean="0"/>
              <a:t>.</a:t>
            </a:r>
          </a:p>
          <a:p>
            <a:r>
              <a:rPr lang="es-ES" dirty="0" err="1" smtClean="0"/>
              <a:t>Three</a:t>
            </a:r>
            <a:r>
              <a:rPr lang="es-ES" dirty="0" smtClean="0"/>
              <a:t> </a:t>
            </a:r>
            <a:r>
              <a:rPr lang="es-ES" dirty="0" err="1" smtClean="0"/>
              <a:t>algorithms</a:t>
            </a:r>
            <a:r>
              <a:rPr lang="es-ES" dirty="0" smtClean="0"/>
              <a:t> </a:t>
            </a:r>
            <a:r>
              <a:rPr lang="es-ES" dirty="0" err="1" smtClean="0"/>
              <a:t>have</a:t>
            </a:r>
            <a:r>
              <a:rPr lang="es-ES" dirty="0" smtClean="0"/>
              <a:t> </a:t>
            </a:r>
            <a:r>
              <a:rPr lang="es-ES" dirty="0" err="1" smtClean="0"/>
              <a:t>been</a:t>
            </a:r>
            <a:r>
              <a:rPr lang="es-ES" dirty="0" smtClean="0"/>
              <a:t> </a:t>
            </a:r>
            <a:r>
              <a:rPr lang="es-ES" dirty="0" err="1" smtClean="0"/>
              <a:t>used</a:t>
            </a:r>
            <a:r>
              <a:rPr lang="es-ES" dirty="0" smtClean="0"/>
              <a:t>:</a:t>
            </a:r>
          </a:p>
          <a:p>
            <a:pPr lvl="1"/>
            <a:r>
              <a:rPr lang="es-ES" dirty="0" err="1" smtClean="0"/>
              <a:t>Likelihood</a:t>
            </a:r>
            <a:r>
              <a:rPr lang="es-ES" dirty="0" smtClean="0"/>
              <a:t> ratio (</a:t>
            </a:r>
            <a:r>
              <a:rPr lang="es-ES" dirty="0" err="1" smtClean="0"/>
              <a:t>unbinned</a:t>
            </a:r>
            <a:r>
              <a:rPr lang="es-ES" dirty="0" smtClean="0"/>
              <a:t>)</a:t>
            </a:r>
          </a:p>
          <a:p>
            <a:pPr lvl="1"/>
            <a:r>
              <a:rPr lang="es-ES" dirty="0" err="1" smtClean="0"/>
              <a:t>Expectation-Maximization</a:t>
            </a:r>
            <a:r>
              <a:rPr lang="es-ES" dirty="0" smtClean="0"/>
              <a:t> (</a:t>
            </a:r>
            <a:r>
              <a:rPr lang="es-ES" dirty="0" err="1" smtClean="0"/>
              <a:t>unbinned</a:t>
            </a:r>
            <a:r>
              <a:rPr lang="es-ES" dirty="0" smtClean="0"/>
              <a:t>)</a:t>
            </a:r>
          </a:p>
          <a:p>
            <a:pPr lvl="1"/>
            <a:r>
              <a:rPr lang="es-ES" dirty="0" err="1" smtClean="0"/>
              <a:t>Cone</a:t>
            </a:r>
            <a:r>
              <a:rPr lang="es-ES" dirty="0" smtClean="0"/>
              <a:t> </a:t>
            </a:r>
            <a:r>
              <a:rPr lang="es-ES" dirty="0" err="1" smtClean="0"/>
              <a:t>search</a:t>
            </a:r>
            <a:r>
              <a:rPr lang="es-ES" dirty="0" smtClean="0"/>
              <a:t> (</a:t>
            </a:r>
            <a:r>
              <a:rPr lang="es-ES" dirty="0" err="1" smtClean="0"/>
              <a:t>binned</a:t>
            </a:r>
            <a:r>
              <a:rPr lang="es-ES" dirty="0" smtClean="0"/>
              <a:t>), </a:t>
            </a:r>
            <a:r>
              <a:rPr lang="es-ES" i="1" dirty="0" err="1" smtClean="0"/>
              <a:t>not</a:t>
            </a:r>
            <a:r>
              <a:rPr lang="es-ES" i="1" dirty="0" smtClean="0"/>
              <a:t> </a:t>
            </a:r>
            <a:r>
              <a:rPr lang="es-ES" i="1" dirty="0" err="1" smtClean="0"/>
              <a:t>discussed</a:t>
            </a:r>
            <a:r>
              <a:rPr lang="es-ES" i="1" dirty="0" smtClean="0"/>
              <a:t> </a:t>
            </a:r>
            <a:r>
              <a:rPr lang="es-ES" i="1" dirty="0" err="1" smtClean="0"/>
              <a:t>here</a:t>
            </a:r>
            <a:endParaRPr lang="es-ES" i="1" dirty="0" smtClean="0"/>
          </a:p>
          <a:p>
            <a:r>
              <a:rPr lang="es-ES" dirty="0" err="1" smtClean="0"/>
              <a:t>The</a:t>
            </a:r>
            <a:r>
              <a:rPr lang="es-ES" dirty="0" smtClean="0"/>
              <a:t> </a:t>
            </a:r>
            <a:r>
              <a:rPr lang="es-ES" dirty="0" err="1" smtClean="0"/>
              <a:t>analysis</a:t>
            </a:r>
            <a:r>
              <a:rPr lang="es-ES" dirty="0" smtClean="0"/>
              <a:t> </a:t>
            </a:r>
            <a:r>
              <a:rPr lang="es-ES" dirty="0" err="1" smtClean="0"/>
              <a:t>presented</a:t>
            </a:r>
            <a:r>
              <a:rPr lang="es-ES" dirty="0" smtClean="0"/>
              <a:t> </a:t>
            </a:r>
            <a:r>
              <a:rPr lang="es-ES" dirty="0" err="1" smtClean="0"/>
              <a:t>here</a:t>
            </a:r>
            <a:r>
              <a:rPr lang="es-ES" dirty="0" smtClean="0"/>
              <a:t> are </a:t>
            </a:r>
            <a:r>
              <a:rPr lang="es-ES" dirty="0" err="1" smtClean="0"/>
              <a:t>based</a:t>
            </a:r>
            <a:r>
              <a:rPr lang="es-ES" dirty="0" smtClean="0"/>
              <a:t> </a:t>
            </a:r>
            <a:r>
              <a:rPr lang="es-ES" dirty="0" err="1" smtClean="0"/>
              <a:t>on</a:t>
            </a:r>
            <a:r>
              <a:rPr lang="es-ES" dirty="0" smtClean="0"/>
              <a:t> </a:t>
            </a:r>
            <a:r>
              <a:rPr lang="es-ES" dirty="0" err="1" smtClean="0"/>
              <a:t>the</a:t>
            </a:r>
            <a:r>
              <a:rPr lang="es-ES" dirty="0" smtClean="0"/>
              <a:t> data of 2007, </a:t>
            </a:r>
            <a:r>
              <a:rPr lang="es-ES" dirty="0" err="1" smtClean="0"/>
              <a:t>when</a:t>
            </a:r>
            <a:r>
              <a:rPr lang="es-ES" dirty="0" smtClean="0"/>
              <a:t> 5 </a:t>
            </a:r>
            <a:r>
              <a:rPr lang="es-ES" dirty="0" err="1" smtClean="0"/>
              <a:t>lines</a:t>
            </a:r>
            <a:r>
              <a:rPr lang="es-ES" dirty="0" smtClean="0"/>
              <a:t> </a:t>
            </a:r>
            <a:r>
              <a:rPr lang="es-ES" dirty="0" err="1" smtClean="0"/>
              <a:t>were</a:t>
            </a:r>
            <a:r>
              <a:rPr lang="es-ES" dirty="0" smtClean="0"/>
              <a:t> </a:t>
            </a:r>
            <a:r>
              <a:rPr lang="es-ES" dirty="0" err="1" smtClean="0"/>
              <a:t>installed</a:t>
            </a:r>
            <a:r>
              <a:rPr lang="es-ES" dirty="0" smtClean="0"/>
              <a:t> (140 active </a:t>
            </a:r>
            <a:r>
              <a:rPr lang="es-ES" dirty="0" err="1" smtClean="0"/>
              <a:t>days</a:t>
            </a:r>
            <a:r>
              <a:rPr lang="es-ES" dirty="0" smtClean="0"/>
              <a:t>)</a:t>
            </a:r>
          </a:p>
          <a:p>
            <a:pPr lvl="1"/>
            <a:endParaRPr lang="es-ES"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Likelihood</a:t>
            </a:r>
            <a:r>
              <a:rPr lang="es-ES" dirty="0" smtClean="0"/>
              <a:t> </a:t>
            </a:r>
            <a:r>
              <a:rPr lang="es-ES" smtClean="0"/>
              <a:t>ratio (LLR)</a:t>
            </a:r>
            <a:endParaRPr lang="es-ES" dirty="0"/>
          </a:p>
        </p:txBody>
      </p:sp>
      <p:sp>
        <p:nvSpPr>
          <p:cNvPr id="3" name="2 Marcador de contenido"/>
          <p:cNvSpPr>
            <a:spLocks noGrp="1"/>
          </p:cNvSpPr>
          <p:nvPr>
            <p:ph idx="1"/>
          </p:nvPr>
        </p:nvSpPr>
        <p:spPr>
          <a:xfrm>
            <a:off x="683568" y="1412776"/>
            <a:ext cx="8003232" cy="4942784"/>
          </a:xfrm>
        </p:spPr>
        <p:txBody>
          <a:bodyPr>
            <a:normAutofit fontScale="77500" lnSpcReduction="20000"/>
          </a:bodyPr>
          <a:lstStyle/>
          <a:p>
            <a:r>
              <a:rPr lang="en-US" sz="3200" dirty="0" smtClean="0"/>
              <a:t>The method is an </a:t>
            </a:r>
            <a:r>
              <a:rPr lang="en-US" sz="3200" dirty="0" err="1" smtClean="0"/>
              <a:t>unbinned</a:t>
            </a:r>
            <a:r>
              <a:rPr lang="en-US" sz="3200" dirty="0" smtClean="0"/>
              <a:t> method based on a likelihood ratio maximization</a:t>
            </a:r>
          </a:p>
          <a:p>
            <a:endParaRPr lang="en-US" sz="2000" dirty="0" smtClean="0"/>
          </a:p>
          <a:p>
            <a:r>
              <a:rPr lang="en-US" sz="3200" dirty="0" smtClean="0"/>
              <a:t>Goal: search at a given point, called “Search-Point”, the number of signal events for a given BG model</a:t>
            </a:r>
          </a:p>
          <a:p>
            <a:endParaRPr lang="en-US" sz="2000" dirty="0" smtClean="0"/>
          </a:p>
          <a:p>
            <a:r>
              <a:rPr lang="en-US" sz="3200" dirty="0" smtClean="0"/>
              <a:t>The method has 2 steps:</a:t>
            </a:r>
          </a:p>
          <a:p>
            <a:pPr>
              <a:buFont typeface="Arial" pitchFamily="34" charset="0"/>
              <a:buChar char="•"/>
            </a:pPr>
            <a:r>
              <a:rPr lang="en-US" sz="3200" dirty="0" smtClean="0"/>
              <a:t> Calculation of the angular distance between the Search-Point and all events in the Sky</a:t>
            </a:r>
          </a:p>
          <a:p>
            <a:pPr>
              <a:buFont typeface="Arial" pitchFamily="34" charset="0"/>
              <a:buChar char="•"/>
            </a:pPr>
            <a:r>
              <a:rPr lang="en-US" sz="3200" dirty="0" smtClean="0"/>
              <a:t> Fit the distribution with the Signal and BG Probability Density Functions (PDFs) using the  likelihood ratio maximization technique</a:t>
            </a:r>
          </a:p>
          <a:p>
            <a:endParaRPr lang="en-US" sz="2000" dirty="0" smtClean="0"/>
          </a:p>
          <a:p>
            <a:r>
              <a:rPr lang="en-US" sz="3200" dirty="0" smtClean="0"/>
              <a:t>Use the maximized likelihood ratio, </a:t>
            </a:r>
            <a:r>
              <a:rPr lang="el-GR" sz="3200" dirty="0" smtClean="0">
                <a:latin typeface="Times New Roman" pitchFamily="18" charset="0"/>
                <a:cs typeface="Times New Roman" pitchFamily="18" charset="0"/>
              </a:rPr>
              <a:t>λ</a:t>
            </a:r>
            <a:r>
              <a:rPr lang="en-US" sz="3200" dirty="0" smtClean="0"/>
              <a:t>, as a statistic test</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A23226B1-2D5F-4D90-AA85-643646AB3BC1}" type="slidenum">
              <a:rPr lang="fr-FR" smtClean="0"/>
              <a:pPr/>
              <a:t>8</a:t>
            </a:fld>
            <a:endParaRPr lang="fr-FR" smtClean="0"/>
          </a:p>
        </p:txBody>
      </p:sp>
      <p:sp>
        <p:nvSpPr>
          <p:cNvPr id="3075" name="Rectangle 2"/>
          <p:cNvSpPr>
            <a:spLocks noGrp="1" noChangeArrowheads="1"/>
          </p:cNvSpPr>
          <p:nvPr>
            <p:ph type="title"/>
          </p:nvPr>
        </p:nvSpPr>
        <p:spPr>
          <a:xfrm>
            <a:off x="457200" y="152400"/>
            <a:ext cx="8229600" cy="1143000"/>
          </a:xfrm>
        </p:spPr>
        <p:txBody>
          <a:bodyPr/>
          <a:lstStyle/>
          <a:p>
            <a:pPr eaLnBrk="1" hangingPunct="1"/>
            <a:r>
              <a:rPr lang="en-US" dirty="0" smtClean="0"/>
              <a:t>Statistic test </a:t>
            </a:r>
            <a:r>
              <a:rPr lang="el-GR" dirty="0" smtClean="0"/>
              <a:t>λ</a:t>
            </a:r>
            <a:endParaRPr lang="en-US" dirty="0" smtClean="0"/>
          </a:p>
        </p:txBody>
      </p:sp>
      <p:sp>
        <p:nvSpPr>
          <p:cNvPr id="3076" name="Line 3"/>
          <p:cNvSpPr>
            <a:spLocks noChangeShapeType="1"/>
          </p:cNvSpPr>
          <p:nvPr/>
        </p:nvSpPr>
        <p:spPr bwMode="auto">
          <a:xfrm>
            <a:off x="152400" y="6324600"/>
            <a:ext cx="8839200" cy="0"/>
          </a:xfrm>
          <a:prstGeom prst="line">
            <a:avLst/>
          </a:prstGeom>
          <a:noFill/>
          <a:ln w="9525">
            <a:solidFill>
              <a:srgbClr val="0000FF"/>
            </a:solidFill>
            <a:round/>
            <a:headEnd/>
            <a:tailEnd/>
          </a:ln>
        </p:spPr>
        <p:txBody>
          <a:bodyPr/>
          <a:lstStyle/>
          <a:p>
            <a:endParaRPr lang="es-ES"/>
          </a:p>
        </p:txBody>
      </p:sp>
      <p:sp>
        <p:nvSpPr>
          <p:cNvPr id="3079" name="AutoShape 142"/>
          <p:cNvSpPr>
            <a:spLocks noChangeArrowheads="1"/>
          </p:cNvSpPr>
          <p:nvPr/>
        </p:nvSpPr>
        <p:spPr bwMode="auto">
          <a:xfrm>
            <a:off x="6103938" y="6213475"/>
            <a:ext cx="1844675" cy="303213"/>
          </a:xfrm>
          <a:prstGeom prst="roundRect">
            <a:avLst>
              <a:gd name="adj" fmla="val 523"/>
            </a:avLst>
          </a:prstGeom>
          <a:noFill/>
          <a:ln w="9525">
            <a:noFill/>
            <a:round/>
            <a:headEnd/>
            <a:tailEnd/>
          </a:ln>
        </p:spPr>
        <p:txBody>
          <a:bodyPr wrap="none" anchor="ctr"/>
          <a:lstStyle/>
          <a:p>
            <a:pPr eaLnBrk="0" hangingPunct="0"/>
            <a:endParaRPr lang="es-ES" i="0"/>
          </a:p>
        </p:txBody>
      </p:sp>
      <p:pic>
        <p:nvPicPr>
          <p:cNvPr id="3080" name="Picture 12" descr="formula1.png"/>
          <p:cNvPicPr>
            <a:picLocks noChangeAspect="1"/>
          </p:cNvPicPr>
          <p:nvPr/>
        </p:nvPicPr>
        <p:blipFill>
          <a:blip r:embed="rId3" cstate="print"/>
          <a:srcRect/>
          <a:stretch>
            <a:fillRect/>
          </a:stretch>
        </p:blipFill>
        <p:spPr bwMode="auto">
          <a:xfrm>
            <a:off x="1295400" y="1447800"/>
            <a:ext cx="6581775" cy="962025"/>
          </a:xfrm>
          <a:prstGeom prst="rect">
            <a:avLst/>
          </a:prstGeom>
          <a:noFill/>
          <a:ln w="9525">
            <a:noFill/>
            <a:miter lim="800000"/>
            <a:headEnd/>
            <a:tailEnd/>
          </a:ln>
        </p:spPr>
      </p:pic>
      <p:pic>
        <p:nvPicPr>
          <p:cNvPr id="3081" name="Picture 13" descr="formule7.png"/>
          <p:cNvPicPr>
            <a:picLocks noChangeAspect="1"/>
          </p:cNvPicPr>
          <p:nvPr/>
        </p:nvPicPr>
        <p:blipFill>
          <a:blip r:embed="rId4" cstate="print"/>
          <a:srcRect/>
          <a:stretch>
            <a:fillRect/>
          </a:stretch>
        </p:blipFill>
        <p:spPr bwMode="auto">
          <a:xfrm>
            <a:off x="1447800" y="2667000"/>
            <a:ext cx="6162675" cy="1590675"/>
          </a:xfrm>
          <a:prstGeom prst="rect">
            <a:avLst/>
          </a:prstGeom>
          <a:noFill/>
          <a:ln w="9525">
            <a:noFill/>
            <a:miter lim="800000"/>
            <a:headEnd/>
            <a:tailEnd/>
          </a:ln>
        </p:spPr>
      </p:pic>
      <p:pic>
        <p:nvPicPr>
          <p:cNvPr id="3082" name="Picture 14" descr="formula2.png"/>
          <p:cNvPicPr>
            <a:picLocks noChangeAspect="1"/>
          </p:cNvPicPr>
          <p:nvPr/>
        </p:nvPicPr>
        <p:blipFill>
          <a:blip r:embed="rId5" cstate="print"/>
          <a:srcRect/>
          <a:stretch>
            <a:fillRect/>
          </a:stretch>
        </p:blipFill>
        <p:spPr bwMode="auto">
          <a:xfrm>
            <a:off x="1447800" y="4495800"/>
            <a:ext cx="6259513" cy="1057275"/>
          </a:xfrm>
          <a:prstGeom prst="rect">
            <a:avLst/>
          </a:prstGeom>
          <a:noFill/>
          <a:ln w="9525">
            <a:noFill/>
            <a:miter lim="800000"/>
            <a:headEnd/>
            <a:tailEnd/>
          </a:ln>
        </p:spPr>
      </p:pic>
      <p:sp>
        <p:nvSpPr>
          <p:cNvPr id="3083" name="TextBox 12"/>
          <p:cNvSpPr txBox="1">
            <a:spLocks noChangeArrowheads="1"/>
          </p:cNvSpPr>
          <p:nvPr/>
        </p:nvSpPr>
        <p:spPr bwMode="auto">
          <a:xfrm>
            <a:off x="2339752" y="5791200"/>
            <a:ext cx="4248472" cy="400050"/>
          </a:xfrm>
          <a:prstGeom prst="rect">
            <a:avLst/>
          </a:prstGeom>
          <a:noFill/>
          <a:ln w="9525">
            <a:noFill/>
            <a:miter lim="800000"/>
            <a:headEnd/>
            <a:tailEnd/>
          </a:ln>
        </p:spPr>
        <p:txBody>
          <a:bodyPr wrap="square">
            <a:spAutoFit/>
          </a:bodyPr>
          <a:lstStyle/>
          <a:p>
            <a:pPr algn="ctr"/>
            <a:r>
              <a:rPr lang="en-US" sz="2000" dirty="0" err="1"/>
              <a:t>n</a:t>
            </a:r>
            <a:r>
              <a:rPr lang="en-US" sz="2000" baseline="-25000" dirty="0" err="1"/>
              <a:t>sig</a:t>
            </a:r>
            <a:r>
              <a:rPr lang="en-US" sz="2000" i="0" dirty="0"/>
              <a:t> is the only free parameter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3" descr="tchi2.png"/>
          <p:cNvPicPr>
            <a:picLocks noChangeAspect="1"/>
          </p:cNvPicPr>
          <p:nvPr/>
        </p:nvPicPr>
        <p:blipFill>
          <a:blip r:embed="rId2" cstate="print"/>
          <a:srcRect/>
          <a:stretch>
            <a:fillRect/>
          </a:stretch>
        </p:blipFill>
        <p:spPr bwMode="auto">
          <a:xfrm>
            <a:off x="539552" y="3068960"/>
            <a:ext cx="3960440" cy="2685298"/>
          </a:xfrm>
          <a:prstGeom prst="rect">
            <a:avLst/>
          </a:prstGeom>
          <a:noFill/>
          <a:ln w="9525">
            <a:noFill/>
            <a:miter lim="800000"/>
            <a:headEnd/>
            <a:tailEnd/>
          </a:ln>
        </p:spPr>
      </p:pic>
      <p:pic>
        <p:nvPicPr>
          <p:cNvPr id="4098" name="Picture 20" descr="formula4.png"/>
          <p:cNvPicPr>
            <a:picLocks noChangeAspect="1"/>
          </p:cNvPicPr>
          <p:nvPr/>
        </p:nvPicPr>
        <p:blipFill>
          <a:blip r:embed="rId3" cstate="print"/>
          <a:srcRect/>
          <a:stretch>
            <a:fillRect/>
          </a:stretch>
        </p:blipFill>
        <p:spPr bwMode="auto">
          <a:xfrm>
            <a:off x="804292" y="5707335"/>
            <a:ext cx="3524250" cy="962025"/>
          </a:xfrm>
          <a:prstGeom prst="rect">
            <a:avLst/>
          </a:prstGeom>
          <a:noFill/>
          <a:ln w="9525">
            <a:noFill/>
            <a:miter lim="800000"/>
            <a:headEnd/>
            <a:tailEnd/>
          </a:ln>
        </p:spPr>
      </p:pic>
      <p:sp>
        <p:nvSpPr>
          <p:cNvPr id="4100" name="Slide Number Placeholder 5"/>
          <p:cNvSpPr>
            <a:spLocks noGrp="1"/>
          </p:cNvSpPr>
          <p:nvPr>
            <p:ph type="sldNum" sz="quarter" idx="12"/>
          </p:nvPr>
        </p:nvSpPr>
        <p:spPr>
          <a:noFill/>
        </p:spPr>
        <p:txBody>
          <a:bodyPr/>
          <a:lstStyle/>
          <a:p>
            <a:fld id="{B99F15C6-D05C-40B7-9138-0B0753EC70FB}" type="slidenum">
              <a:rPr lang="fr-FR" smtClean="0"/>
              <a:pPr/>
              <a:t>9</a:t>
            </a:fld>
            <a:endParaRPr lang="fr-FR" smtClean="0"/>
          </a:p>
        </p:txBody>
      </p:sp>
      <p:sp>
        <p:nvSpPr>
          <p:cNvPr id="4101" name="Rectangle 2"/>
          <p:cNvSpPr>
            <a:spLocks noGrp="1" noChangeArrowheads="1"/>
          </p:cNvSpPr>
          <p:nvPr>
            <p:ph type="title"/>
          </p:nvPr>
        </p:nvSpPr>
        <p:spPr>
          <a:xfrm>
            <a:off x="457200" y="152400"/>
            <a:ext cx="8229600" cy="1143000"/>
          </a:xfrm>
        </p:spPr>
        <p:txBody>
          <a:bodyPr/>
          <a:lstStyle/>
          <a:p>
            <a:pPr eaLnBrk="1" hangingPunct="1"/>
            <a:r>
              <a:rPr lang="fr-FR" dirty="0" err="1" smtClean="0"/>
              <a:t>Probability</a:t>
            </a:r>
            <a:r>
              <a:rPr lang="fr-FR" dirty="0" smtClean="0"/>
              <a:t> </a:t>
            </a:r>
            <a:r>
              <a:rPr lang="fr-FR" dirty="0" err="1" smtClean="0"/>
              <a:t>Density</a:t>
            </a:r>
            <a:r>
              <a:rPr lang="fr-FR" dirty="0" smtClean="0"/>
              <a:t> </a:t>
            </a:r>
            <a:r>
              <a:rPr lang="fr-FR" dirty="0" err="1" smtClean="0"/>
              <a:t>Functions</a:t>
            </a:r>
            <a:endParaRPr lang="fr-FR" dirty="0" smtClean="0"/>
          </a:p>
        </p:txBody>
      </p:sp>
      <p:cxnSp>
        <p:nvCxnSpPr>
          <p:cNvPr id="23" name="Straight Arrow Connector 22"/>
          <p:cNvCxnSpPr/>
          <p:nvPr/>
        </p:nvCxnSpPr>
        <p:spPr>
          <a:xfrm rot="10800000">
            <a:off x="2438400" y="1905000"/>
            <a:ext cx="2209800" cy="838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304800" y="1600200"/>
            <a:ext cx="21336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7" name="TextBox 28"/>
          <p:cNvSpPr txBox="1">
            <a:spLocks noChangeArrowheads="1"/>
          </p:cNvSpPr>
          <p:nvPr/>
        </p:nvSpPr>
        <p:spPr bwMode="auto">
          <a:xfrm rot="1228268">
            <a:off x="2433638" y="2355850"/>
            <a:ext cx="2211387" cy="369888"/>
          </a:xfrm>
          <a:prstGeom prst="rect">
            <a:avLst/>
          </a:prstGeom>
          <a:noFill/>
          <a:ln w="9525">
            <a:noFill/>
            <a:miter lim="800000"/>
            <a:headEnd/>
            <a:tailEnd/>
          </a:ln>
        </p:spPr>
        <p:txBody>
          <a:bodyPr wrap="none">
            <a:spAutoFit/>
          </a:bodyPr>
          <a:lstStyle/>
          <a:p>
            <a:r>
              <a:rPr lang="el-GR">
                <a:solidFill>
                  <a:srgbClr val="0000FF"/>
                </a:solidFill>
                <a:latin typeface="Times New Roman" pitchFamily="18" charset="0"/>
                <a:cs typeface="Times New Roman" pitchFamily="18" charset="0"/>
              </a:rPr>
              <a:t>ν</a:t>
            </a:r>
            <a:r>
              <a:rPr lang="en-US">
                <a:solidFill>
                  <a:srgbClr val="0000FF"/>
                </a:solidFill>
                <a:latin typeface="Times New Roman" pitchFamily="18" charset="0"/>
                <a:cs typeface="Times New Roman" pitchFamily="18" charset="0"/>
              </a:rPr>
              <a:t> (Monte-Carlo truth)</a:t>
            </a:r>
            <a:endParaRPr lang="fr-FR">
              <a:solidFill>
                <a:srgbClr val="0000FF"/>
              </a:solidFill>
            </a:endParaRPr>
          </a:p>
        </p:txBody>
      </p:sp>
      <p:sp>
        <p:nvSpPr>
          <p:cNvPr id="4108" name="TextBox 29"/>
          <p:cNvSpPr txBox="1">
            <a:spLocks noChangeArrowheads="1"/>
          </p:cNvSpPr>
          <p:nvPr/>
        </p:nvSpPr>
        <p:spPr bwMode="auto">
          <a:xfrm rot="444823">
            <a:off x="473075" y="1789113"/>
            <a:ext cx="1781175" cy="369887"/>
          </a:xfrm>
          <a:prstGeom prst="rect">
            <a:avLst/>
          </a:prstGeom>
          <a:noFill/>
          <a:ln w="9525">
            <a:noFill/>
            <a:miter lim="800000"/>
            <a:headEnd/>
            <a:tailEnd/>
          </a:ln>
        </p:spPr>
        <p:txBody>
          <a:bodyPr wrap="none">
            <a:spAutoFit/>
          </a:bodyPr>
          <a:lstStyle/>
          <a:p>
            <a:r>
              <a:rPr lang="el-GR">
                <a:solidFill>
                  <a:srgbClr val="FF0000"/>
                </a:solidFill>
                <a:latin typeface="Times New Roman" pitchFamily="18" charset="0"/>
                <a:cs typeface="Times New Roman" pitchFamily="18" charset="0"/>
              </a:rPr>
              <a:t>μ</a:t>
            </a:r>
            <a:r>
              <a:rPr lang="fr-FR">
                <a:solidFill>
                  <a:srgbClr val="FF0000"/>
                </a:solidFill>
                <a:latin typeface="Times New Roman" pitchFamily="18" charset="0"/>
                <a:cs typeface="Times New Roman" pitchFamily="18" charset="0"/>
              </a:rPr>
              <a:t> (</a:t>
            </a:r>
            <a:r>
              <a:rPr lang="en-US">
                <a:solidFill>
                  <a:srgbClr val="FF0000"/>
                </a:solidFill>
                <a:latin typeface="Times New Roman" pitchFamily="18" charset="0"/>
                <a:cs typeface="Times New Roman" pitchFamily="18" charset="0"/>
              </a:rPr>
              <a:t>reconstructed</a:t>
            </a:r>
            <a:r>
              <a:rPr lang="fr-FR">
                <a:solidFill>
                  <a:srgbClr val="FF0000"/>
                </a:solidFill>
                <a:latin typeface="Times New Roman" pitchFamily="18" charset="0"/>
                <a:cs typeface="Times New Roman" pitchFamily="18" charset="0"/>
              </a:rPr>
              <a:t>)</a:t>
            </a:r>
            <a:endParaRPr lang="fr-FR">
              <a:solidFill>
                <a:srgbClr val="FF0000"/>
              </a:solidFill>
            </a:endParaRPr>
          </a:p>
        </p:txBody>
      </p:sp>
      <p:cxnSp>
        <p:nvCxnSpPr>
          <p:cNvPr id="32" name="Straight Connector 31"/>
          <p:cNvCxnSpPr/>
          <p:nvPr/>
        </p:nvCxnSpPr>
        <p:spPr>
          <a:xfrm rot="10800000">
            <a:off x="1219200" y="1447800"/>
            <a:ext cx="1219200" cy="4572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600200" y="16764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111" name="Picture 3" descr="C:\Users\garo\Desktop\Iowa\Line5\pdf_bg.png"/>
          <p:cNvPicPr>
            <a:picLocks noChangeAspect="1" noChangeArrowheads="1"/>
          </p:cNvPicPr>
          <p:nvPr/>
        </p:nvPicPr>
        <p:blipFill>
          <a:blip r:embed="rId4" cstate="print"/>
          <a:srcRect/>
          <a:stretch>
            <a:fillRect/>
          </a:stretch>
        </p:blipFill>
        <p:spPr bwMode="auto">
          <a:xfrm>
            <a:off x="5221288" y="3371056"/>
            <a:ext cx="3482975" cy="2362200"/>
          </a:xfrm>
          <a:prstGeom prst="rect">
            <a:avLst/>
          </a:prstGeom>
          <a:noFill/>
          <a:ln w="9525">
            <a:noFill/>
            <a:miter lim="800000"/>
            <a:headEnd/>
            <a:tailEnd/>
          </a:ln>
        </p:spPr>
      </p:pic>
      <p:sp>
        <p:nvSpPr>
          <p:cNvPr id="4113" name="TextBox 12"/>
          <p:cNvSpPr txBox="1">
            <a:spLocks noChangeArrowheads="1"/>
          </p:cNvSpPr>
          <p:nvPr/>
        </p:nvSpPr>
        <p:spPr bwMode="auto">
          <a:xfrm>
            <a:off x="1947292" y="3573735"/>
            <a:ext cx="2438400" cy="400050"/>
          </a:xfrm>
          <a:prstGeom prst="rect">
            <a:avLst/>
          </a:prstGeom>
          <a:noFill/>
          <a:ln w="9525">
            <a:noFill/>
            <a:miter lim="800000"/>
            <a:headEnd/>
            <a:tailEnd/>
          </a:ln>
        </p:spPr>
        <p:txBody>
          <a:bodyPr>
            <a:spAutoFit/>
          </a:bodyPr>
          <a:lstStyle/>
          <a:p>
            <a:pPr algn="ctr"/>
            <a:r>
              <a:rPr lang="en-US" sz="2000" i="0">
                <a:solidFill>
                  <a:srgbClr val="0000FF"/>
                </a:solidFill>
              </a:rPr>
              <a:t>Signal PDF</a:t>
            </a:r>
          </a:p>
        </p:txBody>
      </p:sp>
      <p:sp>
        <p:nvSpPr>
          <p:cNvPr id="4114" name="TextBox 12"/>
          <p:cNvSpPr txBox="1">
            <a:spLocks noChangeArrowheads="1"/>
          </p:cNvSpPr>
          <p:nvPr/>
        </p:nvSpPr>
        <p:spPr bwMode="auto">
          <a:xfrm>
            <a:off x="5562600" y="3599656"/>
            <a:ext cx="1524000" cy="400050"/>
          </a:xfrm>
          <a:prstGeom prst="rect">
            <a:avLst/>
          </a:prstGeom>
          <a:noFill/>
          <a:ln w="9525">
            <a:noFill/>
            <a:miter lim="800000"/>
            <a:headEnd/>
            <a:tailEnd/>
          </a:ln>
        </p:spPr>
        <p:txBody>
          <a:bodyPr>
            <a:spAutoFit/>
          </a:bodyPr>
          <a:lstStyle/>
          <a:p>
            <a:pPr algn="ctr"/>
            <a:r>
              <a:rPr lang="en-US" sz="2000" i="0">
                <a:solidFill>
                  <a:srgbClr val="0000FF"/>
                </a:solidFill>
              </a:rPr>
              <a:t>BG PDF</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8|1"/>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19.6"/>
</p:tagLst>
</file>

<file path=ppt/tags/tag4.xml><?xml version="1.0" encoding="utf-8"?>
<p:tagLst xmlns:a="http://schemas.openxmlformats.org/drawingml/2006/main" xmlns:r="http://schemas.openxmlformats.org/officeDocument/2006/relationships" xmlns:p="http://schemas.openxmlformats.org/presentationml/2006/main">
  <p:tag name="TIMING" val="|68.1|46.8"/>
</p:tagLst>
</file>

<file path=ppt/tags/tag5.xml><?xml version="1.0" encoding="utf-8"?>
<p:tagLst xmlns:a="http://schemas.openxmlformats.org/drawingml/2006/main" xmlns:r="http://schemas.openxmlformats.org/officeDocument/2006/relationships" xmlns:p="http://schemas.openxmlformats.org/presentationml/2006/main">
  <p:tag name="TIMING" val="|19.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5844</TotalTime>
  <Words>1821</Words>
  <Application>Microsoft Office PowerPoint</Application>
  <PresentationFormat>Presentación en pantalla (4:3)</PresentationFormat>
  <Paragraphs>479</Paragraphs>
  <Slides>27</Slides>
  <Notes>6</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0" baseType="lpstr">
      <vt:lpstr>Metro</vt:lpstr>
      <vt:lpstr>Equation</vt:lpstr>
      <vt:lpstr>Ecuación</vt:lpstr>
      <vt:lpstr>Search for Point sources with the antares neutrino telescope</vt:lpstr>
      <vt:lpstr>Outline</vt:lpstr>
      <vt:lpstr>ANTARES detector</vt:lpstr>
      <vt:lpstr>Detection principle</vt:lpstr>
      <vt:lpstr>Neutrino candidate</vt:lpstr>
      <vt:lpstr>Search for point sources</vt:lpstr>
      <vt:lpstr>Likelihood ratio (LLR)</vt:lpstr>
      <vt:lpstr>Statistic test λ</vt:lpstr>
      <vt:lpstr>Probability Density Functions</vt:lpstr>
      <vt:lpstr>Fit</vt:lpstr>
      <vt:lpstr>Algorithm output</vt:lpstr>
      <vt:lpstr>Selection cuts</vt:lpstr>
      <vt:lpstr>Performance of the detector</vt:lpstr>
      <vt:lpstr>Data-MC comparisons</vt:lpstr>
      <vt:lpstr>Limits and discovery power</vt:lpstr>
      <vt:lpstr>Discovery power and number limit</vt:lpstr>
      <vt:lpstr>Skymap</vt:lpstr>
      <vt:lpstr>Results of for candidate sources (LLR)</vt:lpstr>
      <vt:lpstr>All sky search</vt:lpstr>
      <vt:lpstr>Expectation Maximization</vt:lpstr>
      <vt:lpstr>Model Selection in EM</vt:lpstr>
      <vt:lpstr>Results for list of candidates (EM)</vt:lpstr>
      <vt:lpstr>Flux limits</vt:lpstr>
      <vt:lpstr>Conclusions</vt:lpstr>
      <vt:lpstr>Backup</vt:lpstr>
      <vt:lpstr>HESS J1023-575</vt:lpstr>
      <vt:lpstr>Scientific scopes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Poinst</dc:title>
  <dc:creator>Juande</dc:creator>
  <cp:lastModifiedBy>JDZ</cp:lastModifiedBy>
  <cp:revision>93</cp:revision>
  <dcterms:created xsi:type="dcterms:W3CDTF">2010-07-14T08:43:17Z</dcterms:created>
  <dcterms:modified xsi:type="dcterms:W3CDTF">2010-07-20T12:19:21Z</dcterms:modified>
</cp:coreProperties>
</file>