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735" r:id="rId2"/>
    <p:sldMasterId id="2147483723" r:id="rId3"/>
  </p:sldMasterIdLst>
  <p:notesMasterIdLst>
    <p:notesMasterId r:id="rId27"/>
  </p:notesMasterIdLst>
  <p:handoutMasterIdLst>
    <p:handoutMasterId r:id="rId28"/>
  </p:handoutMasterIdLst>
  <p:sldIdLst>
    <p:sldId id="329" r:id="rId4"/>
    <p:sldId id="412" r:id="rId5"/>
    <p:sldId id="413" r:id="rId6"/>
    <p:sldId id="414" r:id="rId7"/>
    <p:sldId id="415" r:id="rId8"/>
    <p:sldId id="419" r:id="rId9"/>
    <p:sldId id="416" r:id="rId10"/>
    <p:sldId id="417" r:id="rId11"/>
    <p:sldId id="420" r:id="rId12"/>
    <p:sldId id="421" r:id="rId13"/>
    <p:sldId id="422" r:id="rId14"/>
    <p:sldId id="423" r:id="rId15"/>
    <p:sldId id="418" r:id="rId16"/>
    <p:sldId id="424" r:id="rId17"/>
    <p:sldId id="426" r:id="rId18"/>
    <p:sldId id="425" r:id="rId19"/>
    <p:sldId id="427" r:id="rId20"/>
    <p:sldId id="428" r:id="rId21"/>
    <p:sldId id="429" r:id="rId22"/>
    <p:sldId id="430" r:id="rId23"/>
    <p:sldId id="431" r:id="rId24"/>
    <p:sldId id="432" r:id="rId25"/>
    <p:sldId id="433" r:id="rId26"/>
  </p:sldIdLst>
  <p:sldSz cx="10691813" cy="7559675"/>
  <p:notesSz cx="6669088" cy="99282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97754" algn="l" rtl="0" eaLnBrk="0" fontAlgn="base" hangingPunct="0">
      <a:spcBef>
        <a:spcPct val="0"/>
      </a:spcBef>
      <a:spcAft>
        <a:spcPct val="0"/>
      </a:spcAft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95507" algn="l" rtl="0" eaLnBrk="0" fontAlgn="base" hangingPunct="0">
      <a:spcBef>
        <a:spcPct val="0"/>
      </a:spcBef>
      <a:spcAft>
        <a:spcPct val="0"/>
      </a:spcAft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493261" algn="l" rtl="0" eaLnBrk="0" fontAlgn="base" hangingPunct="0">
      <a:spcBef>
        <a:spcPct val="0"/>
      </a:spcBef>
      <a:spcAft>
        <a:spcPct val="0"/>
      </a:spcAft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991015" algn="l" rtl="0" eaLnBrk="0" fontAlgn="base" hangingPunct="0">
      <a:spcBef>
        <a:spcPct val="0"/>
      </a:spcBef>
      <a:spcAft>
        <a:spcPct val="0"/>
      </a:spcAft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488768" algn="l" defTabSz="995507" rtl="0" eaLnBrk="1" latinLnBrk="0" hangingPunct="1"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986522" algn="l" defTabSz="995507" rtl="0" eaLnBrk="1" latinLnBrk="0" hangingPunct="1"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484275" algn="l" defTabSz="995507" rtl="0" eaLnBrk="1" latinLnBrk="0" hangingPunct="1"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982029" algn="l" defTabSz="995507" rtl="0" eaLnBrk="1" latinLnBrk="0" hangingPunct="1">
      <a:defRPr sz="2177" b="1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BBE0E3"/>
    <a:srgbClr val="000000"/>
    <a:srgbClr val="D50116"/>
    <a:srgbClr val="990033"/>
    <a:srgbClr val="CC0000"/>
    <a:srgbClr val="A00000"/>
    <a:srgbClr val="FF9933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78" autoAdjust="0"/>
    <p:restoredTop sz="99885" autoAdjust="0"/>
  </p:normalViewPr>
  <p:slideViewPr>
    <p:cSldViewPr snapToGrid="0">
      <p:cViewPr varScale="1">
        <p:scale>
          <a:sx n="88" d="100"/>
          <a:sy n="88" d="100"/>
        </p:scale>
        <p:origin x="152" y="79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" d="100"/>
          <a:sy n="10" d="100"/>
        </p:scale>
        <p:origin x="-3681" y="-2105"/>
      </p:cViewPr>
      <p:guideLst>
        <p:guide orient="horz" pos="3126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40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t" anchorCtr="0" compatLnSpc="1">
            <a:prstTxWarp prst="textNoShape">
              <a:avLst/>
            </a:prstTxWarp>
          </a:bodyPr>
          <a:lstStyle>
            <a:lvl1pPr defTabSz="912813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8924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51975"/>
            <a:ext cx="28940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b" anchorCtr="0" compatLnSpc="1">
            <a:prstTxWarp prst="textNoShape">
              <a:avLst/>
            </a:prstTxWarp>
          </a:bodyPr>
          <a:lstStyle>
            <a:lvl1pPr defTabSz="912813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451975"/>
            <a:ext cx="2892425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7ADF2530-9665-43B3-8F67-B9825FE350C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7262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670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t" anchorCtr="0" compatLnSpc="1">
            <a:prstTxWarp prst="textNoShape">
              <a:avLst/>
            </a:prstTxWarp>
          </a:bodyPr>
          <a:lstStyle>
            <a:lvl1pPr defTabSz="912813">
              <a:defRPr sz="1200" b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89363" y="0"/>
            <a:ext cx="2865437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 b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88988" y="793750"/>
            <a:ext cx="5133975" cy="3629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71538" y="4764088"/>
            <a:ext cx="4913312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5463"/>
            <a:ext cx="28670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b" anchorCtr="0" compatLnSpc="1">
            <a:prstTxWarp prst="textNoShape">
              <a:avLst/>
            </a:prstTxWarp>
          </a:bodyPr>
          <a:lstStyle>
            <a:lvl1pPr defTabSz="912813">
              <a:defRPr sz="1200" b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89363" y="9415463"/>
            <a:ext cx="28654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9" tIns="45650" rIns="91299" bIns="45650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 b="0"/>
            </a:lvl1pPr>
          </a:lstStyle>
          <a:p>
            <a:pPr>
              <a:defRPr/>
            </a:pPr>
            <a:fld id="{6926D709-3D01-4609-AFBC-5DC189D983D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440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6" kern="1200">
        <a:solidFill>
          <a:schemeClr val="tx1"/>
        </a:solidFill>
        <a:latin typeface="Times"/>
        <a:ea typeface="+mn-ea"/>
        <a:cs typeface="+mn-cs"/>
      </a:defRPr>
    </a:lvl1pPr>
    <a:lvl2pPr marL="497754" algn="l" rtl="0" eaLnBrk="0" fontAlgn="base" hangingPunct="0">
      <a:spcBef>
        <a:spcPct val="30000"/>
      </a:spcBef>
      <a:spcAft>
        <a:spcPct val="0"/>
      </a:spcAft>
      <a:defRPr sz="1306" kern="1200">
        <a:solidFill>
          <a:schemeClr val="tx1"/>
        </a:solidFill>
        <a:latin typeface="Times"/>
        <a:ea typeface="+mn-ea"/>
        <a:cs typeface="+mn-cs"/>
      </a:defRPr>
    </a:lvl2pPr>
    <a:lvl3pPr marL="995507" algn="l" rtl="0" eaLnBrk="0" fontAlgn="base" hangingPunct="0">
      <a:spcBef>
        <a:spcPct val="30000"/>
      </a:spcBef>
      <a:spcAft>
        <a:spcPct val="0"/>
      </a:spcAft>
      <a:defRPr sz="1306" kern="1200">
        <a:solidFill>
          <a:schemeClr val="tx1"/>
        </a:solidFill>
        <a:latin typeface="Times"/>
        <a:ea typeface="+mn-ea"/>
        <a:cs typeface="+mn-cs"/>
      </a:defRPr>
    </a:lvl3pPr>
    <a:lvl4pPr marL="1493261" algn="l" rtl="0" eaLnBrk="0" fontAlgn="base" hangingPunct="0">
      <a:spcBef>
        <a:spcPct val="30000"/>
      </a:spcBef>
      <a:spcAft>
        <a:spcPct val="0"/>
      </a:spcAft>
      <a:defRPr sz="1306" kern="1200">
        <a:solidFill>
          <a:schemeClr val="tx1"/>
        </a:solidFill>
        <a:latin typeface="Times"/>
        <a:ea typeface="+mn-ea"/>
        <a:cs typeface="+mn-cs"/>
      </a:defRPr>
    </a:lvl4pPr>
    <a:lvl5pPr marL="1991015" algn="l" rtl="0" eaLnBrk="0" fontAlgn="base" hangingPunct="0">
      <a:spcBef>
        <a:spcPct val="30000"/>
      </a:spcBef>
      <a:spcAft>
        <a:spcPct val="0"/>
      </a:spcAft>
      <a:defRPr sz="1306" kern="1200">
        <a:solidFill>
          <a:schemeClr val="tx1"/>
        </a:solidFill>
        <a:latin typeface="Times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88988" y="793750"/>
            <a:ext cx="5133975" cy="3629025"/>
          </a:xfrm>
          <a:ln/>
        </p:spPr>
      </p:sp>
      <p:sp>
        <p:nvSpPr>
          <p:cNvPr id="225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2253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F16304-6418-4160-B97E-998B9E62F4FA}" type="slidenum">
              <a:rPr lang="fr-FR" smtClean="0"/>
              <a:pPr/>
              <a:t>1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615444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1886" y="2348400"/>
            <a:ext cx="9088041" cy="162043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69" cy="1931917"/>
          </a:xfrm>
        </p:spPr>
        <p:txBody>
          <a:bodyPr/>
          <a:lstStyle>
            <a:lvl1pPr marL="0" indent="0" algn="ctr">
              <a:buNone/>
              <a:defRPr/>
            </a:lvl1pPr>
            <a:lvl2pPr marL="493456" indent="0" algn="ctr">
              <a:buNone/>
              <a:defRPr/>
            </a:lvl2pPr>
            <a:lvl3pPr marL="986912" indent="0" algn="ctr">
              <a:buNone/>
              <a:defRPr/>
            </a:lvl3pPr>
            <a:lvl4pPr marL="1480368" indent="0" algn="ctr">
              <a:buNone/>
              <a:defRPr/>
            </a:lvl4pPr>
            <a:lvl5pPr marL="1973824" indent="0" algn="ctr">
              <a:buNone/>
              <a:defRPr/>
            </a:lvl5pPr>
            <a:lvl6pPr marL="2467280" indent="0" algn="ctr">
              <a:buNone/>
              <a:defRPr/>
            </a:lvl6pPr>
            <a:lvl7pPr marL="2960736" indent="0" algn="ctr">
              <a:buNone/>
              <a:defRPr/>
            </a:lvl7pPr>
            <a:lvl8pPr marL="3454192" indent="0" algn="ctr">
              <a:buNone/>
              <a:defRPr/>
            </a:lvl8pPr>
            <a:lvl9pPr marL="3947648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D0515-8F3B-467C-9E98-B27CDF1F927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7" name="Picture 6" descr="D:\logoirfuversion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554" y="234629"/>
            <a:ext cx="1573122" cy="5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F8321-72FF-4AE9-A6A1-FE62B8A11C5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029141" y="587975"/>
            <a:ext cx="2182912" cy="610723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80405" y="587975"/>
            <a:ext cx="6384246" cy="610723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BB431-754B-4715-B644-52CF08625C7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1886" y="2348400"/>
            <a:ext cx="9088041" cy="162043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6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73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6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6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54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47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722" y="4857792"/>
            <a:ext cx="9088041" cy="1501435"/>
          </a:xfrm>
        </p:spPr>
        <p:txBody>
          <a:bodyPr anchor="t"/>
          <a:lstStyle>
            <a:lvl1pPr algn="l">
              <a:defRPr sz="4317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722" y="3204114"/>
            <a:ext cx="9088041" cy="1653678"/>
          </a:xfrm>
        </p:spPr>
        <p:txBody>
          <a:bodyPr anchor="b"/>
          <a:lstStyle>
            <a:lvl1pPr marL="0" indent="0">
              <a:buNone/>
              <a:defRPr sz="2159">
                <a:solidFill>
                  <a:schemeClr val="tx1">
                    <a:tint val="75000"/>
                  </a:schemeClr>
                </a:solidFill>
              </a:defRPr>
            </a:lvl1pPr>
            <a:lvl2pPr marL="493456" indent="0">
              <a:buNone/>
              <a:defRPr sz="1943">
                <a:solidFill>
                  <a:schemeClr val="tx1">
                    <a:tint val="75000"/>
                  </a:schemeClr>
                </a:solidFill>
              </a:defRPr>
            </a:lvl2pPr>
            <a:lvl3pPr marL="986912" indent="0">
              <a:buNone/>
              <a:defRPr sz="1727">
                <a:solidFill>
                  <a:schemeClr val="tx1">
                    <a:tint val="75000"/>
                  </a:schemeClr>
                </a:solidFill>
              </a:defRPr>
            </a:lvl3pPr>
            <a:lvl4pPr marL="1480368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4pPr>
            <a:lvl5pPr marL="1973824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5pPr>
            <a:lvl6pPr marL="2467280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6pPr>
            <a:lvl7pPr marL="2960736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7pPr>
            <a:lvl8pPr marL="3454192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8pPr>
            <a:lvl9pPr marL="3947648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4591" y="1763925"/>
            <a:ext cx="4729071" cy="4989036"/>
          </a:xfrm>
        </p:spPr>
        <p:txBody>
          <a:bodyPr/>
          <a:lstStyle>
            <a:lvl1pPr>
              <a:defRPr sz="3022"/>
            </a:lvl1pPr>
            <a:lvl2pPr>
              <a:defRPr sz="2590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28151" y="1763925"/>
            <a:ext cx="4729071" cy="4989036"/>
          </a:xfrm>
        </p:spPr>
        <p:txBody>
          <a:bodyPr/>
          <a:lstStyle>
            <a:lvl1pPr>
              <a:defRPr sz="3022"/>
            </a:lvl1pPr>
            <a:lvl2pPr>
              <a:defRPr sz="2590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3931" cy="705219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3456" indent="0">
              <a:buNone/>
              <a:defRPr sz="2159" b="1"/>
            </a:lvl2pPr>
            <a:lvl3pPr marL="986912" indent="0">
              <a:buNone/>
              <a:defRPr sz="1943" b="1"/>
            </a:lvl3pPr>
            <a:lvl4pPr marL="1480368" indent="0">
              <a:buNone/>
              <a:defRPr sz="1727" b="1"/>
            </a:lvl4pPr>
            <a:lvl5pPr marL="1973824" indent="0">
              <a:buNone/>
              <a:defRPr sz="1727" b="1"/>
            </a:lvl5pPr>
            <a:lvl6pPr marL="2467280" indent="0">
              <a:buNone/>
              <a:defRPr sz="1727" b="1"/>
            </a:lvl6pPr>
            <a:lvl7pPr marL="2960736" indent="0">
              <a:buNone/>
              <a:defRPr sz="1727" b="1"/>
            </a:lvl7pPr>
            <a:lvl8pPr marL="3454192" indent="0">
              <a:buNone/>
              <a:defRPr sz="1727" b="1"/>
            </a:lvl8pPr>
            <a:lvl9pPr marL="3947648" indent="0">
              <a:buNone/>
              <a:defRPr sz="1727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3931" cy="4355563"/>
          </a:xfrm>
        </p:spPr>
        <p:txBody>
          <a:bodyPr/>
          <a:lstStyle>
            <a:lvl1pPr>
              <a:defRPr sz="2590"/>
            </a:lvl1pPr>
            <a:lvl2pPr>
              <a:defRPr sz="2159"/>
            </a:lvl2pPr>
            <a:lvl3pPr>
              <a:defRPr sz="1943"/>
            </a:lvl3pPr>
            <a:lvl4pPr>
              <a:defRPr sz="1727"/>
            </a:lvl4pPr>
            <a:lvl5pPr>
              <a:defRPr sz="1727"/>
            </a:lvl5pPr>
            <a:lvl6pPr>
              <a:defRPr sz="1727"/>
            </a:lvl6pPr>
            <a:lvl7pPr>
              <a:defRPr sz="1727"/>
            </a:lvl7pPr>
            <a:lvl8pPr>
              <a:defRPr sz="1727"/>
            </a:lvl8pPr>
            <a:lvl9pPr>
              <a:defRPr sz="1727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31579" y="1692178"/>
            <a:ext cx="4725644" cy="705219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3456" indent="0">
              <a:buNone/>
              <a:defRPr sz="2159" b="1"/>
            </a:lvl2pPr>
            <a:lvl3pPr marL="986912" indent="0">
              <a:buNone/>
              <a:defRPr sz="1943" b="1"/>
            </a:lvl3pPr>
            <a:lvl4pPr marL="1480368" indent="0">
              <a:buNone/>
              <a:defRPr sz="1727" b="1"/>
            </a:lvl4pPr>
            <a:lvl5pPr marL="1973824" indent="0">
              <a:buNone/>
              <a:defRPr sz="1727" b="1"/>
            </a:lvl5pPr>
            <a:lvl6pPr marL="2467280" indent="0">
              <a:buNone/>
              <a:defRPr sz="1727" b="1"/>
            </a:lvl6pPr>
            <a:lvl7pPr marL="2960736" indent="0">
              <a:buNone/>
              <a:defRPr sz="1727" b="1"/>
            </a:lvl7pPr>
            <a:lvl8pPr marL="3454192" indent="0">
              <a:buNone/>
              <a:defRPr sz="1727" b="1"/>
            </a:lvl8pPr>
            <a:lvl9pPr marL="3947648" indent="0">
              <a:buNone/>
              <a:defRPr sz="1727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31579" y="2397397"/>
            <a:ext cx="4725644" cy="4355563"/>
          </a:xfrm>
        </p:spPr>
        <p:txBody>
          <a:bodyPr/>
          <a:lstStyle>
            <a:lvl1pPr>
              <a:defRPr sz="2590"/>
            </a:lvl1pPr>
            <a:lvl2pPr>
              <a:defRPr sz="2159"/>
            </a:lvl2pPr>
            <a:lvl3pPr>
              <a:defRPr sz="1943"/>
            </a:lvl3pPr>
            <a:lvl4pPr>
              <a:defRPr sz="1727"/>
            </a:lvl4pPr>
            <a:lvl5pPr>
              <a:defRPr sz="1727"/>
            </a:lvl5pPr>
            <a:lvl6pPr>
              <a:defRPr sz="1727"/>
            </a:lvl6pPr>
            <a:lvl7pPr>
              <a:defRPr sz="1727"/>
            </a:lvl7pPr>
            <a:lvl8pPr>
              <a:defRPr sz="1727"/>
            </a:lvl8pPr>
            <a:lvl9pPr>
              <a:defRPr sz="1727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590" y="300987"/>
            <a:ext cx="3517676" cy="1280945"/>
          </a:xfrm>
        </p:spPr>
        <p:txBody>
          <a:bodyPr anchor="b"/>
          <a:lstStyle>
            <a:lvl1pPr algn="l">
              <a:defRPr sz="2159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0773" y="300988"/>
            <a:ext cx="5976449" cy="6451973"/>
          </a:xfrm>
        </p:spPr>
        <p:txBody>
          <a:bodyPr/>
          <a:lstStyle>
            <a:lvl1pPr>
              <a:defRPr sz="3454"/>
            </a:lvl1pPr>
            <a:lvl2pPr>
              <a:defRPr sz="3022"/>
            </a:lvl2pPr>
            <a:lvl3pPr>
              <a:defRPr sz="2590"/>
            </a:lvl3pPr>
            <a:lvl4pPr>
              <a:defRPr sz="2159"/>
            </a:lvl4pPr>
            <a:lvl5pPr>
              <a:defRPr sz="2159"/>
            </a:lvl5pPr>
            <a:lvl6pPr>
              <a:defRPr sz="2159"/>
            </a:lvl6pPr>
            <a:lvl7pPr>
              <a:defRPr sz="2159"/>
            </a:lvl7pPr>
            <a:lvl8pPr>
              <a:defRPr sz="2159"/>
            </a:lvl8pPr>
            <a:lvl9pPr>
              <a:defRPr sz="2159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590" y="1581933"/>
            <a:ext cx="3517676" cy="5171028"/>
          </a:xfrm>
        </p:spPr>
        <p:txBody>
          <a:bodyPr/>
          <a:lstStyle>
            <a:lvl1pPr marL="0" indent="0">
              <a:buNone/>
              <a:defRPr sz="1511"/>
            </a:lvl1pPr>
            <a:lvl2pPr marL="493456" indent="0">
              <a:buNone/>
              <a:defRPr sz="1295"/>
            </a:lvl2pPr>
            <a:lvl3pPr marL="986912" indent="0">
              <a:buNone/>
              <a:defRPr sz="1079"/>
            </a:lvl3pPr>
            <a:lvl4pPr marL="1480368" indent="0">
              <a:buNone/>
              <a:defRPr sz="971"/>
            </a:lvl4pPr>
            <a:lvl5pPr marL="1973824" indent="0">
              <a:buNone/>
              <a:defRPr sz="971"/>
            </a:lvl5pPr>
            <a:lvl6pPr marL="2467280" indent="0">
              <a:buNone/>
              <a:defRPr sz="971"/>
            </a:lvl6pPr>
            <a:lvl7pPr marL="2960736" indent="0">
              <a:buNone/>
              <a:defRPr sz="971"/>
            </a:lvl7pPr>
            <a:lvl8pPr marL="3454192" indent="0">
              <a:buNone/>
              <a:defRPr sz="971"/>
            </a:lvl8pPr>
            <a:lvl9pPr marL="3947648" indent="0">
              <a:buNone/>
              <a:defRPr sz="97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F17F9-5126-4D15-B654-F9F66671AA4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527" y="5291772"/>
            <a:ext cx="6415088" cy="624724"/>
          </a:xfrm>
        </p:spPr>
        <p:txBody>
          <a:bodyPr anchor="b"/>
          <a:lstStyle>
            <a:lvl1pPr algn="l">
              <a:defRPr sz="2159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95527" y="675471"/>
            <a:ext cx="6415088" cy="4535805"/>
          </a:xfrm>
        </p:spPr>
        <p:txBody>
          <a:bodyPr/>
          <a:lstStyle>
            <a:lvl1pPr marL="0" indent="0">
              <a:buNone/>
              <a:defRPr sz="3454"/>
            </a:lvl1pPr>
            <a:lvl2pPr marL="493456" indent="0">
              <a:buNone/>
              <a:defRPr sz="3022"/>
            </a:lvl2pPr>
            <a:lvl3pPr marL="986912" indent="0">
              <a:buNone/>
              <a:defRPr sz="2590"/>
            </a:lvl3pPr>
            <a:lvl4pPr marL="1480368" indent="0">
              <a:buNone/>
              <a:defRPr sz="2159"/>
            </a:lvl4pPr>
            <a:lvl5pPr marL="1973824" indent="0">
              <a:buNone/>
              <a:defRPr sz="2159"/>
            </a:lvl5pPr>
            <a:lvl6pPr marL="2467280" indent="0">
              <a:buNone/>
              <a:defRPr sz="2159"/>
            </a:lvl6pPr>
            <a:lvl7pPr marL="2960736" indent="0">
              <a:buNone/>
              <a:defRPr sz="2159"/>
            </a:lvl7pPr>
            <a:lvl8pPr marL="3454192" indent="0">
              <a:buNone/>
              <a:defRPr sz="2159"/>
            </a:lvl8pPr>
            <a:lvl9pPr marL="3947648" indent="0">
              <a:buNone/>
              <a:defRPr sz="2159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527" y="5916496"/>
            <a:ext cx="6415088" cy="887211"/>
          </a:xfrm>
        </p:spPr>
        <p:txBody>
          <a:bodyPr/>
          <a:lstStyle>
            <a:lvl1pPr marL="0" indent="0">
              <a:buNone/>
              <a:defRPr sz="1511"/>
            </a:lvl1pPr>
            <a:lvl2pPr marL="493456" indent="0">
              <a:buNone/>
              <a:defRPr sz="1295"/>
            </a:lvl2pPr>
            <a:lvl3pPr marL="986912" indent="0">
              <a:buNone/>
              <a:defRPr sz="1079"/>
            </a:lvl3pPr>
            <a:lvl4pPr marL="1480368" indent="0">
              <a:buNone/>
              <a:defRPr sz="971"/>
            </a:lvl4pPr>
            <a:lvl5pPr marL="1973824" indent="0">
              <a:buNone/>
              <a:defRPr sz="971"/>
            </a:lvl5pPr>
            <a:lvl6pPr marL="2467280" indent="0">
              <a:buNone/>
              <a:defRPr sz="971"/>
            </a:lvl6pPr>
            <a:lvl7pPr marL="2960736" indent="0">
              <a:buNone/>
              <a:defRPr sz="971"/>
            </a:lvl7pPr>
            <a:lvl8pPr marL="3454192" indent="0">
              <a:buNone/>
              <a:defRPr sz="971"/>
            </a:lvl8pPr>
            <a:lvl9pPr marL="3947648" indent="0">
              <a:buNone/>
              <a:defRPr sz="97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51564" y="302738"/>
            <a:ext cx="2405658" cy="645022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4591" y="302738"/>
            <a:ext cx="7052484" cy="645022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1886" y="2348400"/>
            <a:ext cx="9088041" cy="162043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6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73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6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6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54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47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722" y="4857792"/>
            <a:ext cx="9088041" cy="1501435"/>
          </a:xfrm>
        </p:spPr>
        <p:txBody>
          <a:bodyPr anchor="t"/>
          <a:lstStyle>
            <a:lvl1pPr algn="l">
              <a:defRPr sz="4317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722" y="3204114"/>
            <a:ext cx="9088041" cy="1653678"/>
          </a:xfrm>
        </p:spPr>
        <p:txBody>
          <a:bodyPr anchor="b"/>
          <a:lstStyle>
            <a:lvl1pPr marL="0" indent="0">
              <a:buNone/>
              <a:defRPr sz="2159">
                <a:solidFill>
                  <a:schemeClr val="tx1">
                    <a:tint val="75000"/>
                  </a:schemeClr>
                </a:solidFill>
              </a:defRPr>
            </a:lvl1pPr>
            <a:lvl2pPr marL="493456" indent="0">
              <a:buNone/>
              <a:defRPr sz="1943">
                <a:solidFill>
                  <a:schemeClr val="tx1">
                    <a:tint val="75000"/>
                  </a:schemeClr>
                </a:solidFill>
              </a:defRPr>
            </a:lvl2pPr>
            <a:lvl3pPr marL="986912" indent="0">
              <a:buNone/>
              <a:defRPr sz="1727">
                <a:solidFill>
                  <a:schemeClr val="tx1">
                    <a:tint val="75000"/>
                  </a:schemeClr>
                </a:solidFill>
              </a:defRPr>
            </a:lvl3pPr>
            <a:lvl4pPr marL="1480368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4pPr>
            <a:lvl5pPr marL="1973824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5pPr>
            <a:lvl6pPr marL="2467280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6pPr>
            <a:lvl7pPr marL="2960736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7pPr>
            <a:lvl8pPr marL="3454192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8pPr>
            <a:lvl9pPr marL="3947648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4591" y="1763925"/>
            <a:ext cx="4729071" cy="4989036"/>
          </a:xfrm>
        </p:spPr>
        <p:txBody>
          <a:bodyPr/>
          <a:lstStyle>
            <a:lvl1pPr>
              <a:defRPr sz="3022"/>
            </a:lvl1pPr>
            <a:lvl2pPr>
              <a:defRPr sz="2590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28151" y="1763925"/>
            <a:ext cx="4729071" cy="4989036"/>
          </a:xfrm>
        </p:spPr>
        <p:txBody>
          <a:bodyPr/>
          <a:lstStyle>
            <a:lvl1pPr>
              <a:defRPr sz="3022"/>
            </a:lvl1pPr>
            <a:lvl2pPr>
              <a:defRPr sz="2590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3931" cy="705219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3456" indent="0">
              <a:buNone/>
              <a:defRPr sz="2159" b="1"/>
            </a:lvl2pPr>
            <a:lvl3pPr marL="986912" indent="0">
              <a:buNone/>
              <a:defRPr sz="1943" b="1"/>
            </a:lvl3pPr>
            <a:lvl4pPr marL="1480368" indent="0">
              <a:buNone/>
              <a:defRPr sz="1727" b="1"/>
            </a:lvl4pPr>
            <a:lvl5pPr marL="1973824" indent="0">
              <a:buNone/>
              <a:defRPr sz="1727" b="1"/>
            </a:lvl5pPr>
            <a:lvl6pPr marL="2467280" indent="0">
              <a:buNone/>
              <a:defRPr sz="1727" b="1"/>
            </a:lvl6pPr>
            <a:lvl7pPr marL="2960736" indent="0">
              <a:buNone/>
              <a:defRPr sz="1727" b="1"/>
            </a:lvl7pPr>
            <a:lvl8pPr marL="3454192" indent="0">
              <a:buNone/>
              <a:defRPr sz="1727" b="1"/>
            </a:lvl8pPr>
            <a:lvl9pPr marL="3947648" indent="0">
              <a:buNone/>
              <a:defRPr sz="1727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3931" cy="4355563"/>
          </a:xfrm>
        </p:spPr>
        <p:txBody>
          <a:bodyPr/>
          <a:lstStyle>
            <a:lvl1pPr>
              <a:defRPr sz="2590"/>
            </a:lvl1pPr>
            <a:lvl2pPr>
              <a:defRPr sz="2159"/>
            </a:lvl2pPr>
            <a:lvl3pPr>
              <a:defRPr sz="1943"/>
            </a:lvl3pPr>
            <a:lvl4pPr>
              <a:defRPr sz="1727"/>
            </a:lvl4pPr>
            <a:lvl5pPr>
              <a:defRPr sz="1727"/>
            </a:lvl5pPr>
            <a:lvl6pPr>
              <a:defRPr sz="1727"/>
            </a:lvl6pPr>
            <a:lvl7pPr>
              <a:defRPr sz="1727"/>
            </a:lvl7pPr>
            <a:lvl8pPr>
              <a:defRPr sz="1727"/>
            </a:lvl8pPr>
            <a:lvl9pPr>
              <a:defRPr sz="1727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31579" y="1692178"/>
            <a:ext cx="4725644" cy="705219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3456" indent="0">
              <a:buNone/>
              <a:defRPr sz="2159" b="1"/>
            </a:lvl2pPr>
            <a:lvl3pPr marL="986912" indent="0">
              <a:buNone/>
              <a:defRPr sz="1943" b="1"/>
            </a:lvl3pPr>
            <a:lvl4pPr marL="1480368" indent="0">
              <a:buNone/>
              <a:defRPr sz="1727" b="1"/>
            </a:lvl4pPr>
            <a:lvl5pPr marL="1973824" indent="0">
              <a:buNone/>
              <a:defRPr sz="1727" b="1"/>
            </a:lvl5pPr>
            <a:lvl6pPr marL="2467280" indent="0">
              <a:buNone/>
              <a:defRPr sz="1727" b="1"/>
            </a:lvl6pPr>
            <a:lvl7pPr marL="2960736" indent="0">
              <a:buNone/>
              <a:defRPr sz="1727" b="1"/>
            </a:lvl7pPr>
            <a:lvl8pPr marL="3454192" indent="0">
              <a:buNone/>
              <a:defRPr sz="1727" b="1"/>
            </a:lvl8pPr>
            <a:lvl9pPr marL="3947648" indent="0">
              <a:buNone/>
              <a:defRPr sz="1727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31579" y="2397397"/>
            <a:ext cx="4725644" cy="4355563"/>
          </a:xfrm>
        </p:spPr>
        <p:txBody>
          <a:bodyPr/>
          <a:lstStyle>
            <a:lvl1pPr>
              <a:defRPr sz="2590"/>
            </a:lvl1pPr>
            <a:lvl2pPr>
              <a:defRPr sz="2159"/>
            </a:lvl2pPr>
            <a:lvl3pPr>
              <a:defRPr sz="1943"/>
            </a:lvl3pPr>
            <a:lvl4pPr>
              <a:defRPr sz="1727"/>
            </a:lvl4pPr>
            <a:lvl5pPr>
              <a:defRPr sz="1727"/>
            </a:lvl5pPr>
            <a:lvl6pPr>
              <a:defRPr sz="1727"/>
            </a:lvl6pPr>
            <a:lvl7pPr>
              <a:defRPr sz="1727"/>
            </a:lvl7pPr>
            <a:lvl8pPr>
              <a:defRPr sz="1727"/>
            </a:lvl8pPr>
            <a:lvl9pPr>
              <a:defRPr sz="1727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722" y="4857792"/>
            <a:ext cx="9088041" cy="1501435"/>
          </a:xfrm>
        </p:spPr>
        <p:txBody>
          <a:bodyPr anchor="t"/>
          <a:lstStyle>
            <a:lvl1pPr algn="l">
              <a:defRPr sz="4317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722" y="3204114"/>
            <a:ext cx="9088041" cy="1653678"/>
          </a:xfrm>
        </p:spPr>
        <p:txBody>
          <a:bodyPr anchor="b"/>
          <a:lstStyle>
            <a:lvl1pPr marL="0" indent="0">
              <a:buNone/>
              <a:defRPr sz="2159"/>
            </a:lvl1pPr>
            <a:lvl2pPr marL="493456" indent="0">
              <a:buNone/>
              <a:defRPr sz="1943"/>
            </a:lvl2pPr>
            <a:lvl3pPr marL="986912" indent="0">
              <a:buNone/>
              <a:defRPr sz="1727"/>
            </a:lvl3pPr>
            <a:lvl4pPr marL="1480368" indent="0">
              <a:buNone/>
              <a:defRPr sz="1511"/>
            </a:lvl4pPr>
            <a:lvl5pPr marL="1973824" indent="0">
              <a:buNone/>
              <a:defRPr sz="1511"/>
            </a:lvl5pPr>
            <a:lvl6pPr marL="2467280" indent="0">
              <a:buNone/>
              <a:defRPr sz="1511"/>
            </a:lvl6pPr>
            <a:lvl7pPr marL="2960736" indent="0">
              <a:buNone/>
              <a:defRPr sz="1511"/>
            </a:lvl7pPr>
            <a:lvl8pPr marL="3454192" indent="0">
              <a:buNone/>
              <a:defRPr sz="1511"/>
            </a:lvl8pPr>
            <a:lvl9pPr marL="3947648" indent="0">
              <a:buNone/>
              <a:defRPr sz="151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D63AA-3F51-4AC0-9421-C8282D02370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590" y="300987"/>
            <a:ext cx="3517676" cy="1280945"/>
          </a:xfrm>
        </p:spPr>
        <p:txBody>
          <a:bodyPr anchor="b"/>
          <a:lstStyle>
            <a:lvl1pPr algn="l">
              <a:defRPr sz="2159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0773" y="300988"/>
            <a:ext cx="5976449" cy="6451973"/>
          </a:xfrm>
        </p:spPr>
        <p:txBody>
          <a:bodyPr/>
          <a:lstStyle>
            <a:lvl1pPr>
              <a:defRPr sz="3454"/>
            </a:lvl1pPr>
            <a:lvl2pPr>
              <a:defRPr sz="3022"/>
            </a:lvl2pPr>
            <a:lvl3pPr>
              <a:defRPr sz="2590"/>
            </a:lvl3pPr>
            <a:lvl4pPr>
              <a:defRPr sz="2159"/>
            </a:lvl4pPr>
            <a:lvl5pPr>
              <a:defRPr sz="2159"/>
            </a:lvl5pPr>
            <a:lvl6pPr>
              <a:defRPr sz="2159"/>
            </a:lvl6pPr>
            <a:lvl7pPr>
              <a:defRPr sz="2159"/>
            </a:lvl7pPr>
            <a:lvl8pPr>
              <a:defRPr sz="2159"/>
            </a:lvl8pPr>
            <a:lvl9pPr>
              <a:defRPr sz="2159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590" y="1581933"/>
            <a:ext cx="3517676" cy="5171028"/>
          </a:xfrm>
        </p:spPr>
        <p:txBody>
          <a:bodyPr/>
          <a:lstStyle>
            <a:lvl1pPr marL="0" indent="0">
              <a:buNone/>
              <a:defRPr sz="1511"/>
            </a:lvl1pPr>
            <a:lvl2pPr marL="493456" indent="0">
              <a:buNone/>
              <a:defRPr sz="1295"/>
            </a:lvl2pPr>
            <a:lvl3pPr marL="986912" indent="0">
              <a:buNone/>
              <a:defRPr sz="1079"/>
            </a:lvl3pPr>
            <a:lvl4pPr marL="1480368" indent="0">
              <a:buNone/>
              <a:defRPr sz="971"/>
            </a:lvl4pPr>
            <a:lvl5pPr marL="1973824" indent="0">
              <a:buNone/>
              <a:defRPr sz="971"/>
            </a:lvl5pPr>
            <a:lvl6pPr marL="2467280" indent="0">
              <a:buNone/>
              <a:defRPr sz="971"/>
            </a:lvl6pPr>
            <a:lvl7pPr marL="2960736" indent="0">
              <a:buNone/>
              <a:defRPr sz="971"/>
            </a:lvl7pPr>
            <a:lvl8pPr marL="3454192" indent="0">
              <a:buNone/>
              <a:defRPr sz="971"/>
            </a:lvl8pPr>
            <a:lvl9pPr marL="3947648" indent="0">
              <a:buNone/>
              <a:defRPr sz="97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527" y="5291772"/>
            <a:ext cx="6415088" cy="624724"/>
          </a:xfrm>
        </p:spPr>
        <p:txBody>
          <a:bodyPr anchor="b"/>
          <a:lstStyle>
            <a:lvl1pPr algn="l">
              <a:defRPr sz="2159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95527" y="675471"/>
            <a:ext cx="6415088" cy="4535805"/>
          </a:xfrm>
        </p:spPr>
        <p:txBody>
          <a:bodyPr/>
          <a:lstStyle>
            <a:lvl1pPr marL="0" indent="0">
              <a:buNone/>
              <a:defRPr sz="3454"/>
            </a:lvl1pPr>
            <a:lvl2pPr marL="493456" indent="0">
              <a:buNone/>
              <a:defRPr sz="3022"/>
            </a:lvl2pPr>
            <a:lvl3pPr marL="986912" indent="0">
              <a:buNone/>
              <a:defRPr sz="2590"/>
            </a:lvl3pPr>
            <a:lvl4pPr marL="1480368" indent="0">
              <a:buNone/>
              <a:defRPr sz="2159"/>
            </a:lvl4pPr>
            <a:lvl5pPr marL="1973824" indent="0">
              <a:buNone/>
              <a:defRPr sz="2159"/>
            </a:lvl5pPr>
            <a:lvl6pPr marL="2467280" indent="0">
              <a:buNone/>
              <a:defRPr sz="2159"/>
            </a:lvl6pPr>
            <a:lvl7pPr marL="2960736" indent="0">
              <a:buNone/>
              <a:defRPr sz="2159"/>
            </a:lvl7pPr>
            <a:lvl8pPr marL="3454192" indent="0">
              <a:buNone/>
              <a:defRPr sz="2159"/>
            </a:lvl8pPr>
            <a:lvl9pPr marL="3947648" indent="0">
              <a:buNone/>
              <a:defRPr sz="2159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527" y="5916496"/>
            <a:ext cx="6415088" cy="887211"/>
          </a:xfrm>
        </p:spPr>
        <p:txBody>
          <a:bodyPr/>
          <a:lstStyle>
            <a:lvl1pPr marL="0" indent="0">
              <a:buNone/>
              <a:defRPr sz="1511"/>
            </a:lvl1pPr>
            <a:lvl2pPr marL="493456" indent="0">
              <a:buNone/>
              <a:defRPr sz="1295"/>
            </a:lvl2pPr>
            <a:lvl3pPr marL="986912" indent="0">
              <a:buNone/>
              <a:defRPr sz="1079"/>
            </a:lvl3pPr>
            <a:lvl4pPr marL="1480368" indent="0">
              <a:buNone/>
              <a:defRPr sz="971"/>
            </a:lvl4pPr>
            <a:lvl5pPr marL="1973824" indent="0">
              <a:buNone/>
              <a:defRPr sz="971"/>
            </a:lvl5pPr>
            <a:lvl6pPr marL="2467280" indent="0">
              <a:buNone/>
              <a:defRPr sz="971"/>
            </a:lvl6pPr>
            <a:lvl7pPr marL="2960736" indent="0">
              <a:buNone/>
              <a:defRPr sz="971"/>
            </a:lvl7pPr>
            <a:lvl8pPr marL="3454192" indent="0">
              <a:buNone/>
              <a:defRPr sz="971"/>
            </a:lvl8pPr>
            <a:lvl9pPr marL="3947648" indent="0">
              <a:buNone/>
              <a:defRPr sz="97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51564" y="302738"/>
            <a:ext cx="2405658" cy="645022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4591" y="302738"/>
            <a:ext cx="7052484" cy="645022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97540" y="1440188"/>
            <a:ext cx="4103669" cy="5255024"/>
          </a:xfrm>
        </p:spPr>
        <p:txBody>
          <a:bodyPr/>
          <a:lstStyle>
            <a:lvl1pPr>
              <a:defRPr sz="3022"/>
            </a:lvl1pPr>
            <a:lvl2pPr>
              <a:defRPr sz="2590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765698" y="1440188"/>
            <a:ext cx="4103668" cy="5255024"/>
          </a:xfrm>
        </p:spPr>
        <p:txBody>
          <a:bodyPr/>
          <a:lstStyle>
            <a:lvl1pPr>
              <a:defRPr sz="3022"/>
            </a:lvl1pPr>
            <a:lvl2pPr>
              <a:defRPr sz="2590"/>
            </a:lvl2pPr>
            <a:lvl3pPr>
              <a:defRPr sz="2159"/>
            </a:lvl3pPr>
            <a:lvl4pPr>
              <a:defRPr sz="1943"/>
            </a:lvl4pPr>
            <a:lvl5pPr>
              <a:defRPr sz="1943"/>
            </a:lvl5pPr>
            <a:lvl6pPr>
              <a:defRPr sz="1943"/>
            </a:lvl6pPr>
            <a:lvl7pPr>
              <a:defRPr sz="1943"/>
            </a:lvl7pPr>
            <a:lvl8pPr>
              <a:defRPr sz="1943"/>
            </a:lvl8pPr>
            <a:lvl9pPr>
              <a:defRPr sz="1943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B5268-E276-44BE-9545-85A78FDCE51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3931" cy="705219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3456" indent="0">
              <a:buNone/>
              <a:defRPr sz="2159" b="1"/>
            </a:lvl2pPr>
            <a:lvl3pPr marL="986912" indent="0">
              <a:buNone/>
              <a:defRPr sz="1943" b="1"/>
            </a:lvl3pPr>
            <a:lvl4pPr marL="1480368" indent="0">
              <a:buNone/>
              <a:defRPr sz="1727" b="1"/>
            </a:lvl4pPr>
            <a:lvl5pPr marL="1973824" indent="0">
              <a:buNone/>
              <a:defRPr sz="1727" b="1"/>
            </a:lvl5pPr>
            <a:lvl6pPr marL="2467280" indent="0">
              <a:buNone/>
              <a:defRPr sz="1727" b="1"/>
            </a:lvl6pPr>
            <a:lvl7pPr marL="2960736" indent="0">
              <a:buNone/>
              <a:defRPr sz="1727" b="1"/>
            </a:lvl7pPr>
            <a:lvl8pPr marL="3454192" indent="0">
              <a:buNone/>
              <a:defRPr sz="1727" b="1"/>
            </a:lvl8pPr>
            <a:lvl9pPr marL="3947648" indent="0">
              <a:buNone/>
              <a:defRPr sz="1727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3931" cy="4355563"/>
          </a:xfrm>
        </p:spPr>
        <p:txBody>
          <a:bodyPr/>
          <a:lstStyle>
            <a:lvl1pPr>
              <a:defRPr sz="2590"/>
            </a:lvl1pPr>
            <a:lvl2pPr>
              <a:defRPr sz="2159"/>
            </a:lvl2pPr>
            <a:lvl3pPr>
              <a:defRPr sz="1943"/>
            </a:lvl3pPr>
            <a:lvl4pPr>
              <a:defRPr sz="1727"/>
            </a:lvl4pPr>
            <a:lvl5pPr>
              <a:defRPr sz="1727"/>
            </a:lvl5pPr>
            <a:lvl6pPr>
              <a:defRPr sz="1727"/>
            </a:lvl6pPr>
            <a:lvl7pPr>
              <a:defRPr sz="1727"/>
            </a:lvl7pPr>
            <a:lvl8pPr>
              <a:defRPr sz="1727"/>
            </a:lvl8pPr>
            <a:lvl9pPr>
              <a:defRPr sz="1727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31579" y="1692178"/>
            <a:ext cx="4725644" cy="705219"/>
          </a:xfrm>
        </p:spPr>
        <p:txBody>
          <a:bodyPr anchor="b"/>
          <a:lstStyle>
            <a:lvl1pPr marL="0" indent="0">
              <a:buNone/>
              <a:defRPr sz="2590" b="1"/>
            </a:lvl1pPr>
            <a:lvl2pPr marL="493456" indent="0">
              <a:buNone/>
              <a:defRPr sz="2159" b="1"/>
            </a:lvl2pPr>
            <a:lvl3pPr marL="986912" indent="0">
              <a:buNone/>
              <a:defRPr sz="1943" b="1"/>
            </a:lvl3pPr>
            <a:lvl4pPr marL="1480368" indent="0">
              <a:buNone/>
              <a:defRPr sz="1727" b="1"/>
            </a:lvl4pPr>
            <a:lvl5pPr marL="1973824" indent="0">
              <a:buNone/>
              <a:defRPr sz="1727" b="1"/>
            </a:lvl5pPr>
            <a:lvl6pPr marL="2467280" indent="0">
              <a:buNone/>
              <a:defRPr sz="1727" b="1"/>
            </a:lvl6pPr>
            <a:lvl7pPr marL="2960736" indent="0">
              <a:buNone/>
              <a:defRPr sz="1727" b="1"/>
            </a:lvl7pPr>
            <a:lvl8pPr marL="3454192" indent="0">
              <a:buNone/>
              <a:defRPr sz="1727" b="1"/>
            </a:lvl8pPr>
            <a:lvl9pPr marL="3947648" indent="0">
              <a:buNone/>
              <a:defRPr sz="1727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31579" y="2397397"/>
            <a:ext cx="4725644" cy="4355563"/>
          </a:xfrm>
        </p:spPr>
        <p:txBody>
          <a:bodyPr/>
          <a:lstStyle>
            <a:lvl1pPr>
              <a:defRPr sz="2590"/>
            </a:lvl1pPr>
            <a:lvl2pPr>
              <a:defRPr sz="2159"/>
            </a:lvl2pPr>
            <a:lvl3pPr>
              <a:defRPr sz="1943"/>
            </a:lvl3pPr>
            <a:lvl4pPr>
              <a:defRPr sz="1727"/>
            </a:lvl4pPr>
            <a:lvl5pPr>
              <a:defRPr sz="1727"/>
            </a:lvl5pPr>
            <a:lvl6pPr>
              <a:defRPr sz="1727"/>
            </a:lvl6pPr>
            <a:lvl7pPr>
              <a:defRPr sz="1727"/>
            </a:lvl7pPr>
            <a:lvl8pPr>
              <a:defRPr sz="1727"/>
            </a:lvl8pPr>
            <a:lvl9pPr>
              <a:defRPr sz="1727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1F934-5C6B-4EE8-AF5B-17B85893C0C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95F1D-522C-4DD2-8D62-44BA705DC3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9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36018" y="7095946"/>
            <a:ext cx="853289" cy="32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95" b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79C76C74-8835-4D95-A0A5-80ECAE9C97F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6" name="ZoneTexte 5"/>
          <p:cNvSpPr txBox="1"/>
          <p:nvPr userDrawn="1"/>
        </p:nvSpPr>
        <p:spPr>
          <a:xfrm>
            <a:off x="6908556" y="7112751"/>
            <a:ext cx="1769038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95" b="0" smtClean="0">
                <a:solidFill>
                  <a:schemeClr val="bg2"/>
                </a:solidFill>
                <a:latin typeface="+mn-lt"/>
              </a:rPr>
              <a:t>5 décembre 2015</a:t>
            </a:r>
            <a:endParaRPr lang="en-US" sz="1295" b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0" name="ZoneTexte 9"/>
          <p:cNvSpPr txBox="1"/>
          <p:nvPr userDrawn="1"/>
        </p:nvSpPr>
        <p:spPr>
          <a:xfrm>
            <a:off x="525119" y="7112720"/>
            <a:ext cx="2838534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295" b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P. A. P. Nghiem - IRFU Master's day</a:t>
            </a:r>
            <a:endParaRPr lang="fr-FR" sz="1295" b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D:\logoirfuversion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554" y="234629"/>
            <a:ext cx="1573122" cy="5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590" y="300987"/>
            <a:ext cx="3517676" cy="1280945"/>
          </a:xfrm>
        </p:spPr>
        <p:txBody>
          <a:bodyPr anchor="b"/>
          <a:lstStyle>
            <a:lvl1pPr algn="l">
              <a:defRPr sz="2159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0773" y="300988"/>
            <a:ext cx="5976449" cy="6451973"/>
          </a:xfrm>
        </p:spPr>
        <p:txBody>
          <a:bodyPr/>
          <a:lstStyle>
            <a:lvl1pPr>
              <a:defRPr sz="3454"/>
            </a:lvl1pPr>
            <a:lvl2pPr>
              <a:defRPr sz="3022"/>
            </a:lvl2pPr>
            <a:lvl3pPr>
              <a:defRPr sz="2590"/>
            </a:lvl3pPr>
            <a:lvl4pPr>
              <a:defRPr sz="2159"/>
            </a:lvl4pPr>
            <a:lvl5pPr>
              <a:defRPr sz="2159"/>
            </a:lvl5pPr>
            <a:lvl6pPr>
              <a:defRPr sz="2159"/>
            </a:lvl6pPr>
            <a:lvl7pPr>
              <a:defRPr sz="2159"/>
            </a:lvl7pPr>
            <a:lvl8pPr>
              <a:defRPr sz="2159"/>
            </a:lvl8pPr>
            <a:lvl9pPr>
              <a:defRPr sz="2159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590" y="1581933"/>
            <a:ext cx="3517676" cy="5171028"/>
          </a:xfrm>
        </p:spPr>
        <p:txBody>
          <a:bodyPr/>
          <a:lstStyle>
            <a:lvl1pPr marL="0" indent="0">
              <a:buNone/>
              <a:defRPr sz="1511"/>
            </a:lvl1pPr>
            <a:lvl2pPr marL="493456" indent="0">
              <a:buNone/>
              <a:defRPr sz="1295"/>
            </a:lvl2pPr>
            <a:lvl3pPr marL="986912" indent="0">
              <a:buNone/>
              <a:defRPr sz="1079"/>
            </a:lvl3pPr>
            <a:lvl4pPr marL="1480368" indent="0">
              <a:buNone/>
              <a:defRPr sz="971"/>
            </a:lvl4pPr>
            <a:lvl5pPr marL="1973824" indent="0">
              <a:buNone/>
              <a:defRPr sz="971"/>
            </a:lvl5pPr>
            <a:lvl6pPr marL="2467280" indent="0">
              <a:buNone/>
              <a:defRPr sz="971"/>
            </a:lvl6pPr>
            <a:lvl7pPr marL="2960736" indent="0">
              <a:buNone/>
              <a:defRPr sz="971"/>
            </a:lvl7pPr>
            <a:lvl8pPr marL="3454192" indent="0">
              <a:buNone/>
              <a:defRPr sz="971"/>
            </a:lvl8pPr>
            <a:lvl9pPr marL="3947648" indent="0">
              <a:buNone/>
              <a:defRPr sz="97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B2082-B0D6-4EEE-B23B-4A169B0340A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527" y="5291772"/>
            <a:ext cx="6415088" cy="624724"/>
          </a:xfrm>
        </p:spPr>
        <p:txBody>
          <a:bodyPr anchor="b"/>
          <a:lstStyle>
            <a:lvl1pPr algn="l">
              <a:defRPr sz="2159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95527" y="675471"/>
            <a:ext cx="6415088" cy="4535805"/>
          </a:xfrm>
        </p:spPr>
        <p:txBody>
          <a:bodyPr/>
          <a:lstStyle>
            <a:lvl1pPr marL="0" indent="0">
              <a:buNone/>
              <a:defRPr sz="3454"/>
            </a:lvl1pPr>
            <a:lvl2pPr marL="493456" indent="0">
              <a:buNone/>
              <a:defRPr sz="3022"/>
            </a:lvl2pPr>
            <a:lvl3pPr marL="986912" indent="0">
              <a:buNone/>
              <a:defRPr sz="2590"/>
            </a:lvl3pPr>
            <a:lvl4pPr marL="1480368" indent="0">
              <a:buNone/>
              <a:defRPr sz="2159"/>
            </a:lvl4pPr>
            <a:lvl5pPr marL="1973824" indent="0">
              <a:buNone/>
              <a:defRPr sz="2159"/>
            </a:lvl5pPr>
            <a:lvl6pPr marL="2467280" indent="0">
              <a:buNone/>
              <a:defRPr sz="2159"/>
            </a:lvl6pPr>
            <a:lvl7pPr marL="2960736" indent="0">
              <a:buNone/>
              <a:defRPr sz="2159"/>
            </a:lvl7pPr>
            <a:lvl8pPr marL="3454192" indent="0">
              <a:buNone/>
              <a:defRPr sz="2159"/>
            </a:lvl8pPr>
            <a:lvl9pPr marL="3947648" indent="0">
              <a:buNone/>
              <a:defRPr sz="2159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527" y="5916496"/>
            <a:ext cx="6415088" cy="887211"/>
          </a:xfrm>
        </p:spPr>
        <p:txBody>
          <a:bodyPr/>
          <a:lstStyle>
            <a:lvl1pPr marL="0" indent="0">
              <a:buNone/>
              <a:defRPr sz="1511"/>
            </a:lvl1pPr>
            <a:lvl2pPr marL="493456" indent="0">
              <a:buNone/>
              <a:defRPr sz="1295"/>
            </a:lvl2pPr>
            <a:lvl3pPr marL="986912" indent="0">
              <a:buNone/>
              <a:defRPr sz="1079"/>
            </a:lvl3pPr>
            <a:lvl4pPr marL="1480368" indent="0">
              <a:buNone/>
              <a:defRPr sz="971"/>
            </a:lvl4pPr>
            <a:lvl5pPr marL="1973824" indent="0">
              <a:buNone/>
              <a:defRPr sz="971"/>
            </a:lvl5pPr>
            <a:lvl6pPr marL="2467280" indent="0">
              <a:buNone/>
              <a:defRPr sz="971"/>
            </a:lvl6pPr>
            <a:lvl7pPr marL="2960736" indent="0">
              <a:buNone/>
              <a:defRPr sz="971"/>
            </a:lvl7pPr>
            <a:lvl8pPr marL="3454192" indent="0">
              <a:buNone/>
              <a:defRPr sz="971"/>
            </a:lvl8pPr>
            <a:lvl9pPr marL="3947648" indent="0">
              <a:buNone/>
              <a:defRPr sz="97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632304" y="7106445"/>
            <a:ext cx="1229804" cy="290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2010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247378" y="7099445"/>
            <a:ext cx="4989513" cy="3132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IFMIF-EVEDA - Accelerator System Group – Beam Dynamics</a:t>
            </a:r>
            <a:endParaRPr lang="fr-FR">
              <a:solidFill>
                <a:schemeClr val="tx1"/>
              </a:solidFill>
              <a:latin typeface="Time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136018" y="7095946"/>
            <a:ext cx="853289" cy="32723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E0AD1-0CE6-47B6-A2C0-06047D95AED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8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97540" y="1440188"/>
            <a:ext cx="8371827" cy="525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80405" y="587975"/>
            <a:ext cx="8731647" cy="67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34" name="Line 10"/>
          <p:cNvSpPr>
            <a:spLocks noChangeShapeType="1"/>
          </p:cNvSpPr>
          <p:nvPr userDrawn="1"/>
        </p:nvSpPr>
        <p:spPr bwMode="auto">
          <a:xfrm>
            <a:off x="634931" y="7026667"/>
            <a:ext cx="9433193" cy="32530"/>
          </a:xfrm>
          <a:prstGeom prst="line">
            <a:avLst/>
          </a:prstGeom>
          <a:noFill/>
          <a:ln w="28575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350"/>
          </a:p>
        </p:txBody>
      </p:sp>
      <p:sp>
        <p:nvSpPr>
          <p:cNvPr id="1035" name="Line 11"/>
          <p:cNvSpPr>
            <a:spLocks noChangeShapeType="1"/>
          </p:cNvSpPr>
          <p:nvPr userDrawn="1"/>
        </p:nvSpPr>
        <p:spPr bwMode="auto">
          <a:xfrm flipV="1">
            <a:off x="1223801" y="482979"/>
            <a:ext cx="8289171" cy="21985"/>
          </a:xfrm>
          <a:prstGeom prst="line">
            <a:avLst/>
          </a:prstGeom>
          <a:noFill/>
          <a:ln w="28575">
            <a:solidFill>
              <a:srgbClr val="FFB30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350"/>
          </a:p>
        </p:txBody>
      </p:sp>
      <p:pic>
        <p:nvPicPr>
          <p:cNvPr id="2050" name="Picture 2" descr="D:\CEA_GB_logo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02" y="115904"/>
            <a:ext cx="944458" cy="78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2" r:id="rId7"/>
    <p:sldLayoutId id="2147483719" r:id="rId8"/>
    <p:sldLayoutId id="2147483720" r:id="rId9"/>
    <p:sldLayoutId id="2147483721" r:id="rId10"/>
    <p:sldLayoutId id="214748372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5pPr>
      <a:lvl6pPr marL="493456" algn="ctr" rtl="0" fontAlgn="base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6pPr>
      <a:lvl7pPr marL="986912" algn="ctr" rtl="0" fontAlgn="base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7pPr>
      <a:lvl8pPr marL="1480368" algn="ctr" rtl="0" fontAlgn="base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8pPr>
      <a:lvl9pPr marL="1973824" algn="ctr" rtl="0" fontAlgn="base">
        <a:spcBef>
          <a:spcPct val="0"/>
        </a:spcBef>
        <a:spcAft>
          <a:spcPct val="0"/>
        </a:spcAft>
        <a:defRPr sz="2159" b="1">
          <a:solidFill>
            <a:srgbClr val="5E5C5E"/>
          </a:solidFill>
          <a:latin typeface="Arial" pitchFamily="34" charset="0"/>
        </a:defRPr>
      </a:lvl9pPr>
    </p:titleStyle>
    <p:bodyStyle>
      <a:lvl1pPr marL="210747" indent="-210747" algn="l" rtl="0" eaLnBrk="0" fontAlgn="base" hangingPunct="0">
        <a:spcBef>
          <a:spcPct val="20000"/>
        </a:spcBef>
        <a:spcAft>
          <a:spcPct val="0"/>
        </a:spcAft>
        <a:buChar char="•"/>
        <a:defRPr sz="3454">
          <a:solidFill>
            <a:schemeClr val="accent2"/>
          </a:solidFill>
          <a:latin typeface="+mn-lt"/>
          <a:ea typeface="+mn-ea"/>
          <a:cs typeface="+mn-cs"/>
        </a:defRPr>
      </a:lvl1pPr>
      <a:lvl2pPr marL="717910" indent="-301556" algn="l" rtl="0" eaLnBrk="0" fontAlgn="base" hangingPunct="0">
        <a:spcBef>
          <a:spcPct val="20000"/>
        </a:spcBef>
        <a:spcAft>
          <a:spcPct val="0"/>
        </a:spcAft>
        <a:buChar char="–"/>
        <a:defRPr sz="1727">
          <a:solidFill>
            <a:srgbClr val="4D4D4D"/>
          </a:solidFill>
          <a:latin typeface="+mn-lt"/>
        </a:defRPr>
      </a:lvl2pPr>
      <a:lvl3pPr marL="1125697" indent="-202180" algn="l" rtl="0" eaLnBrk="0" fontAlgn="base" hangingPunct="0">
        <a:spcBef>
          <a:spcPct val="20000"/>
        </a:spcBef>
        <a:spcAft>
          <a:spcPct val="0"/>
        </a:spcAft>
        <a:buChar char="•"/>
        <a:defRPr sz="1511">
          <a:solidFill>
            <a:srgbClr val="003399"/>
          </a:solidFill>
          <a:latin typeface="+mn-lt"/>
        </a:defRPr>
      </a:lvl3pPr>
      <a:lvl4pPr marL="1528343" indent="-197040" algn="l" rtl="0" eaLnBrk="0" fontAlgn="base" hangingPunct="0">
        <a:spcBef>
          <a:spcPct val="20000"/>
        </a:spcBef>
        <a:spcAft>
          <a:spcPct val="0"/>
        </a:spcAft>
        <a:buChar char="–"/>
        <a:defRPr sz="1295">
          <a:solidFill>
            <a:schemeClr val="tx1"/>
          </a:solidFill>
          <a:latin typeface="+mn-lt"/>
        </a:defRPr>
      </a:lvl4pPr>
      <a:lvl5pPr marL="2220552" indent="-246728" algn="l" rtl="0" eaLnBrk="0" fontAlgn="base" hangingPunct="0">
        <a:spcBef>
          <a:spcPct val="20000"/>
        </a:spcBef>
        <a:spcAft>
          <a:spcPct val="0"/>
        </a:spcAft>
        <a:buChar char="»"/>
        <a:defRPr sz="1079">
          <a:solidFill>
            <a:schemeClr val="tx1"/>
          </a:solidFill>
          <a:latin typeface="+mn-lt"/>
        </a:defRPr>
      </a:lvl5pPr>
      <a:lvl6pPr marL="2714008" indent="-246728" algn="l" rtl="0" fontAlgn="base">
        <a:spcBef>
          <a:spcPct val="20000"/>
        </a:spcBef>
        <a:spcAft>
          <a:spcPct val="0"/>
        </a:spcAft>
        <a:buChar char="»"/>
        <a:defRPr sz="1079">
          <a:solidFill>
            <a:schemeClr val="tx1"/>
          </a:solidFill>
          <a:latin typeface="+mn-lt"/>
        </a:defRPr>
      </a:lvl6pPr>
      <a:lvl7pPr marL="3207464" indent="-246728" algn="l" rtl="0" fontAlgn="base">
        <a:spcBef>
          <a:spcPct val="20000"/>
        </a:spcBef>
        <a:spcAft>
          <a:spcPct val="0"/>
        </a:spcAft>
        <a:buChar char="»"/>
        <a:defRPr sz="1079">
          <a:solidFill>
            <a:schemeClr val="tx1"/>
          </a:solidFill>
          <a:latin typeface="+mn-lt"/>
        </a:defRPr>
      </a:lvl7pPr>
      <a:lvl8pPr marL="3700920" indent="-246728" algn="l" rtl="0" fontAlgn="base">
        <a:spcBef>
          <a:spcPct val="20000"/>
        </a:spcBef>
        <a:spcAft>
          <a:spcPct val="0"/>
        </a:spcAft>
        <a:buChar char="»"/>
        <a:defRPr sz="1079">
          <a:solidFill>
            <a:schemeClr val="tx1"/>
          </a:solidFill>
          <a:latin typeface="+mn-lt"/>
        </a:defRPr>
      </a:lvl8pPr>
      <a:lvl9pPr marL="4194376" indent="-246728" algn="l" rtl="0" fontAlgn="base">
        <a:spcBef>
          <a:spcPct val="20000"/>
        </a:spcBef>
        <a:spcAft>
          <a:spcPct val="0"/>
        </a:spcAft>
        <a:buChar char="»"/>
        <a:defRPr sz="1079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34591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653036" y="7006699"/>
            <a:ext cx="33857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662466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31E21-C073-4D29-90C3-DD4394066448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hdr="0" ftr="0" dt="0"/>
  <p:txStyles>
    <p:titleStyle>
      <a:lvl1pPr algn="ctr" defTabSz="986912" rtl="0" eaLnBrk="1" latinLnBrk="0" hangingPunct="1">
        <a:spcBef>
          <a:spcPct val="0"/>
        </a:spcBef>
        <a:buNone/>
        <a:defRPr sz="4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092" indent="-370092" algn="l" defTabSz="986912" rtl="0" eaLnBrk="1" latinLnBrk="0" hangingPunct="1">
        <a:spcBef>
          <a:spcPct val="20000"/>
        </a:spcBef>
        <a:buFont typeface="Arial" pitchFamily="34" charset="0"/>
        <a:buChar char="•"/>
        <a:defRPr sz="3454" kern="1200">
          <a:solidFill>
            <a:schemeClr val="tx1"/>
          </a:solidFill>
          <a:latin typeface="+mn-lt"/>
          <a:ea typeface="+mn-ea"/>
          <a:cs typeface="+mn-cs"/>
        </a:defRPr>
      </a:lvl1pPr>
      <a:lvl2pPr marL="801866" indent="-308410" algn="l" defTabSz="986912" rtl="0" eaLnBrk="1" latinLnBrk="0" hangingPunct="1">
        <a:spcBef>
          <a:spcPct val="20000"/>
        </a:spcBef>
        <a:buFont typeface="Arial" pitchFamily="34" charset="0"/>
        <a:buChar char="–"/>
        <a:defRPr sz="3022" kern="1200">
          <a:solidFill>
            <a:schemeClr val="tx1"/>
          </a:solidFill>
          <a:latin typeface="+mn-lt"/>
          <a:ea typeface="+mn-ea"/>
          <a:cs typeface="+mn-cs"/>
        </a:defRPr>
      </a:lvl2pPr>
      <a:lvl3pPr marL="1233640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590" kern="1200">
          <a:solidFill>
            <a:schemeClr val="tx1"/>
          </a:solidFill>
          <a:latin typeface="+mn-lt"/>
          <a:ea typeface="+mn-ea"/>
          <a:cs typeface="+mn-cs"/>
        </a:defRPr>
      </a:lvl3pPr>
      <a:lvl4pPr marL="1727096" indent="-246728" algn="l" defTabSz="986912" rtl="0" eaLnBrk="1" latinLnBrk="0" hangingPunct="1">
        <a:spcBef>
          <a:spcPct val="20000"/>
        </a:spcBef>
        <a:buFont typeface="Arial" pitchFamily="34" charset="0"/>
        <a:buChar char="–"/>
        <a:defRPr sz="2159" kern="1200">
          <a:solidFill>
            <a:schemeClr val="tx1"/>
          </a:solidFill>
          <a:latin typeface="+mn-lt"/>
          <a:ea typeface="+mn-ea"/>
          <a:cs typeface="+mn-cs"/>
        </a:defRPr>
      </a:lvl4pPr>
      <a:lvl5pPr marL="2220552" indent="-246728" algn="l" defTabSz="986912" rtl="0" eaLnBrk="1" latinLnBrk="0" hangingPunct="1">
        <a:spcBef>
          <a:spcPct val="20000"/>
        </a:spcBef>
        <a:buFont typeface="Arial" pitchFamily="34" charset="0"/>
        <a:buChar char="»"/>
        <a:defRPr sz="2159" kern="1200">
          <a:solidFill>
            <a:schemeClr val="tx1"/>
          </a:solidFill>
          <a:latin typeface="+mn-lt"/>
          <a:ea typeface="+mn-ea"/>
          <a:cs typeface="+mn-cs"/>
        </a:defRPr>
      </a:lvl5pPr>
      <a:lvl6pPr marL="2714008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6pPr>
      <a:lvl7pPr marL="3207464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7pPr>
      <a:lvl8pPr marL="3700920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8pPr>
      <a:lvl9pPr marL="4194376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34591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 2010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653036" y="7006699"/>
            <a:ext cx="33857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IFMIF-EVEDA - Accelerator System Group – Beam Dynamics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662466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79025-501B-4403-99AE-C65E328CB7A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 ftr="0" dt="0"/>
  <p:txStyles>
    <p:titleStyle>
      <a:lvl1pPr algn="ctr" defTabSz="986912" rtl="0" eaLnBrk="1" latinLnBrk="0" hangingPunct="1">
        <a:spcBef>
          <a:spcPct val="0"/>
        </a:spcBef>
        <a:buNone/>
        <a:defRPr sz="4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092" indent="-370092" algn="l" defTabSz="986912" rtl="0" eaLnBrk="1" latinLnBrk="0" hangingPunct="1">
        <a:spcBef>
          <a:spcPct val="20000"/>
        </a:spcBef>
        <a:buFont typeface="Arial" pitchFamily="34" charset="0"/>
        <a:buChar char="•"/>
        <a:defRPr sz="3454" kern="1200">
          <a:solidFill>
            <a:schemeClr val="tx1"/>
          </a:solidFill>
          <a:latin typeface="+mn-lt"/>
          <a:ea typeface="+mn-ea"/>
          <a:cs typeface="+mn-cs"/>
        </a:defRPr>
      </a:lvl1pPr>
      <a:lvl2pPr marL="801866" indent="-308410" algn="l" defTabSz="986912" rtl="0" eaLnBrk="1" latinLnBrk="0" hangingPunct="1">
        <a:spcBef>
          <a:spcPct val="20000"/>
        </a:spcBef>
        <a:buFont typeface="Arial" pitchFamily="34" charset="0"/>
        <a:buChar char="–"/>
        <a:defRPr sz="3022" kern="1200">
          <a:solidFill>
            <a:schemeClr val="tx1"/>
          </a:solidFill>
          <a:latin typeface="+mn-lt"/>
          <a:ea typeface="+mn-ea"/>
          <a:cs typeface="+mn-cs"/>
        </a:defRPr>
      </a:lvl2pPr>
      <a:lvl3pPr marL="1233640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590" kern="1200">
          <a:solidFill>
            <a:schemeClr val="tx1"/>
          </a:solidFill>
          <a:latin typeface="+mn-lt"/>
          <a:ea typeface="+mn-ea"/>
          <a:cs typeface="+mn-cs"/>
        </a:defRPr>
      </a:lvl3pPr>
      <a:lvl4pPr marL="1727096" indent="-246728" algn="l" defTabSz="986912" rtl="0" eaLnBrk="1" latinLnBrk="0" hangingPunct="1">
        <a:spcBef>
          <a:spcPct val="20000"/>
        </a:spcBef>
        <a:buFont typeface="Arial" pitchFamily="34" charset="0"/>
        <a:buChar char="–"/>
        <a:defRPr sz="2159" kern="1200">
          <a:solidFill>
            <a:schemeClr val="tx1"/>
          </a:solidFill>
          <a:latin typeface="+mn-lt"/>
          <a:ea typeface="+mn-ea"/>
          <a:cs typeface="+mn-cs"/>
        </a:defRPr>
      </a:lvl4pPr>
      <a:lvl5pPr marL="2220552" indent="-246728" algn="l" defTabSz="986912" rtl="0" eaLnBrk="1" latinLnBrk="0" hangingPunct="1">
        <a:spcBef>
          <a:spcPct val="20000"/>
        </a:spcBef>
        <a:buFont typeface="Arial" pitchFamily="34" charset="0"/>
        <a:buChar char="»"/>
        <a:defRPr sz="2159" kern="1200">
          <a:solidFill>
            <a:schemeClr val="tx1"/>
          </a:solidFill>
          <a:latin typeface="+mn-lt"/>
          <a:ea typeface="+mn-ea"/>
          <a:cs typeface="+mn-cs"/>
        </a:defRPr>
      </a:lvl5pPr>
      <a:lvl6pPr marL="2714008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6pPr>
      <a:lvl7pPr marL="3207464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7pPr>
      <a:lvl8pPr marL="3700920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8pPr>
      <a:lvl9pPr marL="4194376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oleObject" Target="../embeddings/oleObject6.bin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52.jpeg"/><Relationship Id="rId4" Type="http://schemas.openxmlformats.org/officeDocument/2006/relationships/image" Target="../media/image51.wmf"/><Relationship Id="rId9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emf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gif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11" Type="http://schemas.openxmlformats.org/officeDocument/2006/relationships/image" Target="../media/image17.gif"/><Relationship Id="rId5" Type="http://schemas.openxmlformats.org/officeDocument/2006/relationships/image" Target="../media/image11.gif"/><Relationship Id="rId10" Type="http://schemas.openxmlformats.org/officeDocument/2006/relationships/image" Target="../media/image16.gif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5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wmf"/><Relationship Id="rId11" Type="http://schemas.openxmlformats.org/officeDocument/2006/relationships/image" Target="../media/image23.w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27.png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747671" y="1918756"/>
            <a:ext cx="9167170" cy="112401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fr-FR" sz="4000" i="1" kern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Accélérateurs de particules</a:t>
            </a:r>
          </a:p>
          <a:p>
            <a:pPr algn="ctr" eaLnBrk="1" hangingPunct="1">
              <a:defRPr/>
            </a:pPr>
            <a:r>
              <a:rPr lang="fr-FR" sz="4000" i="1" ker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&amp;</a:t>
            </a:r>
          </a:p>
          <a:p>
            <a:pPr algn="ctr" eaLnBrk="1" hangingPunct="1">
              <a:defRPr/>
            </a:pPr>
            <a:r>
              <a:rPr lang="fr-FR" sz="4000" i="1" kern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Recherches </a:t>
            </a:r>
            <a:r>
              <a:rPr lang="fr-FR" sz="4000" i="1" kern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Scientifiques</a:t>
            </a:r>
            <a:endParaRPr lang="fr-FR" sz="4000" i="1" ker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  <a:p>
            <a:pPr algn="ctr" eaLnBrk="1" hangingPunct="1">
              <a:defRPr/>
            </a:pPr>
            <a:endParaRPr lang="fr-FR" sz="3022" i="1" kern="0">
              <a:solidFill>
                <a:srgbClr val="00666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175645" y="4070945"/>
            <a:ext cx="83504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>
                <a:latin typeface="+mn-lt"/>
              </a:rPr>
              <a:t>P</a:t>
            </a:r>
            <a:r>
              <a:rPr lang="fr-FR" sz="2000" smtClean="0">
                <a:latin typeface="+mn-lt"/>
              </a:rPr>
              <a:t>. A. Phi NGHIEM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2000">
                <a:solidFill>
                  <a:srgbClr val="0070C0"/>
                </a:solidFill>
                <a:latin typeface="Arial"/>
              </a:rPr>
              <a:t>Service des Accélérateurs, de Cryogénie et de Magnétisme (SACM</a:t>
            </a:r>
            <a:r>
              <a:rPr lang="fr-FR" sz="2000" smtClean="0">
                <a:solidFill>
                  <a:srgbClr val="0070C0"/>
                </a:solidFill>
                <a:latin typeface="Arial"/>
              </a:rPr>
              <a:t>)</a:t>
            </a:r>
            <a:endParaRPr lang="fr-FR" sz="2000" smtClean="0">
              <a:latin typeface="+mn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558220" y="6459793"/>
            <a:ext cx="4891084" cy="4273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0" smtClean="0">
                <a:latin typeface="+mj-lt"/>
              </a:rPr>
              <a:t>IRFU Master's day 05 décembre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Production de champ électrique</a:t>
            </a:r>
            <a:endParaRPr lang="en-US" sz="2400" dirty="0">
              <a:solidFill>
                <a:srgbClr val="FF9933"/>
              </a:solidFill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6195669" y="1145455"/>
            <a:ext cx="14398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6195669" y="2018580"/>
            <a:ext cx="14398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246469" y="848593"/>
            <a:ext cx="1301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+ + + + + +</a:t>
            </a:r>
            <a:endParaRPr lang="en-GB" altLang="fr-FR" sz="180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329019" y="1845543"/>
            <a:ext cx="132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_ _ _ _ _ _ </a:t>
            </a:r>
            <a:endParaRPr lang="en-GB" altLang="fr-FR" sz="1800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7224369" y="1231180"/>
            <a:ext cx="0" cy="719138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graphicFrame>
        <p:nvGraphicFramePr>
          <p:cNvPr id="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549473"/>
              </p:ext>
            </p:extLst>
          </p:nvPr>
        </p:nvGraphicFramePr>
        <p:xfrm>
          <a:off x="7281519" y="1402630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4" name="Equation" r:id="rId3" imgW="228501" imgH="304668" progId="">
                  <p:embed/>
                </p:oleObj>
              </mc:Choice>
              <mc:Fallback>
                <p:oleObj name="Equation" r:id="rId3" imgW="228501" imgH="304668" progId="">
                  <p:embed/>
                  <p:pic>
                    <p:nvPicPr>
                      <p:cNvPr id="0" name="Picture 2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1519" y="1402630"/>
                        <a:ext cx="2286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6454432" y="1272455"/>
            <a:ext cx="215900" cy="215900"/>
            <a:chOff x="4201" y="2726"/>
            <a:chExt cx="136" cy="136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auto">
            <a:xfrm>
              <a:off x="4201" y="2726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4267" y="274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4221" y="2793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6567144" y="1485180"/>
            <a:ext cx="0" cy="4857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141069" y="1324843"/>
            <a:ext cx="42133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2 plaques électriques chargées + et </a:t>
            </a:r>
            <a:r>
              <a:rPr lang="fr-FR" altLang="fr-FR" sz="1800" smtClean="0"/>
              <a:t>-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smtClean="0"/>
              <a:t>mais champ faible car claquages</a:t>
            </a:r>
            <a:endParaRPr lang="en-GB" altLang="fr-FR" sz="1800"/>
          </a:p>
        </p:txBody>
      </p:sp>
      <p:sp>
        <p:nvSpPr>
          <p:cNvPr id="16" name="AutoShape 32"/>
          <p:cNvSpPr>
            <a:spLocks noChangeArrowheads="1"/>
          </p:cNvSpPr>
          <p:nvPr/>
        </p:nvSpPr>
        <p:spPr bwMode="auto">
          <a:xfrm>
            <a:off x="842619" y="1383580"/>
            <a:ext cx="276225" cy="276225"/>
          </a:xfrm>
          <a:prstGeom prst="irregularSeal1">
            <a:avLst/>
          </a:prstGeom>
          <a:gradFill rotWithShape="1">
            <a:gsLst>
              <a:gs pos="0">
                <a:srgbClr val="008080"/>
              </a:gs>
              <a:gs pos="100000">
                <a:srgbClr val="003B3B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1194847" y="2676378"/>
            <a:ext cx="38779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F9933"/>
                </a:solidFill>
              </a:rPr>
              <a:t>Onde électromagnétique RF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F9933"/>
                </a:solidFill>
              </a:rPr>
              <a:t>piégée dans une cavité résonante</a:t>
            </a:r>
            <a:endParaRPr lang="en-GB" altLang="fr-FR" sz="1800">
              <a:solidFill>
                <a:srgbClr val="FF9933"/>
              </a:solidFill>
            </a:endParaRPr>
          </a:p>
        </p:txBody>
      </p:sp>
      <p:sp>
        <p:nvSpPr>
          <p:cNvPr id="21" name="AutoShape 34"/>
          <p:cNvSpPr>
            <a:spLocks noChangeArrowheads="1"/>
          </p:cNvSpPr>
          <p:nvPr/>
        </p:nvSpPr>
        <p:spPr bwMode="auto">
          <a:xfrm>
            <a:off x="861472" y="2725590"/>
            <a:ext cx="276225" cy="276225"/>
          </a:xfrm>
          <a:prstGeom prst="irregularSeal1">
            <a:avLst/>
          </a:prstGeom>
          <a:gradFill rotWithShape="1">
            <a:gsLst>
              <a:gs pos="0">
                <a:srgbClr val="008080"/>
              </a:gs>
              <a:gs pos="100000">
                <a:srgbClr val="003B3B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grpSp>
        <p:nvGrpSpPr>
          <p:cNvPr id="17" name="Groupe 16"/>
          <p:cNvGrpSpPr/>
          <p:nvPr/>
        </p:nvGrpSpPr>
        <p:grpSpPr>
          <a:xfrm>
            <a:off x="5214397" y="2300140"/>
            <a:ext cx="3278188" cy="1241425"/>
            <a:chOff x="5214397" y="2300140"/>
            <a:chExt cx="3278188" cy="1241425"/>
          </a:xfrm>
        </p:grpSpPr>
        <p:pic>
          <p:nvPicPr>
            <p:cNvPr id="22" name="Picture 36" descr="image cavites2ter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397" y="2300140"/>
              <a:ext cx="3278188" cy="1241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Line 37"/>
            <p:cNvSpPr>
              <a:spLocks noChangeShapeType="1"/>
            </p:cNvSpPr>
            <p:nvPr/>
          </p:nvSpPr>
          <p:spPr bwMode="auto">
            <a:xfrm>
              <a:off x="5563647" y="2925615"/>
              <a:ext cx="53975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Line 39"/>
            <p:cNvSpPr>
              <a:spLocks noChangeShapeType="1"/>
            </p:cNvSpPr>
            <p:nvPr/>
          </p:nvSpPr>
          <p:spPr bwMode="auto">
            <a:xfrm>
              <a:off x="7484522" y="2925615"/>
              <a:ext cx="53975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 flipH="1">
              <a:off x="6493922" y="2925615"/>
              <a:ext cx="53975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graphicFrame>
          <p:nvGraphicFramePr>
            <p:cNvPr id="26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2024282"/>
                </p:ext>
              </p:extLst>
            </p:nvPr>
          </p:nvGraphicFramePr>
          <p:xfrm>
            <a:off x="5731922" y="2608115"/>
            <a:ext cx="2286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5" name="Equation" r:id="rId6" imgW="228501" imgH="304668" progId="">
                    <p:embed/>
                  </p:oleObj>
                </mc:Choice>
                <mc:Fallback>
                  <p:oleObj name="Equation" r:id="rId6" imgW="228501" imgH="304668" progId="">
                    <p:embed/>
                    <p:pic>
                      <p:nvPicPr>
                        <p:cNvPr id="0" name="Picture 2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31922" y="2608115"/>
                          <a:ext cx="2286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ZoneTexte 26"/>
          <p:cNvSpPr txBox="1"/>
          <p:nvPr/>
        </p:nvSpPr>
        <p:spPr>
          <a:xfrm>
            <a:off x="1140644" y="3506771"/>
            <a:ext cx="63225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latin typeface="+mn-lt"/>
              </a:rPr>
              <a:t>Cavité RF à température ambiante : plusieurs MV/m</a:t>
            </a:r>
          </a:p>
          <a:p>
            <a:r>
              <a:rPr lang="fr-FR" sz="1600" smtClean="0">
                <a:solidFill>
                  <a:srgbClr val="000000"/>
                </a:solidFill>
                <a:latin typeface="Arial"/>
              </a:rPr>
              <a:t>Cavité RF supraconductrices 4 K : plusieurs dizaines de MV/m</a:t>
            </a:r>
            <a:endParaRPr lang="fr-FR" sz="1600" smtClean="0">
              <a:latin typeface="+mn-lt"/>
            </a:endParaRP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1108075" y="4370261"/>
            <a:ext cx="77075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Accélération </a:t>
            </a:r>
            <a:r>
              <a:rPr lang="fr-FR" altLang="fr-FR" sz="1800" smtClean="0"/>
              <a:t>par </a:t>
            </a:r>
            <a:r>
              <a:rPr lang="fr-FR" altLang="fr-FR" sz="1800"/>
              <a:t>RF </a:t>
            </a:r>
            <a:r>
              <a:rPr lang="fr-FR" altLang="fr-FR" sz="1800">
                <a:solidFill>
                  <a:srgbClr val="FF0000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 </a:t>
            </a:r>
            <a:r>
              <a:rPr lang="fr-FR" altLang="fr-FR" sz="1800">
                <a:ea typeface="Lucida Sans Unicode" pitchFamily="34" charset="0"/>
                <a:cs typeface="Lucida Sans Unicode" pitchFamily="34" charset="0"/>
              </a:rPr>
              <a:t>Mise en paquets (focalisation longitudinale)</a:t>
            </a:r>
          </a:p>
        </p:txBody>
      </p:sp>
      <p:pic>
        <p:nvPicPr>
          <p:cNvPr id="29" name="Picture 3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 t="37965" r="25243" b="19807"/>
          <a:stretch>
            <a:fillRect/>
          </a:stretch>
        </p:blipFill>
        <p:spPr bwMode="auto">
          <a:xfrm>
            <a:off x="1044575" y="4690524"/>
            <a:ext cx="3544888" cy="230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2" descr="image longi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2" t="29033" r="24760" b="44476"/>
          <a:stretch>
            <a:fillRect/>
          </a:stretch>
        </p:blipFill>
        <p:spPr bwMode="auto">
          <a:xfrm>
            <a:off x="5137150" y="4774433"/>
            <a:ext cx="2994025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285413" y="6343299"/>
            <a:ext cx="3005588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1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Cavités supraconductrices</a:t>
            </a:r>
            <a:endParaRPr lang="en-US" sz="2400" dirty="0">
              <a:solidFill>
                <a:srgbClr val="FF9933"/>
              </a:solidFill>
            </a:endParaRPr>
          </a:p>
        </p:txBody>
      </p:sp>
      <p:pic>
        <p:nvPicPr>
          <p:cNvPr id="9218" name="Picture 2" descr="http://irfu-i.cea.fr/Images/astImg/2878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649" y="1230965"/>
            <a:ext cx="1819373" cy="272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image cavites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97" y="1379516"/>
            <a:ext cx="3152775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744718" y="1053015"/>
            <a:ext cx="2284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latin typeface="+mn-lt"/>
              </a:rPr>
              <a:t>Cavité RF à 5 cellules</a:t>
            </a:r>
          </a:p>
        </p:txBody>
      </p:sp>
      <p:pic>
        <p:nvPicPr>
          <p:cNvPr id="8" name="Picture 103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3563026" y="1368212"/>
            <a:ext cx="4319905" cy="2730500"/>
          </a:xfrm>
          <a:prstGeom prst="rect">
            <a:avLst/>
          </a:prstGeom>
          <a:noFill/>
        </p:spPr>
      </p:pic>
      <p:sp>
        <p:nvSpPr>
          <p:cNvPr id="9" name="ZoneTexte 8"/>
          <p:cNvSpPr txBox="1"/>
          <p:nvPr/>
        </p:nvSpPr>
        <p:spPr>
          <a:xfrm>
            <a:off x="4107909" y="935253"/>
            <a:ext cx="2922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latin typeface="+mn-lt"/>
              </a:rPr>
              <a:t>Cryomodule IFMIF</a:t>
            </a:r>
          </a:p>
          <a:p>
            <a:r>
              <a:rPr lang="fr-FR" sz="1600" smtClean="0">
                <a:latin typeface="+mn-lt"/>
              </a:rPr>
              <a:t>8 cavités RF et 8 solénoïdes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7640818" y="924862"/>
            <a:ext cx="24400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latin typeface="+mn-lt"/>
              </a:rPr>
              <a:t>Coupleur de puissance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90945" y="3667989"/>
            <a:ext cx="6551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>
                <a:latin typeface="+mn-lt"/>
              </a:rPr>
              <a:t>Matériau = Niobium (Nb)</a:t>
            </a:r>
          </a:p>
          <a:p>
            <a:r>
              <a:rPr lang="fr-FR" sz="1600">
                <a:latin typeface="+mn-lt"/>
              </a:rPr>
              <a:t>Résistance de surface </a:t>
            </a:r>
            <a:r>
              <a:rPr lang="fr-FR" sz="1600" smtClean="0">
                <a:latin typeface="+mn-lt"/>
              </a:rPr>
              <a:t>100 000 </a:t>
            </a:r>
            <a:r>
              <a:rPr lang="fr-FR" sz="1600">
                <a:latin typeface="+mn-lt"/>
              </a:rPr>
              <a:t>fois plus faible que celle du cuivre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94855" y="4634345"/>
            <a:ext cx="8494633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9933"/>
                </a:solidFill>
                <a:latin typeface="+mn-lt"/>
              </a:rPr>
              <a:t>Quelques sujets </a:t>
            </a:r>
            <a:r>
              <a:rPr lang="fr-FR" sz="2000">
                <a:solidFill>
                  <a:srgbClr val="FF9933"/>
                </a:solidFill>
                <a:latin typeface="+mn-lt"/>
              </a:rPr>
              <a:t>de recherches </a:t>
            </a:r>
            <a:r>
              <a:rPr lang="fr-FR" sz="2000" smtClean="0">
                <a:latin typeface="+mn-lt"/>
              </a:rPr>
              <a:t>:</a:t>
            </a:r>
            <a:endParaRPr lang="fr-FR" sz="2000">
              <a:latin typeface="+mn-lt"/>
            </a:endParaRPr>
          </a:p>
          <a:p>
            <a:r>
              <a:rPr lang="fr-FR" sz="2000" smtClean="0">
                <a:latin typeface="+mn-lt"/>
              </a:rPr>
              <a:t>- Modélisation de la distribution du champ dans la cavité</a:t>
            </a:r>
          </a:p>
          <a:p>
            <a:r>
              <a:rPr lang="fr-FR" sz="2000" smtClean="0">
                <a:latin typeface="+mn-lt"/>
              </a:rPr>
              <a:t>- Mécanismes de multipactor</a:t>
            </a:r>
          </a:p>
          <a:p>
            <a:r>
              <a:rPr lang="fr-FR" sz="2000" smtClean="0">
                <a:latin typeface="+mn-lt"/>
              </a:rPr>
              <a:t>- Théorie </a:t>
            </a:r>
            <a:r>
              <a:rPr lang="fr-FR" sz="2000">
                <a:latin typeface="+mn-lt"/>
              </a:rPr>
              <a:t>de la supraconductivité en RF</a:t>
            </a:r>
          </a:p>
          <a:p>
            <a:r>
              <a:rPr lang="fr-FR" sz="2000" smtClean="0">
                <a:latin typeface="+mn-lt"/>
              </a:rPr>
              <a:t>- Etude </a:t>
            </a:r>
            <a:r>
              <a:rPr lang="fr-FR" sz="2000">
                <a:latin typeface="+mn-lt"/>
              </a:rPr>
              <a:t>et traitements de surface</a:t>
            </a:r>
          </a:p>
          <a:p>
            <a:r>
              <a:rPr lang="fr-FR" sz="2000" smtClean="0">
                <a:latin typeface="+mn-lt"/>
              </a:rPr>
              <a:t>- Développement </a:t>
            </a:r>
            <a:r>
              <a:rPr lang="fr-FR" sz="2000">
                <a:latin typeface="+mn-lt"/>
              </a:rPr>
              <a:t>de nouveaux supraconducteurs (nano-composites</a:t>
            </a:r>
            <a:r>
              <a:rPr lang="fr-FR" sz="2000" smtClean="0">
                <a:latin typeface="+mn-lt"/>
              </a:rPr>
              <a:t>)</a:t>
            </a:r>
            <a:endParaRPr lang="fr-FR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92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Cryogénie</a:t>
            </a:r>
            <a:endParaRPr lang="en-US" sz="2400" dirty="0">
              <a:solidFill>
                <a:srgbClr val="FF9933"/>
              </a:solidFill>
            </a:endParaRPr>
          </a:p>
        </p:txBody>
      </p:sp>
      <p:pic>
        <p:nvPicPr>
          <p:cNvPr id="4" name="Picture 2" descr="C:\Users\jerome\LocalData\LEDA\2014\20140201_MastersDay\sources\IMG_1226comp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34"/>
          <a:stretch/>
        </p:blipFill>
        <p:spPr bwMode="auto">
          <a:xfrm>
            <a:off x="6034932" y="1676147"/>
            <a:ext cx="3639095" cy="2210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839" y="1012885"/>
            <a:ext cx="2913460" cy="304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5741047" y="1001023"/>
            <a:ext cx="323434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600" dirty="0" smtClean="0">
                <a:latin typeface="+mj-lt"/>
              </a:rPr>
              <a:t>Réacteurs pour fusion</a:t>
            </a:r>
          </a:p>
          <a:p>
            <a:pPr algn="ctr"/>
            <a:r>
              <a:rPr lang="fr-FR" sz="1600" dirty="0" smtClean="0">
                <a:latin typeface="+mj-lt"/>
              </a:rPr>
              <a:t>Test des 18 bobines de JT60SA</a:t>
            </a:r>
            <a:endParaRPr lang="fr-FR" sz="1600" dirty="0">
              <a:latin typeface="+mj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899064" y="4488871"/>
            <a:ext cx="3986989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9933"/>
                </a:solidFill>
                <a:latin typeface="+mn-lt"/>
              </a:rPr>
              <a:t>Quelques sujets de recherche :</a:t>
            </a:r>
          </a:p>
          <a:p>
            <a:r>
              <a:rPr lang="fr-FR" sz="2000" smtClean="0">
                <a:latin typeface="+mn-lt"/>
              </a:rPr>
              <a:t>- hélium II en milieu poreux</a:t>
            </a:r>
          </a:p>
          <a:p>
            <a:r>
              <a:rPr lang="fr-FR" sz="2000" smtClean="0">
                <a:latin typeface="+mn-lt"/>
              </a:rPr>
              <a:t>- conductibilité thermique</a:t>
            </a:r>
          </a:p>
          <a:p>
            <a:r>
              <a:rPr lang="fr-FR" sz="2000" smtClean="0">
                <a:latin typeface="+mn-lt"/>
              </a:rPr>
              <a:t>- écoulements diphasiques</a:t>
            </a:r>
          </a:p>
          <a:p>
            <a:r>
              <a:rPr lang="fr-FR" sz="2000" smtClean="0">
                <a:latin typeface="+mn-lt"/>
              </a:rPr>
              <a:t>- R&amp;D instrumentation</a:t>
            </a:r>
          </a:p>
        </p:txBody>
      </p:sp>
      <p:pic>
        <p:nvPicPr>
          <p:cNvPr id="11266" name="Picture 2" descr="http://irfu-i.cea.fr/Images/astImg/3343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9"/>
          <a:stretch/>
        </p:blipFill>
        <p:spPr bwMode="auto">
          <a:xfrm>
            <a:off x="114300" y="1776846"/>
            <a:ext cx="2672464" cy="481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311728" y="1278082"/>
            <a:ext cx="24128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>
                <a:latin typeface="+mn-lt"/>
              </a:rPr>
              <a:t>C</a:t>
            </a:r>
            <a:r>
              <a:rPr lang="fr-FR" sz="2000" smtClean="0">
                <a:latin typeface="+mn-lt"/>
              </a:rPr>
              <a:t>ible d'hydrogène</a:t>
            </a:r>
          </a:p>
          <a:p>
            <a:r>
              <a:rPr lang="fr-FR" sz="2000" smtClean="0">
                <a:latin typeface="+mn-lt"/>
              </a:rPr>
              <a:t>liquide SPIRAL2</a:t>
            </a:r>
          </a:p>
        </p:txBody>
      </p:sp>
      <p:pic>
        <p:nvPicPr>
          <p:cNvPr id="11268" name="Picture 4" descr="http://irfu-i.cea.fr/Images/astImg/742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1923" y="4670318"/>
            <a:ext cx="3125290" cy="231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7502237" y="4322619"/>
            <a:ext cx="2563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latin typeface="+mn-lt"/>
              </a:rPr>
              <a:t>Atelier de bobinage</a:t>
            </a:r>
          </a:p>
        </p:txBody>
      </p:sp>
    </p:spTree>
    <p:extLst>
      <p:ext uri="{BB962C8B-B14F-4D97-AF65-F5344CB8AC3E}">
        <p14:creationId xmlns:p14="http://schemas.microsoft.com/office/powerpoint/2010/main" val="40346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Production de particules chargées</a:t>
            </a:r>
            <a:endParaRPr lang="en-US" sz="2400" dirty="0">
              <a:solidFill>
                <a:srgbClr val="FF9933"/>
              </a:solidFill>
            </a:endParaRPr>
          </a:p>
        </p:txBody>
      </p:sp>
      <p:pic>
        <p:nvPicPr>
          <p:cNvPr id="4" name="Picture 3" descr="C:\Users\jerome\LocalData\LEDA\DOC\Sources\IFMIF\Coupe1_small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9" y="746061"/>
            <a:ext cx="3889888" cy="405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contenu 2"/>
          <p:cNvSpPr txBox="1">
            <a:spLocks/>
          </p:cNvSpPr>
          <p:nvPr/>
        </p:nvSpPr>
        <p:spPr>
          <a:xfrm>
            <a:off x="294539" y="5138401"/>
            <a:ext cx="10169105" cy="17299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>
            <a:lvl1pPr marL="210747" indent="-210747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54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17910" indent="-30155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27">
                <a:solidFill>
                  <a:srgbClr val="4D4D4D"/>
                </a:solidFill>
                <a:latin typeface="+mn-lt"/>
              </a:defRPr>
            </a:lvl2pPr>
            <a:lvl3pPr marL="1125697" indent="-20218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511">
                <a:solidFill>
                  <a:srgbClr val="003399"/>
                </a:solidFill>
                <a:latin typeface="+mn-lt"/>
              </a:defRPr>
            </a:lvl3pPr>
            <a:lvl4pPr marL="1528343" indent="-19704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95">
                <a:solidFill>
                  <a:schemeClr val="tx1"/>
                </a:solidFill>
                <a:latin typeface="+mn-lt"/>
              </a:defRPr>
            </a:lvl4pPr>
            <a:lvl5pPr marL="2220552" indent="-246728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5pPr>
            <a:lvl6pPr marL="2714008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6pPr>
            <a:lvl7pPr marL="3207464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7pPr>
            <a:lvl8pPr marL="3700920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8pPr>
            <a:lvl9pPr marL="4194376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2000" b="0" kern="0" smtClean="0">
                <a:solidFill>
                  <a:srgbClr val="FF0000"/>
                </a:solidFill>
              </a:rPr>
              <a:t>Quelques sujets de recherche</a:t>
            </a:r>
            <a:r>
              <a:rPr lang="fr-FR" sz="2000" b="0" kern="0" smtClean="0"/>
              <a:t>:</a:t>
            </a:r>
          </a:p>
          <a:p>
            <a:pPr marL="1266825" indent="-342900">
              <a:buFont typeface="Arial" panose="020B0604020202020204" pitchFamily="34" charset="0"/>
              <a:buChar char="•"/>
            </a:pPr>
            <a:r>
              <a:rPr lang="fr-FR" sz="1800" b="0" kern="0" smtClean="0"/>
              <a:t> </a:t>
            </a:r>
            <a:r>
              <a:rPr lang="fr-FR" sz="1800" b="0" kern="0" smtClean="0">
                <a:solidFill>
                  <a:srgbClr val="FF0000"/>
                </a:solidFill>
              </a:rPr>
              <a:t>Modélisation</a:t>
            </a:r>
            <a:r>
              <a:rPr lang="fr-FR" sz="1800" b="0" kern="0" smtClean="0"/>
              <a:t> du plasma et du système d’extraction (interaction micro-onde - plasma, émission secondaire d’électrons, thermalisation…), piégeage des électrons entre les électrodes</a:t>
            </a:r>
          </a:p>
          <a:p>
            <a:pPr marL="1266825" indent="-342900">
              <a:buFont typeface="Arial" panose="020B0604020202020204" pitchFamily="34" charset="0"/>
              <a:buChar char="•"/>
            </a:pPr>
            <a:r>
              <a:rPr lang="fr-FR" sz="1800" b="0" kern="0" smtClean="0"/>
              <a:t> </a:t>
            </a:r>
            <a:r>
              <a:rPr lang="fr-FR" sz="1800" b="0" kern="0" smtClean="0">
                <a:solidFill>
                  <a:srgbClr val="FF0000"/>
                </a:solidFill>
              </a:rPr>
              <a:t>Compacité</a:t>
            </a:r>
            <a:r>
              <a:rPr lang="fr-FR" sz="1800" b="0" kern="0" smtClean="0"/>
              <a:t> / </a:t>
            </a:r>
            <a:r>
              <a:rPr lang="fr-FR" sz="1800" b="0" kern="0" smtClean="0">
                <a:solidFill>
                  <a:srgbClr val="FF0000"/>
                </a:solidFill>
              </a:rPr>
              <a:t>fiabilité</a:t>
            </a:r>
            <a:r>
              <a:rPr lang="fr-FR" sz="1800" b="0" kern="0" smtClean="0"/>
              <a:t> / </a:t>
            </a:r>
            <a:r>
              <a:rPr lang="fr-FR" sz="1800" b="0" kern="0" smtClean="0">
                <a:solidFill>
                  <a:srgbClr val="FF0000"/>
                </a:solidFill>
              </a:rPr>
              <a:t>performances</a:t>
            </a:r>
            <a:endParaRPr lang="fr-FR" sz="1800" b="0" kern="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52" r="18011"/>
          <a:stretch/>
        </p:blipFill>
        <p:spPr bwMode="auto">
          <a:xfrm>
            <a:off x="4208313" y="886034"/>
            <a:ext cx="2579892" cy="375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4793802" y="3572675"/>
            <a:ext cx="1326004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000" dirty="0">
                <a:latin typeface="+mn-lt"/>
              </a:rPr>
              <a:t>S</a:t>
            </a:r>
            <a:r>
              <a:rPr lang="fr-FR" sz="2000" dirty="0" smtClean="0">
                <a:latin typeface="+mn-lt"/>
              </a:rPr>
              <a:t>ource</a:t>
            </a:r>
          </a:p>
          <a:p>
            <a:pPr algn="ctr"/>
            <a:r>
              <a:rPr lang="fr-FR" sz="2000" dirty="0" smtClean="0">
                <a:latin typeface="+mn-lt"/>
              </a:rPr>
              <a:t>ALISES 2</a:t>
            </a:r>
            <a:endParaRPr lang="fr-FR" sz="2000" dirty="0">
              <a:latin typeface="+mn-lt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411199" y="1158520"/>
            <a:ext cx="1055097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000" dirty="0">
                <a:latin typeface="+mn-lt"/>
              </a:rPr>
              <a:t>S</a:t>
            </a:r>
            <a:r>
              <a:rPr lang="fr-FR" sz="2000" dirty="0" smtClean="0">
                <a:latin typeface="+mn-lt"/>
              </a:rPr>
              <a:t>ource</a:t>
            </a:r>
          </a:p>
          <a:p>
            <a:pPr algn="ctr"/>
            <a:r>
              <a:rPr lang="fr-FR" sz="2000" smtClean="0">
                <a:latin typeface="+mn-lt"/>
              </a:rPr>
              <a:t>SILHI</a:t>
            </a:r>
            <a:endParaRPr lang="fr-FR" sz="2000" dirty="0">
              <a:latin typeface="+mn-lt"/>
            </a:endParaRPr>
          </a:p>
        </p:txBody>
      </p:sp>
      <p:pic>
        <p:nvPicPr>
          <p:cNvPr id="9" name="Picture 7" descr="Extract_ECR_100k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" t="2190" r="21623" b="4234"/>
          <a:stretch>
            <a:fillRect/>
          </a:stretch>
        </p:blipFill>
        <p:spPr bwMode="auto">
          <a:xfrm>
            <a:off x="6801867" y="1465118"/>
            <a:ext cx="3848385" cy="291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253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015837" y="211085"/>
            <a:ext cx="5781144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Le RFQ (quadrupole radiofréquence)</a:t>
            </a:r>
            <a:endParaRPr lang="en-US" sz="2400" dirty="0">
              <a:solidFill>
                <a:srgbClr val="FF9933"/>
              </a:solidFill>
            </a:endParaRPr>
          </a:p>
        </p:txBody>
      </p:sp>
      <p:pic>
        <p:nvPicPr>
          <p:cNvPr id="4" name="Picture 3" descr="C:\Users\jerome\LocalData\LEDA\2014\20140201_MastersDay\sources\IMG_8884_smal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2"/>
          <a:stretch/>
        </p:blipFill>
        <p:spPr bwMode="auto">
          <a:xfrm>
            <a:off x="3958936" y="2869965"/>
            <a:ext cx="6377879" cy="392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DATA\IPHI\Photos\Photos\Brasage T6\P101009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24" y="1314997"/>
            <a:ext cx="3663797" cy="2747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DATA\IPHI\Photos\Photos\Brasage T6\P101007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8" b="8182"/>
          <a:stretch/>
        </p:blipFill>
        <p:spPr bwMode="auto">
          <a:xfrm>
            <a:off x="534760" y="4070999"/>
            <a:ext cx="3154013" cy="2866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4319171" y="966355"/>
            <a:ext cx="63726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latin typeface="+mn-lt"/>
              </a:rPr>
              <a:t>A basse énergie, forces répulsives entre particules très élevées</a:t>
            </a:r>
          </a:p>
          <a:p>
            <a:r>
              <a:rPr lang="fr-FR" sz="1600" smtClean="0">
                <a:latin typeface="+mn-lt"/>
                <a:sym typeface="Wingdings" panose="05000000000000000000" pitchFamily="2" charset="2"/>
              </a:rPr>
              <a:t> focaliser et accélérer quasi en même temps</a:t>
            </a:r>
          </a:p>
          <a:p>
            <a:r>
              <a:rPr lang="fr-FR" sz="1600" smtClean="0">
                <a:latin typeface="+mn-lt"/>
                <a:sym typeface="Wingdings" panose="05000000000000000000" pitchFamily="2" charset="2"/>
              </a:rPr>
              <a:t> champ électrique successivement // puis </a:t>
            </a:r>
            <a:r>
              <a:rPr lang="fr-FR" sz="1600" b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⊥</a:t>
            </a:r>
            <a:r>
              <a:rPr lang="fr-FR" sz="1600" b="0" smtClean="0">
                <a:latin typeface="+mn-lt"/>
                <a:cs typeface="Lucida Sans Unicode" panose="020B0602030504020204" pitchFamily="34" charset="0"/>
              </a:rPr>
              <a:t> </a:t>
            </a:r>
            <a:r>
              <a:rPr lang="fr-FR" sz="1600" smtClean="0">
                <a:latin typeface="+mn-lt"/>
                <a:cs typeface="Lucida Sans Unicode" panose="020B0602030504020204" pitchFamily="34" charset="0"/>
              </a:rPr>
              <a:t>sur ~cm</a:t>
            </a:r>
            <a:r>
              <a:rPr lang="fr-FR" sz="1600" smtClean="0"/>
              <a:t> </a:t>
            </a:r>
            <a:endParaRPr lang="fr-FR" sz="1600" smtClean="0">
              <a:latin typeface="+mn-lt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390409" y="2847109"/>
            <a:ext cx="129554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000" smtClean="0">
                <a:latin typeface="+mn-lt"/>
              </a:rPr>
              <a:t>RFQ IPHI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74151" y="3372635"/>
            <a:ext cx="2328874" cy="377985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3897965" y="1839191"/>
            <a:ext cx="679384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>
                <a:latin typeface="+mn-lt"/>
              </a:rPr>
              <a:t>RFQ : onde électromagnétique </a:t>
            </a:r>
            <a:r>
              <a:rPr lang="fr-FR" sz="2000" smtClean="0">
                <a:latin typeface="+mn-lt"/>
              </a:rPr>
              <a:t>piégée dans une cavité</a:t>
            </a:r>
          </a:p>
          <a:p>
            <a:r>
              <a:rPr lang="fr-FR" sz="2000">
                <a:latin typeface="+mn-lt"/>
              </a:rPr>
              <a:t> </a:t>
            </a:r>
            <a:r>
              <a:rPr lang="fr-FR" sz="2000" smtClean="0">
                <a:latin typeface="+mn-lt"/>
              </a:rPr>
              <a:t>          4 lames usinées en 3D avec précision de 20 </a:t>
            </a:r>
            <a:r>
              <a:rPr lang="fr-FR" sz="2000" smtClean="0">
                <a:latin typeface="Symbol" panose="05050102010706020507" pitchFamily="18" charset="2"/>
              </a:rPr>
              <a:t>m</a:t>
            </a:r>
            <a:r>
              <a:rPr lang="fr-FR" sz="2000" smtClean="0">
                <a:latin typeface="+mn-lt"/>
              </a:rPr>
              <a:t>m</a:t>
            </a:r>
            <a:endParaRPr lang="fr-FR" sz="2000">
              <a:latin typeface="+mn-lt"/>
            </a:endParaRPr>
          </a:p>
        </p:txBody>
      </p:sp>
      <p:cxnSp>
        <p:nvCxnSpPr>
          <p:cNvPr id="13" name="Connecteur droit avec flèche 12"/>
          <p:cNvCxnSpPr/>
          <p:nvPr/>
        </p:nvCxnSpPr>
        <p:spPr bwMode="auto">
          <a:xfrm flipH="1" flipV="1">
            <a:off x="2680855" y="3221182"/>
            <a:ext cx="1932710" cy="160020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Connecteur droit avec flèche 14"/>
          <p:cNvCxnSpPr/>
          <p:nvPr/>
        </p:nvCxnSpPr>
        <p:spPr bwMode="auto">
          <a:xfrm>
            <a:off x="1569027" y="2795155"/>
            <a:ext cx="145473" cy="200544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4598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693718" y="211085"/>
            <a:ext cx="697229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Les métiers impliqués dans les accélérateurs</a:t>
            </a:r>
            <a:endParaRPr lang="en-US" sz="2400" dirty="0">
              <a:solidFill>
                <a:srgbClr val="FF9933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184564" y="1506682"/>
            <a:ext cx="4785284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Physique du faisceau de particules</a:t>
            </a: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Magnétisme</a:t>
            </a: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</a:t>
            </a:r>
            <a:r>
              <a:rPr lang="fr-FR" sz="2000" smtClean="0">
                <a:latin typeface="+mn-lt"/>
              </a:rPr>
              <a:t>Electromagnétisme, Radiofréquence</a:t>
            </a:r>
            <a:endParaRPr lang="fr-FR" sz="200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Cryogénie</a:t>
            </a: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Chimie pour salle </a:t>
            </a:r>
            <a:r>
              <a:rPr lang="fr-FR" sz="2000" smtClean="0">
                <a:latin typeface="+mn-lt"/>
              </a:rPr>
              <a:t>blanche</a:t>
            </a:r>
          </a:p>
          <a:p>
            <a:pPr>
              <a:lnSpc>
                <a:spcPct val="150000"/>
              </a:lnSpc>
            </a:pPr>
            <a:r>
              <a:rPr lang="fr-FR" sz="2000" smtClean="0">
                <a:latin typeface="+mn-lt"/>
              </a:rPr>
              <a:t>- Science des matériaux</a:t>
            </a:r>
            <a:endParaRPr lang="fr-FR" sz="200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</a:t>
            </a:r>
            <a:r>
              <a:rPr lang="fr-FR" sz="2000" smtClean="0">
                <a:latin typeface="+mn-lt"/>
              </a:rPr>
              <a:t>Techniques du vide</a:t>
            </a:r>
            <a:endParaRPr lang="fr-FR" sz="200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Mécanique de précision</a:t>
            </a: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Bureau d'études</a:t>
            </a:r>
          </a:p>
          <a:p>
            <a:pPr>
              <a:lnSpc>
                <a:spcPct val="150000"/>
              </a:lnSpc>
            </a:pPr>
            <a:r>
              <a:rPr lang="fr-FR" sz="2000">
                <a:latin typeface="+mn-lt"/>
              </a:rPr>
              <a:t>- etc.</a:t>
            </a:r>
          </a:p>
          <a:p>
            <a:endParaRPr lang="fr-FR" sz="200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42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2" t="37159" r="14534" b="41204"/>
          <a:stretch/>
        </p:blipFill>
        <p:spPr bwMode="auto">
          <a:xfrm>
            <a:off x="7398327" y="1011172"/>
            <a:ext cx="3044537" cy="215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sp>
        <p:nvSpPr>
          <p:cNvPr id="3" name="CustomShape 1"/>
          <p:cNvSpPr/>
          <p:nvPr/>
        </p:nvSpPr>
        <p:spPr>
          <a:xfrm>
            <a:off x="1726881" y="106968"/>
            <a:ext cx="6814445" cy="73866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Sujet de thèse : Dynamique </a:t>
            </a:r>
            <a:r>
              <a:rPr lang="fr-FR" sz="2400" b="1" dirty="0" smtClean="0">
                <a:solidFill>
                  <a:schemeClr val="bg1"/>
                </a:solidFill>
              </a:rPr>
              <a:t>des faisceaux de particules pour les upgrades du LHC 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5" name="CustomShape 2"/>
          <p:cNvSpPr/>
          <p:nvPr/>
        </p:nvSpPr>
        <p:spPr>
          <a:xfrm>
            <a:off x="83126" y="2879350"/>
            <a:ext cx="9871365" cy="378122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/>
          <a:p>
            <a:pPr marL="457200" marR="0" lvl="1" indent="352425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Derive realistic and </a:t>
            </a:r>
            <a:r>
              <a:rPr kumimoji="0" lang="en-US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/>
              </a:rPr>
              <a:t>symplectic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transfer maps </a:t>
            </a:r>
            <a:r>
              <a:rPr kumimoji="0" 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for dipoles and quadrupoles  </a:t>
            </a:r>
            <a:endParaRPr kumimoji="0" 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pPr marL="457200" marR="0" lvl="1" indent="352425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en-US" sz="2000" i="0" u="none" strike="noStrike" kern="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/>
              </a:rPr>
              <a:t>Massive tracking simulation</a:t>
            </a:r>
            <a:endParaRPr kumimoji="0" 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pPr marL="457200" marR="0" lvl="1" indent="352425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Participate and propose 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/>
              </a:rPr>
              <a:t>measurements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to quantify non </a:t>
            </a:r>
            <a:r>
              <a:rPr kumimoji="0" 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linear effects</a:t>
            </a:r>
          </a:p>
          <a:p>
            <a:pPr marL="457200" marR="0" lvl="1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457200" marR="0" lvl="1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457200" marR="0" lvl="1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000" b="0" kern="0">
              <a:solidFill>
                <a:prstClr val="black"/>
              </a:solidFill>
              <a:latin typeface="Arial"/>
            </a:endParaRPr>
          </a:p>
          <a:p>
            <a:pPr marL="457200" marR="0" lvl="1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457200" marR="0" lvl="1" indent="352425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CERN: Magnets and Accelerator Physics Department</a:t>
            </a:r>
          </a:p>
          <a:p>
            <a:pPr marL="457200" marR="0" lvl="1" indent="352425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 FERMILAB: Magnets Department</a:t>
            </a:r>
          </a:p>
          <a:p>
            <a:pPr marL="457200" marR="0" lvl="1" indent="352425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Politecnico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 di Milano</a:t>
            </a:r>
            <a:r>
              <a: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: Mathematical Engineering Department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642267" y="883227"/>
            <a:ext cx="4137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0070C0"/>
                </a:solidFill>
                <a:latin typeface="+mn-lt"/>
              </a:rPr>
              <a:t>contact : Barbara.Dalena@cea.fr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50718" y="1402771"/>
            <a:ext cx="64924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latin typeface="+mn-lt"/>
              </a:rPr>
              <a:t>After LHC: - High Luminosity LHC</a:t>
            </a:r>
          </a:p>
          <a:p>
            <a:r>
              <a:rPr lang="fr-FR" sz="2000">
                <a:latin typeface="+mn-lt"/>
              </a:rPr>
              <a:t> </a:t>
            </a:r>
            <a:r>
              <a:rPr lang="fr-FR" sz="2000" smtClean="0">
                <a:latin typeface="+mn-lt"/>
              </a:rPr>
              <a:t>                  - Future Circular Colliders (100 km)</a:t>
            </a:r>
            <a:endParaRPr lang="fr-FR" sz="2000">
              <a:latin typeface="+mn-lt"/>
            </a:endParaRPr>
          </a:p>
          <a:p>
            <a:r>
              <a:rPr lang="fr-FR" sz="2000" smtClean="0">
                <a:latin typeface="+mn-lt"/>
              </a:rPr>
              <a:t>Magnets in Nb3Sn: higher field and bigger aperture </a:t>
            </a:r>
          </a:p>
        </p:txBody>
      </p:sp>
      <p:pic>
        <p:nvPicPr>
          <p:cNvPr id="9" name="Picture 7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7" y="4229100"/>
            <a:ext cx="3979286" cy="267046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0" name="Picture 2" descr="D:\Divers\Tiara\images\logo cern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646" y="4553815"/>
            <a:ext cx="1023011" cy="1023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959" y="4229101"/>
            <a:ext cx="2749160" cy="1790784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 rot="20851792">
            <a:off x="133350" y="1076326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Contexte</a:t>
            </a:r>
          </a:p>
        </p:txBody>
      </p:sp>
      <p:sp>
        <p:nvSpPr>
          <p:cNvPr id="12" name="ZoneTexte 11"/>
          <p:cNvSpPr txBox="1"/>
          <p:nvPr/>
        </p:nvSpPr>
        <p:spPr>
          <a:xfrm rot="20851792">
            <a:off x="171409" y="2600326"/>
            <a:ext cx="996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Travail</a:t>
            </a:r>
          </a:p>
        </p:txBody>
      </p:sp>
      <p:sp>
        <p:nvSpPr>
          <p:cNvPr id="13" name="ZoneTexte 12"/>
          <p:cNvSpPr txBox="1"/>
          <p:nvPr/>
        </p:nvSpPr>
        <p:spPr>
          <a:xfrm rot="20851792">
            <a:off x="18992" y="5695952"/>
            <a:ext cx="20521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Environnement</a:t>
            </a:r>
          </a:p>
        </p:txBody>
      </p:sp>
    </p:spTree>
    <p:extLst>
      <p:ext uri="{BB962C8B-B14F-4D97-AF65-F5344CB8AC3E}">
        <p14:creationId xmlns:p14="http://schemas.microsoft.com/office/powerpoint/2010/main" val="38280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" t="19686" r="13410" b="19944"/>
          <a:stretch/>
        </p:blipFill>
        <p:spPr bwMode="auto">
          <a:xfrm>
            <a:off x="6255327" y="4206240"/>
            <a:ext cx="4193771" cy="2222785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6" r="5416" b="57331"/>
          <a:stretch/>
        </p:blipFill>
        <p:spPr bwMode="auto">
          <a:xfrm>
            <a:off x="6158303" y="1267691"/>
            <a:ext cx="4554727" cy="123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  <p:sp>
        <p:nvSpPr>
          <p:cNvPr id="3" name="CustomShape 1"/>
          <p:cNvSpPr/>
          <p:nvPr/>
        </p:nvSpPr>
        <p:spPr>
          <a:xfrm>
            <a:off x="1726881" y="117359"/>
            <a:ext cx="6814445" cy="73866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Sujet de thèse : ACCÉLÉRATION d'électrons</a:t>
            </a:r>
          </a:p>
          <a:p>
            <a:pPr algn="ctr">
              <a:lnSpc>
                <a:spcPct val="100000"/>
              </a:lnSpc>
            </a:pPr>
            <a:r>
              <a:rPr lang="fr-FR" sz="2400" smtClean="0">
                <a:solidFill>
                  <a:schemeClr val="bg1"/>
                </a:solidFill>
              </a:rPr>
              <a:t>par onde PLASMA excité par LASER</a:t>
            </a:r>
            <a:r>
              <a:rPr lang="fr-FR" sz="2400" b="1" dirty="0" smtClean="0">
                <a:solidFill>
                  <a:schemeClr val="bg1"/>
                </a:solidFill>
              </a:rPr>
              <a:t> 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42267" y="893618"/>
            <a:ext cx="4012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0070C0"/>
                </a:solidFill>
                <a:latin typeface="+mn-lt"/>
              </a:rPr>
              <a:t>contact : Alban.Mosnier@cea.fr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-328009" y="4690286"/>
            <a:ext cx="9804517" cy="2053417"/>
          </a:xfrm>
          <a:prstGeom prst="rect">
            <a:avLst/>
          </a:prstGeom>
        </p:spPr>
        <p:txBody>
          <a:bodyPr/>
          <a:lstStyle>
            <a:lvl1pPr marL="210747" indent="-210747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54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17910" indent="-30155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27">
                <a:solidFill>
                  <a:srgbClr val="4D4D4D"/>
                </a:solidFill>
                <a:latin typeface="+mn-lt"/>
              </a:defRPr>
            </a:lvl2pPr>
            <a:lvl3pPr marL="1125697" indent="-20218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511">
                <a:solidFill>
                  <a:srgbClr val="003399"/>
                </a:solidFill>
                <a:latin typeface="+mn-lt"/>
              </a:defRPr>
            </a:lvl3pPr>
            <a:lvl4pPr marL="1528343" indent="-19704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95">
                <a:solidFill>
                  <a:schemeClr val="tx1"/>
                </a:solidFill>
                <a:latin typeface="+mn-lt"/>
              </a:defRPr>
            </a:lvl4pPr>
            <a:lvl5pPr marL="2220552" indent="-246728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5pPr>
            <a:lvl6pPr marL="2714008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6pPr>
            <a:lvl7pPr marL="3207464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7pPr>
            <a:lvl8pPr marL="3700920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8pPr>
            <a:lvl9pPr marL="4194376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fr-FR" sz="1600" b="0" kern="0" smtClean="0"/>
              <a:t>CILEX équipement d’excellence fédère 12 laboratoires,</a:t>
            </a:r>
          </a:p>
          <a:p>
            <a:pPr marL="416354" lvl="1" indent="0">
              <a:buNone/>
            </a:pPr>
            <a:r>
              <a:rPr lang="fr-FR" sz="1600" b="0" kern="0" smtClean="0"/>
              <a:t>accueille le laser multi-PW Apollon, 1</a:t>
            </a:r>
            <a:r>
              <a:rPr lang="fr-FR" sz="1600" b="0" kern="0" baseline="30000" smtClean="0"/>
              <a:t>ères</a:t>
            </a:r>
            <a:r>
              <a:rPr lang="fr-FR" sz="1600" b="0" kern="0" smtClean="0"/>
              <a:t> expériences fin 2016</a:t>
            </a:r>
          </a:p>
          <a:p>
            <a:pPr lvl="1"/>
            <a:r>
              <a:rPr lang="fr-FR" sz="1600" b="0" kern="0"/>
              <a:t>Projet </a:t>
            </a:r>
            <a:r>
              <a:rPr lang="fr-FR" sz="1600" b="0" kern="0" smtClean="0"/>
              <a:t>EuPRAXIA, rassemble </a:t>
            </a:r>
            <a:r>
              <a:rPr lang="fr-FR" sz="1600" b="0" kern="0"/>
              <a:t>16 </a:t>
            </a:r>
            <a:r>
              <a:rPr lang="fr-FR" sz="1600" b="0" kern="0" smtClean="0"/>
              <a:t>laboratoires, 5 états EU,</a:t>
            </a:r>
          </a:p>
          <a:p>
            <a:pPr marL="416354" lvl="1" indent="0">
              <a:buNone/>
            </a:pPr>
            <a:r>
              <a:rPr lang="fr-FR" sz="1600" b="0" kern="0" smtClean="0"/>
              <a:t>objectif </a:t>
            </a:r>
            <a:r>
              <a:rPr lang="fr-FR" sz="1600" b="0" kern="0"/>
              <a:t>: produire un rapport d’avant-projet </a:t>
            </a:r>
            <a:r>
              <a:rPr lang="fr-FR" sz="1600" b="0" kern="0" smtClean="0"/>
              <a:t>pour </a:t>
            </a:r>
            <a:r>
              <a:rPr lang="fr-FR" sz="1600" b="0" kern="0"/>
              <a:t>une </a:t>
            </a:r>
            <a:r>
              <a:rPr lang="fr-FR" sz="1600" b="0" kern="0" smtClean="0"/>
              <a:t>installation</a:t>
            </a:r>
          </a:p>
          <a:p>
            <a:pPr marL="416354" lvl="1" indent="0">
              <a:buNone/>
            </a:pPr>
            <a:r>
              <a:rPr lang="fr-FR" sz="1600" b="0" kern="0" smtClean="0"/>
              <a:t>européenne </a:t>
            </a:r>
            <a:r>
              <a:rPr lang="fr-FR" sz="1600" b="0" kern="0"/>
              <a:t>d’accélérateur plasma &gt; 5 GeV </a:t>
            </a:r>
            <a:r>
              <a:rPr lang="fr-FR" sz="1600" b="0" kern="0" smtClean="0"/>
              <a:t>(</a:t>
            </a:r>
            <a:r>
              <a:rPr lang="fr-FR" sz="1600" b="0" kern="0" smtClean="0">
                <a:latin typeface="Symbol" panose="05050102010706020507" pitchFamily="18" charset="2"/>
              </a:rPr>
              <a:t>j</a:t>
            </a:r>
            <a:r>
              <a:rPr lang="fr-FR" sz="1600" b="0" kern="0" smtClean="0"/>
              <a:t>HE, LEL)</a:t>
            </a:r>
          </a:p>
          <a:p>
            <a:pPr lvl="1"/>
            <a:r>
              <a:rPr lang="fr-FR" sz="1600" b="0" kern="0" smtClean="0"/>
              <a:t>EuroNNAC (European Network for Novel Accelerators)</a:t>
            </a:r>
          </a:p>
          <a:p>
            <a:pPr marL="416354" lvl="1" indent="0">
              <a:buNone/>
            </a:pPr>
            <a:r>
              <a:rPr lang="fr-FR" sz="1600" b="0" kern="0" smtClean="0"/>
              <a:t>Réseau européen pour des accélérateurs novateurs (</a:t>
            </a:r>
            <a:r>
              <a:rPr lang="fr-FR" sz="1600" b="0" kern="0" smtClean="0">
                <a:sym typeface="Symbol"/>
              </a:rPr>
              <a:t> </a:t>
            </a:r>
            <a:r>
              <a:rPr lang="fr-FR" sz="1600" b="0" kern="0" smtClean="0"/>
              <a:t>FP7 EuCARD2 ) &gt; 50 membres</a:t>
            </a:r>
          </a:p>
          <a:p>
            <a:pPr marL="0" indent="0">
              <a:buNone/>
            </a:pPr>
            <a:endParaRPr lang="en-US" sz="1600" b="0" kern="0"/>
          </a:p>
        </p:txBody>
      </p:sp>
      <p:sp>
        <p:nvSpPr>
          <p:cNvPr id="9" name="ZoneTexte 8"/>
          <p:cNvSpPr txBox="1"/>
          <p:nvPr/>
        </p:nvSpPr>
        <p:spPr>
          <a:xfrm>
            <a:off x="280555" y="1517072"/>
            <a:ext cx="98539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Nouvelles</a:t>
            </a:r>
            <a:r>
              <a:rPr lang="fr-FR" sz="2000" smtClean="0">
                <a:latin typeface="+mn-lt"/>
              </a:rPr>
              <a:t> </a:t>
            </a:r>
            <a:r>
              <a:rPr lang="fr-FR" sz="2000">
                <a:latin typeface="+mn-lt"/>
              </a:rPr>
              <a:t>méthodes d’accélération basées</a:t>
            </a:r>
            <a:br>
              <a:rPr lang="fr-FR" sz="2000">
                <a:latin typeface="+mn-lt"/>
              </a:rPr>
            </a:br>
            <a:r>
              <a:rPr lang="fr-FR" sz="2000">
                <a:latin typeface="+mn-lt"/>
              </a:rPr>
              <a:t>sur les </a:t>
            </a:r>
            <a:r>
              <a:rPr lang="fr-FR" sz="2000">
                <a:solidFill>
                  <a:srgbClr val="FF6600"/>
                </a:solidFill>
                <a:latin typeface="+mn-lt"/>
              </a:rPr>
              <a:t>champs de sillage dans un canal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plasma</a:t>
            </a:r>
          </a:p>
          <a:p>
            <a:r>
              <a:rPr lang="fr-FR" sz="2000" smtClean="0">
                <a:latin typeface="+mn-lt"/>
              </a:rPr>
              <a:t>excités </a:t>
            </a:r>
            <a:r>
              <a:rPr lang="fr-FR" sz="2000">
                <a:latin typeface="+mn-lt"/>
              </a:rPr>
              <a:t>par un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laser de </a:t>
            </a:r>
            <a:r>
              <a:rPr lang="fr-FR" sz="2000">
                <a:solidFill>
                  <a:srgbClr val="FF6600"/>
                </a:solidFill>
                <a:latin typeface="+mn-lt"/>
              </a:rPr>
              <a:t>forte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puissance</a:t>
            </a:r>
            <a:r>
              <a:rPr lang="fr-FR" sz="2000">
                <a:latin typeface="+mn-lt"/>
              </a:rPr>
              <a:t/>
            </a:r>
            <a:br>
              <a:rPr lang="fr-FR" sz="2000">
                <a:latin typeface="+mn-lt"/>
              </a:rPr>
            </a:br>
            <a:r>
              <a:rPr lang="fr-FR" sz="2000" smtClean="0">
                <a:latin typeface="+mn-lt"/>
                <a:sym typeface="Wingdings" panose="05000000000000000000" pitchFamily="2" charset="2"/>
              </a:rPr>
              <a:t> </a:t>
            </a:r>
            <a:r>
              <a:rPr lang="fr-FR" sz="2000" smtClean="0">
                <a:latin typeface="+mn-lt"/>
              </a:rPr>
              <a:t>gradients d’accélération jusqu’à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1000 fois &gt; </a:t>
            </a:r>
            <a:r>
              <a:rPr lang="fr-FR" sz="2000">
                <a:latin typeface="+mn-lt"/>
              </a:rPr>
              <a:t>structures RF </a:t>
            </a:r>
            <a:r>
              <a:rPr lang="fr-FR" sz="2000" smtClean="0">
                <a:latin typeface="+mn-lt"/>
              </a:rPr>
              <a:t>conventionnelles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42899" y="2944610"/>
            <a:ext cx="10172701" cy="5184576"/>
          </a:xfrm>
          <a:prstGeom prst="rect">
            <a:avLst/>
          </a:prstGeom>
        </p:spPr>
        <p:txBody>
          <a:bodyPr/>
          <a:lstStyle>
            <a:lvl1pPr marL="210747" indent="-210747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54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17910" indent="-30155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27">
                <a:solidFill>
                  <a:srgbClr val="4D4D4D"/>
                </a:solidFill>
                <a:latin typeface="+mn-lt"/>
              </a:defRPr>
            </a:lvl2pPr>
            <a:lvl3pPr marL="1125697" indent="-20218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511">
                <a:solidFill>
                  <a:srgbClr val="003399"/>
                </a:solidFill>
                <a:latin typeface="+mn-lt"/>
              </a:defRPr>
            </a:lvl3pPr>
            <a:lvl4pPr marL="1528343" indent="-19704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95">
                <a:solidFill>
                  <a:schemeClr val="tx1"/>
                </a:solidFill>
                <a:latin typeface="+mn-lt"/>
              </a:defRPr>
            </a:lvl4pPr>
            <a:lvl5pPr marL="2220552" indent="-246728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5pPr>
            <a:lvl6pPr marL="2714008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6pPr>
            <a:lvl7pPr marL="3207464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7pPr>
            <a:lvl8pPr marL="3700920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8pPr>
            <a:lvl9pPr marL="4194376" indent="-246728" algn="l" rtl="0" fontAlgn="base">
              <a:spcBef>
                <a:spcPct val="20000"/>
              </a:spcBef>
              <a:spcAft>
                <a:spcPct val="0"/>
              </a:spcAft>
              <a:buChar char="»"/>
              <a:defRPr sz="1079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fr-FR" sz="1600" kern="0" smtClean="0"/>
              <a:t>Objectif final: Améliorer la qualité des faisceaux accélérés (dispersion en angle et en énergie)</a:t>
            </a:r>
          </a:p>
          <a:p>
            <a:pPr lvl="1"/>
            <a:r>
              <a:rPr lang="fr-FR" sz="1600" kern="0" smtClean="0">
                <a:solidFill>
                  <a:srgbClr val="FF6600"/>
                </a:solidFill>
              </a:rPr>
              <a:t>Simulations numériques</a:t>
            </a:r>
            <a:r>
              <a:rPr lang="fr-FR" sz="1600" kern="0" smtClean="0"/>
              <a:t>: codes PIC 3D </a:t>
            </a:r>
            <a:r>
              <a:rPr lang="fr-FR" sz="1600" kern="0" smtClean="0">
                <a:solidFill>
                  <a:srgbClr val="FF6600"/>
                </a:solidFill>
              </a:rPr>
              <a:t>modélisation</a:t>
            </a:r>
            <a:r>
              <a:rPr lang="fr-FR" sz="1600" kern="0" smtClean="0"/>
              <a:t> d’accélérateurs laser-plasma</a:t>
            </a:r>
          </a:p>
          <a:p>
            <a:pPr lvl="1"/>
            <a:r>
              <a:rPr lang="fr-FR" sz="1600" kern="0" smtClean="0"/>
              <a:t>Couplage avec des codes classiques de dynamique de faisceau d’électrons</a:t>
            </a:r>
            <a:endParaRPr lang="en-US" sz="1600" kern="0" smtClean="0"/>
          </a:p>
          <a:p>
            <a:pPr lvl="1"/>
            <a:r>
              <a:rPr lang="fr-FR" sz="1600" kern="0" smtClean="0"/>
              <a:t>Résultats </a:t>
            </a:r>
            <a:r>
              <a:rPr lang="fr-FR" sz="1600" kern="0" smtClean="0">
                <a:solidFill>
                  <a:srgbClr val="FF6600"/>
                </a:solidFill>
              </a:rPr>
              <a:t>théoriques</a:t>
            </a:r>
            <a:r>
              <a:rPr lang="fr-FR" sz="1600" kern="0" smtClean="0"/>
              <a:t> confrontés avec des </a:t>
            </a:r>
            <a:r>
              <a:rPr lang="fr-FR" sz="1600" kern="0" smtClean="0">
                <a:solidFill>
                  <a:srgbClr val="FF6600"/>
                </a:solidFill>
              </a:rPr>
              <a:t>résultats expérimentaux</a:t>
            </a:r>
            <a:r>
              <a:rPr lang="fr-FR" sz="1600" kern="0" smtClean="0"/>
              <a:t>, en particulier CILEX</a:t>
            </a:r>
          </a:p>
          <a:p>
            <a:pPr lvl="1"/>
            <a:r>
              <a:rPr lang="fr-FR" sz="1600" kern="0" smtClean="0"/>
              <a:t>Résultats à intégrer dans EuPRAXIA </a:t>
            </a:r>
            <a:endParaRPr lang="en-US" sz="1600" kern="0"/>
          </a:p>
        </p:txBody>
      </p:sp>
      <p:sp>
        <p:nvSpPr>
          <p:cNvPr id="12" name="ZoneTexte 11"/>
          <p:cNvSpPr txBox="1"/>
          <p:nvPr/>
        </p:nvSpPr>
        <p:spPr>
          <a:xfrm rot="20851792">
            <a:off x="-47625" y="1181101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Contexte</a:t>
            </a:r>
          </a:p>
        </p:txBody>
      </p:sp>
      <p:sp>
        <p:nvSpPr>
          <p:cNvPr id="13" name="ZoneTexte 12"/>
          <p:cNvSpPr txBox="1"/>
          <p:nvPr/>
        </p:nvSpPr>
        <p:spPr>
          <a:xfrm rot="20851792">
            <a:off x="31450" y="2819401"/>
            <a:ext cx="996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Travail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-58" y="4438652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smtClean="0">
                <a:solidFill>
                  <a:srgbClr val="FF6600"/>
                </a:solidFill>
                <a:latin typeface="+mn-lt"/>
              </a:rPr>
              <a:t>Environnement</a:t>
            </a:r>
          </a:p>
        </p:txBody>
      </p:sp>
    </p:spTree>
    <p:extLst>
      <p:ext uri="{BB962C8B-B14F-4D97-AF65-F5344CB8AC3E}">
        <p14:creationId xmlns:p14="http://schemas.microsoft.com/office/powerpoint/2010/main" val="27573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  <p:sp>
        <p:nvSpPr>
          <p:cNvPr id="3" name="CustomShape 1"/>
          <p:cNvSpPr/>
          <p:nvPr/>
        </p:nvSpPr>
        <p:spPr>
          <a:xfrm>
            <a:off x="1726881" y="117359"/>
            <a:ext cx="6814445" cy="73866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Sujet de thèse : Optimisation des sources d'ions légers de haute intensité</a:t>
            </a:r>
            <a:r>
              <a:rPr lang="fr-FR" sz="2400" b="1" dirty="0" smtClean="0">
                <a:solidFill>
                  <a:schemeClr val="bg1"/>
                </a:solidFill>
              </a:rPr>
              <a:t> 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42267" y="893618"/>
            <a:ext cx="3830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0070C0"/>
                </a:solidFill>
                <a:latin typeface="+mn-lt"/>
              </a:rPr>
              <a:t>contact : Olivier.Tuske@cea.fr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237506" y="1225317"/>
            <a:ext cx="56645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Objectif</a:t>
            </a:r>
            <a:r>
              <a:rPr lang="fr-FR" sz="2000" smtClean="0">
                <a:latin typeface="+mn-lt"/>
              </a:rPr>
              <a:t>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:</a:t>
            </a:r>
            <a:r>
              <a:rPr lang="fr-FR" sz="2000" smtClean="0">
                <a:latin typeface="+mn-lt"/>
              </a:rPr>
              <a:t> optimiser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qualité </a:t>
            </a:r>
            <a:r>
              <a:rPr lang="fr-FR" sz="2000">
                <a:solidFill>
                  <a:srgbClr val="FF6600"/>
                </a:solidFill>
                <a:latin typeface="+mn-lt"/>
              </a:rPr>
              <a:t>des faisceaux </a:t>
            </a:r>
            <a:r>
              <a:rPr lang="fr-FR" sz="2000">
                <a:latin typeface="+mn-lt"/>
              </a:rPr>
              <a:t>issus de ces </a:t>
            </a:r>
            <a:r>
              <a:rPr lang="fr-FR" sz="2000">
                <a:solidFill>
                  <a:srgbClr val="FF6600"/>
                </a:solidFill>
                <a:latin typeface="+mn-lt"/>
              </a:rPr>
              <a:t>sources ECR </a:t>
            </a:r>
            <a:r>
              <a:rPr lang="fr-FR" sz="2000">
                <a:latin typeface="+mn-lt"/>
              </a:rPr>
              <a:t>(émittance, stabilité en temps, reproductibilité et pureté ionique</a:t>
            </a:r>
            <a:r>
              <a:rPr lang="fr-FR" sz="2000" smtClean="0">
                <a:latin typeface="+mn-lt"/>
              </a:rPr>
              <a:t>)</a:t>
            </a:r>
          </a:p>
          <a:p>
            <a:r>
              <a:rPr lang="fr-FR" sz="2000" smtClean="0">
                <a:latin typeface="Lucida Sans Unicode" panose="020B0602030504020204" pitchFamily="34" charset="0"/>
                <a:cs typeface="Lucida Sans Unicode" panose="020B0602030504020204" pitchFamily="34" charset="0"/>
                <a:sym typeface="Wingdings" panose="05000000000000000000" pitchFamily="2" charset="2"/>
              </a:rPr>
              <a:t>⇒</a:t>
            </a:r>
            <a:r>
              <a:rPr lang="fr-FR" sz="2000" smtClean="0">
                <a:latin typeface="+mn-lt"/>
                <a:sym typeface="Wingdings" panose="05000000000000000000" pitchFamily="2" charset="2"/>
              </a:rPr>
              <a:t> Comprendre interactions</a:t>
            </a:r>
          </a:p>
          <a:p>
            <a:r>
              <a:rPr lang="fr-FR" sz="2000" smtClean="0">
                <a:latin typeface="+mn-lt"/>
                <a:sym typeface="Wingdings" panose="05000000000000000000" pitchFamily="2" charset="2"/>
              </a:rPr>
              <a:t>OndeRF - Plasma - Confinement magnétique</a:t>
            </a:r>
            <a:endParaRPr lang="fr-FR" sz="2000">
              <a:latin typeface="+mn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37687" y="3254019"/>
            <a:ext cx="56762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Travail :</a:t>
            </a:r>
          </a:p>
          <a:p>
            <a:r>
              <a:rPr lang="fr-FR" sz="2000" smtClean="0">
                <a:latin typeface="+mn-lt"/>
              </a:rPr>
              <a:t>- Participer à l'écriture d'un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code</a:t>
            </a:r>
            <a:r>
              <a:rPr lang="fr-FR" sz="2000" smtClean="0">
                <a:latin typeface="+mn-lt"/>
              </a:rPr>
              <a:t> de modélisation des sources</a:t>
            </a:r>
          </a:p>
          <a:p>
            <a:r>
              <a:rPr lang="fr-FR" sz="2000" smtClean="0">
                <a:latin typeface="+mn-lt"/>
              </a:rPr>
              <a:t>- Proposer et mettre en œuvre les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expériences</a:t>
            </a:r>
            <a:r>
              <a:rPr lang="fr-FR" sz="2000" smtClean="0">
                <a:latin typeface="+mn-lt"/>
              </a:rPr>
              <a:t> pour valider le code. Mesures sur le plasma et le faisceau extrait</a:t>
            </a:r>
            <a:endParaRPr lang="fr-FR" sz="2000">
              <a:latin typeface="+mn-lt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18753" y="5284520"/>
            <a:ext cx="617188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smtClean="0">
                <a:solidFill>
                  <a:srgbClr val="FF6600"/>
                </a:solidFill>
                <a:latin typeface="+mn-lt"/>
              </a:rPr>
              <a:t>Environnement</a:t>
            </a:r>
            <a:r>
              <a:rPr lang="fr-FR" sz="1800" smtClean="0">
                <a:latin typeface="+mn-lt"/>
              </a:rPr>
              <a:t> </a:t>
            </a:r>
            <a:r>
              <a:rPr lang="fr-FR" sz="1800" smtClean="0">
                <a:solidFill>
                  <a:srgbClr val="FF6600"/>
                </a:solidFill>
                <a:latin typeface="+mn-lt"/>
              </a:rPr>
              <a:t>:</a:t>
            </a:r>
          </a:p>
          <a:p>
            <a:r>
              <a:rPr lang="fr-FR" sz="1600" smtClean="0">
                <a:latin typeface="+mn-lt"/>
              </a:rPr>
              <a:t>- Laboratoire reconnu mondialement pour ce type de sources</a:t>
            </a:r>
          </a:p>
          <a:p>
            <a:r>
              <a:rPr lang="fr-FR" sz="1600" smtClean="0">
                <a:latin typeface="+mn-lt"/>
              </a:rPr>
              <a:t>- En charge des sources pour les accélérateurs</a:t>
            </a:r>
          </a:p>
          <a:p>
            <a:r>
              <a:rPr lang="fr-FR" sz="1600" smtClean="0">
                <a:latin typeface="+mn-lt"/>
              </a:rPr>
              <a:t>d'IFMIF (Europe-Japon), SPiral2 (France), Fair (Allemagne)</a:t>
            </a:r>
          </a:p>
          <a:p>
            <a:r>
              <a:rPr lang="fr-FR" sz="1600" smtClean="0">
                <a:latin typeface="+mn-lt"/>
              </a:rPr>
              <a:t>- 2 </a:t>
            </a:r>
            <a:r>
              <a:rPr lang="fr-FR" sz="1600">
                <a:latin typeface="+mn-lt"/>
              </a:rPr>
              <a:t>brevets </a:t>
            </a:r>
            <a:r>
              <a:rPr lang="fr-FR" sz="1600" smtClean="0">
                <a:latin typeface="+mn-lt"/>
              </a:rPr>
              <a:t>déposés</a:t>
            </a:r>
          </a:p>
          <a:p>
            <a:r>
              <a:rPr lang="fr-FR" sz="1600" smtClean="0">
                <a:latin typeface="+mn-lt"/>
              </a:rPr>
              <a:t>- Entreprise PANTECHNIK, leader mondial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66954" y="1650441"/>
            <a:ext cx="4872904" cy="193932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91"/>
          <a:stretch/>
        </p:blipFill>
        <p:spPr>
          <a:xfrm>
            <a:off x="6172200" y="3823389"/>
            <a:ext cx="4457337" cy="29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  <p:sp>
        <p:nvSpPr>
          <p:cNvPr id="3" name="CustomShape 1"/>
          <p:cNvSpPr/>
          <p:nvPr/>
        </p:nvSpPr>
        <p:spPr>
          <a:xfrm>
            <a:off x="1726881" y="117359"/>
            <a:ext cx="6814445" cy="73866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Sujet de thèse : Conception et réalisation</a:t>
            </a:r>
          </a:p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d'un émittancemètre 4D</a:t>
            </a:r>
            <a:r>
              <a:rPr lang="fr-FR" sz="2400" b="1" dirty="0" smtClean="0">
                <a:solidFill>
                  <a:schemeClr val="bg1"/>
                </a:solidFill>
              </a:rPr>
              <a:t> 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42267" y="893618"/>
            <a:ext cx="39244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0070C0"/>
                </a:solidFill>
                <a:latin typeface="+mn-lt"/>
              </a:rPr>
              <a:t>contact : Franck.Senee@cea.fr</a:t>
            </a:r>
          </a:p>
        </p:txBody>
      </p:sp>
      <p:grpSp>
        <p:nvGrpSpPr>
          <p:cNvPr id="18" name="Groupe 17"/>
          <p:cNvGrpSpPr/>
          <p:nvPr/>
        </p:nvGrpSpPr>
        <p:grpSpPr>
          <a:xfrm>
            <a:off x="6490209" y="1718783"/>
            <a:ext cx="4201604" cy="4708302"/>
            <a:chOff x="6490209" y="1718783"/>
            <a:chExt cx="4201604" cy="4708302"/>
          </a:xfrm>
        </p:grpSpPr>
        <p:pic>
          <p:nvPicPr>
            <p:cNvPr id="5" name="Espace réservé du contenu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0209" y="1718783"/>
              <a:ext cx="4201604" cy="4708302"/>
            </a:xfrm>
            <a:prstGeom prst="rect">
              <a:avLst/>
            </a:prstGeom>
          </p:spPr>
        </p:pic>
        <p:grpSp>
          <p:nvGrpSpPr>
            <p:cNvPr id="8" name="Groupe 7"/>
            <p:cNvGrpSpPr>
              <a:grpSpLocks noChangeAspect="1"/>
            </p:cNvGrpSpPr>
            <p:nvPr/>
          </p:nvGrpSpPr>
          <p:grpSpPr>
            <a:xfrm rot="2700000">
              <a:off x="7775249" y="3373391"/>
              <a:ext cx="600364" cy="600364"/>
              <a:chOff x="1958109" y="2613891"/>
              <a:chExt cx="1200727" cy="1200727"/>
            </a:xfrm>
            <a:effectLst>
              <a:glow>
                <a:schemeClr val="accent1"/>
              </a:glow>
              <a:reflection endPos="0" dist="50800" dir="5400000" sy="-100000" algn="bl" rotWithShape="0"/>
            </a:effectLst>
          </p:grpSpPr>
          <p:sp>
            <p:nvSpPr>
              <p:cNvPr id="6" name="Rectangle 5"/>
              <p:cNvSpPr/>
              <p:nvPr/>
            </p:nvSpPr>
            <p:spPr bwMode="auto">
              <a:xfrm>
                <a:off x="2364509" y="2613891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 bwMode="auto">
              <a:xfrm rot="16200000">
                <a:off x="2369127" y="2600037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</p:grpSp>
        <p:grpSp>
          <p:nvGrpSpPr>
            <p:cNvPr id="9" name="Groupe 8"/>
            <p:cNvGrpSpPr>
              <a:grpSpLocks noChangeAspect="1"/>
            </p:cNvGrpSpPr>
            <p:nvPr/>
          </p:nvGrpSpPr>
          <p:grpSpPr>
            <a:xfrm rot="2700000">
              <a:off x="6617172" y="3912088"/>
              <a:ext cx="600364" cy="600364"/>
              <a:chOff x="1958109" y="2613891"/>
              <a:chExt cx="1200727" cy="1200727"/>
            </a:xfrm>
            <a:effectLst>
              <a:glow>
                <a:schemeClr val="accent1"/>
              </a:glow>
              <a:reflection endPos="0" dist="50800" dir="5400000" sy="-100000" algn="bl" rotWithShape="0"/>
            </a:effectLst>
          </p:grpSpPr>
          <p:sp>
            <p:nvSpPr>
              <p:cNvPr id="10" name="Rectangle 9"/>
              <p:cNvSpPr/>
              <p:nvPr/>
            </p:nvSpPr>
            <p:spPr bwMode="auto">
              <a:xfrm>
                <a:off x="2364509" y="2613891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 rot="16200000">
                <a:off x="2369127" y="2600037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</p:grpSp>
        <p:grpSp>
          <p:nvGrpSpPr>
            <p:cNvPr id="12" name="Groupe 11"/>
            <p:cNvGrpSpPr>
              <a:grpSpLocks noChangeAspect="1"/>
            </p:cNvGrpSpPr>
            <p:nvPr/>
          </p:nvGrpSpPr>
          <p:grpSpPr>
            <a:xfrm rot="2700000">
              <a:off x="7194988" y="3922683"/>
              <a:ext cx="600364" cy="600364"/>
              <a:chOff x="1958109" y="2613891"/>
              <a:chExt cx="1200727" cy="1200727"/>
            </a:xfrm>
            <a:effectLst>
              <a:glow>
                <a:schemeClr val="accent1"/>
              </a:glow>
              <a:reflection endPos="0" dist="50800" dir="5400000" sy="-100000" algn="bl" rotWithShape="0"/>
            </a:effectLst>
          </p:grpSpPr>
          <p:sp>
            <p:nvSpPr>
              <p:cNvPr id="13" name="Rectangle 12"/>
              <p:cNvSpPr/>
              <p:nvPr/>
            </p:nvSpPr>
            <p:spPr bwMode="auto">
              <a:xfrm>
                <a:off x="2364509" y="2613891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 bwMode="auto">
              <a:xfrm rot="16200000">
                <a:off x="2369127" y="2600037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</p:grpSp>
        <p:grpSp>
          <p:nvGrpSpPr>
            <p:cNvPr id="15" name="Groupe 14"/>
            <p:cNvGrpSpPr>
              <a:grpSpLocks noChangeAspect="1"/>
            </p:cNvGrpSpPr>
            <p:nvPr/>
          </p:nvGrpSpPr>
          <p:grpSpPr>
            <a:xfrm rot="2700000">
              <a:off x="7772805" y="3923498"/>
              <a:ext cx="600364" cy="600364"/>
              <a:chOff x="1958109" y="2613891"/>
              <a:chExt cx="1200727" cy="1200727"/>
            </a:xfrm>
            <a:effectLst>
              <a:glow>
                <a:schemeClr val="accent1"/>
              </a:glow>
              <a:reflection endPos="0" dist="50800" dir="5400000" sy="-100000" algn="bl" rotWithShape="0"/>
            </a:effectLst>
          </p:grpSpPr>
          <p:sp>
            <p:nvSpPr>
              <p:cNvPr id="16" name="Rectangle 15"/>
              <p:cNvSpPr/>
              <p:nvPr/>
            </p:nvSpPr>
            <p:spPr bwMode="auto">
              <a:xfrm>
                <a:off x="2364509" y="2613891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 bwMode="auto">
              <a:xfrm rot="16200000">
                <a:off x="2369127" y="2600037"/>
                <a:ext cx="378691" cy="1200727"/>
              </a:xfrm>
              <a:prstGeom prst="rect">
                <a:avLst/>
              </a:prstGeom>
              <a:solidFill>
                <a:srgbClr val="BBE0E3">
                  <a:alpha val="5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endParaRPr>
              </a:p>
            </p:txBody>
          </p:sp>
        </p:grpSp>
      </p:grpSp>
      <p:sp>
        <p:nvSpPr>
          <p:cNvPr id="19" name="ZoneTexte 18"/>
          <p:cNvSpPr txBox="1"/>
          <p:nvPr/>
        </p:nvSpPr>
        <p:spPr>
          <a:xfrm>
            <a:off x="314037" y="1265381"/>
            <a:ext cx="60221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Problématique :</a:t>
            </a:r>
            <a:r>
              <a:rPr lang="fr-FR" sz="2000" smtClean="0">
                <a:latin typeface="+mn-lt"/>
              </a:rPr>
              <a:t> connaissance de la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qualité</a:t>
            </a:r>
            <a:r>
              <a:rPr lang="fr-FR" sz="2000" smtClean="0">
                <a:latin typeface="+mn-lt"/>
              </a:rPr>
              <a:t> du faisceau à basse énergie (keV-MeV), élément critique en tête de ligne accélératrice</a:t>
            </a:r>
          </a:p>
          <a:p>
            <a:endParaRPr lang="fr-FR" sz="2000" smtClean="0">
              <a:latin typeface="+mn-lt"/>
            </a:endParaRPr>
          </a:p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Objectif :</a:t>
            </a:r>
            <a:r>
              <a:rPr lang="fr-FR" sz="2000" smtClean="0">
                <a:latin typeface="+mn-lt"/>
              </a:rPr>
              <a:t> caractériser le faisceau dans tous les 6 espaces de phase 2D, taille-divergence, pour valider les programmes théoriques et expérimentaux sur les injecteurs haute intensité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129309" y="4040909"/>
            <a:ext cx="708399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smtClean="0">
                <a:solidFill>
                  <a:srgbClr val="FF6600"/>
                </a:solidFill>
                <a:latin typeface="+mn-lt"/>
              </a:rPr>
              <a:t>Travail :</a:t>
            </a:r>
            <a:r>
              <a:rPr lang="fr-FR" sz="1800" smtClean="0">
                <a:latin typeface="+mn-lt"/>
              </a:rPr>
              <a:t> Etudier émittancemètre 4D</a:t>
            </a:r>
          </a:p>
          <a:p>
            <a:r>
              <a:rPr lang="fr-FR" sz="1800" smtClean="0">
                <a:latin typeface="+mn-lt"/>
              </a:rPr>
              <a:t>- Conception, réalisation et tests sur faisceau</a:t>
            </a:r>
          </a:p>
          <a:p>
            <a:r>
              <a:rPr lang="fr-FR" sz="1800" smtClean="0">
                <a:latin typeface="+mn-lt"/>
              </a:rPr>
              <a:t>- Cahier des charges, R&amp;D sur aspects techniques, thermiques</a:t>
            </a:r>
          </a:p>
          <a:p>
            <a:r>
              <a:rPr lang="fr-FR" sz="1800" smtClean="0">
                <a:latin typeface="+mn-lt"/>
              </a:rPr>
              <a:t>- Suivi industriel</a:t>
            </a:r>
          </a:p>
          <a:p>
            <a:r>
              <a:rPr lang="fr-FR" sz="1800" smtClean="0">
                <a:latin typeface="+mn-lt"/>
              </a:rPr>
              <a:t>- Programmes de contrôle, traitements numériques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323272" y="5800436"/>
            <a:ext cx="7122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smtClean="0">
                <a:solidFill>
                  <a:srgbClr val="FF6600"/>
                </a:solidFill>
                <a:latin typeface="+mn-lt"/>
              </a:rPr>
              <a:t>Environnement :</a:t>
            </a:r>
          </a:p>
          <a:p>
            <a:r>
              <a:rPr lang="fr-FR" sz="1800" smtClean="0">
                <a:latin typeface="+mn-lt"/>
              </a:rPr>
              <a:t>- Collaboration CEA &amp; CNRS</a:t>
            </a:r>
          </a:p>
          <a:p>
            <a:r>
              <a:rPr lang="fr-FR" sz="1800" smtClean="0">
                <a:latin typeface="+mn-lt"/>
              </a:rPr>
              <a:t>- Financement en partie par projet MYRTE, dans le cadre H2020</a:t>
            </a:r>
          </a:p>
        </p:txBody>
      </p:sp>
    </p:spTree>
    <p:extLst>
      <p:ext uri="{BB962C8B-B14F-4D97-AF65-F5344CB8AC3E}">
        <p14:creationId xmlns:p14="http://schemas.microsoft.com/office/powerpoint/2010/main" val="111131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595715" y="211085"/>
            <a:ext cx="5201265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Un accélérateur pourquoi faire ?</a:t>
            </a:r>
            <a:endParaRPr lang="en-US" sz="2400" dirty="0">
              <a:solidFill>
                <a:srgbClr val="FF9933"/>
              </a:solidFill>
            </a:endParaRPr>
          </a:p>
        </p:txBody>
      </p:sp>
      <p:pic>
        <p:nvPicPr>
          <p:cNvPr id="5" name="Picture 5" descr="image collis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50" y="1420813"/>
            <a:ext cx="234315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30463" y="969963"/>
            <a:ext cx="34432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Etude de la matière </a:t>
            </a:r>
            <a:r>
              <a:rPr lang="fr-FR" altLang="fr-FR" sz="1800">
                <a:sym typeface="Wingdings" pitchFamily="2" charset="2"/>
              </a:rPr>
              <a:t> collisions</a:t>
            </a:r>
            <a:endParaRPr lang="en-GB" altLang="fr-FR" sz="1800"/>
          </a:p>
        </p:txBody>
      </p:sp>
      <p:pic>
        <p:nvPicPr>
          <p:cNvPr id="7" name="Picture 7" descr="image synchrotron solei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88" y="3143250"/>
            <a:ext cx="2022475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830463" y="2681288"/>
            <a:ext cx="3930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Production rayonnement synchrotron</a:t>
            </a:r>
            <a:endParaRPr lang="en-GB" altLang="fr-FR" sz="1800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830463" y="4719638"/>
            <a:ext cx="120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Irradiation</a:t>
            </a:r>
            <a:endParaRPr lang="en-GB" altLang="fr-FR" sz="1800"/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498675" y="1020763"/>
            <a:ext cx="276225" cy="276225"/>
          </a:xfrm>
          <a:prstGeom prst="irregularSeal1">
            <a:avLst/>
          </a:prstGeom>
          <a:gradFill rotWithShape="1">
            <a:gsLst>
              <a:gs pos="0">
                <a:srgbClr val="008080"/>
              </a:gs>
              <a:gs pos="100000">
                <a:srgbClr val="003B3B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498675" y="2740025"/>
            <a:ext cx="276225" cy="276225"/>
          </a:xfrm>
          <a:prstGeom prst="irregularSeal1">
            <a:avLst/>
          </a:prstGeom>
          <a:gradFill rotWithShape="1">
            <a:gsLst>
              <a:gs pos="0">
                <a:srgbClr val="008080"/>
              </a:gs>
              <a:gs pos="100000">
                <a:srgbClr val="003B3B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498675" y="4759325"/>
            <a:ext cx="276225" cy="276225"/>
          </a:xfrm>
          <a:prstGeom prst="irregularSeal1">
            <a:avLst/>
          </a:prstGeom>
          <a:gradFill rotWithShape="1">
            <a:gsLst>
              <a:gs pos="0">
                <a:srgbClr val="008080"/>
              </a:gs>
              <a:gs pos="100000">
                <a:srgbClr val="003B3B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725" y="3055938"/>
            <a:ext cx="3594100" cy="170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13" y="4897438"/>
            <a:ext cx="5395912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813" y="1439863"/>
            <a:ext cx="3275012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Groupe 22"/>
          <p:cNvGrpSpPr/>
          <p:nvPr/>
        </p:nvGrpSpPr>
        <p:grpSpPr>
          <a:xfrm>
            <a:off x="7875640" y="1012724"/>
            <a:ext cx="2727683" cy="5509200"/>
            <a:chOff x="7875640" y="1012724"/>
            <a:chExt cx="2727683" cy="5509200"/>
          </a:xfrm>
        </p:grpSpPr>
        <p:sp>
          <p:nvSpPr>
            <p:cNvPr id="16" name="ZoneTexte 15"/>
            <p:cNvSpPr txBox="1"/>
            <p:nvPr/>
          </p:nvSpPr>
          <p:spPr>
            <a:xfrm>
              <a:off x="7909957" y="1012724"/>
              <a:ext cx="2693366" cy="55092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600" smtClean="0">
                  <a:solidFill>
                    <a:srgbClr val="FF9900"/>
                  </a:solidFill>
                  <a:latin typeface="+mn-lt"/>
                </a:rPr>
                <a:t>Communauté utilisateurs</a:t>
              </a:r>
            </a:p>
            <a:p>
              <a:pPr algn="ctr"/>
              <a:endParaRPr lang="fr-FR" sz="1600" smtClean="0">
                <a:latin typeface="+mn-lt"/>
              </a:endParaRPr>
            </a:p>
            <a:p>
              <a:pPr algn="ctr"/>
              <a:r>
                <a:rPr lang="fr-FR" sz="1600" smtClean="0">
                  <a:latin typeface="+mn-lt"/>
                </a:rPr>
                <a:t>Physiciens des particules</a:t>
              </a:r>
            </a:p>
            <a:p>
              <a:pPr algn="ctr"/>
              <a:endParaRPr lang="fr-FR" sz="1600">
                <a:latin typeface="+mn-lt"/>
              </a:endParaRPr>
            </a:p>
            <a:p>
              <a:pPr algn="ctr"/>
              <a:r>
                <a:rPr lang="fr-FR" sz="1600" smtClean="0">
                  <a:latin typeface="+mn-lt"/>
                </a:rPr>
                <a:t>Physiciens nucléaires</a:t>
              </a:r>
            </a:p>
            <a:p>
              <a:pPr algn="ctr"/>
              <a:endParaRPr lang="fr-FR" sz="1600">
                <a:latin typeface="+mn-lt"/>
              </a:endParaRPr>
            </a:p>
            <a:p>
              <a:pPr algn="ctr"/>
              <a:endParaRPr lang="fr-FR" sz="1600" smtClean="0">
                <a:latin typeface="+mn-lt"/>
              </a:endParaRPr>
            </a:p>
            <a:p>
              <a:pPr algn="ctr"/>
              <a:endParaRPr lang="fr-FR" sz="1600">
                <a:latin typeface="+mn-lt"/>
              </a:endParaRPr>
            </a:p>
            <a:p>
              <a:pPr algn="ctr"/>
              <a:r>
                <a:rPr lang="fr-FR" sz="1600" smtClean="0">
                  <a:latin typeface="+mn-lt"/>
                </a:rPr>
                <a:t>Physiciens</a:t>
              </a:r>
            </a:p>
            <a:p>
              <a:pPr algn="ctr"/>
              <a:r>
                <a:rPr lang="fr-FR" sz="1600" smtClean="0">
                  <a:latin typeface="+mn-lt"/>
                </a:rPr>
                <a:t>Chimistes</a:t>
              </a:r>
            </a:p>
            <a:p>
              <a:pPr algn="ctr"/>
              <a:r>
                <a:rPr lang="fr-FR" sz="1600" smtClean="0">
                  <a:latin typeface="+mn-lt"/>
                </a:rPr>
                <a:t>Biologistes</a:t>
              </a:r>
            </a:p>
            <a:p>
              <a:pPr algn="ctr"/>
              <a:r>
                <a:rPr lang="fr-FR" sz="1600" smtClean="0">
                  <a:latin typeface="+mn-lt"/>
                </a:rPr>
                <a:t>Ingénieurs</a:t>
              </a:r>
            </a:p>
            <a:p>
              <a:pPr algn="ctr"/>
              <a:r>
                <a:rPr lang="fr-FR" sz="1600" smtClean="0">
                  <a:latin typeface="+mn-lt"/>
                </a:rPr>
                <a:t>Industriels</a:t>
              </a:r>
            </a:p>
            <a:p>
              <a:pPr algn="ctr"/>
              <a:r>
                <a:rPr lang="fr-FR" sz="1600" smtClean="0">
                  <a:latin typeface="+mn-lt"/>
                </a:rPr>
                <a:t>Historiens</a:t>
              </a:r>
            </a:p>
            <a:p>
              <a:pPr algn="ctr"/>
              <a:r>
                <a:rPr lang="fr-FR" sz="1600" smtClean="0">
                  <a:latin typeface="+mn-lt"/>
                </a:rPr>
                <a:t>Artistes</a:t>
              </a:r>
            </a:p>
            <a:p>
              <a:pPr algn="ctr"/>
              <a:endParaRPr lang="fr-FR" sz="1600">
                <a:latin typeface="+mn-lt"/>
              </a:endParaRPr>
            </a:p>
            <a:p>
              <a:pPr algn="ctr"/>
              <a:endParaRPr lang="fr-FR" sz="1600" smtClean="0">
                <a:latin typeface="+mn-lt"/>
              </a:endParaRPr>
            </a:p>
            <a:p>
              <a:pPr algn="ctr"/>
              <a:endParaRPr lang="fr-FR" sz="1600">
                <a:latin typeface="+mn-lt"/>
              </a:endParaRPr>
            </a:p>
            <a:p>
              <a:pPr algn="ctr"/>
              <a:r>
                <a:rPr lang="fr-FR" sz="1600" smtClean="0">
                  <a:latin typeface="+mn-lt"/>
                </a:rPr>
                <a:t>Physiciens</a:t>
              </a:r>
            </a:p>
            <a:p>
              <a:pPr algn="ctr"/>
              <a:r>
                <a:rPr lang="fr-FR" sz="1600" smtClean="0">
                  <a:latin typeface="+mn-lt"/>
                </a:rPr>
                <a:t>Biologistes</a:t>
              </a:r>
            </a:p>
            <a:p>
              <a:pPr algn="ctr"/>
              <a:r>
                <a:rPr lang="fr-FR" sz="1600" smtClean="0">
                  <a:latin typeface="+mn-lt"/>
                </a:rPr>
                <a:t>Médecins</a:t>
              </a:r>
            </a:p>
            <a:p>
              <a:pPr algn="ctr"/>
              <a:r>
                <a:rPr lang="fr-FR" sz="1600" smtClean="0">
                  <a:latin typeface="+mn-lt"/>
                </a:rPr>
                <a:t>Industriels</a:t>
              </a:r>
            </a:p>
          </p:txBody>
        </p:sp>
        <p:sp>
          <p:nvSpPr>
            <p:cNvPr id="17" name="Accolade ouvrante 16"/>
            <p:cNvSpPr/>
            <p:nvPr/>
          </p:nvSpPr>
          <p:spPr bwMode="auto">
            <a:xfrm>
              <a:off x="7875640" y="1501542"/>
              <a:ext cx="117988" cy="825445"/>
            </a:xfrm>
            <a:custGeom>
              <a:avLst/>
              <a:gdLst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8996 w 117990"/>
                <a:gd name="connsiteY4" fmla="*/ 40289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7" fmla="*/ 117990 w 117990"/>
                <a:gd name="connsiteY7" fmla="*/ 825445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6551 w 117990"/>
                <a:gd name="connsiteY4" fmla="*/ 38822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8996 w 117990"/>
                <a:gd name="connsiteY4" fmla="*/ 40289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7" fmla="*/ 117990 w 117990"/>
                <a:gd name="connsiteY7" fmla="*/ 825445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6551 w 117990"/>
                <a:gd name="connsiteY4" fmla="*/ 38822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6549 w 117988"/>
                <a:gd name="connsiteY5" fmla="*/ 22056 h 825445"/>
                <a:gd name="connsiteX6" fmla="*/ 117988 w 117988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61439 w 117988"/>
                <a:gd name="connsiteY1" fmla="*/ 798499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6549 w 117988"/>
                <a:gd name="connsiteY5" fmla="*/ 22056 h 825445"/>
                <a:gd name="connsiteX6" fmla="*/ 117988 w 117988"/>
                <a:gd name="connsiteY6" fmla="*/ 0 h 82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988" h="825445" stroke="0" extrusionOk="0">
                  <a:moveTo>
                    <a:pt x="117988" y="825445"/>
                  </a:moveTo>
                  <a:cubicBezTo>
                    <a:pt x="85407" y="825445"/>
                    <a:pt x="58994" y="821043"/>
                    <a:pt x="58994" y="815613"/>
                  </a:cubicBezTo>
                  <a:lnTo>
                    <a:pt x="58994" y="422554"/>
                  </a:lnTo>
                  <a:cubicBezTo>
                    <a:pt x="58994" y="417124"/>
                    <a:pt x="32581" y="412722"/>
                    <a:pt x="0" y="412722"/>
                  </a:cubicBezTo>
                  <a:cubicBezTo>
                    <a:pt x="32581" y="412722"/>
                    <a:pt x="58994" y="408320"/>
                    <a:pt x="58994" y="402890"/>
                  </a:cubicBezTo>
                  <a:lnTo>
                    <a:pt x="58994" y="9832"/>
                  </a:lnTo>
                  <a:cubicBezTo>
                    <a:pt x="58994" y="4402"/>
                    <a:pt x="85407" y="0"/>
                    <a:pt x="117988" y="0"/>
                  </a:cubicBezTo>
                  <a:lnTo>
                    <a:pt x="117988" y="825445"/>
                  </a:lnTo>
                  <a:close/>
                </a:path>
                <a:path w="117988" h="825445" fill="none">
                  <a:moveTo>
                    <a:pt x="117988" y="825445"/>
                  </a:moveTo>
                  <a:cubicBezTo>
                    <a:pt x="85407" y="825445"/>
                    <a:pt x="61439" y="803929"/>
                    <a:pt x="61439" y="798499"/>
                  </a:cubicBezTo>
                  <a:lnTo>
                    <a:pt x="56549" y="449448"/>
                  </a:lnTo>
                  <a:cubicBezTo>
                    <a:pt x="56549" y="444018"/>
                    <a:pt x="0" y="422927"/>
                    <a:pt x="0" y="412722"/>
                  </a:cubicBezTo>
                  <a:cubicBezTo>
                    <a:pt x="0" y="402517"/>
                    <a:pt x="56549" y="393650"/>
                    <a:pt x="56549" y="388220"/>
                  </a:cubicBezTo>
                  <a:lnTo>
                    <a:pt x="56549" y="22056"/>
                  </a:lnTo>
                  <a:cubicBezTo>
                    <a:pt x="56549" y="16626"/>
                    <a:pt x="85407" y="0"/>
                    <a:pt x="117988" y="0"/>
                  </a:cubicBezTo>
                </a:path>
              </a:pathLst>
            </a:custGeom>
            <a:noFill/>
            <a:ln w="28575" cap="flat" cmpd="sng" algn="ctr">
              <a:solidFill>
                <a:srgbClr val="FF99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endParaRPr>
            </a:p>
          </p:txBody>
        </p:sp>
        <p:sp>
          <p:nvSpPr>
            <p:cNvPr id="18" name="Accolade ouvrante 16"/>
            <p:cNvSpPr/>
            <p:nvPr/>
          </p:nvSpPr>
          <p:spPr bwMode="auto">
            <a:xfrm>
              <a:off x="8446443" y="3009208"/>
              <a:ext cx="160002" cy="1687483"/>
            </a:xfrm>
            <a:custGeom>
              <a:avLst/>
              <a:gdLst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8996 w 117990"/>
                <a:gd name="connsiteY4" fmla="*/ 40289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7" fmla="*/ 117990 w 117990"/>
                <a:gd name="connsiteY7" fmla="*/ 825445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6551 w 117990"/>
                <a:gd name="connsiteY4" fmla="*/ 38822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8996 w 117990"/>
                <a:gd name="connsiteY4" fmla="*/ 40289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7" fmla="*/ 117990 w 117990"/>
                <a:gd name="connsiteY7" fmla="*/ 825445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6551 w 117990"/>
                <a:gd name="connsiteY4" fmla="*/ 38822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6549 w 117988"/>
                <a:gd name="connsiteY5" fmla="*/ 22056 h 825445"/>
                <a:gd name="connsiteX6" fmla="*/ 117988 w 117988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61439 w 117988"/>
                <a:gd name="connsiteY1" fmla="*/ 798499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6549 w 117988"/>
                <a:gd name="connsiteY5" fmla="*/ 22056 h 825445"/>
                <a:gd name="connsiteX6" fmla="*/ 117988 w 117988"/>
                <a:gd name="connsiteY6" fmla="*/ 0 h 82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988" h="825445" stroke="0" extrusionOk="0">
                  <a:moveTo>
                    <a:pt x="117988" y="825445"/>
                  </a:moveTo>
                  <a:cubicBezTo>
                    <a:pt x="85407" y="825445"/>
                    <a:pt x="58994" y="821043"/>
                    <a:pt x="58994" y="815613"/>
                  </a:cubicBezTo>
                  <a:lnTo>
                    <a:pt x="58994" y="422554"/>
                  </a:lnTo>
                  <a:cubicBezTo>
                    <a:pt x="58994" y="417124"/>
                    <a:pt x="32581" y="412722"/>
                    <a:pt x="0" y="412722"/>
                  </a:cubicBezTo>
                  <a:cubicBezTo>
                    <a:pt x="32581" y="412722"/>
                    <a:pt x="58994" y="408320"/>
                    <a:pt x="58994" y="402890"/>
                  </a:cubicBezTo>
                  <a:lnTo>
                    <a:pt x="58994" y="9832"/>
                  </a:lnTo>
                  <a:cubicBezTo>
                    <a:pt x="58994" y="4402"/>
                    <a:pt x="85407" y="0"/>
                    <a:pt x="117988" y="0"/>
                  </a:cubicBezTo>
                  <a:lnTo>
                    <a:pt x="117988" y="825445"/>
                  </a:lnTo>
                  <a:close/>
                </a:path>
                <a:path w="117988" h="825445" fill="none">
                  <a:moveTo>
                    <a:pt x="117988" y="825445"/>
                  </a:moveTo>
                  <a:cubicBezTo>
                    <a:pt x="85407" y="825445"/>
                    <a:pt x="61439" y="803929"/>
                    <a:pt x="61439" y="798499"/>
                  </a:cubicBezTo>
                  <a:lnTo>
                    <a:pt x="56549" y="449448"/>
                  </a:lnTo>
                  <a:cubicBezTo>
                    <a:pt x="56549" y="444018"/>
                    <a:pt x="0" y="422927"/>
                    <a:pt x="0" y="412722"/>
                  </a:cubicBezTo>
                  <a:cubicBezTo>
                    <a:pt x="0" y="402517"/>
                    <a:pt x="56549" y="393650"/>
                    <a:pt x="56549" y="388220"/>
                  </a:cubicBezTo>
                  <a:lnTo>
                    <a:pt x="56549" y="22056"/>
                  </a:lnTo>
                  <a:cubicBezTo>
                    <a:pt x="56549" y="16626"/>
                    <a:pt x="85407" y="0"/>
                    <a:pt x="117988" y="0"/>
                  </a:cubicBezTo>
                </a:path>
              </a:pathLst>
            </a:custGeom>
            <a:noFill/>
            <a:ln w="28575" cap="flat" cmpd="sng" algn="ctr">
              <a:solidFill>
                <a:srgbClr val="FF99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endParaRPr>
            </a:p>
          </p:txBody>
        </p:sp>
        <p:sp>
          <p:nvSpPr>
            <p:cNvPr id="19" name="Accolade ouvrante 16"/>
            <p:cNvSpPr/>
            <p:nvPr/>
          </p:nvSpPr>
          <p:spPr bwMode="auto">
            <a:xfrm>
              <a:off x="8446443" y="5461462"/>
              <a:ext cx="182168" cy="939338"/>
            </a:xfrm>
            <a:custGeom>
              <a:avLst/>
              <a:gdLst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8996 w 117990"/>
                <a:gd name="connsiteY4" fmla="*/ 40289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7" fmla="*/ 117990 w 117990"/>
                <a:gd name="connsiteY7" fmla="*/ 825445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6551 w 117990"/>
                <a:gd name="connsiteY4" fmla="*/ 38822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8996 w 117990"/>
                <a:gd name="connsiteY4" fmla="*/ 40289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7" fmla="*/ 117990 w 117990"/>
                <a:gd name="connsiteY7" fmla="*/ 825445 h 825445"/>
                <a:gd name="connsiteX0" fmla="*/ 117990 w 117990"/>
                <a:gd name="connsiteY0" fmla="*/ 825445 h 825445"/>
                <a:gd name="connsiteX1" fmla="*/ 58996 w 117990"/>
                <a:gd name="connsiteY1" fmla="*/ 815613 h 825445"/>
                <a:gd name="connsiteX2" fmla="*/ 58996 w 117990"/>
                <a:gd name="connsiteY2" fmla="*/ 422554 h 825445"/>
                <a:gd name="connsiteX3" fmla="*/ 2 w 117990"/>
                <a:gd name="connsiteY3" fmla="*/ 412722 h 825445"/>
                <a:gd name="connsiteX4" fmla="*/ 56551 w 117990"/>
                <a:gd name="connsiteY4" fmla="*/ 388220 h 825445"/>
                <a:gd name="connsiteX5" fmla="*/ 58996 w 117990"/>
                <a:gd name="connsiteY5" fmla="*/ 9832 h 825445"/>
                <a:gd name="connsiteX6" fmla="*/ 117990 w 117990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6549 w 117988"/>
                <a:gd name="connsiteY5" fmla="*/ 22056 h 825445"/>
                <a:gd name="connsiteX6" fmla="*/ 117988 w 117988"/>
                <a:gd name="connsiteY6" fmla="*/ 0 h 825445"/>
                <a:gd name="connsiteX0" fmla="*/ 117988 w 117988"/>
                <a:gd name="connsiteY0" fmla="*/ 825445 h 825445"/>
                <a:gd name="connsiteX1" fmla="*/ 58994 w 117988"/>
                <a:gd name="connsiteY1" fmla="*/ 815613 h 825445"/>
                <a:gd name="connsiteX2" fmla="*/ 58994 w 117988"/>
                <a:gd name="connsiteY2" fmla="*/ 422554 h 825445"/>
                <a:gd name="connsiteX3" fmla="*/ 0 w 117988"/>
                <a:gd name="connsiteY3" fmla="*/ 412722 h 825445"/>
                <a:gd name="connsiteX4" fmla="*/ 58994 w 117988"/>
                <a:gd name="connsiteY4" fmla="*/ 402890 h 825445"/>
                <a:gd name="connsiteX5" fmla="*/ 58994 w 117988"/>
                <a:gd name="connsiteY5" fmla="*/ 9832 h 825445"/>
                <a:gd name="connsiteX6" fmla="*/ 117988 w 117988"/>
                <a:gd name="connsiteY6" fmla="*/ 0 h 825445"/>
                <a:gd name="connsiteX7" fmla="*/ 117988 w 117988"/>
                <a:gd name="connsiteY7" fmla="*/ 825445 h 825445"/>
                <a:gd name="connsiteX0" fmla="*/ 117988 w 117988"/>
                <a:gd name="connsiteY0" fmla="*/ 825445 h 825445"/>
                <a:gd name="connsiteX1" fmla="*/ 61439 w 117988"/>
                <a:gd name="connsiteY1" fmla="*/ 798499 h 825445"/>
                <a:gd name="connsiteX2" fmla="*/ 56549 w 117988"/>
                <a:gd name="connsiteY2" fmla="*/ 449448 h 825445"/>
                <a:gd name="connsiteX3" fmla="*/ 0 w 117988"/>
                <a:gd name="connsiteY3" fmla="*/ 412722 h 825445"/>
                <a:gd name="connsiteX4" fmla="*/ 56549 w 117988"/>
                <a:gd name="connsiteY4" fmla="*/ 388220 h 825445"/>
                <a:gd name="connsiteX5" fmla="*/ 56549 w 117988"/>
                <a:gd name="connsiteY5" fmla="*/ 22056 h 825445"/>
                <a:gd name="connsiteX6" fmla="*/ 117988 w 117988"/>
                <a:gd name="connsiteY6" fmla="*/ 0 h 82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988" h="825445" stroke="0" extrusionOk="0">
                  <a:moveTo>
                    <a:pt x="117988" y="825445"/>
                  </a:moveTo>
                  <a:cubicBezTo>
                    <a:pt x="85407" y="825445"/>
                    <a:pt x="58994" y="821043"/>
                    <a:pt x="58994" y="815613"/>
                  </a:cubicBezTo>
                  <a:lnTo>
                    <a:pt x="58994" y="422554"/>
                  </a:lnTo>
                  <a:cubicBezTo>
                    <a:pt x="58994" y="417124"/>
                    <a:pt x="32581" y="412722"/>
                    <a:pt x="0" y="412722"/>
                  </a:cubicBezTo>
                  <a:cubicBezTo>
                    <a:pt x="32581" y="412722"/>
                    <a:pt x="58994" y="408320"/>
                    <a:pt x="58994" y="402890"/>
                  </a:cubicBezTo>
                  <a:lnTo>
                    <a:pt x="58994" y="9832"/>
                  </a:lnTo>
                  <a:cubicBezTo>
                    <a:pt x="58994" y="4402"/>
                    <a:pt x="85407" y="0"/>
                    <a:pt x="117988" y="0"/>
                  </a:cubicBezTo>
                  <a:lnTo>
                    <a:pt x="117988" y="825445"/>
                  </a:lnTo>
                  <a:close/>
                </a:path>
                <a:path w="117988" h="825445" fill="none">
                  <a:moveTo>
                    <a:pt x="117988" y="825445"/>
                  </a:moveTo>
                  <a:cubicBezTo>
                    <a:pt x="85407" y="825445"/>
                    <a:pt x="61439" y="803929"/>
                    <a:pt x="61439" y="798499"/>
                  </a:cubicBezTo>
                  <a:lnTo>
                    <a:pt x="56549" y="449448"/>
                  </a:lnTo>
                  <a:cubicBezTo>
                    <a:pt x="56549" y="444018"/>
                    <a:pt x="0" y="422927"/>
                    <a:pt x="0" y="412722"/>
                  </a:cubicBezTo>
                  <a:cubicBezTo>
                    <a:pt x="0" y="402517"/>
                    <a:pt x="56549" y="393650"/>
                    <a:pt x="56549" y="388220"/>
                  </a:cubicBezTo>
                  <a:lnTo>
                    <a:pt x="56549" y="22056"/>
                  </a:lnTo>
                  <a:cubicBezTo>
                    <a:pt x="56549" y="16626"/>
                    <a:pt x="85407" y="0"/>
                    <a:pt x="117988" y="0"/>
                  </a:cubicBezTo>
                </a:path>
              </a:pathLst>
            </a:custGeom>
            <a:noFill/>
            <a:ln w="28575" cap="flat" cmpd="sng" algn="ctr">
              <a:solidFill>
                <a:srgbClr val="FF99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009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sp>
        <p:nvSpPr>
          <p:cNvPr id="3" name="CustomShape 1"/>
          <p:cNvSpPr/>
          <p:nvPr/>
        </p:nvSpPr>
        <p:spPr>
          <a:xfrm>
            <a:off x="1726881" y="117359"/>
            <a:ext cx="6814445" cy="73866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Sujet de thèse : Contribution à la</a:t>
            </a:r>
          </a:p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conception d'un IRM très haut champ</a:t>
            </a:r>
            <a:r>
              <a:rPr lang="fr-FR" sz="2400" b="1" dirty="0" smtClean="0">
                <a:solidFill>
                  <a:schemeClr val="bg1"/>
                </a:solidFill>
              </a:rPr>
              <a:t> 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42267" y="893618"/>
            <a:ext cx="4062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0070C0"/>
                </a:solidFill>
                <a:latin typeface="+mn-lt"/>
              </a:rPr>
              <a:t>contact : Lionel.Quettier@cea.fr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66254" y="1348510"/>
            <a:ext cx="765626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Problématique :</a:t>
            </a:r>
            <a:r>
              <a:rPr lang="fr-FR" sz="2000" smtClean="0">
                <a:latin typeface="+mn-lt"/>
              </a:rPr>
              <a:t> augmenter qualité images fournies par IRM</a:t>
            </a:r>
          </a:p>
          <a:p>
            <a:r>
              <a:rPr lang="fr-FR" sz="2000" smtClean="0">
                <a:latin typeface="+mn-lt"/>
                <a:sym typeface="Wingdings" panose="05000000000000000000" pitchFamily="2" charset="2"/>
              </a:rPr>
              <a:t> augmenter intensité du champ magnétique, </a:t>
            </a:r>
            <a:r>
              <a:rPr lang="fr-FR" sz="2000" smtClean="0">
                <a:solidFill>
                  <a:srgbClr val="FF6600"/>
                </a:solidFill>
                <a:latin typeface="+mn-lt"/>
                <a:sym typeface="Wingdings" panose="05000000000000000000" pitchFamily="2" charset="2"/>
              </a:rPr>
              <a:t>au-delà de 10T</a:t>
            </a:r>
          </a:p>
          <a:p>
            <a:r>
              <a:rPr lang="fr-FR" sz="2000" smtClean="0">
                <a:latin typeface="+mn-lt"/>
                <a:sym typeface="Wingdings" panose="05000000000000000000" pitchFamily="2" charset="2"/>
              </a:rPr>
              <a:t> aimants supra toujours plus grands et plus complexes</a:t>
            </a:r>
          </a:p>
          <a:p>
            <a:r>
              <a:rPr lang="fr-FR" sz="2000" smtClean="0">
                <a:latin typeface="+mn-lt"/>
                <a:sym typeface="Wingdings" panose="05000000000000000000" pitchFamily="2" charset="2"/>
              </a:rPr>
              <a:t> trouver </a:t>
            </a:r>
            <a:r>
              <a:rPr lang="fr-FR" sz="2000" smtClean="0">
                <a:solidFill>
                  <a:srgbClr val="FF6600"/>
                </a:solidFill>
                <a:latin typeface="+mn-lt"/>
                <a:sym typeface="Wingdings" panose="05000000000000000000" pitchFamily="2" charset="2"/>
              </a:rPr>
              <a:t>configurations magnétiques originales</a:t>
            </a:r>
          </a:p>
          <a:p>
            <a:r>
              <a:rPr lang="fr-FR" sz="2000" smtClean="0">
                <a:latin typeface="+mn-lt"/>
                <a:sym typeface="Wingdings" panose="05000000000000000000" pitchFamily="2" charset="2"/>
              </a:rPr>
              <a:t>pour limiter taille et protéger des quenchs (</a:t>
            </a:r>
            <a:r>
              <a:rPr lang="fr-FR" sz="2000" smtClean="0">
                <a:solidFill>
                  <a:srgbClr val="FF6600"/>
                </a:solidFill>
                <a:latin typeface="+mn-lt"/>
                <a:sym typeface="Wingdings" panose="05000000000000000000" pitchFamily="2" charset="2"/>
              </a:rPr>
              <a:t>milieu hospitalier</a:t>
            </a:r>
            <a:r>
              <a:rPr lang="fr-FR" sz="2000" smtClean="0">
                <a:latin typeface="+mn-lt"/>
                <a:sym typeface="Wingdings" panose="05000000000000000000" pitchFamily="2" charset="2"/>
              </a:rPr>
              <a:t>)</a:t>
            </a:r>
            <a:endParaRPr lang="fr-FR" sz="2000" smtClean="0">
              <a:latin typeface="+mn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86327" y="3352799"/>
            <a:ext cx="589937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smtClean="0">
                <a:solidFill>
                  <a:srgbClr val="FF6600"/>
                </a:solidFill>
                <a:latin typeface="+mn-lt"/>
              </a:rPr>
              <a:t>Travail :</a:t>
            </a:r>
          </a:p>
          <a:p>
            <a:r>
              <a:rPr lang="fr-FR" sz="1600" smtClean="0">
                <a:latin typeface="+mn-lt"/>
              </a:rPr>
              <a:t>- Etudier et proposer une conception magnétique originale</a:t>
            </a: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Electromagnétisme</a:t>
            </a:r>
            <a:r>
              <a:rPr lang="fr-FR" sz="1600" smtClean="0">
                <a:latin typeface="+mn-lt"/>
              </a:rPr>
              <a:t> et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éléments finis</a:t>
            </a:r>
          </a:p>
          <a:p>
            <a:r>
              <a:rPr lang="fr-FR" sz="1600" smtClean="0">
                <a:latin typeface="+mn-lt"/>
              </a:rPr>
              <a:t>- Enrichir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codes multi physiques </a:t>
            </a:r>
            <a:r>
              <a:rPr lang="fr-FR" sz="1600" smtClean="0">
                <a:latin typeface="+mn-lt"/>
              </a:rPr>
              <a:t>existants</a:t>
            </a:r>
          </a:p>
          <a:p>
            <a:r>
              <a:rPr lang="fr-FR" sz="1600" smtClean="0">
                <a:latin typeface="+mn-lt"/>
              </a:rPr>
              <a:t>- A la fin de thèse, acquis l'ensemble des compétences</a:t>
            </a:r>
          </a:p>
          <a:p>
            <a:r>
              <a:rPr lang="fr-FR" sz="1600" smtClean="0">
                <a:latin typeface="+mn-lt"/>
              </a:rPr>
              <a:t>pour conception d'un aimant supra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84727" y="5347851"/>
            <a:ext cx="812030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smtClean="0">
                <a:solidFill>
                  <a:srgbClr val="FF6600"/>
                </a:solidFill>
                <a:latin typeface="+mn-lt"/>
              </a:rPr>
              <a:t>Environnement :</a:t>
            </a:r>
            <a:r>
              <a:rPr lang="fr-FR" sz="1600" smtClean="0">
                <a:latin typeface="+mn-lt"/>
              </a:rPr>
              <a:t> </a:t>
            </a:r>
          </a:p>
          <a:p>
            <a:r>
              <a:rPr lang="fr-FR" sz="1600" smtClean="0">
                <a:latin typeface="+mn-lt"/>
              </a:rPr>
              <a:t>- Equipe IRFU qui a conçu et réalisé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les plus grands aimants supra </a:t>
            </a:r>
            <a:r>
              <a:rPr lang="fr-FR" sz="1600" smtClean="0">
                <a:latin typeface="+mn-lt"/>
              </a:rPr>
              <a:t>(ATLAS, CMS)</a:t>
            </a:r>
          </a:p>
          <a:p>
            <a:r>
              <a:rPr lang="fr-FR" sz="1600" smtClean="0">
                <a:latin typeface="+mn-lt"/>
              </a:rPr>
              <a:t>l'aimant IRM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ISEULT </a:t>
            </a:r>
            <a:r>
              <a:rPr lang="fr-FR" sz="1600" smtClean="0">
                <a:latin typeface="+mn-lt"/>
              </a:rPr>
              <a:t>de 11.7 T,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le plus intense </a:t>
            </a:r>
            <a:r>
              <a:rPr lang="fr-FR" sz="1600" smtClean="0">
                <a:latin typeface="+mn-lt"/>
              </a:rPr>
              <a:t>(sujet humain)</a:t>
            </a:r>
          </a:p>
          <a:p>
            <a:r>
              <a:rPr lang="fr-FR" sz="1600" smtClean="0">
                <a:latin typeface="+mn-lt"/>
              </a:rPr>
              <a:t>et des configurations magnétiques ororiginales qui ont été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brevetées</a:t>
            </a: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Neurospin</a:t>
            </a:r>
            <a:r>
              <a:rPr lang="fr-FR" sz="1600" smtClean="0">
                <a:latin typeface="+mn-lt"/>
              </a:rPr>
              <a:t>, platteforme de sciences cognitives unique en Europe</a:t>
            </a:r>
          </a:p>
          <a:p>
            <a:r>
              <a:rPr lang="fr-FR" sz="1600" smtClean="0">
                <a:latin typeface="+mn-lt"/>
              </a:rPr>
              <a:t>- Groupe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General Electric </a:t>
            </a:r>
            <a:r>
              <a:rPr lang="fr-FR" sz="1600" smtClean="0">
                <a:latin typeface="+mn-lt"/>
              </a:rPr>
              <a:t>(anciennement Alstom) qui collabore à ISEULT</a:t>
            </a:r>
          </a:p>
        </p:txBody>
      </p:sp>
      <p:pic>
        <p:nvPicPr>
          <p:cNvPr id="9" name="Picture 2" descr="\\dapnia\data\manip\NeuroSpin-Aimant\Phototèque\Insertion_Virole_MasseFroide_nov2015\Francois\DSC031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366" y="4114902"/>
            <a:ext cx="2127180" cy="283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PV139925\AppData\Local\Microsoft\Windows\Temporary Internet Files\Content.Outlook\J7A1HQDK\IMG_7168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892" y="2945640"/>
            <a:ext cx="1656125" cy="2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irfu.cea.fr/Images/astImg/2909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" r="5536"/>
          <a:stretch/>
        </p:blipFill>
        <p:spPr bwMode="auto">
          <a:xfrm>
            <a:off x="7907482" y="1403969"/>
            <a:ext cx="2712027" cy="257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7741228" y="3810001"/>
            <a:ext cx="16505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latin typeface="+mn-lt"/>
              </a:rPr>
              <a:t>Aimant ISEULT</a:t>
            </a:r>
          </a:p>
        </p:txBody>
      </p:sp>
    </p:spTree>
    <p:extLst>
      <p:ext uri="{BB962C8B-B14F-4D97-AF65-F5344CB8AC3E}">
        <p14:creationId xmlns:p14="http://schemas.microsoft.com/office/powerpoint/2010/main" val="166130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sp>
        <p:nvSpPr>
          <p:cNvPr id="3" name="CustomShape 1"/>
          <p:cNvSpPr/>
          <p:nvPr/>
        </p:nvSpPr>
        <p:spPr>
          <a:xfrm>
            <a:off x="1444337" y="117359"/>
            <a:ext cx="7096990" cy="73866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>
                <a:solidFill>
                  <a:schemeClr val="bg1"/>
                </a:solidFill>
              </a:rPr>
              <a:t>Sujet de thèse : Contribution à la conception </a:t>
            </a:r>
          </a:p>
          <a:p>
            <a:pPr algn="ctr">
              <a:lnSpc>
                <a:spcPct val="100000"/>
              </a:lnSpc>
            </a:pPr>
            <a:r>
              <a:rPr lang="fr-FR" sz="2400" b="1" smtClean="0">
                <a:solidFill>
                  <a:schemeClr val="bg1"/>
                </a:solidFill>
              </a:rPr>
              <a:t>d'un aimant supra MgB2 à haut champ</a:t>
            </a:r>
            <a:r>
              <a:rPr lang="fr-FR" sz="2400" b="1" dirty="0" smtClean="0">
                <a:solidFill>
                  <a:schemeClr val="bg1"/>
                </a:solidFill>
              </a:rPr>
              <a:t> 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42267" y="883227"/>
            <a:ext cx="47355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0070C0"/>
                </a:solidFill>
                <a:latin typeface="+mn-lt"/>
              </a:rPr>
              <a:t>contact : Christophe.Berriaud@cea.fr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84464" y="1205344"/>
            <a:ext cx="63930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Problématique :</a:t>
            </a:r>
            <a:r>
              <a:rPr lang="fr-FR" sz="2000" smtClean="0">
                <a:latin typeface="+mn-lt"/>
              </a:rPr>
              <a:t> Performances supra des fils MgB2</a:t>
            </a:r>
          </a:p>
          <a:p>
            <a:r>
              <a:rPr lang="fr-FR" sz="2000" smtClean="0">
                <a:latin typeface="+mn-lt"/>
              </a:rPr>
              <a:t>Aller bien au-delà des 3T (à 20K) classiques 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44339" y="2888670"/>
            <a:ext cx="552343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solidFill>
                  <a:srgbClr val="FF6600"/>
                </a:solidFill>
                <a:latin typeface="+mn-lt"/>
              </a:rPr>
              <a:t>Travail :</a:t>
            </a:r>
          </a:p>
          <a:p>
            <a:r>
              <a:rPr lang="fr-FR" sz="1600" smtClean="0">
                <a:latin typeface="+mn-lt"/>
              </a:rPr>
              <a:t>- Caractériser les nouveaux fils MgB2</a:t>
            </a:r>
          </a:p>
          <a:p>
            <a:r>
              <a:rPr lang="fr-FR" sz="1600" smtClean="0">
                <a:latin typeface="+mn-lt"/>
              </a:rPr>
              <a:t>- Définir la forme du bobinage</a:t>
            </a:r>
          </a:p>
          <a:p>
            <a:r>
              <a:rPr lang="fr-FR" sz="1600" smtClean="0">
                <a:latin typeface="+mn-lt"/>
              </a:rPr>
              <a:t>- Qualifier les procédures de fabrications</a:t>
            </a:r>
          </a:p>
          <a:p>
            <a:r>
              <a:rPr lang="fr-FR" sz="1600" smtClean="0">
                <a:latin typeface="+mn-lt"/>
              </a:rPr>
              <a:t>- Tester les objets réalisés</a:t>
            </a:r>
          </a:p>
          <a:p>
            <a:r>
              <a:rPr lang="fr-FR" sz="1600" smtClean="0">
                <a:latin typeface="+mn-lt"/>
              </a:rPr>
              <a:t>- Dimensionnement d'un grand aimant MgB2</a:t>
            </a:r>
          </a:p>
          <a:p>
            <a:r>
              <a:rPr lang="fr-FR" sz="1600" smtClean="0">
                <a:latin typeface="+mn-lt"/>
              </a:rPr>
              <a:t>- A </a:t>
            </a:r>
            <a:r>
              <a:rPr lang="fr-FR" sz="1600">
                <a:latin typeface="+mn-lt"/>
              </a:rPr>
              <a:t>la fin de thèse, acquis l'ensemble des compétences</a:t>
            </a:r>
          </a:p>
          <a:p>
            <a:r>
              <a:rPr lang="fr-FR" sz="1600">
                <a:latin typeface="+mn-lt"/>
              </a:rPr>
              <a:t>pour conception d'un aimant </a:t>
            </a:r>
            <a:r>
              <a:rPr lang="fr-FR" sz="1600" smtClean="0">
                <a:latin typeface="+mn-lt"/>
              </a:rPr>
              <a:t>supra</a:t>
            </a:r>
            <a:endParaRPr lang="fr-FR" sz="1600">
              <a:latin typeface="+mn-lt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1563" y="2047007"/>
            <a:ext cx="7101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Objectif final :</a:t>
            </a:r>
            <a:r>
              <a:rPr lang="fr-FR" sz="2000" smtClean="0">
                <a:latin typeface="+mn-lt"/>
              </a:rPr>
              <a:t> concevoir un aimant haut champ en MgB2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483591" y="5108859"/>
            <a:ext cx="812030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solidFill>
                  <a:srgbClr val="FF6600"/>
                </a:solidFill>
                <a:latin typeface="+mn-lt"/>
              </a:rPr>
              <a:t>Environnement :</a:t>
            </a:r>
            <a:r>
              <a:rPr lang="fr-FR" sz="1600" smtClean="0">
                <a:latin typeface="+mn-lt"/>
              </a:rPr>
              <a:t> </a:t>
            </a:r>
          </a:p>
          <a:p>
            <a:r>
              <a:rPr lang="fr-FR" sz="1600" smtClean="0">
                <a:latin typeface="+mn-lt"/>
              </a:rPr>
              <a:t>- Equipe IRFU qui a conçu et réalisé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les plus grands aimants supra </a:t>
            </a:r>
            <a:r>
              <a:rPr lang="fr-FR" sz="1600" smtClean="0">
                <a:latin typeface="+mn-lt"/>
              </a:rPr>
              <a:t>(ATLAS, CMS)</a:t>
            </a:r>
          </a:p>
          <a:p>
            <a:r>
              <a:rPr lang="fr-FR" sz="1600" smtClean="0">
                <a:latin typeface="+mn-lt"/>
              </a:rPr>
              <a:t>l'aimant IRM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ISEULT </a:t>
            </a:r>
            <a:r>
              <a:rPr lang="fr-FR" sz="1600" smtClean="0">
                <a:latin typeface="+mn-lt"/>
              </a:rPr>
              <a:t>de 11.7 T,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le plus intense </a:t>
            </a:r>
            <a:r>
              <a:rPr lang="fr-FR" sz="1600" smtClean="0">
                <a:latin typeface="+mn-lt"/>
              </a:rPr>
              <a:t>(sujet humain)</a:t>
            </a:r>
          </a:p>
          <a:p>
            <a:r>
              <a:rPr lang="fr-FR" sz="1600" smtClean="0">
                <a:latin typeface="+mn-lt"/>
              </a:rPr>
              <a:t>et des configurations magnétiques ororiginales qui ont été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brevetées</a:t>
            </a: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LNCMI</a:t>
            </a:r>
            <a:r>
              <a:rPr lang="fr-FR" sz="1600" smtClean="0">
                <a:latin typeface="+mn-lt"/>
              </a:rPr>
              <a:t> (Grenoble), champ à grand ouverture 13T</a:t>
            </a: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CERN</a:t>
            </a:r>
            <a:r>
              <a:rPr lang="fr-FR" sz="1600" smtClean="0">
                <a:latin typeface="+mn-lt"/>
              </a:rPr>
              <a:t> (Genève), utilisateur de fil MgB2,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Columbus</a:t>
            </a:r>
            <a:r>
              <a:rPr lang="fr-FR" sz="1600" smtClean="0">
                <a:latin typeface="+mn-lt"/>
              </a:rPr>
              <a:t> (Italie) développeur fil MgB2,</a:t>
            </a: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 smtClean="0">
                <a:solidFill>
                  <a:srgbClr val="FF6600"/>
                </a:solidFill>
                <a:latin typeface="+mn-lt"/>
              </a:rPr>
              <a:t>SigmaPhi</a:t>
            </a:r>
            <a:r>
              <a:rPr lang="fr-FR" sz="1600" smtClean="0">
                <a:latin typeface="+mn-lt"/>
              </a:rPr>
              <a:t> (Vannes) spécialiste en aimant supra</a:t>
            </a:r>
          </a:p>
        </p:txBody>
      </p:sp>
      <p:pic>
        <p:nvPicPr>
          <p:cNvPr id="10" name="Picture 3" descr="\\dapnia\data\manip\R&amp;D_MgB2\Thèse IRM sec\photos de manip\mgb2\IMG_233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4" r="37723"/>
          <a:stretch/>
        </p:blipFill>
        <p:spPr bwMode="auto">
          <a:xfrm>
            <a:off x="263616" y="2686600"/>
            <a:ext cx="1000879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7" r="12705"/>
          <a:stretch/>
        </p:blipFill>
        <p:spPr bwMode="auto">
          <a:xfrm>
            <a:off x="7032153" y="1500074"/>
            <a:ext cx="3555751" cy="319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384464" y="6224152"/>
            <a:ext cx="742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smtClean="0">
                <a:latin typeface="+mn-lt"/>
              </a:rPr>
              <a:t>MgB2</a:t>
            </a:r>
          </a:p>
          <a:p>
            <a:pPr algn="ctr"/>
            <a:r>
              <a:rPr lang="fr-FR" sz="1600" smtClean="0">
                <a:latin typeface="+mn-lt"/>
              </a:rPr>
              <a:t>600 A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7658098" y="4675911"/>
            <a:ext cx="2513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latin typeface="+mn-lt"/>
              </a:rPr>
              <a:t>Station cryostat vertical</a:t>
            </a:r>
          </a:p>
        </p:txBody>
      </p:sp>
    </p:spTree>
    <p:extLst>
      <p:ext uri="{BB962C8B-B14F-4D97-AF65-F5344CB8AC3E}">
        <p14:creationId xmlns:p14="http://schemas.microsoft.com/office/powerpoint/2010/main" val="38837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r="10548" b="35632"/>
          <a:stretch/>
        </p:blipFill>
        <p:spPr>
          <a:xfrm>
            <a:off x="1629870" y="1970971"/>
            <a:ext cx="8050517" cy="4236963"/>
          </a:xfrm>
          <a:prstGeom prst="rect">
            <a:avLst/>
          </a:prstGeom>
        </p:spPr>
      </p:pic>
      <p:cxnSp>
        <p:nvCxnSpPr>
          <p:cNvPr id="4" name="Connecteur droit avec flèche 3"/>
          <p:cNvCxnSpPr/>
          <p:nvPr/>
        </p:nvCxnSpPr>
        <p:spPr>
          <a:xfrm flipH="1" flipV="1">
            <a:off x="3295318" y="3589407"/>
            <a:ext cx="6698" cy="811831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/>
          <p:cNvCxnSpPr/>
          <p:nvPr/>
        </p:nvCxnSpPr>
        <p:spPr>
          <a:xfrm flipV="1">
            <a:off x="2838748" y="3547723"/>
            <a:ext cx="254772" cy="298590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/>
          <p:nvPr/>
        </p:nvCxnSpPr>
        <p:spPr>
          <a:xfrm flipH="1" flipV="1">
            <a:off x="4438182" y="4275227"/>
            <a:ext cx="6698" cy="316341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H="1">
            <a:off x="3369318" y="2980856"/>
            <a:ext cx="949230" cy="324643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flipH="1" flipV="1">
            <a:off x="3384399" y="3422874"/>
            <a:ext cx="676333" cy="240578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V="1">
            <a:off x="8686654" y="4212381"/>
            <a:ext cx="0" cy="162084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8686654" y="3646900"/>
            <a:ext cx="0" cy="268287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66053" y="1258272"/>
            <a:ext cx="1676517" cy="923859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11584" y="2879101"/>
            <a:ext cx="1619615" cy="76008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18548" y="2476214"/>
            <a:ext cx="771525" cy="66675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65436" y="3353444"/>
            <a:ext cx="985898" cy="732577"/>
          </a:xfrm>
          <a:prstGeom prst="rect">
            <a:avLst/>
          </a:prstGeom>
        </p:spPr>
      </p:pic>
      <p:pic>
        <p:nvPicPr>
          <p:cNvPr id="15" name="Image 14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82" y="3740831"/>
            <a:ext cx="853666" cy="4898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age 15" descr="logo_ganil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187" y="2536900"/>
            <a:ext cx="1645284" cy="709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07762" y="4585019"/>
            <a:ext cx="1590675" cy="695325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36602" y="4386666"/>
            <a:ext cx="1079896" cy="966537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87714" y="1351514"/>
            <a:ext cx="905806" cy="866078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125692" y="4374465"/>
            <a:ext cx="1835844" cy="418008"/>
          </a:xfrm>
          <a:prstGeom prst="rect">
            <a:avLst/>
          </a:prstGeom>
        </p:spPr>
      </p:pic>
      <p:cxnSp>
        <p:nvCxnSpPr>
          <p:cNvPr id="21" name="Connecteur droit avec flèche 20"/>
          <p:cNvCxnSpPr/>
          <p:nvPr/>
        </p:nvCxnSpPr>
        <p:spPr>
          <a:xfrm>
            <a:off x="2996232" y="2104074"/>
            <a:ext cx="217815" cy="1307057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>
            <a:off x="3502078" y="2104074"/>
            <a:ext cx="678372" cy="1019025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2530310" y="3123099"/>
            <a:ext cx="467712" cy="369912"/>
          </a:xfrm>
          <a:prstGeom prst="straightConnector1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ustomShape 1"/>
          <p:cNvSpPr/>
          <p:nvPr/>
        </p:nvSpPr>
        <p:spPr>
          <a:xfrm>
            <a:off x="1558637" y="314786"/>
            <a:ext cx="7096990" cy="369332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smtClean="0">
                <a:solidFill>
                  <a:schemeClr val="bg1"/>
                </a:solidFill>
              </a:rPr>
              <a:t>SACM : des projets nationaux et internationaux</a:t>
            </a:r>
            <a:r>
              <a:rPr lang="fr-FR" sz="2400" b="1" dirty="0" smtClean="0">
                <a:solidFill>
                  <a:schemeClr val="bg1"/>
                </a:solidFill>
              </a:rPr>
              <a:t> 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53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  <p:sp>
        <p:nvSpPr>
          <p:cNvPr id="3" name="CustomShape 1"/>
          <p:cNvSpPr/>
          <p:nvPr/>
        </p:nvSpPr>
        <p:spPr>
          <a:xfrm>
            <a:off x="1444337" y="294006"/>
            <a:ext cx="7096990" cy="369332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smtClean="0">
                <a:solidFill>
                  <a:schemeClr val="bg1"/>
                </a:solidFill>
              </a:rPr>
              <a:t>Les installations du SACM</a:t>
            </a:r>
            <a:r>
              <a:rPr lang="fr-FR" sz="2400" b="1" dirty="0" smtClean="0">
                <a:solidFill>
                  <a:schemeClr val="bg1"/>
                </a:solidFill>
              </a:rPr>
              <a:t> 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825" y="1196752"/>
            <a:ext cx="6151173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81" y="3857687"/>
            <a:ext cx="2880320" cy="154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89" y="1047584"/>
            <a:ext cx="2736304" cy="179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917" y="1043324"/>
            <a:ext cx="2314343" cy="179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erome\LocalData\LEDA\LEDA_20131212\IMG_017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293" y="3753036"/>
            <a:ext cx="2314343" cy="1728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1502269" y="6021288"/>
            <a:ext cx="3802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Bonne visite !</a:t>
            </a:r>
            <a:endParaRPr lang="fr-F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094018" y="93518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latin typeface="+mn-lt"/>
              </a:rPr>
              <a:t>25 000 m</a:t>
            </a:r>
            <a:r>
              <a:rPr lang="fr-FR" sz="2000" baseline="30000" smtClean="0">
                <a:latin typeface="+mn-lt"/>
              </a:rPr>
              <a:t>2</a:t>
            </a:r>
            <a:r>
              <a:rPr lang="fr-FR" sz="2000" smtClean="0">
                <a:latin typeface="+mn-lt"/>
              </a:rPr>
              <a:t> au sol</a:t>
            </a:r>
          </a:p>
        </p:txBody>
      </p:sp>
    </p:spTree>
    <p:extLst>
      <p:ext uri="{BB962C8B-B14F-4D97-AF65-F5344CB8AC3E}">
        <p14:creationId xmlns:p14="http://schemas.microsoft.com/office/powerpoint/2010/main" val="267465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Où se trouvent les accélérateurs ?</a:t>
            </a:r>
            <a:endParaRPr lang="en-US" sz="2400" dirty="0">
              <a:solidFill>
                <a:srgbClr val="FF9933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9391" y="1889687"/>
            <a:ext cx="10494027" cy="4770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LISTE NON EXHAUSTIVE</a:t>
            </a:r>
          </a:p>
          <a:p>
            <a:endParaRPr lang="fr-FR" sz="1600" smtClean="0">
              <a:latin typeface="+mn-lt"/>
            </a:endParaRP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>
                <a:latin typeface="+mn-lt"/>
              </a:rPr>
              <a:t>France : IRFU/SACM (Saclay), IPNO, LAL (Orsay), SOLEIL (Saint Aubin),  GANIL (Caen), ESRF (Grenoble</a:t>
            </a:r>
            <a:r>
              <a:rPr lang="fr-FR" sz="1600" smtClean="0">
                <a:latin typeface="+mn-lt"/>
              </a:rPr>
              <a:t>)</a:t>
            </a:r>
            <a:endParaRPr lang="fr-FR" sz="1600">
              <a:latin typeface="+mn-lt"/>
            </a:endParaRPr>
          </a:p>
          <a:p>
            <a:r>
              <a:rPr lang="fr-FR" sz="1600">
                <a:latin typeface="+mn-lt"/>
              </a:rPr>
              <a:t>- Suisse : CERN (Genève), PSI (Villingen)</a:t>
            </a:r>
          </a:p>
          <a:p>
            <a:r>
              <a:rPr lang="fr-FR" sz="1600">
                <a:latin typeface="+mn-lt"/>
              </a:rPr>
              <a:t>- Allemagne : DESY (Hamburg), GSI (Darmstadt), COSY (Julich), BESSY (Berlin), ANKA (Karlsruhe)</a:t>
            </a:r>
          </a:p>
          <a:p>
            <a:r>
              <a:rPr lang="fr-FR" sz="1600">
                <a:latin typeface="+mn-lt"/>
              </a:rPr>
              <a:t>- Royaume-Uni : DIAMOND (Didcot), RAL (Oxford), STFC (Daresbury)</a:t>
            </a:r>
          </a:p>
          <a:p>
            <a:r>
              <a:rPr lang="fr-FR" sz="1600">
                <a:latin typeface="+mn-lt"/>
              </a:rPr>
              <a:t>- Suède : MAX-Lab (Lund), ESS (</a:t>
            </a:r>
            <a:r>
              <a:rPr lang="fr-FR" sz="1600" smtClean="0">
                <a:latin typeface="+mn-lt"/>
              </a:rPr>
              <a:t>Lund)</a:t>
            </a:r>
            <a:endParaRPr lang="fr-FR" sz="1600">
              <a:latin typeface="+mn-lt"/>
            </a:endParaRPr>
          </a:p>
          <a:p>
            <a:r>
              <a:rPr lang="fr-FR" sz="1600">
                <a:latin typeface="+mn-lt"/>
              </a:rPr>
              <a:t>- Italie : ELETTRA (Trieste), INFN (Frascati, Legnaro, Catania)</a:t>
            </a:r>
          </a:p>
          <a:p>
            <a:r>
              <a:rPr lang="fr-FR" sz="1600">
                <a:latin typeface="+mn-lt"/>
              </a:rPr>
              <a:t>- Espagne : ALBA (Barcelona), CIEMAT (Madrid)</a:t>
            </a:r>
          </a:p>
          <a:p>
            <a:endParaRPr lang="fr-FR" sz="1600" smtClean="0">
              <a:latin typeface="+mn-lt"/>
            </a:endParaRP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>
                <a:latin typeface="+mn-lt"/>
              </a:rPr>
              <a:t>Etats-Unis : ALS (Berkeley), FNAL (Batavia), LANL (Los Alamos), SNS (Oak Ridge), ANL (Chicago</a:t>
            </a:r>
            <a:r>
              <a:rPr lang="fr-FR" sz="1600" smtClean="0">
                <a:latin typeface="+mn-lt"/>
              </a:rPr>
              <a:t>),</a:t>
            </a:r>
          </a:p>
          <a:p>
            <a:r>
              <a:rPr lang="fr-FR" sz="1600">
                <a:latin typeface="+mn-lt"/>
              </a:rPr>
              <a:t> </a:t>
            </a:r>
            <a:r>
              <a:rPr lang="fr-FR" sz="1600" smtClean="0">
                <a:latin typeface="+mn-lt"/>
              </a:rPr>
              <a:t>                      SLAC </a:t>
            </a:r>
            <a:r>
              <a:rPr lang="fr-FR" sz="1600">
                <a:latin typeface="+mn-lt"/>
              </a:rPr>
              <a:t>(Stanford), BNL (Upton), CHESS (Cornell)</a:t>
            </a:r>
          </a:p>
          <a:p>
            <a:r>
              <a:rPr lang="fr-FR" sz="1600">
                <a:latin typeface="+mn-lt"/>
              </a:rPr>
              <a:t>- Canada : TRIUMF (Vancouver), CLS (Saskatoon)</a:t>
            </a:r>
          </a:p>
          <a:p>
            <a:r>
              <a:rPr lang="fr-FR" sz="1600">
                <a:latin typeface="+mn-lt"/>
              </a:rPr>
              <a:t>- Brésil : LNLS (Campinas)</a:t>
            </a:r>
          </a:p>
          <a:p>
            <a:endParaRPr lang="fr-FR" sz="1600" smtClean="0">
              <a:latin typeface="+mn-lt"/>
            </a:endParaRP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>
                <a:latin typeface="+mn-lt"/>
              </a:rPr>
              <a:t>Japon : SPring-8 (Sayo-cho), KEK (Tsukuba), J-PARC (Tokai-mura)</a:t>
            </a:r>
          </a:p>
          <a:p>
            <a:pPr lvl="0"/>
            <a:r>
              <a:rPr lang="fr-FR" sz="1600">
                <a:solidFill>
                  <a:srgbClr val="000000"/>
                </a:solidFill>
                <a:latin typeface="Arial"/>
              </a:rPr>
              <a:t>- Chine : SSRF (Shanghai), </a:t>
            </a:r>
            <a:r>
              <a:rPr lang="fr-FR" sz="1600" smtClean="0">
                <a:solidFill>
                  <a:srgbClr val="000000"/>
                </a:solidFill>
                <a:latin typeface="Arial"/>
              </a:rPr>
              <a:t>IHEP, BEPC </a:t>
            </a:r>
            <a:r>
              <a:rPr lang="fr-FR" sz="1600">
                <a:solidFill>
                  <a:srgbClr val="000000"/>
                </a:solidFill>
                <a:latin typeface="Arial"/>
              </a:rPr>
              <a:t>(Beijing), HLS (Hefei</a:t>
            </a:r>
            <a:r>
              <a:rPr lang="fr-FR" sz="1600" smtClean="0">
                <a:solidFill>
                  <a:srgbClr val="000000"/>
                </a:solidFill>
                <a:latin typeface="Arial"/>
              </a:rPr>
              <a:t>), IMP (Langzhou)</a:t>
            </a:r>
            <a:endParaRPr lang="fr-FR" sz="1600" smtClean="0">
              <a:latin typeface="+mn-lt"/>
            </a:endParaRP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>
                <a:latin typeface="+mn-lt"/>
              </a:rPr>
              <a:t>Corée : PAL (Pohang), PEFP (Yueong)</a:t>
            </a:r>
          </a:p>
          <a:p>
            <a:r>
              <a:rPr lang="fr-FR" sz="1600" smtClean="0">
                <a:latin typeface="+mn-lt"/>
              </a:rPr>
              <a:t>- </a:t>
            </a:r>
            <a:r>
              <a:rPr lang="fr-FR" sz="1600">
                <a:latin typeface="+mn-lt"/>
              </a:rPr>
              <a:t>Thailande : SLRI (Nakhon Ratchasima</a:t>
            </a:r>
            <a:r>
              <a:rPr lang="fr-FR" sz="1600" smtClean="0">
                <a:latin typeface="+mn-lt"/>
              </a:rPr>
              <a:t>)</a:t>
            </a:r>
            <a:endParaRPr lang="fr-FR" sz="1600">
              <a:latin typeface="+mn-lt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827717" y="1142999"/>
            <a:ext cx="65069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smtClean="0">
                <a:latin typeface="+mn-lt"/>
              </a:rPr>
              <a:t>Grands centres de recherche sur les accélérateurs :</a:t>
            </a:r>
          </a:p>
          <a:p>
            <a:pPr algn="ctr"/>
            <a:r>
              <a:rPr lang="fr-FR" sz="2000" smtClean="0">
                <a:latin typeface="+mn-lt"/>
              </a:rPr>
              <a:t>Europe, Amérique du Nord, Asie de l'Est, …</a:t>
            </a:r>
            <a:endParaRPr lang="fr-FR" sz="2000">
              <a:latin typeface="+mn-lt"/>
            </a:endParaRPr>
          </a:p>
        </p:txBody>
      </p:sp>
      <p:grpSp>
        <p:nvGrpSpPr>
          <p:cNvPr id="69" name="Groupe 68"/>
          <p:cNvGrpSpPr/>
          <p:nvPr/>
        </p:nvGrpSpPr>
        <p:grpSpPr>
          <a:xfrm>
            <a:off x="82695" y="2119303"/>
            <a:ext cx="10609118" cy="2878282"/>
            <a:chOff x="0" y="2722418"/>
            <a:chExt cx="10609118" cy="2878282"/>
          </a:xfrm>
        </p:grpSpPr>
        <p:sp>
          <p:nvSpPr>
            <p:cNvPr id="68" name="Rectangle 67"/>
            <p:cNvSpPr/>
            <p:nvPr/>
          </p:nvSpPr>
          <p:spPr bwMode="auto">
            <a:xfrm>
              <a:off x="0" y="2722418"/>
              <a:ext cx="10609118" cy="28782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endParaRPr>
            </a:p>
          </p:txBody>
        </p:sp>
        <p:grpSp>
          <p:nvGrpSpPr>
            <p:cNvPr id="56" name="Groupe 55"/>
            <p:cNvGrpSpPr/>
            <p:nvPr/>
          </p:nvGrpSpPr>
          <p:grpSpPr>
            <a:xfrm>
              <a:off x="161330" y="2891852"/>
              <a:ext cx="10298304" cy="2544169"/>
              <a:chOff x="161330" y="2891852"/>
              <a:chExt cx="10298304" cy="2544169"/>
            </a:xfrm>
          </p:grpSpPr>
          <p:pic>
            <p:nvPicPr>
              <p:cNvPr id="57" name="Picture 2" descr="D:\Divers\Tiara\images\logo cern.gi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211" y="3623333"/>
                <a:ext cx="714379" cy="7143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3" descr="D:\Divers\Tiara\images\logo cnrs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330" y="3702708"/>
                <a:ext cx="715996" cy="7143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4" descr="D:\Divers\Tiara\images\logo Diamond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1730" y="4620044"/>
                <a:ext cx="1656003" cy="4851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5" descr="D:\Divers\Tiara\images\logo gsi.gi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30282" y="2891852"/>
                <a:ext cx="1123392" cy="3907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6" descr="D:\Divers\Tiara\images\logo psi.gif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3698" y="3683940"/>
                <a:ext cx="1429029" cy="4922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7" descr="D:\Divers\Tiara\images\logo ray-synchr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9882" y="3543959"/>
                <a:ext cx="5329752" cy="18920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9" descr="D:\irfulogoversion3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74204" y="4734590"/>
                <a:ext cx="1031881" cy="4641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0" descr="D:\CEA_FR_logo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322" y="4655215"/>
                <a:ext cx="714379" cy="5827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12" descr="http://lise.nscl.msu.edu/logo/ganil_transp.gif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54530" y="3006418"/>
                <a:ext cx="1690436" cy="319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4" descr="http://www.ed-mipege.u-psud.fr/images-MIPEGE/logo-IPNO.gif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6701" y="3623333"/>
                <a:ext cx="1111257" cy="720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16" descr="http://phil.lal.in2p3.fr/plugins/kitcnrs/images/l-coul-500.jp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3588" y="4655215"/>
                <a:ext cx="961464" cy="5556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70" name="Image 6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" t="16739" r="28883" b="22783"/>
          <a:stretch/>
        </p:blipFill>
        <p:spPr>
          <a:xfrm>
            <a:off x="1621429" y="1411733"/>
            <a:ext cx="660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0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ZoneTexte 158"/>
          <p:cNvSpPr txBox="1"/>
          <p:nvPr/>
        </p:nvSpPr>
        <p:spPr>
          <a:xfrm>
            <a:off x="7543930" y="3751123"/>
            <a:ext cx="2701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smtClean="0">
                <a:latin typeface="+mn-lt"/>
              </a:rPr>
              <a:t> : accélérer</a:t>
            </a:r>
          </a:p>
          <a:p>
            <a:pPr algn="ctr"/>
            <a:r>
              <a:rPr lang="fr-FR" sz="2000" smtClean="0">
                <a:latin typeface="+mn-lt"/>
                <a:sym typeface="Wingdings" panose="05000000000000000000" pitchFamily="2" charset="2"/>
              </a:rPr>
              <a:t> énergie augmente</a:t>
            </a:r>
            <a:endParaRPr lang="fr-FR" sz="2000">
              <a:latin typeface="+mn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Physique des accélérateurs</a:t>
            </a:r>
            <a:endParaRPr lang="en-US" sz="2400" dirty="0">
              <a:solidFill>
                <a:srgbClr val="FF9933"/>
              </a:solidFill>
            </a:endParaRPr>
          </a:p>
        </p:txBody>
      </p:sp>
      <p:grpSp>
        <p:nvGrpSpPr>
          <p:cNvPr id="4" name="Groupe 1"/>
          <p:cNvGrpSpPr>
            <a:grpSpLocks noChangeAspect="1"/>
          </p:cNvGrpSpPr>
          <p:nvPr/>
        </p:nvGrpSpPr>
        <p:grpSpPr bwMode="auto">
          <a:xfrm>
            <a:off x="633557" y="1436254"/>
            <a:ext cx="1371600" cy="1211580"/>
            <a:chOff x="1841261" y="2286000"/>
            <a:chExt cx="1714500" cy="1514475"/>
          </a:xfrm>
        </p:grpSpPr>
        <p:grpSp>
          <p:nvGrpSpPr>
            <p:cNvPr id="5" name="Group 59"/>
            <p:cNvGrpSpPr>
              <a:grpSpLocks/>
            </p:cNvGrpSpPr>
            <p:nvPr/>
          </p:nvGrpSpPr>
          <p:grpSpPr bwMode="auto">
            <a:xfrm>
              <a:off x="1915874" y="2571750"/>
              <a:ext cx="1444625" cy="1120775"/>
              <a:chOff x="1453" y="1520"/>
              <a:chExt cx="910" cy="706"/>
            </a:xfrm>
          </p:grpSpPr>
          <p:grpSp>
            <p:nvGrpSpPr>
              <p:cNvPr id="14" name="Group 60"/>
              <p:cNvGrpSpPr>
                <a:grpSpLocks/>
              </p:cNvGrpSpPr>
              <p:nvPr/>
            </p:nvGrpSpPr>
            <p:grpSpPr bwMode="auto">
              <a:xfrm>
                <a:off x="1453" y="1520"/>
                <a:ext cx="136" cy="136"/>
                <a:chOff x="1429" y="1616"/>
                <a:chExt cx="136" cy="136"/>
              </a:xfrm>
            </p:grpSpPr>
            <p:sp>
              <p:nvSpPr>
                <p:cNvPr id="43" name="Oval 61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44" name="Line 62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45" name="Line 63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15" name="Group 64"/>
              <p:cNvGrpSpPr>
                <a:grpSpLocks/>
              </p:cNvGrpSpPr>
              <p:nvPr/>
            </p:nvGrpSpPr>
            <p:grpSpPr bwMode="auto">
              <a:xfrm>
                <a:off x="1643" y="1668"/>
                <a:ext cx="136" cy="136"/>
                <a:chOff x="1429" y="1616"/>
                <a:chExt cx="136" cy="136"/>
              </a:xfrm>
            </p:grpSpPr>
            <p:sp>
              <p:nvSpPr>
                <p:cNvPr id="40" name="Oval 65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41" name="Line 66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42" name="Line 67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16" name="Group 68"/>
              <p:cNvGrpSpPr>
                <a:grpSpLocks/>
              </p:cNvGrpSpPr>
              <p:nvPr/>
            </p:nvGrpSpPr>
            <p:grpSpPr bwMode="auto">
              <a:xfrm>
                <a:off x="1569" y="1984"/>
                <a:ext cx="136" cy="136"/>
                <a:chOff x="1429" y="1616"/>
                <a:chExt cx="136" cy="136"/>
              </a:xfrm>
            </p:grpSpPr>
            <p:sp>
              <p:nvSpPr>
                <p:cNvPr id="37" name="Oval 69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38" name="Line 70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9" name="Line 71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17" name="Group 72"/>
              <p:cNvGrpSpPr>
                <a:grpSpLocks/>
              </p:cNvGrpSpPr>
              <p:nvPr/>
            </p:nvGrpSpPr>
            <p:grpSpPr bwMode="auto">
              <a:xfrm>
                <a:off x="1843" y="2090"/>
                <a:ext cx="136" cy="136"/>
                <a:chOff x="1429" y="1616"/>
                <a:chExt cx="136" cy="136"/>
              </a:xfrm>
            </p:grpSpPr>
            <p:sp>
              <p:nvSpPr>
                <p:cNvPr id="34" name="Oval 73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35" name="Line 74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6" name="Line 75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18" name="Group 76"/>
              <p:cNvGrpSpPr>
                <a:grpSpLocks/>
              </p:cNvGrpSpPr>
              <p:nvPr/>
            </p:nvGrpSpPr>
            <p:grpSpPr bwMode="auto">
              <a:xfrm>
                <a:off x="1793" y="1812"/>
                <a:ext cx="136" cy="136"/>
                <a:chOff x="1429" y="1616"/>
                <a:chExt cx="136" cy="136"/>
              </a:xfrm>
            </p:grpSpPr>
            <p:sp>
              <p:nvSpPr>
                <p:cNvPr id="31" name="Oval 77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32" name="Line 78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" name="Line 79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19" name="Group 80"/>
              <p:cNvGrpSpPr>
                <a:grpSpLocks/>
              </p:cNvGrpSpPr>
              <p:nvPr/>
            </p:nvGrpSpPr>
            <p:grpSpPr bwMode="auto">
              <a:xfrm>
                <a:off x="1923" y="1534"/>
                <a:ext cx="136" cy="136"/>
                <a:chOff x="1429" y="1616"/>
                <a:chExt cx="136" cy="136"/>
              </a:xfrm>
            </p:grpSpPr>
            <p:sp>
              <p:nvSpPr>
                <p:cNvPr id="28" name="Oval 81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29" name="Line 82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" name="Line 83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0" name="Group 84"/>
              <p:cNvGrpSpPr>
                <a:grpSpLocks/>
              </p:cNvGrpSpPr>
              <p:nvPr/>
            </p:nvGrpSpPr>
            <p:grpSpPr bwMode="auto">
              <a:xfrm>
                <a:off x="2227" y="1568"/>
                <a:ext cx="136" cy="136"/>
                <a:chOff x="1429" y="1616"/>
                <a:chExt cx="136" cy="136"/>
              </a:xfrm>
            </p:grpSpPr>
            <p:sp>
              <p:nvSpPr>
                <p:cNvPr id="25" name="Oval 85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26" name="Line 86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7" name="Line 87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1" name="Group 88"/>
              <p:cNvGrpSpPr>
                <a:grpSpLocks/>
              </p:cNvGrpSpPr>
              <p:nvPr/>
            </p:nvGrpSpPr>
            <p:grpSpPr bwMode="auto">
              <a:xfrm>
                <a:off x="2075" y="1914"/>
                <a:ext cx="136" cy="136"/>
                <a:chOff x="1429" y="1616"/>
                <a:chExt cx="136" cy="136"/>
              </a:xfrm>
            </p:grpSpPr>
            <p:sp>
              <p:nvSpPr>
                <p:cNvPr id="22" name="Oval 89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23" name="Line 90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4" name="Line 91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sp>
          <p:nvSpPr>
            <p:cNvPr id="6" name="Line 92"/>
            <p:cNvSpPr>
              <a:spLocks noChangeShapeType="1"/>
            </p:cNvSpPr>
            <p:nvPr/>
          </p:nvSpPr>
          <p:spPr bwMode="auto">
            <a:xfrm flipV="1">
              <a:off x="2098436" y="2305050"/>
              <a:ext cx="342900" cy="304800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" name="Line 93"/>
            <p:cNvSpPr>
              <a:spLocks noChangeShapeType="1"/>
            </p:cNvSpPr>
            <p:nvPr/>
          </p:nvSpPr>
          <p:spPr bwMode="auto">
            <a:xfrm flipH="1" flipV="1">
              <a:off x="2536586" y="2447925"/>
              <a:ext cx="180975" cy="171450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Line 94"/>
            <p:cNvSpPr>
              <a:spLocks noChangeShapeType="1"/>
            </p:cNvSpPr>
            <p:nvPr/>
          </p:nvSpPr>
          <p:spPr bwMode="auto">
            <a:xfrm flipH="1">
              <a:off x="1841261" y="2962275"/>
              <a:ext cx="400050" cy="238125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Line 95"/>
            <p:cNvSpPr>
              <a:spLocks noChangeShapeType="1"/>
            </p:cNvSpPr>
            <p:nvPr/>
          </p:nvSpPr>
          <p:spPr bwMode="auto">
            <a:xfrm flipH="1" flipV="1">
              <a:off x="2517536" y="2771775"/>
              <a:ext cx="38100" cy="257175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" name="Line 96"/>
            <p:cNvSpPr>
              <a:spLocks noChangeShapeType="1"/>
            </p:cNvSpPr>
            <p:nvPr/>
          </p:nvSpPr>
          <p:spPr bwMode="auto">
            <a:xfrm>
              <a:off x="3031886" y="3409950"/>
              <a:ext cx="76200" cy="390525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Line 97"/>
            <p:cNvSpPr>
              <a:spLocks noChangeShapeType="1"/>
            </p:cNvSpPr>
            <p:nvPr/>
          </p:nvSpPr>
          <p:spPr bwMode="auto">
            <a:xfrm flipV="1">
              <a:off x="2660411" y="3228975"/>
              <a:ext cx="95250" cy="238125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Line 98"/>
            <p:cNvSpPr>
              <a:spLocks noChangeShapeType="1"/>
            </p:cNvSpPr>
            <p:nvPr/>
          </p:nvSpPr>
          <p:spPr bwMode="auto">
            <a:xfrm flipV="1">
              <a:off x="2260361" y="3114675"/>
              <a:ext cx="114300" cy="200025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Line 99"/>
            <p:cNvSpPr>
              <a:spLocks noChangeShapeType="1"/>
            </p:cNvSpPr>
            <p:nvPr/>
          </p:nvSpPr>
          <p:spPr bwMode="auto">
            <a:xfrm flipV="1">
              <a:off x="3298586" y="2286000"/>
              <a:ext cx="257175" cy="361950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6" name="Group 159"/>
          <p:cNvGrpSpPr>
            <a:grpSpLocks noChangeAspect="1"/>
          </p:cNvGrpSpPr>
          <p:nvPr/>
        </p:nvGrpSpPr>
        <p:grpSpPr bwMode="auto">
          <a:xfrm>
            <a:off x="4284664" y="1663845"/>
            <a:ext cx="1559560" cy="896620"/>
            <a:chOff x="3379" y="1688"/>
            <a:chExt cx="1228" cy="706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379" y="1688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48" name="Line 26"/>
            <p:cNvSpPr>
              <a:spLocks noChangeShapeType="1"/>
            </p:cNvSpPr>
            <p:nvPr/>
          </p:nvSpPr>
          <p:spPr bwMode="auto">
            <a:xfrm>
              <a:off x="3445" y="1709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9" name="Line 27"/>
            <p:cNvSpPr>
              <a:spLocks noChangeShapeType="1"/>
            </p:cNvSpPr>
            <p:nvPr/>
          </p:nvSpPr>
          <p:spPr bwMode="auto">
            <a:xfrm>
              <a:off x="3399" y="1755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3569" y="1836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51" name="Line 32"/>
            <p:cNvSpPr>
              <a:spLocks noChangeShapeType="1"/>
            </p:cNvSpPr>
            <p:nvPr/>
          </p:nvSpPr>
          <p:spPr bwMode="auto">
            <a:xfrm>
              <a:off x="3635" y="185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Line 33"/>
            <p:cNvSpPr>
              <a:spLocks noChangeShapeType="1"/>
            </p:cNvSpPr>
            <p:nvPr/>
          </p:nvSpPr>
          <p:spPr bwMode="auto">
            <a:xfrm>
              <a:off x="3589" y="1903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Oval 35"/>
            <p:cNvSpPr>
              <a:spLocks noChangeArrowheads="1"/>
            </p:cNvSpPr>
            <p:nvPr/>
          </p:nvSpPr>
          <p:spPr bwMode="auto">
            <a:xfrm>
              <a:off x="3495" y="2152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54" name="Line 36"/>
            <p:cNvSpPr>
              <a:spLocks noChangeShapeType="1"/>
            </p:cNvSpPr>
            <p:nvPr/>
          </p:nvSpPr>
          <p:spPr bwMode="auto">
            <a:xfrm>
              <a:off x="3561" y="217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5" name="Line 37"/>
            <p:cNvSpPr>
              <a:spLocks noChangeShapeType="1"/>
            </p:cNvSpPr>
            <p:nvPr/>
          </p:nvSpPr>
          <p:spPr bwMode="auto">
            <a:xfrm>
              <a:off x="3515" y="2219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Oval 39"/>
            <p:cNvSpPr>
              <a:spLocks noChangeArrowheads="1"/>
            </p:cNvSpPr>
            <p:nvPr/>
          </p:nvSpPr>
          <p:spPr bwMode="auto">
            <a:xfrm>
              <a:off x="3769" y="2258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57" name="Line 40"/>
            <p:cNvSpPr>
              <a:spLocks noChangeShapeType="1"/>
            </p:cNvSpPr>
            <p:nvPr/>
          </p:nvSpPr>
          <p:spPr bwMode="auto">
            <a:xfrm>
              <a:off x="3835" y="2279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8" name="Line 41"/>
            <p:cNvSpPr>
              <a:spLocks noChangeShapeType="1"/>
            </p:cNvSpPr>
            <p:nvPr/>
          </p:nvSpPr>
          <p:spPr bwMode="auto">
            <a:xfrm>
              <a:off x="3789" y="2325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9" name="Oval 43"/>
            <p:cNvSpPr>
              <a:spLocks noChangeArrowheads="1"/>
            </p:cNvSpPr>
            <p:nvPr/>
          </p:nvSpPr>
          <p:spPr bwMode="auto">
            <a:xfrm>
              <a:off x="3719" y="1980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60" name="Line 44"/>
            <p:cNvSpPr>
              <a:spLocks noChangeShapeType="1"/>
            </p:cNvSpPr>
            <p:nvPr/>
          </p:nvSpPr>
          <p:spPr bwMode="auto">
            <a:xfrm>
              <a:off x="3785" y="2001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1" name="Line 45"/>
            <p:cNvSpPr>
              <a:spLocks noChangeShapeType="1"/>
            </p:cNvSpPr>
            <p:nvPr/>
          </p:nvSpPr>
          <p:spPr bwMode="auto">
            <a:xfrm>
              <a:off x="3739" y="2047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2" name="Oval 47"/>
            <p:cNvSpPr>
              <a:spLocks noChangeArrowheads="1"/>
            </p:cNvSpPr>
            <p:nvPr/>
          </p:nvSpPr>
          <p:spPr bwMode="auto">
            <a:xfrm>
              <a:off x="3849" y="1702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63" name="Line 48"/>
            <p:cNvSpPr>
              <a:spLocks noChangeShapeType="1"/>
            </p:cNvSpPr>
            <p:nvPr/>
          </p:nvSpPr>
          <p:spPr bwMode="auto">
            <a:xfrm>
              <a:off x="3915" y="172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4" name="Line 49"/>
            <p:cNvSpPr>
              <a:spLocks noChangeShapeType="1"/>
            </p:cNvSpPr>
            <p:nvPr/>
          </p:nvSpPr>
          <p:spPr bwMode="auto">
            <a:xfrm>
              <a:off x="3869" y="1769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Oval 51"/>
            <p:cNvSpPr>
              <a:spLocks noChangeArrowheads="1"/>
            </p:cNvSpPr>
            <p:nvPr/>
          </p:nvSpPr>
          <p:spPr bwMode="auto">
            <a:xfrm>
              <a:off x="4153" y="1736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66" name="Line 52"/>
            <p:cNvSpPr>
              <a:spLocks noChangeShapeType="1"/>
            </p:cNvSpPr>
            <p:nvPr/>
          </p:nvSpPr>
          <p:spPr bwMode="auto">
            <a:xfrm>
              <a:off x="4219" y="175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Line 53"/>
            <p:cNvSpPr>
              <a:spLocks noChangeShapeType="1"/>
            </p:cNvSpPr>
            <p:nvPr/>
          </p:nvSpPr>
          <p:spPr bwMode="auto">
            <a:xfrm>
              <a:off x="4173" y="1803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8" name="Oval 55"/>
            <p:cNvSpPr>
              <a:spLocks noChangeArrowheads="1"/>
            </p:cNvSpPr>
            <p:nvPr/>
          </p:nvSpPr>
          <p:spPr bwMode="auto">
            <a:xfrm>
              <a:off x="4001" y="2082"/>
              <a:ext cx="136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69" name="Line 56"/>
            <p:cNvSpPr>
              <a:spLocks noChangeShapeType="1"/>
            </p:cNvSpPr>
            <p:nvPr/>
          </p:nvSpPr>
          <p:spPr bwMode="auto">
            <a:xfrm>
              <a:off x="4067" y="210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" name="Line 57"/>
            <p:cNvSpPr>
              <a:spLocks noChangeShapeType="1"/>
            </p:cNvSpPr>
            <p:nvPr/>
          </p:nvSpPr>
          <p:spPr bwMode="auto">
            <a:xfrm>
              <a:off x="4021" y="2149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1" name="Line 100"/>
            <p:cNvSpPr>
              <a:spLocks noChangeShapeType="1"/>
            </p:cNvSpPr>
            <p:nvPr/>
          </p:nvSpPr>
          <p:spPr bwMode="auto">
            <a:xfrm>
              <a:off x="3516" y="1758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2" name="Line 101"/>
            <p:cNvSpPr>
              <a:spLocks noChangeShapeType="1"/>
            </p:cNvSpPr>
            <p:nvPr/>
          </p:nvSpPr>
          <p:spPr bwMode="auto">
            <a:xfrm>
              <a:off x="3700" y="1906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Line 102"/>
            <p:cNvSpPr>
              <a:spLocks noChangeShapeType="1"/>
            </p:cNvSpPr>
            <p:nvPr/>
          </p:nvSpPr>
          <p:spPr bwMode="auto">
            <a:xfrm>
              <a:off x="3860" y="2042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4" name="Line 103"/>
            <p:cNvSpPr>
              <a:spLocks noChangeShapeType="1"/>
            </p:cNvSpPr>
            <p:nvPr/>
          </p:nvSpPr>
          <p:spPr bwMode="auto">
            <a:xfrm>
              <a:off x="4142" y="2150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5" name="Line 104"/>
            <p:cNvSpPr>
              <a:spLocks noChangeShapeType="1"/>
            </p:cNvSpPr>
            <p:nvPr/>
          </p:nvSpPr>
          <p:spPr bwMode="auto">
            <a:xfrm>
              <a:off x="4290" y="1806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6" name="Line 105"/>
            <p:cNvSpPr>
              <a:spLocks noChangeShapeType="1"/>
            </p:cNvSpPr>
            <p:nvPr/>
          </p:nvSpPr>
          <p:spPr bwMode="auto">
            <a:xfrm>
              <a:off x="3634" y="2218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7" name="Line 106"/>
            <p:cNvSpPr>
              <a:spLocks noChangeShapeType="1"/>
            </p:cNvSpPr>
            <p:nvPr/>
          </p:nvSpPr>
          <p:spPr bwMode="auto">
            <a:xfrm>
              <a:off x="3902" y="2330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" name="Line 152"/>
            <p:cNvSpPr>
              <a:spLocks noChangeShapeType="1"/>
            </p:cNvSpPr>
            <p:nvPr/>
          </p:nvSpPr>
          <p:spPr bwMode="auto">
            <a:xfrm>
              <a:off x="3982" y="1768"/>
              <a:ext cx="317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9" name="Group 157"/>
          <p:cNvGrpSpPr>
            <a:grpSpLocks noChangeAspect="1"/>
          </p:cNvGrpSpPr>
          <p:nvPr/>
        </p:nvGrpSpPr>
        <p:grpSpPr bwMode="auto">
          <a:xfrm>
            <a:off x="7434119" y="1713057"/>
            <a:ext cx="2020570" cy="896620"/>
            <a:chOff x="3389" y="2898"/>
            <a:chExt cx="1591" cy="706"/>
          </a:xfrm>
        </p:grpSpPr>
        <p:grpSp>
          <p:nvGrpSpPr>
            <p:cNvPr id="80" name="Group 112"/>
            <p:cNvGrpSpPr>
              <a:grpSpLocks/>
            </p:cNvGrpSpPr>
            <p:nvPr/>
          </p:nvGrpSpPr>
          <p:grpSpPr bwMode="auto">
            <a:xfrm>
              <a:off x="3389" y="2898"/>
              <a:ext cx="910" cy="706"/>
              <a:chOff x="1453" y="1520"/>
              <a:chExt cx="910" cy="706"/>
            </a:xfrm>
          </p:grpSpPr>
          <p:grpSp>
            <p:nvGrpSpPr>
              <p:cNvPr id="89" name="Group 113"/>
              <p:cNvGrpSpPr>
                <a:grpSpLocks/>
              </p:cNvGrpSpPr>
              <p:nvPr/>
            </p:nvGrpSpPr>
            <p:grpSpPr bwMode="auto">
              <a:xfrm>
                <a:off x="1453" y="1520"/>
                <a:ext cx="136" cy="136"/>
                <a:chOff x="1429" y="1616"/>
                <a:chExt cx="136" cy="136"/>
              </a:xfrm>
            </p:grpSpPr>
            <p:sp>
              <p:nvSpPr>
                <p:cNvPr id="118" name="Oval 114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119" name="Line 115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" name="Line 116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0" name="Group 117"/>
              <p:cNvGrpSpPr>
                <a:grpSpLocks/>
              </p:cNvGrpSpPr>
              <p:nvPr/>
            </p:nvGrpSpPr>
            <p:grpSpPr bwMode="auto">
              <a:xfrm>
                <a:off x="1643" y="1668"/>
                <a:ext cx="136" cy="136"/>
                <a:chOff x="1429" y="1616"/>
                <a:chExt cx="136" cy="136"/>
              </a:xfrm>
            </p:grpSpPr>
            <p:sp>
              <p:nvSpPr>
                <p:cNvPr id="115" name="Oval 118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116" name="Line 119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" name="Line 120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1" name="Group 121"/>
              <p:cNvGrpSpPr>
                <a:grpSpLocks/>
              </p:cNvGrpSpPr>
              <p:nvPr/>
            </p:nvGrpSpPr>
            <p:grpSpPr bwMode="auto">
              <a:xfrm>
                <a:off x="1569" y="1984"/>
                <a:ext cx="136" cy="136"/>
                <a:chOff x="1429" y="1616"/>
                <a:chExt cx="136" cy="136"/>
              </a:xfrm>
            </p:grpSpPr>
            <p:sp>
              <p:nvSpPr>
                <p:cNvPr id="112" name="Oval 122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113" name="Line 123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4" name="Line 124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2" name="Group 125"/>
              <p:cNvGrpSpPr>
                <a:grpSpLocks/>
              </p:cNvGrpSpPr>
              <p:nvPr/>
            </p:nvGrpSpPr>
            <p:grpSpPr bwMode="auto">
              <a:xfrm>
                <a:off x="1843" y="2090"/>
                <a:ext cx="136" cy="136"/>
                <a:chOff x="1429" y="1616"/>
                <a:chExt cx="136" cy="136"/>
              </a:xfrm>
            </p:grpSpPr>
            <p:sp>
              <p:nvSpPr>
                <p:cNvPr id="109" name="Oval 126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110" name="Line 127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1" name="Line 128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3" name="Group 129"/>
              <p:cNvGrpSpPr>
                <a:grpSpLocks/>
              </p:cNvGrpSpPr>
              <p:nvPr/>
            </p:nvGrpSpPr>
            <p:grpSpPr bwMode="auto">
              <a:xfrm>
                <a:off x="1793" y="1812"/>
                <a:ext cx="136" cy="136"/>
                <a:chOff x="1429" y="1616"/>
                <a:chExt cx="136" cy="136"/>
              </a:xfrm>
            </p:grpSpPr>
            <p:sp>
              <p:nvSpPr>
                <p:cNvPr id="106" name="Oval 130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107" name="Line 131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08" name="Line 132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4" name="Group 133"/>
              <p:cNvGrpSpPr>
                <a:grpSpLocks/>
              </p:cNvGrpSpPr>
              <p:nvPr/>
            </p:nvGrpSpPr>
            <p:grpSpPr bwMode="auto">
              <a:xfrm>
                <a:off x="1923" y="1534"/>
                <a:ext cx="136" cy="136"/>
                <a:chOff x="1429" y="1616"/>
                <a:chExt cx="136" cy="136"/>
              </a:xfrm>
            </p:grpSpPr>
            <p:sp>
              <p:nvSpPr>
                <p:cNvPr id="103" name="Oval 134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104" name="Line 135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05" name="Line 136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5" name="Group 137"/>
              <p:cNvGrpSpPr>
                <a:grpSpLocks/>
              </p:cNvGrpSpPr>
              <p:nvPr/>
            </p:nvGrpSpPr>
            <p:grpSpPr bwMode="auto">
              <a:xfrm>
                <a:off x="2227" y="1568"/>
                <a:ext cx="136" cy="136"/>
                <a:chOff x="1429" y="1616"/>
                <a:chExt cx="136" cy="136"/>
              </a:xfrm>
            </p:grpSpPr>
            <p:sp>
              <p:nvSpPr>
                <p:cNvPr id="100" name="Oval 138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101" name="Line 139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02" name="Line 140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6" name="Group 141"/>
              <p:cNvGrpSpPr>
                <a:grpSpLocks/>
              </p:cNvGrpSpPr>
              <p:nvPr/>
            </p:nvGrpSpPr>
            <p:grpSpPr bwMode="auto">
              <a:xfrm>
                <a:off x="2075" y="1914"/>
                <a:ext cx="136" cy="136"/>
                <a:chOff x="1429" y="1616"/>
                <a:chExt cx="136" cy="136"/>
              </a:xfrm>
            </p:grpSpPr>
            <p:sp>
              <p:nvSpPr>
                <p:cNvPr id="97" name="Oval 142"/>
                <p:cNvSpPr>
                  <a:spLocks noChangeArrowheads="1"/>
                </p:cNvSpPr>
                <p:nvPr/>
              </p:nvSpPr>
              <p:spPr bwMode="auto">
                <a:xfrm>
                  <a:off x="1429" y="1616"/>
                  <a:ext cx="136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/>
                </a:p>
              </p:txBody>
            </p:sp>
            <p:sp>
              <p:nvSpPr>
                <p:cNvPr id="98" name="Line 143"/>
                <p:cNvSpPr>
                  <a:spLocks noChangeShapeType="1"/>
                </p:cNvSpPr>
                <p:nvPr/>
              </p:nvSpPr>
              <p:spPr bwMode="auto">
                <a:xfrm>
                  <a:off x="1495" y="1637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9" name="Line 144"/>
                <p:cNvSpPr>
                  <a:spLocks noChangeShapeType="1"/>
                </p:cNvSpPr>
                <p:nvPr/>
              </p:nvSpPr>
              <p:spPr bwMode="auto">
                <a:xfrm>
                  <a:off x="1449" y="1683"/>
                  <a:ext cx="9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sp>
          <p:nvSpPr>
            <p:cNvPr id="81" name="Line 145"/>
            <p:cNvSpPr>
              <a:spLocks noChangeShapeType="1"/>
            </p:cNvSpPr>
            <p:nvPr/>
          </p:nvSpPr>
          <p:spPr bwMode="auto">
            <a:xfrm>
              <a:off x="3526" y="2968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" name="Line 146"/>
            <p:cNvSpPr>
              <a:spLocks noChangeShapeType="1"/>
            </p:cNvSpPr>
            <p:nvPr/>
          </p:nvSpPr>
          <p:spPr bwMode="auto">
            <a:xfrm>
              <a:off x="3710" y="3116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" name="Line 147"/>
            <p:cNvSpPr>
              <a:spLocks noChangeShapeType="1"/>
            </p:cNvSpPr>
            <p:nvPr/>
          </p:nvSpPr>
          <p:spPr bwMode="auto">
            <a:xfrm>
              <a:off x="3870" y="3252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4" name="Line 148"/>
            <p:cNvSpPr>
              <a:spLocks noChangeShapeType="1"/>
            </p:cNvSpPr>
            <p:nvPr/>
          </p:nvSpPr>
          <p:spPr bwMode="auto">
            <a:xfrm>
              <a:off x="4152" y="3360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" name="Line 149"/>
            <p:cNvSpPr>
              <a:spLocks noChangeShapeType="1"/>
            </p:cNvSpPr>
            <p:nvPr/>
          </p:nvSpPr>
          <p:spPr bwMode="auto">
            <a:xfrm>
              <a:off x="4300" y="3016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" name="Line 150"/>
            <p:cNvSpPr>
              <a:spLocks noChangeShapeType="1"/>
            </p:cNvSpPr>
            <p:nvPr/>
          </p:nvSpPr>
          <p:spPr bwMode="auto">
            <a:xfrm>
              <a:off x="3644" y="3428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" name="Line 151"/>
            <p:cNvSpPr>
              <a:spLocks noChangeShapeType="1"/>
            </p:cNvSpPr>
            <p:nvPr/>
          </p:nvSpPr>
          <p:spPr bwMode="auto">
            <a:xfrm>
              <a:off x="3912" y="3540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" name="Line 153"/>
            <p:cNvSpPr>
              <a:spLocks noChangeShapeType="1"/>
            </p:cNvSpPr>
            <p:nvPr/>
          </p:nvSpPr>
          <p:spPr bwMode="auto">
            <a:xfrm>
              <a:off x="3992" y="2990"/>
              <a:ext cx="680" cy="0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1" name="ZoneTexte 120"/>
          <p:cNvSpPr txBox="1"/>
          <p:nvPr/>
        </p:nvSpPr>
        <p:spPr>
          <a:xfrm>
            <a:off x="417884" y="927100"/>
            <a:ext cx="8824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Faisceau accéléré </a:t>
            </a:r>
            <a:r>
              <a:rPr lang="fr-FR" sz="2000" smtClean="0">
                <a:latin typeface="+mn-lt"/>
              </a:rPr>
              <a:t>:</a:t>
            </a:r>
          </a:p>
          <a:p>
            <a:r>
              <a:rPr lang="fr-FR" sz="1600" smtClean="0">
                <a:latin typeface="+mn-lt"/>
              </a:rPr>
              <a:t>Ensemble de particules …       douées d'une vitesse d'ensemble …             qu'on accélère</a:t>
            </a:r>
            <a:endParaRPr lang="fr-FR" sz="1600">
              <a:latin typeface="+mn-lt"/>
            </a:endParaRPr>
          </a:p>
        </p:txBody>
      </p:sp>
      <p:grpSp>
        <p:nvGrpSpPr>
          <p:cNvPr id="152" name="Groupe 151"/>
          <p:cNvGrpSpPr/>
          <p:nvPr/>
        </p:nvGrpSpPr>
        <p:grpSpPr>
          <a:xfrm>
            <a:off x="2328719" y="2535670"/>
            <a:ext cx="4792663" cy="3249613"/>
            <a:chOff x="1905000" y="1216025"/>
            <a:chExt cx="4792663" cy="3249613"/>
          </a:xfrm>
        </p:grpSpPr>
        <p:sp>
          <p:nvSpPr>
            <p:cNvPr id="122" name="Line 41"/>
            <p:cNvSpPr>
              <a:spLocks noChangeShapeType="1"/>
            </p:cNvSpPr>
            <p:nvPr/>
          </p:nvSpPr>
          <p:spPr bwMode="auto">
            <a:xfrm>
              <a:off x="4591050" y="2809875"/>
              <a:ext cx="1438275" cy="952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3" name="Line 5"/>
            <p:cNvSpPr>
              <a:spLocks noChangeShapeType="1"/>
            </p:cNvSpPr>
            <p:nvPr/>
          </p:nvSpPr>
          <p:spPr bwMode="auto">
            <a:xfrm>
              <a:off x="1905000" y="2047875"/>
              <a:ext cx="4638675" cy="0"/>
            </a:xfrm>
            <a:prstGeom prst="line">
              <a:avLst/>
            </a:prstGeom>
            <a:noFill/>
            <a:ln w="1270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4" name="Line 6"/>
            <p:cNvSpPr>
              <a:spLocks noChangeShapeType="1"/>
            </p:cNvSpPr>
            <p:nvPr/>
          </p:nvSpPr>
          <p:spPr bwMode="auto">
            <a:xfrm>
              <a:off x="1905000" y="3035300"/>
              <a:ext cx="4638675" cy="0"/>
            </a:xfrm>
            <a:prstGeom prst="line">
              <a:avLst/>
            </a:prstGeom>
            <a:noFill/>
            <a:ln w="1270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5" name="Line 7"/>
            <p:cNvSpPr>
              <a:spLocks noChangeShapeType="1"/>
            </p:cNvSpPr>
            <p:nvPr/>
          </p:nvSpPr>
          <p:spPr bwMode="auto">
            <a:xfrm>
              <a:off x="2190750" y="1885950"/>
              <a:ext cx="0" cy="1304925"/>
            </a:xfrm>
            <a:prstGeom prst="line">
              <a:avLst/>
            </a:prstGeom>
            <a:noFill/>
            <a:ln w="1270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" name="Line 8"/>
            <p:cNvSpPr>
              <a:spLocks noChangeShapeType="1"/>
            </p:cNvSpPr>
            <p:nvPr/>
          </p:nvSpPr>
          <p:spPr bwMode="auto">
            <a:xfrm>
              <a:off x="2987675" y="1885950"/>
              <a:ext cx="0" cy="1304925"/>
            </a:xfrm>
            <a:prstGeom prst="line">
              <a:avLst/>
            </a:prstGeom>
            <a:noFill/>
            <a:ln w="1270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" name="Line 9"/>
            <p:cNvSpPr>
              <a:spLocks noChangeShapeType="1"/>
            </p:cNvSpPr>
            <p:nvPr/>
          </p:nvSpPr>
          <p:spPr bwMode="auto">
            <a:xfrm>
              <a:off x="3803650" y="1885950"/>
              <a:ext cx="0" cy="1304925"/>
            </a:xfrm>
            <a:prstGeom prst="line">
              <a:avLst/>
            </a:prstGeom>
            <a:noFill/>
            <a:ln w="1270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8" name="Line 10"/>
            <p:cNvSpPr>
              <a:spLocks noChangeShapeType="1"/>
            </p:cNvSpPr>
            <p:nvPr/>
          </p:nvSpPr>
          <p:spPr bwMode="auto">
            <a:xfrm>
              <a:off x="4619625" y="1885950"/>
              <a:ext cx="0" cy="1304925"/>
            </a:xfrm>
            <a:prstGeom prst="line">
              <a:avLst/>
            </a:prstGeom>
            <a:noFill/>
            <a:ln w="1270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Line 11"/>
            <p:cNvSpPr>
              <a:spLocks noChangeShapeType="1"/>
            </p:cNvSpPr>
            <p:nvPr/>
          </p:nvSpPr>
          <p:spPr bwMode="auto">
            <a:xfrm>
              <a:off x="5454650" y="1885950"/>
              <a:ext cx="0" cy="1304925"/>
            </a:xfrm>
            <a:prstGeom prst="line">
              <a:avLst/>
            </a:prstGeom>
            <a:noFill/>
            <a:ln w="1270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Line 12"/>
            <p:cNvSpPr>
              <a:spLocks noChangeShapeType="1"/>
            </p:cNvSpPr>
            <p:nvPr/>
          </p:nvSpPr>
          <p:spPr bwMode="auto">
            <a:xfrm>
              <a:off x="6251575" y="1885950"/>
              <a:ext cx="0" cy="1304925"/>
            </a:xfrm>
            <a:prstGeom prst="line">
              <a:avLst/>
            </a:prstGeom>
            <a:noFill/>
            <a:ln w="1270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Rectangle 13"/>
            <p:cNvSpPr>
              <a:spLocks noChangeArrowheads="1"/>
            </p:cNvSpPr>
            <p:nvPr/>
          </p:nvSpPr>
          <p:spPr bwMode="auto">
            <a:xfrm>
              <a:off x="2724150" y="2143125"/>
              <a:ext cx="1457325" cy="78105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132" name="Oval 14"/>
            <p:cNvSpPr>
              <a:spLocks noChangeArrowheads="1"/>
            </p:cNvSpPr>
            <p:nvPr/>
          </p:nvSpPr>
          <p:spPr bwMode="auto">
            <a:xfrm>
              <a:off x="2914650" y="1981200"/>
              <a:ext cx="304800" cy="161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133" name="Oval 15"/>
            <p:cNvSpPr>
              <a:spLocks noChangeArrowheads="1"/>
            </p:cNvSpPr>
            <p:nvPr/>
          </p:nvSpPr>
          <p:spPr bwMode="auto">
            <a:xfrm>
              <a:off x="2914650" y="2930525"/>
              <a:ext cx="304800" cy="161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3721100" y="1978025"/>
              <a:ext cx="304800" cy="161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135" name="Oval 17"/>
            <p:cNvSpPr>
              <a:spLocks noChangeArrowheads="1"/>
            </p:cNvSpPr>
            <p:nvPr/>
          </p:nvSpPr>
          <p:spPr bwMode="auto">
            <a:xfrm>
              <a:off x="3721100" y="2927350"/>
              <a:ext cx="304800" cy="161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136" name="Rectangle 18"/>
            <p:cNvSpPr>
              <a:spLocks noChangeArrowheads="1"/>
            </p:cNvSpPr>
            <p:nvPr/>
          </p:nvSpPr>
          <p:spPr bwMode="auto">
            <a:xfrm>
              <a:off x="4191000" y="2533650"/>
              <a:ext cx="1685925" cy="1143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137" name="Line 20"/>
            <p:cNvSpPr>
              <a:spLocks noChangeShapeType="1"/>
            </p:cNvSpPr>
            <p:nvPr/>
          </p:nvSpPr>
          <p:spPr bwMode="auto">
            <a:xfrm>
              <a:off x="4176713" y="2533650"/>
              <a:ext cx="1700212" cy="11334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8" name="Line 21"/>
            <p:cNvSpPr>
              <a:spLocks noChangeShapeType="1"/>
            </p:cNvSpPr>
            <p:nvPr/>
          </p:nvSpPr>
          <p:spPr bwMode="auto">
            <a:xfrm>
              <a:off x="3438525" y="2514600"/>
              <a:ext cx="533400" cy="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9" name="Line 22"/>
            <p:cNvSpPr>
              <a:spLocks noChangeShapeType="1"/>
            </p:cNvSpPr>
            <p:nvPr/>
          </p:nvSpPr>
          <p:spPr bwMode="auto">
            <a:xfrm>
              <a:off x="4191000" y="2533650"/>
              <a:ext cx="1685925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0" name="Line 23"/>
            <p:cNvSpPr>
              <a:spLocks noChangeShapeType="1"/>
            </p:cNvSpPr>
            <p:nvPr/>
          </p:nvSpPr>
          <p:spPr bwMode="auto">
            <a:xfrm>
              <a:off x="4191000" y="2533650"/>
              <a:ext cx="0" cy="11525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graphicFrame>
          <p:nvGraphicFramePr>
            <p:cNvPr id="141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1233672"/>
                </p:ext>
              </p:extLst>
            </p:nvPr>
          </p:nvGraphicFramePr>
          <p:xfrm>
            <a:off x="3552825" y="2520950"/>
            <a:ext cx="190500" cy="25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23" name="Equation" r:id="rId3" imgW="190417" imgH="253890" progId="">
                    <p:embed/>
                  </p:oleObj>
                </mc:Choice>
                <mc:Fallback>
                  <p:oleObj name="Equation" r:id="rId3" imgW="190417" imgH="253890" progId="">
                    <p:embed/>
                    <p:pic>
                      <p:nvPicPr>
                        <p:cNvPr id="0" name="Picture 7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52825" y="2520950"/>
                          <a:ext cx="190500" cy="254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2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759664"/>
                </p:ext>
              </p:extLst>
            </p:nvPr>
          </p:nvGraphicFramePr>
          <p:xfrm>
            <a:off x="5892800" y="3362325"/>
            <a:ext cx="2159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24" name="Equation" r:id="rId5" imgW="215713" imgH="304536" progId="">
                    <p:embed/>
                  </p:oleObj>
                </mc:Choice>
                <mc:Fallback>
                  <p:oleObj name="Equation" r:id="rId5" imgW="215713" imgH="304536" progId="">
                    <p:embed/>
                    <p:pic>
                      <p:nvPicPr>
                        <p:cNvPr id="0" name="Picture 7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92800" y="3362325"/>
                          <a:ext cx="2159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8320160"/>
                </p:ext>
              </p:extLst>
            </p:nvPr>
          </p:nvGraphicFramePr>
          <p:xfrm>
            <a:off x="5918200" y="2378075"/>
            <a:ext cx="2159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25" name="Equation" r:id="rId7" imgW="215713" imgH="304536" progId="">
                    <p:embed/>
                  </p:oleObj>
                </mc:Choice>
                <mc:Fallback>
                  <p:oleObj name="Equation" r:id="rId7" imgW="215713" imgH="304536" progId="">
                    <p:embed/>
                    <p:pic>
                      <p:nvPicPr>
                        <p:cNvPr id="0" name="Picture 7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18200" y="2378075"/>
                          <a:ext cx="2159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4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91504380"/>
                </p:ext>
              </p:extLst>
            </p:nvPr>
          </p:nvGraphicFramePr>
          <p:xfrm>
            <a:off x="4070350" y="3730625"/>
            <a:ext cx="2159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26" name="Equation" r:id="rId9" imgW="215713" imgH="304536" progId="">
                    <p:embed/>
                  </p:oleObj>
                </mc:Choice>
                <mc:Fallback>
                  <p:oleObj name="Equation" r:id="rId9" imgW="215713" imgH="304536" progId="">
                    <p:embed/>
                    <p:pic>
                      <p:nvPicPr>
                        <p:cNvPr id="0" name="Picture 7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0350" y="3730625"/>
                          <a:ext cx="2159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5" name="Line 32"/>
            <p:cNvSpPr>
              <a:spLocks noChangeShapeType="1"/>
            </p:cNvSpPr>
            <p:nvPr/>
          </p:nvSpPr>
          <p:spPr bwMode="auto">
            <a:xfrm flipH="1">
              <a:off x="6000750" y="2638425"/>
              <a:ext cx="76200" cy="1333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6" name="Line 33"/>
            <p:cNvSpPr>
              <a:spLocks noChangeShapeType="1"/>
            </p:cNvSpPr>
            <p:nvPr/>
          </p:nvSpPr>
          <p:spPr bwMode="auto">
            <a:xfrm flipH="1">
              <a:off x="6045200" y="2663825"/>
              <a:ext cx="76200" cy="1333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7" name="Line 34"/>
            <p:cNvSpPr>
              <a:spLocks noChangeShapeType="1"/>
            </p:cNvSpPr>
            <p:nvPr/>
          </p:nvSpPr>
          <p:spPr bwMode="auto">
            <a:xfrm>
              <a:off x="4238625" y="3971925"/>
              <a:ext cx="0" cy="1333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8" name="Line 35"/>
            <p:cNvSpPr>
              <a:spLocks noChangeShapeType="1"/>
            </p:cNvSpPr>
            <p:nvPr/>
          </p:nvSpPr>
          <p:spPr bwMode="auto">
            <a:xfrm>
              <a:off x="4152900" y="4105275"/>
              <a:ext cx="17938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9" name="Line 36"/>
            <p:cNvSpPr>
              <a:spLocks noChangeShapeType="1"/>
            </p:cNvSpPr>
            <p:nvPr/>
          </p:nvSpPr>
          <p:spPr bwMode="auto">
            <a:xfrm flipH="1" flipV="1">
              <a:off x="4187825" y="1368425"/>
              <a:ext cx="0" cy="1152525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graphicFrame>
          <p:nvGraphicFramePr>
            <p:cNvPr id="150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5402811"/>
                </p:ext>
              </p:extLst>
            </p:nvPr>
          </p:nvGraphicFramePr>
          <p:xfrm>
            <a:off x="4248150" y="1216025"/>
            <a:ext cx="2413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27" name="Equation" r:id="rId10" imgW="241195" imgH="380835" progId="">
                    <p:embed/>
                  </p:oleObj>
                </mc:Choice>
                <mc:Fallback>
                  <p:oleObj name="Equation" r:id="rId10" imgW="241195" imgH="380835" progId="">
                    <p:embed/>
                    <p:pic>
                      <p:nvPicPr>
                        <p:cNvPr id="0" name="Picture 7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8150" y="1216025"/>
                          <a:ext cx="241300" cy="381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51" name="Picture 35" descr="D:\Cours\Phys acc avec mains\image homme tirant corde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354">
              <a:off x="5876925" y="3686175"/>
              <a:ext cx="820738" cy="779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8" name="ZoneTexte 157"/>
              <p:cNvSpPr txBox="1"/>
              <p:nvPr/>
            </p:nvSpPr>
            <p:spPr>
              <a:xfrm>
                <a:off x="7538101" y="3709559"/>
                <a:ext cx="853054" cy="4140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fr-FR" sz="2400" b="0" smtClean="0">
                    <a:latin typeface="+mn-lt"/>
                  </a:rPr>
                  <a:t> //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fr-FR" sz="2400" b="0" i="1" smtClean="0">
                        <a:solidFill>
                          <a:srgbClr val="0066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000" b="0" smtClean="0">
                    <a:latin typeface="+mn-lt"/>
                  </a:rPr>
                  <a:t> </a:t>
                </a:r>
                <a:endParaRPr lang="fr-FR" sz="2000" b="0">
                  <a:latin typeface="+mn-lt"/>
                </a:endParaRPr>
              </a:p>
            </p:txBody>
          </p:sp>
        </mc:Choice>
        <mc:Fallback xmlns="">
          <p:sp>
            <p:nvSpPr>
              <p:cNvPr id="158" name="ZoneTexte 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8101" y="3709559"/>
                <a:ext cx="853054" cy="414088"/>
              </a:xfrm>
              <a:prstGeom prst="rect">
                <a:avLst/>
              </a:prstGeom>
              <a:blipFill rotWithShape="0">
                <a:blip r:embed="rId13" cstate="print"/>
                <a:stretch>
                  <a:fillRect t="-11940" b="-4626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0" name="ZoneTexte 159"/>
              <p:cNvSpPr txBox="1"/>
              <p:nvPr/>
            </p:nvSpPr>
            <p:spPr>
              <a:xfrm>
                <a:off x="516107" y="4599708"/>
                <a:ext cx="758476" cy="4140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fr-FR" sz="2400" b="0" smtClean="0">
                    <a:latin typeface="Lucida Sans Unicode" panose="020B0602030504020204" pitchFamily="34" charset="0"/>
                    <a:cs typeface="Lucida Sans Unicode" panose="020B0602030504020204" pitchFamily="34" charset="0"/>
                  </a:rPr>
                  <a:t>⊥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fr-FR" sz="2400" b="0" i="1" smtClean="0">
                        <a:solidFill>
                          <a:srgbClr val="0066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000" b="0" smtClean="0">
                    <a:latin typeface="+mn-lt"/>
                  </a:rPr>
                  <a:t> </a:t>
                </a:r>
                <a:endParaRPr lang="fr-FR" sz="2000" b="0">
                  <a:latin typeface="+mn-lt"/>
                </a:endParaRPr>
              </a:p>
            </p:txBody>
          </p:sp>
        </mc:Choice>
        <mc:Fallback xmlns="">
          <p:sp>
            <p:nvSpPr>
              <p:cNvPr id="160" name="ZoneTexte 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107" y="4599708"/>
                <a:ext cx="758476" cy="414088"/>
              </a:xfrm>
              <a:prstGeom prst="rect">
                <a:avLst/>
              </a:prstGeom>
              <a:blipFill rotWithShape="0">
                <a:blip r:embed="rId14" cstate="print"/>
                <a:stretch>
                  <a:fillRect t="-10448" b="-477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1" name="ZoneTexte 160"/>
          <p:cNvSpPr txBox="1"/>
          <p:nvPr/>
        </p:nvSpPr>
        <p:spPr>
          <a:xfrm>
            <a:off x="611137" y="4610099"/>
            <a:ext cx="30094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latin typeface="+mn-lt"/>
              </a:rPr>
              <a:t>         : guider, focaliser</a:t>
            </a:r>
          </a:p>
          <a:p>
            <a:r>
              <a:rPr lang="fr-FR" sz="2000" smtClean="0">
                <a:latin typeface="+mn-lt"/>
                <a:sym typeface="Wingdings" panose="05000000000000000000" pitchFamily="2" charset="2"/>
              </a:rPr>
              <a:t> énergie constante</a:t>
            </a:r>
            <a:endParaRPr lang="fr-FR" sz="200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ZoneTexte 162"/>
              <p:cNvSpPr txBox="1"/>
              <p:nvPr/>
            </p:nvSpPr>
            <p:spPr>
              <a:xfrm>
                <a:off x="8140031" y="4901045"/>
                <a:ext cx="1200906" cy="8281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acc>
                        <m:accPr>
                          <m:chr m:val="⃗"/>
                          <m:ctrlPr>
                            <a:rPr lang="fr-FR" sz="24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acc>
                    </m:oMath>
                  </m:oMathPara>
                </a14:m>
                <a:endParaRPr lang="fr-FR" sz="2400" b="0" smtClean="0">
                  <a:solidFill>
                    <a:srgbClr val="0000FF"/>
                  </a:solidFill>
                  <a:latin typeface="+mn-lt"/>
                </a:endParaRPr>
              </a:p>
              <a:p>
                <a:pPr algn="ctr"/>
                <a:r>
                  <a:rPr lang="fr-FR" sz="2000" b="0" smtClean="0">
                    <a:latin typeface="+mn-lt"/>
                  </a:rPr>
                  <a:t>si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</m:oMath>
                </a14:m>
                <a:r>
                  <a:rPr lang="fr-FR" sz="2400" b="0"/>
                  <a:t> //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fr-FR" sz="2400" b="0" i="1">
                        <a:solidFill>
                          <a:srgbClr val="0066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2400" b="0">
                  <a:latin typeface="+mn-lt"/>
                </a:endParaRPr>
              </a:p>
            </p:txBody>
          </p:sp>
        </mc:Choice>
        <mc:Fallback xmlns="">
          <p:sp>
            <p:nvSpPr>
              <p:cNvPr id="163" name="ZoneTexte 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0031" y="4901045"/>
                <a:ext cx="1200906" cy="828175"/>
              </a:xfrm>
              <a:prstGeom prst="rect">
                <a:avLst/>
              </a:prstGeom>
              <a:blipFill rotWithShape="0">
                <a:blip r:embed="rId15" cstate="print"/>
                <a:stretch>
                  <a:fillRect l="-12183" b="-213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ZoneTexte 163"/>
          <p:cNvSpPr txBox="1"/>
          <p:nvPr/>
        </p:nvSpPr>
        <p:spPr>
          <a:xfrm>
            <a:off x="7664327" y="4457695"/>
            <a:ext cx="23358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Champ électrique</a:t>
            </a:r>
            <a:endParaRPr lang="fr-FR" sz="200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65" name="ZoneTexte 164"/>
          <p:cNvSpPr txBox="1"/>
          <p:nvPr/>
        </p:nvSpPr>
        <p:spPr>
          <a:xfrm>
            <a:off x="-55083" y="5316679"/>
            <a:ext cx="4301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Champ magnétique  ou électrique</a:t>
            </a:r>
            <a:endParaRPr lang="fr-FR" sz="200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ZoneTexte 165"/>
              <p:cNvSpPr txBox="1"/>
              <p:nvPr/>
            </p:nvSpPr>
            <p:spPr>
              <a:xfrm>
                <a:off x="3006199" y="5676901"/>
                <a:ext cx="1091516" cy="8281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acc>
                        <m:accPr>
                          <m:chr m:val="⃗"/>
                          <m:ctrlPr>
                            <a:rPr lang="fr-FR" sz="24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acc>
                    </m:oMath>
                  </m:oMathPara>
                </a14:m>
                <a:endParaRPr lang="fr-FR" sz="2400" b="0" smtClean="0">
                  <a:solidFill>
                    <a:srgbClr val="0000FF"/>
                  </a:solidFill>
                  <a:latin typeface="+mn-lt"/>
                </a:endParaRPr>
              </a:p>
              <a:p>
                <a:pPr algn="ctr"/>
                <a:r>
                  <a:rPr lang="fr-FR" sz="2000" b="0" smtClean="0">
                    <a:latin typeface="+mn-lt"/>
                  </a:rPr>
                  <a:t>si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</m:oMath>
                </a14:m>
                <a:r>
                  <a:rPr lang="fr-FR" sz="2400" b="0" smtClean="0">
                    <a:latin typeface="Lucida Sans Unicode" panose="020B0602030504020204" pitchFamily="34" charset="0"/>
                    <a:cs typeface="Lucida Sans Unicode" panose="020B0602030504020204" pitchFamily="34" charset="0"/>
                  </a:rPr>
                  <a:t>⊥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400" b="0" i="1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>
                            <a:solidFill>
                              <a:srgbClr val="006666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fr-FR" sz="2400" b="0" i="1">
                        <a:solidFill>
                          <a:srgbClr val="0066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2400" b="0">
                  <a:latin typeface="+mn-lt"/>
                </a:endParaRPr>
              </a:p>
            </p:txBody>
          </p:sp>
        </mc:Choice>
        <mc:Fallback xmlns="">
          <p:sp>
            <p:nvSpPr>
              <p:cNvPr id="166" name="ZoneTexte 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6199" y="5676901"/>
                <a:ext cx="1091516" cy="828175"/>
              </a:xfrm>
              <a:prstGeom prst="rect">
                <a:avLst/>
              </a:prstGeom>
              <a:blipFill rotWithShape="0">
                <a:blip r:embed="rId16" cstate="print"/>
                <a:stretch>
                  <a:fillRect l="-11173" b="-227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7" name="ZoneTexte 166"/>
              <p:cNvSpPr txBox="1"/>
              <p:nvPr/>
            </p:nvSpPr>
            <p:spPr>
              <a:xfrm>
                <a:off x="464170" y="5697682"/>
                <a:ext cx="1624355" cy="4140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acc>
                        <m:accPr>
                          <m:chr m:val="⃗"/>
                          <m:ctrlPr>
                            <a:rPr lang="fr-FR" sz="2400" b="0" i="1" smtClean="0">
                              <a:solidFill>
                                <a:srgbClr val="0066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00666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fr-FR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∧</m:t>
                      </m:r>
                      <m:acc>
                        <m:accPr>
                          <m:chr m:val="⃗"/>
                          <m:ctrlP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fr-FR" sz="2400" b="0" i="1">
                          <a:solidFill>
                            <a:srgbClr val="00666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2400" b="0">
                  <a:latin typeface="+mn-lt"/>
                </a:endParaRPr>
              </a:p>
            </p:txBody>
          </p:sp>
        </mc:Choice>
        <mc:Fallback xmlns="">
          <p:sp>
            <p:nvSpPr>
              <p:cNvPr id="167" name="ZoneTexte 1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170" y="5697682"/>
                <a:ext cx="1624355" cy="414088"/>
              </a:xfrm>
              <a:prstGeom prst="rect">
                <a:avLst/>
              </a:prstGeom>
              <a:blipFill rotWithShape="0">
                <a:blip r:embed="rId1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8" name="Text Box 39"/>
          <p:cNvSpPr txBox="1">
            <a:spLocks noChangeArrowheads="1"/>
          </p:cNvSpPr>
          <p:nvPr/>
        </p:nvSpPr>
        <p:spPr bwMode="auto">
          <a:xfrm>
            <a:off x="1016288" y="6552479"/>
            <a:ext cx="8737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Jargon! :    Un Accélérateur </a:t>
            </a:r>
            <a:r>
              <a:rPr lang="el-GR" altLang="fr-FR" sz="1800">
                <a:cs typeface="Arial" charset="0"/>
              </a:rPr>
              <a:t>Ξ</a:t>
            </a:r>
            <a:r>
              <a:rPr lang="fr-FR" altLang="fr-FR" sz="1800">
                <a:cs typeface="Arial" charset="0"/>
              </a:rPr>
              <a:t> Un </a:t>
            </a:r>
            <a:r>
              <a:rPr lang="fr-FR" altLang="fr-FR" sz="1800" smtClean="0">
                <a:cs typeface="Arial" charset="0"/>
              </a:rPr>
              <a:t>Producteur-Guideur-Focaliseur-Accélérateur</a:t>
            </a:r>
            <a:endParaRPr lang="el-GR" altLang="fr-FR" sz="1800">
              <a:cs typeface="Arial" charset="0"/>
            </a:endParaRPr>
          </a:p>
        </p:txBody>
      </p:sp>
      <p:sp>
        <p:nvSpPr>
          <p:cNvPr id="153" name="Ellipse 152"/>
          <p:cNvSpPr/>
          <p:nvPr/>
        </p:nvSpPr>
        <p:spPr bwMode="auto">
          <a:xfrm>
            <a:off x="371475" y="885825"/>
            <a:ext cx="2524125" cy="495300"/>
          </a:xfrm>
          <a:prstGeom prst="ellipse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69" name="Ellipse 168"/>
          <p:cNvSpPr/>
          <p:nvPr/>
        </p:nvSpPr>
        <p:spPr bwMode="auto">
          <a:xfrm>
            <a:off x="0" y="5257800"/>
            <a:ext cx="2486025" cy="542925"/>
          </a:xfrm>
          <a:prstGeom prst="ellipse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70" name="Ellipse 169"/>
          <p:cNvSpPr/>
          <p:nvPr/>
        </p:nvSpPr>
        <p:spPr bwMode="auto">
          <a:xfrm>
            <a:off x="7591425" y="4410075"/>
            <a:ext cx="2486025" cy="542925"/>
          </a:xfrm>
          <a:prstGeom prst="ellipse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51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58" grpId="0" animBg="1"/>
      <p:bldP spid="160" grpId="0" animBg="1"/>
      <p:bldP spid="161" grpId="0"/>
      <p:bldP spid="163" grpId="0" animBg="1"/>
      <p:bldP spid="164" grpId="0"/>
      <p:bldP spid="165" grpId="0"/>
      <p:bldP spid="166" grpId="0" animBg="1"/>
      <p:bldP spid="167" grpId="0" animBg="1"/>
      <p:bldP spid="168" grpId="0"/>
      <p:bldP spid="153" grpId="0" animBg="1"/>
      <p:bldP spid="169" grpId="0" animBg="1"/>
      <p:bldP spid="1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Physique du faisceau</a:t>
            </a:r>
            <a:endParaRPr lang="en-US" sz="2400" dirty="0">
              <a:solidFill>
                <a:srgbClr val="FF9933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40723" y="1105764"/>
            <a:ext cx="103389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Mécanique hamiltonienne dans un espace 6D </a:t>
            </a:r>
            <a:r>
              <a:rPr lang="fr-FR" sz="2000" smtClean="0">
                <a:latin typeface="+mn-lt"/>
              </a:rPr>
              <a:t>(positions &amp; angles)</a:t>
            </a:r>
          </a:p>
          <a:p>
            <a:r>
              <a:rPr lang="fr-FR" sz="2000" smtClean="0">
                <a:latin typeface="+mn-lt"/>
              </a:rPr>
              <a:t>- Forces externes: guidage, focalisation, accélération</a:t>
            </a:r>
          </a:p>
          <a:p>
            <a:r>
              <a:rPr lang="fr-FR" sz="2000">
                <a:latin typeface="+mn-lt"/>
                <a:sym typeface="Wingdings" panose="05000000000000000000" pitchFamily="2" charset="2"/>
              </a:rPr>
              <a:t>	</a:t>
            </a:r>
            <a:r>
              <a:rPr lang="fr-FR" sz="2000" smtClean="0">
                <a:latin typeface="+mn-lt"/>
                <a:sym typeface="Wingdings" panose="05000000000000000000" pitchFamily="2" charset="2"/>
              </a:rPr>
              <a:t> oscillations du centroïde autour de la TCT</a:t>
            </a:r>
          </a:p>
          <a:p>
            <a:r>
              <a:rPr lang="fr-FR" sz="2000">
                <a:latin typeface="+mn-lt"/>
                <a:sym typeface="Wingdings" panose="05000000000000000000" pitchFamily="2" charset="2"/>
              </a:rPr>
              <a:t>	</a:t>
            </a:r>
            <a:r>
              <a:rPr lang="fr-FR" sz="2000" smtClean="0">
                <a:latin typeface="+mn-lt"/>
                <a:sym typeface="Wingdings" panose="05000000000000000000" pitchFamily="2" charset="2"/>
              </a:rPr>
              <a:t> oscillations transv. et long. autour du centroïde</a:t>
            </a:r>
            <a:endParaRPr lang="fr-FR" sz="2000" smtClean="0">
              <a:latin typeface="+mn-lt"/>
            </a:endParaRPr>
          </a:p>
          <a:p>
            <a:r>
              <a:rPr lang="fr-FR" sz="2000" smtClean="0">
                <a:latin typeface="+mn-lt"/>
              </a:rPr>
              <a:t>- Forces internes : forces répulsives inter-particules  </a:t>
            </a:r>
          </a:p>
          <a:p>
            <a:r>
              <a:rPr lang="fr-FR" sz="2000">
                <a:latin typeface="+mn-lt"/>
                <a:sym typeface="Wingdings" panose="05000000000000000000" pitchFamily="2" charset="2"/>
              </a:rPr>
              <a:t>	</a:t>
            </a:r>
            <a:r>
              <a:rPr lang="fr-FR" sz="2000" smtClean="0">
                <a:latin typeface="+mn-lt"/>
                <a:sym typeface="Wingdings" panose="05000000000000000000" pitchFamily="2" charset="2"/>
              </a:rPr>
              <a:t> non linéarités</a:t>
            </a:r>
          </a:p>
          <a:p>
            <a:r>
              <a:rPr lang="fr-FR" sz="2000">
                <a:latin typeface="+mn-lt"/>
                <a:sym typeface="Wingdings" panose="05000000000000000000" pitchFamily="2" charset="2"/>
              </a:rPr>
              <a:t>	</a:t>
            </a:r>
            <a:r>
              <a:rPr lang="fr-FR" sz="2000" smtClean="0">
                <a:latin typeface="+mn-lt"/>
                <a:sym typeface="Wingdings" panose="05000000000000000000" pitchFamily="2" charset="2"/>
              </a:rPr>
              <a:t> couplage entre les 6 dimensions</a:t>
            </a:r>
            <a:endParaRPr lang="fr-FR" sz="2000">
              <a:latin typeface="+mn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38989" y="3393499"/>
            <a:ext cx="62600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Simulations multi-particules </a:t>
            </a:r>
            <a:r>
              <a:rPr lang="fr-FR" sz="2000" smtClean="0">
                <a:latin typeface="+mn-lt"/>
              </a:rPr>
              <a:t>: 10</a:t>
            </a:r>
            <a:r>
              <a:rPr lang="fr-FR" sz="2000" baseline="30000" smtClean="0">
                <a:latin typeface="+mn-lt"/>
              </a:rPr>
              <a:t>4</a:t>
            </a:r>
            <a:r>
              <a:rPr lang="fr-FR" sz="2000" smtClean="0">
                <a:latin typeface="+mn-lt"/>
              </a:rPr>
              <a:t> à 10</a:t>
            </a:r>
            <a:r>
              <a:rPr lang="fr-FR" sz="2000" baseline="30000" smtClean="0">
                <a:latin typeface="+mn-lt"/>
              </a:rPr>
              <a:t>9</a:t>
            </a:r>
            <a:r>
              <a:rPr lang="fr-FR" sz="2000" smtClean="0">
                <a:latin typeface="+mn-lt"/>
              </a:rPr>
              <a:t> particules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0"/>
          <a:stretch/>
        </p:blipFill>
        <p:spPr>
          <a:xfrm>
            <a:off x="6289427" y="2990851"/>
            <a:ext cx="4402386" cy="375458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4" y="3867765"/>
            <a:ext cx="5177969" cy="310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Physique du faisceau</a:t>
            </a:r>
            <a:endParaRPr lang="en-US" sz="2400" dirty="0">
              <a:solidFill>
                <a:srgbClr val="FF9933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4938" y="3443721"/>
            <a:ext cx="635783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Quelques problématiques</a:t>
            </a:r>
          </a:p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Acc. linéaire </a:t>
            </a:r>
            <a:r>
              <a:rPr lang="fr-FR" sz="2000" smtClean="0">
                <a:latin typeface="+mn-lt"/>
              </a:rPr>
              <a:t>: faisceau très intense et puissant,</a:t>
            </a:r>
          </a:p>
          <a:p>
            <a:r>
              <a:rPr lang="fr-FR" sz="2000">
                <a:latin typeface="+mn-lt"/>
              </a:rPr>
              <a:t> </a:t>
            </a:r>
            <a:r>
              <a:rPr lang="fr-FR" sz="2000" smtClean="0">
                <a:latin typeface="+mn-lt"/>
              </a:rPr>
              <a:t>                       ~MWatt dans ~cm</a:t>
            </a:r>
            <a:r>
              <a:rPr lang="fr-FR" sz="2000" baseline="30000" smtClean="0">
                <a:latin typeface="+mn-lt"/>
              </a:rPr>
              <a:t>3</a:t>
            </a:r>
            <a:r>
              <a:rPr lang="fr-FR" sz="2000" smtClean="0">
                <a:latin typeface="+mn-lt"/>
              </a:rPr>
              <a:t>, pertes &lt; 10</a:t>
            </a:r>
            <a:r>
              <a:rPr lang="fr-FR" sz="2000" baseline="30000" smtClean="0">
                <a:latin typeface="+mn-lt"/>
              </a:rPr>
              <a:t>-6</a:t>
            </a:r>
            <a:endParaRPr lang="fr-FR" sz="2000" smtClean="0">
              <a:latin typeface="+mn-lt"/>
            </a:endParaRPr>
          </a:p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Acc. circulaire </a:t>
            </a:r>
            <a:r>
              <a:rPr lang="fr-FR" sz="2000" smtClean="0">
                <a:latin typeface="+mn-lt"/>
              </a:rPr>
              <a:t>: résonances et simplecticité</a:t>
            </a:r>
          </a:p>
          <a:p>
            <a:r>
              <a:rPr lang="fr-FR" sz="2000">
                <a:latin typeface="+mn-lt"/>
              </a:rPr>
              <a:t> </a:t>
            </a:r>
            <a:r>
              <a:rPr lang="fr-FR" sz="2000" smtClean="0">
                <a:latin typeface="+mn-lt"/>
              </a:rPr>
              <a:t>                           extrême finesse et grande stabilité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23009" y="5265593"/>
            <a:ext cx="8491427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Quelques sujets de recherche</a:t>
            </a:r>
          </a:p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- Aspects fondamentaux du faisceau :</a:t>
            </a:r>
          </a:p>
          <a:p>
            <a:r>
              <a:rPr lang="fr-FR" sz="2000">
                <a:solidFill>
                  <a:srgbClr val="FF6600"/>
                </a:solidFill>
                <a:latin typeface="+mn-lt"/>
              </a:rPr>
              <a:t> </a:t>
            </a:r>
            <a:r>
              <a:rPr lang="fr-FR" sz="2000" smtClean="0">
                <a:solidFill>
                  <a:srgbClr val="FF6600"/>
                </a:solidFill>
                <a:latin typeface="+mn-lt"/>
              </a:rPr>
              <a:t>  </a:t>
            </a:r>
            <a:r>
              <a:rPr lang="fr-FR" sz="2000" smtClean="0">
                <a:latin typeface="+mn-lt"/>
              </a:rPr>
              <a:t>Charge d'espace et compensation, Formation de halo, Instabilités</a:t>
            </a:r>
          </a:p>
          <a:p>
            <a:r>
              <a:rPr lang="fr-FR" sz="2000" smtClean="0">
                <a:solidFill>
                  <a:srgbClr val="FF6600"/>
                </a:solidFill>
                <a:latin typeface="+mn-lt"/>
              </a:rPr>
              <a:t>- Design d'accélérateurs et élaboration de leurs Modèles Théoriques</a:t>
            </a:r>
          </a:p>
          <a:p>
            <a:r>
              <a:rPr lang="fr-FR" sz="2000" smtClean="0">
                <a:latin typeface="+mn-lt"/>
              </a:rPr>
              <a:t>   Optimisation et réglage à 10</a:t>
            </a:r>
            <a:r>
              <a:rPr lang="fr-FR" sz="2000" baseline="30000" smtClean="0">
                <a:latin typeface="+mn-lt"/>
              </a:rPr>
              <a:t>-6</a:t>
            </a:r>
            <a:r>
              <a:rPr lang="fr-FR" sz="2000" smtClean="0">
                <a:latin typeface="+mn-lt"/>
              </a:rPr>
              <a:t> près, Simplecticité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64" y="1574067"/>
            <a:ext cx="9781270" cy="161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737754" y="1150793"/>
            <a:ext cx="8109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latin typeface="+mn-lt"/>
              </a:rPr>
              <a:t>Faisceau dans l'espace transverse le long de l'accélérateur IFMIF</a:t>
            </a:r>
          </a:p>
        </p:txBody>
      </p:sp>
      <p:grpSp>
        <p:nvGrpSpPr>
          <p:cNvPr id="34" name="Groupe 33"/>
          <p:cNvGrpSpPr/>
          <p:nvPr/>
        </p:nvGrpSpPr>
        <p:grpSpPr>
          <a:xfrm>
            <a:off x="6761885" y="3384746"/>
            <a:ext cx="3823205" cy="2428269"/>
            <a:chOff x="6761885" y="3384746"/>
            <a:chExt cx="3823205" cy="2428269"/>
          </a:xfrm>
        </p:grpSpPr>
        <p:pic>
          <p:nvPicPr>
            <p:cNvPr id="30" name="Picture 6" descr="D:\Disque D entier\Tracewin\Density\test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1885" y="3384746"/>
              <a:ext cx="3823205" cy="2428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ZoneTexte 30"/>
            <p:cNvSpPr txBox="1"/>
            <p:nvPr/>
          </p:nvSpPr>
          <p:spPr>
            <a:xfrm>
              <a:off x="8615296" y="4009089"/>
              <a:ext cx="16113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smtClean="0"/>
                <a:t>1 particle over 10</a:t>
              </a:r>
              <a:r>
                <a:rPr lang="fr-FR" sz="1200" baseline="30000" smtClean="0"/>
                <a:t>6</a:t>
              </a:r>
              <a:endParaRPr lang="fr-FR" sz="1200" baseline="30000"/>
            </a:p>
          </p:txBody>
        </p:sp>
        <p:cxnSp>
          <p:nvCxnSpPr>
            <p:cNvPr id="32" name="Connecteur droit 31"/>
            <p:cNvCxnSpPr/>
            <p:nvPr/>
          </p:nvCxnSpPr>
          <p:spPr bwMode="auto">
            <a:xfrm flipH="1">
              <a:off x="7922697" y="4172816"/>
              <a:ext cx="750790" cy="283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19452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pic>
        <p:nvPicPr>
          <p:cNvPr id="4" name="Picture 6" descr="image electricitestatique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1692849"/>
            <a:ext cx="1417638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65125" y="1224537"/>
            <a:ext cx="690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atome neutre </a:t>
            </a:r>
            <a:r>
              <a:rPr lang="fr-FR" altLang="fr-FR" sz="1800">
                <a:cs typeface="Arial" charset="0"/>
              </a:rPr>
              <a:t>→ enlever 1 électron ou plus </a:t>
            </a:r>
            <a:r>
              <a:rPr lang="fr-FR" altLang="fr-FR" sz="1800"/>
              <a:t>→ particules chargées</a:t>
            </a:r>
            <a:r>
              <a:rPr lang="fr-FR" altLang="fr-FR" sz="1800">
                <a:cs typeface="Arial" charset="0"/>
              </a:rPr>
              <a:t> </a:t>
            </a:r>
          </a:p>
        </p:txBody>
      </p:sp>
      <p:pic>
        <p:nvPicPr>
          <p:cNvPr id="6" name="Picture 11" descr="image eclai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292799"/>
            <a:ext cx="1014413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image electricitestatiqu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8" r="19617" b="32652"/>
          <a:stretch>
            <a:fillRect/>
          </a:stretch>
        </p:blipFill>
        <p:spPr bwMode="auto">
          <a:xfrm>
            <a:off x="6456363" y="1683324"/>
            <a:ext cx="122078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812925" y="1919862"/>
            <a:ext cx="318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Frotter, Chauffer, Collisionner</a:t>
            </a:r>
            <a:endParaRPr lang="en-GB" altLang="fr-FR" sz="1800"/>
          </a:p>
        </p:txBody>
      </p:sp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1495425" y="1927799"/>
            <a:ext cx="361950" cy="200025"/>
          </a:xfrm>
          <a:prstGeom prst="rightArrow">
            <a:avLst>
              <a:gd name="adj1" fmla="val 50000"/>
              <a:gd name="adj2" fmla="val 4523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780" y="3125021"/>
            <a:ext cx="8797290" cy="3517697"/>
          </a:xfrm>
          <a:prstGeom prst="rect">
            <a:avLst/>
          </a:prstGeom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Production de particules chargées</a:t>
            </a:r>
            <a:endParaRPr lang="en-US" sz="2400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1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Production de Champ magnétique</a:t>
            </a:r>
            <a:endParaRPr lang="en-US" sz="2400" dirty="0">
              <a:solidFill>
                <a:srgbClr val="FF9933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395" y="2283402"/>
            <a:ext cx="3471692" cy="218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764" y="1028093"/>
            <a:ext cx="2501263" cy="120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1257300" y="1070264"/>
            <a:ext cx="44044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fr-FR" sz="2000" b="0">
                <a:solidFill>
                  <a:prstClr val="black"/>
                </a:solidFill>
                <a:latin typeface="Arial"/>
              </a:rPr>
              <a:t>Aimants permanents: 10</a:t>
            </a:r>
            <a:r>
              <a:rPr lang="fr-FR" sz="2000" b="0" baseline="30000">
                <a:solidFill>
                  <a:prstClr val="black"/>
                </a:solidFill>
                <a:latin typeface="Arial"/>
              </a:rPr>
              <a:t>-4</a:t>
            </a:r>
            <a:r>
              <a:rPr lang="fr-FR" sz="2000" b="0">
                <a:solidFill>
                  <a:prstClr val="black"/>
                </a:solidFill>
                <a:latin typeface="Arial"/>
              </a:rPr>
              <a:t> – 1 </a:t>
            </a:r>
            <a:r>
              <a:rPr lang="fr-FR" sz="2000" b="0" smtClean="0">
                <a:solidFill>
                  <a:prstClr val="black"/>
                </a:solidFill>
                <a:latin typeface="Arial"/>
              </a:rPr>
              <a:t>Tesla</a:t>
            </a:r>
          </a:p>
          <a:p>
            <a:r>
              <a:rPr lang="fr-FR" sz="2000" b="0">
                <a:solidFill>
                  <a:prstClr val="black"/>
                </a:solidFill>
                <a:latin typeface="Arial"/>
              </a:rPr>
              <a:t>Electro-aimants classiques: ~ 2 Tesla</a:t>
            </a:r>
          </a:p>
          <a:p>
            <a:r>
              <a:rPr lang="fr-FR" sz="2000" b="0">
                <a:solidFill>
                  <a:prstClr val="black"/>
                </a:solidFill>
                <a:latin typeface="Arial"/>
              </a:rPr>
              <a:t>Aimants supraconducteurs: 1 – 10 </a:t>
            </a:r>
            <a:r>
              <a:rPr lang="fr-FR" sz="2000" b="0" smtClean="0">
                <a:solidFill>
                  <a:prstClr val="black"/>
                </a:solidFill>
                <a:latin typeface="Arial"/>
              </a:rPr>
              <a:t>T</a:t>
            </a:r>
            <a:endParaRPr lang="fr-FR" sz="2000" b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049242" y="4507057"/>
            <a:ext cx="4314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9933"/>
                </a:solidFill>
                <a:latin typeface="+mn-lt"/>
              </a:rPr>
              <a:t>Dipôle </a:t>
            </a:r>
            <a:r>
              <a:rPr lang="fr-FR" sz="2000">
                <a:latin typeface="+mn-lt"/>
              </a:rPr>
              <a:t>pour </a:t>
            </a:r>
            <a:r>
              <a:rPr lang="fr-FR" sz="2000" smtClean="0">
                <a:latin typeface="+mn-lt"/>
              </a:rPr>
              <a:t>guider les particules</a:t>
            </a:r>
            <a:endParaRPr lang="fr-FR" sz="2000">
              <a:latin typeface="+mn-lt"/>
            </a:endParaRPr>
          </a:p>
        </p:txBody>
      </p:sp>
      <p:pic>
        <p:nvPicPr>
          <p:cNvPr id="18" name="Picture 3" descr="D:\Cours\Phys acc avec mains\image magnetosphere 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4" b="14178"/>
          <a:stretch/>
        </p:blipFill>
        <p:spPr bwMode="auto">
          <a:xfrm>
            <a:off x="5974772" y="5487266"/>
            <a:ext cx="2291917" cy="133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5502751"/>
            <a:ext cx="1963450" cy="1325329"/>
          </a:xfrm>
          <a:prstGeom prst="rect">
            <a:avLst/>
          </a:prstGeom>
        </p:spPr>
      </p:pic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6490423" y="5199640"/>
            <a:ext cx="37433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smtClean="0"/>
              <a:t>piégeage de particules par le champ magnétique</a:t>
            </a:r>
            <a:endParaRPr lang="en-GB" altLang="fr-FR" sz="120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982" y="2087161"/>
            <a:ext cx="2919845" cy="239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8" y="2682085"/>
            <a:ext cx="2617393" cy="178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" descr="image dynam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60"/>
          <a:stretch>
            <a:fillRect/>
          </a:stretch>
        </p:blipFill>
        <p:spPr bwMode="auto">
          <a:xfrm>
            <a:off x="621800" y="5495204"/>
            <a:ext cx="1246689" cy="1303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870613" y="5040312"/>
            <a:ext cx="1281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/>
              <a:t>dynamo inverse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/>
              <a:t>planètes, étoiles</a:t>
            </a:r>
            <a:endParaRPr lang="en-GB" altLang="fr-FR" sz="1200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1491530" y="5022129"/>
            <a:ext cx="8604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/>
              <a:t>dynamo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/>
              <a:t>vélo, EDF</a:t>
            </a:r>
            <a:endParaRPr lang="en-GB" altLang="fr-FR" sz="1200"/>
          </a:p>
        </p:txBody>
      </p:sp>
      <p:pic>
        <p:nvPicPr>
          <p:cNvPr id="27" name="Picture 23" descr="D:\Cours\Phys acc avec mains\image Champ_magnétique_terrestr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248" y="5469083"/>
            <a:ext cx="1815738" cy="136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4" descr="D:\Cours\Phys acc avec mains\image barrage hydraulique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r="8930"/>
          <a:stretch/>
        </p:blipFill>
        <p:spPr bwMode="auto">
          <a:xfrm>
            <a:off x="1969942" y="5504728"/>
            <a:ext cx="1423555" cy="1272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ZoneTexte 28"/>
          <p:cNvSpPr txBox="1"/>
          <p:nvPr/>
        </p:nvSpPr>
        <p:spPr>
          <a:xfrm>
            <a:off x="515217" y="4507057"/>
            <a:ext cx="4984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9933"/>
                </a:solidFill>
                <a:latin typeface="+mn-lt"/>
              </a:rPr>
              <a:t>Solénoïde </a:t>
            </a:r>
            <a:r>
              <a:rPr lang="fr-FR" sz="2000" smtClean="0">
                <a:latin typeface="+mn-lt"/>
              </a:rPr>
              <a:t>et </a:t>
            </a:r>
            <a:r>
              <a:rPr lang="fr-FR" sz="2000" smtClean="0">
                <a:solidFill>
                  <a:srgbClr val="FF9933"/>
                </a:solidFill>
                <a:latin typeface="+mn-lt"/>
              </a:rPr>
              <a:t>Quadrupôle</a:t>
            </a:r>
            <a:r>
              <a:rPr lang="fr-FR" sz="2000" smtClean="0">
                <a:latin typeface="+mn-lt"/>
              </a:rPr>
              <a:t> pour focaliser</a:t>
            </a:r>
            <a:endParaRPr lang="fr-FR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6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5" grpId="0"/>
      <p:bldP spid="26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9C76C74-8835-4D95-A0A5-80ECAE9C97FF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399071" y="211085"/>
            <a:ext cx="5397909" cy="56356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2400" smtClean="0">
                <a:solidFill>
                  <a:srgbClr val="FF9933"/>
                </a:solidFill>
              </a:rPr>
              <a:t>Aimants supraconducteurs</a:t>
            </a:r>
            <a:endParaRPr lang="en-US" sz="2400" dirty="0">
              <a:solidFill>
                <a:srgbClr val="FF9933"/>
              </a:solidFill>
            </a:endParaRPr>
          </a:p>
        </p:txBody>
      </p:sp>
      <p:pic>
        <p:nvPicPr>
          <p:cNvPr id="4" name="Picture 4" descr="C:\Users\jerome\LocalData\LEDA\2014\20140201_MastersDay\sources\15603_h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79" y="1344669"/>
            <a:ext cx="3096344" cy="241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766496" y="938436"/>
            <a:ext cx="1927131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600" smtClean="0">
                <a:latin typeface="+mn-lt"/>
              </a:rPr>
              <a:t>Quadrupoles LHC</a:t>
            </a:r>
            <a:endParaRPr lang="fr-FR" sz="1600" dirty="0">
              <a:latin typeface="+mn-lt"/>
            </a:endParaRPr>
          </a:p>
        </p:txBody>
      </p:sp>
      <p:pic>
        <p:nvPicPr>
          <p:cNvPr id="6" name="Picture 8" descr="http://irfu.cea.fr/Images/astImg/425_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840" y="1359283"/>
            <a:ext cx="3666624" cy="238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4291194" y="953779"/>
            <a:ext cx="233544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600" smtClean="0">
                <a:latin typeface="+mn-lt"/>
              </a:rPr>
              <a:t>Détecteur ATLAS-LHC</a:t>
            </a:r>
            <a:endParaRPr lang="fr-FR" sz="1600" dirty="0">
              <a:latin typeface="+mn-lt"/>
            </a:endParaRPr>
          </a:p>
        </p:txBody>
      </p:sp>
      <p:pic>
        <p:nvPicPr>
          <p:cNvPr id="8" name="Picture 2" descr="http://irfu.cea.fr/Images/astImg/3321_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683" y="1428099"/>
            <a:ext cx="3284308" cy="281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7689171" y="820883"/>
            <a:ext cx="265797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600">
                <a:latin typeface="+mn-lt"/>
              </a:rPr>
              <a:t>Imagerie médicale</a:t>
            </a:r>
          </a:p>
          <a:p>
            <a:pPr algn="ctr"/>
            <a:r>
              <a:rPr lang="fr-FR" sz="1600">
                <a:latin typeface="+mn-lt"/>
              </a:rPr>
              <a:t>Aimant Iseult, B = 11.75 </a:t>
            </a:r>
            <a:r>
              <a:rPr lang="fr-FR" sz="1600" smtClean="0">
                <a:latin typeface="+mn-lt"/>
              </a:rPr>
              <a:t>T</a:t>
            </a:r>
            <a:endParaRPr lang="fr-FR" sz="1600">
              <a:latin typeface="+mn-lt"/>
            </a:endParaRPr>
          </a:p>
        </p:txBody>
      </p:sp>
      <p:pic>
        <p:nvPicPr>
          <p:cNvPr id="2050" name="Picture 2" descr="http://irfu-i.cea.fr/Images/astImg/3318_2.bmp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0"/>
          <a:stretch/>
        </p:blipFill>
        <p:spPr bwMode="auto">
          <a:xfrm>
            <a:off x="6343778" y="4776779"/>
            <a:ext cx="4348035" cy="223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7179239" y="4449461"/>
            <a:ext cx="262283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600" smtClean="0">
                <a:latin typeface="+mn-lt"/>
              </a:rPr>
              <a:t>Spectromètre R3B-GLAD</a:t>
            </a:r>
            <a:endParaRPr lang="fr-FR" sz="1600" dirty="0">
              <a:latin typeface="+mn-lt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33609" y="4242553"/>
            <a:ext cx="6034024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smtClean="0">
                <a:solidFill>
                  <a:srgbClr val="FF9933"/>
                </a:solidFill>
                <a:latin typeface="+mn-lt"/>
              </a:rPr>
              <a:t>Quelques sujets de recherche :</a:t>
            </a:r>
          </a:p>
          <a:p>
            <a:r>
              <a:rPr lang="fr-FR" sz="2000" smtClean="0">
                <a:latin typeface="+mn-lt"/>
              </a:rPr>
              <a:t>- Champ magnétique intense,</a:t>
            </a:r>
          </a:p>
          <a:p>
            <a:r>
              <a:rPr lang="fr-FR" sz="2000">
                <a:latin typeface="+mn-lt"/>
              </a:rPr>
              <a:t> </a:t>
            </a:r>
            <a:r>
              <a:rPr lang="fr-FR" sz="2000" smtClean="0">
                <a:latin typeface="+mn-lt"/>
              </a:rPr>
              <a:t>  homogène dans un grand volume,</a:t>
            </a:r>
          </a:p>
          <a:p>
            <a:r>
              <a:rPr lang="fr-FR" sz="2000">
                <a:latin typeface="+mn-lt"/>
              </a:rPr>
              <a:t> </a:t>
            </a:r>
            <a:r>
              <a:rPr lang="fr-FR" sz="2000" smtClean="0">
                <a:latin typeface="+mn-lt"/>
              </a:rPr>
              <a:t>  grande ouverture, minimum de champ de fuite</a:t>
            </a:r>
          </a:p>
          <a:p>
            <a:r>
              <a:rPr lang="fr-FR" sz="2000" smtClean="0">
                <a:latin typeface="+mn-lt"/>
              </a:rPr>
              <a:t>- Supraconductivité à plus haute température</a:t>
            </a:r>
          </a:p>
          <a:p>
            <a:r>
              <a:rPr lang="fr-FR" sz="2000" smtClean="0">
                <a:latin typeface="+mn-lt"/>
              </a:rPr>
              <a:t>- Supraconducteur sec, sans hélium</a:t>
            </a:r>
          </a:p>
          <a:p>
            <a:r>
              <a:rPr lang="fr-FR" sz="2000" smtClean="0">
                <a:latin typeface="+mn-lt"/>
              </a:rPr>
              <a:t>- Configurations de câbles supraconducteurs</a:t>
            </a:r>
          </a:p>
        </p:txBody>
      </p:sp>
    </p:spTree>
    <p:extLst>
      <p:ext uri="{BB962C8B-B14F-4D97-AF65-F5344CB8AC3E}">
        <p14:creationId xmlns:p14="http://schemas.microsoft.com/office/powerpoint/2010/main" val="143456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smtClean="0">
            <a:latin typeface="+mn-lt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49384</TotalTime>
  <Words>1782</Words>
  <Application>Microsoft Office PowerPoint</Application>
  <PresentationFormat>Personnalisé</PresentationFormat>
  <Paragraphs>318</Paragraphs>
  <Slides>23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6" baseType="lpstr">
      <vt:lpstr>Arial</vt:lpstr>
      <vt:lpstr>Calibri</vt:lpstr>
      <vt:lpstr>Cambria Math</vt:lpstr>
      <vt:lpstr>Comic Sans MS</vt:lpstr>
      <vt:lpstr>Lucida Sans Unicode</vt:lpstr>
      <vt:lpstr>Symbol</vt:lpstr>
      <vt:lpstr>Times</vt:lpstr>
      <vt:lpstr>Times New Roman</vt:lpstr>
      <vt:lpstr>Wingdings</vt:lpstr>
      <vt:lpstr>Modèle par défaut</vt:lpstr>
      <vt:lpstr>1_Conception personnalisée</vt:lpstr>
      <vt:lpstr>Conception personnalisée</vt:lpstr>
      <vt:lpstr>Equation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matho</dc:creator>
  <cp:lastModifiedBy>Nghiem Phu Anh Phi</cp:lastModifiedBy>
  <cp:revision>1639</cp:revision>
  <cp:lastPrinted>2002-12-10T15:58:01Z</cp:lastPrinted>
  <dcterms:created xsi:type="dcterms:W3CDTF">2002-06-04T10:11:15Z</dcterms:created>
  <dcterms:modified xsi:type="dcterms:W3CDTF">2015-12-05T07:54:05Z</dcterms:modified>
</cp:coreProperties>
</file>