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71" r:id="rId2"/>
    <p:sldId id="273" r:id="rId3"/>
    <p:sldId id="274" r:id="rId4"/>
    <p:sldId id="301" r:id="rId5"/>
    <p:sldId id="275" r:id="rId6"/>
    <p:sldId id="299" r:id="rId7"/>
    <p:sldId id="300" r:id="rId8"/>
    <p:sldId id="276" r:id="rId9"/>
    <p:sldId id="302" r:id="rId10"/>
    <p:sldId id="277" r:id="rId11"/>
    <p:sldId id="278" r:id="rId12"/>
    <p:sldId id="280" r:id="rId13"/>
    <p:sldId id="281" r:id="rId14"/>
    <p:sldId id="282" r:id="rId15"/>
    <p:sldId id="283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295" r:id="rId27"/>
    <p:sldId id="296" r:id="rId28"/>
    <p:sldId id="297" r:id="rId29"/>
    <p:sldId id="303" r:id="rId30"/>
    <p:sldId id="298" r:id="rId3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808080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8" y="-5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pdc5\xmancard\My%20Documents\Ultrapurification\TMBi\spectro%20r&#233;sultats\spectro%20de%20masse%20et%20chromato\Spectre%20vapeur%20TMBi%20%20R30%2025-09-30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pdc5\xmancard\My%20Documents\Simulations\muon%20minimum%20ionisation%20V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4978806011181902E-2"/>
          <c:y val="3.6178917381558907E-2"/>
          <c:w val="0.90193907667862483"/>
          <c:h val="0.85679629189600903"/>
        </c:manualLayout>
      </c:layout>
      <c:scatterChart>
        <c:scatterStyle val="lineMarker"/>
        <c:varyColors val="0"/>
        <c:ser>
          <c:idx val="1"/>
          <c:order val="0"/>
          <c:spPr>
            <a:ln>
              <a:noFill/>
            </a:ln>
          </c:spPr>
          <c:marker>
            <c:symbol val="none"/>
          </c:marker>
          <c:errBars>
            <c:errDir val="y"/>
            <c:errBarType val="minus"/>
            <c:errValType val="cust"/>
            <c:noEndCap val="0"/>
            <c:plus>
              <c:numLit>
                <c:formatCode>General</c:formatCode>
                <c:ptCount val="1"/>
                <c:pt idx="0">
                  <c:v>0</c:v>
                </c:pt>
              </c:numLit>
            </c:plus>
            <c:minus>
              <c:numLit>
                <c:formatCode>General</c:formatCode>
                <c:ptCount val="1"/>
                <c:pt idx="0">
                  <c:v>100</c:v>
                </c:pt>
              </c:numLit>
            </c:minus>
            <c:spPr>
              <a:ln w="15875"/>
            </c:spPr>
          </c:errBars>
          <c:xVal>
            <c:numRef>
              <c:f>'Feuil 1'!$C$3:$C$29</c:f>
              <c:numCache>
                <c:formatCode>General</c:formatCode>
                <c:ptCount val="27"/>
                <c:pt idx="0">
                  <c:v>2</c:v>
                </c:pt>
                <c:pt idx="1">
                  <c:v>12</c:v>
                </c:pt>
                <c:pt idx="2">
                  <c:v>13</c:v>
                </c:pt>
                <c:pt idx="3">
                  <c:v>14</c:v>
                </c:pt>
                <c:pt idx="4">
                  <c:v>15</c:v>
                </c:pt>
                <c:pt idx="5">
                  <c:v>16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36</c:v>
                </c:pt>
                <c:pt idx="11">
                  <c:v>50</c:v>
                </c:pt>
                <c:pt idx="12">
                  <c:v>108</c:v>
                </c:pt>
                <c:pt idx="13">
                  <c:v>123</c:v>
                </c:pt>
                <c:pt idx="14">
                  <c:v>182</c:v>
                </c:pt>
                <c:pt idx="15">
                  <c:v>209</c:v>
                </c:pt>
                <c:pt idx="16">
                  <c:v>210</c:v>
                </c:pt>
                <c:pt idx="17">
                  <c:v>221</c:v>
                </c:pt>
                <c:pt idx="18">
                  <c:v>222</c:v>
                </c:pt>
                <c:pt idx="19">
                  <c:v>223</c:v>
                </c:pt>
                <c:pt idx="20">
                  <c:v>224</c:v>
                </c:pt>
                <c:pt idx="21">
                  <c:v>225</c:v>
                </c:pt>
                <c:pt idx="22">
                  <c:v>238</c:v>
                </c:pt>
                <c:pt idx="23">
                  <c:v>239</c:v>
                </c:pt>
                <c:pt idx="24">
                  <c:v>240</c:v>
                </c:pt>
                <c:pt idx="25">
                  <c:v>254</c:v>
                </c:pt>
                <c:pt idx="26">
                  <c:v>255</c:v>
                </c:pt>
              </c:numCache>
            </c:numRef>
          </c:xVal>
          <c:yVal>
            <c:numRef>
              <c:f>'Feuil 1'!$E$3:$E$29</c:f>
              <c:numCache>
                <c:formatCode>0.00</c:formatCode>
                <c:ptCount val="27"/>
                <c:pt idx="0">
                  <c:v>0.15146683673469388</c:v>
                </c:pt>
                <c:pt idx="1">
                  <c:v>0.11957908163265306</c:v>
                </c:pt>
                <c:pt idx="2">
                  <c:v>0.36670918367346939</c:v>
                </c:pt>
                <c:pt idx="3">
                  <c:v>1.403061224489796</c:v>
                </c:pt>
                <c:pt idx="4">
                  <c:v>5.6441326530612246</c:v>
                </c:pt>
                <c:pt idx="5">
                  <c:v>0.31887755102040816</c:v>
                </c:pt>
                <c:pt idx="6">
                  <c:v>0.22321428571428573</c:v>
                </c:pt>
                <c:pt idx="7">
                  <c:v>0.62181122448979587</c:v>
                </c:pt>
                <c:pt idx="8">
                  <c:v>0.36670918367346939</c:v>
                </c:pt>
                <c:pt idx="9">
                  <c:v>0.25510204081632654</c:v>
                </c:pt>
                <c:pt idx="10">
                  <c:v>0.11160714285714286</c:v>
                </c:pt>
                <c:pt idx="11">
                  <c:v>7.1747448979591844E-2</c:v>
                </c:pt>
                <c:pt idx="12">
                  <c:v>5.5803571428571432E-2</c:v>
                </c:pt>
                <c:pt idx="13">
                  <c:v>6.3775510204081634E-2</c:v>
                </c:pt>
                <c:pt idx="14">
                  <c:v>0.15943877551020408</c:v>
                </c:pt>
                <c:pt idx="15">
                  <c:v>100</c:v>
                </c:pt>
                <c:pt idx="16">
                  <c:v>2.5510204081632653</c:v>
                </c:pt>
                <c:pt idx="17">
                  <c:v>0.90880102040816324</c:v>
                </c:pt>
                <c:pt idx="18">
                  <c:v>3.396045918367347</c:v>
                </c:pt>
                <c:pt idx="19">
                  <c:v>8.8010204081632661</c:v>
                </c:pt>
                <c:pt idx="20">
                  <c:v>65.306122448979593</c:v>
                </c:pt>
                <c:pt idx="21">
                  <c:v>1.2755102040816326</c:v>
                </c:pt>
                <c:pt idx="22">
                  <c:v>0.23118622448979592</c:v>
                </c:pt>
                <c:pt idx="23">
                  <c:v>75.510204081632651</c:v>
                </c:pt>
                <c:pt idx="24">
                  <c:v>1.2755102040816326</c:v>
                </c:pt>
                <c:pt idx="25">
                  <c:v>40.306122448979593</c:v>
                </c:pt>
                <c:pt idx="26">
                  <c:v>1.2117346938775511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593856"/>
        <c:axId val="37595392"/>
      </c:scatterChart>
      <c:valAx>
        <c:axId val="37593856"/>
        <c:scaling>
          <c:orientation val="minMax"/>
        </c:scaling>
        <c:delete val="0"/>
        <c:axPos val="b"/>
        <c:numFmt formatCode="General" sourceLinked="1"/>
        <c:majorTickMark val="out"/>
        <c:minorTickMark val="out"/>
        <c:tickLblPos val="nextTo"/>
        <c:txPr>
          <a:bodyPr/>
          <a:lstStyle/>
          <a:p>
            <a:pPr>
              <a:defRPr sz="1100" b="1">
                <a:latin typeface="Arial" pitchFamily="34" charset="0"/>
                <a:cs typeface="Arial" pitchFamily="34" charset="0"/>
              </a:defRPr>
            </a:pPr>
            <a:endParaRPr lang="fr-FR"/>
          </a:p>
        </c:txPr>
        <c:crossAx val="37595392"/>
        <c:crosses val="autoZero"/>
        <c:crossBetween val="midCat"/>
      </c:valAx>
      <c:valAx>
        <c:axId val="37595392"/>
        <c:scaling>
          <c:orientation val="minMax"/>
          <c:max val="100"/>
          <c:min val="0"/>
        </c:scaling>
        <c:delete val="0"/>
        <c:axPos val="l"/>
        <c:numFmt formatCode="0" sourceLinked="0"/>
        <c:majorTickMark val="out"/>
        <c:minorTickMark val="out"/>
        <c:tickLblPos val="nextTo"/>
        <c:txPr>
          <a:bodyPr/>
          <a:lstStyle/>
          <a:p>
            <a:pPr>
              <a:defRPr sz="1100" b="1">
                <a:latin typeface="Arial" pitchFamily="34" charset="0"/>
                <a:cs typeface="Arial" pitchFamily="34" charset="0"/>
              </a:defRPr>
            </a:pPr>
            <a:endParaRPr lang="fr-FR"/>
          </a:p>
        </c:txPr>
        <c:crossAx val="37593856"/>
        <c:crosses val="autoZero"/>
        <c:crossBetween val="midCat"/>
      </c:valAx>
      <c:spPr>
        <a:ln w="19050">
          <a:solidFill>
            <a:sysClr val="windowText" lastClr="000000"/>
          </a:solidFill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1"/>
          <c:order val="0"/>
          <c:tx>
            <c:v>Méthode précise</c:v>
          </c:tx>
          <c:xVal>
            <c:numRef>
              <c:f>Feuil1!$A$2:$A$16</c:f>
              <c:numCache>
                <c:formatCode>General</c:formatCode>
                <c:ptCount val="15"/>
                <c:pt idx="0">
                  <c:v>100</c:v>
                </c:pt>
                <c:pt idx="1">
                  <c:v>200</c:v>
                </c:pt>
                <c:pt idx="2">
                  <c:v>250</c:v>
                </c:pt>
                <c:pt idx="3">
                  <c:v>300</c:v>
                </c:pt>
                <c:pt idx="4">
                  <c:v>350</c:v>
                </c:pt>
                <c:pt idx="5">
                  <c:v>400</c:v>
                </c:pt>
                <c:pt idx="6">
                  <c:v>500</c:v>
                </c:pt>
                <c:pt idx="7">
                  <c:v>600</c:v>
                </c:pt>
                <c:pt idx="8">
                  <c:v>700</c:v>
                </c:pt>
                <c:pt idx="9">
                  <c:v>800</c:v>
                </c:pt>
                <c:pt idx="10">
                  <c:v>900</c:v>
                </c:pt>
                <c:pt idx="11">
                  <c:v>1000</c:v>
                </c:pt>
              </c:numCache>
            </c:numRef>
          </c:xVal>
          <c:yVal>
            <c:numRef>
              <c:f>Feuil1!$F$2:$F$16</c:f>
              <c:numCache>
                <c:formatCode>General</c:formatCode>
                <c:ptCount val="15"/>
                <c:pt idx="0">
                  <c:v>2.774</c:v>
                </c:pt>
                <c:pt idx="1">
                  <c:v>2.7229999999999999</c:v>
                </c:pt>
                <c:pt idx="2">
                  <c:v>2.69</c:v>
                </c:pt>
                <c:pt idx="3">
                  <c:v>2.6880000000000002</c:v>
                </c:pt>
                <c:pt idx="4">
                  <c:v>2.6930000000000001</c:v>
                </c:pt>
                <c:pt idx="5">
                  <c:v>2.71</c:v>
                </c:pt>
                <c:pt idx="6">
                  <c:v>2.7229999999999999</c:v>
                </c:pt>
                <c:pt idx="7">
                  <c:v>2.75</c:v>
                </c:pt>
                <c:pt idx="8">
                  <c:v>2.7749999999999999</c:v>
                </c:pt>
                <c:pt idx="9">
                  <c:v>2.78</c:v>
                </c:pt>
                <c:pt idx="10">
                  <c:v>2.8</c:v>
                </c:pt>
                <c:pt idx="11">
                  <c:v>2.8340000000000001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550400"/>
        <c:axId val="40552320"/>
      </c:scatterChart>
      <c:valAx>
        <c:axId val="40550400"/>
        <c:scaling>
          <c:orientation val="minMax"/>
          <c:max val="100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fr-FR"/>
                  <a:t>E(MeV)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40552320"/>
        <c:crosses val="autoZero"/>
        <c:crossBetween val="midCat"/>
      </c:valAx>
      <c:valAx>
        <c:axId val="4055232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fr-FR"/>
                  <a:t>dE/dx (MeV/cm)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40550400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C3DA1-9BFE-4D5D-B25D-7CC592D9C3C5}" type="datetimeFigureOut">
              <a:rPr lang="fr-FR" smtClean="0"/>
              <a:t>01/07/2015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21956D-7473-4ACD-A8EB-84381C2C4B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771523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3AFE2C-5007-4057-8DFB-EC24DF7E4136}" type="datetimeFigureOut">
              <a:rPr lang="fr-FR" smtClean="0"/>
              <a:pPr/>
              <a:t>01/07/2015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25FE0B-B3A6-4AF6-B265-A109385ED23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18974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1464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bandeau_tit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310128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0" y="1855288"/>
            <a:ext cx="4788464" cy="2653832"/>
          </a:xfrm>
        </p:spPr>
        <p:txBody>
          <a:bodyPr anchor="t" anchorCtr="0"/>
          <a:lstStyle>
            <a:lvl1pPr>
              <a:lnSpc>
                <a:spcPts val="3800"/>
              </a:lnSpc>
              <a:defRPr sz="28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60000" y="5805264"/>
            <a:ext cx="3060272" cy="504056"/>
          </a:xfrm>
        </p:spPr>
        <p:txBody>
          <a:bodyPr anchor="b" anchorCtr="0"/>
          <a:lstStyle>
            <a:lvl1pPr marL="0" indent="0" algn="l">
              <a:buNone/>
              <a:defRPr sz="1550" cap="all" baseline="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3960000" y="4509120"/>
            <a:ext cx="4788464" cy="1224136"/>
          </a:xfrm>
        </p:spPr>
        <p:txBody>
          <a:bodyPr anchor="b" anchorCtr="0"/>
          <a:lstStyle>
            <a:lvl1pPr marL="0" indent="0">
              <a:buFont typeface="Arial" pitchFamily="34" charset="0"/>
              <a:buNone/>
              <a:defRPr sz="85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dirty="0" smtClean="0"/>
              <a:t>Nom événement | Prénom Nom</a:t>
            </a:r>
            <a:endParaRPr lang="fr-FR" dirty="0"/>
          </a:p>
        </p:txBody>
      </p:sp>
      <p:pic>
        <p:nvPicPr>
          <p:cNvPr id="1027" name="Picture 3" descr="C:\Users\eb137366\Downloads\logoirfu02quadri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886" y="6008003"/>
            <a:ext cx="1305570" cy="589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bandeau_tit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310128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0" y="1855288"/>
            <a:ext cx="4788464" cy="1429696"/>
          </a:xfrm>
        </p:spPr>
        <p:txBody>
          <a:bodyPr anchor="t" anchorCtr="0"/>
          <a:lstStyle>
            <a:lvl1pPr>
              <a:lnSpc>
                <a:spcPts val="3800"/>
              </a:lnSpc>
              <a:defRPr sz="28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3960000" y="5445224"/>
            <a:ext cx="4788464" cy="288032"/>
          </a:xfrm>
        </p:spPr>
        <p:txBody>
          <a:bodyPr anchor="b" anchorCtr="0"/>
          <a:lstStyle>
            <a:lvl1pPr marL="0" indent="0">
              <a:buFont typeface="Arial" pitchFamily="34" charset="0"/>
              <a:buNone/>
              <a:defRPr sz="85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dirty="0" smtClean="0"/>
              <a:t>Nom événement | Prénom Nom</a:t>
            </a:r>
            <a:endParaRPr lang="fr-FR" dirty="0"/>
          </a:p>
        </p:txBody>
      </p:sp>
      <p:sp>
        <p:nvSpPr>
          <p:cNvPr id="11" name="Sous-titre 2"/>
          <p:cNvSpPr>
            <a:spLocks noGrp="1"/>
          </p:cNvSpPr>
          <p:nvPr>
            <p:ph type="subTitle" idx="1"/>
          </p:nvPr>
        </p:nvSpPr>
        <p:spPr>
          <a:xfrm>
            <a:off x="3960000" y="5805264"/>
            <a:ext cx="3060272" cy="504056"/>
          </a:xfrm>
        </p:spPr>
        <p:txBody>
          <a:bodyPr anchor="b" anchorCtr="0"/>
          <a:lstStyle>
            <a:lvl1pPr marL="0" indent="0" algn="l">
              <a:buNone/>
              <a:defRPr sz="1550" cap="all" baseline="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pic>
        <p:nvPicPr>
          <p:cNvPr id="16" name="Picture 3" descr="C:\Users\eb137366\Downloads\logoirfu02quadri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886" y="6008003"/>
            <a:ext cx="1305570" cy="589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19"/>
          <p:cNvGrpSpPr>
            <a:grpSpLocks/>
          </p:cNvGrpSpPr>
          <p:nvPr userDrawn="1"/>
        </p:nvGrpSpPr>
        <p:grpSpPr bwMode="auto">
          <a:xfrm>
            <a:off x="977897" y="3356992"/>
            <a:ext cx="8166103" cy="2117727"/>
            <a:chOff x="528" y="2578"/>
            <a:chExt cx="5144" cy="1334"/>
          </a:xfrm>
        </p:grpSpPr>
        <p:pic>
          <p:nvPicPr>
            <p:cNvPr id="13" name="Picture 5" descr="solenoide_at_100K"/>
            <p:cNvPicPr preferRelativeResize="0">
              <a:picLocks noChangeAspect="1" noChangeArrowheads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717" y="2578"/>
              <a:ext cx="883" cy="120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4" name="Picture 6" descr="Edelweiss2"/>
            <p:cNvPicPr>
              <a:picLocks noChangeAspect="1" noChangeArrowheads="1"/>
            </p:cNvPicPr>
            <p:nvPr userDrawn="1"/>
          </p:nvPicPr>
          <p:blipFill>
            <a:blip r:embed="rId5" cstate="print"/>
            <a:srcRect l="24377" r="34030"/>
            <a:stretch>
              <a:fillRect/>
            </a:stretch>
          </p:blipFill>
          <p:spPr bwMode="auto">
            <a:xfrm>
              <a:off x="2228" y="2578"/>
              <a:ext cx="836" cy="120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5" name="Text Box 7"/>
            <p:cNvSpPr txBox="1">
              <a:spLocks noChangeArrowheads="1"/>
            </p:cNvSpPr>
            <p:nvPr userDrawn="1"/>
          </p:nvSpPr>
          <p:spPr bwMode="auto">
            <a:xfrm>
              <a:off x="4798" y="3640"/>
              <a:ext cx="32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spcBef>
                  <a:spcPct val="0"/>
                </a:spcBef>
                <a:defRPr/>
              </a:pPr>
              <a:r>
                <a:rPr lang="en-US" sz="1200" b="1" i="1">
                  <a:solidFill>
                    <a:schemeClr val="bg1"/>
                  </a:solidFill>
                </a:rPr>
                <a:t>CMS</a:t>
              </a:r>
            </a:p>
          </p:txBody>
        </p:sp>
        <p:pic>
          <p:nvPicPr>
            <p:cNvPr id="17" name="Picture 8" descr="DoubleChooz"/>
            <p:cNvPicPr>
              <a:picLocks noChangeAspect="1" noChangeArrowheads="1"/>
            </p:cNvPicPr>
            <p:nvPr userDrawn="1"/>
          </p:nvPicPr>
          <p:blipFill>
            <a:blip r:embed="rId6" cstate="print"/>
            <a:srcRect l="36795" t="28792" r="37286" b="15375"/>
            <a:stretch>
              <a:fillRect/>
            </a:stretch>
          </p:blipFill>
          <p:spPr bwMode="auto">
            <a:xfrm>
              <a:off x="528" y="2579"/>
              <a:ext cx="845" cy="120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8" name="Text Box 9"/>
            <p:cNvSpPr txBox="1">
              <a:spLocks noChangeArrowheads="1"/>
            </p:cNvSpPr>
            <p:nvPr userDrawn="1"/>
          </p:nvSpPr>
          <p:spPr bwMode="auto">
            <a:xfrm>
              <a:off x="533" y="3642"/>
              <a:ext cx="763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spcBef>
                  <a:spcPct val="0"/>
                </a:spcBef>
                <a:defRPr/>
              </a:pPr>
              <a:r>
                <a:rPr lang="en-US" sz="1200" b="1" i="1">
                  <a:solidFill>
                    <a:schemeClr val="bg1"/>
                  </a:solidFill>
                </a:rPr>
                <a:t>Double Chooz</a:t>
              </a:r>
            </a:p>
          </p:txBody>
        </p:sp>
        <p:pic>
          <p:nvPicPr>
            <p:cNvPr id="19" name="Picture 10"/>
            <p:cNvPicPr>
              <a:picLocks noChangeAspect="1" noChangeArrowheads="1"/>
            </p:cNvPicPr>
            <p:nvPr userDrawn="1"/>
          </p:nvPicPr>
          <p:blipFill>
            <a:blip r:embed="rId7" cstate="print"/>
            <a:srcRect l="8026" r="7692" b="3709"/>
            <a:stretch>
              <a:fillRect/>
            </a:stretch>
          </p:blipFill>
          <p:spPr bwMode="auto">
            <a:xfrm>
              <a:off x="3912" y="2578"/>
              <a:ext cx="845" cy="120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20" name="Picture 11" descr="hess-new-small"/>
            <p:cNvPicPr>
              <a:picLocks noChangeAspect="1" noChangeArrowheads="1"/>
            </p:cNvPicPr>
            <p:nvPr userDrawn="1"/>
          </p:nvPicPr>
          <p:blipFill>
            <a:blip r:embed="rId8" cstate="print"/>
            <a:srcRect l="22726" r="29546"/>
            <a:stretch>
              <a:fillRect/>
            </a:stretch>
          </p:blipFill>
          <p:spPr bwMode="auto">
            <a:xfrm>
              <a:off x="3068" y="2578"/>
              <a:ext cx="844" cy="120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1" name="Rectangle 20"/>
            <p:cNvSpPr>
              <a:spLocks noChangeArrowheads="1"/>
            </p:cNvSpPr>
            <p:nvPr userDrawn="1"/>
          </p:nvSpPr>
          <p:spPr bwMode="auto">
            <a:xfrm>
              <a:off x="3106" y="3640"/>
              <a:ext cx="377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spcBef>
                  <a:spcPct val="0"/>
                </a:spcBef>
                <a:defRPr/>
              </a:pPr>
              <a:r>
                <a:rPr lang="en-US" sz="1200" b="1" i="1" dirty="0">
                  <a:solidFill>
                    <a:schemeClr val="bg1"/>
                  </a:solidFill>
                </a:rPr>
                <a:t>HESS</a:t>
              </a:r>
            </a:p>
          </p:txBody>
        </p:sp>
        <p:sp>
          <p:nvSpPr>
            <p:cNvPr id="22" name="Rectangle 21"/>
            <p:cNvSpPr>
              <a:spLocks noChangeArrowheads="1"/>
            </p:cNvSpPr>
            <p:nvPr userDrawn="1"/>
          </p:nvSpPr>
          <p:spPr bwMode="auto">
            <a:xfrm>
              <a:off x="2424" y="3640"/>
              <a:ext cx="580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spcBef>
                  <a:spcPct val="0"/>
                </a:spcBef>
                <a:defRPr/>
              </a:pPr>
              <a:r>
                <a:rPr lang="en-US" sz="1200" b="1" i="1" dirty="0" smtClean="0">
                  <a:solidFill>
                    <a:schemeClr val="bg1"/>
                  </a:solidFill>
                </a:rPr>
                <a:t>Edelweiss</a:t>
              </a:r>
              <a:endParaRPr lang="en-US" sz="1200" b="1" i="1" dirty="0">
                <a:solidFill>
                  <a:schemeClr val="bg1"/>
                </a:solidFill>
              </a:endParaRPr>
            </a:p>
          </p:txBody>
        </p:sp>
        <p:sp>
          <p:nvSpPr>
            <p:cNvPr id="23" name="Rectangle 22"/>
            <p:cNvSpPr>
              <a:spLocks noChangeArrowheads="1"/>
            </p:cNvSpPr>
            <p:nvPr userDrawn="1"/>
          </p:nvSpPr>
          <p:spPr bwMode="auto">
            <a:xfrm>
              <a:off x="3953" y="3640"/>
              <a:ext cx="520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spcBef>
                  <a:spcPct val="0"/>
                </a:spcBef>
                <a:defRPr/>
              </a:pPr>
              <a:r>
                <a:rPr lang="en-US" sz="1200" b="1" i="1" dirty="0">
                  <a:solidFill>
                    <a:schemeClr val="bg1"/>
                  </a:solidFill>
                </a:rPr>
                <a:t>Herschel</a:t>
              </a:r>
            </a:p>
          </p:txBody>
        </p:sp>
        <p:pic>
          <p:nvPicPr>
            <p:cNvPr id="24" name="Picture 15" descr="alice_tracking chamber"/>
            <p:cNvPicPr>
              <a:picLocks noChangeAspect="1" noChangeArrowheads="1"/>
            </p:cNvPicPr>
            <p:nvPr userDrawn="1"/>
          </p:nvPicPr>
          <p:blipFill>
            <a:blip r:embed="rId9" cstate="print"/>
            <a:srcRect r="20316"/>
            <a:stretch>
              <a:fillRect/>
            </a:stretch>
          </p:blipFill>
          <p:spPr bwMode="auto">
            <a:xfrm>
              <a:off x="1377" y="2578"/>
              <a:ext cx="845" cy="120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5" name="Text Box 16"/>
            <p:cNvSpPr txBox="1">
              <a:spLocks noChangeArrowheads="1"/>
            </p:cNvSpPr>
            <p:nvPr userDrawn="1"/>
          </p:nvSpPr>
          <p:spPr bwMode="auto">
            <a:xfrm>
              <a:off x="1377" y="3641"/>
              <a:ext cx="67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spcBef>
                  <a:spcPct val="0"/>
                </a:spcBef>
                <a:defRPr/>
              </a:pPr>
              <a:r>
                <a:rPr lang="en-US" sz="1200" b="1" i="1">
                  <a:solidFill>
                    <a:schemeClr val="bg1"/>
                  </a:solidFill>
                </a:rPr>
                <a:t>ALICE</a:t>
              </a:r>
            </a:p>
          </p:txBody>
        </p:sp>
        <p:sp>
          <p:nvSpPr>
            <p:cNvPr id="26" name="Rectangle 25"/>
            <p:cNvSpPr>
              <a:spLocks noChangeArrowheads="1"/>
            </p:cNvSpPr>
            <p:nvPr userDrawn="1"/>
          </p:nvSpPr>
          <p:spPr bwMode="auto">
            <a:xfrm>
              <a:off x="3528" y="3816"/>
              <a:ext cx="2144" cy="9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90487" tIns="44450" rIns="90487" bIns="4445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90000"/>
                </a:lnSpc>
                <a:spcBef>
                  <a:spcPct val="0"/>
                </a:spcBef>
              </a:pPr>
              <a:r>
                <a:rPr lang="en-US" sz="1200" b="1" i="1">
                  <a:solidFill>
                    <a:srgbClr val="000000"/>
                  </a:solidFill>
                </a:rPr>
                <a:t>Detecting radiations from the Universe. 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bandeau_tit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310128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0" y="1855288"/>
            <a:ext cx="4788464" cy="1429696"/>
          </a:xfrm>
        </p:spPr>
        <p:txBody>
          <a:bodyPr anchor="t" anchorCtr="0"/>
          <a:lstStyle>
            <a:lvl1pPr>
              <a:lnSpc>
                <a:spcPts val="3800"/>
              </a:lnSpc>
              <a:defRPr sz="28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3960000" y="5445224"/>
            <a:ext cx="4788464" cy="288032"/>
          </a:xfrm>
        </p:spPr>
        <p:txBody>
          <a:bodyPr anchor="b" anchorCtr="0"/>
          <a:lstStyle>
            <a:lvl1pPr marL="0" indent="0">
              <a:buFont typeface="Arial" pitchFamily="34" charset="0"/>
              <a:buNone/>
              <a:defRPr sz="85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dirty="0" smtClean="0"/>
              <a:t>Nom événement | Prénom Nom</a:t>
            </a:r>
            <a:endParaRPr lang="fr-FR" dirty="0"/>
          </a:p>
        </p:txBody>
      </p:sp>
      <p:sp>
        <p:nvSpPr>
          <p:cNvPr id="21" name="Espace réservé du contenu 20"/>
          <p:cNvSpPr>
            <a:spLocks noGrp="1"/>
          </p:cNvSpPr>
          <p:nvPr>
            <p:ph sz="quarter" idx="20" hasCustomPrompt="1"/>
          </p:nvPr>
        </p:nvSpPr>
        <p:spPr>
          <a:xfrm>
            <a:off x="3312000" y="3312000"/>
            <a:ext cx="1944000" cy="2124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22" name="Espace réservé du contenu 20"/>
          <p:cNvSpPr>
            <a:spLocks noGrp="1"/>
          </p:cNvSpPr>
          <p:nvPr>
            <p:ph sz="quarter" idx="21" hasCustomPrompt="1"/>
          </p:nvPr>
        </p:nvSpPr>
        <p:spPr>
          <a:xfrm>
            <a:off x="5256000" y="3312000"/>
            <a:ext cx="1944000" cy="2124000"/>
          </a:xfrm>
          <a:solidFill>
            <a:srgbClr val="808080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23" name="Espace réservé du contenu 20"/>
          <p:cNvSpPr>
            <a:spLocks noGrp="1"/>
          </p:cNvSpPr>
          <p:nvPr>
            <p:ph sz="quarter" idx="22" hasCustomPrompt="1"/>
          </p:nvPr>
        </p:nvSpPr>
        <p:spPr>
          <a:xfrm>
            <a:off x="7200000" y="3312000"/>
            <a:ext cx="1944000" cy="2124000"/>
          </a:xfrm>
          <a:solidFill>
            <a:srgbClr val="B2B2B2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12" name="Sous-titre 2"/>
          <p:cNvSpPr>
            <a:spLocks noGrp="1"/>
          </p:cNvSpPr>
          <p:nvPr>
            <p:ph type="subTitle" idx="1"/>
          </p:nvPr>
        </p:nvSpPr>
        <p:spPr>
          <a:xfrm>
            <a:off x="3960000" y="5805264"/>
            <a:ext cx="3060272" cy="504056"/>
          </a:xfrm>
        </p:spPr>
        <p:txBody>
          <a:bodyPr anchor="b" anchorCtr="0"/>
          <a:lstStyle>
            <a:lvl1pPr marL="0" indent="0" algn="l">
              <a:buNone/>
              <a:defRPr sz="1550" cap="all" baseline="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pic>
        <p:nvPicPr>
          <p:cNvPr id="14" name="Picture 3" descr="C:\Users\eb137366\Downloads\logoirfu02quadri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886" y="6008003"/>
            <a:ext cx="1305570" cy="589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rcalai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bandeau_intercalai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10128" y="0"/>
            <a:ext cx="5833872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672000" y="1949598"/>
            <a:ext cx="5364496" cy="4719761"/>
          </a:xfrm>
        </p:spPr>
        <p:txBody>
          <a:bodyPr anchor="t"/>
          <a:lstStyle>
            <a:lvl1pPr algn="l">
              <a:lnSpc>
                <a:spcPts val="2800"/>
              </a:lnSpc>
              <a:defRPr sz="2200" b="1" cap="all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672000" y="260649"/>
            <a:ext cx="5292488" cy="1584176"/>
          </a:xfrm>
        </p:spPr>
        <p:txBody>
          <a:bodyPr anchor="t" anchorCtr="0"/>
          <a:lstStyle>
            <a:lvl1pPr marL="0" indent="0">
              <a:lnSpc>
                <a:spcPts val="1200"/>
              </a:lnSpc>
              <a:spcAft>
                <a:spcPts val="0"/>
              </a:spcAft>
              <a:buNone/>
              <a:defRPr sz="85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>
          <a:xfrm>
            <a:off x="576000" y="5877272"/>
            <a:ext cx="269985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2"/>
          </p:nvPr>
        </p:nvSpPr>
        <p:spPr>
          <a:xfrm>
            <a:off x="576000" y="5445224"/>
            <a:ext cx="269985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2000"/>
              </a:spcBef>
              <a:spcAft>
                <a:spcPts val="1500"/>
              </a:spcAft>
              <a:defRPr/>
            </a:lvl1pPr>
            <a:lvl2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2pPr>
            <a:lvl3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3pPr>
            <a:lvl4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4pPr>
            <a:lvl5pPr marL="361950" indent="0">
              <a:lnSpc>
                <a:spcPts val="2800"/>
              </a:lnSpc>
              <a:buNone/>
              <a:tabLst>
                <a:tab pos="8077200" algn="r"/>
              </a:tabLst>
              <a:defRPr sz="22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6000" y="1268760"/>
            <a:ext cx="4428048" cy="496855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  <p:sp>
        <p:nvSpPr>
          <p:cNvPr id="11" name="Espace réservé du contenu 20"/>
          <p:cNvSpPr>
            <a:spLocks noGrp="1"/>
          </p:cNvSpPr>
          <p:nvPr>
            <p:ph sz="quarter" idx="20" hasCustomPrompt="1"/>
          </p:nvPr>
        </p:nvSpPr>
        <p:spPr>
          <a:xfrm>
            <a:off x="5148000" y="2016000"/>
            <a:ext cx="3492000" cy="3690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6000" y="1268760"/>
            <a:ext cx="4428048" cy="496855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  <p:sp>
        <p:nvSpPr>
          <p:cNvPr id="15" name="Espace réservé du contenu 20"/>
          <p:cNvSpPr>
            <a:spLocks noGrp="1"/>
          </p:cNvSpPr>
          <p:nvPr>
            <p:ph sz="quarter" idx="21" hasCustomPrompt="1"/>
          </p:nvPr>
        </p:nvSpPr>
        <p:spPr>
          <a:xfrm>
            <a:off x="5148000" y="2016000"/>
            <a:ext cx="3492000" cy="1980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16" name="Espace réservé du contenu 20"/>
          <p:cNvSpPr>
            <a:spLocks noGrp="1"/>
          </p:cNvSpPr>
          <p:nvPr>
            <p:ph sz="quarter" idx="22" hasCustomPrompt="1"/>
          </p:nvPr>
        </p:nvSpPr>
        <p:spPr>
          <a:xfrm>
            <a:off x="5148000" y="3999600"/>
            <a:ext cx="1746000" cy="1695600"/>
          </a:xfrm>
          <a:solidFill>
            <a:srgbClr val="808080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17" name="Espace réservé du contenu 20"/>
          <p:cNvSpPr>
            <a:spLocks noGrp="1"/>
          </p:cNvSpPr>
          <p:nvPr>
            <p:ph sz="quarter" idx="23" hasCustomPrompt="1"/>
          </p:nvPr>
        </p:nvSpPr>
        <p:spPr>
          <a:xfrm>
            <a:off x="6894000" y="3999600"/>
            <a:ext cx="1746000" cy="1695600"/>
          </a:xfrm>
          <a:solidFill>
            <a:srgbClr val="B2B2B2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6000" y="3707506"/>
            <a:ext cx="8172464" cy="252980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  <p:sp>
        <p:nvSpPr>
          <p:cNvPr id="9" name="Espace réservé du contenu 20"/>
          <p:cNvSpPr>
            <a:spLocks noGrp="1"/>
          </p:cNvSpPr>
          <p:nvPr>
            <p:ph sz="quarter" idx="21" hasCustomPrompt="1"/>
          </p:nvPr>
        </p:nvSpPr>
        <p:spPr>
          <a:xfrm>
            <a:off x="576000" y="1458000"/>
            <a:ext cx="8064000" cy="1908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bandeau_page_cart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51460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  <p:sp>
        <p:nvSpPr>
          <p:cNvPr id="17" name="Espace réservé du contenu 15"/>
          <p:cNvSpPr>
            <a:spLocks noGrp="1"/>
          </p:cNvSpPr>
          <p:nvPr>
            <p:ph sz="quarter" idx="15"/>
          </p:nvPr>
        </p:nvSpPr>
        <p:spPr>
          <a:xfrm>
            <a:off x="378000" y="836613"/>
            <a:ext cx="8460000" cy="518477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cart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76486" y="846237"/>
            <a:ext cx="8460000" cy="4156911"/>
          </a:xfrm>
          <a:prstGeom prst="rect">
            <a:avLst/>
          </a:prstGeom>
        </p:spPr>
      </p:pic>
      <p:pic>
        <p:nvPicPr>
          <p:cNvPr id="9" name="Image 8" descr="bandeau_page_cart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251460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  <p:sp>
        <p:nvSpPr>
          <p:cNvPr id="33" name="Espace réservé du graphique 32"/>
          <p:cNvSpPr>
            <a:spLocks noGrp="1"/>
          </p:cNvSpPr>
          <p:nvPr>
            <p:ph type="chart" sz="quarter" idx="13" hasCustomPrompt="1"/>
          </p:nvPr>
        </p:nvSpPr>
        <p:spPr>
          <a:xfrm>
            <a:off x="899592" y="5157788"/>
            <a:ext cx="3240360" cy="863600"/>
          </a:xfrm>
        </p:spPr>
        <p:txBody>
          <a:bodyPr anchor="ctr"/>
          <a:lstStyle>
            <a:lvl1pPr marL="0" indent="0" algn="ctr">
              <a:defRPr sz="1200"/>
            </a:lvl1pPr>
          </a:lstStyle>
          <a:p>
            <a:r>
              <a:rPr lang="fr-FR" dirty="0" smtClean="0"/>
              <a:t> Graphique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bandeau_intercalai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10128" y="0"/>
            <a:ext cx="5833872" cy="6858000"/>
          </a:xfrm>
          <a:prstGeom prst="rect">
            <a:avLst/>
          </a:prstGeom>
        </p:spPr>
      </p:pic>
      <p:pic>
        <p:nvPicPr>
          <p:cNvPr id="7" name="Image 6" descr="bandeau_dernière.png"/>
          <p:cNvPicPr>
            <a:picLocks noChangeAspect="1"/>
          </p:cNvPicPr>
          <p:nvPr userDrawn="1"/>
        </p:nvPicPr>
        <p:blipFill>
          <a:blip r:embed="rId3" cstate="print"/>
          <a:srcRect b="15350"/>
          <a:stretch>
            <a:fillRect/>
          </a:stretch>
        </p:blipFill>
        <p:spPr>
          <a:xfrm>
            <a:off x="3310128" y="0"/>
            <a:ext cx="5833872" cy="580526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38800" y="5799600"/>
            <a:ext cx="1897200" cy="943200"/>
          </a:xfrm>
        </p:spPr>
        <p:txBody>
          <a:bodyPr anchor="t" anchorCtr="0"/>
          <a:lstStyle>
            <a:lvl1pPr>
              <a:lnSpc>
                <a:spcPts val="1200"/>
              </a:lnSpc>
              <a:defRPr sz="850" b="0" cap="none" baseline="0">
                <a:solidFill>
                  <a:schemeClr val="bg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39505" y="5799600"/>
            <a:ext cx="3552775" cy="943200"/>
          </a:xfrm>
        </p:spPr>
        <p:txBody>
          <a:bodyPr/>
          <a:lstStyle>
            <a:lvl1pPr marL="0" indent="0">
              <a:lnSpc>
                <a:spcPts val="1200"/>
              </a:lnSpc>
              <a:spcAft>
                <a:spcPts val="0"/>
              </a:spcAft>
              <a:buFont typeface="Arial" pitchFamily="34" charset="0"/>
              <a:buNone/>
              <a:defRPr sz="800">
                <a:solidFill>
                  <a:schemeClr val="bg1"/>
                </a:solidFill>
              </a:defRPr>
            </a:lvl1pPr>
            <a:lvl2pPr marL="0" indent="0">
              <a:lnSpc>
                <a:spcPts val="1200"/>
              </a:lnSpc>
              <a:spcBef>
                <a:spcPts val="800"/>
              </a:spcBef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2pPr>
            <a:lvl3pPr marL="0" indent="0">
              <a:lnSpc>
                <a:spcPts val="1200"/>
              </a:lnSpc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3pPr>
            <a:lvl4pPr marL="0" indent="0">
              <a:lnSpc>
                <a:spcPts val="1200"/>
              </a:lnSpc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4pPr>
            <a:lvl5pPr marL="0" indent="0">
              <a:lnSpc>
                <a:spcPts val="1200"/>
              </a:lnSpc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>
          <a:xfrm>
            <a:off x="576000" y="5445224"/>
            <a:ext cx="1118696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>
          <a:xfrm>
            <a:off x="576000" y="5877272"/>
            <a:ext cx="2664296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bandeau_text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0"/>
            <a:ext cx="9144000" cy="955548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512000" y="52752"/>
            <a:ext cx="7236464" cy="90872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76000" y="1268760"/>
            <a:ext cx="8172464" cy="49685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051720" y="6305192"/>
            <a:ext cx="593982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025304" y="6303598"/>
            <a:ext cx="1118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666666"/>
                </a:solidFill>
              </a:defRPr>
            </a:lvl1pPr>
          </a:lstStyle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050" name="Picture 2" descr="C:\Users\eb137366\Downloads\irfu_signature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55313"/>
            <a:ext cx="646061" cy="644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5" r:id="rId4"/>
    <p:sldLayoutId id="2147483666" r:id="rId5"/>
    <p:sldLayoutId id="2147483650" r:id="rId6"/>
    <p:sldLayoutId id="2147483662" r:id="rId7"/>
    <p:sldLayoutId id="2147483663" r:id="rId8"/>
    <p:sldLayoutId id="2147483664" r:id="rId9"/>
    <p:sldLayoutId id="2147483667" r:id="rId10"/>
    <p:sldLayoutId id="2147483654" r:id="rId11"/>
    <p:sldLayoutId id="2147483668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923925" indent="0" algn="l" defTabSz="9144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itchFamily="34" charset="0"/>
        <a:buNone/>
        <a:defRPr sz="2200" kern="1200">
          <a:solidFill>
            <a:schemeClr val="tx2"/>
          </a:solidFill>
          <a:latin typeface="+mn-lt"/>
          <a:ea typeface="+mn-ea"/>
          <a:cs typeface="+mn-cs"/>
        </a:defRPr>
      </a:lvl1pPr>
      <a:lvl2pPr marL="360363" indent="-360363" algn="l" defTabSz="914400" rtl="0" eaLnBrk="1" latinLnBrk="0" hangingPunct="1">
        <a:lnSpc>
          <a:spcPts val="2000"/>
        </a:lnSpc>
        <a:spcBef>
          <a:spcPts val="0"/>
        </a:spcBef>
        <a:buSzPct val="90000"/>
        <a:buFontTx/>
        <a:buBlip>
          <a:blip r:embed="rId16"/>
        </a:buBlip>
        <a:defRPr sz="1600" kern="1200">
          <a:solidFill>
            <a:srgbClr val="666666"/>
          </a:solidFill>
          <a:latin typeface="+mn-lt"/>
          <a:ea typeface="+mn-ea"/>
          <a:cs typeface="+mn-cs"/>
        </a:defRPr>
      </a:lvl2pPr>
      <a:lvl3pPr marL="361950" indent="0" algn="l" defTabSz="914400" rtl="0" eaLnBrk="1" latinLnBrk="0" hangingPunct="1">
        <a:lnSpc>
          <a:spcPts val="2000"/>
        </a:lnSpc>
        <a:spcBef>
          <a:spcPts val="0"/>
        </a:spcBef>
        <a:buSzPct val="36000"/>
        <a:buFont typeface="Arial" pitchFamily="34" charset="0"/>
        <a:buNone/>
        <a:defRPr sz="1600" kern="1200">
          <a:solidFill>
            <a:srgbClr val="666666"/>
          </a:solidFill>
          <a:latin typeface="+mn-lt"/>
          <a:ea typeface="+mn-ea"/>
          <a:cs typeface="+mn-cs"/>
        </a:defRPr>
      </a:lvl3pPr>
      <a:lvl4pPr marL="1009650" indent="-238125" algn="l" defTabSz="914400" rtl="0" eaLnBrk="1" latinLnBrk="0" hangingPunct="1">
        <a:lnSpc>
          <a:spcPts val="2000"/>
        </a:lnSpc>
        <a:spcBef>
          <a:spcPts val="0"/>
        </a:spcBef>
        <a:buClr>
          <a:srgbClr val="666666"/>
        </a:buClr>
        <a:buSzPct val="36000"/>
        <a:buFontTx/>
        <a:buBlip>
          <a:blip r:embed="rId17"/>
        </a:buBlip>
        <a:defRPr sz="1600" kern="1200">
          <a:solidFill>
            <a:srgbClr val="666666"/>
          </a:solidFill>
          <a:latin typeface="+mn-lt"/>
          <a:ea typeface="+mn-ea"/>
          <a:cs typeface="+mn-cs"/>
        </a:defRPr>
      </a:lvl4pPr>
      <a:lvl5pPr marL="1133475" indent="-114300" algn="l" defTabSz="914400" rtl="0" eaLnBrk="1" latinLnBrk="0" hangingPunct="1">
        <a:lnSpc>
          <a:spcPts val="2000"/>
        </a:lnSpc>
        <a:spcBef>
          <a:spcPts val="0"/>
        </a:spcBef>
        <a:buClr>
          <a:srgbClr val="666666"/>
        </a:buClr>
        <a:buFont typeface="Arial" pitchFamily="34" charset="0"/>
        <a:buChar char="-"/>
        <a:defRPr sz="1600" kern="1200">
          <a:solidFill>
            <a:srgbClr val="66666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2.xml"/><Relationship Id="rId4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Why</a:t>
            </a:r>
            <a:r>
              <a:rPr lang="fr-FR" dirty="0" smtClean="0"/>
              <a:t> </a:t>
            </a:r>
            <a:r>
              <a:rPr lang="fr-FR" dirty="0" err="1" smtClean="0"/>
              <a:t>did</a:t>
            </a:r>
            <a:r>
              <a:rPr lang="fr-FR" dirty="0" smtClean="0"/>
              <a:t> i </a:t>
            </a:r>
            <a:r>
              <a:rPr lang="fr-FR" dirty="0" err="1" smtClean="0"/>
              <a:t>choose</a:t>
            </a:r>
            <a:r>
              <a:rPr lang="fr-FR" dirty="0" smtClean="0"/>
              <a:t> </a:t>
            </a:r>
            <a:r>
              <a:rPr lang="fr-FR" dirty="0" err="1" smtClean="0"/>
              <a:t>this</a:t>
            </a:r>
            <a:r>
              <a:rPr lang="fr-FR" dirty="0" smtClean="0"/>
              <a:t> </a:t>
            </a:r>
            <a:r>
              <a:rPr lang="fr-FR" dirty="0" err="1" smtClean="0"/>
              <a:t>subject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576000" y="1268760"/>
            <a:ext cx="7668408" cy="4968552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rgbClr val="002060"/>
                </a:solidFill>
              </a:rPr>
              <a:t>Mancardi  </a:t>
            </a:r>
            <a:r>
              <a:rPr lang="fr-FR" dirty="0" smtClean="0">
                <a:solidFill>
                  <a:srgbClr val="002060"/>
                </a:solidFill>
              </a:rPr>
              <a:t>Xavier (</a:t>
            </a:r>
            <a:r>
              <a:rPr lang="fr-FR" dirty="0" err="1" smtClean="0">
                <a:solidFill>
                  <a:srgbClr val="002060"/>
                </a:solidFill>
              </a:rPr>
              <a:t>advisor</a:t>
            </a:r>
            <a:r>
              <a:rPr lang="fr-FR" dirty="0" smtClean="0">
                <a:solidFill>
                  <a:srgbClr val="002060"/>
                </a:solidFill>
              </a:rPr>
              <a:t> : Patrice Verrecchia)</a:t>
            </a:r>
            <a:endParaRPr lang="fr-FR" dirty="0" smtClean="0">
              <a:solidFill>
                <a:srgbClr val="002060"/>
              </a:solidFill>
            </a:endParaRPr>
          </a:p>
          <a:p>
            <a:pPr algn="ctr"/>
            <a:r>
              <a:rPr lang="fr-FR" dirty="0" smtClean="0">
                <a:solidFill>
                  <a:srgbClr val="002060"/>
                </a:solidFill>
              </a:rPr>
              <a:t>ENSICAEN – Université Paris-Sud</a:t>
            </a:r>
          </a:p>
          <a:p>
            <a:pPr marL="1266825" indent="-342900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rgbClr val="002060"/>
                </a:solidFill>
              </a:rPr>
              <a:t>Subject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covers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every</a:t>
            </a:r>
            <a:r>
              <a:rPr lang="fr-FR" dirty="0" smtClean="0">
                <a:solidFill>
                  <a:srgbClr val="002060"/>
                </a:solidFill>
              </a:rPr>
              <a:t> topic I </a:t>
            </a:r>
            <a:r>
              <a:rPr lang="fr-FR" dirty="0" err="1" smtClean="0">
                <a:solidFill>
                  <a:srgbClr val="002060"/>
                </a:solidFill>
              </a:rPr>
              <a:t>approached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during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my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studies</a:t>
            </a:r>
            <a:r>
              <a:rPr lang="fr-FR" dirty="0" smtClean="0">
                <a:solidFill>
                  <a:srgbClr val="002060"/>
                </a:solidFill>
              </a:rPr>
              <a:t> : </a:t>
            </a:r>
            <a:r>
              <a:rPr lang="fr-FR" dirty="0" err="1" smtClean="0">
                <a:solidFill>
                  <a:srgbClr val="002060"/>
                </a:solidFill>
              </a:rPr>
              <a:t>electronics</a:t>
            </a:r>
            <a:r>
              <a:rPr lang="fr-FR" dirty="0" smtClean="0">
                <a:solidFill>
                  <a:srgbClr val="002060"/>
                </a:solidFill>
              </a:rPr>
              <a:t>, </a:t>
            </a:r>
            <a:r>
              <a:rPr lang="fr-FR" dirty="0" err="1" smtClean="0">
                <a:solidFill>
                  <a:srgbClr val="002060"/>
                </a:solidFill>
              </a:rPr>
              <a:t>optical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physics</a:t>
            </a:r>
            <a:r>
              <a:rPr lang="fr-FR" dirty="0" smtClean="0">
                <a:solidFill>
                  <a:srgbClr val="002060"/>
                </a:solidFill>
              </a:rPr>
              <a:t>, </a:t>
            </a:r>
            <a:r>
              <a:rPr lang="fr-FR" dirty="0" err="1" smtClean="0">
                <a:solidFill>
                  <a:srgbClr val="002060"/>
                </a:solidFill>
              </a:rPr>
              <a:t>nuclear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physics</a:t>
            </a:r>
            <a:r>
              <a:rPr lang="fr-FR" dirty="0" smtClean="0">
                <a:solidFill>
                  <a:srgbClr val="002060"/>
                </a:solidFill>
              </a:rPr>
              <a:t>, </a:t>
            </a:r>
            <a:r>
              <a:rPr lang="fr-FR" dirty="0" err="1" smtClean="0">
                <a:solidFill>
                  <a:srgbClr val="002060"/>
                </a:solidFill>
              </a:rPr>
              <a:t>medical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imaging</a:t>
            </a:r>
            <a:endParaRPr lang="fr-FR" dirty="0" smtClean="0">
              <a:solidFill>
                <a:srgbClr val="002060"/>
              </a:solidFill>
            </a:endParaRPr>
          </a:p>
          <a:p>
            <a:pPr marL="1266825" indent="-34290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02060"/>
                </a:solidFill>
              </a:rPr>
              <a:t>Instrumental </a:t>
            </a:r>
            <a:r>
              <a:rPr lang="fr-FR" dirty="0" err="1" smtClean="0">
                <a:solidFill>
                  <a:srgbClr val="002060"/>
                </a:solidFill>
              </a:rPr>
              <a:t>thesis</a:t>
            </a:r>
            <a:endParaRPr lang="fr-FR" dirty="0" smtClean="0">
              <a:solidFill>
                <a:srgbClr val="002060"/>
              </a:solidFill>
            </a:endParaRPr>
          </a:p>
          <a:p>
            <a:endParaRPr lang="fr-FR" dirty="0" smtClean="0">
              <a:solidFill>
                <a:srgbClr val="002060"/>
              </a:solidFill>
            </a:endParaRPr>
          </a:p>
          <a:p>
            <a:endParaRPr lang="fr-FR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Thesis</a:t>
            </a:r>
            <a:r>
              <a:rPr lang="fr-FR" dirty="0" smtClean="0"/>
              <a:t> </a:t>
            </a:r>
            <a:r>
              <a:rPr lang="fr-FR" dirty="0" err="1" smtClean="0"/>
              <a:t>subject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720" y="1124744"/>
            <a:ext cx="8172464" cy="4248472"/>
          </a:xfrm>
        </p:spPr>
        <p:txBody>
          <a:bodyPr/>
          <a:lstStyle/>
          <a:p>
            <a:pPr marL="1266825" indent="-342900">
              <a:buFont typeface="Arial" panose="020B0604020202020204" pitchFamily="34" charset="0"/>
              <a:buChar char="•"/>
            </a:pPr>
            <a:r>
              <a:rPr lang="fr-FR" sz="1800" b="1" dirty="0" smtClean="0">
                <a:solidFill>
                  <a:srgbClr val="002060"/>
                </a:solidFill>
              </a:rPr>
              <a:t>Détecteur liquide </a:t>
            </a:r>
            <a:r>
              <a:rPr lang="fr-FR" sz="1800" b="1" dirty="0" err="1" smtClean="0">
                <a:solidFill>
                  <a:srgbClr val="002060"/>
                </a:solidFill>
              </a:rPr>
              <a:t>multipixellisé</a:t>
            </a:r>
            <a:r>
              <a:rPr lang="fr-FR" sz="1800" b="1" dirty="0" smtClean="0">
                <a:solidFill>
                  <a:srgbClr val="002060"/>
                </a:solidFill>
              </a:rPr>
              <a:t> pour l’imagerie médicale et préclinique</a:t>
            </a:r>
          </a:p>
          <a:p>
            <a:pPr marL="1266825" indent="-342900">
              <a:buFont typeface="Arial" panose="020B0604020202020204" pitchFamily="34" charset="0"/>
              <a:buChar char="•"/>
            </a:pPr>
            <a:r>
              <a:rPr lang="fr-FR" sz="1800" dirty="0" smtClean="0">
                <a:solidFill>
                  <a:srgbClr val="002060"/>
                </a:solidFill>
              </a:rPr>
              <a:t>Conception and </a:t>
            </a:r>
            <a:r>
              <a:rPr lang="fr-FR" sz="1800" dirty="0" smtClean="0">
                <a:solidFill>
                  <a:srgbClr val="002060"/>
                </a:solidFill>
              </a:rPr>
              <a:t>construction </a:t>
            </a:r>
            <a:r>
              <a:rPr lang="fr-FR" sz="1800" dirty="0" smtClean="0">
                <a:solidFill>
                  <a:srgbClr val="002060"/>
                </a:solidFill>
              </a:rPr>
              <a:t>of the </a:t>
            </a:r>
            <a:r>
              <a:rPr lang="fr-FR" sz="1800" dirty="0" err="1" smtClean="0">
                <a:solidFill>
                  <a:srgbClr val="002060"/>
                </a:solidFill>
              </a:rPr>
              <a:t>ionization</a:t>
            </a:r>
            <a:r>
              <a:rPr lang="fr-FR" sz="1800" dirty="0" smtClean="0">
                <a:solidFill>
                  <a:srgbClr val="002060"/>
                </a:solidFill>
              </a:rPr>
              <a:t> part of the CaLIPSO detector for PET </a:t>
            </a:r>
            <a:r>
              <a:rPr lang="fr-FR" sz="1800" dirty="0" err="1" smtClean="0">
                <a:solidFill>
                  <a:srgbClr val="002060"/>
                </a:solidFill>
              </a:rPr>
              <a:t>imaging</a:t>
            </a:r>
            <a:r>
              <a:rPr lang="fr-FR" sz="1800" dirty="0" smtClean="0">
                <a:solidFill>
                  <a:srgbClr val="002060"/>
                </a:solidFill>
              </a:rPr>
              <a:t> </a:t>
            </a:r>
            <a:r>
              <a:rPr lang="fr-FR" sz="1800" dirty="0" err="1" smtClean="0">
                <a:solidFill>
                  <a:srgbClr val="002060"/>
                </a:solidFill>
              </a:rPr>
              <a:t>modality</a:t>
            </a:r>
            <a:r>
              <a:rPr lang="fr-FR" sz="1800" dirty="0" smtClean="0">
                <a:solidFill>
                  <a:srgbClr val="002060"/>
                </a:solidFill>
              </a:rPr>
              <a:t> : </a:t>
            </a:r>
            <a:r>
              <a:rPr lang="fr-FR" sz="1800" dirty="0" err="1" smtClean="0">
                <a:solidFill>
                  <a:srgbClr val="002060"/>
                </a:solidFill>
              </a:rPr>
              <a:t>ultrapurification</a:t>
            </a:r>
            <a:r>
              <a:rPr lang="fr-FR" sz="1800" dirty="0" smtClean="0">
                <a:solidFill>
                  <a:srgbClr val="002060"/>
                </a:solidFill>
              </a:rPr>
              <a:t> and </a:t>
            </a:r>
            <a:r>
              <a:rPr lang="fr-FR" sz="1800" dirty="0" err="1" smtClean="0">
                <a:solidFill>
                  <a:srgbClr val="002060"/>
                </a:solidFill>
              </a:rPr>
              <a:t>caracterisation</a:t>
            </a:r>
            <a:r>
              <a:rPr lang="fr-FR" sz="1800" dirty="0" smtClean="0">
                <a:solidFill>
                  <a:srgbClr val="002060"/>
                </a:solidFill>
              </a:rPr>
              <a:t> of the </a:t>
            </a:r>
            <a:r>
              <a:rPr lang="fr-FR" sz="1800" dirty="0" err="1" smtClean="0">
                <a:solidFill>
                  <a:srgbClr val="002060"/>
                </a:solidFill>
              </a:rPr>
              <a:t>ionization</a:t>
            </a:r>
            <a:r>
              <a:rPr lang="fr-FR" sz="1800" dirty="0" smtClean="0">
                <a:solidFill>
                  <a:srgbClr val="002060"/>
                </a:solidFill>
              </a:rPr>
              <a:t> </a:t>
            </a:r>
            <a:r>
              <a:rPr lang="fr-FR" sz="1800" dirty="0" err="1" smtClean="0">
                <a:solidFill>
                  <a:srgbClr val="002060"/>
                </a:solidFill>
              </a:rPr>
              <a:t>parameters</a:t>
            </a:r>
            <a:r>
              <a:rPr lang="fr-FR" sz="1800" dirty="0" smtClean="0">
                <a:solidFill>
                  <a:srgbClr val="002060"/>
                </a:solidFill>
              </a:rPr>
              <a:t> of the </a:t>
            </a:r>
            <a:r>
              <a:rPr lang="fr-FR" sz="1800" dirty="0" err="1" smtClean="0">
                <a:solidFill>
                  <a:srgbClr val="002060"/>
                </a:solidFill>
              </a:rPr>
              <a:t>detection</a:t>
            </a:r>
            <a:r>
              <a:rPr lang="fr-FR" sz="1800" dirty="0" smtClean="0">
                <a:solidFill>
                  <a:srgbClr val="002060"/>
                </a:solidFill>
              </a:rPr>
              <a:t> medium (</a:t>
            </a:r>
            <a:r>
              <a:rPr lang="fr-FR" sz="1800" dirty="0" err="1" smtClean="0">
                <a:solidFill>
                  <a:srgbClr val="002060"/>
                </a:solidFill>
              </a:rPr>
              <a:t>TrimethylBismuth</a:t>
            </a:r>
            <a:r>
              <a:rPr lang="fr-FR" sz="1800" dirty="0" smtClean="0">
                <a:solidFill>
                  <a:srgbClr val="002060"/>
                </a:solidFill>
              </a:rPr>
              <a:t> TMBi), </a:t>
            </a:r>
            <a:r>
              <a:rPr lang="fr-FR" sz="1800" dirty="0" err="1" smtClean="0">
                <a:solidFill>
                  <a:srgbClr val="002060"/>
                </a:solidFill>
              </a:rPr>
              <a:t>electronic</a:t>
            </a:r>
            <a:r>
              <a:rPr lang="fr-FR" sz="1800" dirty="0" smtClean="0">
                <a:solidFill>
                  <a:srgbClr val="002060"/>
                </a:solidFill>
              </a:rPr>
              <a:t> set up, Monte-Carlo simulation of the detector and performances </a:t>
            </a:r>
            <a:r>
              <a:rPr lang="fr-FR" sz="1800" dirty="0" err="1" smtClean="0">
                <a:solidFill>
                  <a:srgbClr val="002060"/>
                </a:solidFill>
              </a:rPr>
              <a:t>analysis</a:t>
            </a:r>
            <a:endParaRPr lang="fr-FR" sz="1800" dirty="0" smtClean="0">
              <a:solidFill>
                <a:srgbClr val="002060"/>
              </a:solidFill>
            </a:endParaRPr>
          </a:p>
          <a:p>
            <a:pPr marL="1266825" indent="-342900">
              <a:buFont typeface="Arial" panose="020B0604020202020204" pitchFamily="34" charset="0"/>
              <a:buChar char="•"/>
            </a:pPr>
            <a:r>
              <a:rPr lang="fr-FR" sz="1800" dirty="0" err="1" smtClean="0">
                <a:solidFill>
                  <a:srgbClr val="002060"/>
                </a:solidFill>
              </a:rPr>
              <a:t>Glossary</a:t>
            </a:r>
            <a:r>
              <a:rPr lang="fr-FR" sz="1800" dirty="0" smtClean="0">
                <a:solidFill>
                  <a:srgbClr val="002060"/>
                </a:solidFill>
              </a:rPr>
              <a:t> : </a:t>
            </a:r>
            <a:r>
              <a:rPr lang="fr-FR" sz="1800" dirty="0" err="1" smtClean="0">
                <a:solidFill>
                  <a:srgbClr val="002060"/>
                </a:solidFill>
              </a:rPr>
              <a:t>TrimethylBismuth</a:t>
            </a:r>
            <a:r>
              <a:rPr lang="fr-FR" sz="1800" dirty="0" smtClean="0">
                <a:solidFill>
                  <a:srgbClr val="002060"/>
                </a:solidFill>
              </a:rPr>
              <a:t>, PET </a:t>
            </a:r>
            <a:r>
              <a:rPr lang="fr-FR" sz="1800" dirty="0" err="1" smtClean="0">
                <a:solidFill>
                  <a:srgbClr val="002060"/>
                </a:solidFill>
              </a:rPr>
              <a:t>imaging</a:t>
            </a:r>
            <a:r>
              <a:rPr lang="fr-FR" sz="1800" dirty="0" smtClean="0">
                <a:solidFill>
                  <a:srgbClr val="002060"/>
                </a:solidFill>
              </a:rPr>
              <a:t> </a:t>
            </a:r>
            <a:r>
              <a:rPr lang="fr-FR" sz="1800" dirty="0" err="1" smtClean="0">
                <a:solidFill>
                  <a:srgbClr val="002060"/>
                </a:solidFill>
              </a:rPr>
              <a:t>modality</a:t>
            </a:r>
            <a:r>
              <a:rPr lang="fr-FR" sz="1800" dirty="0" smtClean="0">
                <a:solidFill>
                  <a:srgbClr val="002060"/>
                </a:solidFill>
              </a:rPr>
              <a:t>, </a:t>
            </a:r>
            <a:r>
              <a:rPr lang="fr-FR" sz="1800" dirty="0" err="1" smtClean="0">
                <a:solidFill>
                  <a:srgbClr val="002060"/>
                </a:solidFill>
              </a:rPr>
              <a:t>ultrapurification</a:t>
            </a:r>
            <a:r>
              <a:rPr lang="fr-FR" sz="1800" dirty="0" smtClean="0">
                <a:solidFill>
                  <a:srgbClr val="002060"/>
                </a:solidFill>
              </a:rPr>
              <a:t>, </a:t>
            </a:r>
            <a:r>
              <a:rPr lang="fr-FR" sz="1800" dirty="0" err="1" smtClean="0">
                <a:solidFill>
                  <a:srgbClr val="002060"/>
                </a:solidFill>
              </a:rPr>
              <a:t>electronics</a:t>
            </a:r>
            <a:r>
              <a:rPr lang="fr-FR" sz="1800" dirty="0" smtClean="0">
                <a:solidFill>
                  <a:srgbClr val="002060"/>
                </a:solidFill>
              </a:rPr>
              <a:t>, simulation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  <p:pic>
        <p:nvPicPr>
          <p:cNvPr id="6" name="Image 5" descr="detectorCaLIPSO_all"/>
          <p:cNvPicPr/>
          <p:nvPr/>
        </p:nvPicPr>
        <p:blipFill>
          <a:blip r:embed="rId2" cstate="print"/>
          <a:srcRect l="27942" t="42857" r="28493" b="34026"/>
          <a:stretch>
            <a:fillRect/>
          </a:stretch>
        </p:blipFill>
        <p:spPr bwMode="auto">
          <a:xfrm>
            <a:off x="1511660" y="4293096"/>
            <a:ext cx="2520280" cy="1751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067" y="4141587"/>
            <a:ext cx="2724387" cy="1902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899129" y="6057074"/>
            <a:ext cx="37453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smtClean="0">
                <a:solidFill>
                  <a:srgbClr val="002060"/>
                </a:solidFill>
              </a:rPr>
              <a:t>CaLIPSO detector</a:t>
            </a:r>
            <a:endParaRPr lang="fr-FR" sz="1600" i="1" dirty="0">
              <a:solidFill>
                <a:srgbClr val="00206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4673590" y="6057074"/>
            <a:ext cx="37453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smtClean="0">
                <a:solidFill>
                  <a:srgbClr val="002060"/>
                </a:solidFill>
              </a:rPr>
              <a:t>PET </a:t>
            </a:r>
            <a:r>
              <a:rPr lang="fr-FR" sz="1600" i="1" dirty="0" err="1" smtClean="0">
                <a:solidFill>
                  <a:srgbClr val="002060"/>
                </a:solidFill>
              </a:rPr>
              <a:t>principle</a:t>
            </a:r>
            <a:endParaRPr lang="fr-FR" sz="16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566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52"/>
          <a:stretch/>
        </p:blipFill>
        <p:spPr bwMode="auto">
          <a:xfrm>
            <a:off x="4704343" y="4130764"/>
            <a:ext cx="4026047" cy="2013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458513" y="1124744"/>
            <a:ext cx="4422971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fr-FR" dirty="0" smtClean="0">
                <a:solidFill>
                  <a:srgbClr val="002060"/>
                </a:solidFill>
                <a:cs typeface="Times New Roman"/>
              </a:rPr>
              <a:t>Physical </a:t>
            </a:r>
            <a:r>
              <a:rPr lang="fr-FR" dirty="0" err="1" smtClean="0">
                <a:solidFill>
                  <a:srgbClr val="002060"/>
                </a:solidFill>
                <a:cs typeface="Times New Roman"/>
              </a:rPr>
              <a:t>principle</a:t>
            </a:r>
            <a:endParaRPr lang="fr-FR" dirty="0" smtClean="0">
              <a:solidFill>
                <a:srgbClr val="002060"/>
              </a:solidFill>
              <a:cs typeface="Times New Roman"/>
            </a:endParaRPr>
          </a:p>
          <a:p>
            <a:pPr marL="857250" lvl="1" indent="-400050">
              <a:buFont typeface="+mj-lt"/>
              <a:buAutoNum type="arabicPeriod"/>
            </a:pPr>
            <a:r>
              <a:rPr lang="fr-FR" sz="1400" dirty="0" smtClean="0">
                <a:solidFill>
                  <a:srgbClr val="002060"/>
                </a:solidFill>
                <a:cs typeface="Times New Roman"/>
              </a:rPr>
              <a:t>TEP</a:t>
            </a:r>
            <a:endParaRPr lang="fr-FR" sz="1400" dirty="0">
              <a:solidFill>
                <a:srgbClr val="002060"/>
              </a:solidFill>
              <a:cs typeface="Times New Roman"/>
            </a:endParaRPr>
          </a:p>
          <a:p>
            <a:pPr marL="857250" lvl="1" indent="-400050">
              <a:buFont typeface="+mj-lt"/>
              <a:buAutoNum type="arabicPeriod"/>
            </a:pPr>
            <a:r>
              <a:rPr lang="fr-FR" sz="1400" dirty="0" smtClean="0">
                <a:solidFill>
                  <a:srgbClr val="002060"/>
                </a:solidFill>
                <a:cs typeface="Times New Roman"/>
              </a:rPr>
              <a:t>CaLIPSO</a:t>
            </a:r>
            <a:endParaRPr lang="fr-FR" sz="1400" dirty="0">
              <a:solidFill>
                <a:srgbClr val="002060"/>
              </a:solidFill>
              <a:cs typeface="Times New Roman"/>
            </a:endParaRPr>
          </a:p>
          <a:p>
            <a:pPr marL="857250" lvl="1" indent="-400050">
              <a:buFont typeface="+mj-lt"/>
              <a:buAutoNum type="arabicPeriod"/>
            </a:pPr>
            <a:r>
              <a:rPr lang="fr-FR" sz="1400" dirty="0" smtClean="0">
                <a:solidFill>
                  <a:srgbClr val="002060"/>
                </a:solidFill>
                <a:cs typeface="Times New Roman"/>
              </a:rPr>
              <a:t>PET detectors : state of the art</a:t>
            </a:r>
          </a:p>
          <a:p>
            <a:pPr marL="400050" indent="-400050">
              <a:buFont typeface="+mj-lt"/>
              <a:buAutoNum type="romanUcPeriod"/>
            </a:pPr>
            <a:r>
              <a:rPr lang="fr-FR" dirty="0" err="1" smtClean="0">
                <a:solidFill>
                  <a:srgbClr val="002060"/>
                </a:solidFill>
                <a:cs typeface="Times New Roman"/>
              </a:rPr>
              <a:t>Ultrapurification</a:t>
            </a:r>
            <a:endParaRPr lang="fr-FR" dirty="0" smtClean="0">
              <a:solidFill>
                <a:srgbClr val="002060"/>
              </a:solidFill>
              <a:cs typeface="Times New Roman"/>
            </a:endParaRPr>
          </a:p>
          <a:p>
            <a:pPr marL="857250" lvl="1" indent="-400050">
              <a:buFont typeface="+mj-lt"/>
              <a:buAutoNum type="arabicPeriod"/>
            </a:pPr>
            <a:r>
              <a:rPr lang="fr-FR" sz="1400" dirty="0" err="1" smtClean="0">
                <a:solidFill>
                  <a:srgbClr val="002060"/>
                </a:solidFill>
                <a:cs typeface="Times New Roman"/>
              </a:rPr>
              <a:t>Why</a:t>
            </a:r>
            <a:endParaRPr lang="fr-FR" sz="1400" dirty="0" smtClean="0">
              <a:solidFill>
                <a:srgbClr val="002060"/>
              </a:solidFill>
              <a:cs typeface="Times New Roman"/>
            </a:endParaRPr>
          </a:p>
          <a:p>
            <a:pPr marL="857250" lvl="1" indent="-400050">
              <a:buFont typeface="+mj-lt"/>
              <a:buAutoNum type="arabicPeriod"/>
            </a:pPr>
            <a:r>
              <a:rPr lang="fr-FR" sz="1400" dirty="0" smtClean="0">
                <a:solidFill>
                  <a:srgbClr val="002060"/>
                </a:solidFill>
                <a:cs typeface="Times New Roman"/>
              </a:rPr>
              <a:t>Adsorption</a:t>
            </a:r>
          </a:p>
          <a:p>
            <a:pPr marL="857250" lvl="1" indent="-400050">
              <a:buFont typeface="+mj-lt"/>
              <a:buAutoNum type="arabicPeriod"/>
            </a:pPr>
            <a:r>
              <a:rPr lang="fr-FR" sz="1400" dirty="0" err="1" smtClean="0">
                <a:solidFill>
                  <a:srgbClr val="002060"/>
                </a:solidFill>
                <a:cs typeface="Times New Roman"/>
              </a:rPr>
              <a:t>Molecular</a:t>
            </a:r>
            <a:r>
              <a:rPr lang="fr-FR" sz="1400" dirty="0" smtClean="0">
                <a:solidFill>
                  <a:srgbClr val="002060"/>
                </a:solidFill>
                <a:cs typeface="Times New Roman"/>
              </a:rPr>
              <a:t> </a:t>
            </a:r>
            <a:r>
              <a:rPr lang="fr-FR" sz="1400" dirty="0" err="1" smtClean="0">
                <a:solidFill>
                  <a:srgbClr val="002060"/>
                </a:solidFill>
                <a:cs typeface="Times New Roman"/>
              </a:rPr>
              <a:t>sieves</a:t>
            </a:r>
            <a:endParaRPr lang="fr-FR" sz="1400" dirty="0" smtClean="0">
              <a:solidFill>
                <a:srgbClr val="002060"/>
              </a:solidFill>
              <a:cs typeface="Times New Roman"/>
            </a:endParaRPr>
          </a:p>
          <a:p>
            <a:pPr marL="857250" lvl="1" indent="-400050">
              <a:buFont typeface="+mj-lt"/>
              <a:buAutoNum type="arabicPeriod"/>
            </a:pPr>
            <a:r>
              <a:rPr lang="fr-FR" sz="1400" dirty="0" err="1" smtClean="0">
                <a:solidFill>
                  <a:srgbClr val="002060"/>
                </a:solidFill>
                <a:cs typeface="Times New Roman"/>
              </a:rPr>
              <a:t>Impurities</a:t>
            </a:r>
            <a:r>
              <a:rPr lang="fr-FR" sz="1400" dirty="0" smtClean="0">
                <a:solidFill>
                  <a:srgbClr val="002060"/>
                </a:solidFill>
                <a:cs typeface="Times New Roman"/>
              </a:rPr>
              <a:t> </a:t>
            </a:r>
            <a:r>
              <a:rPr lang="fr-FR" sz="1400" dirty="0" err="1" smtClean="0">
                <a:solidFill>
                  <a:srgbClr val="002060"/>
                </a:solidFill>
                <a:cs typeface="Times New Roman"/>
              </a:rPr>
              <a:t>analysis</a:t>
            </a:r>
            <a:endParaRPr lang="fr-FR" sz="1400" dirty="0" smtClean="0">
              <a:solidFill>
                <a:srgbClr val="002060"/>
              </a:solidFill>
              <a:cs typeface="Times New Roman"/>
            </a:endParaRPr>
          </a:p>
          <a:p>
            <a:pPr marL="857250" lvl="1" indent="-400050">
              <a:buFont typeface="+mj-lt"/>
              <a:buAutoNum type="arabicPeriod"/>
            </a:pPr>
            <a:r>
              <a:rPr lang="fr-FR" sz="1400" dirty="0" err="1" smtClean="0">
                <a:solidFill>
                  <a:srgbClr val="002060"/>
                </a:solidFill>
                <a:cs typeface="Times New Roman"/>
              </a:rPr>
              <a:t>Ultrapurification</a:t>
            </a:r>
            <a:r>
              <a:rPr lang="fr-FR" sz="1400" dirty="0" smtClean="0">
                <a:solidFill>
                  <a:srgbClr val="002060"/>
                </a:solidFill>
                <a:cs typeface="Times New Roman"/>
              </a:rPr>
              <a:t> station</a:t>
            </a:r>
          </a:p>
          <a:p>
            <a:pPr marL="400050" indent="-400050">
              <a:buFont typeface="+mj-lt"/>
              <a:buAutoNum type="romanUcPeriod"/>
            </a:pPr>
            <a:r>
              <a:rPr lang="fr-FR" dirty="0" err="1" smtClean="0">
                <a:solidFill>
                  <a:srgbClr val="002060"/>
                </a:solidFill>
                <a:cs typeface="Times New Roman"/>
              </a:rPr>
              <a:t>Tvie</a:t>
            </a:r>
            <a:r>
              <a:rPr lang="fr-FR" dirty="0" smtClean="0">
                <a:solidFill>
                  <a:srgbClr val="002060"/>
                </a:solidFill>
                <a:cs typeface="Times New Roman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cs typeface="Times New Roman"/>
              </a:rPr>
              <a:t>cell</a:t>
            </a:r>
            <a:r>
              <a:rPr lang="fr-FR" dirty="0" smtClean="0">
                <a:solidFill>
                  <a:srgbClr val="002060"/>
                </a:solidFill>
                <a:cs typeface="Times New Roman"/>
              </a:rPr>
              <a:t> tests</a:t>
            </a:r>
          </a:p>
          <a:p>
            <a:pPr marL="857250" lvl="1" indent="-400050">
              <a:buFont typeface="+mj-lt"/>
              <a:buAutoNum type="arabicPeriod"/>
            </a:pPr>
            <a:r>
              <a:rPr lang="fr-FR" sz="1400" dirty="0" err="1" smtClean="0">
                <a:solidFill>
                  <a:srgbClr val="002060"/>
                </a:solidFill>
                <a:cs typeface="Times New Roman"/>
              </a:rPr>
              <a:t>Tvie</a:t>
            </a:r>
            <a:r>
              <a:rPr lang="fr-FR" sz="1400" dirty="0" smtClean="0">
                <a:solidFill>
                  <a:srgbClr val="002060"/>
                </a:solidFill>
                <a:cs typeface="Times New Roman"/>
              </a:rPr>
              <a:t> </a:t>
            </a:r>
            <a:r>
              <a:rPr lang="fr-FR" sz="1400" dirty="0" err="1" smtClean="0">
                <a:solidFill>
                  <a:srgbClr val="002060"/>
                </a:solidFill>
                <a:cs typeface="Times New Roman"/>
              </a:rPr>
              <a:t>cell</a:t>
            </a:r>
            <a:r>
              <a:rPr lang="fr-FR" sz="1400" dirty="0" smtClean="0">
                <a:solidFill>
                  <a:srgbClr val="002060"/>
                </a:solidFill>
                <a:cs typeface="Times New Roman"/>
              </a:rPr>
              <a:t> - charge mode</a:t>
            </a:r>
          </a:p>
          <a:p>
            <a:pPr marL="857250" lvl="1" indent="-400050">
              <a:buFont typeface="+mj-lt"/>
              <a:buAutoNum type="arabicPeriod"/>
            </a:pPr>
            <a:r>
              <a:rPr lang="fr-FR" sz="1400" dirty="0" err="1" smtClean="0">
                <a:solidFill>
                  <a:srgbClr val="002060"/>
                </a:solidFill>
                <a:cs typeface="Times New Roman"/>
              </a:rPr>
              <a:t>Tvie</a:t>
            </a:r>
            <a:r>
              <a:rPr lang="fr-FR" sz="1400" dirty="0" smtClean="0">
                <a:solidFill>
                  <a:srgbClr val="002060"/>
                </a:solidFill>
                <a:cs typeface="Times New Roman"/>
              </a:rPr>
              <a:t> </a:t>
            </a:r>
            <a:r>
              <a:rPr lang="fr-FR" sz="1400" dirty="0" err="1" smtClean="0">
                <a:solidFill>
                  <a:srgbClr val="002060"/>
                </a:solidFill>
                <a:cs typeface="Times New Roman"/>
              </a:rPr>
              <a:t>cell</a:t>
            </a:r>
            <a:r>
              <a:rPr lang="fr-FR" sz="1400" dirty="0" smtClean="0">
                <a:solidFill>
                  <a:srgbClr val="002060"/>
                </a:solidFill>
                <a:cs typeface="Times New Roman"/>
              </a:rPr>
              <a:t> – </a:t>
            </a:r>
            <a:r>
              <a:rPr lang="fr-FR" sz="1400" dirty="0" err="1" smtClean="0">
                <a:solidFill>
                  <a:srgbClr val="002060"/>
                </a:solidFill>
                <a:cs typeface="Times New Roman"/>
              </a:rPr>
              <a:t>Gfi</a:t>
            </a:r>
            <a:r>
              <a:rPr lang="fr-FR" sz="1400" dirty="0" smtClean="0">
                <a:solidFill>
                  <a:srgbClr val="002060"/>
                </a:solidFill>
                <a:cs typeface="Times New Roman"/>
              </a:rPr>
              <a:t> mode</a:t>
            </a:r>
          </a:p>
          <a:p>
            <a:pPr marL="857250" lvl="1" indent="-400050">
              <a:buFont typeface="+mj-lt"/>
              <a:buAutoNum type="arabicPeriod"/>
            </a:pPr>
            <a:r>
              <a:rPr lang="fr-FR" sz="1400" dirty="0" err="1" smtClean="0">
                <a:solidFill>
                  <a:srgbClr val="002060"/>
                </a:solidFill>
                <a:cs typeface="Times New Roman"/>
              </a:rPr>
              <a:t>Electronic</a:t>
            </a:r>
            <a:r>
              <a:rPr lang="fr-FR" sz="1400" dirty="0" smtClean="0">
                <a:solidFill>
                  <a:srgbClr val="002060"/>
                </a:solidFill>
                <a:cs typeface="Times New Roman"/>
              </a:rPr>
              <a:t> noise optimisation</a:t>
            </a:r>
          </a:p>
          <a:p>
            <a:pPr marL="400050" indent="-400050">
              <a:buFont typeface="+mj-lt"/>
              <a:buAutoNum type="romanUcPeriod"/>
            </a:pPr>
            <a:r>
              <a:rPr lang="fr-FR" dirty="0" err="1" smtClean="0">
                <a:solidFill>
                  <a:srgbClr val="002060"/>
                </a:solidFill>
                <a:cs typeface="Times New Roman"/>
              </a:rPr>
              <a:t>Measurements</a:t>
            </a:r>
            <a:endParaRPr lang="fr-FR" dirty="0" smtClean="0">
              <a:solidFill>
                <a:srgbClr val="002060"/>
              </a:solidFill>
              <a:cs typeface="Times New Roman"/>
            </a:endParaRPr>
          </a:p>
          <a:p>
            <a:pPr marL="857250" lvl="1" indent="-400050">
              <a:buFont typeface="+mj-lt"/>
              <a:buAutoNum type="arabicPeriod"/>
            </a:pPr>
            <a:r>
              <a:rPr lang="fr-FR" sz="1400" dirty="0" err="1" smtClean="0">
                <a:solidFill>
                  <a:srgbClr val="002060"/>
                </a:solidFill>
              </a:rPr>
              <a:t>Expected</a:t>
            </a:r>
            <a:r>
              <a:rPr lang="fr-FR" sz="1400" dirty="0" smtClean="0">
                <a:solidFill>
                  <a:srgbClr val="002060"/>
                </a:solidFill>
              </a:rPr>
              <a:t> muon signal</a:t>
            </a:r>
            <a:endParaRPr lang="fr-FR" sz="1400" dirty="0" smtClean="0">
              <a:solidFill>
                <a:srgbClr val="002060"/>
              </a:solidFill>
              <a:cs typeface="Times New Roman"/>
            </a:endParaRPr>
          </a:p>
          <a:p>
            <a:pPr marL="857250" lvl="1" indent="-400050">
              <a:buFont typeface="+mj-lt"/>
              <a:buAutoNum type="arabicPeriod"/>
            </a:pPr>
            <a:r>
              <a:rPr lang="fr-FR" sz="1400" dirty="0" err="1" smtClean="0">
                <a:solidFill>
                  <a:srgbClr val="002060"/>
                </a:solidFill>
              </a:rPr>
              <a:t>Gfi</a:t>
            </a:r>
            <a:r>
              <a:rPr lang="fr-FR" sz="1400" dirty="0" smtClean="0">
                <a:solidFill>
                  <a:srgbClr val="002060"/>
                </a:solidFill>
              </a:rPr>
              <a:t> </a:t>
            </a:r>
            <a:r>
              <a:rPr lang="fr-FR" sz="1400" dirty="0" err="1" smtClean="0">
                <a:solidFill>
                  <a:srgbClr val="002060"/>
                </a:solidFill>
              </a:rPr>
              <a:t>measurement</a:t>
            </a:r>
            <a:endParaRPr lang="fr-FR" sz="1400" dirty="0" smtClean="0">
              <a:solidFill>
                <a:srgbClr val="002060"/>
              </a:solidFill>
            </a:endParaRPr>
          </a:p>
          <a:p>
            <a:pPr marL="857250" lvl="1" indent="-400050">
              <a:buFont typeface="+mj-lt"/>
              <a:buAutoNum type="arabicPeriod"/>
            </a:pPr>
            <a:r>
              <a:rPr lang="el-GR" sz="1400" dirty="0" smtClean="0">
                <a:solidFill>
                  <a:srgbClr val="002060"/>
                </a:solidFill>
                <a:latin typeface="Times New Roman"/>
                <a:cs typeface="Times New Roman"/>
              </a:rPr>
              <a:t>γ</a:t>
            </a:r>
            <a:r>
              <a:rPr lang="fr-FR" sz="1400" dirty="0" smtClean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fr-FR" sz="1400" dirty="0">
                <a:solidFill>
                  <a:srgbClr val="002060"/>
                </a:solidFill>
                <a:latin typeface="Times New Roman"/>
                <a:cs typeface="Times New Roman"/>
              </a:rPr>
              <a:t>511 </a:t>
            </a:r>
            <a:r>
              <a:rPr lang="fr-FR" sz="1400" dirty="0" err="1" smtClean="0">
                <a:solidFill>
                  <a:srgbClr val="002060"/>
                </a:solidFill>
                <a:latin typeface="Times New Roman"/>
                <a:cs typeface="Times New Roman"/>
              </a:rPr>
              <a:t>keV</a:t>
            </a:r>
            <a:r>
              <a:rPr lang="fr-FR" sz="1400" dirty="0" smtClean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fr-FR" sz="1400" dirty="0" err="1" smtClean="0">
                <a:solidFill>
                  <a:srgbClr val="002060"/>
                </a:solidFill>
                <a:latin typeface="Times New Roman"/>
                <a:cs typeface="Times New Roman"/>
              </a:rPr>
              <a:t>measurement</a:t>
            </a:r>
            <a:endParaRPr lang="fr-FR" sz="1400" dirty="0" smtClean="0">
              <a:solidFill>
                <a:srgbClr val="002060"/>
              </a:solidFill>
              <a:cs typeface="Times New Roman"/>
            </a:endParaRPr>
          </a:p>
          <a:p>
            <a:pPr marL="400050" indent="-400050">
              <a:buFont typeface="+mj-lt"/>
              <a:buAutoNum type="romanUcPeriod"/>
            </a:pPr>
            <a:r>
              <a:rPr lang="fr-FR" dirty="0" smtClean="0">
                <a:solidFill>
                  <a:srgbClr val="002060"/>
                </a:solidFill>
                <a:cs typeface="Times New Roman"/>
              </a:rPr>
              <a:t>Future</a:t>
            </a:r>
          </a:p>
          <a:p>
            <a:pPr marL="914400" lvl="1" indent="-457200">
              <a:buFont typeface="+mj-lt"/>
              <a:buAutoNum type="arabicPeriod"/>
            </a:pPr>
            <a:r>
              <a:rPr lang="fr-FR" sz="1400" dirty="0" err="1" smtClean="0">
                <a:solidFill>
                  <a:srgbClr val="002060"/>
                </a:solidFill>
                <a:cs typeface="Times New Roman"/>
              </a:rPr>
              <a:t>Multipixellised</a:t>
            </a:r>
            <a:r>
              <a:rPr lang="fr-FR" sz="1400" dirty="0" smtClean="0">
                <a:solidFill>
                  <a:srgbClr val="002060"/>
                </a:solidFill>
                <a:cs typeface="Times New Roman"/>
              </a:rPr>
              <a:t> detector</a:t>
            </a:r>
            <a:endParaRPr lang="fr-FR" sz="1400" dirty="0" smtClean="0">
              <a:solidFill>
                <a:srgbClr val="002060"/>
              </a:solidFill>
              <a:cs typeface="Times New Roman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fr-FR" sz="1400" dirty="0" smtClean="0">
                <a:solidFill>
                  <a:srgbClr val="002060"/>
                </a:solidFill>
                <a:cs typeface="Times New Roman"/>
              </a:rPr>
              <a:t>Capacitive </a:t>
            </a:r>
            <a:r>
              <a:rPr lang="fr-FR" sz="1400" dirty="0" err="1" smtClean="0">
                <a:solidFill>
                  <a:srgbClr val="002060"/>
                </a:solidFill>
                <a:cs typeface="Times New Roman"/>
              </a:rPr>
              <a:t>readout</a:t>
            </a:r>
            <a:endParaRPr lang="fr-FR" sz="1400" dirty="0" smtClean="0">
              <a:solidFill>
                <a:srgbClr val="002060"/>
              </a:solidFill>
              <a:cs typeface="Times New Roman"/>
            </a:endParaRPr>
          </a:p>
          <a:p>
            <a:pPr marL="400050" indent="-400050">
              <a:buFont typeface="+mj-lt"/>
              <a:buAutoNum type="romanUcPeriod"/>
            </a:pPr>
            <a:r>
              <a:rPr lang="fr-FR" dirty="0" smtClean="0">
                <a:solidFill>
                  <a:srgbClr val="002060"/>
                </a:solidFill>
                <a:cs typeface="Times New Roman"/>
              </a:rPr>
              <a:t>Conclusion</a:t>
            </a:r>
            <a:endParaRPr lang="fr-FR" dirty="0">
              <a:solidFill>
                <a:srgbClr val="002060"/>
              </a:solidFill>
              <a:cs typeface="Times New Roman"/>
            </a:endParaRPr>
          </a:p>
          <a:p>
            <a:pPr lvl="1"/>
            <a:endParaRPr lang="fr-FR" sz="1600" dirty="0" smtClean="0">
              <a:solidFill>
                <a:srgbClr val="002060"/>
              </a:solidFill>
              <a:cs typeface="Times New Roman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8206" y="1549563"/>
            <a:ext cx="1367108" cy="1963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http://www.google.fr/url?source=imglanding&amp;ct=img&amp;q=http://www.barnestein.net/robby/tpe/TEP_fichiers/image004.jpg&amp;sa=X&amp;ei=YId1VaL5LIGzUI_qgbgH&amp;ved=0CAkQ8wc&amp;usg=AFQjCNFxZMRssOLzkkNXdM87AHkTccJ1g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099" y="1549545"/>
            <a:ext cx="2274267" cy="1963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699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557564" y="3244334"/>
            <a:ext cx="8052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smtClean="0">
                <a:solidFill>
                  <a:srgbClr val="002060"/>
                </a:solidFill>
              </a:rPr>
              <a:t>I. PHYSICAL PRINCIPLE</a:t>
            </a:r>
            <a:endParaRPr lang="fr-FR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30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PET : Positron </a:t>
            </a:r>
            <a:r>
              <a:rPr lang="fr-FR" dirty="0" err="1" smtClean="0"/>
              <a:t>emission</a:t>
            </a:r>
            <a:r>
              <a:rPr lang="fr-FR" dirty="0" smtClean="0"/>
              <a:t> </a:t>
            </a:r>
            <a:r>
              <a:rPr lang="fr-FR" dirty="0" err="1" smtClean="0"/>
              <a:t>tomography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5703" y="2340956"/>
            <a:ext cx="2972426" cy="207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ZoneTexte 26"/>
          <p:cNvSpPr txBox="1"/>
          <p:nvPr/>
        </p:nvSpPr>
        <p:spPr>
          <a:xfrm>
            <a:off x="561012" y="2409479"/>
            <a:ext cx="45150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Radioactive tracer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(ex : FDG) </a:t>
            </a: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injected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the patient body and </a:t>
            </a: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chemically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bounded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tissue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l-G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fr-FR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decay</a:t>
            </a:r>
            <a:endParaRPr lang="fr-FR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Annihilation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</a:rPr>
              <a:t>with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</a:rPr>
              <a:t> an </a:t>
            </a: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</a:rPr>
              <a:t>electron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</a:rPr>
              <a:t> of tissue 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 </a:t>
            </a:r>
            <a:r>
              <a:rPr lang="fr-FR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2 </a:t>
            </a:r>
            <a:r>
              <a:rPr lang="fr-FR" dirty="0">
                <a:solidFill>
                  <a:srgbClr val="002060"/>
                </a:solidFill>
                <a:latin typeface="Times New Roman"/>
                <a:cs typeface="Times New Roman"/>
              </a:rPr>
              <a:t>511 </a:t>
            </a:r>
            <a:r>
              <a:rPr lang="fr-FR" dirty="0" err="1">
                <a:solidFill>
                  <a:srgbClr val="002060"/>
                </a:solidFill>
                <a:latin typeface="Times New Roman"/>
                <a:cs typeface="Times New Roman"/>
              </a:rPr>
              <a:t>keV</a:t>
            </a:r>
            <a:r>
              <a:rPr lang="fr-FR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el-GR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γ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</a:rPr>
              <a:t> are </a:t>
            </a: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</a:rPr>
              <a:t>emitted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</a:rPr>
              <a:t> back-to-back</a:t>
            </a:r>
            <a:endParaRPr lang="fr-FR" b="1" dirty="0" smtClean="0">
              <a:solidFill>
                <a:srgbClr val="002060"/>
              </a:solidFill>
              <a:latin typeface="Times New Roman"/>
              <a:cs typeface="Times New Roman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</a:rPr>
              <a:t>2 </a:t>
            </a:r>
            <a:r>
              <a:rPr lang="el-GR" dirty="0" smtClean="0">
                <a:solidFill>
                  <a:srgbClr val="002060"/>
                </a:solidFill>
                <a:latin typeface="Times New Roman"/>
                <a:cs typeface="Times New Roman"/>
              </a:rPr>
              <a:t>γ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</a:rPr>
              <a:t>detected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</a:rPr>
              <a:t> in </a:t>
            </a: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</a:rPr>
              <a:t>coincidence</a:t>
            </a:r>
            <a:endParaRPr lang="fr-FR" dirty="0" smtClean="0">
              <a:solidFill>
                <a:srgbClr val="002060"/>
              </a:solidFill>
              <a:latin typeface="Times New Roman"/>
              <a:cs typeface="Times New Roman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</a:rPr>
              <a:t>Offline </a:t>
            </a: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</a:rPr>
              <a:t>analysis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</a:rPr>
              <a:t> and </a:t>
            </a:r>
            <a:r>
              <a:rPr lang="fr-FR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image reconstruction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557564" y="1124744"/>
            <a:ext cx="82109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Functional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imaging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technique in </a:t>
            </a: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nuclear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medicine</a:t>
            </a:r>
            <a:endParaRPr lang="fr-FR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Oncology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tumors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metastases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imaging</a:t>
            </a:r>
            <a:endParaRPr lang="fr-FR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Neurology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exams of </a:t>
            </a: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neurodegenerative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diseases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(Alzheimer</a:t>
            </a:r>
            <a:r>
              <a:rPr lang="fr-FR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Parkinson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fr-FR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561012" y="5002141"/>
            <a:ext cx="47514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Important </a:t>
            </a: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PET detector</a:t>
            </a: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Efficiency</a:t>
            </a:r>
            <a:endParaRPr lang="fr-FR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Spatial </a:t>
            </a:r>
            <a:r>
              <a:rPr lang="fr-FR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resolution</a:t>
            </a:r>
            <a:endParaRPr lang="fr-FR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 </a:t>
            </a:r>
            <a:r>
              <a:rPr lang="fr-FR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resolution</a:t>
            </a:r>
            <a:endParaRPr lang="fr-FR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5167844" y="4416250"/>
            <a:ext cx="37453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smtClean="0">
                <a:solidFill>
                  <a:srgbClr val="002060"/>
                </a:solidFill>
              </a:rPr>
              <a:t>PET </a:t>
            </a:r>
            <a:r>
              <a:rPr lang="fr-FR" sz="1600" i="1" dirty="0" err="1" smtClean="0">
                <a:solidFill>
                  <a:srgbClr val="002060"/>
                </a:solidFill>
              </a:rPr>
              <a:t>principle</a:t>
            </a:r>
            <a:endParaRPr lang="fr-FR" sz="1600" i="1" dirty="0">
              <a:solidFill>
                <a:srgbClr val="002060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903" y="4787733"/>
            <a:ext cx="3005223" cy="1629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932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CaLIPSO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dirty="0" smtClean="0"/>
              <a:t>Détecteur liquide </a:t>
            </a:r>
            <a:r>
              <a:rPr lang="fr-FR" dirty="0" err="1" smtClean="0"/>
              <a:t>multipixellisé</a:t>
            </a:r>
            <a:r>
              <a:rPr lang="fr-FR" dirty="0" smtClean="0"/>
              <a:t> pour l'imagerie médicale et préclinique | 02/07/15</a:t>
            </a:r>
            <a:endParaRPr lang="fr-FR" dirty="0"/>
          </a:p>
        </p:txBody>
      </p:sp>
      <p:grpSp>
        <p:nvGrpSpPr>
          <p:cNvPr id="6" name="Groupe 5"/>
          <p:cNvGrpSpPr/>
          <p:nvPr/>
        </p:nvGrpSpPr>
        <p:grpSpPr>
          <a:xfrm>
            <a:off x="7013353" y="1379765"/>
            <a:ext cx="1849593" cy="1343799"/>
            <a:chOff x="6019800" y="2514600"/>
            <a:chExt cx="1981200" cy="1447800"/>
          </a:xfrm>
        </p:grpSpPr>
        <p:sp>
          <p:nvSpPr>
            <p:cNvPr id="7" name="ZoneTexte 6"/>
            <p:cNvSpPr txBox="1"/>
            <p:nvPr/>
          </p:nvSpPr>
          <p:spPr>
            <a:xfrm>
              <a:off x="6858000" y="2895600"/>
              <a:ext cx="3626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Bi</a:t>
              </a:r>
              <a:endParaRPr lang="en-US" dirty="0"/>
            </a:p>
          </p:txBody>
        </p:sp>
        <p:grpSp>
          <p:nvGrpSpPr>
            <p:cNvPr id="8" name="Groupe 7"/>
            <p:cNvGrpSpPr/>
            <p:nvPr/>
          </p:nvGrpSpPr>
          <p:grpSpPr>
            <a:xfrm>
              <a:off x="6781800" y="3581400"/>
              <a:ext cx="533400" cy="381000"/>
              <a:chOff x="6705600" y="3657600"/>
              <a:chExt cx="533400" cy="381000"/>
            </a:xfrm>
          </p:grpSpPr>
          <p:sp>
            <p:nvSpPr>
              <p:cNvPr id="19" name="ZoneTexte 18"/>
              <p:cNvSpPr txBox="1"/>
              <p:nvPr/>
            </p:nvSpPr>
            <p:spPr>
              <a:xfrm>
                <a:off x="6705600" y="3657600"/>
                <a:ext cx="45236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CH</a:t>
                </a:r>
                <a:endParaRPr lang="en-US" dirty="0"/>
              </a:p>
            </p:txBody>
          </p:sp>
          <p:sp>
            <p:nvSpPr>
              <p:cNvPr id="20" name="ZoneTexte 19"/>
              <p:cNvSpPr txBox="1"/>
              <p:nvPr/>
            </p:nvSpPr>
            <p:spPr>
              <a:xfrm>
                <a:off x="6975786" y="3761601"/>
                <a:ext cx="26321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3</a:t>
                </a:r>
                <a:endParaRPr lang="en-US" sz="1200" dirty="0"/>
              </a:p>
            </p:txBody>
          </p:sp>
        </p:grpSp>
        <p:grpSp>
          <p:nvGrpSpPr>
            <p:cNvPr id="9" name="Groupe 8"/>
            <p:cNvGrpSpPr/>
            <p:nvPr/>
          </p:nvGrpSpPr>
          <p:grpSpPr>
            <a:xfrm>
              <a:off x="6019800" y="2514600"/>
              <a:ext cx="533400" cy="381000"/>
              <a:chOff x="6705600" y="3657600"/>
              <a:chExt cx="533400" cy="381000"/>
            </a:xfrm>
          </p:grpSpPr>
          <p:sp>
            <p:nvSpPr>
              <p:cNvPr id="17" name="ZoneTexte 16"/>
              <p:cNvSpPr txBox="1"/>
              <p:nvPr/>
            </p:nvSpPr>
            <p:spPr>
              <a:xfrm>
                <a:off x="6705600" y="3657600"/>
                <a:ext cx="45236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CH</a:t>
                </a:r>
                <a:endParaRPr lang="en-US" dirty="0"/>
              </a:p>
            </p:txBody>
          </p:sp>
          <p:sp>
            <p:nvSpPr>
              <p:cNvPr id="18" name="ZoneTexte 17"/>
              <p:cNvSpPr txBox="1"/>
              <p:nvPr/>
            </p:nvSpPr>
            <p:spPr>
              <a:xfrm>
                <a:off x="6975786" y="3761601"/>
                <a:ext cx="26321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3</a:t>
                </a:r>
                <a:endParaRPr lang="en-US" sz="1200" dirty="0"/>
              </a:p>
            </p:txBody>
          </p:sp>
        </p:grpSp>
        <p:grpSp>
          <p:nvGrpSpPr>
            <p:cNvPr id="10" name="Groupe 9"/>
            <p:cNvGrpSpPr/>
            <p:nvPr/>
          </p:nvGrpSpPr>
          <p:grpSpPr>
            <a:xfrm>
              <a:off x="7467600" y="2514600"/>
              <a:ext cx="533400" cy="381000"/>
              <a:chOff x="6705600" y="3657600"/>
              <a:chExt cx="533400" cy="381000"/>
            </a:xfrm>
          </p:grpSpPr>
          <p:sp>
            <p:nvSpPr>
              <p:cNvPr id="15" name="ZoneTexte 14"/>
              <p:cNvSpPr txBox="1"/>
              <p:nvPr/>
            </p:nvSpPr>
            <p:spPr>
              <a:xfrm>
                <a:off x="6705600" y="3657600"/>
                <a:ext cx="45236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CH</a:t>
                </a:r>
                <a:endParaRPr lang="en-US" dirty="0"/>
              </a:p>
            </p:txBody>
          </p:sp>
          <p:sp>
            <p:nvSpPr>
              <p:cNvPr id="16" name="ZoneTexte 15"/>
              <p:cNvSpPr txBox="1"/>
              <p:nvPr/>
            </p:nvSpPr>
            <p:spPr>
              <a:xfrm>
                <a:off x="6975786" y="3761601"/>
                <a:ext cx="26321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3</a:t>
                </a:r>
                <a:endParaRPr lang="en-US" sz="1200" dirty="0"/>
              </a:p>
            </p:txBody>
          </p:sp>
        </p:grpSp>
        <p:cxnSp>
          <p:nvCxnSpPr>
            <p:cNvPr id="11" name="Connecteur droit 10"/>
            <p:cNvCxnSpPr>
              <a:stCxn id="18" idx="2"/>
              <a:endCxn id="18" idx="2"/>
            </p:cNvCxnSpPr>
            <p:nvPr/>
          </p:nvCxnSpPr>
          <p:spPr>
            <a:xfrm>
              <a:off x="6421593" y="2895600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/>
            <p:cNvCxnSpPr/>
            <p:nvPr/>
          </p:nvCxnSpPr>
          <p:spPr>
            <a:xfrm flipH="1">
              <a:off x="7220600" y="2743200"/>
              <a:ext cx="247000" cy="18466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/>
            <p:cNvCxnSpPr/>
            <p:nvPr/>
          </p:nvCxnSpPr>
          <p:spPr>
            <a:xfrm>
              <a:off x="7010400" y="32766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/>
            <p:cNvCxnSpPr/>
            <p:nvPr/>
          </p:nvCxnSpPr>
          <p:spPr>
            <a:xfrm>
              <a:off x="6553200" y="2819400"/>
              <a:ext cx="286400" cy="1524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ZoneTexte 20"/>
          <p:cNvSpPr txBox="1"/>
          <p:nvPr/>
        </p:nvSpPr>
        <p:spPr>
          <a:xfrm>
            <a:off x="561012" y="1604845"/>
            <a:ext cx="787112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Organometallic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liquid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apolar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aprotic</a:t>
            </a:r>
            <a:endParaRPr lang="fr-FR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Radiation </a:t>
            </a: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length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~ 3 cm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 : Z = 83 </a:t>
            </a: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highest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 non radioactive </a:t>
            </a: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element</a:t>
            </a:r>
            <a:endParaRPr lang="fr-FR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	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Photoelectric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fraction R</a:t>
            </a:r>
            <a:r>
              <a:rPr lang="fr-FR" baseline="-25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PE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= 47%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E</a:t>
            </a:r>
            <a:r>
              <a:rPr lang="fr-FR" baseline="-25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PE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= 420 </a:t>
            </a: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keV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(K </a:t>
            </a: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shell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/ </a:t>
            </a: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relativistic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in TMBi)</a:t>
            </a:r>
          </a:p>
          <a:p>
            <a:pPr algn="just"/>
            <a:r>
              <a:rPr lang="fr-FR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	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Cerenkov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emission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(20 photons at 511 </a:t>
            </a: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keV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)</a:t>
            </a:r>
          </a:p>
          <a:p>
            <a:pPr algn="just"/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Cerenkov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light </a:t>
            </a: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detection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(trigger / z </a:t>
            </a: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positioning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)</a:t>
            </a:r>
          </a:p>
          <a:p>
            <a:pPr algn="just"/>
            <a:r>
              <a:rPr lang="fr-F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	</a:t>
            </a:r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Optical detector </a:t>
            </a:r>
            <a:r>
              <a:rPr lang="fr-FR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operational</a:t>
            </a:r>
            <a:endParaRPr lang="fr-FR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Drift of </a:t>
            </a: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produced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charges by  the interaction of </a:t>
            </a:r>
            <a:r>
              <a:rPr lang="fr-FR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511 </a:t>
            </a:r>
            <a:r>
              <a:rPr lang="fr-FR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keV</a:t>
            </a:r>
            <a:r>
              <a:rPr lang="fr-FR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l-GR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γ</a:t>
            </a:r>
            <a:r>
              <a:rPr lang="fr-FR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endParaRPr lang="fr-FR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algn="just"/>
            <a:r>
              <a:rPr lang="fr-FR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	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charge </a:t>
            </a: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detection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(</a:t>
            </a: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calorimetry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and </a:t>
            </a: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xy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positioning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)</a:t>
            </a:r>
          </a:p>
          <a:p>
            <a:pPr algn="just"/>
            <a:r>
              <a:rPr lang="fr-F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	</a:t>
            </a:r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fr-FR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Ionization</a:t>
            </a:r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detector on </a:t>
            </a:r>
            <a:r>
              <a:rPr lang="fr-FR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study</a:t>
            </a:r>
            <a:endParaRPr lang="fr-FR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algn="just"/>
            <a:endParaRPr lang="fr-FR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Expected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performances: </a:t>
            </a:r>
          </a:p>
          <a:p>
            <a:pPr lvl="1" algn="just"/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	 3D </a:t>
            </a: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positioning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, 1 mm</a:t>
            </a:r>
            <a:r>
              <a:rPr lang="fr-FR" baseline="30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3</a:t>
            </a:r>
          </a:p>
          <a:p>
            <a:pPr lvl="1" algn="just"/>
            <a:r>
              <a:rPr lang="fr-FR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	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time </a:t>
            </a: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resolution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~ 100 </a:t>
            </a:r>
            <a:r>
              <a:rPr lang="fr-FR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ps</a:t>
            </a:r>
            <a:endParaRPr lang="fr-FR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557564" y="1010433"/>
            <a:ext cx="8052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002060"/>
                </a:solidFill>
              </a:rPr>
              <a:t>But : Double </a:t>
            </a:r>
            <a:r>
              <a:rPr lang="fr-FR" b="1" dirty="0" err="1" smtClean="0">
                <a:solidFill>
                  <a:srgbClr val="002060"/>
                </a:solidFill>
              </a:rPr>
              <a:t>detection</a:t>
            </a:r>
            <a:r>
              <a:rPr lang="fr-FR" b="1" dirty="0" smtClean="0">
                <a:solidFill>
                  <a:srgbClr val="002060"/>
                </a:solidFill>
              </a:rPr>
              <a:t> of the </a:t>
            </a:r>
            <a:r>
              <a:rPr lang="fr-FR" b="1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511 </a:t>
            </a:r>
            <a:r>
              <a:rPr lang="fr-FR" b="1" dirty="0" err="1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keV</a:t>
            </a:r>
            <a:r>
              <a:rPr lang="fr-FR" b="1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</a:t>
            </a:r>
            <a:r>
              <a:rPr lang="el-GR" b="1" dirty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γ</a:t>
            </a:r>
            <a:r>
              <a:rPr lang="fr-FR" b="1" dirty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</a:t>
            </a:r>
            <a:r>
              <a:rPr lang="fr-FR" b="1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interaction in the TMBi</a:t>
            </a:r>
            <a:r>
              <a:rPr lang="fr-FR" b="1" dirty="0" smtClean="0">
                <a:solidFill>
                  <a:srgbClr val="002060"/>
                </a:solidFill>
              </a:rPr>
              <a:t> 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6129345" y="2723564"/>
            <a:ext cx="37453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err="1" smtClean="0">
                <a:solidFill>
                  <a:srgbClr val="002060"/>
                </a:solidFill>
              </a:rPr>
              <a:t>TrimethylBismuth</a:t>
            </a:r>
            <a:endParaRPr lang="fr-FR" sz="1600" i="1" dirty="0">
              <a:solidFill>
                <a:srgbClr val="002060"/>
              </a:solidFill>
            </a:endParaRPr>
          </a:p>
        </p:txBody>
      </p:sp>
      <p:pic>
        <p:nvPicPr>
          <p:cNvPr id="24" name="Image 23" descr="detectorCaLIPSO_all"/>
          <p:cNvPicPr/>
          <p:nvPr/>
        </p:nvPicPr>
        <p:blipFill>
          <a:blip r:embed="rId2" cstate="print"/>
          <a:srcRect l="27942" t="42857" r="28493" b="34026"/>
          <a:stretch>
            <a:fillRect/>
          </a:stretch>
        </p:blipFill>
        <p:spPr bwMode="auto">
          <a:xfrm>
            <a:off x="6167698" y="4221088"/>
            <a:ext cx="2460288" cy="1728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ZoneTexte 24"/>
          <p:cNvSpPr txBox="1"/>
          <p:nvPr/>
        </p:nvSpPr>
        <p:spPr>
          <a:xfrm>
            <a:off x="5515784" y="6051440"/>
            <a:ext cx="37453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smtClean="0">
                <a:solidFill>
                  <a:srgbClr val="002060"/>
                </a:solidFill>
              </a:rPr>
              <a:t>CaLIPSO detector</a:t>
            </a:r>
            <a:endParaRPr lang="fr-FR" sz="16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41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PET detector : state of the art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  <p:sp>
        <p:nvSpPr>
          <p:cNvPr id="27" name="Espace réservé du contenu 3"/>
          <p:cNvSpPr txBox="1">
            <a:spLocks/>
          </p:cNvSpPr>
          <p:nvPr/>
        </p:nvSpPr>
        <p:spPr>
          <a:xfrm>
            <a:off x="323528" y="3789040"/>
            <a:ext cx="8640959" cy="294321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LSO/LYSO : The reference detector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LaBr3 : Excellent timing, poor PE efficiency, fair positioning</a:t>
            </a:r>
          </a:p>
          <a:p>
            <a:pPr marL="685800" lvl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Only relevant for full body, Time of flight PET </a:t>
            </a:r>
            <a:r>
              <a:rPr lang="en-US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config</a:t>
            </a:r>
            <a:endParaRPr lang="en-US" sz="1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>
              <a:spcBef>
                <a:spcPts val="0"/>
              </a:spcBef>
              <a:buNone/>
            </a:pPr>
            <a:r>
              <a:rPr lang="en-US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CdTe</a:t>
            </a:r>
            <a:r>
              <a:rPr lang="en-US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/CZT</a:t>
            </a:r>
            <a:r>
              <a:rPr lang="en-US" sz="1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Excellent position </a:t>
            </a:r>
            <a:r>
              <a:rPr lang="en-US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recontruction</a:t>
            </a:r>
            <a:r>
              <a:rPr lang="en-US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poor PE efficiency</a:t>
            </a:r>
          </a:p>
          <a:p>
            <a:pPr marL="685800" lvl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Only relevant for single mouse PET imaging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CaLIPSO* : </a:t>
            </a:r>
            <a:r>
              <a:rPr lang="en-US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Best PE efficiency, Excellent positioning, very good timing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1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	  </a:t>
            </a:r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Take the best of all technologies – Needed for high-res efficient Brain PET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sz="1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Inspired by the work done on liquid Xenon</a:t>
            </a:r>
          </a:p>
        </p:txBody>
      </p:sp>
      <p:graphicFrame>
        <p:nvGraphicFramePr>
          <p:cNvPr id="28" name="Espace réservé du contenu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3379465"/>
              </p:ext>
            </p:extLst>
          </p:nvPr>
        </p:nvGraphicFramePr>
        <p:xfrm>
          <a:off x="475343" y="1052736"/>
          <a:ext cx="8217147" cy="2645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8240"/>
                <a:gridCol w="1069516"/>
                <a:gridCol w="1162110"/>
                <a:gridCol w="1256601"/>
                <a:gridCol w="1172828"/>
                <a:gridCol w="1270564"/>
                <a:gridCol w="1007288"/>
              </a:tblGrid>
              <a:tr h="786521">
                <a:tc>
                  <a:txBody>
                    <a:bodyPr/>
                    <a:lstStyle/>
                    <a:p>
                      <a:pPr algn="ctr"/>
                      <a:r>
                        <a:rPr lang="en-US" sz="1600" i="1" dirty="0" smtClean="0"/>
                        <a:t>Properties</a:t>
                      </a:r>
                    </a:p>
                    <a:p>
                      <a:pPr algn="ctr"/>
                      <a:endParaRPr lang="en-US" sz="1600" i="1" dirty="0" smtClean="0"/>
                    </a:p>
                    <a:p>
                      <a:pPr algn="ctr"/>
                      <a:r>
                        <a:rPr lang="en-US" sz="1600" i="1" dirty="0" smtClean="0"/>
                        <a:t>Detector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Atten</a:t>
                      </a:r>
                      <a:endParaRPr lang="en-US" sz="1600" dirty="0" smtClean="0"/>
                    </a:p>
                    <a:p>
                      <a:pPr algn="ctr"/>
                      <a:r>
                        <a:rPr lang="en-US" sz="1600" dirty="0" smtClean="0"/>
                        <a:t>Length</a:t>
                      </a:r>
                      <a:br>
                        <a:rPr lang="en-US" sz="1600" dirty="0" smtClean="0"/>
                      </a:br>
                      <a:r>
                        <a:rPr lang="en-US" sz="1600" dirty="0" smtClean="0"/>
                        <a:t>(cm)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Coinc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smtClean="0"/>
                        <a:t>. </a:t>
                      </a:r>
                      <a:r>
                        <a:rPr lang="en-US" sz="1600" dirty="0" err="1" smtClean="0"/>
                        <a:t>PhotElecE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smtClean="0"/>
                        <a:t>Eff</a:t>
                      </a:r>
                      <a:r>
                        <a:rPr lang="en-US" sz="1600" baseline="0" dirty="0" smtClean="0"/>
                        <a:t>.( </a:t>
                      </a:r>
                      <a:r>
                        <a:rPr lang="en-US" sz="1600" dirty="0" smtClean="0"/>
                        <a:t>%)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Timing </a:t>
                      </a:r>
                    </a:p>
                    <a:p>
                      <a:pPr algn="ctr"/>
                      <a:r>
                        <a:rPr lang="en-US" sz="1600" dirty="0" smtClean="0"/>
                        <a:t>Resolution</a:t>
                      </a:r>
                    </a:p>
                    <a:p>
                      <a:pPr algn="ctr"/>
                      <a:r>
                        <a:rPr lang="en-US" sz="1600" dirty="0" smtClean="0"/>
                        <a:t>(</a:t>
                      </a:r>
                      <a:r>
                        <a:rPr lang="en-US" sz="1600" dirty="0" err="1" smtClean="0"/>
                        <a:t>ps</a:t>
                      </a:r>
                      <a:r>
                        <a:rPr lang="en-US" sz="1600" baseline="0" dirty="0" smtClean="0"/>
                        <a:t>, </a:t>
                      </a:r>
                      <a:r>
                        <a:rPr lang="en-US" sz="1600" dirty="0" smtClean="0"/>
                        <a:t>FWHM)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Energy</a:t>
                      </a:r>
                    </a:p>
                    <a:p>
                      <a:pPr algn="ctr"/>
                      <a:r>
                        <a:rPr lang="en-US" sz="1600" dirty="0" smtClean="0"/>
                        <a:t>Resolution</a:t>
                      </a:r>
                    </a:p>
                    <a:p>
                      <a:pPr algn="ctr"/>
                      <a:r>
                        <a:rPr lang="en-US" sz="1600" dirty="0" smtClean="0"/>
                        <a:t>(% FWHM)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G </a:t>
                      </a:r>
                      <a:r>
                        <a:rPr lang="en-US" sz="1600" dirty="0" err="1" smtClean="0"/>
                        <a:t>Interac</a:t>
                      </a:r>
                      <a:r>
                        <a:rPr lang="en-US" sz="1600" dirty="0" smtClean="0"/>
                        <a:t>.</a:t>
                      </a:r>
                    </a:p>
                    <a:p>
                      <a:pPr algn="ctr"/>
                      <a:r>
                        <a:rPr lang="en-US" sz="1600" dirty="0" err="1" smtClean="0"/>
                        <a:t>Postion</a:t>
                      </a:r>
                      <a:r>
                        <a:rPr lang="en-US" sz="1600" dirty="0" smtClean="0"/>
                        <a:t>.</a:t>
                      </a:r>
                    </a:p>
                    <a:p>
                      <a:pPr algn="ctr"/>
                      <a:r>
                        <a:rPr lang="en-US" sz="1600" dirty="0" smtClean="0"/>
                        <a:t>(mm)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End</a:t>
                      </a:r>
                      <a:r>
                        <a:rPr lang="en-US" sz="1600" baseline="0" dirty="0" smtClean="0"/>
                        <a:t> u</a:t>
                      </a:r>
                      <a:r>
                        <a:rPr lang="en-US" sz="1600" dirty="0" smtClean="0"/>
                        <a:t>ser friendly</a:t>
                      </a:r>
                      <a:endParaRPr lang="en-US" sz="1600" dirty="0"/>
                    </a:p>
                  </a:txBody>
                  <a:tcPr/>
                </a:tc>
              </a:tr>
              <a:tr h="455683">
                <a:tc>
                  <a:txBody>
                    <a:bodyPr/>
                    <a:lstStyle/>
                    <a:p>
                      <a:pPr algn="ctr"/>
                      <a:r>
                        <a:rPr lang="en-US" sz="1600" i="1" dirty="0" smtClean="0">
                          <a:solidFill>
                            <a:schemeClr val="tx1"/>
                          </a:solidFill>
                        </a:rPr>
                        <a:t>LSO/LYSO</a:t>
                      </a:r>
                      <a:endParaRPr lang="en-US" sz="16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1.23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12</a:t>
                      </a:r>
                      <a:endParaRPr lang="en-US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300 - 500</a:t>
                      </a:r>
                      <a:endParaRPr lang="en-US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10</a:t>
                      </a:r>
                      <a:endParaRPr lang="en-US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2 to 10</a:t>
                      </a:r>
                      <a:endParaRPr lang="en-US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YES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455683">
                <a:tc>
                  <a:txBody>
                    <a:bodyPr/>
                    <a:lstStyle/>
                    <a:p>
                      <a:pPr algn="ctr"/>
                      <a:r>
                        <a:rPr lang="en-US" sz="1600" i="1" dirty="0" smtClean="0"/>
                        <a:t>LaBr</a:t>
                      </a:r>
                      <a:r>
                        <a:rPr lang="en-US" sz="1600" i="1" baseline="-25000" dirty="0" smtClean="0"/>
                        <a:t>3</a:t>
                      </a:r>
                      <a:endParaRPr lang="en-US" sz="1600" i="1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800808"/>
                          </a:solidFill>
                        </a:rPr>
                        <a:t>2.3</a:t>
                      </a:r>
                      <a:endParaRPr lang="en-US" sz="1600" dirty="0">
                        <a:solidFill>
                          <a:srgbClr val="800808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1.9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100</a:t>
                      </a:r>
                      <a:r>
                        <a:rPr lang="en-US" sz="1600" baseline="0" dirty="0" smtClean="0">
                          <a:solidFill>
                            <a:srgbClr val="0000FF"/>
                          </a:solidFill>
                        </a:rPr>
                        <a:t> - 300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3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rgbClr val="660066"/>
                          </a:solidFill>
                        </a:rPr>
                        <a:t>4</a:t>
                      </a:r>
                      <a:r>
                        <a:rPr lang="en-US" sz="1600" baseline="0" dirty="0" smtClean="0">
                          <a:solidFill>
                            <a:srgbClr val="660066"/>
                          </a:solidFill>
                        </a:rPr>
                        <a:t> to </a:t>
                      </a:r>
                      <a:r>
                        <a:rPr lang="en-US" sz="1600" dirty="0" smtClean="0">
                          <a:solidFill>
                            <a:srgbClr val="660066"/>
                          </a:solidFill>
                        </a:rPr>
                        <a:t>10</a:t>
                      </a:r>
                      <a:endParaRPr lang="en-US" sz="1600" dirty="0">
                        <a:solidFill>
                          <a:srgbClr val="66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YES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455683">
                <a:tc>
                  <a:txBody>
                    <a:bodyPr/>
                    <a:lstStyle/>
                    <a:p>
                      <a:pPr algn="ctr"/>
                      <a:r>
                        <a:rPr lang="en-US" sz="1600" i="1" dirty="0" err="1" smtClean="0"/>
                        <a:t>CdTe</a:t>
                      </a:r>
                      <a:r>
                        <a:rPr lang="en-US" sz="1600" i="1" dirty="0" smtClean="0"/>
                        <a:t>/CZT</a:t>
                      </a:r>
                      <a:endParaRPr lang="en-US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800808"/>
                          </a:solidFill>
                        </a:rPr>
                        <a:t>2.0</a:t>
                      </a:r>
                      <a:endParaRPr lang="en-US" sz="1600" dirty="0">
                        <a:solidFill>
                          <a:srgbClr val="800808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2.2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slow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1- 3 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0.1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YES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455683">
                <a:tc>
                  <a:txBody>
                    <a:bodyPr/>
                    <a:lstStyle/>
                    <a:p>
                      <a:pPr algn="ctr"/>
                      <a:r>
                        <a:rPr lang="en-US" sz="1600" i="1" dirty="0" err="1" smtClean="0">
                          <a:solidFill>
                            <a:srgbClr val="0000FF"/>
                          </a:solidFill>
                        </a:rPr>
                        <a:t>CaLIPSO</a:t>
                      </a:r>
                      <a:endParaRPr lang="en-US" sz="1600" i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984807"/>
                          </a:solidFill>
                        </a:rPr>
                        <a:t>2.9</a:t>
                      </a:r>
                      <a:endParaRPr lang="en-US" sz="1600" dirty="0">
                        <a:solidFill>
                          <a:srgbClr val="984807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22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?150? - 380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660066"/>
                          </a:solidFill>
                        </a:rPr>
                        <a:t>10 </a:t>
                      </a:r>
                      <a:endParaRPr lang="en-US" sz="1600" dirty="0">
                        <a:solidFill>
                          <a:srgbClr val="66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0.15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Will be !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589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557564" y="3244334"/>
            <a:ext cx="8052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smtClean="0">
                <a:solidFill>
                  <a:srgbClr val="002060"/>
                </a:solidFill>
              </a:rPr>
              <a:t>II. ULTRAPURIFICATION</a:t>
            </a:r>
            <a:endParaRPr lang="fr-FR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801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Why</a:t>
            </a:r>
            <a:r>
              <a:rPr lang="fr-FR" dirty="0" smtClean="0"/>
              <a:t>?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727235" y="1628800"/>
            <a:ext cx="78711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</a:rPr>
              <a:t>511 </a:t>
            </a: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</a:rPr>
              <a:t>keV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el-GR" dirty="0">
                <a:solidFill>
                  <a:srgbClr val="002060"/>
                </a:solidFill>
                <a:latin typeface="Times New Roman"/>
                <a:cs typeface="Times New Roman"/>
              </a:rPr>
              <a:t>γ 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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</a:rPr>
              <a:t> 4500 </a:t>
            </a: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</a:rPr>
              <a:t>electrons</a:t>
            </a:r>
            <a:endParaRPr lang="fr-FR" dirty="0" smtClean="0">
              <a:solidFill>
                <a:srgbClr val="002060"/>
              </a:solidFill>
              <a:latin typeface="Times New Roman"/>
              <a:cs typeface="Times New Roman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 smtClean="0">
              <a:solidFill>
                <a:srgbClr val="002060"/>
              </a:solidFill>
              <a:latin typeface="Times New Roman"/>
              <a:cs typeface="Times New Roman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</a:rPr>
              <a:t>Electronegative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</a:rPr>
              <a:t>impurities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</a:rPr>
              <a:t>contained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</a:rPr>
              <a:t> in the </a:t>
            </a: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</a:rPr>
              <a:t>liquid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</a:rPr>
              <a:t>reduce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</a:rPr>
              <a:t> the signal</a:t>
            </a:r>
            <a:endParaRPr lang="fr-FR" dirty="0">
              <a:solidFill>
                <a:srgbClr val="002060"/>
              </a:solidFill>
            </a:endParaRPr>
          </a:p>
          <a:p>
            <a:pPr algn="just"/>
            <a:r>
              <a:rPr lang="fr-FR" dirty="0">
                <a:solidFill>
                  <a:srgbClr val="002060"/>
                </a:solidFill>
                <a:latin typeface="Times New Roman"/>
                <a:cs typeface="Times New Roman"/>
              </a:rPr>
              <a:t>	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 </a:t>
            </a: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ultrapurification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needed</a:t>
            </a:r>
            <a:endParaRPr lang="fr-FR" dirty="0" smtClean="0">
              <a:solidFill>
                <a:srgbClr val="002060"/>
              </a:solidFill>
              <a:latin typeface="Times New Roman"/>
              <a:cs typeface="Times New Roman"/>
              <a:sym typeface="Wingdings" panose="05000000000000000000" pitchFamily="2" charset="2"/>
            </a:endParaRPr>
          </a:p>
          <a:p>
            <a:pPr algn="just"/>
            <a:endParaRPr lang="fr-FR" dirty="0" smtClean="0">
              <a:solidFill>
                <a:srgbClr val="002060"/>
              </a:solidFill>
              <a:latin typeface="Times New Roman"/>
              <a:cs typeface="Times New Roman"/>
              <a:sym typeface="Wingdings" panose="05000000000000000000" pitchFamily="2" charset="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Commercial </a:t>
            </a: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product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obtained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with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a </a:t>
            </a: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purity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of 99,9995%</a:t>
            </a:r>
          </a:p>
          <a:p>
            <a:pPr algn="just"/>
            <a:r>
              <a:rPr lang="fr-FR" dirty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	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 </a:t>
            </a: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chemically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pure but </a:t>
            </a: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insufficient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for </a:t>
            </a: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our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application</a:t>
            </a:r>
          </a:p>
          <a:p>
            <a:pPr algn="just"/>
            <a:r>
              <a:rPr lang="fr-FR" dirty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	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 </a:t>
            </a: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level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of </a:t>
            </a: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impurity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required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&lt; 0,1 ppm </a:t>
            </a: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oxygen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equivalent</a:t>
            </a:r>
            <a:endParaRPr lang="fr-FR" dirty="0" smtClean="0">
              <a:solidFill>
                <a:srgbClr val="002060"/>
              </a:solidFill>
              <a:latin typeface="Times New Roman"/>
              <a:cs typeface="Times New Roman"/>
              <a:sym typeface="Wingdings" panose="05000000000000000000" pitchFamily="2" charset="2"/>
            </a:endParaRPr>
          </a:p>
          <a:p>
            <a:pPr algn="just"/>
            <a:r>
              <a:rPr lang="fr-FR" dirty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	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 </a:t>
            </a: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lifetime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for the </a:t>
            </a: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electrons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&gt; 10 µs</a:t>
            </a:r>
          </a:p>
          <a:p>
            <a:pPr algn="just"/>
            <a:endParaRPr lang="fr-FR" dirty="0">
              <a:solidFill>
                <a:srgbClr val="002060"/>
              </a:solidFill>
              <a:latin typeface="Times New Roman"/>
              <a:cs typeface="Times New Roman"/>
              <a:sym typeface="Wingdings" panose="05000000000000000000" pitchFamily="2" charset="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Efficient technique for </a:t>
            </a: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such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level</a:t>
            </a:r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of purification</a:t>
            </a:r>
            <a:endParaRPr lang="fr-FR" dirty="0">
              <a:solidFill>
                <a:srgbClr val="002060"/>
              </a:solidFill>
              <a:latin typeface="Times New Roman"/>
              <a:cs typeface="Times New Roman"/>
              <a:sym typeface="Wingdings" panose="05000000000000000000" pitchFamily="2" charset="2"/>
            </a:endParaRPr>
          </a:p>
          <a:p>
            <a:pPr algn="just"/>
            <a:r>
              <a:rPr lang="fr-FR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	 </a:t>
            </a:r>
            <a:r>
              <a:rPr lang="fr-FR" b="1" dirty="0" err="1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molecular</a:t>
            </a:r>
            <a:r>
              <a:rPr lang="fr-FR" b="1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</a:t>
            </a:r>
            <a:r>
              <a:rPr lang="fr-FR" b="1" dirty="0" err="1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sieve</a:t>
            </a:r>
            <a:endParaRPr lang="fr-FR" b="1" dirty="0" smtClean="0">
              <a:solidFill>
                <a:srgbClr val="002060"/>
              </a:solidFill>
              <a:latin typeface="Times New Roman"/>
              <a:cs typeface="Times New Roman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2867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adsorption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261901" y="1125745"/>
            <a:ext cx="862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>
                <a:solidFill>
                  <a:srgbClr val="002060"/>
                </a:solidFill>
              </a:rPr>
              <a:t>Selective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retention</a:t>
            </a:r>
            <a:r>
              <a:rPr lang="fr-FR" dirty="0" smtClean="0">
                <a:solidFill>
                  <a:srgbClr val="002060"/>
                </a:solidFill>
              </a:rPr>
              <a:t> of one or </a:t>
            </a:r>
            <a:r>
              <a:rPr lang="fr-FR" dirty="0" err="1" smtClean="0">
                <a:solidFill>
                  <a:srgbClr val="002060"/>
                </a:solidFill>
              </a:rPr>
              <a:t>several</a:t>
            </a:r>
            <a:r>
              <a:rPr lang="fr-FR" dirty="0" smtClean="0">
                <a:solidFill>
                  <a:srgbClr val="002060"/>
                </a:solidFill>
              </a:rPr>
              <a:t> compounds of a mixture on a </a:t>
            </a:r>
            <a:r>
              <a:rPr lang="fr-FR" dirty="0" err="1" smtClean="0">
                <a:solidFill>
                  <a:srgbClr val="002060"/>
                </a:solidFill>
              </a:rPr>
              <a:t>solid</a:t>
            </a:r>
            <a:r>
              <a:rPr lang="fr-FR" dirty="0" smtClean="0">
                <a:solidFill>
                  <a:srgbClr val="002060"/>
                </a:solidFill>
              </a:rPr>
              <a:t> surface</a:t>
            </a:r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108892" y="3532591"/>
            <a:ext cx="69847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02060"/>
                </a:solidFill>
              </a:rPr>
              <a:t>Adsorption of </a:t>
            </a:r>
            <a:r>
              <a:rPr lang="fr-FR" dirty="0" err="1" smtClean="0">
                <a:solidFill>
                  <a:srgbClr val="002060"/>
                </a:solidFill>
              </a:rPr>
              <a:t>molecules</a:t>
            </a:r>
            <a:r>
              <a:rPr lang="fr-FR" dirty="0" smtClean="0">
                <a:solidFill>
                  <a:srgbClr val="002060"/>
                </a:solidFill>
              </a:rPr>
              <a:t> &lt; micropore size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02060"/>
                </a:solidFill>
              </a:rPr>
              <a:t>Most polar </a:t>
            </a:r>
            <a:r>
              <a:rPr lang="fr-FR" dirty="0" err="1" smtClean="0">
                <a:solidFill>
                  <a:srgbClr val="002060"/>
                </a:solidFill>
              </a:rPr>
              <a:t>molecules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adsorbed</a:t>
            </a:r>
            <a:r>
              <a:rPr lang="fr-FR" dirty="0" smtClean="0">
                <a:solidFill>
                  <a:srgbClr val="002060"/>
                </a:solidFill>
              </a:rPr>
              <a:t> first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02060"/>
                </a:solidFill>
              </a:rPr>
              <a:t>Adsorption </a:t>
            </a:r>
            <a:r>
              <a:rPr lang="fr-FR" dirty="0" err="1" smtClean="0">
                <a:solidFill>
                  <a:srgbClr val="002060"/>
                </a:solidFill>
              </a:rPr>
              <a:t>favorised</a:t>
            </a:r>
            <a:r>
              <a:rPr lang="fr-FR" dirty="0" smtClean="0">
                <a:solidFill>
                  <a:srgbClr val="002060"/>
                </a:solidFill>
              </a:rPr>
              <a:t> by high pressures and </a:t>
            </a:r>
            <a:r>
              <a:rPr lang="fr-FR" dirty="0" err="1" smtClean="0">
                <a:solidFill>
                  <a:srgbClr val="002060"/>
                </a:solidFill>
              </a:rPr>
              <a:t>low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temperatures</a:t>
            </a:r>
            <a:endParaRPr lang="fr-FR" dirty="0" smtClean="0">
              <a:solidFill>
                <a:srgbClr val="002060"/>
              </a:solidFill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1494084" y="1780736"/>
            <a:ext cx="6155832" cy="1722015"/>
            <a:chOff x="1890127" y="1919920"/>
            <a:chExt cx="6155832" cy="1722015"/>
          </a:xfrm>
        </p:grpSpPr>
        <p:sp>
          <p:nvSpPr>
            <p:cNvPr id="9" name="Organigramme : Stockage à accès direct 8"/>
            <p:cNvSpPr/>
            <p:nvPr/>
          </p:nvSpPr>
          <p:spPr>
            <a:xfrm>
              <a:off x="2754223" y="2339931"/>
              <a:ext cx="3497923" cy="1008112"/>
            </a:xfrm>
            <a:prstGeom prst="flowChartMagneticDrum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Flèche droite 9"/>
            <p:cNvSpPr/>
            <p:nvPr/>
          </p:nvSpPr>
          <p:spPr>
            <a:xfrm>
              <a:off x="1890127" y="2519951"/>
              <a:ext cx="864096" cy="216024"/>
            </a:xfrm>
            <a:prstGeom prst="rightArrow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Flèche droite 10"/>
            <p:cNvSpPr/>
            <p:nvPr/>
          </p:nvSpPr>
          <p:spPr>
            <a:xfrm>
              <a:off x="5739436" y="3048084"/>
              <a:ext cx="864096" cy="216024"/>
            </a:xfrm>
            <a:prstGeom prst="rightArrow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1890127" y="2786474"/>
              <a:ext cx="115212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smtClean="0">
                  <a:solidFill>
                    <a:srgbClr val="002060"/>
                  </a:solidFill>
                </a:rPr>
                <a:t>TMB + </a:t>
              </a:r>
            </a:p>
            <a:p>
              <a:r>
                <a:rPr lang="fr-FR" sz="1400" dirty="0" err="1" smtClean="0">
                  <a:solidFill>
                    <a:srgbClr val="002060"/>
                  </a:solidFill>
                </a:rPr>
                <a:t>Impurities</a:t>
              </a:r>
              <a:r>
                <a:rPr lang="fr-FR" sz="1400" dirty="0" smtClean="0">
                  <a:solidFill>
                    <a:srgbClr val="002060"/>
                  </a:solidFill>
                </a:rPr>
                <a:t> (</a:t>
              </a:r>
              <a:r>
                <a:rPr lang="fr-FR" sz="1400" dirty="0" err="1" smtClean="0">
                  <a:solidFill>
                    <a:srgbClr val="002060"/>
                  </a:solidFill>
                </a:rPr>
                <a:t>Adsorbate</a:t>
              </a:r>
              <a:r>
                <a:rPr lang="fr-FR" sz="1400" dirty="0" smtClean="0">
                  <a:solidFill>
                    <a:srgbClr val="002060"/>
                  </a:solidFill>
                </a:rPr>
                <a:t>)</a:t>
              </a:r>
              <a:endParaRPr lang="fr-FR" sz="1400" dirty="0">
                <a:solidFill>
                  <a:srgbClr val="002060"/>
                </a:solidFill>
              </a:endParaRPr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5891668" y="3334158"/>
              <a:ext cx="5760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 smtClean="0">
                  <a:solidFill>
                    <a:srgbClr val="002060"/>
                  </a:solidFill>
                </a:rPr>
                <a:t>TMB</a:t>
              </a:r>
              <a:endParaRPr lang="fr-FR" sz="1400" dirty="0">
                <a:solidFill>
                  <a:srgbClr val="002060"/>
                </a:solidFill>
              </a:endParaRPr>
            </a:p>
          </p:txBody>
        </p:sp>
        <p:sp>
          <p:nvSpPr>
            <p:cNvPr id="14" name="Organigramme : Stockage à accès direct 13"/>
            <p:cNvSpPr/>
            <p:nvPr/>
          </p:nvSpPr>
          <p:spPr>
            <a:xfrm>
              <a:off x="2826231" y="2555955"/>
              <a:ext cx="432048" cy="144016"/>
            </a:xfrm>
            <a:prstGeom prst="flowChartMagneticDrum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Organigramme : Stockage à accès direct 14"/>
            <p:cNvSpPr/>
            <p:nvPr/>
          </p:nvSpPr>
          <p:spPr>
            <a:xfrm>
              <a:off x="5202495" y="3059704"/>
              <a:ext cx="432048" cy="144016"/>
            </a:xfrm>
            <a:prstGeom prst="flowChartMagneticDrum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6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14899" y="1919920"/>
              <a:ext cx="838974" cy="878036"/>
            </a:xfrm>
            <a:prstGeom prst="rect">
              <a:avLst/>
            </a:prstGeom>
            <a:noFill/>
            <a:ln w="9525">
              <a:solidFill>
                <a:schemeClr val="tx2">
                  <a:lumMod val="40000"/>
                  <a:lumOff val="6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cxnSp>
          <p:nvCxnSpPr>
            <p:cNvPr id="17" name="Connecteur droit 16"/>
            <p:cNvCxnSpPr>
              <a:endCxn id="16" idx="0"/>
            </p:cNvCxnSpPr>
            <p:nvPr/>
          </p:nvCxnSpPr>
          <p:spPr>
            <a:xfrm flipV="1">
              <a:off x="4570555" y="1919920"/>
              <a:ext cx="2263831" cy="6346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/>
            <p:cNvCxnSpPr>
              <a:endCxn id="16" idx="2"/>
            </p:cNvCxnSpPr>
            <p:nvPr/>
          </p:nvCxnSpPr>
          <p:spPr>
            <a:xfrm>
              <a:off x="4570555" y="2698576"/>
              <a:ext cx="2263831" cy="993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ZoneTexte 18"/>
            <p:cNvSpPr txBox="1"/>
            <p:nvPr/>
          </p:nvSpPr>
          <p:spPr>
            <a:xfrm>
              <a:off x="3707904" y="2977823"/>
              <a:ext cx="10081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 smtClean="0">
                  <a:solidFill>
                    <a:srgbClr val="002060"/>
                  </a:solidFill>
                </a:rPr>
                <a:t>Adsorbant</a:t>
              </a:r>
              <a:endParaRPr lang="fr-FR" sz="1400" dirty="0">
                <a:solidFill>
                  <a:srgbClr val="002060"/>
                </a:solidFill>
              </a:endParaRPr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7321216" y="2097328"/>
              <a:ext cx="7247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 smtClean="0">
                  <a:solidFill>
                    <a:srgbClr val="002060"/>
                  </a:solidFill>
                </a:rPr>
                <a:t>Zéolite 4A</a:t>
              </a:r>
              <a:endParaRPr lang="fr-FR" sz="14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1" name="Groupe 20"/>
          <p:cNvGrpSpPr/>
          <p:nvPr/>
        </p:nvGrpSpPr>
        <p:grpSpPr>
          <a:xfrm>
            <a:off x="1454726" y="4668593"/>
            <a:ext cx="6234548" cy="1509377"/>
            <a:chOff x="827584" y="4469189"/>
            <a:chExt cx="6234548" cy="1509377"/>
          </a:xfrm>
        </p:grpSpPr>
        <p:sp>
          <p:nvSpPr>
            <p:cNvPr id="22" name="ZoneTexte 21"/>
            <p:cNvSpPr txBox="1"/>
            <p:nvPr/>
          </p:nvSpPr>
          <p:spPr>
            <a:xfrm>
              <a:off x="827584" y="5229200"/>
              <a:ext cx="1368152" cy="30777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 smtClean="0">
                  <a:solidFill>
                    <a:srgbClr val="002060"/>
                  </a:solidFill>
                </a:rPr>
                <a:t>Adsorption</a:t>
              </a:r>
              <a:endParaRPr lang="fr-FR" sz="1400" dirty="0">
                <a:solidFill>
                  <a:srgbClr val="002060"/>
                </a:solidFill>
              </a:endParaRPr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2826231" y="4733009"/>
              <a:ext cx="1368152" cy="30777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 err="1" smtClean="0">
                  <a:solidFill>
                    <a:srgbClr val="002060"/>
                  </a:solidFill>
                </a:rPr>
                <a:t>physical</a:t>
              </a:r>
              <a:endParaRPr lang="fr-FR" sz="1400" dirty="0">
                <a:solidFill>
                  <a:srgbClr val="002060"/>
                </a:solidFill>
              </a:endParaRPr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2826231" y="5670538"/>
              <a:ext cx="1368152" cy="307777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 err="1" smtClean="0">
                  <a:solidFill>
                    <a:srgbClr val="002060"/>
                  </a:solidFill>
                </a:rPr>
                <a:t>chemical</a:t>
              </a:r>
              <a:endParaRPr lang="fr-FR" sz="1400" dirty="0">
                <a:solidFill>
                  <a:srgbClr val="002060"/>
                </a:solidFill>
              </a:endParaRPr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4962188" y="4469189"/>
              <a:ext cx="2099944" cy="30777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 err="1" smtClean="0">
                  <a:solidFill>
                    <a:srgbClr val="002060"/>
                  </a:solidFill>
                </a:rPr>
                <a:t>Electrostatic</a:t>
              </a:r>
              <a:r>
                <a:rPr lang="fr-FR" sz="1400" dirty="0" smtClean="0">
                  <a:solidFill>
                    <a:srgbClr val="002060"/>
                  </a:solidFill>
                </a:rPr>
                <a:t> forces</a:t>
              </a:r>
              <a:endParaRPr lang="fr-FR" sz="1400" dirty="0">
                <a:solidFill>
                  <a:srgbClr val="002060"/>
                </a:solidFill>
              </a:endParaRPr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4962188" y="4981104"/>
              <a:ext cx="2099944" cy="307777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 smtClean="0">
                  <a:solidFill>
                    <a:srgbClr val="002060"/>
                  </a:solidFill>
                </a:rPr>
                <a:t>Van der </a:t>
              </a:r>
              <a:r>
                <a:rPr lang="fr-FR" sz="1400" dirty="0" err="1" smtClean="0">
                  <a:solidFill>
                    <a:srgbClr val="002060"/>
                  </a:solidFill>
                </a:rPr>
                <a:t>Waals</a:t>
              </a:r>
              <a:r>
                <a:rPr lang="fr-FR" sz="1400" dirty="0" smtClean="0">
                  <a:solidFill>
                    <a:srgbClr val="002060"/>
                  </a:solidFill>
                </a:rPr>
                <a:t> forces</a:t>
              </a:r>
              <a:endParaRPr lang="fr-FR" sz="1400" dirty="0">
                <a:solidFill>
                  <a:srgbClr val="002060"/>
                </a:solidFill>
              </a:endParaRPr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4962188" y="5670789"/>
              <a:ext cx="2099944" cy="307777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 smtClean="0">
                  <a:solidFill>
                    <a:srgbClr val="002060"/>
                  </a:solidFill>
                </a:rPr>
                <a:t>Chemical bond </a:t>
              </a:r>
              <a:r>
                <a:rPr lang="fr-FR" sz="1400" dirty="0" err="1" smtClean="0">
                  <a:solidFill>
                    <a:srgbClr val="002060"/>
                  </a:solidFill>
                </a:rPr>
                <a:t>created</a:t>
              </a:r>
              <a:endParaRPr lang="fr-FR" sz="1400" dirty="0">
                <a:solidFill>
                  <a:srgbClr val="002060"/>
                </a:solidFill>
              </a:endParaRPr>
            </a:p>
          </p:txBody>
        </p:sp>
        <p:cxnSp>
          <p:nvCxnSpPr>
            <p:cNvPr id="28" name="Connecteur droit avec flèche 27"/>
            <p:cNvCxnSpPr>
              <a:stCxn id="22" idx="3"/>
              <a:endCxn id="23" idx="1"/>
            </p:cNvCxnSpPr>
            <p:nvPr/>
          </p:nvCxnSpPr>
          <p:spPr>
            <a:xfrm flipV="1">
              <a:off x="2195736" y="4886898"/>
              <a:ext cx="630495" cy="496191"/>
            </a:xfrm>
            <a:prstGeom prst="straightConnector1">
              <a:avLst/>
            </a:prstGeom>
            <a:ln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/>
            <p:cNvCxnSpPr>
              <a:stCxn id="22" idx="3"/>
              <a:endCxn id="24" idx="1"/>
            </p:cNvCxnSpPr>
            <p:nvPr/>
          </p:nvCxnSpPr>
          <p:spPr>
            <a:xfrm>
              <a:off x="2195736" y="5383089"/>
              <a:ext cx="630495" cy="441338"/>
            </a:xfrm>
            <a:prstGeom prst="straightConnector1">
              <a:avLst/>
            </a:prstGeom>
            <a:ln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avec flèche 29"/>
            <p:cNvCxnSpPr>
              <a:stCxn id="23" idx="3"/>
              <a:endCxn id="25" idx="1"/>
            </p:cNvCxnSpPr>
            <p:nvPr/>
          </p:nvCxnSpPr>
          <p:spPr>
            <a:xfrm flipV="1">
              <a:off x="4194383" y="4623078"/>
              <a:ext cx="767805" cy="263820"/>
            </a:xfrm>
            <a:prstGeom prst="straightConnector1">
              <a:avLst/>
            </a:prstGeom>
            <a:ln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avec flèche 30"/>
            <p:cNvCxnSpPr>
              <a:stCxn id="23" idx="3"/>
              <a:endCxn id="26" idx="1"/>
            </p:cNvCxnSpPr>
            <p:nvPr/>
          </p:nvCxnSpPr>
          <p:spPr>
            <a:xfrm>
              <a:off x="4194383" y="4886898"/>
              <a:ext cx="767805" cy="248095"/>
            </a:xfrm>
            <a:prstGeom prst="straightConnector1">
              <a:avLst/>
            </a:prstGeom>
            <a:ln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avec flèche 31"/>
            <p:cNvCxnSpPr>
              <a:stCxn id="24" idx="3"/>
              <a:endCxn id="27" idx="1"/>
            </p:cNvCxnSpPr>
            <p:nvPr/>
          </p:nvCxnSpPr>
          <p:spPr>
            <a:xfrm>
              <a:off x="4194383" y="5824427"/>
              <a:ext cx="767805" cy="251"/>
            </a:xfrm>
            <a:prstGeom prst="straightConnector1">
              <a:avLst/>
            </a:prstGeom>
            <a:ln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9646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Molecular</a:t>
            </a:r>
            <a:r>
              <a:rPr lang="fr-FR" dirty="0" smtClean="0"/>
              <a:t> </a:t>
            </a:r>
            <a:r>
              <a:rPr lang="fr-FR" dirty="0" err="1" smtClean="0"/>
              <a:t>sieves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>
          <a:xfrm>
            <a:off x="2049406" y="6334592"/>
            <a:ext cx="5939824" cy="365125"/>
          </a:xfrm>
        </p:spPr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387" y="3212976"/>
            <a:ext cx="3629766" cy="2218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 descr="http://www.google.fr/url?source=imglanding&amp;ct=img&amp;q=http://2.imimg.com/data2/AP/GR/MY-343839/molecular-sieve-type-13x-250x250.jpg&amp;sa=X&amp;ei=O0V1VYeQL4X1UPG5gPgC&amp;ved=0CAkQ8wc4qwE&amp;usg=AFQjCNFaeUY7-53LuKgjV69W2cfyO0iTA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541" y="5026394"/>
            <a:ext cx="1063841" cy="1063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613" y="5026394"/>
            <a:ext cx="1112752" cy="1063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1540198"/>
              </p:ext>
            </p:extLst>
          </p:nvPr>
        </p:nvGraphicFramePr>
        <p:xfrm>
          <a:off x="575556" y="980728"/>
          <a:ext cx="7992887" cy="19911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3790"/>
                <a:gridCol w="1382553"/>
                <a:gridCol w="1368152"/>
                <a:gridCol w="1440160"/>
                <a:gridCol w="2088232"/>
              </a:tblGrid>
              <a:tr h="405568"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Molecular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sieve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Zeolite</a:t>
                      </a:r>
                      <a:r>
                        <a:rPr lang="fr-FR" dirty="0" smtClean="0"/>
                        <a:t> A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Zeolite</a:t>
                      </a:r>
                      <a:r>
                        <a:rPr lang="fr-FR" dirty="0" smtClean="0"/>
                        <a:t> X 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Silica</a:t>
                      </a:r>
                      <a:r>
                        <a:rPr lang="fr-FR" dirty="0" smtClean="0"/>
                        <a:t> gel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Activated</a:t>
                      </a:r>
                      <a:r>
                        <a:rPr lang="fr-FR" dirty="0" smtClean="0"/>
                        <a:t> alumina</a:t>
                      </a:r>
                      <a:endParaRPr lang="fr-FR" dirty="0"/>
                    </a:p>
                  </a:txBody>
                  <a:tcPr anchor="ctr"/>
                </a:tc>
              </a:tr>
              <a:tr h="33255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Pore size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3-5 Å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10 Å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20-200  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20-500  Å</a:t>
                      </a:r>
                    </a:p>
                  </a:txBody>
                  <a:tcPr anchor="ctr"/>
                </a:tc>
              </a:tr>
              <a:tr h="1219846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Structure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24" name="Groupe 23"/>
          <p:cNvGrpSpPr/>
          <p:nvPr/>
        </p:nvGrpSpPr>
        <p:grpSpPr>
          <a:xfrm>
            <a:off x="2534099" y="1815852"/>
            <a:ext cx="5372623" cy="1036075"/>
            <a:chOff x="2267744" y="1844824"/>
            <a:chExt cx="5372623" cy="1036075"/>
          </a:xfrm>
        </p:grpSpPr>
        <p:pic>
          <p:nvPicPr>
            <p:cNvPr id="15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7744" y="1844824"/>
              <a:ext cx="977559" cy="1028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"/>
            <p:cNvPicPr preferRelativeResize="0">
              <a:picLocks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6236" y="1852097"/>
              <a:ext cx="1080000" cy="10106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0032" y="1852097"/>
              <a:ext cx="1261446" cy="1028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6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1852097"/>
              <a:ext cx="692103" cy="1028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5" name="Picture 5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907"/>
          <a:stretch/>
        </p:blipFill>
        <p:spPr bwMode="auto">
          <a:xfrm>
            <a:off x="670490" y="5077123"/>
            <a:ext cx="1890402" cy="101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ZoneTexte 25"/>
          <p:cNvSpPr txBox="1"/>
          <p:nvPr/>
        </p:nvSpPr>
        <p:spPr>
          <a:xfrm>
            <a:off x="-266892" y="6090234"/>
            <a:ext cx="37651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4A </a:t>
            </a:r>
            <a:r>
              <a:rPr lang="fr-FR" sz="1400" i="1" dirty="0" err="1" smtClean="0">
                <a:solidFill>
                  <a:srgbClr val="002060"/>
                </a:solidFill>
              </a:rPr>
              <a:t>zeolite</a:t>
            </a:r>
            <a:r>
              <a:rPr lang="fr-FR" sz="1400" i="1" dirty="0" smtClean="0">
                <a:solidFill>
                  <a:srgbClr val="002060"/>
                </a:solidFill>
              </a:rPr>
              <a:t>  structure</a:t>
            </a:r>
            <a:endParaRPr lang="fr-FR" sz="1400" i="1" dirty="0">
              <a:solidFill>
                <a:srgbClr val="002060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344285" y="3212976"/>
            <a:ext cx="45683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rgbClr val="002060"/>
                </a:solidFill>
              </a:rPr>
              <a:t>Metal</a:t>
            </a:r>
            <a:r>
              <a:rPr lang="fr-FR" dirty="0" smtClean="0">
                <a:solidFill>
                  <a:srgbClr val="002060"/>
                </a:solidFill>
              </a:rPr>
              <a:t> aluminosilicates </a:t>
            </a:r>
            <a:r>
              <a:rPr lang="fr-FR" dirty="0" err="1" smtClean="0">
                <a:solidFill>
                  <a:srgbClr val="002060"/>
                </a:solidFill>
              </a:rPr>
              <a:t>crystals</a:t>
            </a:r>
            <a:endParaRPr lang="fr-FR" dirty="0" smtClean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02060"/>
                </a:solidFill>
              </a:rPr>
              <a:t>Product : </a:t>
            </a:r>
            <a:r>
              <a:rPr lang="fr-FR" dirty="0" err="1" smtClean="0">
                <a:solidFill>
                  <a:srgbClr val="002060"/>
                </a:solidFill>
              </a:rPr>
              <a:t>monocrystals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powder</a:t>
            </a:r>
            <a:r>
              <a:rPr lang="fr-FR" dirty="0" smtClean="0">
                <a:solidFill>
                  <a:srgbClr val="002060"/>
                </a:solidFill>
              </a:rPr>
              <a:t> (</a:t>
            </a:r>
            <a:r>
              <a:rPr lang="fr-FR" dirty="0" err="1" smtClean="0">
                <a:solidFill>
                  <a:srgbClr val="002060"/>
                </a:solidFill>
              </a:rPr>
              <a:t>particles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smtClean="0">
                <a:solidFill>
                  <a:srgbClr val="002060"/>
                </a:solidFill>
                <a:cs typeface="Times New Roman"/>
              </a:rPr>
              <a:t>~ 10 µm)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rgbClr val="002060"/>
                </a:solidFill>
                <a:cs typeface="Times New Roman"/>
              </a:rPr>
              <a:t>Ionic</a:t>
            </a:r>
            <a:r>
              <a:rPr lang="fr-FR" dirty="0" smtClean="0">
                <a:solidFill>
                  <a:srgbClr val="002060"/>
                </a:solidFill>
                <a:cs typeface="Times New Roman"/>
              </a:rPr>
              <a:t> 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rgbClr val="002060"/>
                </a:solidFill>
                <a:cs typeface="Times New Roman"/>
              </a:rPr>
              <a:t>Negative</a:t>
            </a:r>
            <a:r>
              <a:rPr lang="fr-FR" dirty="0" smtClean="0">
                <a:solidFill>
                  <a:srgbClr val="002060"/>
                </a:solidFill>
                <a:cs typeface="Times New Roman"/>
              </a:rPr>
              <a:t> charge Al- </a:t>
            </a:r>
            <a:r>
              <a:rPr lang="fr-FR" dirty="0" err="1" smtClean="0">
                <a:solidFill>
                  <a:srgbClr val="002060"/>
                </a:solidFill>
                <a:cs typeface="Times New Roman"/>
              </a:rPr>
              <a:t>neutralised</a:t>
            </a:r>
            <a:r>
              <a:rPr lang="fr-FR" dirty="0" smtClean="0">
                <a:solidFill>
                  <a:srgbClr val="002060"/>
                </a:solidFill>
                <a:cs typeface="Times New Roman"/>
              </a:rPr>
              <a:t> par Na+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02060"/>
                </a:solidFill>
                <a:cs typeface="Times New Roman"/>
              </a:rPr>
              <a:t>Cation </a:t>
            </a:r>
            <a:r>
              <a:rPr lang="fr-FR" dirty="0" err="1" smtClean="0">
                <a:solidFill>
                  <a:srgbClr val="002060"/>
                </a:solidFill>
                <a:cs typeface="Times New Roman"/>
              </a:rPr>
              <a:t>determinates</a:t>
            </a:r>
            <a:r>
              <a:rPr lang="fr-FR" dirty="0" smtClean="0">
                <a:solidFill>
                  <a:srgbClr val="002060"/>
                </a:solidFill>
                <a:cs typeface="Times New Roman"/>
              </a:rPr>
              <a:t> pore size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2794944" y="6088745"/>
            <a:ext cx="1064438" cy="30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 smtClean="0">
                <a:solidFill>
                  <a:srgbClr val="002060"/>
                </a:solidFill>
              </a:rPr>
              <a:t>Pellets</a:t>
            </a:r>
            <a:endParaRPr lang="fr-FR" sz="1400" i="1" dirty="0">
              <a:solidFill>
                <a:srgbClr val="002060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4171770" y="6090235"/>
            <a:ext cx="1064438" cy="30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 smtClean="0">
                <a:solidFill>
                  <a:srgbClr val="002060"/>
                </a:solidFill>
              </a:rPr>
              <a:t>Powder</a:t>
            </a:r>
            <a:endParaRPr lang="fr-FR" sz="1400" i="1" dirty="0">
              <a:solidFill>
                <a:srgbClr val="002060"/>
              </a:solidFill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5798197" y="5436353"/>
            <a:ext cx="2684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 smtClean="0">
                <a:solidFill>
                  <a:srgbClr val="002060"/>
                </a:solidFill>
              </a:rPr>
              <a:t>Pore size distribution of </a:t>
            </a:r>
            <a:r>
              <a:rPr lang="fr-FR" sz="1400" i="1" dirty="0" err="1" smtClean="0">
                <a:solidFill>
                  <a:srgbClr val="002060"/>
                </a:solidFill>
              </a:rPr>
              <a:t>several</a:t>
            </a:r>
            <a:r>
              <a:rPr lang="fr-FR" sz="1400" i="1" dirty="0" smtClean="0">
                <a:solidFill>
                  <a:srgbClr val="002060"/>
                </a:solidFill>
              </a:rPr>
              <a:t> </a:t>
            </a:r>
            <a:r>
              <a:rPr lang="fr-FR" sz="1400" i="1" dirty="0" err="1" smtClean="0">
                <a:solidFill>
                  <a:srgbClr val="002060"/>
                </a:solidFill>
              </a:rPr>
              <a:t>molecular</a:t>
            </a:r>
            <a:r>
              <a:rPr lang="fr-FR" sz="1400" i="1" dirty="0" smtClean="0">
                <a:solidFill>
                  <a:srgbClr val="002060"/>
                </a:solidFill>
              </a:rPr>
              <a:t> </a:t>
            </a:r>
            <a:r>
              <a:rPr lang="fr-FR" sz="1400" i="1" dirty="0" err="1" smtClean="0">
                <a:solidFill>
                  <a:srgbClr val="002060"/>
                </a:solidFill>
              </a:rPr>
              <a:t>sieves</a:t>
            </a:r>
            <a:endParaRPr lang="fr-FR" sz="14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09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Impurities</a:t>
            </a:r>
            <a:r>
              <a:rPr lang="fr-FR" dirty="0" smtClean="0"/>
              <a:t> </a:t>
            </a:r>
            <a:r>
              <a:rPr lang="fr-FR" dirty="0" err="1" smtClean="0"/>
              <a:t>analysis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  <p:graphicFrame>
        <p:nvGraphicFramePr>
          <p:cNvPr id="6" name="Graphique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1767811"/>
              </p:ext>
            </p:extLst>
          </p:nvPr>
        </p:nvGraphicFramePr>
        <p:xfrm>
          <a:off x="4835923" y="3695547"/>
          <a:ext cx="4032448" cy="23291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396" y="1985527"/>
            <a:ext cx="1448795" cy="1371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673103" y="1055195"/>
            <a:ext cx="7854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02060"/>
                </a:solidFill>
              </a:rPr>
              <a:t>In collaboration </a:t>
            </a:r>
            <a:r>
              <a:rPr lang="fr-FR" dirty="0" err="1" smtClean="0">
                <a:solidFill>
                  <a:srgbClr val="002060"/>
                </a:solidFill>
              </a:rPr>
              <a:t>with</a:t>
            </a:r>
            <a:r>
              <a:rPr lang="fr-FR" dirty="0" smtClean="0">
                <a:solidFill>
                  <a:srgbClr val="002060"/>
                </a:solidFill>
              </a:rPr>
              <a:t> DEN (V. </a:t>
            </a:r>
            <a:r>
              <a:rPr lang="fr-FR" dirty="0" err="1" smtClean="0">
                <a:solidFill>
                  <a:srgbClr val="002060"/>
                </a:solidFill>
              </a:rPr>
              <a:t>Dauvois</a:t>
            </a:r>
            <a:r>
              <a:rPr lang="fr-FR" dirty="0" smtClean="0">
                <a:solidFill>
                  <a:srgbClr val="002060"/>
                </a:solidFill>
              </a:rPr>
              <a:t> et D. </a:t>
            </a:r>
            <a:r>
              <a:rPr lang="fr-FR" dirty="0" err="1" smtClean="0">
                <a:solidFill>
                  <a:srgbClr val="002060"/>
                </a:solidFill>
              </a:rPr>
              <a:t>Doizi</a:t>
            </a:r>
            <a:r>
              <a:rPr lang="fr-FR" dirty="0" smtClean="0">
                <a:solidFill>
                  <a:srgbClr val="002060"/>
                </a:solidFill>
              </a:rPr>
              <a:t>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rgbClr val="002060"/>
                </a:solidFill>
              </a:rPr>
              <a:t>Analysis</a:t>
            </a:r>
            <a:r>
              <a:rPr lang="fr-FR" dirty="0" smtClean="0">
                <a:solidFill>
                  <a:srgbClr val="002060"/>
                </a:solidFill>
              </a:rPr>
              <a:t> of </a:t>
            </a:r>
            <a:r>
              <a:rPr lang="fr-FR" dirty="0" err="1" smtClean="0">
                <a:solidFill>
                  <a:srgbClr val="002060"/>
                </a:solidFill>
              </a:rPr>
              <a:t>impurities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contained</a:t>
            </a:r>
            <a:r>
              <a:rPr lang="fr-FR" dirty="0" smtClean="0">
                <a:solidFill>
                  <a:srgbClr val="002060"/>
                </a:solidFill>
              </a:rPr>
              <a:t> in TMBi</a:t>
            </a:r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003122" y="6071694"/>
            <a:ext cx="37453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smtClean="0">
                <a:solidFill>
                  <a:srgbClr val="002060"/>
                </a:solidFill>
              </a:rPr>
              <a:t>Mass </a:t>
            </a:r>
            <a:r>
              <a:rPr lang="fr-FR" sz="1600" i="1" dirty="0" err="1" smtClean="0">
                <a:solidFill>
                  <a:srgbClr val="002060"/>
                </a:solidFill>
              </a:rPr>
              <a:t>spectrum</a:t>
            </a:r>
            <a:endParaRPr lang="fr-FR" sz="1600" i="1" dirty="0">
              <a:solidFill>
                <a:srgbClr val="00206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69166" y="6071694"/>
            <a:ext cx="37453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err="1" smtClean="0">
                <a:solidFill>
                  <a:srgbClr val="002060"/>
                </a:solidFill>
              </a:rPr>
              <a:t>Infrared</a:t>
            </a:r>
            <a:r>
              <a:rPr lang="fr-FR" sz="1600" i="1" dirty="0" smtClean="0">
                <a:solidFill>
                  <a:srgbClr val="002060"/>
                </a:solidFill>
              </a:rPr>
              <a:t> </a:t>
            </a:r>
            <a:r>
              <a:rPr lang="fr-FR" sz="1600" i="1" dirty="0" err="1" smtClean="0">
                <a:solidFill>
                  <a:srgbClr val="002060"/>
                </a:solidFill>
              </a:rPr>
              <a:t>spectrum</a:t>
            </a:r>
            <a:endParaRPr lang="fr-FR" sz="1600" i="1" dirty="0">
              <a:solidFill>
                <a:srgbClr val="00206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532688" y="3356693"/>
            <a:ext cx="3865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smtClean="0">
                <a:solidFill>
                  <a:srgbClr val="002060"/>
                </a:solidFill>
              </a:rPr>
              <a:t>IR </a:t>
            </a:r>
            <a:r>
              <a:rPr lang="fr-FR" sz="1600" i="1" dirty="0" err="1" smtClean="0">
                <a:solidFill>
                  <a:srgbClr val="002060"/>
                </a:solidFill>
              </a:rPr>
              <a:t>cell</a:t>
            </a:r>
            <a:r>
              <a:rPr lang="fr-FR" sz="1600" i="1" dirty="0" smtClean="0">
                <a:solidFill>
                  <a:srgbClr val="002060"/>
                </a:solidFill>
              </a:rPr>
              <a:t> (</a:t>
            </a:r>
            <a:r>
              <a:rPr lang="fr-FR" sz="1600" i="1" dirty="0" err="1" smtClean="0">
                <a:solidFill>
                  <a:srgbClr val="002060"/>
                </a:solidFill>
              </a:rPr>
              <a:t>left</a:t>
            </a:r>
            <a:r>
              <a:rPr lang="fr-FR" sz="1600" i="1" dirty="0" smtClean="0">
                <a:solidFill>
                  <a:srgbClr val="002060"/>
                </a:solidFill>
              </a:rPr>
              <a:t>) et mass </a:t>
            </a:r>
            <a:r>
              <a:rPr lang="fr-FR" sz="1600" i="1" dirty="0" err="1" smtClean="0">
                <a:solidFill>
                  <a:srgbClr val="002060"/>
                </a:solidFill>
              </a:rPr>
              <a:t>spectrometer</a:t>
            </a:r>
            <a:r>
              <a:rPr lang="fr-FR" sz="1600" i="1" dirty="0" smtClean="0">
                <a:solidFill>
                  <a:srgbClr val="002060"/>
                </a:solidFill>
              </a:rPr>
              <a:t> </a:t>
            </a:r>
            <a:r>
              <a:rPr lang="fr-FR" sz="1600" i="1" dirty="0" err="1" smtClean="0">
                <a:solidFill>
                  <a:srgbClr val="002060"/>
                </a:solidFill>
              </a:rPr>
              <a:t>cell</a:t>
            </a:r>
            <a:r>
              <a:rPr lang="fr-FR" sz="1600" i="1" dirty="0" smtClean="0">
                <a:solidFill>
                  <a:srgbClr val="002060"/>
                </a:solidFill>
              </a:rPr>
              <a:t> (right)</a:t>
            </a:r>
            <a:endParaRPr lang="fr-FR" sz="1600" i="1" dirty="0">
              <a:solidFill>
                <a:srgbClr val="002060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985529"/>
            <a:ext cx="797090" cy="1371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ZoneTexte 13"/>
          <p:cNvSpPr txBox="1"/>
          <p:nvPr/>
        </p:nvSpPr>
        <p:spPr>
          <a:xfrm>
            <a:off x="4731677" y="3356994"/>
            <a:ext cx="37453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smtClean="0">
                <a:solidFill>
                  <a:srgbClr val="002060"/>
                </a:solidFill>
              </a:rPr>
              <a:t>TMBi </a:t>
            </a:r>
            <a:r>
              <a:rPr lang="fr-FR" sz="1600" i="1" dirty="0" err="1" smtClean="0">
                <a:solidFill>
                  <a:srgbClr val="002060"/>
                </a:solidFill>
              </a:rPr>
              <a:t>chromatogram</a:t>
            </a:r>
            <a:endParaRPr lang="fr-FR" sz="1600" i="1" dirty="0">
              <a:solidFill>
                <a:srgbClr val="002060"/>
              </a:solidFill>
            </a:endParaRPr>
          </a:p>
        </p:txBody>
      </p:sp>
      <p:grpSp>
        <p:nvGrpSpPr>
          <p:cNvPr id="15" name="Groupe 14"/>
          <p:cNvGrpSpPr/>
          <p:nvPr/>
        </p:nvGrpSpPr>
        <p:grpSpPr>
          <a:xfrm>
            <a:off x="4434606" y="1024736"/>
            <a:ext cx="4313858" cy="2332258"/>
            <a:chOff x="4314508" y="1024735"/>
            <a:chExt cx="4695086" cy="2652971"/>
          </a:xfrm>
        </p:grpSpPr>
        <p:pic>
          <p:nvPicPr>
            <p:cNvPr id="16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4508" y="2820456"/>
              <a:ext cx="4695086" cy="857250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7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0193" y="1024735"/>
              <a:ext cx="2176826" cy="1615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Rectangle 17"/>
            <p:cNvSpPr/>
            <p:nvPr/>
          </p:nvSpPr>
          <p:spPr>
            <a:xfrm>
              <a:off x="6720634" y="2348880"/>
              <a:ext cx="659678" cy="291009"/>
            </a:xfrm>
            <a:prstGeom prst="rect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9" name="Connecteur droit 18"/>
            <p:cNvCxnSpPr>
              <a:stCxn id="18" idx="2"/>
            </p:cNvCxnSpPr>
            <p:nvPr/>
          </p:nvCxnSpPr>
          <p:spPr>
            <a:xfrm flipH="1">
              <a:off x="4314509" y="2639889"/>
              <a:ext cx="2735964" cy="16648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/>
            <p:cNvCxnSpPr>
              <a:stCxn id="18" idx="2"/>
            </p:cNvCxnSpPr>
            <p:nvPr/>
          </p:nvCxnSpPr>
          <p:spPr>
            <a:xfrm>
              <a:off x="7050473" y="2639889"/>
              <a:ext cx="1959121" cy="16648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688" y="3752874"/>
            <a:ext cx="3818300" cy="2296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105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« </a:t>
            </a:r>
            <a:r>
              <a:rPr lang="fr-FR" dirty="0" err="1" smtClean="0"/>
              <a:t>DYNAMIc</a:t>
            </a:r>
            <a:r>
              <a:rPr lang="fr-FR" dirty="0" smtClean="0"/>
              <a:t> » </a:t>
            </a:r>
            <a:r>
              <a:rPr lang="fr-FR" dirty="0" err="1" smtClean="0"/>
              <a:t>ultrapurification</a:t>
            </a:r>
            <a:r>
              <a:rPr lang="fr-FR" dirty="0" smtClean="0"/>
              <a:t> station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946" y="3109184"/>
            <a:ext cx="3355960" cy="2757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539551" y="1103258"/>
            <a:ext cx="82512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dirty="0" smtClean="0">
                <a:solidFill>
                  <a:srgbClr val="002060"/>
                </a:solidFill>
              </a:rPr>
              <a:t>TMBi in </a:t>
            </a:r>
            <a:r>
              <a:rPr lang="fr-FR" b="1" dirty="0" err="1" smtClean="0">
                <a:solidFill>
                  <a:srgbClr val="002060"/>
                </a:solidFill>
              </a:rPr>
              <a:t>vapor</a:t>
            </a:r>
            <a:r>
              <a:rPr lang="fr-FR" b="1" dirty="0" smtClean="0">
                <a:solidFill>
                  <a:srgbClr val="002060"/>
                </a:solidFill>
              </a:rPr>
              <a:t> phase passing on </a:t>
            </a:r>
            <a:r>
              <a:rPr lang="fr-FR" b="1" dirty="0" err="1" smtClean="0">
                <a:solidFill>
                  <a:srgbClr val="002060"/>
                </a:solidFill>
              </a:rPr>
              <a:t>zeolites</a:t>
            </a:r>
            <a:r>
              <a:rPr lang="fr-FR" b="1" dirty="0" smtClean="0">
                <a:solidFill>
                  <a:srgbClr val="002060"/>
                </a:solidFill>
              </a:rPr>
              <a:t> </a:t>
            </a:r>
          </a:p>
          <a:p>
            <a:pPr algn="just"/>
            <a:r>
              <a:rPr lang="fr-FR" i="1" dirty="0" smtClean="0">
                <a:solidFill>
                  <a:srgbClr val="002060"/>
                </a:solidFill>
              </a:rPr>
              <a:t>Ultra high vacuum components (</a:t>
            </a:r>
            <a:r>
              <a:rPr lang="fr-FR" i="1" dirty="0" err="1" smtClean="0">
                <a:solidFill>
                  <a:srgbClr val="002060"/>
                </a:solidFill>
              </a:rPr>
              <a:t>leak</a:t>
            </a:r>
            <a:r>
              <a:rPr lang="fr-FR" i="1" dirty="0" smtClean="0">
                <a:solidFill>
                  <a:srgbClr val="002060"/>
                </a:solidFill>
              </a:rPr>
              <a:t>&lt; 10</a:t>
            </a:r>
            <a:r>
              <a:rPr lang="fr-FR" i="1" baseline="30000" dirty="0" smtClean="0">
                <a:solidFill>
                  <a:srgbClr val="002060"/>
                </a:solidFill>
              </a:rPr>
              <a:t>-11</a:t>
            </a:r>
            <a:r>
              <a:rPr lang="fr-FR" i="1" dirty="0" smtClean="0">
                <a:solidFill>
                  <a:srgbClr val="002060"/>
                </a:solidFill>
              </a:rPr>
              <a:t> mbar l/s)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02060"/>
                </a:solidFill>
              </a:rPr>
              <a:t>Passing </a:t>
            </a:r>
            <a:r>
              <a:rPr lang="fr-FR" dirty="0" err="1" smtClean="0">
                <a:solidFill>
                  <a:srgbClr val="002060"/>
                </a:solidFill>
              </a:rPr>
              <a:t>through</a:t>
            </a:r>
            <a:r>
              <a:rPr lang="fr-FR" dirty="0" smtClean="0">
                <a:solidFill>
                  <a:srgbClr val="002060"/>
                </a:solidFill>
              </a:rPr>
              <a:t> 4A </a:t>
            </a:r>
            <a:r>
              <a:rPr lang="fr-FR" dirty="0" err="1" smtClean="0">
                <a:solidFill>
                  <a:srgbClr val="002060"/>
                </a:solidFill>
              </a:rPr>
              <a:t>zeolites</a:t>
            </a:r>
            <a:r>
              <a:rPr lang="fr-FR" dirty="0" smtClean="0">
                <a:solidFill>
                  <a:srgbClr val="002060"/>
                </a:solidFill>
              </a:rPr>
              <a:t> in pellet </a:t>
            </a:r>
            <a:r>
              <a:rPr lang="fr-FR" dirty="0" err="1" smtClean="0">
                <a:solidFill>
                  <a:srgbClr val="002060"/>
                </a:solidFill>
              </a:rPr>
              <a:t>form</a:t>
            </a:r>
            <a:r>
              <a:rPr lang="fr-FR" dirty="0" smtClean="0">
                <a:solidFill>
                  <a:srgbClr val="002060"/>
                </a:solidFill>
              </a:rPr>
              <a:t> inefficient 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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powder</a:t>
            </a:r>
            <a:endParaRPr lang="fr-FR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Passing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through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activated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alumina (Al</a:t>
            </a:r>
            <a:r>
              <a:rPr lang="fr-FR" baseline="-25000" dirty="0" smtClean="0">
                <a:solidFill>
                  <a:srgbClr val="002060"/>
                </a:solidFill>
                <a:sym typeface="Wingdings" panose="05000000000000000000" pitchFamily="2" charset="2"/>
              </a:rPr>
              <a:t>2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O</a:t>
            </a:r>
            <a:r>
              <a:rPr lang="fr-FR" baseline="-25000" dirty="0" smtClean="0">
                <a:solidFill>
                  <a:srgbClr val="002060"/>
                </a:solidFill>
                <a:sym typeface="Wingdings" panose="05000000000000000000" pitchFamily="2" charset="2"/>
              </a:rPr>
              <a:t>3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) 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reaction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with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impurities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dirty="0" err="1">
                <a:solidFill>
                  <a:srgbClr val="002060"/>
                </a:solidFill>
                <a:sym typeface="Wingdings" panose="05000000000000000000" pitchFamily="2" charset="2"/>
              </a:rPr>
              <a:t>c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ontained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inside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the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sieve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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game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dirty="0">
                <a:solidFill>
                  <a:srgbClr val="002060"/>
                </a:solidFill>
                <a:sym typeface="Wingdings" panose="05000000000000000000" pitchFamily="2" charset="2"/>
              </a:rPr>
              <a:t>over for Al</a:t>
            </a:r>
            <a:r>
              <a:rPr lang="fr-FR" baseline="-25000" dirty="0">
                <a:solidFill>
                  <a:srgbClr val="002060"/>
                </a:solidFill>
                <a:sym typeface="Wingdings" panose="05000000000000000000" pitchFamily="2" charset="2"/>
              </a:rPr>
              <a:t>2</a:t>
            </a:r>
            <a:r>
              <a:rPr lang="fr-FR" dirty="0">
                <a:solidFill>
                  <a:srgbClr val="002060"/>
                </a:solidFill>
                <a:sym typeface="Wingdings" panose="05000000000000000000" pitchFamily="2" charset="2"/>
              </a:rPr>
              <a:t>O</a:t>
            </a:r>
            <a:r>
              <a:rPr lang="fr-FR" baseline="-25000" dirty="0">
                <a:solidFill>
                  <a:srgbClr val="002060"/>
                </a:solidFill>
                <a:sym typeface="Wingdings" panose="05000000000000000000" pitchFamily="2" charset="2"/>
              </a:rPr>
              <a:t>3</a:t>
            </a:r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00685" y="6044262"/>
            <a:ext cx="37453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err="1" smtClean="0">
                <a:solidFill>
                  <a:srgbClr val="002060"/>
                </a:solidFill>
              </a:rPr>
              <a:t>Dynamic</a:t>
            </a:r>
            <a:r>
              <a:rPr lang="fr-FR" sz="1600" i="1" dirty="0" smtClean="0">
                <a:solidFill>
                  <a:srgbClr val="002060"/>
                </a:solidFill>
              </a:rPr>
              <a:t> station</a:t>
            </a:r>
            <a:endParaRPr lang="fr-FR" sz="1600" i="1" dirty="0">
              <a:solidFill>
                <a:srgbClr val="00206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805255" y="6044262"/>
            <a:ext cx="37453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err="1" smtClean="0">
                <a:solidFill>
                  <a:srgbClr val="002060"/>
                </a:solidFill>
              </a:rPr>
              <a:t>Dynamic</a:t>
            </a:r>
            <a:r>
              <a:rPr lang="fr-FR" sz="1600" i="1" dirty="0" smtClean="0">
                <a:solidFill>
                  <a:srgbClr val="002060"/>
                </a:solidFill>
              </a:rPr>
              <a:t> station plan</a:t>
            </a:r>
            <a:endParaRPr lang="fr-FR" sz="1600" i="1" dirty="0">
              <a:solidFill>
                <a:srgbClr val="002060"/>
              </a:solidFill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321" y="3101107"/>
            <a:ext cx="3520070" cy="2765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88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« </a:t>
            </a:r>
            <a:r>
              <a:rPr lang="fr-FR" dirty="0" err="1" smtClean="0"/>
              <a:t>static</a:t>
            </a:r>
            <a:r>
              <a:rPr lang="fr-FR" dirty="0" smtClean="0"/>
              <a:t> » </a:t>
            </a:r>
            <a:r>
              <a:rPr lang="fr-FR" dirty="0" err="1" smtClean="0"/>
              <a:t>ultrapurification</a:t>
            </a:r>
            <a:r>
              <a:rPr lang="fr-FR" dirty="0" smtClean="0"/>
              <a:t> station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815776" y="1084204"/>
            <a:ext cx="774744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dirty="0" err="1" smtClean="0">
                <a:solidFill>
                  <a:srgbClr val="002060"/>
                </a:solidFill>
              </a:rPr>
              <a:t>Soaking</a:t>
            </a:r>
            <a:r>
              <a:rPr lang="fr-FR" b="1" dirty="0" smtClean="0">
                <a:solidFill>
                  <a:srgbClr val="002060"/>
                </a:solidFill>
              </a:rPr>
              <a:t> of TMBi in </a:t>
            </a:r>
            <a:r>
              <a:rPr lang="fr-FR" b="1" dirty="0" err="1" smtClean="0">
                <a:solidFill>
                  <a:srgbClr val="002060"/>
                </a:solidFill>
              </a:rPr>
              <a:t>liquid</a:t>
            </a:r>
            <a:r>
              <a:rPr lang="fr-FR" b="1" dirty="0" smtClean="0">
                <a:solidFill>
                  <a:srgbClr val="002060"/>
                </a:solidFill>
              </a:rPr>
              <a:t> phase in </a:t>
            </a:r>
            <a:r>
              <a:rPr lang="fr-FR" b="1" dirty="0" err="1" smtClean="0">
                <a:solidFill>
                  <a:srgbClr val="002060"/>
                </a:solidFill>
              </a:rPr>
              <a:t>zeolites</a:t>
            </a:r>
            <a:r>
              <a:rPr lang="fr-FR" b="1" dirty="0" smtClean="0">
                <a:solidFill>
                  <a:srgbClr val="002060"/>
                </a:solidFill>
              </a:rPr>
              <a:t>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02060"/>
                </a:solidFill>
              </a:rPr>
              <a:t>13X </a:t>
            </a:r>
            <a:r>
              <a:rPr lang="fr-FR" dirty="0" err="1" smtClean="0">
                <a:solidFill>
                  <a:srgbClr val="002060"/>
                </a:solidFill>
              </a:rPr>
              <a:t>zeolites</a:t>
            </a:r>
            <a:r>
              <a:rPr lang="fr-FR" dirty="0" smtClean="0">
                <a:solidFill>
                  <a:srgbClr val="002060"/>
                </a:solidFill>
              </a:rPr>
              <a:t>, </a:t>
            </a:r>
            <a:r>
              <a:rPr lang="fr-FR" dirty="0" err="1" smtClean="0">
                <a:solidFill>
                  <a:srgbClr val="002060"/>
                </a:solidFill>
              </a:rPr>
              <a:t>Silica</a:t>
            </a:r>
            <a:r>
              <a:rPr lang="fr-FR" dirty="0" smtClean="0">
                <a:solidFill>
                  <a:srgbClr val="002060"/>
                </a:solidFill>
              </a:rPr>
              <a:t> gel 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 TMBi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goes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inside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the pores and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react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with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the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walls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eventually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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game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over for large pores in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static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station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3A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zeolites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powder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form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 </a:t>
            </a:r>
            <a:r>
              <a:rPr lang="fr-FR" b="1" dirty="0" smtClean="0">
                <a:solidFill>
                  <a:srgbClr val="002060"/>
                </a:solidFill>
                <a:sym typeface="Wingdings" panose="05000000000000000000" pitchFamily="2" charset="2"/>
              </a:rPr>
              <a:t>first </a:t>
            </a:r>
            <a:r>
              <a:rPr lang="fr-FR" b="1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ionization</a:t>
            </a:r>
            <a:r>
              <a:rPr lang="fr-FR" b="1" dirty="0" smtClean="0">
                <a:solidFill>
                  <a:srgbClr val="002060"/>
                </a:solidFill>
                <a:sym typeface="Wingdings" panose="05000000000000000000" pitchFamily="2" charset="2"/>
              </a:rPr>
              <a:t> signal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4A and 5A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zeolites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in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powder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form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 on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going</a:t>
            </a:r>
            <a:endParaRPr lang="fr-FR" dirty="0">
              <a:solidFill>
                <a:srgbClr val="002060"/>
              </a:solidFill>
            </a:endParaRPr>
          </a:p>
        </p:txBody>
      </p:sp>
      <p:grpSp>
        <p:nvGrpSpPr>
          <p:cNvPr id="11" name="Groupe 10"/>
          <p:cNvGrpSpPr/>
          <p:nvPr/>
        </p:nvGrpSpPr>
        <p:grpSpPr>
          <a:xfrm>
            <a:off x="717511" y="2721654"/>
            <a:ext cx="7708978" cy="3653174"/>
            <a:chOff x="869549" y="2721654"/>
            <a:chExt cx="7708978" cy="36531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8093" y="2721654"/>
              <a:ext cx="2428255" cy="3293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4093" y="2784055"/>
              <a:ext cx="3904434" cy="3168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/>
            <p:cNvSpPr txBox="1"/>
            <p:nvPr/>
          </p:nvSpPr>
          <p:spPr>
            <a:xfrm>
              <a:off x="869549" y="6036274"/>
              <a:ext cx="374534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i="1" dirty="0" err="1" smtClean="0">
                  <a:solidFill>
                    <a:srgbClr val="002060"/>
                  </a:solidFill>
                </a:rPr>
                <a:t>Static</a:t>
              </a:r>
              <a:r>
                <a:rPr lang="fr-FR" sz="1600" i="1" dirty="0" smtClean="0">
                  <a:solidFill>
                    <a:srgbClr val="002060"/>
                  </a:solidFill>
                </a:rPr>
                <a:t> station</a:t>
              </a:r>
              <a:endParaRPr lang="fr-FR" sz="1600" i="1" dirty="0">
                <a:solidFill>
                  <a:srgbClr val="002060"/>
                </a:solidFill>
              </a:endParaRP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4753639" y="6017220"/>
              <a:ext cx="374534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i="1" dirty="0" err="1" smtClean="0">
                  <a:solidFill>
                    <a:srgbClr val="002060"/>
                  </a:solidFill>
                </a:rPr>
                <a:t>Static</a:t>
              </a:r>
              <a:r>
                <a:rPr lang="fr-FR" sz="1600" i="1" dirty="0" smtClean="0">
                  <a:solidFill>
                    <a:srgbClr val="002060"/>
                  </a:solidFill>
                </a:rPr>
                <a:t> station plan</a:t>
              </a:r>
              <a:endParaRPr lang="fr-FR" sz="1600" i="1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6987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dirty="0" smtClean="0"/>
              <a:t>Détecteur liquide </a:t>
            </a:r>
            <a:r>
              <a:rPr lang="fr-FR" dirty="0" err="1" smtClean="0"/>
              <a:t>multipixellisé</a:t>
            </a:r>
            <a:r>
              <a:rPr lang="fr-FR" dirty="0" smtClean="0"/>
              <a:t> pour l'imagerie médicale et préclinique | 02/07/15</a:t>
            </a:r>
            <a:endParaRPr lang="fr-FR" dirty="0"/>
          </a:p>
        </p:txBody>
      </p:sp>
      <p:pic>
        <p:nvPicPr>
          <p:cNvPr id="6" name="Picture 2" descr="\\dapnia\data\manip\CaLIPSO\Photos\2014\TVIE\Signal Tvie1\signaux muons\IMG_20141218_1225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040431"/>
            <a:ext cx="4830746" cy="3623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1442275" y="5891203"/>
            <a:ext cx="37453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err="1" smtClean="0">
                <a:solidFill>
                  <a:srgbClr val="002060"/>
                </a:solidFill>
              </a:rPr>
              <a:t>Tvie</a:t>
            </a:r>
            <a:r>
              <a:rPr lang="fr-FR" sz="1600" i="1" dirty="0" smtClean="0">
                <a:solidFill>
                  <a:srgbClr val="002060"/>
                </a:solidFill>
              </a:rPr>
              <a:t> </a:t>
            </a:r>
            <a:r>
              <a:rPr lang="fr-FR" sz="1600" i="1" dirty="0" err="1" smtClean="0">
                <a:solidFill>
                  <a:srgbClr val="002060"/>
                </a:solidFill>
              </a:rPr>
              <a:t>cell</a:t>
            </a:r>
            <a:r>
              <a:rPr lang="fr-FR" sz="1600" i="1" dirty="0" smtClean="0">
                <a:solidFill>
                  <a:srgbClr val="002060"/>
                </a:solidFill>
              </a:rPr>
              <a:t> </a:t>
            </a:r>
            <a:r>
              <a:rPr lang="fr-FR" sz="1600" i="1" dirty="0" err="1" smtClean="0">
                <a:solidFill>
                  <a:srgbClr val="002060"/>
                </a:solidFill>
              </a:rPr>
              <a:t>electronic</a:t>
            </a:r>
            <a:r>
              <a:rPr lang="fr-FR" sz="1600" i="1" dirty="0" smtClean="0">
                <a:solidFill>
                  <a:srgbClr val="002060"/>
                </a:solidFill>
              </a:rPr>
              <a:t> </a:t>
            </a:r>
            <a:r>
              <a:rPr lang="fr-FR" sz="1600" i="1" dirty="0" err="1" smtClean="0">
                <a:solidFill>
                  <a:srgbClr val="002060"/>
                </a:solidFill>
              </a:rPr>
              <a:t>readout</a:t>
            </a:r>
            <a:endParaRPr lang="fr-FR" sz="1600" i="1" dirty="0">
              <a:solidFill>
                <a:srgbClr val="00206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481535" y="5891203"/>
            <a:ext cx="37453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err="1" smtClean="0">
                <a:solidFill>
                  <a:srgbClr val="002060"/>
                </a:solidFill>
              </a:rPr>
              <a:t>Tvie</a:t>
            </a:r>
            <a:r>
              <a:rPr lang="fr-FR" sz="1600" i="1" dirty="0" smtClean="0">
                <a:solidFill>
                  <a:srgbClr val="002060"/>
                </a:solidFill>
              </a:rPr>
              <a:t> </a:t>
            </a:r>
            <a:r>
              <a:rPr lang="fr-FR" sz="1600" i="1" dirty="0" err="1" smtClean="0">
                <a:solidFill>
                  <a:srgbClr val="002060"/>
                </a:solidFill>
              </a:rPr>
              <a:t>cell</a:t>
            </a:r>
            <a:endParaRPr lang="fr-FR" sz="1600" i="1" dirty="0">
              <a:solidFill>
                <a:srgbClr val="002060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040430"/>
            <a:ext cx="1243932" cy="3623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559344" y="1196752"/>
            <a:ext cx="8052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smtClean="0">
                <a:solidFill>
                  <a:srgbClr val="002060"/>
                </a:solidFill>
              </a:rPr>
              <a:t>III. TVIE CELL TESTS</a:t>
            </a:r>
            <a:endParaRPr lang="fr-FR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58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Tvie</a:t>
            </a:r>
            <a:r>
              <a:rPr lang="fr-FR" dirty="0" smtClean="0"/>
              <a:t> </a:t>
            </a:r>
            <a:r>
              <a:rPr lang="fr-FR" dirty="0" err="1" smtClean="0"/>
              <a:t>Cell</a:t>
            </a:r>
            <a:r>
              <a:rPr lang="fr-FR" dirty="0" smtClean="0"/>
              <a:t> - Charge MODE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dirty="0" smtClean="0"/>
              <a:t>Détecteur liquide </a:t>
            </a:r>
            <a:r>
              <a:rPr lang="fr-FR" dirty="0" err="1" smtClean="0"/>
              <a:t>multipixellisé</a:t>
            </a:r>
            <a:r>
              <a:rPr lang="fr-FR" dirty="0" smtClean="0"/>
              <a:t> pour l'imagerie médicale et préclinique | 02/07/15</a:t>
            </a:r>
            <a:endParaRPr lang="fr-FR" dirty="0"/>
          </a:p>
        </p:txBody>
      </p:sp>
      <p:grpSp>
        <p:nvGrpSpPr>
          <p:cNvPr id="6" name="Groupe 5"/>
          <p:cNvGrpSpPr/>
          <p:nvPr/>
        </p:nvGrpSpPr>
        <p:grpSpPr>
          <a:xfrm>
            <a:off x="522490" y="3285564"/>
            <a:ext cx="4237771" cy="2808119"/>
            <a:chOff x="3851920" y="3140968"/>
            <a:chExt cx="4587110" cy="2992785"/>
          </a:xfrm>
        </p:grpSpPr>
        <p:sp>
          <p:nvSpPr>
            <p:cNvPr id="7" name="ZoneTexte 6"/>
            <p:cNvSpPr txBox="1"/>
            <p:nvPr/>
          </p:nvSpPr>
          <p:spPr>
            <a:xfrm>
              <a:off x="5181600" y="4800600"/>
              <a:ext cx="32574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Optical Demonstrator optimized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1920" y="3140968"/>
              <a:ext cx="3705225" cy="2743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Connecteur droit avec flèche 8"/>
            <p:cNvCxnSpPr/>
            <p:nvPr/>
          </p:nvCxnSpPr>
          <p:spPr>
            <a:xfrm flipH="1">
              <a:off x="4788024" y="4800600"/>
              <a:ext cx="1008112" cy="0"/>
            </a:xfrm>
            <a:prstGeom prst="straightConnector1">
              <a:avLst/>
            </a:prstGeom>
            <a:ln w="28575">
              <a:solidFill>
                <a:schemeClr val="accent4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avec flèche 9"/>
            <p:cNvCxnSpPr/>
            <p:nvPr/>
          </p:nvCxnSpPr>
          <p:spPr>
            <a:xfrm flipH="1">
              <a:off x="6060233" y="5661248"/>
              <a:ext cx="292257" cy="0"/>
            </a:xfrm>
            <a:prstGeom prst="straightConnector1">
              <a:avLst/>
            </a:prstGeom>
            <a:ln w="28575">
              <a:solidFill>
                <a:schemeClr val="accent4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ZoneTexte 10"/>
            <p:cNvSpPr txBox="1"/>
            <p:nvPr/>
          </p:nvSpPr>
          <p:spPr>
            <a:xfrm>
              <a:off x="5104368" y="4825960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solidFill>
                    <a:schemeClr val="accent4">
                      <a:lumMod val="75000"/>
                    </a:schemeClr>
                  </a:solidFill>
                </a:rPr>
                <a:t>E</a:t>
              </a:r>
              <a:r>
                <a:rPr lang="fr-FR" baseline="-25000" dirty="0" smtClean="0">
                  <a:solidFill>
                    <a:schemeClr val="accent4">
                      <a:lumMod val="75000"/>
                    </a:schemeClr>
                  </a:solidFill>
                </a:rPr>
                <a:t>1</a:t>
              </a:r>
              <a:endParaRPr lang="fr-FR" baseline="-25000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5996776" y="5764421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solidFill>
                    <a:schemeClr val="accent4">
                      <a:lumMod val="75000"/>
                    </a:schemeClr>
                  </a:solidFill>
                </a:rPr>
                <a:t>E</a:t>
              </a:r>
              <a:r>
                <a:rPr lang="fr-FR" baseline="-25000" dirty="0">
                  <a:solidFill>
                    <a:schemeClr val="accent4">
                      <a:lumMod val="75000"/>
                    </a:schemeClr>
                  </a:solidFill>
                </a:rPr>
                <a:t>2</a:t>
              </a:r>
            </a:p>
          </p:txBody>
        </p:sp>
      </p:grpSp>
      <p:sp>
        <p:nvSpPr>
          <p:cNvPr id="13" name="ZoneTexte 12"/>
          <p:cNvSpPr txBox="1"/>
          <p:nvPr/>
        </p:nvSpPr>
        <p:spPr>
          <a:xfrm>
            <a:off x="324593" y="1560244"/>
            <a:ext cx="64076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Measure of ionization yield, free electrons lifetime and mobility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Low-noise </a:t>
            </a:r>
            <a:r>
              <a:rPr lang="en-US" dirty="0" err="1" smtClean="0">
                <a:solidFill>
                  <a:srgbClr val="002060"/>
                </a:solidFill>
              </a:rPr>
              <a:t>iDeF</a:t>
            </a:r>
            <a:r>
              <a:rPr lang="en-US" dirty="0" smtClean="0">
                <a:solidFill>
                  <a:srgbClr val="002060"/>
                </a:solidFill>
              </a:rPr>
              <a:t>-X electronic developed at SEDI (O. </a:t>
            </a:r>
            <a:r>
              <a:rPr lang="en-US" dirty="0" err="1" smtClean="0">
                <a:solidFill>
                  <a:srgbClr val="002060"/>
                </a:solidFill>
              </a:rPr>
              <a:t>Gevin</a:t>
            </a:r>
            <a:r>
              <a:rPr lang="en-US" dirty="0" smtClean="0">
                <a:solidFill>
                  <a:srgbClr val="002060"/>
                </a:solidFill>
              </a:rPr>
              <a:t> et al.)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Frisch grid needed for :</a:t>
            </a:r>
          </a:p>
          <a:p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dirty="0" smtClean="0">
                <a:solidFill>
                  <a:srgbClr val="002060"/>
                </a:solidFill>
                <a:sym typeface="Wingdings" panose="05000000000000000000" pitchFamily="2" charset="2"/>
              </a:rPr>
              <a:t> signal to </a:t>
            </a:r>
            <a:r>
              <a:rPr lang="en-US" dirty="0" smtClean="0">
                <a:solidFill>
                  <a:srgbClr val="002060"/>
                </a:solidFill>
              </a:rPr>
              <a:t>be independent of the interaction position in the detector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	</a:t>
            </a:r>
            <a:r>
              <a:rPr lang="en-US" dirty="0" smtClean="0">
                <a:solidFill>
                  <a:srgbClr val="002060"/>
                </a:solidFill>
                <a:sym typeface="Wingdings" panose="05000000000000000000" pitchFamily="2" charset="2"/>
              </a:rPr>
              <a:t> </a:t>
            </a:r>
            <a:r>
              <a:rPr lang="en-US" dirty="0" smtClean="0">
                <a:solidFill>
                  <a:srgbClr val="002060"/>
                </a:solidFill>
              </a:rPr>
              <a:t>Collecting only electron charges</a:t>
            </a:r>
            <a:endParaRPr lang="en-US" dirty="0">
              <a:solidFill>
                <a:srgbClr val="002060"/>
              </a:solidFill>
            </a:endParaRPr>
          </a:p>
        </p:txBody>
      </p:sp>
      <p:grpSp>
        <p:nvGrpSpPr>
          <p:cNvPr id="15" name="Groupe 14"/>
          <p:cNvGrpSpPr/>
          <p:nvPr/>
        </p:nvGrpSpPr>
        <p:grpSpPr>
          <a:xfrm>
            <a:off x="2947783" y="3285564"/>
            <a:ext cx="2273716" cy="1061076"/>
            <a:chOff x="3325749" y="3278350"/>
            <a:chExt cx="2273716" cy="1061076"/>
          </a:xfrm>
        </p:grpSpPr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4641" y="3278350"/>
              <a:ext cx="755933" cy="704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ZoneTexte 16"/>
            <p:cNvSpPr txBox="1"/>
            <p:nvPr/>
          </p:nvSpPr>
          <p:spPr>
            <a:xfrm>
              <a:off x="3325749" y="4000872"/>
              <a:ext cx="22737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i="1" dirty="0" smtClean="0">
                  <a:solidFill>
                    <a:srgbClr val="002060"/>
                  </a:solidFill>
                </a:rPr>
                <a:t>Detector</a:t>
              </a:r>
              <a:endParaRPr lang="fr-FR" sz="1600" i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18" name="Groupe 17"/>
          <p:cNvGrpSpPr/>
          <p:nvPr/>
        </p:nvGrpSpPr>
        <p:grpSpPr>
          <a:xfrm>
            <a:off x="2966759" y="5189334"/>
            <a:ext cx="2119746" cy="1205142"/>
            <a:chOff x="2575459" y="5532446"/>
            <a:chExt cx="2119746" cy="1205142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4032" y="5532446"/>
              <a:ext cx="782600" cy="775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ZoneTexte 19"/>
            <p:cNvSpPr txBox="1"/>
            <p:nvPr/>
          </p:nvSpPr>
          <p:spPr>
            <a:xfrm>
              <a:off x="2575459" y="6399034"/>
              <a:ext cx="21197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i="1" dirty="0" smtClean="0">
                  <a:solidFill>
                    <a:srgbClr val="002060"/>
                  </a:solidFill>
                </a:rPr>
                <a:t>Frisch </a:t>
              </a:r>
              <a:r>
                <a:rPr lang="fr-FR" sz="1600" i="1" dirty="0" err="1" smtClean="0">
                  <a:solidFill>
                    <a:srgbClr val="002060"/>
                  </a:solidFill>
                </a:rPr>
                <a:t>grid</a:t>
              </a:r>
              <a:endParaRPr lang="fr-FR" sz="1600" i="1" dirty="0">
                <a:solidFill>
                  <a:srgbClr val="002060"/>
                </a:solidFill>
              </a:endParaRPr>
            </a:p>
          </p:txBody>
        </p:sp>
      </p:grp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2892" y="1579894"/>
            <a:ext cx="1834962" cy="1139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ZoneTexte 22"/>
          <p:cNvSpPr txBox="1"/>
          <p:nvPr/>
        </p:nvSpPr>
        <p:spPr>
          <a:xfrm>
            <a:off x="6928473" y="2745185"/>
            <a:ext cx="2103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err="1" smtClean="0">
                <a:solidFill>
                  <a:srgbClr val="002060"/>
                </a:solidFill>
              </a:rPr>
              <a:t>Tvie</a:t>
            </a:r>
            <a:r>
              <a:rPr lang="fr-FR" sz="1600" i="1" dirty="0" smtClean="0">
                <a:solidFill>
                  <a:srgbClr val="002060"/>
                </a:solidFill>
              </a:rPr>
              <a:t> </a:t>
            </a:r>
            <a:r>
              <a:rPr lang="fr-FR" sz="1600" i="1" dirty="0" err="1" smtClean="0">
                <a:solidFill>
                  <a:srgbClr val="002060"/>
                </a:solidFill>
              </a:rPr>
              <a:t>cell</a:t>
            </a:r>
            <a:r>
              <a:rPr lang="fr-FR" sz="1600" i="1" dirty="0" smtClean="0">
                <a:solidFill>
                  <a:srgbClr val="002060"/>
                </a:solidFill>
              </a:rPr>
              <a:t> plan</a:t>
            </a:r>
            <a:endParaRPr lang="fr-FR" sz="1600" i="1" dirty="0">
              <a:solidFill>
                <a:srgbClr val="002060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446968" y="1078738"/>
            <a:ext cx="4125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02060"/>
                </a:solidFill>
                <a:cs typeface="Times New Roman"/>
              </a:rPr>
              <a:t>Charge impulsion </a:t>
            </a:r>
            <a:r>
              <a:rPr lang="fr-FR" dirty="0" err="1" smtClean="0">
                <a:solidFill>
                  <a:srgbClr val="002060"/>
                </a:solidFill>
                <a:cs typeface="Times New Roman"/>
              </a:rPr>
              <a:t>readout</a:t>
            </a:r>
            <a:endParaRPr lang="fr-FR" dirty="0">
              <a:solidFill>
                <a:srgbClr val="002060"/>
              </a:solidFill>
              <a:cs typeface="Times New Roman"/>
            </a:endParaRPr>
          </a:p>
        </p:txBody>
      </p:sp>
      <p:grpSp>
        <p:nvGrpSpPr>
          <p:cNvPr id="25" name="Groupe 24"/>
          <p:cNvGrpSpPr/>
          <p:nvPr/>
        </p:nvGrpSpPr>
        <p:grpSpPr>
          <a:xfrm>
            <a:off x="5009134" y="3938107"/>
            <a:ext cx="3838677" cy="1800200"/>
            <a:chOff x="1896195" y="3332857"/>
            <a:chExt cx="6697680" cy="2971775"/>
          </a:xfrm>
        </p:grpSpPr>
        <p:pic>
          <p:nvPicPr>
            <p:cNvPr id="26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96195" y="4168204"/>
              <a:ext cx="2647685" cy="21038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Picture 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8716" y="3332857"/>
              <a:ext cx="2715159" cy="2971775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28" name="Rectangle 27"/>
            <p:cNvSpPr/>
            <p:nvPr/>
          </p:nvSpPr>
          <p:spPr>
            <a:xfrm>
              <a:off x="2879812" y="4932146"/>
              <a:ext cx="504056" cy="2880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9" name="Connecteur droit 28"/>
            <p:cNvCxnSpPr/>
            <p:nvPr/>
          </p:nvCxnSpPr>
          <p:spPr>
            <a:xfrm flipV="1">
              <a:off x="3383868" y="3332857"/>
              <a:ext cx="2494848" cy="159929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29"/>
            <p:cNvCxnSpPr/>
            <p:nvPr/>
          </p:nvCxnSpPr>
          <p:spPr>
            <a:xfrm>
              <a:off x="3383868" y="5220147"/>
              <a:ext cx="2494848" cy="108448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ZoneTexte 30"/>
          <p:cNvSpPr txBox="1"/>
          <p:nvPr/>
        </p:nvSpPr>
        <p:spPr>
          <a:xfrm>
            <a:off x="5055802" y="5859498"/>
            <a:ext cx="37453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err="1" smtClean="0">
                <a:solidFill>
                  <a:srgbClr val="002060"/>
                </a:solidFill>
              </a:rPr>
              <a:t>IDeF</a:t>
            </a:r>
            <a:r>
              <a:rPr lang="fr-FR" sz="1600" i="1" dirty="0" smtClean="0">
                <a:solidFill>
                  <a:srgbClr val="002060"/>
                </a:solidFill>
              </a:rPr>
              <a:t>-X HD </a:t>
            </a:r>
            <a:r>
              <a:rPr lang="fr-FR" sz="1600" i="1" dirty="0" err="1" smtClean="0">
                <a:solidFill>
                  <a:srgbClr val="002060"/>
                </a:solidFill>
              </a:rPr>
              <a:t>picture</a:t>
            </a:r>
            <a:r>
              <a:rPr lang="fr-FR" sz="1600" i="1" dirty="0" smtClean="0">
                <a:solidFill>
                  <a:srgbClr val="002060"/>
                </a:solidFill>
              </a:rPr>
              <a:t> and </a:t>
            </a:r>
            <a:r>
              <a:rPr lang="fr-FR" sz="1600" i="1" dirty="0" err="1" smtClean="0">
                <a:solidFill>
                  <a:srgbClr val="002060"/>
                </a:solidFill>
              </a:rPr>
              <a:t>layout</a:t>
            </a:r>
            <a:endParaRPr lang="fr-FR" sz="16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504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Tvie</a:t>
            </a:r>
            <a:r>
              <a:rPr lang="fr-FR" dirty="0" smtClean="0"/>
              <a:t> </a:t>
            </a:r>
            <a:r>
              <a:rPr lang="fr-FR" dirty="0" err="1" smtClean="0"/>
              <a:t>cell</a:t>
            </a:r>
            <a:r>
              <a:rPr lang="fr-FR" dirty="0" smtClean="0"/>
              <a:t> – </a:t>
            </a:r>
            <a:r>
              <a:rPr lang="fr-FR" dirty="0" err="1" smtClean="0"/>
              <a:t>gfi</a:t>
            </a:r>
            <a:r>
              <a:rPr lang="fr-FR" dirty="0" smtClean="0"/>
              <a:t> mode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300884" y="2283520"/>
            <a:ext cx="5279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Test cell for </a:t>
            </a:r>
            <a:r>
              <a:rPr lang="en-US" dirty="0" err="1" smtClean="0">
                <a:solidFill>
                  <a:srgbClr val="002060"/>
                </a:solidFill>
              </a:rPr>
              <a:t>Gfi</a:t>
            </a:r>
            <a:r>
              <a:rPr lang="en-US" dirty="0" smtClean="0">
                <a:solidFill>
                  <a:srgbClr val="002060"/>
                </a:solidFill>
              </a:rPr>
              <a:t> measurement and high voltage </a:t>
            </a:r>
            <a:r>
              <a:rPr lang="en-US" dirty="0" err="1" smtClean="0">
                <a:solidFill>
                  <a:srgbClr val="002060"/>
                </a:solidFill>
              </a:rPr>
              <a:t>behaviour</a:t>
            </a:r>
            <a:r>
              <a:rPr lang="en-US" dirty="0" smtClean="0">
                <a:solidFill>
                  <a:srgbClr val="002060"/>
                </a:solidFill>
              </a:rPr>
              <a:t> checking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631" y="1023892"/>
            <a:ext cx="2664296" cy="1654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5738770" y="2745185"/>
            <a:ext cx="37453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err="1" smtClean="0">
                <a:solidFill>
                  <a:srgbClr val="002060"/>
                </a:solidFill>
              </a:rPr>
              <a:t>Tvie</a:t>
            </a:r>
            <a:r>
              <a:rPr lang="fr-FR" sz="1600" i="1" dirty="0" smtClean="0">
                <a:solidFill>
                  <a:srgbClr val="002060"/>
                </a:solidFill>
              </a:rPr>
              <a:t> </a:t>
            </a:r>
            <a:r>
              <a:rPr lang="fr-FR" sz="1600" i="1" dirty="0" err="1" smtClean="0">
                <a:solidFill>
                  <a:srgbClr val="002060"/>
                </a:solidFill>
              </a:rPr>
              <a:t>cell</a:t>
            </a:r>
            <a:r>
              <a:rPr lang="fr-FR" sz="1600" i="1" dirty="0" smtClean="0">
                <a:solidFill>
                  <a:srgbClr val="002060"/>
                </a:solidFill>
              </a:rPr>
              <a:t> plan</a:t>
            </a:r>
            <a:endParaRPr lang="fr-FR" sz="1600" i="1" dirty="0">
              <a:solidFill>
                <a:srgbClr val="002060"/>
              </a:solidFill>
            </a:endParaRPr>
          </a:p>
        </p:txBody>
      </p:sp>
      <p:pic>
        <p:nvPicPr>
          <p:cNvPr id="9" name="Image 0" descr="GfiTMB_test 0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284984"/>
            <a:ext cx="3600400" cy="2699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4643545" y="5990477"/>
            <a:ext cx="37453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err="1" smtClean="0">
                <a:solidFill>
                  <a:srgbClr val="002060"/>
                </a:solidFill>
              </a:rPr>
              <a:t>Ionization</a:t>
            </a:r>
            <a:r>
              <a:rPr lang="fr-FR" sz="1600" i="1" dirty="0" smtClean="0">
                <a:solidFill>
                  <a:srgbClr val="002060"/>
                </a:solidFill>
              </a:rPr>
              <a:t> </a:t>
            </a:r>
            <a:r>
              <a:rPr lang="fr-FR" sz="1600" i="1" dirty="0" err="1" smtClean="0">
                <a:solidFill>
                  <a:srgbClr val="002060"/>
                </a:solidFill>
              </a:rPr>
              <a:t>current</a:t>
            </a:r>
            <a:r>
              <a:rPr lang="fr-FR" sz="1600" i="1" dirty="0" smtClean="0">
                <a:solidFill>
                  <a:srgbClr val="002060"/>
                </a:solidFill>
              </a:rPr>
              <a:t> </a:t>
            </a:r>
            <a:r>
              <a:rPr lang="fr-FR" sz="1600" i="1" dirty="0" err="1" smtClean="0">
                <a:solidFill>
                  <a:srgbClr val="002060"/>
                </a:solidFill>
              </a:rPr>
              <a:t>measurement</a:t>
            </a:r>
            <a:endParaRPr lang="fr-FR" sz="1600" i="1" dirty="0">
              <a:solidFill>
                <a:srgbClr val="00206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241136" y="5984714"/>
            <a:ext cx="37453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smtClean="0">
                <a:solidFill>
                  <a:srgbClr val="002060"/>
                </a:solidFill>
              </a:rPr>
              <a:t>Ionisation </a:t>
            </a:r>
            <a:r>
              <a:rPr lang="fr-FR" sz="1600" i="1" dirty="0" err="1" smtClean="0">
                <a:solidFill>
                  <a:srgbClr val="002060"/>
                </a:solidFill>
              </a:rPr>
              <a:t>chamber</a:t>
            </a:r>
            <a:r>
              <a:rPr lang="fr-FR" sz="1600" i="1" dirty="0" smtClean="0">
                <a:solidFill>
                  <a:srgbClr val="002060"/>
                </a:solidFill>
              </a:rPr>
              <a:t> plan</a:t>
            </a:r>
            <a:endParaRPr lang="fr-FR" sz="1600" i="1" dirty="0">
              <a:solidFill>
                <a:srgbClr val="002060"/>
              </a:solidFill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540860" y="3306111"/>
            <a:ext cx="3505200" cy="2657475"/>
            <a:chOff x="540860" y="3083739"/>
            <a:chExt cx="3505200" cy="2657475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860" y="3083739"/>
              <a:ext cx="3505200" cy="2657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4" name="Connecteur droit avec flèche 13"/>
            <p:cNvCxnSpPr/>
            <p:nvPr/>
          </p:nvCxnSpPr>
          <p:spPr>
            <a:xfrm flipH="1">
              <a:off x="1648138" y="4779668"/>
              <a:ext cx="931338" cy="0"/>
            </a:xfrm>
            <a:prstGeom prst="straightConnector1">
              <a:avLst/>
            </a:prstGeom>
            <a:ln w="28575">
              <a:solidFill>
                <a:schemeClr val="accent4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ZoneTexte 14"/>
            <p:cNvSpPr txBox="1"/>
            <p:nvPr/>
          </p:nvSpPr>
          <p:spPr>
            <a:xfrm>
              <a:off x="1965369" y="4826377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solidFill>
                    <a:schemeClr val="accent4">
                      <a:lumMod val="75000"/>
                    </a:schemeClr>
                  </a:solidFill>
                </a:rPr>
                <a:t>E</a:t>
              </a:r>
              <a:endParaRPr lang="fr-FR" baseline="-25000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</p:grpSp>
      <p:sp>
        <p:nvSpPr>
          <p:cNvPr id="16" name="ZoneTexte 15"/>
          <p:cNvSpPr txBox="1"/>
          <p:nvPr/>
        </p:nvSpPr>
        <p:spPr>
          <a:xfrm>
            <a:off x="473147" y="990522"/>
            <a:ext cx="3692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02060"/>
                </a:solidFill>
                <a:cs typeface="Times New Roman"/>
              </a:rPr>
              <a:t>DC </a:t>
            </a:r>
            <a:r>
              <a:rPr lang="fr-FR" dirty="0" err="1" smtClean="0">
                <a:solidFill>
                  <a:srgbClr val="002060"/>
                </a:solidFill>
                <a:cs typeface="Times New Roman"/>
              </a:rPr>
              <a:t>current</a:t>
            </a:r>
            <a:r>
              <a:rPr lang="fr-FR" dirty="0" smtClean="0">
                <a:solidFill>
                  <a:srgbClr val="002060"/>
                </a:solidFill>
                <a:cs typeface="Times New Roman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cs typeface="Times New Roman"/>
              </a:rPr>
              <a:t>readout</a:t>
            </a:r>
            <a:endParaRPr lang="fr-FR" dirty="0">
              <a:solidFill>
                <a:srgbClr val="002060"/>
              </a:solidFill>
              <a:cs typeface="Times New Roman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00887" y="1528060"/>
            <a:ext cx="4572000" cy="646331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rgbClr val="002060"/>
                </a:solidFill>
              </a:rPr>
              <a:t>Gfi</a:t>
            </a:r>
            <a:r>
              <a:rPr lang="fr-FR" dirty="0" smtClean="0">
                <a:solidFill>
                  <a:srgbClr val="002060"/>
                </a:solidFill>
              </a:rPr>
              <a:t> (</a:t>
            </a:r>
            <a:r>
              <a:rPr lang="fr-FR" dirty="0" err="1" smtClean="0">
                <a:solidFill>
                  <a:srgbClr val="002060"/>
                </a:solidFill>
              </a:rPr>
              <a:t>number</a:t>
            </a:r>
            <a:r>
              <a:rPr lang="fr-FR" dirty="0" smtClean="0">
                <a:solidFill>
                  <a:srgbClr val="002060"/>
                </a:solidFill>
              </a:rPr>
              <a:t> of free </a:t>
            </a:r>
            <a:r>
              <a:rPr lang="fr-FR" dirty="0" err="1" smtClean="0">
                <a:solidFill>
                  <a:srgbClr val="002060"/>
                </a:solidFill>
              </a:rPr>
              <a:t>electrons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created</a:t>
            </a:r>
            <a:r>
              <a:rPr lang="fr-FR" dirty="0" smtClean="0">
                <a:solidFill>
                  <a:srgbClr val="002060"/>
                </a:solidFill>
              </a:rPr>
              <a:t> for 100 eV </a:t>
            </a:r>
            <a:r>
              <a:rPr lang="fr-FR" dirty="0" err="1" smtClean="0">
                <a:solidFill>
                  <a:srgbClr val="002060"/>
                </a:solidFill>
              </a:rPr>
              <a:t>energy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deposited</a:t>
            </a:r>
            <a:r>
              <a:rPr lang="fr-FR" dirty="0" smtClean="0">
                <a:solidFill>
                  <a:srgbClr val="002060"/>
                </a:solidFill>
              </a:rPr>
              <a:t>)</a:t>
            </a:r>
            <a:endParaRPr lang="fr-FR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16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Electronic</a:t>
            </a:r>
            <a:r>
              <a:rPr lang="fr-FR" dirty="0" smtClean="0"/>
              <a:t> noise optimisation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18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599367" y="1490124"/>
            <a:ext cx="79284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rgbClr val="002060"/>
                </a:solidFill>
              </a:rPr>
              <a:t>Very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weak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signals</a:t>
            </a:r>
            <a:r>
              <a:rPr lang="fr-FR" dirty="0" smtClean="0">
                <a:solidFill>
                  <a:srgbClr val="002060"/>
                </a:solidFill>
              </a:rPr>
              <a:t> (</a:t>
            </a:r>
            <a:r>
              <a:rPr lang="fr-FR" dirty="0" err="1" smtClean="0">
                <a:solidFill>
                  <a:srgbClr val="002060"/>
                </a:solidFill>
              </a:rPr>
              <a:t>pA</a:t>
            </a:r>
            <a:r>
              <a:rPr lang="fr-FR" dirty="0" smtClean="0">
                <a:solidFill>
                  <a:srgbClr val="002060"/>
                </a:solidFill>
              </a:rPr>
              <a:t>, </a:t>
            </a:r>
            <a:r>
              <a:rPr lang="fr-FR" dirty="0" err="1" smtClean="0">
                <a:solidFill>
                  <a:srgbClr val="002060"/>
                </a:solidFill>
              </a:rPr>
              <a:t>fC</a:t>
            </a:r>
            <a:r>
              <a:rPr lang="fr-FR" dirty="0" smtClean="0">
                <a:solidFill>
                  <a:srgbClr val="002060"/>
                </a:solidFill>
              </a:rPr>
              <a:t>)</a:t>
            </a:r>
          </a:p>
          <a:p>
            <a:pPr algn="just"/>
            <a:endParaRPr lang="fr-FR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Eliminate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every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noise sources</a:t>
            </a:r>
          </a:p>
          <a:p>
            <a:pPr marL="742950" lvl="1" indent="-285750" algn="just">
              <a:buFont typeface="Wingdings"/>
              <a:buChar char="à"/>
            </a:pP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Very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low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noise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iDeF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-X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electronic</a:t>
            </a:r>
            <a:endParaRPr lang="fr-FR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 marL="742950" lvl="1" indent="-285750" algn="just">
              <a:buFont typeface="Wingdings"/>
              <a:buChar char="à"/>
            </a:pP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Same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ground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for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every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electronic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modules and detector</a:t>
            </a:r>
          </a:p>
          <a:p>
            <a:pPr marL="742950" lvl="1" indent="-285750" algn="just">
              <a:buFont typeface="Wingdings"/>
              <a:buChar char="à"/>
            </a:pP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High voltage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filters</a:t>
            </a:r>
            <a:endParaRPr lang="fr-FR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</p:txBody>
      </p:sp>
      <p:pic>
        <p:nvPicPr>
          <p:cNvPr id="7" name="Picture 4" descr="http://www.google.fr/url?source=imglanding&amp;ct=img&amp;q=http://www.upsilonaudio.com/wp-content/uploads/2013/06/Maple_Bruit_Blanc.jpg&amp;sa=X&amp;ei=a5d2VbenG4HoUvDBgtgE&amp;ved=0CAkQ8wc&amp;usg=AFQjCNHWb2z-_D6mOkjyvWZrZ1__-YlTP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3999" y="1103258"/>
            <a:ext cx="2008946" cy="1016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155" y="4007167"/>
            <a:ext cx="3316125" cy="1721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430" y="3695546"/>
            <a:ext cx="3677217" cy="2345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0" y="6075103"/>
            <a:ext cx="50405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smtClean="0">
                <a:solidFill>
                  <a:srgbClr val="002060"/>
                </a:solidFill>
              </a:rPr>
              <a:t>Charge </a:t>
            </a:r>
            <a:r>
              <a:rPr lang="fr-FR" sz="1600" i="1" dirty="0" err="1" smtClean="0">
                <a:solidFill>
                  <a:srgbClr val="002060"/>
                </a:solidFill>
              </a:rPr>
              <a:t>preamplifier</a:t>
            </a:r>
            <a:r>
              <a:rPr lang="fr-FR" sz="1600" i="1" dirty="0" smtClean="0">
                <a:solidFill>
                  <a:srgbClr val="002060"/>
                </a:solidFill>
              </a:rPr>
              <a:t> noise </a:t>
            </a:r>
            <a:r>
              <a:rPr lang="fr-FR" sz="1600" i="1" dirty="0" err="1" smtClean="0">
                <a:solidFill>
                  <a:srgbClr val="002060"/>
                </a:solidFill>
              </a:rPr>
              <a:t>diagram</a:t>
            </a:r>
            <a:endParaRPr lang="fr-FR" sz="1600" i="1" dirty="0">
              <a:solidFill>
                <a:srgbClr val="00206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4162937" y="6075679"/>
            <a:ext cx="50405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smtClean="0">
                <a:solidFill>
                  <a:srgbClr val="002060"/>
                </a:solidFill>
              </a:rPr>
              <a:t>High voltage </a:t>
            </a:r>
            <a:r>
              <a:rPr lang="fr-FR" sz="1600" i="1" dirty="0" err="1" smtClean="0">
                <a:solidFill>
                  <a:srgbClr val="002060"/>
                </a:solidFill>
              </a:rPr>
              <a:t>low-pass</a:t>
            </a:r>
            <a:r>
              <a:rPr lang="fr-FR" sz="1600" i="1" dirty="0" smtClean="0">
                <a:solidFill>
                  <a:srgbClr val="002060"/>
                </a:solidFill>
              </a:rPr>
              <a:t> </a:t>
            </a:r>
            <a:r>
              <a:rPr lang="fr-FR" sz="1600" i="1" dirty="0" err="1" smtClean="0">
                <a:solidFill>
                  <a:srgbClr val="002060"/>
                </a:solidFill>
              </a:rPr>
              <a:t>filter</a:t>
            </a:r>
            <a:endParaRPr lang="fr-FR" sz="1600" i="1" dirty="0">
              <a:solidFill>
                <a:srgbClr val="00206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4598192" y="2159952"/>
            <a:ext cx="50405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smtClean="0">
                <a:solidFill>
                  <a:srgbClr val="002060"/>
                </a:solidFill>
              </a:rPr>
              <a:t>White noise</a:t>
            </a:r>
            <a:endParaRPr lang="fr-FR" sz="16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24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19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557564" y="3244334"/>
            <a:ext cx="8052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smtClean="0">
                <a:solidFill>
                  <a:srgbClr val="002060"/>
                </a:solidFill>
              </a:rPr>
              <a:t>IV. </a:t>
            </a:r>
            <a:r>
              <a:rPr lang="fr-FR" sz="3200" b="1" dirty="0" smtClean="0">
                <a:solidFill>
                  <a:srgbClr val="002060"/>
                </a:solidFill>
              </a:rPr>
              <a:t>MEASUREMENTS</a:t>
            </a:r>
            <a:endParaRPr lang="fr-FR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02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Expected</a:t>
            </a:r>
            <a:r>
              <a:rPr lang="fr-FR" dirty="0" smtClean="0"/>
              <a:t> muon signal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413799" y="1068227"/>
            <a:ext cx="8307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err="1" smtClean="0">
                <a:solidFill>
                  <a:srgbClr val="002060"/>
                </a:solidFill>
              </a:rPr>
              <a:t>Detection</a:t>
            </a:r>
            <a:r>
              <a:rPr lang="fr-FR" b="1" dirty="0" smtClean="0">
                <a:solidFill>
                  <a:srgbClr val="002060"/>
                </a:solidFill>
              </a:rPr>
              <a:t> </a:t>
            </a:r>
            <a:r>
              <a:rPr lang="fr-FR" b="1" dirty="0">
                <a:solidFill>
                  <a:srgbClr val="002060"/>
                </a:solidFill>
              </a:rPr>
              <a:t>i</a:t>
            </a:r>
            <a:r>
              <a:rPr lang="fr-FR" b="1" dirty="0" smtClean="0">
                <a:solidFill>
                  <a:srgbClr val="002060"/>
                </a:solidFill>
              </a:rPr>
              <a:t>n </a:t>
            </a:r>
            <a:r>
              <a:rPr lang="fr-FR" b="1" dirty="0" err="1" smtClean="0">
                <a:solidFill>
                  <a:srgbClr val="002060"/>
                </a:solidFill>
              </a:rPr>
              <a:t>coincidence</a:t>
            </a:r>
            <a:r>
              <a:rPr lang="fr-FR" b="1" dirty="0" smtClean="0">
                <a:solidFill>
                  <a:srgbClr val="002060"/>
                </a:solidFill>
              </a:rPr>
              <a:t> of a muon on </a:t>
            </a:r>
            <a:r>
              <a:rPr lang="fr-FR" b="1" dirty="0" err="1" smtClean="0">
                <a:solidFill>
                  <a:srgbClr val="002060"/>
                </a:solidFill>
              </a:rPr>
              <a:t>two</a:t>
            </a:r>
            <a:r>
              <a:rPr lang="fr-FR" b="1" dirty="0" smtClean="0">
                <a:solidFill>
                  <a:srgbClr val="002060"/>
                </a:solidFill>
              </a:rPr>
              <a:t> </a:t>
            </a:r>
            <a:r>
              <a:rPr lang="fr-FR" b="1" dirty="0" err="1" smtClean="0">
                <a:solidFill>
                  <a:srgbClr val="002060"/>
                </a:solidFill>
              </a:rPr>
              <a:t>scintillators</a:t>
            </a:r>
            <a:endParaRPr lang="fr-FR" b="1" dirty="0" smtClean="0">
              <a:solidFill>
                <a:srgbClr val="002060"/>
              </a:solidFill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5331700" y="1459655"/>
            <a:ext cx="2177837" cy="2874357"/>
            <a:chOff x="3483082" y="714425"/>
            <a:chExt cx="2177837" cy="2874357"/>
          </a:xfrm>
        </p:grpSpPr>
        <p:pic>
          <p:nvPicPr>
            <p:cNvPr id="8" name="Image 7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3082" y="714425"/>
              <a:ext cx="2177837" cy="2649661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9" name="Connecteur droit avec flèche 8"/>
            <p:cNvCxnSpPr>
              <a:stCxn id="8" idx="0"/>
            </p:cNvCxnSpPr>
            <p:nvPr/>
          </p:nvCxnSpPr>
          <p:spPr>
            <a:xfrm flipH="1">
              <a:off x="4427984" y="714425"/>
              <a:ext cx="144017" cy="2858591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ZoneTexte 9"/>
            <p:cNvSpPr txBox="1"/>
            <p:nvPr/>
          </p:nvSpPr>
          <p:spPr>
            <a:xfrm>
              <a:off x="4462452" y="3219450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solidFill>
                    <a:srgbClr val="FF0000"/>
                  </a:solidFill>
                </a:rPr>
                <a:t>µ</a:t>
              </a:r>
              <a:endParaRPr lang="fr-FR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81827" y="2042555"/>
            <a:ext cx="1144048" cy="1522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321462" y="1681418"/>
            <a:ext cx="49975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rgbClr val="002060"/>
                </a:solidFill>
              </a:rPr>
              <a:t>Energy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deposit</a:t>
            </a:r>
            <a:r>
              <a:rPr lang="fr-FR" dirty="0" smtClean="0">
                <a:solidFill>
                  <a:srgbClr val="002060"/>
                </a:solidFill>
              </a:rPr>
              <a:t> at minimum </a:t>
            </a:r>
            <a:r>
              <a:rPr lang="fr-FR" dirty="0" err="1" smtClean="0">
                <a:solidFill>
                  <a:srgbClr val="002060"/>
                </a:solidFill>
              </a:rPr>
              <a:t>ionizing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endParaRPr lang="fr-FR" dirty="0">
              <a:solidFill>
                <a:srgbClr val="002060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>
              <a:solidFill>
                <a:srgbClr val="002060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rgbClr val="002060"/>
                </a:solidFill>
              </a:rPr>
              <a:t>Ionization</a:t>
            </a:r>
            <a:r>
              <a:rPr lang="fr-FR" dirty="0" smtClean="0">
                <a:solidFill>
                  <a:srgbClr val="002060"/>
                </a:solidFill>
              </a:rPr>
              <a:t> signal </a:t>
            </a:r>
            <a:r>
              <a:rPr lang="fr-FR" dirty="0" err="1" smtClean="0">
                <a:solidFill>
                  <a:srgbClr val="002060"/>
                </a:solidFill>
              </a:rPr>
              <a:t>readout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with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IDeF</a:t>
            </a:r>
            <a:r>
              <a:rPr lang="fr-FR" dirty="0" smtClean="0">
                <a:solidFill>
                  <a:srgbClr val="002060"/>
                </a:solidFill>
              </a:rPr>
              <a:t>-X</a:t>
            </a:r>
            <a:endParaRPr lang="fr-FR" dirty="0">
              <a:solidFill>
                <a:srgbClr val="002060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>
              <a:solidFill>
                <a:srgbClr val="002060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2060"/>
                </a:solidFill>
              </a:rPr>
              <a:t>Acquisition </a:t>
            </a:r>
            <a:r>
              <a:rPr lang="fr-FR" dirty="0" smtClean="0">
                <a:solidFill>
                  <a:srgbClr val="002060"/>
                </a:solidFill>
              </a:rPr>
              <a:t>on </a:t>
            </a:r>
            <a:r>
              <a:rPr lang="fr-FR" dirty="0" smtClean="0">
                <a:solidFill>
                  <a:srgbClr val="002060"/>
                </a:solidFill>
              </a:rPr>
              <a:t>Matacq </a:t>
            </a:r>
            <a:r>
              <a:rPr lang="fr-FR" dirty="0" err="1" smtClean="0">
                <a:solidFill>
                  <a:srgbClr val="002060"/>
                </a:solidFill>
              </a:rPr>
              <a:t>card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developed</a:t>
            </a:r>
            <a:r>
              <a:rPr lang="fr-FR" dirty="0" smtClean="0">
                <a:solidFill>
                  <a:srgbClr val="002060"/>
                </a:solidFill>
              </a:rPr>
              <a:t> at SEDI (</a:t>
            </a:r>
            <a:r>
              <a:rPr lang="fr-FR" dirty="0" err="1" smtClean="0">
                <a:solidFill>
                  <a:srgbClr val="002060"/>
                </a:solidFill>
              </a:rPr>
              <a:t>E.Delagnes</a:t>
            </a:r>
            <a:r>
              <a:rPr lang="fr-FR" dirty="0" smtClean="0">
                <a:solidFill>
                  <a:srgbClr val="002060"/>
                </a:solidFill>
              </a:rPr>
              <a:t> et al.)</a:t>
            </a:r>
            <a:endParaRPr lang="fr-FR" dirty="0">
              <a:solidFill>
                <a:srgbClr val="002060"/>
              </a:solidFill>
            </a:endParaRPr>
          </a:p>
          <a:p>
            <a:pPr algn="just"/>
            <a:endParaRPr lang="fr-FR" dirty="0">
              <a:solidFill>
                <a:srgbClr val="002060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02060"/>
                </a:solidFill>
              </a:rPr>
              <a:t>2,7 MeV </a:t>
            </a:r>
            <a:r>
              <a:rPr lang="fr-FR" dirty="0" err="1" smtClean="0">
                <a:solidFill>
                  <a:srgbClr val="002060"/>
                </a:solidFill>
              </a:rPr>
              <a:t>average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energy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deposit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smtClean="0">
                <a:solidFill>
                  <a:srgbClr val="002060"/>
                </a:solidFill>
              </a:rPr>
              <a:t>(</a:t>
            </a:r>
            <a:r>
              <a:rPr lang="el-GR" dirty="0" smtClean="0">
                <a:solidFill>
                  <a:srgbClr val="002060"/>
                </a:solidFill>
              </a:rPr>
              <a:t>σ</a:t>
            </a:r>
            <a:r>
              <a:rPr lang="fr-FR" dirty="0" smtClean="0">
                <a:solidFill>
                  <a:srgbClr val="002060"/>
                </a:solidFill>
              </a:rPr>
              <a:t> = 0,93 MeV)</a:t>
            </a:r>
          </a:p>
        </p:txBody>
      </p:sp>
      <p:grpSp>
        <p:nvGrpSpPr>
          <p:cNvPr id="13" name="Groupe 12"/>
          <p:cNvGrpSpPr/>
          <p:nvPr/>
        </p:nvGrpSpPr>
        <p:grpSpPr>
          <a:xfrm>
            <a:off x="347986" y="4149346"/>
            <a:ext cx="5040559" cy="2275782"/>
            <a:chOff x="2051719" y="4372898"/>
            <a:chExt cx="5040559" cy="2275782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3137" y="4372898"/>
              <a:ext cx="4517726" cy="1874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4"/>
            <p:cNvSpPr txBox="1"/>
            <p:nvPr/>
          </p:nvSpPr>
          <p:spPr>
            <a:xfrm>
              <a:off x="2051719" y="6310126"/>
              <a:ext cx="50405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i="1" dirty="0" smtClean="0">
                  <a:solidFill>
                    <a:srgbClr val="002060"/>
                  </a:solidFill>
                </a:rPr>
                <a:t>Energie </a:t>
              </a:r>
              <a:r>
                <a:rPr lang="fr-FR" sz="1600" i="1" dirty="0" err="1" smtClean="0">
                  <a:solidFill>
                    <a:srgbClr val="002060"/>
                  </a:solidFill>
                </a:rPr>
                <a:t>deposited</a:t>
              </a:r>
              <a:r>
                <a:rPr lang="fr-FR" sz="1600" i="1" dirty="0" smtClean="0">
                  <a:solidFill>
                    <a:srgbClr val="002060"/>
                  </a:solidFill>
                </a:rPr>
                <a:t> </a:t>
              </a:r>
              <a:r>
                <a:rPr lang="fr-FR" sz="1600" i="1" dirty="0" smtClean="0">
                  <a:solidFill>
                    <a:srgbClr val="002060"/>
                  </a:solidFill>
                </a:rPr>
                <a:t>by muons in TMBi </a:t>
              </a:r>
              <a:r>
                <a:rPr lang="fr-FR" sz="1600" i="1" dirty="0">
                  <a:solidFill>
                    <a:srgbClr val="002060"/>
                  </a:solidFill>
                </a:rPr>
                <a:t>i</a:t>
              </a:r>
              <a:r>
                <a:rPr lang="fr-FR" sz="1600" i="1" dirty="0" smtClean="0">
                  <a:solidFill>
                    <a:srgbClr val="002060"/>
                  </a:solidFill>
                </a:rPr>
                <a:t>n MeV</a:t>
              </a:r>
              <a:endParaRPr lang="fr-FR" sz="1600" i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16" name="ZoneTexte 15"/>
          <p:cNvSpPr txBox="1"/>
          <p:nvPr/>
        </p:nvSpPr>
        <p:spPr>
          <a:xfrm>
            <a:off x="7262257" y="3650125"/>
            <a:ext cx="17831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smtClean="0">
                <a:solidFill>
                  <a:srgbClr val="002060"/>
                </a:solidFill>
              </a:rPr>
              <a:t>Matacq </a:t>
            </a:r>
            <a:r>
              <a:rPr lang="fr-FR" sz="1600" i="1" dirty="0" err="1" smtClean="0">
                <a:solidFill>
                  <a:srgbClr val="002060"/>
                </a:solidFill>
              </a:rPr>
              <a:t>card</a:t>
            </a:r>
            <a:endParaRPr lang="fr-FR" sz="1600" i="1" dirty="0">
              <a:solidFill>
                <a:srgbClr val="002060"/>
              </a:solidFill>
            </a:endParaRPr>
          </a:p>
        </p:txBody>
      </p:sp>
      <p:graphicFrame>
        <p:nvGraphicFramePr>
          <p:cNvPr id="17" name="Graphique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1534810"/>
              </p:ext>
            </p:extLst>
          </p:nvPr>
        </p:nvGraphicFramePr>
        <p:xfrm>
          <a:off x="5331700" y="4259999"/>
          <a:ext cx="3359736" cy="1906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ZoneTexte 16"/>
          <p:cNvSpPr txBox="1"/>
          <p:nvPr/>
        </p:nvSpPr>
        <p:spPr>
          <a:xfrm>
            <a:off x="5434434" y="6054501"/>
            <a:ext cx="34759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600" i="1" dirty="0" err="1" smtClean="0">
                <a:solidFill>
                  <a:srgbClr val="002060"/>
                </a:solidFill>
              </a:rPr>
              <a:t>Energy</a:t>
            </a:r>
            <a:r>
              <a:rPr lang="fr-FR" sz="1600" i="1" dirty="0" smtClean="0">
                <a:solidFill>
                  <a:srgbClr val="002060"/>
                </a:solidFill>
              </a:rPr>
              <a:t> </a:t>
            </a:r>
            <a:r>
              <a:rPr lang="fr-FR" sz="1600" i="1" dirty="0" err="1" smtClean="0">
                <a:solidFill>
                  <a:srgbClr val="002060"/>
                </a:solidFill>
              </a:rPr>
              <a:t>loss</a:t>
            </a:r>
            <a:r>
              <a:rPr lang="fr-FR" sz="1600" i="1" dirty="0" smtClean="0">
                <a:solidFill>
                  <a:srgbClr val="002060"/>
                </a:solidFill>
              </a:rPr>
              <a:t> </a:t>
            </a:r>
            <a:r>
              <a:rPr lang="fr-FR" sz="1600" i="1" dirty="0" err="1" smtClean="0">
                <a:solidFill>
                  <a:srgbClr val="002060"/>
                </a:solidFill>
              </a:rPr>
              <a:t>regarding</a:t>
            </a:r>
            <a:r>
              <a:rPr lang="fr-FR" sz="1600" i="1" dirty="0" smtClean="0">
                <a:solidFill>
                  <a:srgbClr val="002060"/>
                </a:solidFill>
              </a:rPr>
              <a:t> muon </a:t>
            </a:r>
            <a:r>
              <a:rPr lang="fr-FR" sz="1600" i="1" dirty="0" err="1" smtClean="0">
                <a:solidFill>
                  <a:srgbClr val="002060"/>
                </a:solidFill>
              </a:rPr>
              <a:t>energy</a:t>
            </a:r>
            <a:endParaRPr lang="fr-FR" sz="16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14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MUON signal (</a:t>
            </a:r>
            <a:r>
              <a:rPr lang="fr-FR" dirty="0" err="1" smtClean="0"/>
              <a:t>preliminary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21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  <p:pic>
        <p:nvPicPr>
          <p:cNvPr id="6" name="Picture 2" descr="C:\Users\xmancard\AppData\Local\Microsoft\Windows\Temporary Internet Files\Content.Outlook\B08Y8TTH\muon_even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6619" y="1051628"/>
            <a:ext cx="5350763" cy="4228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ZoneTexte 6"/>
              <p:cNvSpPr txBox="1"/>
              <p:nvPr/>
            </p:nvSpPr>
            <p:spPr>
              <a:xfrm>
                <a:off x="859138" y="5292287"/>
                <a:ext cx="7425724" cy="1082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fr-FR" dirty="0" smtClean="0">
                    <a:solidFill>
                      <a:srgbClr val="002060"/>
                    </a:solidFill>
                  </a:rPr>
                  <a:t>Drift time = 725 ns </a:t>
                </a:r>
                <a14:m>
                  <m:oMath xmlns:m="http://schemas.openxmlformats.org/officeDocument/2006/math">
                    <m:r>
                      <a:rPr lang="fr-FR" i="1">
                        <a:solidFill>
                          <a:srgbClr val="002060"/>
                        </a:solidFill>
                        <a:latin typeface="Cambria Math"/>
                      </a:rPr>
                      <m:t>=</m:t>
                    </m:r>
                    <m:r>
                      <a:rPr lang="fr-FR" b="0" i="1" smtClean="0">
                        <a:solidFill>
                          <a:srgbClr val="002060"/>
                        </a:solidFill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fr-FR" b="0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b="0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𝑎𝑛𝑜𝑑𝑒</m:t>
                        </m:r>
                        <m:r>
                          <a:rPr lang="fr-FR" b="0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_</m:t>
                        </m:r>
                        <m:r>
                          <a:rPr lang="fr-FR" b="0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𝑑𝑖𝑠𝑡𝑎𝑛𝑐𝑒</m:t>
                        </m:r>
                      </m:num>
                      <m:den>
                        <m:r>
                          <a:rPr lang="fr-FR" b="0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𝑑𝑟𝑖𝑓𝑡</m:t>
                        </m:r>
                        <m:r>
                          <a:rPr lang="fr-FR" b="0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_</m:t>
                        </m:r>
                        <m:r>
                          <a:rPr lang="fr-FR" b="0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𝑠𝑝𝑒𝑒𝑑</m:t>
                        </m:r>
                      </m:den>
                    </m:f>
                    <m:r>
                      <a:rPr lang="fr-FR" b="0" i="1" smtClean="0">
                        <a:solidFill>
                          <a:srgbClr val="002060"/>
                        </a:solidFill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fr-FR" i="1">
                            <a:solidFill>
                              <a:srgbClr val="00206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i="1">
                            <a:solidFill>
                              <a:srgbClr val="00206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i="1">
                            <a:solidFill>
                              <a:srgbClr val="002060"/>
                            </a:solidFill>
                            <a:latin typeface="Cambria Math"/>
                          </a:rPr>
                          <m:t>µ</m:t>
                        </m:r>
                        <m:r>
                          <a:rPr lang="fr-FR" b="0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𝐸</m:t>
                        </m:r>
                      </m:den>
                    </m:f>
                  </m:oMath>
                </a14:m>
                <a:endParaRPr lang="fr-FR" dirty="0" smtClean="0">
                  <a:solidFill>
                    <a:srgbClr val="002060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fr-FR" dirty="0" err="1" smtClean="0">
                    <a:solidFill>
                      <a:srgbClr val="002060"/>
                    </a:solidFill>
                  </a:rPr>
                  <a:t>With</a:t>
                </a:r>
                <a:r>
                  <a:rPr lang="fr-FR" dirty="0" smtClean="0">
                    <a:solidFill>
                      <a:srgbClr val="002060"/>
                    </a:solidFill>
                  </a:rPr>
                  <a:t> a Frisch </a:t>
                </a:r>
                <a:r>
                  <a:rPr lang="fr-FR" dirty="0" err="1" smtClean="0">
                    <a:solidFill>
                      <a:srgbClr val="002060"/>
                    </a:solidFill>
                  </a:rPr>
                  <a:t>grid</a:t>
                </a:r>
                <a:r>
                  <a:rPr lang="fr-FR" dirty="0" smtClean="0">
                    <a:solidFill>
                      <a:srgbClr val="002060"/>
                    </a:solidFill>
                  </a:rPr>
                  <a:t> the </a:t>
                </a:r>
                <a:r>
                  <a:rPr lang="fr-FR" dirty="0" err="1" smtClean="0">
                    <a:solidFill>
                      <a:srgbClr val="002060"/>
                    </a:solidFill>
                  </a:rPr>
                  <a:t>rise</a:t>
                </a:r>
                <a:r>
                  <a:rPr lang="fr-FR" dirty="0" smtClean="0">
                    <a:solidFill>
                      <a:srgbClr val="002060"/>
                    </a:solidFill>
                  </a:rPr>
                  <a:t> of the signal corresponds to </a:t>
                </a:r>
                <a:r>
                  <a:rPr lang="fr-FR" dirty="0" smtClean="0">
                    <a:solidFill>
                      <a:srgbClr val="002060"/>
                    </a:solidFill>
                  </a:rPr>
                  <a:t>the </a:t>
                </a:r>
                <a:r>
                  <a:rPr lang="fr-FR" dirty="0" err="1" smtClean="0">
                    <a:solidFill>
                      <a:srgbClr val="002060"/>
                    </a:solidFill>
                  </a:rPr>
                  <a:t>electron</a:t>
                </a:r>
                <a:r>
                  <a:rPr lang="fr-FR" dirty="0" smtClean="0">
                    <a:solidFill>
                      <a:srgbClr val="002060"/>
                    </a:solidFill>
                  </a:rPr>
                  <a:t> drift time </a:t>
                </a:r>
                <a:r>
                  <a:rPr lang="fr-FR" dirty="0" err="1" smtClean="0">
                    <a:solidFill>
                      <a:srgbClr val="002060"/>
                    </a:solidFill>
                  </a:rPr>
                  <a:t>between</a:t>
                </a:r>
                <a:r>
                  <a:rPr lang="fr-FR" dirty="0" smtClean="0">
                    <a:solidFill>
                      <a:srgbClr val="002060"/>
                    </a:solidFill>
                  </a:rPr>
                  <a:t> the </a:t>
                </a:r>
                <a:r>
                  <a:rPr lang="fr-FR" dirty="0" err="1" smtClean="0">
                    <a:solidFill>
                      <a:srgbClr val="002060"/>
                    </a:solidFill>
                  </a:rPr>
                  <a:t>grid</a:t>
                </a:r>
                <a:r>
                  <a:rPr lang="fr-FR" dirty="0" smtClean="0">
                    <a:solidFill>
                      <a:srgbClr val="002060"/>
                    </a:solidFill>
                  </a:rPr>
                  <a:t> and the anode</a:t>
                </a:r>
                <a:endParaRPr lang="fr-FR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138" y="5292287"/>
                <a:ext cx="7425724" cy="1082219"/>
              </a:xfrm>
              <a:prstGeom prst="rect">
                <a:avLst/>
              </a:prstGeom>
              <a:blipFill rotWithShape="1">
                <a:blip r:embed="rId3"/>
                <a:stretch>
                  <a:fillRect l="-575" b="-786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426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GFI </a:t>
            </a:r>
            <a:r>
              <a:rPr lang="fr-FR" dirty="0" err="1" smtClean="0"/>
              <a:t>measurements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463489" y="1046861"/>
            <a:ext cx="8277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fr-FR" b="1" dirty="0" err="1" smtClean="0">
                <a:solidFill>
                  <a:srgbClr val="002060"/>
                </a:solidFill>
              </a:rPr>
              <a:t>Readout</a:t>
            </a:r>
            <a:r>
              <a:rPr lang="fr-FR" b="1" dirty="0" smtClean="0">
                <a:solidFill>
                  <a:srgbClr val="002060"/>
                </a:solidFill>
              </a:rPr>
              <a:t> of the </a:t>
            </a:r>
            <a:r>
              <a:rPr lang="fr-FR" b="1" dirty="0" err="1" smtClean="0">
                <a:solidFill>
                  <a:srgbClr val="002060"/>
                </a:solidFill>
              </a:rPr>
              <a:t>ionization</a:t>
            </a:r>
            <a:r>
              <a:rPr lang="fr-FR" b="1" dirty="0" smtClean="0">
                <a:solidFill>
                  <a:srgbClr val="002060"/>
                </a:solidFill>
              </a:rPr>
              <a:t> </a:t>
            </a:r>
            <a:r>
              <a:rPr lang="fr-FR" b="1" dirty="0" err="1" smtClean="0">
                <a:solidFill>
                  <a:srgbClr val="002060"/>
                </a:solidFill>
              </a:rPr>
              <a:t>current</a:t>
            </a:r>
            <a:r>
              <a:rPr lang="fr-FR" b="1" dirty="0" smtClean="0">
                <a:solidFill>
                  <a:srgbClr val="002060"/>
                </a:solidFill>
              </a:rPr>
              <a:t> </a:t>
            </a:r>
            <a:r>
              <a:rPr lang="fr-FR" b="1" dirty="0" err="1" smtClean="0">
                <a:solidFill>
                  <a:srgbClr val="002060"/>
                </a:solidFill>
              </a:rPr>
              <a:t>produced</a:t>
            </a:r>
            <a:r>
              <a:rPr lang="fr-FR" b="1" dirty="0" smtClean="0">
                <a:solidFill>
                  <a:srgbClr val="002060"/>
                </a:solidFill>
              </a:rPr>
              <a:t> by a </a:t>
            </a:r>
            <a:r>
              <a:rPr lang="fr-FR" b="1" baseline="30000" dirty="0" smtClean="0">
                <a:solidFill>
                  <a:srgbClr val="002060"/>
                </a:solidFill>
              </a:rPr>
              <a:t>60</a:t>
            </a:r>
            <a:r>
              <a:rPr lang="fr-FR" b="1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Co</a:t>
            </a:r>
            <a:r>
              <a:rPr lang="fr-FR" b="1" dirty="0">
                <a:solidFill>
                  <a:srgbClr val="002060"/>
                </a:solidFill>
                <a:cs typeface="Times New Roman"/>
                <a:sym typeface="Wingdings" panose="05000000000000000000" pitchFamily="2" charset="2"/>
              </a:rPr>
              <a:t> </a:t>
            </a:r>
            <a:r>
              <a:rPr lang="fr-FR" b="1" dirty="0" smtClean="0">
                <a:solidFill>
                  <a:srgbClr val="002060"/>
                </a:solidFill>
                <a:cs typeface="Times New Roman"/>
                <a:sym typeface="Wingdings" panose="05000000000000000000" pitchFamily="2" charset="2"/>
              </a:rPr>
              <a:t>gamma rays source</a:t>
            </a:r>
            <a:endParaRPr lang="fr-FR" b="1" dirty="0">
              <a:solidFill>
                <a:srgbClr val="002060"/>
              </a:solidFill>
              <a:cs typeface="Times New Roman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5486256" y="1416193"/>
            <a:ext cx="3124517" cy="2588687"/>
            <a:chOff x="3689509" y="868070"/>
            <a:chExt cx="4388571" cy="4073098"/>
          </a:xfrm>
        </p:grpSpPr>
        <p:grpSp>
          <p:nvGrpSpPr>
            <p:cNvPr id="8" name="Groupe 7"/>
            <p:cNvGrpSpPr/>
            <p:nvPr/>
          </p:nvGrpSpPr>
          <p:grpSpPr>
            <a:xfrm>
              <a:off x="3689509" y="944724"/>
              <a:ext cx="4122851" cy="3996444"/>
              <a:chOff x="3689509" y="944724"/>
              <a:chExt cx="4122851" cy="3996444"/>
            </a:xfrm>
          </p:grpSpPr>
          <p:pic>
            <p:nvPicPr>
              <p:cNvPr id="11" name="Image 10"/>
              <p:cNvPicPr/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6078" b="24853"/>
              <a:stretch/>
            </p:blipFill>
            <p:spPr bwMode="auto">
              <a:xfrm>
                <a:off x="3689509" y="1857375"/>
                <a:ext cx="4122851" cy="257973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" name="Rectangle 11"/>
              <p:cNvSpPr/>
              <p:nvPr/>
            </p:nvSpPr>
            <p:spPr>
              <a:xfrm>
                <a:off x="5220072" y="944724"/>
                <a:ext cx="792088" cy="216024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3" name="Connecteur droit avec flèche 12"/>
              <p:cNvCxnSpPr>
                <a:stCxn id="12" idx="2"/>
              </p:cNvCxnSpPr>
              <p:nvPr/>
            </p:nvCxnSpPr>
            <p:spPr>
              <a:xfrm flipH="1">
                <a:off x="4932040" y="1160748"/>
                <a:ext cx="684076" cy="378042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necteur droit avec flèche 13"/>
              <p:cNvCxnSpPr>
                <a:stCxn id="12" idx="2"/>
              </p:cNvCxnSpPr>
              <p:nvPr/>
            </p:nvCxnSpPr>
            <p:spPr>
              <a:xfrm flipH="1">
                <a:off x="5084440" y="1160748"/>
                <a:ext cx="531676" cy="378042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necteur droit avec flèche 14"/>
              <p:cNvCxnSpPr>
                <a:stCxn id="12" idx="2"/>
              </p:cNvCxnSpPr>
              <p:nvPr/>
            </p:nvCxnSpPr>
            <p:spPr>
              <a:xfrm flipH="1">
                <a:off x="5220072" y="1160748"/>
                <a:ext cx="396044" cy="378042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necteur droit avec flèche 15"/>
              <p:cNvCxnSpPr>
                <a:stCxn id="12" idx="2"/>
              </p:cNvCxnSpPr>
              <p:nvPr/>
            </p:nvCxnSpPr>
            <p:spPr>
              <a:xfrm flipH="1">
                <a:off x="5350278" y="1160748"/>
                <a:ext cx="265838" cy="378042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avec flèche 16"/>
              <p:cNvCxnSpPr>
                <a:stCxn id="12" idx="2"/>
              </p:cNvCxnSpPr>
              <p:nvPr/>
            </p:nvCxnSpPr>
            <p:spPr>
              <a:xfrm flipH="1">
                <a:off x="5483197" y="1160748"/>
                <a:ext cx="132919" cy="378042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necteur droit avec flèche 17"/>
              <p:cNvCxnSpPr>
                <a:stCxn id="12" idx="2"/>
              </p:cNvCxnSpPr>
              <p:nvPr/>
            </p:nvCxnSpPr>
            <p:spPr>
              <a:xfrm>
                <a:off x="5616116" y="1160748"/>
                <a:ext cx="0" cy="378042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necteur droit avec flèche 18"/>
              <p:cNvCxnSpPr>
                <a:stCxn id="12" idx="2"/>
              </p:cNvCxnSpPr>
              <p:nvPr/>
            </p:nvCxnSpPr>
            <p:spPr>
              <a:xfrm>
                <a:off x="5616116" y="1160748"/>
                <a:ext cx="134818" cy="378042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ZoneTexte 8"/>
            <p:cNvSpPr txBox="1"/>
            <p:nvPr/>
          </p:nvSpPr>
          <p:spPr>
            <a:xfrm>
              <a:off x="6102241" y="868070"/>
              <a:ext cx="1975839" cy="484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/>
                <a:t>Cobalt 60 source</a:t>
              </a:r>
              <a:endParaRPr lang="fr-FR" sz="1400" dirty="0"/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5868531" y="4571836"/>
              <a:ext cx="2872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 smtClean="0">
                  <a:latin typeface="Times New Roman"/>
                  <a:cs typeface="Times New Roman"/>
                </a:rPr>
                <a:t>γ</a:t>
              </a:r>
              <a:endParaRPr lang="fr-FR" dirty="0"/>
            </a:p>
          </p:txBody>
        </p:sp>
      </p:grpSp>
      <p:sp>
        <p:nvSpPr>
          <p:cNvPr id="20" name="ZoneTexte 19"/>
          <p:cNvSpPr txBox="1"/>
          <p:nvPr/>
        </p:nvSpPr>
        <p:spPr>
          <a:xfrm>
            <a:off x="549204" y="1489484"/>
            <a:ext cx="3913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rgbClr val="002060"/>
                </a:solidFill>
              </a:rPr>
              <a:t>Current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measurements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regarding</a:t>
            </a:r>
            <a:r>
              <a:rPr lang="fr-FR" dirty="0" smtClean="0">
                <a:solidFill>
                  <a:srgbClr val="002060"/>
                </a:solidFill>
              </a:rPr>
              <a:t> HV</a:t>
            </a:r>
            <a:endParaRPr lang="fr-FR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/>
              <p:cNvSpPr txBox="1"/>
              <p:nvPr/>
            </p:nvSpPr>
            <p:spPr>
              <a:xfrm>
                <a:off x="1874722" y="1954043"/>
                <a:ext cx="1262333" cy="612732"/>
              </a:xfrm>
              <a:prstGeom prst="rect">
                <a:avLst/>
              </a:prstGeom>
              <a:noFill/>
              <a:ln>
                <a:solidFill>
                  <a:schemeClr val="tx2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𝐺𝑓𝑖</m:t>
                      </m:r>
                      <m:r>
                        <a:rPr lang="fr-FR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𝐼</m:t>
                          </m:r>
                          <m:r>
                            <a:rPr lang="fr-FR" b="0" i="1" baseline="-25000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0</m:t>
                          </m:r>
                        </m:num>
                        <m:den>
                          <m:r>
                            <a:rPr lang="fr-FR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𝑒</m:t>
                          </m:r>
                          <m:r>
                            <a:rPr lang="fr-FR" b="0" i="1" smtClean="0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fr-FR" b="0" i="1" smtClean="0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𝜀</m:t>
                          </m:r>
                        </m:den>
                      </m:f>
                    </m:oMath>
                  </m:oMathPara>
                </a14:m>
                <a:endParaRPr lang="fr-FR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1" name="ZoneTexte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4722" y="1954043"/>
                <a:ext cx="1262333" cy="6127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ZoneTexte 21"/>
              <p:cNvSpPr txBox="1"/>
              <p:nvPr/>
            </p:nvSpPr>
            <p:spPr>
              <a:xfrm>
                <a:off x="849761" y="2750811"/>
                <a:ext cx="331225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just"/>
                <a:r>
                  <a:rPr lang="fr-FR" i="1" dirty="0" err="1" smtClean="0">
                    <a:solidFill>
                      <a:srgbClr val="002060"/>
                    </a:solidFill>
                  </a:rPr>
                  <a:t>With</a:t>
                </a:r>
                <a:r>
                  <a:rPr lang="fr-FR" i="1" dirty="0" smtClean="0">
                    <a:solidFill>
                      <a:srgbClr val="00206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i="1">
                        <a:solidFill>
                          <a:srgbClr val="002060"/>
                        </a:solidFill>
                        <a:latin typeface="Cambria Math"/>
                      </a:rPr>
                      <m:t>𝐼</m:t>
                    </m:r>
                    <m:r>
                      <a:rPr lang="fr-FR" i="1" baseline="-25000">
                        <a:solidFill>
                          <a:srgbClr val="002060"/>
                        </a:solidFill>
                        <a:latin typeface="Cambria Math"/>
                      </a:rPr>
                      <m:t>0</m:t>
                    </m:r>
                  </m:oMath>
                </a14:m>
                <a:r>
                  <a:rPr lang="fr-FR" i="1" dirty="0" smtClean="0">
                    <a:solidFill>
                      <a:srgbClr val="002060"/>
                    </a:solidFill>
                  </a:rPr>
                  <a:t> = </a:t>
                </a:r>
                <a:r>
                  <a:rPr lang="fr-FR" i="1" dirty="0" err="1" smtClean="0">
                    <a:solidFill>
                      <a:srgbClr val="002060"/>
                    </a:solidFill>
                  </a:rPr>
                  <a:t>ionization</a:t>
                </a:r>
                <a:r>
                  <a:rPr lang="fr-FR" i="1" dirty="0" smtClean="0">
                    <a:solidFill>
                      <a:srgbClr val="002060"/>
                    </a:solidFill>
                  </a:rPr>
                  <a:t> </a:t>
                </a:r>
                <a:r>
                  <a:rPr lang="fr-FR" i="1" dirty="0" err="1" smtClean="0">
                    <a:solidFill>
                      <a:srgbClr val="002060"/>
                    </a:solidFill>
                  </a:rPr>
                  <a:t>current</a:t>
                </a:r>
                <a:endParaRPr lang="fr-FR" i="1" dirty="0" smtClean="0">
                  <a:solidFill>
                    <a:srgbClr val="002060"/>
                  </a:solidFill>
                </a:endParaRPr>
              </a:p>
              <a:p>
                <a:pPr algn="just"/>
                <a:r>
                  <a:rPr lang="fr-FR" i="1" dirty="0" smtClean="0">
                    <a:solidFill>
                      <a:srgbClr val="002060"/>
                    </a:solidFill>
                  </a:rPr>
                  <a:t>Δ</a:t>
                </a:r>
                <a:r>
                  <a:rPr lang="el-GR" i="1" dirty="0" smtClean="0">
                    <a:solidFill>
                      <a:srgbClr val="002060"/>
                    </a:solidFill>
                  </a:rPr>
                  <a:t>ε</a:t>
                </a:r>
                <a:r>
                  <a:rPr lang="fr-FR" i="1" dirty="0" smtClean="0">
                    <a:solidFill>
                      <a:srgbClr val="002060"/>
                    </a:solidFill>
                  </a:rPr>
                  <a:t> = </a:t>
                </a:r>
                <a:r>
                  <a:rPr lang="fr-FR" i="1" dirty="0" err="1" smtClean="0">
                    <a:solidFill>
                      <a:srgbClr val="002060"/>
                    </a:solidFill>
                  </a:rPr>
                  <a:t>E</a:t>
                </a:r>
                <a:r>
                  <a:rPr lang="fr-FR" i="1" baseline="-25000" dirty="0" err="1" smtClean="0">
                    <a:solidFill>
                      <a:srgbClr val="002060"/>
                    </a:solidFill>
                  </a:rPr>
                  <a:t>deposit</a:t>
                </a:r>
                <a:r>
                  <a:rPr lang="fr-FR" i="1" dirty="0" smtClean="0">
                    <a:solidFill>
                      <a:srgbClr val="002060"/>
                    </a:solidFill>
                  </a:rPr>
                  <a:t>*</a:t>
                </a:r>
                <a:r>
                  <a:rPr lang="fr-FR" i="1" dirty="0" err="1" smtClean="0">
                    <a:solidFill>
                      <a:srgbClr val="002060"/>
                    </a:solidFill>
                  </a:rPr>
                  <a:t>A</a:t>
                </a:r>
                <a:r>
                  <a:rPr lang="fr-FR" i="1" baseline="-25000" dirty="0" err="1" smtClean="0">
                    <a:solidFill>
                      <a:srgbClr val="002060"/>
                    </a:solidFill>
                  </a:rPr>
                  <a:t>source</a:t>
                </a:r>
                <a:r>
                  <a:rPr lang="fr-FR" i="1" dirty="0" smtClean="0">
                    <a:solidFill>
                      <a:srgbClr val="002060"/>
                    </a:solidFill>
                  </a:rPr>
                  <a:t>*</a:t>
                </a:r>
                <a:r>
                  <a:rPr lang="fr-FR" i="1" dirty="0" err="1" smtClean="0">
                    <a:solidFill>
                      <a:srgbClr val="002060"/>
                    </a:solidFill>
                  </a:rPr>
                  <a:t>Acceptance</a:t>
                </a:r>
                <a:r>
                  <a:rPr lang="fr-FR" i="1" baseline="-25000" dirty="0" err="1" smtClean="0">
                    <a:solidFill>
                      <a:srgbClr val="002060"/>
                    </a:solidFill>
                  </a:rPr>
                  <a:t>TVie</a:t>
                </a:r>
                <a:endParaRPr lang="fr-FR" i="1" baseline="-25000" dirty="0" smtClean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22" name="ZoneTexte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761" y="2750811"/>
                <a:ext cx="3312253" cy="646331"/>
              </a:xfrm>
              <a:prstGeom prst="rect">
                <a:avLst/>
              </a:prstGeom>
              <a:blipFill rotWithShape="1">
                <a:blip r:embed="rId4"/>
                <a:stretch>
                  <a:fillRect l="-1471" t="-4717" b="-1415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437" y="3521020"/>
            <a:ext cx="3700596" cy="2585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1541" y="4149080"/>
            <a:ext cx="2644761" cy="182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ZoneTexte 24"/>
          <p:cNvSpPr txBox="1"/>
          <p:nvPr/>
        </p:nvSpPr>
        <p:spPr>
          <a:xfrm>
            <a:off x="231455" y="6139299"/>
            <a:ext cx="50405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err="1" smtClean="0">
                <a:solidFill>
                  <a:srgbClr val="002060"/>
                </a:solidFill>
              </a:rPr>
              <a:t>Examples</a:t>
            </a:r>
            <a:r>
              <a:rPr lang="fr-FR" sz="1600" i="1" dirty="0" smtClean="0">
                <a:solidFill>
                  <a:srgbClr val="002060"/>
                </a:solidFill>
              </a:rPr>
              <a:t> of </a:t>
            </a:r>
            <a:r>
              <a:rPr lang="fr-FR" sz="1600" i="1" dirty="0" err="1" smtClean="0">
                <a:solidFill>
                  <a:srgbClr val="002060"/>
                </a:solidFill>
              </a:rPr>
              <a:t>Gfi</a:t>
            </a:r>
            <a:r>
              <a:rPr lang="fr-FR" sz="1600" i="1" dirty="0" smtClean="0">
                <a:solidFill>
                  <a:srgbClr val="002060"/>
                </a:solidFill>
              </a:rPr>
              <a:t> </a:t>
            </a:r>
            <a:r>
              <a:rPr lang="fr-FR" sz="1600" i="1" dirty="0" err="1" smtClean="0">
                <a:solidFill>
                  <a:srgbClr val="002060"/>
                </a:solidFill>
              </a:rPr>
              <a:t>curves</a:t>
            </a:r>
            <a:endParaRPr lang="fr-FR" sz="1600" i="1" dirty="0">
              <a:solidFill>
                <a:srgbClr val="002060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4517367" y="6104104"/>
            <a:ext cx="50405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smtClean="0">
                <a:solidFill>
                  <a:srgbClr val="002060"/>
                </a:solidFill>
              </a:rPr>
              <a:t>TMBi/</a:t>
            </a:r>
            <a:r>
              <a:rPr lang="fr-FR" sz="1600" i="1" dirty="0" err="1" smtClean="0">
                <a:solidFill>
                  <a:srgbClr val="002060"/>
                </a:solidFill>
              </a:rPr>
              <a:t>TMSi</a:t>
            </a:r>
            <a:r>
              <a:rPr lang="fr-FR" sz="1600" i="1" dirty="0" smtClean="0">
                <a:solidFill>
                  <a:srgbClr val="002060"/>
                </a:solidFill>
              </a:rPr>
              <a:t> </a:t>
            </a:r>
            <a:r>
              <a:rPr lang="fr-FR" sz="1600" i="1" dirty="0" err="1" smtClean="0">
                <a:solidFill>
                  <a:srgbClr val="002060"/>
                </a:solidFill>
              </a:rPr>
              <a:t>Gfi</a:t>
            </a:r>
            <a:r>
              <a:rPr lang="fr-FR" sz="1600" i="1" dirty="0" smtClean="0">
                <a:solidFill>
                  <a:srgbClr val="002060"/>
                </a:solidFill>
              </a:rPr>
              <a:t> ratios</a:t>
            </a:r>
            <a:endParaRPr lang="fr-FR" sz="16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895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Modelisation</a:t>
            </a:r>
            <a:r>
              <a:rPr lang="fr-FR" dirty="0" smtClean="0"/>
              <a:t> : Impact of </a:t>
            </a:r>
            <a:r>
              <a:rPr lang="fr-FR" dirty="0" err="1" smtClean="0"/>
              <a:t>liquid</a:t>
            </a:r>
            <a:r>
              <a:rPr lang="fr-FR" dirty="0" smtClean="0"/>
              <a:t> </a:t>
            </a:r>
            <a:r>
              <a:rPr lang="fr-FR" dirty="0" err="1" smtClean="0"/>
              <a:t>purity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23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013321"/>
            <a:ext cx="4752528" cy="1999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3" y="3479522"/>
            <a:ext cx="4071503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386" y="3479522"/>
            <a:ext cx="4150616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-176554" y="5312439"/>
            <a:ext cx="50405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smtClean="0">
                <a:solidFill>
                  <a:srgbClr val="002060"/>
                </a:solidFill>
              </a:rPr>
              <a:t>TMBi brut </a:t>
            </a:r>
            <a:r>
              <a:rPr lang="fr-FR" sz="1600" i="1" dirty="0" smtClean="0">
                <a:solidFill>
                  <a:srgbClr val="002060"/>
                </a:solidFill>
              </a:rPr>
              <a:t>(</a:t>
            </a:r>
            <a:r>
              <a:rPr lang="fr-FR" sz="1600" i="1" dirty="0" err="1" smtClean="0">
                <a:solidFill>
                  <a:srgbClr val="002060"/>
                </a:solidFill>
              </a:rPr>
              <a:t>lifetime</a:t>
            </a:r>
            <a:r>
              <a:rPr lang="fr-FR" sz="1600" i="1" dirty="0" smtClean="0">
                <a:solidFill>
                  <a:srgbClr val="002060"/>
                </a:solidFill>
              </a:rPr>
              <a:t>= </a:t>
            </a:r>
            <a:r>
              <a:rPr lang="fr-FR" sz="1600" i="1" dirty="0" smtClean="0">
                <a:solidFill>
                  <a:srgbClr val="002060"/>
                </a:solidFill>
              </a:rPr>
              <a:t>50 ns)</a:t>
            </a:r>
            <a:endParaRPr lang="fr-FR" sz="1600" i="1" dirty="0">
              <a:solidFill>
                <a:srgbClr val="00206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4234413" y="5312439"/>
            <a:ext cx="50405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smtClean="0">
                <a:solidFill>
                  <a:srgbClr val="002060"/>
                </a:solidFill>
              </a:rPr>
              <a:t>TMBi </a:t>
            </a:r>
            <a:r>
              <a:rPr lang="fr-FR" sz="1600" i="1" dirty="0" err="1" smtClean="0">
                <a:solidFill>
                  <a:srgbClr val="002060"/>
                </a:solidFill>
              </a:rPr>
              <a:t>ultrapure</a:t>
            </a:r>
            <a:r>
              <a:rPr lang="fr-FR" sz="1600" i="1" dirty="0" smtClean="0">
                <a:solidFill>
                  <a:srgbClr val="002060"/>
                </a:solidFill>
              </a:rPr>
              <a:t> (</a:t>
            </a:r>
            <a:r>
              <a:rPr lang="fr-FR" sz="1600" i="1" dirty="0" err="1" smtClean="0">
                <a:solidFill>
                  <a:srgbClr val="002060"/>
                </a:solidFill>
              </a:rPr>
              <a:t>lifetime</a:t>
            </a:r>
            <a:r>
              <a:rPr lang="fr-FR" sz="1600" i="1" dirty="0" smtClean="0">
                <a:solidFill>
                  <a:srgbClr val="002060"/>
                </a:solidFill>
              </a:rPr>
              <a:t>= </a:t>
            </a:r>
            <a:r>
              <a:rPr lang="fr-FR" sz="1600" i="1" dirty="0" smtClean="0">
                <a:solidFill>
                  <a:srgbClr val="002060"/>
                </a:solidFill>
              </a:rPr>
              <a:t>50 µs)</a:t>
            </a:r>
            <a:endParaRPr lang="fr-FR" sz="1600" i="1" dirty="0">
              <a:solidFill>
                <a:srgbClr val="00206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2051721" y="3012604"/>
            <a:ext cx="50405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err="1" smtClean="0">
                <a:solidFill>
                  <a:srgbClr val="002060"/>
                </a:solidFill>
              </a:rPr>
              <a:t>Energy</a:t>
            </a:r>
            <a:r>
              <a:rPr lang="fr-FR" sz="1600" i="1" dirty="0" smtClean="0">
                <a:solidFill>
                  <a:srgbClr val="002060"/>
                </a:solidFill>
              </a:rPr>
              <a:t> </a:t>
            </a:r>
            <a:r>
              <a:rPr lang="fr-FR" sz="1600" i="1" dirty="0" err="1" smtClean="0">
                <a:solidFill>
                  <a:srgbClr val="002060"/>
                </a:solidFill>
              </a:rPr>
              <a:t>deposited</a:t>
            </a:r>
            <a:r>
              <a:rPr lang="fr-FR" sz="1600" i="1" dirty="0" smtClean="0">
                <a:solidFill>
                  <a:srgbClr val="002060"/>
                </a:solidFill>
              </a:rPr>
              <a:t> by Cobalt 60 in TMBi</a:t>
            </a:r>
            <a:endParaRPr lang="fr-FR" sz="1600" i="1" dirty="0">
              <a:solidFill>
                <a:srgbClr val="00206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483687" y="5805264"/>
            <a:ext cx="81766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02060"/>
                </a:solidFill>
              </a:rPr>
              <a:t>Pure TMBi </a:t>
            </a:r>
            <a:r>
              <a:rPr lang="fr-FR" dirty="0" err="1" smtClean="0">
                <a:solidFill>
                  <a:srgbClr val="002060"/>
                </a:solidFill>
              </a:rPr>
              <a:t>needed</a:t>
            </a:r>
            <a:r>
              <a:rPr lang="fr-FR" dirty="0" smtClean="0">
                <a:solidFill>
                  <a:srgbClr val="002060"/>
                </a:solidFill>
              </a:rPr>
              <a:t> for </a:t>
            </a:r>
            <a:r>
              <a:rPr lang="fr-FR" dirty="0" err="1" smtClean="0">
                <a:solidFill>
                  <a:srgbClr val="002060"/>
                </a:solidFill>
              </a:rPr>
              <a:t>calorimetry</a:t>
            </a:r>
            <a:endParaRPr lang="fr-FR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02060"/>
                </a:solidFill>
              </a:rPr>
              <a:t>Minimum noise </a:t>
            </a:r>
            <a:r>
              <a:rPr lang="fr-FR" dirty="0" err="1" smtClean="0">
                <a:solidFill>
                  <a:srgbClr val="002060"/>
                </a:solidFill>
              </a:rPr>
              <a:t>needed</a:t>
            </a:r>
            <a:r>
              <a:rPr lang="fr-FR" dirty="0" smtClean="0">
                <a:solidFill>
                  <a:srgbClr val="002060"/>
                </a:solidFill>
              </a:rPr>
              <a:t> to </a:t>
            </a:r>
            <a:r>
              <a:rPr lang="fr-FR" dirty="0" err="1" smtClean="0">
                <a:solidFill>
                  <a:srgbClr val="002060"/>
                </a:solidFill>
              </a:rPr>
              <a:t>get</a:t>
            </a:r>
            <a:r>
              <a:rPr lang="fr-FR" dirty="0" smtClean="0">
                <a:solidFill>
                  <a:srgbClr val="002060"/>
                </a:solidFill>
              </a:rPr>
              <a:t> as close as possible to the real </a:t>
            </a:r>
            <a:r>
              <a:rPr lang="fr-FR" dirty="0" err="1" smtClean="0">
                <a:solidFill>
                  <a:srgbClr val="002060"/>
                </a:solidFill>
              </a:rPr>
              <a:t>spectrum</a:t>
            </a:r>
            <a:endParaRPr lang="fr-FR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71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ModElisation</a:t>
            </a:r>
            <a:r>
              <a:rPr lang="fr-FR" dirty="0" smtClean="0"/>
              <a:t> :</a:t>
            </a:r>
            <a:r>
              <a:rPr lang="fr-FR" dirty="0">
                <a:latin typeface="Times New Roman"/>
                <a:cs typeface="Times New Roman"/>
              </a:rPr>
              <a:t> </a:t>
            </a:r>
            <a:r>
              <a:rPr lang="fr-FR" dirty="0" smtClean="0">
                <a:latin typeface="Times New Roman"/>
                <a:cs typeface="Times New Roman"/>
              </a:rPr>
              <a:t>511 </a:t>
            </a:r>
            <a:r>
              <a:rPr lang="fr-FR" dirty="0" err="1" smtClean="0">
                <a:latin typeface="Times New Roman"/>
                <a:cs typeface="Times New Roman"/>
              </a:rPr>
              <a:t>kev</a:t>
            </a:r>
            <a:r>
              <a:rPr lang="fr-FR" dirty="0" smtClean="0">
                <a:latin typeface="Times New Roman"/>
                <a:cs typeface="Times New Roman"/>
              </a:rPr>
              <a:t> signal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24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8039" y="4132539"/>
            <a:ext cx="3448417" cy="144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e 6"/>
          <p:cNvGrpSpPr/>
          <p:nvPr/>
        </p:nvGrpSpPr>
        <p:grpSpPr>
          <a:xfrm>
            <a:off x="765792" y="2555854"/>
            <a:ext cx="7612415" cy="1499617"/>
            <a:chOff x="1123975" y="1556792"/>
            <a:chExt cx="7612415" cy="1499617"/>
          </a:xfrm>
        </p:grpSpPr>
        <p:pic>
          <p:nvPicPr>
            <p:cNvPr id="8" name="Image 7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078" b="24853"/>
            <a:stretch/>
          </p:blipFill>
          <p:spPr bwMode="auto">
            <a:xfrm>
              <a:off x="6300192" y="1556792"/>
              <a:ext cx="2436198" cy="14996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1123975" y="1687085"/>
              <a:ext cx="1071761" cy="1239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Organigramme : Stockage à accès direct 9"/>
            <p:cNvSpPr/>
            <p:nvPr/>
          </p:nvSpPr>
          <p:spPr>
            <a:xfrm>
              <a:off x="4211960" y="2102396"/>
              <a:ext cx="144016" cy="288032"/>
            </a:xfrm>
            <a:prstGeom prst="flowChartMagneticDrum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1" name="Connecteur droit avec flèche 10"/>
            <p:cNvCxnSpPr/>
            <p:nvPr/>
          </p:nvCxnSpPr>
          <p:spPr>
            <a:xfrm>
              <a:off x="4355976" y="2271316"/>
              <a:ext cx="3096344" cy="0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avec flèche 11"/>
            <p:cNvCxnSpPr>
              <a:stCxn id="10" idx="3"/>
            </p:cNvCxnSpPr>
            <p:nvPr/>
          </p:nvCxnSpPr>
          <p:spPr>
            <a:xfrm flipH="1">
              <a:off x="1659855" y="2246412"/>
              <a:ext cx="2648116" cy="24904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ZoneTexte 12"/>
            <p:cNvSpPr txBox="1"/>
            <p:nvPr/>
          </p:nvSpPr>
          <p:spPr>
            <a:xfrm>
              <a:off x="4693091" y="2372762"/>
              <a:ext cx="1125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 smtClean="0">
                  <a:solidFill>
                    <a:srgbClr val="FFC000"/>
                  </a:solidFill>
                  <a:latin typeface="Times New Roman"/>
                  <a:cs typeface="Times New Roman"/>
                </a:rPr>
                <a:t>γ</a:t>
              </a:r>
              <a:r>
                <a:rPr lang="fr-FR" dirty="0" smtClean="0">
                  <a:solidFill>
                    <a:srgbClr val="FFC000"/>
                  </a:solidFill>
                  <a:latin typeface="Times New Roman"/>
                  <a:cs typeface="Times New Roman"/>
                </a:rPr>
                <a:t> 511 </a:t>
              </a:r>
              <a:r>
                <a:rPr lang="fr-FR" dirty="0" err="1" smtClean="0">
                  <a:solidFill>
                    <a:srgbClr val="FFC000"/>
                  </a:solidFill>
                  <a:latin typeface="Times New Roman"/>
                  <a:cs typeface="Times New Roman"/>
                </a:rPr>
                <a:t>keV</a:t>
              </a:r>
              <a:endParaRPr lang="fr-FR" dirty="0">
                <a:solidFill>
                  <a:srgbClr val="FFC000"/>
                </a:solidFill>
              </a:endParaRP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2767799" y="2372762"/>
              <a:ext cx="1125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 smtClean="0">
                  <a:solidFill>
                    <a:srgbClr val="FFC000"/>
                  </a:solidFill>
                  <a:latin typeface="Times New Roman"/>
                  <a:cs typeface="Times New Roman"/>
                </a:rPr>
                <a:t>γ</a:t>
              </a:r>
              <a:r>
                <a:rPr lang="fr-FR" dirty="0" smtClean="0">
                  <a:solidFill>
                    <a:srgbClr val="FFC000"/>
                  </a:solidFill>
                  <a:latin typeface="Times New Roman"/>
                  <a:cs typeface="Times New Roman"/>
                </a:rPr>
                <a:t> 511 </a:t>
              </a:r>
              <a:r>
                <a:rPr lang="fr-FR" dirty="0" err="1" smtClean="0">
                  <a:solidFill>
                    <a:srgbClr val="FFC000"/>
                  </a:solidFill>
                  <a:latin typeface="Times New Roman"/>
                  <a:cs typeface="Times New Roman"/>
                </a:rPr>
                <a:t>keV</a:t>
              </a:r>
              <a:endParaRPr lang="fr-FR" dirty="0">
                <a:solidFill>
                  <a:srgbClr val="FFC000"/>
                </a:solidFill>
              </a:endParaRPr>
            </a:p>
          </p:txBody>
        </p:sp>
      </p:grpSp>
      <p:sp>
        <p:nvSpPr>
          <p:cNvPr id="15" name="ZoneTexte 14"/>
          <p:cNvSpPr txBox="1"/>
          <p:nvPr/>
        </p:nvSpPr>
        <p:spPr>
          <a:xfrm>
            <a:off x="307975" y="975918"/>
            <a:ext cx="8562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fr-FR" b="1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Detection</a:t>
            </a:r>
            <a:r>
              <a:rPr lang="fr-FR" b="1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b="1" dirty="0">
                <a:solidFill>
                  <a:srgbClr val="002060"/>
                </a:solidFill>
                <a:sym typeface="Wingdings" panose="05000000000000000000" pitchFamily="2" charset="2"/>
              </a:rPr>
              <a:t>i</a:t>
            </a:r>
            <a:r>
              <a:rPr lang="fr-FR" b="1" dirty="0" smtClean="0">
                <a:solidFill>
                  <a:srgbClr val="002060"/>
                </a:solidFill>
                <a:sym typeface="Wingdings" panose="05000000000000000000" pitchFamily="2" charset="2"/>
              </a:rPr>
              <a:t>n </a:t>
            </a:r>
            <a:r>
              <a:rPr lang="fr-FR" b="1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coincidence</a:t>
            </a:r>
            <a:r>
              <a:rPr lang="fr-FR" b="1" dirty="0" smtClean="0">
                <a:solidFill>
                  <a:srgbClr val="002060"/>
                </a:solidFill>
                <a:sym typeface="Wingdings" panose="05000000000000000000" pitchFamily="2" charset="2"/>
              </a:rPr>
              <a:t> of </a:t>
            </a:r>
            <a:r>
              <a:rPr lang="fr-FR" b="1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two</a:t>
            </a:r>
            <a:r>
              <a:rPr lang="fr-FR" b="1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b="1" dirty="0">
                <a:solidFill>
                  <a:srgbClr val="002060"/>
                </a:solidFill>
                <a:sym typeface="Wingdings" panose="05000000000000000000" pitchFamily="2" charset="2"/>
              </a:rPr>
              <a:t>511 </a:t>
            </a:r>
            <a:r>
              <a:rPr lang="fr-FR" b="1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keV</a:t>
            </a:r>
            <a:r>
              <a:rPr lang="fr-FR" b="1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el-GR" b="1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γ</a:t>
            </a:r>
            <a:r>
              <a:rPr lang="fr-FR" b="1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b="1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from</a:t>
            </a:r>
            <a:r>
              <a:rPr lang="fr-FR" b="1" dirty="0" smtClean="0">
                <a:solidFill>
                  <a:srgbClr val="002060"/>
                </a:solidFill>
                <a:sym typeface="Wingdings" panose="05000000000000000000" pitchFamily="2" charset="2"/>
              </a:rPr>
              <a:t> a </a:t>
            </a:r>
            <a:r>
              <a:rPr lang="el-GR" b="1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β</a:t>
            </a:r>
            <a:r>
              <a:rPr lang="fr-FR" b="1" baseline="30000" dirty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- </a:t>
            </a:r>
            <a:r>
              <a:rPr lang="fr-FR" b="1" dirty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</a:t>
            </a:r>
            <a:r>
              <a:rPr lang="fr-FR" b="1" baseline="30000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22</a:t>
            </a:r>
            <a:r>
              <a:rPr lang="fr-FR" b="1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Na source</a:t>
            </a:r>
            <a:endParaRPr lang="fr-FR" b="1" dirty="0">
              <a:solidFill>
                <a:srgbClr val="002060"/>
              </a:solidFill>
              <a:cs typeface="Times New Roman"/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376"/>
          <a:stretch/>
        </p:blipFill>
        <p:spPr bwMode="auto">
          <a:xfrm>
            <a:off x="395098" y="4055471"/>
            <a:ext cx="2884912" cy="1625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5" descr="http://www.google.fr/url?source=imglanding&amp;ct=img&amp;q=http://upload.wikimedia.org/wikipedia/commons/thumb/d/dc/Na-22_decay_scheme.svg/1280px-Na-22_decay_scheme.svg.png&amp;sa=X&amp;ved=0CAkQ8wdqFQoTCI365O6MhcYCFYtVFAodXYUAbw&amp;usg=AFQjCNEOHY7dSw4WUk3UmHLn9NMa05ETiQ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694" y="1519917"/>
            <a:ext cx="2441851" cy="1550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ZoneTexte 17"/>
          <p:cNvSpPr txBox="1"/>
          <p:nvPr/>
        </p:nvSpPr>
        <p:spPr>
          <a:xfrm>
            <a:off x="971599" y="5686266"/>
            <a:ext cx="5227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rgbClr val="002060"/>
                </a:solidFill>
              </a:rPr>
              <a:t>Ultrapure</a:t>
            </a:r>
            <a:r>
              <a:rPr lang="fr-FR" dirty="0" smtClean="0">
                <a:solidFill>
                  <a:srgbClr val="002060"/>
                </a:solidFill>
              </a:rPr>
              <a:t> TMBi </a:t>
            </a:r>
            <a:r>
              <a:rPr lang="fr-FR" dirty="0" err="1" smtClean="0">
                <a:solidFill>
                  <a:srgbClr val="002060"/>
                </a:solidFill>
              </a:rPr>
              <a:t>required</a:t>
            </a:r>
            <a:r>
              <a:rPr lang="fr-FR" dirty="0" smtClean="0">
                <a:solidFill>
                  <a:srgbClr val="002060"/>
                </a:solidFill>
              </a:rPr>
              <a:t> for </a:t>
            </a:r>
            <a:r>
              <a:rPr lang="fr-FR" dirty="0" err="1" smtClean="0">
                <a:solidFill>
                  <a:srgbClr val="002060"/>
                </a:solidFill>
              </a:rPr>
              <a:t>calorimetry</a:t>
            </a:r>
            <a:endParaRPr lang="fr-FR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02060"/>
                </a:solidFill>
              </a:rPr>
              <a:t>Final test for </a:t>
            </a:r>
            <a:r>
              <a:rPr lang="fr-FR" dirty="0" err="1" smtClean="0">
                <a:solidFill>
                  <a:srgbClr val="002060"/>
                </a:solidFill>
              </a:rPr>
              <a:t>ultrapurification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v</a:t>
            </a:r>
            <a:r>
              <a:rPr lang="fr-FR" dirty="0" smtClean="0">
                <a:solidFill>
                  <a:srgbClr val="002060"/>
                </a:solidFill>
              </a:rPr>
              <a:t>alidation</a:t>
            </a:r>
            <a:endParaRPr lang="fr-FR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03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25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557564" y="3244334"/>
            <a:ext cx="8052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smtClean="0">
                <a:solidFill>
                  <a:srgbClr val="002060"/>
                </a:solidFill>
              </a:rPr>
              <a:t>V. </a:t>
            </a:r>
            <a:r>
              <a:rPr lang="fr-FR" sz="3200" b="1" dirty="0" smtClean="0">
                <a:solidFill>
                  <a:srgbClr val="002060"/>
                </a:solidFill>
              </a:rPr>
              <a:t>FUTURE</a:t>
            </a:r>
            <a:endParaRPr lang="fr-FR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14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Multipixellised</a:t>
            </a:r>
            <a:r>
              <a:rPr lang="fr-FR" dirty="0" smtClean="0"/>
              <a:t> detector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26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899591" y="764704"/>
            <a:ext cx="72951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fr-FR" dirty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 algn="just"/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In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order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to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localized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the interaction position on the transverse plan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we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need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to pixellise the charge collector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with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1mm² pixels (at best)</a:t>
            </a:r>
            <a:endParaRPr lang="fr-FR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 algn="just"/>
            <a:endParaRPr lang="fr-FR" dirty="0" smtClean="0">
              <a:solidFill>
                <a:srgbClr val="00206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376" y="2250788"/>
            <a:ext cx="2539477" cy="3562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508857" y="2877887"/>
            <a:ext cx="43292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Number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of pixels</a:t>
            </a:r>
            <a:endParaRPr lang="fr-FR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Compact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readout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electronic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s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needed</a:t>
            </a:r>
            <a:endParaRPr lang="fr-FR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Pixel size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effect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on signal collection</a:t>
            </a:r>
            <a:endParaRPr lang="fr-FR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Diaphony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effect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/ capacitive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coupling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between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pixels</a:t>
            </a:r>
            <a:endParaRPr lang="fr-FR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 algn="just"/>
            <a:endParaRPr lang="fr-FR" dirty="0" smtClean="0">
              <a:solidFill>
                <a:srgbClr val="00206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203509" y="5885208"/>
            <a:ext cx="29912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err="1" smtClean="0">
                <a:solidFill>
                  <a:srgbClr val="002060"/>
                </a:solidFill>
              </a:rPr>
              <a:t>Pixellised</a:t>
            </a:r>
            <a:r>
              <a:rPr lang="fr-FR" sz="1600" i="1" dirty="0" smtClean="0">
                <a:solidFill>
                  <a:srgbClr val="002060"/>
                </a:solidFill>
              </a:rPr>
              <a:t> detector</a:t>
            </a:r>
            <a:endParaRPr lang="fr-FR" sz="16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68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Capacitive </a:t>
            </a:r>
            <a:r>
              <a:rPr lang="fr-FR" dirty="0" err="1" smtClean="0"/>
              <a:t>readout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27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899591" y="1015994"/>
            <a:ext cx="72951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In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order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to no longer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need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hermetic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junctions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for the signal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readout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on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each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pixel</a:t>
            </a:r>
          </a:p>
          <a:p>
            <a:pPr algn="just"/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	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resistive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layer (alumine 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300 µm) 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and pad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readout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by capacitive influence*</a:t>
            </a:r>
            <a:endParaRPr lang="fr-FR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 algn="just"/>
            <a:r>
              <a:rPr lang="fr-FR" dirty="0">
                <a:solidFill>
                  <a:srgbClr val="002060"/>
                </a:solidFill>
                <a:sym typeface="Wingdings" panose="05000000000000000000" pitchFamily="2" charset="2"/>
              </a:rPr>
              <a:t>	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 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anode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deposit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tests on alumine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performed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by the CSNSM in Orsay 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(L. Dumoulin et L. Berge)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051546" y="6019366"/>
            <a:ext cx="29912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smtClean="0">
                <a:solidFill>
                  <a:srgbClr val="002060"/>
                </a:solidFill>
              </a:rPr>
              <a:t>Capacitive </a:t>
            </a:r>
            <a:r>
              <a:rPr lang="fr-FR" sz="1600" i="1" dirty="0" err="1" smtClean="0">
                <a:solidFill>
                  <a:srgbClr val="002060"/>
                </a:solidFill>
              </a:rPr>
              <a:t>readout</a:t>
            </a:r>
            <a:r>
              <a:rPr lang="fr-FR" sz="1600" i="1" dirty="0" smtClean="0">
                <a:solidFill>
                  <a:srgbClr val="002060"/>
                </a:solidFill>
              </a:rPr>
              <a:t> </a:t>
            </a:r>
            <a:r>
              <a:rPr lang="fr-FR" sz="1600" i="1" dirty="0" err="1" smtClean="0">
                <a:solidFill>
                  <a:srgbClr val="002060"/>
                </a:solidFill>
              </a:rPr>
              <a:t>principle</a:t>
            </a:r>
            <a:endParaRPr lang="fr-FR" sz="1600" i="1" dirty="0">
              <a:solidFill>
                <a:srgbClr val="002060"/>
              </a:solidFill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467543" y="2740504"/>
            <a:ext cx="4916921" cy="3267528"/>
            <a:chOff x="1987500" y="1895561"/>
            <a:chExt cx="5257800" cy="3421417"/>
          </a:xfrm>
        </p:grpSpPr>
        <p:pic>
          <p:nvPicPr>
            <p:cNvPr id="9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7500" y="1895561"/>
              <a:ext cx="5257800" cy="3324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0" name="Connecteur droit avec flèche 9"/>
            <p:cNvCxnSpPr/>
            <p:nvPr/>
          </p:nvCxnSpPr>
          <p:spPr>
            <a:xfrm flipH="1">
              <a:off x="4999360" y="5009201"/>
              <a:ext cx="360040" cy="0"/>
            </a:xfrm>
            <a:prstGeom prst="straightConnector1">
              <a:avLst/>
            </a:prstGeom>
            <a:ln w="1905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ZoneTexte 10"/>
            <p:cNvSpPr txBox="1"/>
            <p:nvPr/>
          </p:nvSpPr>
          <p:spPr>
            <a:xfrm>
              <a:off x="5076056" y="5009201"/>
              <a:ext cx="3337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>
                  <a:solidFill>
                    <a:srgbClr val="7030A0"/>
                  </a:solidFill>
                </a:rPr>
                <a:t>E</a:t>
              </a:r>
              <a:r>
                <a:rPr lang="fr-FR" sz="1400" baseline="-25000" dirty="0" smtClean="0">
                  <a:solidFill>
                    <a:srgbClr val="7030A0"/>
                  </a:solidFill>
                </a:rPr>
                <a:t>2</a:t>
              </a:r>
              <a:endParaRPr lang="fr-FR" sz="1400" baseline="-25000" dirty="0">
                <a:solidFill>
                  <a:srgbClr val="7030A0"/>
                </a:solidFill>
              </a:endParaRPr>
            </a:p>
          </p:txBody>
        </p:sp>
      </p:grpSp>
      <p:sp>
        <p:nvSpPr>
          <p:cNvPr id="12" name="ZoneTexte 11"/>
          <p:cNvSpPr txBox="1"/>
          <p:nvPr/>
        </p:nvSpPr>
        <p:spPr>
          <a:xfrm>
            <a:off x="220816" y="6014351"/>
            <a:ext cx="2830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 smtClean="0">
                <a:solidFill>
                  <a:srgbClr val="002060"/>
                </a:solidFill>
              </a:rPr>
              <a:t>*</a:t>
            </a:r>
            <a:r>
              <a:rPr lang="fr-FR" sz="1400" dirty="0" err="1" smtClean="0">
                <a:solidFill>
                  <a:srgbClr val="002060"/>
                </a:solidFill>
              </a:rPr>
              <a:t>D.Attié</a:t>
            </a:r>
            <a:r>
              <a:rPr lang="fr-FR" sz="1400" dirty="0" smtClean="0">
                <a:solidFill>
                  <a:srgbClr val="002060"/>
                </a:solidFill>
              </a:rPr>
              <a:t> et al., </a:t>
            </a:r>
            <a:r>
              <a:rPr lang="fr-FR" sz="1400" i="1" dirty="0" err="1" smtClean="0">
                <a:solidFill>
                  <a:srgbClr val="002060"/>
                </a:solidFill>
              </a:rPr>
              <a:t>Piggyback</a:t>
            </a:r>
            <a:r>
              <a:rPr lang="fr-FR" sz="1400" i="1" dirty="0" smtClean="0">
                <a:solidFill>
                  <a:srgbClr val="002060"/>
                </a:solidFill>
              </a:rPr>
              <a:t> </a:t>
            </a:r>
            <a:r>
              <a:rPr lang="fr-FR" sz="1400" i="1" dirty="0" err="1" smtClean="0">
                <a:solidFill>
                  <a:srgbClr val="002060"/>
                </a:solidFill>
              </a:rPr>
              <a:t>resistive</a:t>
            </a:r>
            <a:r>
              <a:rPr lang="fr-FR" sz="1400" i="1" dirty="0" smtClean="0">
                <a:solidFill>
                  <a:srgbClr val="002060"/>
                </a:solidFill>
              </a:rPr>
              <a:t> </a:t>
            </a:r>
            <a:r>
              <a:rPr lang="fr-FR" sz="1400" i="1" dirty="0" err="1" smtClean="0">
                <a:solidFill>
                  <a:srgbClr val="002060"/>
                </a:solidFill>
              </a:rPr>
              <a:t>Micromegas</a:t>
            </a:r>
            <a:r>
              <a:rPr lang="fr-FR" sz="1400" i="1" dirty="0" smtClean="0">
                <a:solidFill>
                  <a:srgbClr val="002060"/>
                </a:solidFill>
              </a:rPr>
              <a:t> </a:t>
            </a:r>
            <a:r>
              <a:rPr lang="fr-FR" sz="1400" dirty="0" smtClean="0">
                <a:solidFill>
                  <a:srgbClr val="002060"/>
                </a:solidFill>
              </a:rPr>
              <a:t>, </a:t>
            </a:r>
            <a:r>
              <a:rPr lang="fr-FR" sz="1400" dirty="0" err="1" smtClean="0">
                <a:solidFill>
                  <a:srgbClr val="002060"/>
                </a:solidFill>
              </a:rPr>
              <a:t>ArXiv</a:t>
            </a:r>
            <a:r>
              <a:rPr lang="fr-FR" sz="1400" dirty="0" smtClean="0">
                <a:solidFill>
                  <a:srgbClr val="002060"/>
                </a:solidFill>
              </a:rPr>
              <a:t> 1208.6525</a:t>
            </a:r>
            <a:endParaRPr lang="fr-FR" sz="1400" dirty="0">
              <a:solidFill>
                <a:srgbClr val="002060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133" y="3349193"/>
            <a:ext cx="3064500" cy="2106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>
                <a:off x="6166741" y="5463012"/>
                <a:ext cx="250260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400" i="1" smtClean="0">
                          <a:latin typeface="Cambria Math"/>
                        </a:rPr>
                        <m:t>τ</m:t>
                      </m:r>
                      <m:r>
                        <a:rPr lang="fr-FR" sz="1400" b="0" i="1" smtClean="0">
                          <a:latin typeface="Cambria Math"/>
                        </a:rPr>
                        <m:t>=</m:t>
                      </m:r>
                      <m:r>
                        <a:rPr lang="fr-FR" sz="1400" b="0" i="1" smtClean="0">
                          <a:latin typeface="Cambria Math"/>
                        </a:rPr>
                        <m:t>𝑅𝐶</m:t>
                      </m:r>
                      <m:r>
                        <a:rPr lang="fr-FR" sz="1400" b="0" i="1" smtClean="0">
                          <a:latin typeface="Cambria Math"/>
                        </a:rPr>
                        <m:t>=1</m:t>
                      </m:r>
                      <m:r>
                        <a:rPr lang="fr-FR" sz="1400" b="0" i="1" smtClean="0">
                          <a:latin typeface="Cambria Math"/>
                        </a:rPr>
                        <m:t>𝐺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</a:rPr>
                        <m:t>Ω</m:t>
                      </m:r>
                      <m:r>
                        <a:rPr lang="fr-FR" sz="1400" b="0" i="1" smtClean="0">
                          <a:latin typeface="Cambria Math"/>
                        </a:rPr>
                        <m:t>²∗1</m:t>
                      </m:r>
                      <m:r>
                        <a:rPr lang="fr-FR" sz="1400" b="0" i="1" smtClean="0">
                          <a:latin typeface="Cambria Math"/>
                        </a:rPr>
                        <m:t>𝑝𝐹</m:t>
                      </m:r>
                      <m:r>
                        <a:rPr lang="fr-FR" sz="1400" b="0" i="1" smtClean="0">
                          <a:latin typeface="Cambria Math"/>
                        </a:rPr>
                        <m:t>=1</m:t>
                      </m:r>
                      <m:r>
                        <a:rPr lang="fr-FR" sz="1400" b="0" i="1" smtClean="0">
                          <a:latin typeface="Cambria Math"/>
                        </a:rPr>
                        <m:t>𝑚𝑠</m:t>
                      </m:r>
                    </m:oMath>
                  </m:oMathPara>
                </a14:m>
                <a:endParaRPr lang="fr-FR" sz="1400" b="0" i="1" dirty="0" smtClean="0">
                  <a:latin typeface="Cambria Math"/>
                </a:endParaRPr>
              </a:p>
              <a:p>
                <a:r>
                  <a:rPr lang="fr-FR" sz="1400" b="0" dirty="0" smtClean="0"/>
                  <a:t> </a:t>
                </a:r>
                <a:r>
                  <a:rPr lang="fr-FR" sz="1400" b="0" dirty="0" err="1" smtClean="0"/>
                  <a:t>T</a:t>
                </a:r>
                <a:r>
                  <a:rPr lang="fr-FR" sz="1400" b="0" baseline="-25000" dirty="0" err="1" smtClean="0"/>
                  <a:t>peak</a:t>
                </a:r>
                <a:r>
                  <a:rPr lang="fr-FR" sz="1400" b="0" baseline="-25000" dirty="0" smtClean="0"/>
                  <a:t> </a:t>
                </a:r>
                <a:r>
                  <a:rPr lang="fr-FR" sz="1400" b="0" dirty="0" smtClean="0"/>
                  <a:t>&lt; 10 µs</a:t>
                </a:r>
                <a14:m>
                  <m:oMath xmlns:m="http://schemas.openxmlformats.org/officeDocument/2006/math">
                    <m:r>
                      <a:rPr lang="fr-FR" sz="1400" b="0" i="0" smtClean="0">
                        <a:latin typeface="Cambria Math"/>
                      </a:rPr>
                      <m:t> </m:t>
                    </m:r>
                    <m:r>
                      <a:rPr lang="fr-FR" sz="1400" b="0" i="1" smtClean="0">
                        <a:latin typeface="Cambria Math"/>
                      </a:rPr>
                      <m:t>→</m:t>
                    </m:r>
                    <m:r>
                      <a:rPr lang="fr-FR" sz="1400" b="0" i="1" smtClean="0">
                        <a:latin typeface="Cambria Math"/>
                      </a:rPr>
                      <m:t>𝑜𝑘</m:t>
                    </m:r>
                    <m:r>
                      <a:rPr lang="fr-FR" sz="1400" b="0" i="1" smtClean="0">
                        <a:latin typeface="Cambria Math"/>
                      </a:rPr>
                      <m:t> </m:t>
                    </m:r>
                  </m:oMath>
                </a14:m>
                <a:endParaRPr lang="fr-FR" sz="1400" dirty="0"/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6741" y="5463012"/>
                <a:ext cx="2502608" cy="523220"/>
              </a:xfrm>
              <a:prstGeom prst="rect">
                <a:avLst/>
              </a:prstGeom>
              <a:blipFill rotWithShape="1">
                <a:blip r:embed="rId4"/>
                <a:stretch>
                  <a:fillRect b="-1046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892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28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557564" y="3244334"/>
            <a:ext cx="8052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smtClean="0">
                <a:solidFill>
                  <a:srgbClr val="002060"/>
                </a:solidFill>
              </a:rPr>
              <a:t>VI. CONCLUSION</a:t>
            </a:r>
            <a:endParaRPr lang="fr-FR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36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CALIPSO detector perspectives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29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898846" y="1700808"/>
            <a:ext cx="756158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Operational</a:t>
            </a:r>
            <a:endParaRPr lang="fr-FR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Optical detector</a:t>
            </a:r>
            <a:endParaRPr lang="fr-FR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Ionization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electronic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readout</a:t>
            </a:r>
            <a:endParaRPr lang="fr-FR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Tvie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cell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modelisation</a:t>
            </a:r>
            <a:endParaRPr lang="fr-FR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First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ionization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signal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after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purification on 3A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zeolites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in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powder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form</a:t>
            </a:r>
            <a:endParaRPr lang="fr-FR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On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going</a:t>
            </a:r>
            <a:endParaRPr lang="fr-FR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TMBi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ultrapurification</a:t>
            </a:r>
            <a:endParaRPr lang="fr-FR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Tvie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cell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performance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study</a:t>
            </a:r>
            <a:endParaRPr lang="fr-FR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Mecanical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conception of final CaLIPSO detector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with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the bureau 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d’étude </a:t>
            </a: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Physical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modelisation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of final detector </a:t>
            </a:r>
            <a:endParaRPr lang="fr-FR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 lvl="1" algn="just"/>
            <a:endParaRPr lang="fr-FR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900996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30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Détecteur liquide multipixellisé pour l'imagerie médicale et préclinique | 02/07/15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924437" y="3416228"/>
            <a:ext cx="7295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Thank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you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for </a:t>
            </a:r>
            <a:r>
              <a:rPr lang="fr-FR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your</a:t>
            </a:r>
            <a:r>
              <a:rPr lang="fr-FR" dirty="0" smtClean="0">
                <a:solidFill>
                  <a:srgbClr val="002060"/>
                </a:solidFill>
                <a:sym typeface="Wingdings" panose="05000000000000000000" pitchFamily="2" charset="2"/>
              </a:rPr>
              <a:t> attention</a:t>
            </a:r>
            <a:endParaRPr lang="fr-FR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1394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_powerpoint_CEA_Irfu">
  <a:themeElements>
    <a:clrScheme name="CEA">
      <a:dk1>
        <a:sysClr val="windowText" lastClr="000000"/>
      </a:dk1>
      <a:lt1>
        <a:sysClr val="window" lastClr="FFFFFF"/>
      </a:lt1>
      <a:dk2>
        <a:srgbClr val="DC0528"/>
      </a:dk2>
      <a:lt2>
        <a:srgbClr val="96C31E"/>
      </a:lt2>
      <a:accent1>
        <a:srgbClr val="781469"/>
      </a:accent1>
      <a:accent2>
        <a:srgbClr val="F08728"/>
      </a:accent2>
      <a:accent3>
        <a:srgbClr val="FAB45F"/>
      </a:accent3>
      <a:accent4>
        <a:srgbClr val="0091C3"/>
      </a:accent4>
      <a:accent5>
        <a:srgbClr val="006937"/>
      </a:accent5>
      <a:accent6>
        <a:srgbClr val="87000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Mod_powerpoint_CEA_Irfu</Template>
  <TotalTime>8327</TotalTime>
  <Words>1663</Words>
  <Application>Microsoft Office PowerPoint</Application>
  <PresentationFormat>Affichage à l'écran (4:3)</PresentationFormat>
  <Paragraphs>369</Paragraphs>
  <Slides>30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1" baseType="lpstr">
      <vt:lpstr>Mod_powerpoint_CEA_Irfu</vt:lpstr>
      <vt:lpstr>Why did i choose this subject</vt:lpstr>
      <vt:lpstr>Thesis subject</vt:lpstr>
      <vt:lpstr>Plan</vt:lpstr>
      <vt:lpstr>Présentation PowerPoint</vt:lpstr>
      <vt:lpstr>PET : Positron emission tomography</vt:lpstr>
      <vt:lpstr>CaLIPSO</vt:lpstr>
      <vt:lpstr>PET detector : state of the art</vt:lpstr>
      <vt:lpstr>Présentation PowerPoint</vt:lpstr>
      <vt:lpstr>Why?</vt:lpstr>
      <vt:lpstr>adsorption</vt:lpstr>
      <vt:lpstr>Molecular sieves</vt:lpstr>
      <vt:lpstr>Impurities analysis</vt:lpstr>
      <vt:lpstr>« DYNAMIc » ultrapurification station</vt:lpstr>
      <vt:lpstr>« static » ultrapurification station</vt:lpstr>
      <vt:lpstr>Présentation PowerPoint</vt:lpstr>
      <vt:lpstr>Tvie Cell - Charge MODE</vt:lpstr>
      <vt:lpstr>Tvie cell – gfi mode</vt:lpstr>
      <vt:lpstr>Electronic noise optimisation</vt:lpstr>
      <vt:lpstr>Présentation PowerPoint</vt:lpstr>
      <vt:lpstr>Expected muon signal</vt:lpstr>
      <vt:lpstr>MUON signal (preliminary)</vt:lpstr>
      <vt:lpstr>GFI measurements</vt:lpstr>
      <vt:lpstr>Modelisation : Impact of liquid purity</vt:lpstr>
      <vt:lpstr>ModElisation : 511 kev signal</vt:lpstr>
      <vt:lpstr>Présentation PowerPoint</vt:lpstr>
      <vt:lpstr>Multipixellised detector</vt:lpstr>
      <vt:lpstr>Capacitive readout</vt:lpstr>
      <vt:lpstr>Présentation PowerPoint</vt:lpstr>
      <vt:lpstr>CALIPSO detector perspectives</vt:lpstr>
      <vt:lpstr>Présentation PowerPoint</vt:lpstr>
    </vt:vector>
  </TitlesOfParts>
  <Company>CEA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</dc:title>
  <dc:creator>DONNART-BARRAIL Mylene</dc:creator>
  <cp:lastModifiedBy>MANCARDI Xavier</cp:lastModifiedBy>
  <cp:revision>57</cp:revision>
  <dcterms:created xsi:type="dcterms:W3CDTF">2014-06-13T07:26:58Z</dcterms:created>
  <dcterms:modified xsi:type="dcterms:W3CDTF">2015-07-02T06:46:05Z</dcterms:modified>
</cp:coreProperties>
</file>