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3" r:id="rId1"/>
  </p:sldMasterIdLst>
  <p:notesMasterIdLst>
    <p:notesMasterId r:id="rId35"/>
  </p:notesMasterIdLst>
  <p:handoutMasterIdLst>
    <p:handoutMasterId r:id="rId36"/>
  </p:handoutMasterIdLst>
  <p:sldIdLst>
    <p:sldId id="354" r:id="rId2"/>
    <p:sldId id="314" r:id="rId3"/>
    <p:sldId id="355" r:id="rId4"/>
    <p:sldId id="365" r:id="rId5"/>
    <p:sldId id="366" r:id="rId6"/>
    <p:sldId id="367" r:id="rId7"/>
    <p:sldId id="368" r:id="rId8"/>
    <p:sldId id="371" r:id="rId9"/>
    <p:sldId id="361" r:id="rId10"/>
    <p:sldId id="357" r:id="rId11"/>
    <p:sldId id="374" r:id="rId12"/>
    <p:sldId id="359" r:id="rId13"/>
    <p:sldId id="376" r:id="rId14"/>
    <p:sldId id="372" r:id="rId15"/>
    <p:sldId id="378" r:id="rId16"/>
    <p:sldId id="379" r:id="rId17"/>
    <p:sldId id="380" r:id="rId18"/>
    <p:sldId id="381" r:id="rId19"/>
    <p:sldId id="377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1" r:id="rId28"/>
    <p:sldId id="393" r:id="rId29"/>
    <p:sldId id="394" r:id="rId30"/>
    <p:sldId id="395" r:id="rId31"/>
    <p:sldId id="382" r:id="rId32"/>
    <p:sldId id="375" r:id="rId33"/>
    <p:sldId id="360" r:id="rId34"/>
  </p:sldIdLst>
  <p:sldSz cx="9144000" cy="6858000" type="screen4x3"/>
  <p:notesSz cx="6858000" cy="91440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3A4E4"/>
    <a:srgbClr val="A3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3856" autoAdjust="0"/>
  </p:normalViewPr>
  <p:slideViewPr>
    <p:cSldViewPr snapToGrid="0" snapToObjects="1">
      <p:cViewPr>
        <p:scale>
          <a:sx n="75" d="100"/>
          <a:sy n="75" d="100"/>
        </p:scale>
        <p:origin x="-2064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2/01/12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J. MALCLES 02/01/2012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2BF3C-8D59-9A42-BC61-EB141BC6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823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2/01/12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J. MALCLES 02/01/2012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664E-F677-D34D-91A8-E846FCC4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79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664E-F677-D34D-91A8-E846FCC494DA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02/01/2012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923-3220-4742-9361-DFD3CEF4DC54}" type="datetime1">
              <a:rPr lang="en-US" smtClean="0"/>
              <a:t>7/4/12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6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6" y="1906544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44732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marL="0" algn="l" defTabSz="914296" rtl="0" eaLnBrk="1" latinLnBrk="0" hangingPunct="1">
              <a:lnSpc>
                <a:spcPts val="4599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30" tIns="45715" rIns="91430" bIns="45715" rtlCol="0">
            <a:normAutofit/>
          </a:bodyPr>
          <a:lstStyle>
            <a:lvl1pPr marL="0" indent="0" algn="l" defTabSz="91429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6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5B15-477C-CB44-A4CA-F5DF4DAB4355}" type="datetime1">
              <a:rPr lang="en-US" smtClean="0"/>
              <a:t>7/4/12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6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1"/>
            <a:ext cx="8360242" cy="566739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67339"/>
            <a:ext cx="8304213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E41-F0C9-774D-BCAB-C11619D6E61B}" type="datetime1">
              <a:rPr lang="en-US" smtClean="0"/>
              <a:t>7/4/12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6" y="428064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44929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5FCB-968C-D449-9C78-2DBC8F1A369B}" type="datetime1">
              <a:rPr lang="en-US" smtClean="0"/>
              <a:t>7/4/12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68C3-7B3A-6846-9D7B-7BBA8C2899AE}" type="datetime1">
              <a:rPr lang="en-US" smtClean="0"/>
              <a:t>7/4/12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2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4" y="4953003"/>
            <a:ext cx="2472017" cy="12460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7" y="4419602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6" y="461684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4" y="4800601"/>
            <a:ext cx="5691651" cy="566739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8" y="5367339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FCBD-55A5-764F-882C-3D2B04CCC469}" type="datetime1">
              <a:rPr lang="en-US" smtClean="0"/>
              <a:t>7/4/12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D92E-53C0-AD48-A03B-25386F944BEE}" type="datetime1">
              <a:rPr lang="en-US" smtClean="0"/>
              <a:t>7/4/12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5" y="2857538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457201"/>
            <a:ext cx="6497637" cy="5937251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71E4-58D3-7B43-9121-28B193F4E4DE}" type="datetime1">
              <a:rPr lang="en-US" smtClean="0"/>
              <a:t>7/4/12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4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A820-9CA7-CF46-AF9A-7D589079FD76}" type="datetime1">
              <a:rPr lang="en-US" smtClean="0"/>
              <a:t>7/4/12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6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5F29-550F-9D48-8C36-7D0CEFF2D8B5}" type="datetime1">
              <a:rPr lang="en-US" smtClean="0"/>
              <a:t>7/4/12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2017061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7"/>
            <a:ext cx="77542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6" y="1906544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90" y="444732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6" y="444728"/>
            <a:ext cx="7810967" cy="1088237"/>
          </a:xfrm>
          <a:noFill/>
        </p:spPr>
        <p:txBody>
          <a:bodyPr bIns="45715" anchor="b" anchorCtr="0">
            <a:normAutofit/>
          </a:bodyPr>
          <a:lstStyle>
            <a:lvl1pPr algn="l">
              <a:lnSpc>
                <a:spcPts val="4599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90" y="4801578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30" tIns="45715" rIns="91430" bIns="45715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342-A75F-4747-98B4-A9C494EFFE5D}" type="datetime1">
              <a:rPr lang="en-US" smtClean="0"/>
              <a:t>7/4/12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443756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ACB1-1C1E-1D46-82C6-1166E27E07F1}" type="datetime1">
              <a:rPr lang="en-US" smtClean="0"/>
              <a:t>7/4/12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6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801578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50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50" y="5862919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86DD-D4A4-2A41-914B-005C640A5749}" type="datetime1">
              <a:rPr lang="en-US" smtClean="0"/>
              <a:t>7/4/12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1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1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4A71-BEC7-CF4E-B513-19936D6B766A}" type="datetime1">
              <a:rPr lang="en-US" smtClean="0"/>
              <a:t>7/4/12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047F-42D3-5344-9C1E-9FE20C0176D4}" type="datetime1">
              <a:rPr lang="en-US" smtClean="0"/>
              <a:t>7/4/12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8B5D-C4A4-3640-BBD4-869BFC946368}" type="datetime1">
              <a:rPr lang="en-US" smtClean="0"/>
              <a:t>7/4/12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6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2A6A6F8-9078-2C48-A2F6-E6B63B667D07}" type="datetime1">
              <a:rPr lang="en-US" smtClean="0"/>
              <a:t>7/4/12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2" y="167347"/>
            <a:ext cx="630621" cy="35976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6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hf hdr="0" dt="0"/>
  <p:txStyles>
    <p:titleStyle>
      <a:lvl1pPr algn="r" defTabSz="914296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3974" indent="-453974" algn="l" defTabSz="914296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296" indent="-457148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331" indent="-346036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018" indent="-339686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704" indent="-331750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502" indent="-344449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426" indent="-344449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69875" indent="-344449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2736" indent="-344449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169" y="2337180"/>
            <a:ext cx="8568000" cy="425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627891"/>
            <a:ext cx="7165780" cy="1088136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Derniers</a:t>
            </a:r>
            <a:r>
              <a:rPr lang="en-US" sz="4400" dirty="0" smtClean="0"/>
              <a:t> </a:t>
            </a:r>
            <a:r>
              <a:rPr lang="en-US" sz="4400" dirty="0" err="1" smtClean="0"/>
              <a:t>résultats</a:t>
            </a:r>
            <a:r>
              <a:rPr lang="en-US" sz="4400" dirty="0" smtClean="0"/>
              <a:t> des </a:t>
            </a:r>
            <a:r>
              <a:rPr lang="en-US" sz="4400" dirty="0" err="1" smtClean="0"/>
              <a:t>recherches</a:t>
            </a:r>
            <a:r>
              <a:rPr lang="en-US" sz="4400" dirty="0" smtClean="0"/>
              <a:t> du boson de Higgs au LHC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121" y="451213"/>
            <a:ext cx="1279205" cy="1453905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286172" y="2052126"/>
            <a:ext cx="8568945" cy="454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30" tIns="45715" rIns="91430" bIns="45715" rtlCol="0">
            <a:normAutofit/>
          </a:bodyPr>
          <a:lstStyle>
            <a:lvl1pPr marL="0" indent="0" algn="l" defTabSz="91429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8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4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6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4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Claude </a:t>
            </a:r>
            <a:r>
              <a:rPr lang="en-US" sz="2000" dirty="0" err="1" smtClean="0"/>
              <a:t>Guyot</a:t>
            </a:r>
            <a:r>
              <a:rPr lang="en-US" sz="2000" dirty="0" smtClean="0"/>
              <a:t> et Julie </a:t>
            </a:r>
            <a:r>
              <a:rPr lang="en-US" sz="2000" dirty="0" err="1" smtClean="0"/>
              <a:t>Malclès</a:t>
            </a:r>
            <a:r>
              <a:rPr lang="en-US" sz="2000" dirty="0" smtClean="0"/>
              <a:t> pour ATLAS et CMS, SPP, </a:t>
            </a:r>
            <a:r>
              <a:rPr lang="en-US" sz="2000" dirty="0" err="1" smtClean="0"/>
              <a:t>Saclay</a:t>
            </a:r>
            <a:r>
              <a:rPr lang="en-US" sz="2000" dirty="0" smtClean="0"/>
              <a:t>, le 6 </a:t>
            </a:r>
            <a:r>
              <a:rPr lang="en-US" sz="2000" dirty="0" err="1" smtClean="0"/>
              <a:t>Juillet</a:t>
            </a:r>
            <a:r>
              <a:rPr lang="en-US" sz="2000" dirty="0" smtClean="0"/>
              <a:t> 2012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920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</a:t>
            </a:r>
            <a:r>
              <a:rPr lang="en-US" dirty="0" err="1" smtClean="0"/>
              <a:t>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838" y="1383075"/>
            <a:ext cx="4621414" cy="53290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2000" dirty="0" smtClean="0">
                <a:solidFill>
                  <a:schemeClr val="tx1"/>
                </a:solidFill>
              </a:rPr>
              <a:t>Le Higgs se </a:t>
            </a:r>
            <a:r>
              <a:rPr lang="en-US" sz="2000" dirty="0" err="1" smtClean="0">
                <a:solidFill>
                  <a:schemeClr val="tx1"/>
                </a:solidFill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</a:rPr>
              <a:t>ésintègre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très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rapidement</a:t>
            </a:r>
            <a:r>
              <a:rPr lang="en-US" sz="2000" dirty="0" smtClean="0">
                <a:solidFill>
                  <a:schemeClr val="tx1"/>
                </a:solidFill>
              </a:rPr>
              <a:t> en </a:t>
            </a:r>
            <a:r>
              <a:rPr lang="en-US" sz="2000" dirty="0" err="1" smtClean="0">
                <a:solidFill>
                  <a:schemeClr val="tx1"/>
                </a:solidFill>
              </a:rPr>
              <a:t>d’autres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particules</a:t>
            </a:r>
            <a:r>
              <a:rPr lang="en-US" sz="2000" dirty="0" smtClean="0">
                <a:solidFill>
                  <a:schemeClr val="tx1"/>
                </a:solidFill>
              </a:rPr>
              <a:t> plus stables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</a:t>
            </a:r>
            <a:r>
              <a:rPr lang="en-US" sz="2000" dirty="0" err="1" smtClean="0">
                <a:solidFill>
                  <a:schemeClr val="tx1"/>
                </a:solidFill>
              </a:rPr>
              <a:t>l’observe</a:t>
            </a:r>
            <a:r>
              <a:rPr lang="en-US" sz="2000" dirty="0" smtClean="0">
                <a:solidFill>
                  <a:schemeClr val="tx1"/>
                </a:solidFill>
              </a:rPr>
              <a:t> en observant </a:t>
            </a:r>
            <a:r>
              <a:rPr lang="en-US" sz="2000" dirty="0" err="1" smtClean="0">
                <a:solidFill>
                  <a:schemeClr val="tx1"/>
                </a:solidFill>
              </a:rPr>
              <a:t>ses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produits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</a:rPr>
              <a:t>ésintégration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détecteurs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Le </a:t>
            </a:r>
            <a:r>
              <a:rPr lang="en-US" sz="2000" dirty="0" err="1" smtClean="0">
                <a:solidFill>
                  <a:schemeClr val="tx1"/>
                </a:solidFill>
              </a:rPr>
              <a:t>modèle</a:t>
            </a:r>
            <a:r>
              <a:rPr lang="en-US" sz="2000" dirty="0" smtClean="0">
                <a:solidFill>
                  <a:schemeClr val="tx1"/>
                </a:solidFill>
              </a:rPr>
              <a:t> ne </a:t>
            </a:r>
            <a:r>
              <a:rPr lang="en-US" sz="2000" dirty="0" err="1" smtClean="0">
                <a:solidFill>
                  <a:schemeClr val="tx1"/>
                </a:solidFill>
              </a:rPr>
              <a:t>prédit</a:t>
            </a:r>
            <a:r>
              <a:rPr lang="en-US" sz="2000" dirty="0" smtClean="0">
                <a:solidFill>
                  <a:schemeClr val="tx1"/>
                </a:solidFill>
              </a:rPr>
              <a:t> pas la masse du boson de Higgs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En </a:t>
            </a:r>
            <a:r>
              <a:rPr lang="en-US" sz="2000" dirty="0" err="1" smtClean="0">
                <a:solidFill>
                  <a:schemeClr val="tx1"/>
                </a:solidFill>
              </a:rPr>
              <a:t>revanche</a:t>
            </a:r>
            <a:r>
              <a:rPr lang="en-US" sz="2000" dirty="0" smtClean="0">
                <a:solidFill>
                  <a:schemeClr val="tx1"/>
                </a:solidFill>
              </a:rPr>
              <a:t>, pour </a:t>
            </a:r>
            <a:r>
              <a:rPr lang="en-US" sz="2000" dirty="0" err="1" smtClean="0">
                <a:solidFill>
                  <a:schemeClr val="tx1"/>
                </a:solidFill>
              </a:rPr>
              <a:t>une</a:t>
            </a:r>
            <a:r>
              <a:rPr lang="en-US" sz="2000" dirty="0" smtClean="0">
                <a:solidFill>
                  <a:schemeClr val="tx1"/>
                </a:solidFill>
              </a:rPr>
              <a:t> masse </a:t>
            </a:r>
            <a:r>
              <a:rPr lang="en-US" sz="2000" dirty="0" err="1" smtClean="0">
                <a:solidFill>
                  <a:schemeClr val="tx1"/>
                </a:solidFill>
              </a:rPr>
              <a:t>donnée</a:t>
            </a:r>
            <a:r>
              <a:rPr lang="en-US" sz="2000" dirty="0" smtClean="0">
                <a:solidFill>
                  <a:schemeClr val="tx1"/>
                </a:solidFill>
              </a:rPr>
              <a:t>, le </a:t>
            </a:r>
            <a:r>
              <a:rPr lang="en-US" sz="2000" dirty="0" err="1" smtClean="0">
                <a:solidFill>
                  <a:schemeClr val="tx1"/>
                </a:solidFill>
              </a:rPr>
              <a:t>modèle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prédit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probabilités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désintégration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en </a:t>
            </a:r>
            <a:r>
              <a:rPr lang="en-US" sz="2000" dirty="0" err="1" smtClean="0">
                <a:solidFill>
                  <a:schemeClr val="tx1"/>
                </a:solidFill>
              </a:rPr>
              <a:t>différents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états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finaux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74" y="1845733"/>
            <a:ext cx="3945792" cy="3671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1940" y="5538801"/>
            <a:ext cx="4138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 </a:t>
            </a:r>
            <a:r>
              <a:rPr lang="en-US" b="1" dirty="0" err="1" smtClean="0">
                <a:solidFill>
                  <a:srgbClr val="FF0000"/>
                </a:solidFill>
              </a:rPr>
              <a:t>faut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donc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être</a:t>
            </a:r>
            <a:r>
              <a:rPr lang="en-US" b="1" dirty="0" smtClean="0">
                <a:solidFill>
                  <a:srgbClr val="FF0000"/>
                </a:solidFill>
              </a:rPr>
              <a:t> capable de </a:t>
            </a:r>
            <a:r>
              <a:rPr lang="en-US" b="1" dirty="0" err="1" smtClean="0">
                <a:solidFill>
                  <a:srgbClr val="FF0000"/>
                </a:solidFill>
              </a:rPr>
              <a:t>voir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particules</a:t>
            </a:r>
            <a:r>
              <a:rPr lang="en-US" b="1" dirty="0" smtClean="0">
                <a:solidFill>
                  <a:srgbClr val="FF0000"/>
                </a:solidFill>
              </a:rPr>
              <a:t> finales </a:t>
            </a:r>
            <a:r>
              <a:rPr lang="en-US" b="1" dirty="0" err="1" smtClean="0">
                <a:solidFill>
                  <a:srgbClr val="FF0000"/>
                </a:solidFill>
              </a:rPr>
              <a:t>dans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détecteurs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et de </a:t>
            </a:r>
            <a:r>
              <a:rPr lang="en-US" b="1" dirty="0" err="1" smtClean="0">
                <a:solidFill>
                  <a:srgbClr val="FF0000"/>
                </a:solidFill>
              </a:rPr>
              <a:t>mesurer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énergies</a:t>
            </a:r>
            <a:r>
              <a:rPr lang="en-US" b="1" dirty="0" smtClean="0">
                <a:solidFill>
                  <a:srgbClr val="FF0000"/>
                </a:solidFill>
              </a:rPr>
              <a:t> et positions</a:t>
            </a:r>
          </a:p>
        </p:txBody>
      </p:sp>
    </p:spTree>
    <p:extLst>
      <p:ext uri="{BB962C8B-B14F-4D97-AF65-F5344CB8AC3E}">
        <p14:creationId xmlns:p14="http://schemas.microsoft.com/office/powerpoint/2010/main" val="9146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</a:t>
            </a:r>
            <a:r>
              <a:rPr lang="en-US" dirty="0" err="1" smtClean="0"/>
              <a:t>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972" y="1383075"/>
            <a:ext cx="4660036" cy="54137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Les “modes” </a:t>
            </a:r>
            <a:r>
              <a:rPr lang="en-US" sz="2000" dirty="0" err="1" smtClean="0">
                <a:solidFill>
                  <a:schemeClr val="tx1"/>
                </a:solidFill>
              </a:rPr>
              <a:t>d’observation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privil</a:t>
            </a:r>
            <a:r>
              <a:rPr lang="en-US" sz="2000" dirty="0" err="1" smtClean="0">
                <a:solidFill>
                  <a:schemeClr val="tx1"/>
                </a:solidFill>
              </a:rPr>
              <a:t>égiés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sont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H </a:t>
            </a: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err="1" smtClean="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Wingdings"/>
              </a:rPr>
              <a:t>γγ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deux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photons)</a:t>
            </a:r>
          </a:p>
          <a:p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H </a:t>
            </a: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ZZ</a:t>
            </a: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4e </a:t>
            </a:r>
            <a:r>
              <a:rPr lang="en-US" sz="1800" dirty="0" err="1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ou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 4μ </a:t>
            </a:r>
            <a:r>
              <a:rPr lang="en-US" sz="1800" dirty="0" err="1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ou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 2e2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μ (electrons et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muons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Car:</a:t>
            </a:r>
          </a:p>
          <a:p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Nous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savons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détecter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des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électrons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muons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et photons et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mesurer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leur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énergie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avec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une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grande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précision</a:t>
            </a:r>
            <a:endParaRPr lang="en-US" sz="1800" dirty="0" smtClean="0">
              <a:solidFill>
                <a:schemeClr val="tx1"/>
              </a:solidFill>
              <a:ea typeface="Lucida Grande"/>
              <a:cs typeface="Lucida Grande"/>
              <a:sym typeface="Wingdings"/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Les bruits de fond (</a:t>
            </a:r>
            <a:r>
              <a:rPr lang="en-US" sz="1800" dirty="0" err="1" smtClean="0">
                <a:solidFill>
                  <a:schemeClr val="tx1"/>
                </a:solidFill>
              </a:rPr>
              <a:t>autres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processus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ressemblants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qu’il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faudra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discriminer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sont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limit</a:t>
            </a:r>
            <a:r>
              <a:rPr lang="en-US" sz="1800" dirty="0" err="1" smtClean="0">
                <a:solidFill>
                  <a:schemeClr val="tx1"/>
                </a:solidFill>
              </a:rPr>
              <a:t>és</a:t>
            </a:r>
            <a:r>
              <a:rPr lang="en-US" sz="1800" dirty="0" smtClean="0">
                <a:solidFill>
                  <a:schemeClr val="tx1"/>
                </a:solidFill>
              </a:rPr>
              <a:t> (par </a:t>
            </a:r>
            <a:r>
              <a:rPr lang="en-US" sz="1800" dirty="0" err="1" smtClean="0">
                <a:solidFill>
                  <a:schemeClr val="tx1"/>
                </a:solidFill>
              </a:rPr>
              <a:t>exemple</a:t>
            </a:r>
            <a:r>
              <a:rPr lang="en-US" sz="1800" dirty="0" smtClean="0">
                <a:solidFill>
                  <a:schemeClr val="tx1"/>
                </a:solidFill>
              </a:rPr>
              <a:t> pour bb, le bruit de fond </a:t>
            </a:r>
            <a:r>
              <a:rPr lang="en-US" sz="1800" dirty="0" err="1" smtClean="0">
                <a:solidFill>
                  <a:schemeClr val="tx1"/>
                </a:solidFill>
              </a:rPr>
              <a:t>est</a:t>
            </a:r>
            <a:r>
              <a:rPr lang="en-US" sz="1800" dirty="0" smtClean="0">
                <a:solidFill>
                  <a:schemeClr val="tx1"/>
                </a:solidFill>
              </a:rPr>
              <a:t> 10</a:t>
            </a:r>
            <a:r>
              <a:rPr lang="en-US" sz="1800" dirty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 millions de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fois</a:t>
            </a:r>
            <a:r>
              <a:rPr lang="en-US" sz="1800" dirty="0" smtClean="0">
                <a:solidFill>
                  <a:schemeClr val="tx1"/>
                </a:solidFill>
              </a:rPr>
              <a:t> plus important!)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74" y="1845733"/>
            <a:ext cx="3945792" cy="36711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60534" y="4097866"/>
            <a:ext cx="728133" cy="6942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2150532"/>
            <a:ext cx="728133" cy="6942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1940" y="5538801"/>
            <a:ext cx="4138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 </a:t>
            </a:r>
            <a:r>
              <a:rPr lang="en-US" b="1" dirty="0" err="1" smtClean="0">
                <a:solidFill>
                  <a:srgbClr val="FF0000"/>
                </a:solidFill>
              </a:rPr>
              <a:t>faut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donc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être</a:t>
            </a:r>
            <a:r>
              <a:rPr lang="en-US" b="1" dirty="0" smtClean="0">
                <a:solidFill>
                  <a:srgbClr val="FF0000"/>
                </a:solidFill>
              </a:rPr>
              <a:t> capable de </a:t>
            </a:r>
            <a:r>
              <a:rPr lang="en-US" b="1" dirty="0" err="1" smtClean="0">
                <a:solidFill>
                  <a:srgbClr val="FF0000"/>
                </a:solidFill>
              </a:rPr>
              <a:t>voir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particules</a:t>
            </a:r>
            <a:r>
              <a:rPr lang="en-US" b="1" dirty="0" smtClean="0">
                <a:solidFill>
                  <a:srgbClr val="FF0000"/>
                </a:solidFill>
              </a:rPr>
              <a:t> finales </a:t>
            </a:r>
            <a:r>
              <a:rPr lang="en-US" b="1" dirty="0" err="1" smtClean="0">
                <a:solidFill>
                  <a:srgbClr val="FF0000"/>
                </a:solidFill>
              </a:rPr>
              <a:t>dans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détecteurs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et de </a:t>
            </a:r>
            <a:r>
              <a:rPr lang="en-US" b="1" dirty="0" err="1" smtClean="0">
                <a:solidFill>
                  <a:srgbClr val="FF0000"/>
                </a:solidFill>
              </a:rPr>
              <a:t>mesurer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énergies</a:t>
            </a:r>
            <a:r>
              <a:rPr lang="en-US" b="1" dirty="0" smtClean="0">
                <a:solidFill>
                  <a:srgbClr val="FF0000"/>
                </a:solidFill>
              </a:rPr>
              <a:t> et positions</a:t>
            </a:r>
          </a:p>
        </p:txBody>
      </p:sp>
    </p:spTree>
    <p:extLst>
      <p:ext uri="{BB962C8B-B14F-4D97-AF65-F5344CB8AC3E}">
        <p14:creationId xmlns:p14="http://schemas.microsoft.com/office/powerpoint/2010/main" val="329242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</a:t>
            </a:r>
            <a:r>
              <a:rPr lang="en-US" dirty="0" err="1" smtClean="0"/>
              <a:t>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105" y="1467741"/>
            <a:ext cx="8978363" cy="4712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1800" dirty="0" smtClean="0">
                <a:solidFill>
                  <a:schemeClr val="tx1"/>
                </a:solidFill>
              </a:rPr>
              <a:t>On </a:t>
            </a:r>
            <a:r>
              <a:rPr lang="en-US" sz="1800" dirty="0" err="1" smtClean="0">
                <a:solidFill>
                  <a:schemeClr val="tx1"/>
                </a:solidFill>
              </a:rPr>
              <a:t>utilise</a:t>
            </a:r>
            <a:r>
              <a:rPr lang="en-US" sz="1800" dirty="0" smtClean="0">
                <a:solidFill>
                  <a:schemeClr val="tx1"/>
                </a:solidFill>
              </a:rPr>
              <a:t> les interactions entre les </a:t>
            </a:r>
            <a:r>
              <a:rPr lang="en-US" sz="1800" dirty="0" err="1" smtClean="0">
                <a:solidFill>
                  <a:schemeClr val="tx1"/>
                </a:solidFill>
              </a:rPr>
              <a:t>particules</a:t>
            </a:r>
            <a:r>
              <a:rPr lang="en-US" sz="1800" dirty="0" smtClean="0">
                <a:solidFill>
                  <a:schemeClr val="tx1"/>
                </a:solidFill>
              </a:rPr>
              <a:t> et la </a:t>
            </a:r>
            <a:r>
              <a:rPr lang="en-US" sz="1800" dirty="0" err="1" smtClean="0">
                <a:solidFill>
                  <a:schemeClr val="tx1"/>
                </a:solidFill>
              </a:rPr>
              <a:t>mati</a:t>
            </a:r>
            <a:r>
              <a:rPr lang="en-US" sz="1800" dirty="0" err="1" smtClean="0">
                <a:solidFill>
                  <a:schemeClr val="tx1"/>
                </a:solidFill>
              </a:rPr>
              <a:t>ère</a:t>
            </a:r>
            <a:r>
              <a:rPr lang="en-US" sz="1800" dirty="0" smtClean="0">
                <a:solidFill>
                  <a:schemeClr val="tx1"/>
                </a:solidFill>
              </a:rPr>
              <a:t> pour </a:t>
            </a:r>
            <a:r>
              <a:rPr lang="en-US" sz="1800" dirty="0" err="1" smtClean="0">
                <a:solidFill>
                  <a:schemeClr val="tx1"/>
                </a:solidFill>
              </a:rPr>
              <a:t>détecter</a:t>
            </a:r>
            <a:r>
              <a:rPr lang="en-US" sz="1800" dirty="0" smtClean="0">
                <a:solidFill>
                  <a:schemeClr val="tx1"/>
                </a:solidFill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</a:rPr>
              <a:t>particules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Chaque</a:t>
            </a:r>
            <a:r>
              <a:rPr lang="en-US" sz="1800" dirty="0" smtClean="0">
                <a:solidFill>
                  <a:schemeClr val="tx1"/>
                </a:solidFill>
              </a:rPr>
              <a:t> type de </a:t>
            </a:r>
            <a:r>
              <a:rPr lang="en-US" sz="1800" dirty="0" err="1" smtClean="0">
                <a:solidFill>
                  <a:schemeClr val="tx1"/>
                </a:solidFill>
              </a:rPr>
              <a:t>particule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interagit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différemment</a:t>
            </a:r>
            <a:r>
              <a:rPr lang="en-US" sz="1800" dirty="0" smtClean="0">
                <a:solidFill>
                  <a:schemeClr val="tx1"/>
                </a:solidFill>
              </a:rPr>
              <a:t> et a un sous-</a:t>
            </a:r>
            <a:r>
              <a:rPr lang="en-US" sz="1800" dirty="0" err="1" smtClean="0">
                <a:solidFill>
                  <a:schemeClr val="tx1"/>
                </a:solidFill>
              </a:rPr>
              <a:t>détecteur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dédié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40" y="2844800"/>
            <a:ext cx="7698685" cy="3951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0840" y="3352800"/>
            <a:ext cx="1525960" cy="3725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840" y="4013200"/>
            <a:ext cx="1525960" cy="2201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0399" y="5604933"/>
            <a:ext cx="1032933" cy="69426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5599" y="6453966"/>
            <a:ext cx="2573868" cy="4040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Contributions de </a:t>
            </a:r>
            <a:r>
              <a:rPr lang="en-US" dirty="0" err="1" smtClean="0"/>
              <a:t>saclay</a:t>
            </a:r>
            <a:r>
              <a:rPr lang="en-US" dirty="0" smtClean="0"/>
              <a:t> et </a:t>
            </a:r>
            <a:r>
              <a:rPr lang="en-US" dirty="0" err="1" smtClean="0"/>
              <a:t>historique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676396"/>
            <a:ext cx="8555148" cy="49002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r>
              <a:rPr lang="en-US" b="1" dirty="0" err="1" smtClean="0">
                <a:solidFill>
                  <a:schemeClr val="accent1"/>
                </a:solidFill>
              </a:rPr>
              <a:t>Historique</a:t>
            </a:r>
            <a:r>
              <a:rPr lang="en-US" b="1" dirty="0" smtClean="0">
                <a:solidFill>
                  <a:schemeClr val="accent1"/>
                </a:solidFill>
              </a:rPr>
              <a:t> du LHC</a:t>
            </a:r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Contributions </a:t>
            </a:r>
            <a:r>
              <a:rPr lang="en-US" b="1" dirty="0" smtClean="0">
                <a:solidFill>
                  <a:schemeClr val="accent1"/>
                </a:solidFill>
              </a:rPr>
              <a:t>au </a:t>
            </a:r>
            <a:r>
              <a:rPr lang="en-US" b="1" dirty="0" err="1" smtClean="0">
                <a:solidFill>
                  <a:schemeClr val="accent1"/>
                </a:solidFill>
              </a:rPr>
              <a:t>d</a:t>
            </a:r>
            <a:r>
              <a:rPr lang="en-US" b="1" dirty="0" err="1" smtClean="0">
                <a:solidFill>
                  <a:schemeClr val="accent1"/>
                </a:solidFill>
              </a:rPr>
              <a:t>étecteur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ATLAS</a:t>
            </a:r>
            <a:endParaRPr lang="en-US" b="1" dirty="0">
              <a:solidFill>
                <a:schemeClr val="accent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calorim</a:t>
            </a:r>
            <a:r>
              <a:rPr lang="en-US" sz="1800" dirty="0" err="1" smtClean="0">
                <a:solidFill>
                  <a:schemeClr val="tx1"/>
                </a:solidFill>
              </a:rPr>
              <a:t>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électromagnétique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spectromètre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muons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toroide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accent1"/>
                </a:solidFill>
              </a:rPr>
              <a:t>Contributions au </a:t>
            </a:r>
            <a:r>
              <a:rPr lang="en-US" sz="2200" b="1" dirty="0" err="1" smtClean="0">
                <a:solidFill>
                  <a:schemeClr val="accent1"/>
                </a:solidFill>
              </a:rPr>
              <a:t>d</a:t>
            </a:r>
            <a:r>
              <a:rPr lang="en-US" sz="2200" b="1" dirty="0" err="1" smtClean="0">
                <a:solidFill>
                  <a:schemeClr val="accent1"/>
                </a:solidFill>
              </a:rPr>
              <a:t>étecteur</a:t>
            </a:r>
            <a:r>
              <a:rPr lang="en-US" sz="2200" b="1" dirty="0" smtClean="0">
                <a:solidFill>
                  <a:schemeClr val="accent1"/>
                </a:solidFill>
              </a:rPr>
              <a:t> CMS</a:t>
            </a:r>
            <a:r>
              <a:rPr lang="en-US" sz="1800" dirty="0" smtClean="0">
                <a:solidFill>
                  <a:schemeClr val="accent1"/>
                </a:solidFill>
              </a:rPr>
              <a:t>: </a:t>
            </a:r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e </a:t>
            </a:r>
            <a:r>
              <a:rPr lang="en-US" sz="2000" dirty="0" err="1" smtClean="0">
                <a:solidFill>
                  <a:schemeClr val="accent1"/>
                </a:solidFill>
              </a:rPr>
              <a:t>calorim</a:t>
            </a:r>
            <a:r>
              <a:rPr lang="en-US" sz="2000" dirty="0" err="1" smtClean="0">
                <a:solidFill>
                  <a:schemeClr val="accent1"/>
                </a:solidFill>
              </a:rPr>
              <a:t>ètre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électromagnétique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système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monitorage</a:t>
            </a:r>
            <a:r>
              <a:rPr lang="en-US" sz="1800" dirty="0" smtClean="0">
                <a:solidFill>
                  <a:schemeClr val="tx1"/>
                </a:solidFill>
              </a:rPr>
              <a:t> LASER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La lecture </a:t>
            </a:r>
            <a:r>
              <a:rPr lang="en-US" sz="1800" dirty="0" err="1" smtClean="0">
                <a:solidFill>
                  <a:schemeClr val="tx1"/>
                </a:solidFill>
              </a:rPr>
              <a:t>sélective</a:t>
            </a:r>
            <a:r>
              <a:rPr lang="en-US" sz="1800" dirty="0" smtClean="0">
                <a:solidFill>
                  <a:schemeClr val="tx1"/>
                </a:solidFill>
              </a:rPr>
              <a:t> du </a:t>
            </a:r>
            <a:r>
              <a:rPr lang="en-US" sz="1800" dirty="0" err="1" smtClean="0">
                <a:solidFill>
                  <a:schemeClr val="tx1"/>
                </a:solidFill>
              </a:rPr>
              <a:t>calorim</a:t>
            </a:r>
            <a:r>
              <a:rPr lang="en-US" sz="1800" dirty="0" err="1" smtClean="0">
                <a:solidFill>
                  <a:schemeClr val="tx1"/>
                </a:solidFill>
              </a:rPr>
              <a:t>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NB: Les implications de </a:t>
            </a:r>
            <a:r>
              <a:rPr lang="en-US" sz="2000" dirty="0" err="1" smtClean="0">
                <a:solidFill>
                  <a:srgbClr val="FF0000"/>
                </a:solidFill>
              </a:rPr>
              <a:t>saclay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été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importantes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dans</a:t>
            </a:r>
            <a:r>
              <a:rPr lang="en-US" sz="2000" dirty="0" smtClean="0">
                <a:solidFill>
                  <a:srgbClr val="FF0000"/>
                </a:solidFill>
              </a:rPr>
              <a:t> les sous-</a:t>
            </a:r>
            <a:r>
              <a:rPr lang="en-US" sz="2000" dirty="0" err="1" smtClean="0">
                <a:solidFill>
                  <a:srgbClr val="FF0000"/>
                </a:solidFill>
              </a:rPr>
              <a:t>détecteurs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cruciaux</a:t>
            </a:r>
            <a:r>
              <a:rPr lang="en-US" sz="2000" dirty="0" smtClean="0">
                <a:solidFill>
                  <a:srgbClr val="FF0000"/>
                </a:solidFill>
              </a:rPr>
              <a:t> pour la </a:t>
            </a:r>
            <a:r>
              <a:rPr lang="en-US" sz="2000" dirty="0" err="1" smtClean="0">
                <a:solidFill>
                  <a:srgbClr val="FF0000"/>
                </a:solidFill>
              </a:rPr>
              <a:t>recherche</a:t>
            </a:r>
            <a:r>
              <a:rPr lang="en-US" sz="2000" dirty="0" smtClean="0">
                <a:solidFill>
                  <a:srgbClr val="FF0000"/>
                </a:solidFill>
              </a:rPr>
              <a:t> du boson de Higgs: les </a:t>
            </a:r>
            <a:r>
              <a:rPr lang="en-US" sz="2000" dirty="0" err="1" smtClean="0">
                <a:solidFill>
                  <a:srgbClr val="FF0000"/>
                </a:solidFill>
              </a:rPr>
              <a:t>calorimètres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électromagnétiques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</a:rPr>
              <a:t>électrons</a:t>
            </a:r>
            <a:r>
              <a:rPr lang="en-US" sz="2000" dirty="0" smtClean="0">
                <a:solidFill>
                  <a:srgbClr val="FF0000"/>
                </a:solidFill>
              </a:rPr>
              <a:t> et photons) et le </a:t>
            </a:r>
            <a:r>
              <a:rPr lang="en-US" sz="2000" dirty="0" err="1" smtClean="0">
                <a:solidFill>
                  <a:srgbClr val="FF0000"/>
                </a:solidFill>
              </a:rPr>
              <a:t>spectromètre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muons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4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d</a:t>
            </a:r>
            <a:r>
              <a:rPr lang="en-US" dirty="0" err="1" smtClean="0"/>
              <a:t>étecteur</a:t>
            </a:r>
            <a:r>
              <a:rPr lang="en-US" dirty="0" smtClean="0"/>
              <a:t>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83818"/>
            <a:ext cx="705643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7535" y="5205059"/>
            <a:ext cx="3165265" cy="159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Poids total	</a:t>
            </a:r>
            <a:r>
              <a:rPr lang="fr-FR" dirty="0" smtClean="0">
                <a:solidFill>
                  <a:srgbClr val="000000"/>
                </a:solidFill>
              </a:rPr>
              <a:t>12500 </a:t>
            </a:r>
            <a:r>
              <a:rPr lang="fr-FR" dirty="0" err="1">
                <a:solidFill>
                  <a:srgbClr val="000000"/>
                </a:solidFill>
              </a:rPr>
              <a:t>T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Diamètre extérieur	15.0 m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Longueur		21.5 m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Champ magnétique	</a:t>
            </a:r>
            <a:r>
              <a:rPr lang="fr-FR" dirty="0" smtClean="0">
                <a:solidFill>
                  <a:srgbClr val="000000"/>
                </a:solidFill>
              </a:rPr>
              <a:t> 4 </a:t>
            </a:r>
            <a:r>
              <a:rPr lang="fr-FR" dirty="0">
                <a:solidFill>
                  <a:srgbClr val="000000"/>
                </a:solidFill>
              </a:rPr>
              <a:t>Tesla</a:t>
            </a: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5181600" y="2379130"/>
            <a:ext cx="1066800" cy="276225"/>
          </a:xfrm>
          <a:prstGeom prst="borderCallout1">
            <a:avLst>
              <a:gd name="adj1" fmla="val 41380"/>
              <a:gd name="adj2" fmla="val -7144"/>
              <a:gd name="adj3" fmla="val 436208"/>
              <a:gd name="adj4" fmla="val -73213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ECAL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181600" y="1998130"/>
            <a:ext cx="1524000" cy="276225"/>
          </a:xfrm>
          <a:prstGeom prst="borderCallout1">
            <a:avLst>
              <a:gd name="adj1" fmla="val 41380"/>
              <a:gd name="adj2" fmla="val -5000"/>
              <a:gd name="adj3" fmla="val 567241"/>
              <a:gd name="adj4" fmla="val -6719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Traceur</a:t>
            </a: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3352800" y="5122330"/>
            <a:ext cx="990600" cy="276225"/>
          </a:xfrm>
          <a:prstGeom prst="borderCallout1">
            <a:avLst>
              <a:gd name="adj1" fmla="val 41380"/>
              <a:gd name="adj2" fmla="val 107694"/>
              <a:gd name="adj3" fmla="val -453449"/>
              <a:gd name="adj4" fmla="val 123079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HCAL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419600" y="4206343"/>
            <a:ext cx="1828800" cy="10699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9"/>
          <p:cNvSpPr>
            <a:spLocks/>
          </p:cNvSpPr>
          <p:nvPr/>
        </p:nvSpPr>
        <p:spPr bwMode="auto">
          <a:xfrm>
            <a:off x="381000" y="4436530"/>
            <a:ext cx="1828800" cy="533400"/>
          </a:xfrm>
          <a:prstGeom prst="borderCallout1">
            <a:avLst>
              <a:gd name="adj1" fmla="val 21431"/>
              <a:gd name="adj2" fmla="val 104167"/>
              <a:gd name="adj3" fmla="val -73213"/>
              <a:gd name="adj4" fmla="val 21067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Aimant solénoïdal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supraconducteur</a:t>
            </a: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>
            <a:off x="6781800" y="6036730"/>
            <a:ext cx="1295400" cy="352425"/>
          </a:xfrm>
          <a:prstGeom prst="borderCallout1">
            <a:avLst>
              <a:gd name="adj1" fmla="val 32431"/>
              <a:gd name="adj2" fmla="val -5884"/>
              <a:gd name="adj3" fmla="val -345944"/>
              <a:gd name="adj4" fmla="val -3786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Muons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105400" y="2531530"/>
            <a:ext cx="685800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7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La collaboration </a:t>
            </a:r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8" name="Content Placeholder 6" descr="CMScollaboration_20120627_0139light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b="5659"/>
          <a:stretch>
            <a:fillRect/>
          </a:stretch>
        </p:blipFill>
        <p:spPr>
          <a:xfrm>
            <a:off x="438571" y="1777999"/>
            <a:ext cx="8119809" cy="4799542"/>
          </a:xfrm>
        </p:spPr>
      </p:pic>
    </p:spTree>
    <p:extLst>
      <p:ext uri="{BB962C8B-B14F-4D97-AF65-F5344CB8AC3E}">
        <p14:creationId xmlns:p14="http://schemas.microsoft.com/office/powerpoint/2010/main" val="398794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calorim</a:t>
            </a:r>
            <a:r>
              <a:rPr lang="en-US" dirty="0" err="1" smtClean="0"/>
              <a:t>ètre</a:t>
            </a:r>
            <a:r>
              <a:rPr lang="en-US" dirty="0" smtClean="0"/>
              <a:t> de CMS: ECAL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7" y="1698302"/>
            <a:ext cx="325596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6" y="1735667"/>
            <a:ext cx="4772025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1" y="1769533"/>
            <a:ext cx="722191" cy="228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7105" y="3579889"/>
            <a:ext cx="8893696" cy="32169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 smtClean="0"/>
              <a:t>Le </a:t>
            </a:r>
            <a:r>
              <a:rPr lang="en-US" sz="1800" dirty="0" err="1"/>
              <a:t>calorimètre</a:t>
            </a:r>
            <a:r>
              <a:rPr lang="en-US" sz="1800" dirty="0"/>
              <a:t> (</a:t>
            </a:r>
            <a:r>
              <a:rPr lang="en-US" sz="1800" dirty="0" err="1"/>
              <a:t>cristaux+photodetecteurs</a:t>
            </a:r>
            <a:r>
              <a:rPr lang="en-US" sz="1800" dirty="0"/>
              <a:t>) </a:t>
            </a:r>
            <a:r>
              <a:rPr lang="en-US" sz="1800" dirty="0" err="1"/>
              <a:t>mesure</a:t>
            </a:r>
            <a:r>
              <a:rPr lang="en-US" sz="1800" dirty="0"/>
              <a:t> </a:t>
            </a:r>
            <a:r>
              <a:rPr lang="en-US" sz="1800" dirty="0" err="1"/>
              <a:t>l’énergie</a:t>
            </a:r>
            <a:r>
              <a:rPr lang="en-US" sz="1800" dirty="0"/>
              <a:t> des </a:t>
            </a:r>
            <a:r>
              <a:rPr lang="en-US" sz="1800" dirty="0" err="1"/>
              <a:t>électrons</a:t>
            </a:r>
            <a:r>
              <a:rPr lang="en-US" sz="1800" dirty="0"/>
              <a:t> et </a:t>
            </a:r>
            <a:r>
              <a:rPr lang="en-US" sz="1800" dirty="0" smtClean="0"/>
              <a:t>photons:</a:t>
            </a:r>
          </a:p>
          <a:p>
            <a:pPr lvl="1"/>
            <a:r>
              <a:rPr lang="en-US" sz="1600" dirty="0" err="1" smtClean="0"/>
              <a:t>Lorsqu’un</a:t>
            </a:r>
            <a:r>
              <a:rPr lang="en-US" sz="1600" dirty="0" smtClean="0"/>
              <a:t> </a:t>
            </a:r>
            <a:r>
              <a:rPr lang="en-US" sz="1600" dirty="0"/>
              <a:t>photon </a:t>
            </a:r>
            <a:r>
              <a:rPr lang="en-US" sz="1600" dirty="0" err="1"/>
              <a:t>ou</a:t>
            </a:r>
            <a:r>
              <a:rPr lang="en-US" sz="1600" dirty="0"/>
              <a:t> un </a:t>
            </a:r>
            <a:r>
              <a:rPr lang="en-US" sz="1600" dirty="0" err="1"/>
              <a:t>électron</a:t>
            </a:r>
            <a:r>
              <a:rPr lang="en-US" sz="1600" dirty="0"/>
              <a:t> arrive </a:t>
            </a:r>
            <a:r>
              <a:rPr lang="en-US" sz="1600" dirty="0" err="1"/>
              <a:t>dans</a:t>
            </a:r>
            <a:r>
              <a:rPr lang="en-US" sz="1600" dirty="0"/>
              <a:t> un </a:t>
            </a:r>
            <a:r>
              <a:rPr lang="en-US" sz="1600" dirty="0" err="1"/>
              <a:t>cristal</a:t>
            </a:r>
            <a:r>
              <a:rPr lang="en-US" sz="1600" dirty="0"/>
              <a:t>, </a:t>
            </a:r>
            <a:r>
              <a:rPr lang="en-US" sz="1600" dirty="0" err="1"/>
              <a:t>une</a:t>
            </a:r>
            <a:r>
              <a:rPr lang="en-US" sz="1600" dirty="0"/>
              <a:t> suite </a:t>
            </a:r>
            <a:r>
              <a:rPr lang="en-US" sz="1600" dirty="0" err="1"/>
              <a:t>d’interactions</a:t>
            </a:r>
            <a:r>
              <a:rPr lang="en-US" sz="1600" dirty="0"/>
              <a:t> </a:t>
            </a:r>
            <a:r>
              <a:rPr lang="en-US" sz="1600" dirty="0" err="1" smtClean="0"/>
              <a:t>électromagnétiques</a:t>
            </a:r>
            <a:r>
              <a:rPr lang="en-US" sz="1600" dirty="0" smtClean="0"/>
              <a:t> </a:t>
            </a:r>
            <a:r>
              <a:rPr lang="en-US" sz="1600" dirty="0" err="1"/>
              <a:t>transforme</a:t>
            </a:r>
            <a:r>
              <a:rPr lang="en-US" sz="1600" dirty="0"/>
              <a:t> </a:t>
            </a:r>
            <a:r>
              <a:rPr lang="en-US" sz="1600" dirty="0" err="1"/>
              <a:t>toute</a:t>
            </a:r>
            <a:r>
              <a:rPr lang="en-US" sz="1600" dirty="0"/>
              <a:t> son </a:t>
            </a:r>
            <a:r>
              <a:rPr lang="en-US" sz="1600" dirty="0" err="1"/>
              <a:t>énergie</a:t>
            </a:r>
            <a:r>
              <a:rPr lang="en-US" sz="1600" dirty="0"/>
              <a:t> en lumière visible</a:t>
            </a:r>
          </a:p>
          <a:p>
            <a:pPr lvl="1"/>
            <a:r>
              <a:rPr lang="en-US" sz="1600" dirty="0"/>
              <a:t>On </a:t>
            </a:r>
            <a:r>
              <a:rPr lang="en-US" sz="1600" dirty="0" err="1"/>
              <a:t>recueille</a:t>
            </a:r>
            <a:r>
              <a:rPr lang="en-US" sz="1600" dirty="0"/>
              <a:t> </a:t>
            </a:r>
            <a:r>
              <a:rPr lang="en-US" sz="1600" dirty="0" err="1"/>
              <a:t>cette</a:t>
            </a:r>
            <a:r>
              <a:rPr lang="en-US" sz="1600" dirty="0"/>
              <a:t> lumière et en </a:t>
            </a:r>
            <a:r>
              <a:rPr lang="en-US" sz="1600" dirty="0" err="1"/>
              <a:t>déduit</a:t>
            </a:r>
            <a:r>
              <a:rPr lang="en-US" sz="1600" dirty="0"/>
              <a:t> son </a:t>
            </a:r>
            <a:r>
              <a:rPr lang="en-US" sz="1600" dirty="0" err="1"/>
              <a:t>énergie</a:t>
            </a:r>
            <a:r>
              <a:rPr lang="en-US" sz="1600" dirty="0"/>
              <a:t> </a:t>
            </a:r>
            <a:r>
              <a:rPr lang="en-US" sz="1600" dirty="0" err="1"/>
              <a:t>initiale</a:t>
            </a:r>
            <a:endParaRPr lang="en-US" sz="1600" dirty="0"/>
          </a:p>
          <a:p>
            <a:r>
              <a:rPr lang="en-US" sz="1800" b="1" dirty="0" err="1" smtClean="0"/>
              <a:t>Problème</a:t>
            </a:r>
            <a:r>
              <a:rPr lang="en-US" sz="1800" b="1" dirty="0"/>
              <a:t>: </a:t>
            </a:r>
            <a:r>
              <a:rPr lang="en-US" sz="1800" dirty="0"/>
              <a:t>après irradiation (</a:t>
            </a:r>
            <a:r>
              <a:rPr lang="en-US" sz="1800" dirty="0" err="1"/>
              <a:t>quand</a:t>
            </a:r>
            <a:r>
              <a:rPr lang="en-US" sz="1800" dirty="0"/>
              <a:t> des collisions </a:t>
            </a:r>
            <a:r>
              <a:rPr lang="en-US" sz="1800" dirty="0" err="1"/>
              <a:t>ont</a:t>
            </a:r>
            <a:r>
              <a:rPr lang="en-US" sz="1800" dirty="0"/>
              <a:t> lieu), les </a:t>
            </a:r>
            <a:r>
              <a:rPr lang="en-US" sz="1800" dirty="0" err="1"/>
              <a:t>cristaux</a:t>
            </a:r>
            <a:r>
              <a:rPr lang="en-US" sz="1800" dirty="0"/>
              <a:t> </a:t>
            </a:r>
            <a:r>
              <a:rPr lang="en-US" sz="1800" dirty="0" err="1"/>
              <a:t>perdent</a:t>
            </a:r>
            <a:r>
              <a:rPr lang="en-US" sz="1800" dirty="0"/>
              <a:t> de la transparence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cette</a:t>
            </a:r>
            <a:r>
              <a:rPr lang="en-US" sz="1800" dirty="0"/>
              <a:t> lumière visible, et </a:t>
            </a:r>
            <a:r>
              <a:rPr lang="en-US" sz="1800" dirty="0" err="1"/>
              <a:t>l’énergie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sous </a:t>
            </a:r>
            <a:r>
              <a:rPr lang="en-US" sz="1800" dirty="0" err="1"/>
              <a:t>estimée</a:t>
            </a:r>
            <a:r>
              <a:rPr lang="en-US" sz="1800" dirty="0"/>
              <a:t> </a:t>
            </a:r>
            <a:r>
              <a:rPr lang="en-US" sz="1800" dirty="0" err="1"/>
              <a:t>donc</a:t>
            </a:r>
            <a:r>
              <a:rPr lang="en-US" sz="1800" dirty="0"/>
              <a:t> mal </a:t>
            </a:r>
            <a:r>
              <a:rPr lang="en-US" sz="1800" dirty="0" err="1" smtClean="0"/>
              <a:t>mesurée</a:t>
            </a:r>
            <a:endParaRPr lang="en-US" sz="1800" dirty="0"/>
          </a:p>
          <a:p>
            <a:r>
              <a:rPr lang="en-US" sz="1800" b="1" dirty="0" smtClean="0"/>
              <a:t>Solution</a:t>
            </a:r>
            <a:r>
              <a:rPr lang="en-US" sz="1800" b="1" dirty="0"/>
              <a:t>: </a:t>
            </a:r>
            <a:r>
              <a:rPr lang="en-US" sz="1800" dirty="0"/>
              <a:t>le </a:t>
            </a:r>
            <a:r>
              <a:rPr lang="en-US" sz="1800" dirty="0" err="1"/>
              <a:t>système</a:t>
            </a:r>
            <a:r>
              <a:rPr lang="en-US" sz="1800" dirty="0"/>
              <a:t> de </a:t>
            </a:r>
            <a:r>
              <a:rPr lang="en-US" sz="1800" dirty="0" err="1"/>
              <a:t>monitorage</a:t>
            </a:r>
            <a:r>
              <a:rPr lang="en-US" sz="1800" dirty="0"/>
              <a:t> LASER made in </a:t>
            </a:r>
            <a:r>
              <a:rPr lang="en-US" sz="1800" dirty="0" err="1" smtClean="0"/>
              <a:t>saclay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85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syst</a:t>
            </a:r>
            <a:r>
              <a:rPr lang="en-US" dirty="0" err="1" smtClean="0"/>
              <a:t>ème</a:t>
            </a:r>
            <a:r>
              <a:rPr lang="en-US" dirty="0" smtClean="0"/>
              <a:t> de </a:t>
            </a:r>
            <a:r>
              <a:rPr lang="en-US" dirty="0" err="1" smtClean="0"/>
              <a:t>monitorage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17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05" y="1411993"/>
            <a:ext cx="4575695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Principe </a:t>
            </a:r>
            <a:r>
              <a:rPr lang="en-US" sz="1800" dirty="0" err="1" smtClean="0">
                <a:solidFill>
                  <a:schemeClr val="tx1"/>
                </a:solidFill>
              </a:rPr>
              <a:t>simplifi</a:t>
            </a:r>
            <a:r>
              <a:rPr lang="en-US" sz="1800" dirty="0" err="1" smtClean="0">
                <a:solidFill>
                  <a:schemeClr val="tx1"/>
                </a:solidFill>
              </a:rPr>
              <a:t>é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 </a:t>
            </a:r>
            <a:r>
              <a:rPr lang="en-US" sz="1600" dirty="0" err="1" smtClean="0">
                <a:solidFill>
                  <a:schemeClr val="tx1"/>
                </a:solidFill>
              </a:rPr>
              <a:t>envoie</a:t>
            </a:r>
            <a:r>
              <a:rPr lang="en-US" sz="1600" dirty="0" smtClean="0">
                <a:solidFill>
                  <a:schemeClr val="tx1"/>
                </a:solidFill>
              </a:rPr>
              <a:t> des impulsions lasers </a:t>
            </a:r>
            <a:r>
              <a:rPr lang="en-US" sz="1600" dirty="0" err="1" smtClean="0">
                <a:solidFill>
                  <a:schemeClr val="tx1"/>
                </a:solidFill>
              </a:rPr>
              <a:t>connues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tous</a:t>
            </a:r>
            <a:r>
              <a:rPr lang="en-US" sz="1600" dirty="0" smtClean="0">
                <a:solidFill>
                  <a:schemeClr val="tx1"/>
                </a:solidFill>
              </a:rPr>
              <a:t> les </a:t>
            </a:r>
            <a:r>
              <a:rPr lang="en-US" sz="1600" dirty="0" err="1" smtClean="0">
                <a:solidFill>
                  <a:schemeClr val="tx1"/>
                </a:solidFill>
              </a:rPr>
              <a:t>cristaux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>
                <a:solidFill>
                  <a:schemeClr val="tx1"/>
                </a:solidFill>
              </a:rPr>
              <a:t>80000) </a:t>
            </a:r>
            <a:r>
              <a:rPr lang="en-US" sz="1600" dirty="0" err="1" smtClean="0">
                <a:solidFill>
                  <a:schemeClr val="tx1"/>
                </a:solidFill>
              </a:rPr>
              <a:t>toutes</a:t>
            </a:r>
            <a:r>
              <a:rPr lang="en-US" sz="1600" dirty="0" smtClean="0">
                <a:solidFill>
                  <a:schemeClr val="tx1"/>
                </a:solidFill>
              </a:rPr>
              <a:t> les 30 minutes via un </a:t>
            </a:r>
            <a:r>
              <a:rPr lang="en-US" sz="1600" dirty="0" err="1" smtClean="0">
                <a:solidFill>
                  <a:schemeClr val="tx1"/>
                </a:solidFill>
              </a:rPr>
              <a:t>système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fibres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optiques</a:t>
            </a:r>
            <a:r>
              <a:rPr lang="en-US" sz="1600" dirty="0" smtClean="0">
                <a:solidFill>
                  <a:schemeClr val="tx1"/>
                </a:solidFill>
              </a:rPr>
              <a:t> et de switch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 </a:t>
            </a:r>
            <a:r>
              <a:rPr lang="en-US" sz="1600" dirty="0" err="1" smtClean="0">
                <a:solidFill>
                  <a:schemeClr val="tx1"/>
                </a:solidFill>
              </a:rPr>
              <a:t>mesure</a:t>
            </a:r>
            <a:r>
              <a:rPr lang="en-US" sz="1600" dirty="0" smtClean="0">
                <a:solidFill>
                  <a:schemeClr val="tx1"/>
                </a:solidFill>
              </a:rPr>
              <a:t> la </a:t>
            </a:r>
            <a:r>
              <a:rPr lang="en-US" sz="1600" dirty="0" err="1" smtClean="0">
                <a:solidFill>
                  <a:schemeClr val="tx1"/>
                </a:solidFill>
              </a:rPr>
              <a:t>perte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réponse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chaque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cristal</a:t>
            </a:r>
            <a:r>
              <a:rPr lang="en-US" sz="1600" dirty="0" smtClean="0">
                <a:solidFill>
                  <a:schemeClr val="tx1"/>
                </a:solidFill>
              </a:rPr>
              <a:t> avec la </a:t>
            </a:r>
            <a:r>
              <a:rPr lang="en-US" sz="1600" dirty="0" err="1" smtClean="0">
                <a:solidFill>
                  <a:schemeClr val="tx1"/>
                </a:solidFill>
              </a:rPr>
              <a:t>réponse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mesurée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à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ces</a:t>
            </a:r>
            <a:r>
              <a:rPr lang="en-US" sz="1600" dirty="0" smtClean="0">
                <a:solidFill>
                  <a:schemeClr val="tx1"/>
                </a:solidFill>
              </a:rPr>
              <a:t> impulsions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 </a:t>
            </a:r>
            <a:r>
              <a:rPr lang="en-US" sz="1600" dirty="0" err="1" smtClean="0">
                <a:solidFill>
                  <a:schemeClr val="tx1"/>
                </a:solidFill>
              </a:rPr>
              <a:t>corrige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l’énergie</a:t>
            </a:r>
            <a:r>
              <a:rPr lang="en-US" sz="1600" dirty="0" smtClean="0">
                <a:solidFill>
                  <a:schemeClr val="tx1"/>
                </a:solidFill>
              </a:rPr>
              <a:t> au fur et </a:t>
            </a:r>
            <a:r>
              <a:rPr lang="en-US" sz="1600" dirty="0" err="1" smtClean="0">
                <a:solidFill>
                  <a:schemeClr val="tx1"/>
                </a:solidFill>
              </a:rPr>
              <a:t>à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mesure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cristal</a:t>
            </a:r>
            <a:r>
              <a:rPr lang="en-US" sz="1600" dirty="0" smtClean="0">
                <a:solidFill>
                  <a:schemeClr val="tx1"/>
                </a:solidFill>
              </a:rPr>
              <a:t> par </a:t>
            </a:r>
            <a:r>
              <a:rPr lang="en-US" sz="1600" dirty="0" err="1" smtClean="0">
                <a:solidFill>
                  <a:schemeClr val="tx1"/>
                </a:solidFill>
              </a:rPr>
              <a:t>cristal</a:t>
            </a:r>
            <a:r>
              <a:rPr lang="en-US" sz="1600" dirty="0" smtClean="0">
                <a:solidFill>
                  <a:schemeClr val="tx1"/>
                </a:solidFill>
              </a:rPr>
              <a:t> pour les </a:t>
            </a:r>
            <a:r>
              <a:rPr lang="en-US" sz="1600" dirty="0" err="1" smtClean="0">
                <a:solidFill>
                  <a:schemeClr val="tx1"/>
                </a:solidFill>
              </a:rPr>
              <a:t>événements</a:t>
            </a:r>
            <a:r>
              <a:rPr lang="en-US" sz="1600" dirty="0" smtClean="0">
                <a:solidFill>
                  <a:schemeClr val="tx1"/>
                </a:solidFill>
              </a:rPr>
              <a:t> de collision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La </a:t>
            </a:r>
            <a:r>
              <a:rPr lang="en-US" sz="1600" dirty="0" err="1" smtClean="0">
                <a:solidFill>
                  <a:schemeClr val="tx1"/>
                </a:solidFill>
              </a:rPr>
              <a:t>précision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requise</a:t>
            </a:r>
            <a:r>
              <a:rPr lang="en-US" sz="1600" dirty="0" smtClean="0">
                <a:solidFill>
                  <a:schemeClr val="tx1"/>
                </a:solidFill>
              </a:rPr>
              <a:t> pour </a:t>
            </a:r>
            <a:r>
              <a:rPr lang="en-US" sz="1600" dirty="0" err="1" smtClean="0">
                <a:solidFill>
                  <a:schemeClr val="tx1"/>
                </a:solidFill>
              </a:rPr>
              <a:t>ces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mesures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est</a:t>
            </a:r>
            <a:r>
              <a:rPr lang="en-US" sz="1600" dirty="0" smtClean="0">
                <a:solidFill>
                  <a:schemeClr val="tx1"/>
                </a:solidFill>
              </a:rPr>
              <a:t> de 1 pour mille pour conserver la </a:t>
            </a:r>
            <a:r>
              <a:rPr lang="en-US" sz="1600" dirty="0" err="1" smtClean="0">
                <a:solidFill>
                  <a:schemeClr val="tx1"/>
                </a:solidFill>
              </a:rPr>
              <a:t>résolution</a:t>
            </a:r>
            <a:r>
              <a:rPr lang="en-US" sz="1600" dirty="0" smtClean="0">
                <a:solidFill>
                  <a:schemeClr val="tx1"/>
                </a:solidFill>
              </a:rPr>
              <a:t> en </a:t>
            </a:r>
            <a:r>
              <a:rPr lang="en-US" sz="1600" dirty="0" err="1" smtClean="0">
                <a:solidFill>
                  <a:schemeClr val="tx1"/>
                </a:solidFill>
              </a:rPr>
              <a:t>énergie</a:t>
            </a:r>
            <a:r>
              <a:rPr lang="en-US" sz="1600" dirty="0" smtClean="0">
                <a:solidFill>
                  <a:schemeClr val="tx1"/>
                </a:solidFill>
              </a:rPr>
              <a:t> du </a:t>
            </a:r>
            <a:r>
              <a:rPr lang="en-US" sz="1600" dirty="0" err="1" smtClean="0">
                <a:solidFill>
                  <a:schemeClr val="tx1"/>
                </a:solidFill>
              </a:rPr>
              <a:t>calorimètre</a:t>
            </a:r>
            <a:r>
              <a:rPr lang="en-US" sz="1600" dirty="0" smtClean="0">
                <a:solidFill>
                  <a:schemeClr val="tx1"/>
                </a:solidFill>
              </a:rPr>
              <a:t>, les </a:t>
            </a:r>
            <a:r>
              <a:rPr lang="en-US" sz="1600" dirty="0" err="1" smtClean="0">
                <a:solidFill>
                  <a:schemeClr val="tx1"/>
                </a:solidFill>
              </a:rPr>
              <a:t>effets</a:t>
            </a:r>
            <a:r>
              <a:rPr lang="en-US" sz="1600" dirty="0" smtClean="0">
                <a:solidFill>
                  <a:schemeClr val="tx1"/>
                </a:solidFill>
              </a:rPr>
              <a:t> les plus fins </a:t>
            </a:r>
            <a:r>
              <a:rPr lang="en-US" sz="1600" dirty="0" err="1" smtClean="0">
                <a:solidFill>
                  <a:schemeClr val="tx1"/>
                </a:solidFill>
              </a:rPr>
              <a:t>doivent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être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compris</a:t>
            </a:r>
            <a:r>
              <a:rPr lang="en-US" sz="1600" dirty="0" smtClean="0">
                <a:solidFill>
                  <a:schemeClr val="tx1"/>
                </a:solidFill>
              </a:rPr>
              <a:t>!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Le temps pour </a:t>
            </a:r>
            <a:r>
              <a:rPr lang="en-US" sz="1600" dirty="0" err="1" smtClean="0">
                <a:solidFill>
                  <a:schemeClr val="tx1"/>
                </a:solidFill>
              </a:rPr>
              <a:t>délivrer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ces</a:t>
            </a:r>
            <a:r>
              <a:rPr lang="en-US" sz="1600" dirty="0" smtClean="0">
                <a:solidFill>
                  <a:schemeClr val="tx1"/>
                </a:solidFill>
              </a:rPr>
              <a:t> corrections </a:t>
            </a:r>
            <a:r>
              <a:rPr lang="en-US" sz="1600" dirty="0" err="1" smtClean="0">
                <a:solidFill>
                  <a:schemeClr val="tx1"/>
                </a:solidFill>
              </a:rPr>
              <a:t>est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très</a:t>
            </a:r>
            <a:r>
              <a:rPr lang="en-US" sz="1600" dirty="0" smtClean="0">
                <a:solidFill>
                  <a:schemeClr val="tx1"/>
                </a:solidFill>
              </a:rPr>
              <a:t> court: </a:t>
            </a:r>
            <a:r>
              <a:rPr lang="en-US" sz="1600" dirty="0" err="1" smtClean="0">
                <a:solidFill>
                  <a:schemeClr val="tx1"/>
                </a:solidFill>
              </a:rPr>
              <a:t>moins</a:t>
            </a:r>
            <a:r>
              <a:rPr lang="en-US" sz="1600" dirty="0" smtClean="0">
                <a:solidFill>
                  <a:schemeClr val="tx1"/>
                </a:solidFill>
              </a:rPr>
              <a:t> de 48h!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18" y="3068590"/>
            <a:ext cx="2971281" cy="238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05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syst</a:t>
            </a:r>
            <a:r>
              <a:rPr lang="en-US" dirty="0" err="1" smtClean="0"/>
              <a:t>ème</a:t>
            </a:r>
            <a:r>
              <a:rPr lang="en-US" dirty="0" smtClean="0"/>
              <a:t> de </a:t>
            </a:r>
            <a:r>
              <a:rPr lang="en-US" dirty="0" err="1" smtClean="0"/>
              <a:t>monitorage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05" y="948273"/>
            <a:ext cx="8978363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CMS </a:t>
            </a:r>
            <a:r>
              <a:rPr lang="en-US" sz="1800" dirty="0" err="1" smtClean="0">
                <a:solidFill>
                  <a:srgbClr val="FF0000"/>
                </a:solidFill>
              </a:rPr>
              <a:t>saclay</a:t>
            </a:r>
            <a:r>
              <a:rPr lang="en-US" sz="1800" dirty="0" smtClean="0">
                <a:solidFill>
                  <a:srgbClr val="FF0000"/>
                </a:solidFill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</a:rPr>
              <a:t>conçu</a:t>
            </a:r>
            <a:r>
              <a:rPr lang="en-US" sz="1800" dirty="0" smtClean="0">
                <a:solidFill>
                  <a:srgbClr val="FF0000"/>
                </a:solidFill>
              </a:rPr>
              <a:t> et </a:t>
            </a:r>
            <a:r>
              <a:rPr lang="en-US" sz="1800" dirty="0" err="1" smtClean="0">
                <a:solidFill>
                  <a:srgbClr val="FF0000"/>
                </a:solidFill>
              </a:rPr>
              <a:t>mis</a:t>
            </a:r>
            <a:r>
              <a:rPr lang="en-US" sz="1800" dirty="0" smtClean="0">
                <a:solidFill>
                  <a:srgbClr val="FF0000"/>
                </a:solidFill>
              </a:rPr>
              <a:t> en place </a:t>
            </a:r>
            <a:r>
              <a:rPr lang="en-US" sz="1800" dirty="0" err="1" smtClean="0">
                <a:solidFill>
                  <a:srgbClr val="FF0000"/>
                </a:solidFill>
              </a:rPr>
              <a:t>ce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système</a:t>
            </a:r>
            <a:r>
              <a:rPr lang="en-US" sz="1800" dirty="0" smtClean="0">
                <a:solidFill>
                  <a:srgbClr val="FF0000"/>
                </a:solidFill>
              </a:rPr>
              <a:t> et </a:t>
            </a:r>
            <a:r>
              <a:rPr lang="en-US" sz="1800" dirty="0" err="1" smtClean="0">
                <a:solidFill>
                  <a:srgbClr val="FF0000"/>
                </a:solidFill>
              </a:rPr>
              <a:t>s’occupe</a:t>
            </a:r>
            <a:r>
              <a:rPr lang="en-US" sz="1800" dirty="0" smtClean="0">
                <a:solidFill>
                  <a:srgbClr val="FF0000"/>
                </a:solidFill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</a:rPr>
              <a:t>tous</a:t>
            </a:r>
            <a:r>
              <a:rPr lang="en-US" sz="1800" dirty="0" smtClean="0">
                <a:solidFill>
                  <a:srgbClr val="FF0000"/>
                </a:solidFill>
              </a:rPr>
              <a:t> les </a:t>
            </a:r>
            <a:r>
              <a:rPr lang="en-US" sz="1800" dirty="0" err="1" smtClean="0">
                <a:solidFill>
                  <a:srgbClr val="FF0000"/>
                </a:solidFill>
              </a:rPr>
              <a:t>calculs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nécessaires</a:t>
            </a:r>
            <a:r>
              <a:rPr lang="en-US" sz="1800" dirty="0" smtClean="0">
                <a:solidFill>
                  <a:srgbClr val="FF0000"/>
                </a:solidFill>
              </a:rPr>
              <a:t> en temps </a:t>
            </a:r>
            <a:r>
              <a:rPr lang="en-US" sz="1800" dirty="0" err="1" smtClean="0">
                <a:solidFill>
                  <a:srgbClr val="FF0000"/>
                </a:solidFill>
              </a:rPr>
              <a:t>réel</a:t>
            </a:r>
            <a:r>
              <a:rPr lang="en-US" sz="1800" dirty="0" smtClean="0">
                <a:solidFill>
                  <a:srgbClr val="FF0000"/>
                </a:solidFill>
              </a:rPr>
              <a:t> pour </a:t>
            </a:r>
            <a:r>
              <a:rPr lang="en-US" sz="1800" dirty="0" err="1" smtClean="0">
                <a:solidFill>
                  <a:srgbClr val="FF0000"/>
                </a:solidFill>
              </a:rPr>
              <a:t>corriger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l’énergie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err="1" smtClean="0">
                <a:solidFill>
                  <a:srgbClr val="FF0000"/>
                </a:solidFill>
              </a:rPr>
              <a:t>très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grosse</a:t>
            </a:r>
            <a:r>
              <a:rPr lang="en-US" sz="1800" dirty="0" smtClean="0">
                <a:solidFill>
                  <a:srgbClr val="FF0000"/>
                </a:solidFill>
              </a:rPr>
              <a:t> contribution du </a:t>
            </a:r>
            <a:r>
              <a:rPr lang="en-US" sz="1800" dirty="0" err="1" smtClean="0">
                <a:solidFill>
                  <a:srgbClr val="FF0000"/>
                </a:solidFill>
              </a:rPr>
              <a:t>groupe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Cette</a:t>
            </a:r>
            <a:r>
              <a:rPr lang="en-US" sz="1800" dirty="0" smtClean="0">
                <a:solidFill>
                  <a:srgbClr val="FF0000"/>
                </a:solidFill>
              </a:rPr>
              <a:t> correction </a:t>
            </a:r>
            <a:r>
              <a:rPr lang="en-US" sz="1800" dirty="0" err="1" smtClean="0">
                <a:solidFill>
                  <a:srgbClr val="FF0000"/>
                </a:solidFill>
              </a:rPr>
              <a:t>est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cruciale</a:t>
            </a:r>
            <a:r>
              <a:rPr lang="en-US" sz="1800" dirty="0" smtClean="0">
                <a:solidFill>
                  <a:srgbClr val="FF0000"/>
                </a:solidFill>
              </a:rPr>
              <a:t> pour la </a:t>
            </a:r>
            <a:r>
              <a:rPr lang="en-US" sz="1800" dirty="0" err="1" smtClean="0">
                <a:solidFill>
                  <a:srgbClr val="FF0000"/>
                </a:solidFill>
              </a:rPr>
              <a:t>recherche</a:t>
            </a:r>
            <a:r>
              <a:rPr lang="en-US" sz="1800" dirty="0" smtClean="0">
                <a:solidFill>
                  <a:srgbClr val="FF0000"/>
                </a:solidFill>
              </a:rPr>
              <a:t> du Higgs en </a:t>
            </a:r>
            <a:r>
              <a:rPr lang="en-US" sz="1800" dirty="0" err="1" smtClean="0">
                <a:solidFill>
                  <a:srgbClr val="FF0000"/>
                </a:solidFill>
              </a:rPr>
              <a:t>deux</a:t>
            </a:r>
            <a:r>
              <a:rPr lang="en-US" sz="1800" dirty="0" smtClean="0">
                <a:solidFill>
                  <a:srgbClr val="FF0000"/>
                </a:solidFill>
              </a:rPr>
              <a:t> photons! (</a:t>
            </a:r>
            <a:r>
              <a:rPr lang="en-US" sz="1800" dirty="0" err="1" smtClean="0">
                <a:solidFill>
                  <a:srgbClr val="FF0000"/>
                </a:solidFill>
              </a:rPr>
              <a:t>voir</a:t>
            </a:r>
            <a:r>
              <a:rPr lang="en-US" sz="1800" dirty="0" smtClean="0">
                <a:solidFill>
                  <a:srgbClr val="FF0000"/>
                </a:solidFill>
              </a:rPr>
              <a:t> plus loin).</a:t>
            </a:r>
          </a:p>
        </p:txBody>
      </p:sp>
      <p:pic>
        <p:nvPicPr>
          <p:cNvPr id="8" name="Picture 12" descr="EB_01_01_2012_20_06_2012_history_vsTim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r="4097"/>
          <a:stretch/>
        </p:blipFill>
        <p:spPr bwMode="auto">
          <a:xfrm>
            <a:off x="1451924" y="3166789"/>
            <a:ext cx="6233850" cy="29146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533" y="6081439"/>
            <a:ext cx="7830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Preuve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fonctionne</a:t>
            </a:r>
            <a:r>
              <a:rPr lang="en-US" dirty="0" smtClean="0"/>
              <a:t>: rapport entre </a:t>
            </a:r>
            <a:r>
              <a:rPr lang="en-US" dirty="0" err="1" smtClean="0"/>
              <a:t>l’</a:t>
            </a:r>
            <a:r>
              <a:rPr lang="en-US" dirty="0" err="1" smtClean="0"/>
              <a:t>énergie</a:t>
            </a:r>
            <a:r>
              <a:rPr lang="en-US" dirty="0" smtClean="0"/>
              <a:t> </a:t>
            </a:r>
            <a:r>
              <a:rPr lang="en-US" dirty="0" err="1" smtClean="0"/>
              <a:t>mesurée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ECAL et </a:t>
            </a:r>
          </a:p>
          <a:p>
            <a:r>
              <a:rPr lang="en-US" dirty="0" err="1" smtClean="0"/>
              <a:t>dans</a:t>
            </a:r>
            <a:r>
              <a:rPr lang="en-US" dirty="0" smtClean="0"/>
              <a:t> le tracker en </a:t>
            </a:r>
            <a:r>
              <a:rPr lang="en-US" dirty="0" err="1" smtClean="0"/>
              <a:t>fonction</a:t>
            </a:r>
            <a:r>
              <a:rPr lang="en-US" dirty="0" smtClean="0"/>
              <a:t> du temps pour des </a:t>
            </a:r>
            <a:r>
              <a:rPr lang="en-US" dirty="0" err="1" smtClean="0"/>
              <a:t>électrons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avant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et </a:t>
            </a:r>
            <a:r>
              <a:rPr lang="en-US" dirty="0" smtClean="0">
                <a:solidFill>
                  <a:srgbClr val="008000"/>
                </a:solidFill>
              </a:rPr>
              <a:t>après</a:t>
            </a:r>
            <a:r>
              <a:rPr lang="en-US" dirty="0" smtClean="0"/>
              <a:t>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8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La lecture </a:t>
            </a:r>
            <a:r>
              <a:rPr lang="en-US" dirty="0" err="1" smtClean="0"/>
              <a:t>s</a:t>
            </a:r>
            <a:r>
              <a:rPr lang="en-US" dirty="0" err="1" smtClean="0"/>
              <a:t>élective</a:t>
            </a:r>
            <a:r>
              <a:rPr lang="en-US" dirty="0" smtClean="0"/>
              <a:t> du ECAL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7105" y="1411993"/>
            <a:ext cx="8588895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ECAL: 75848 </a:t>
            </a:r>
            <a:r>
              <a:rPr lang="fr-FR" sz="2000" dirty="0">
                <a:solidFill>
                  <a:schemeClr val="accent1"/>
                </a:solidFill>
              </a:rPr>
              <a:t>cristaux – canaux de </a:t>
            </a:r>
            <a:r>
              <a:rPr lang="fr-FR" sz="2000" dirty="0" smtClean="0">
                <a:solidFill>
                  <a:schemeClr val="accent1"/>
                </a:solidFill>
              </a:rPr>
              <a:t>lecture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4032 </a:t>
            </a:r>
            <a:r>
              <a:rPr lang="fr-FR" sz="2000" dirty="0">
                <a:solidFill>
                  <a:schemeClr val="tx1"/>
                </a:solidFill>
              </a:rPr>
              <a:t>unités de déclenchement (lecture synchrone 40 MHz</a:t>
            </a:r>
            <a:r>
              <a:rPr lang="fr-FR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3072 </a:t>
            </a:r>
            <a:r>
              <a:rPr lang="fr-FR" sz="2000" dirty="0">
                <a:solidFill>
                  <a:schemeClr val="tx1"/>
                </a:solidFill>
              </a:rPr>
              <a:t>unités de </a:t>
            </a:r>
            <a:r>
              <a:rPr lang="fr-FR" sz="2000" dirty="0" smtClean="0">
                <a:solidFill>
                  <a:schemeClr val="tx1"/>
                </a:solidFill>
              </a:rPr>
              <a:t>lecture (lecture asynchrone)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Lecture </a:t>
            </a:r>
            <a:r>
              <a:rPr lang="fr-FR" sz="1800" dirty="0">
                <a:solidFill>
                  <a:schemeClr val="tx1"/>
                </a:solidFill>
              </a:rPr>
              <a:t>totale ECAL(1,5 Mo) &gt; Taille événement CMS (1 Mo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  <a:r>
              <a:rPr lang="fr-FR" sz="1800" dirty="0" smtClean="0">
                <a:solidFill>
                  <a:srgbClr val="FF0000"/>
                </a:solidFill>
              </a:rPr>
              <a:t>: Impossible!</a:t>
            </a:r>
          </a:p>
          <a:p>
            <a:pPr lvl="1"/>
            <a:r>
              <a:rPr lang="fr-FR" sz="1800" b="1" dirty="0" smtClean="0">
                <a:solidFill>
                  <a:srgbClr val="FF0000"/>
                </a:solidFill>
              </a:rPr>
              <a:t>SRP: Réduction </a:t>
            </a:r>
            <a:r>
              <a:rPr lang="fr-FR" sz="1800" b="1" dirty="0">
                <a:solidFill>
                  <a:srgbClr val="FF0000"/>
                </a:solidFill>
              </a:rPr>
              <a:t>intelligente /20 </a:t>
            </a:r>
            <a:r>
              <a:rPr lang="fr-FR" sz="1800" b="1" dirty="0" smtClean="0">
                <a:solidFill>
                  <a:srgbClr val="FF0000"/>
                </a:solidFill>
              </a:rPr>
              <a:t>(sans perdre d’information pour </a:t>
            </a:r>
            <a:r>
              <a:rPr lang="fr-FR" sz="1800" b="1" dirty="0">
                <a:solidFill>
                  <a:srgbClr val="FF0000"/>
                </a:solidFill>
              </a:rPr>
              <a:t>la physique)</a:t>
            </a:r>
          </a:p>
          <a:p>
            <a:pPr marL="946281" indent="-285750">
              <a:lnSpc>
                <a:spcPct val="90000"/>
              </a:lnSpc>
              <a:spcBef>
                <a:spcPts val="675"/>
              </a:spcBef>
              <a:buClrTx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Pas </a:t>
            </a:r>
            <a:r>
              <a:rPr lang="fr-FR" sz="1800" dirty="0">
                <a:solidFill>
                  <a:schemeClr val="tx1"/>
                </a:solidFill>
              </a:rPr>
              <a:t>de suppression de zéros massive</a:t>
            </a:r>
          </a:p>
          <a:p>
            <a:pPr marL="946281" indent="-285750">
              <a:lnSpc>
                <a:spcPct val="90000"/>
              </a:lnSpc>
              <a:spcBef>
                <a:spcPts val="675"/>
              </a:spcBef>
              <a:buClrTx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Lecture </a:t>
            </a:r>
            <a:r>
              <a:rPr lang="fr-FR" sz="1800" dirty="0">
                <a:solidFill>
                  <a:schemeClr val="tx1"/>
                </a:solidFill>
              </a:rPr>
              <a:t>de zones d’intérêt hiérarchisées</a:t>
            </a:r>
          </a:p>
          <a:p>
            <a:pPr marL="946281" indent="-285750">
              <a:lnSpc>
                <a:spcPct val="90000"/>
              </a:lnSpc>
              <a:spcBef>
                <a:spcPts val="675"/>
              </a:spcBef>
              <a:buClrTx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Lecture </a:t>
            </a:r>
            <a:r>
              <a:rPr lang="fr-FR" sz="1800" dirty="0">
                <a:solidFill>
                  <a:schemeClr val="tx1"/>
                </a:solidFill>
              </a:rPr>
              <a:t>de tous les dépôts </a:t>
            </a:r>
            <a:r>
              <a:rPr lang="fr-FR" sz="1800" dirty="0" smtClean="0">
                <a:solidFill>
                  <a:schemeClr val="tx1"/>
                </a:solidFill>
              </a:rPr>
              <a:t>d’énergie					 </a:t>
            </a:r>
            <a:r>
              <a:rPr lang="fr-FR" sz="1800" dirty="0">
                <a:solidFill>
                  <a:schemeClr val="tx1"/>
                </a:solidFill>
              </a:rPr>
              <a:t>avec une grosse </a:t>
            </a:r>
            <a:r>
              <a:rPr lang="fr-FR" sz="1800" dirty="0" smtClean="0">
                <a:solidFill>
                  <a:schemeClr val="tx1"/>
                </a:solidFill>
              </a:rPr>
              <a:t>granularité</a:t>
            </a:r>
          </a:p>
          <a:p>
            <a:pPr marL="2092325" lvl="3" indent="-28575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endParaRPr lang="fr-FR" dirty="0">
              <a:solidFill>
                <a:schemeClr val="tx1"/>
              </a:solidFill>
            </a:endParaRPr>
          </a:p>
          <a:p>
            <a:pPr marL="660531" indent="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buNone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Cartes de SRP faites </a:t>
            </a:r>
            <a:r>
              <a:rPr lang="fr-FR" sz="2000" dirty="0" smtClean="0">
                <a:solidFill>
                  <a:srgbClr val="FF0000"/>
                </a:solidFill>
              </a:rPr>
              <a:t>à</a:t>
            </a:r>
            <a:r>
              <a:rPr lang="fr-FR" sz="2000" dirty="0" smtClean="0">
                <a:solidFill>
                  <a:srgbClr val="FF0000"/>
                </a:solidFill>
              </a:rPr>
              <a:t> Saclay et </a:t>
            </a:r>
          </a:p>
          <a:p>
            <a:pPr marL="660531" indent="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buNone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op</a:t>
            </a:r>
            <a:r>
              <a:rPr lang="fr-FR" sz="2000" dirty="0" smtClean="0">
                <a:solidFill>
                  <a:srgbClr val="FF0000"/>
                </a:solidFill>
              </a:rPr>
              <a:t>érationnelles depuis le début</a:t>
            </a:r>
          </a:p>
          <a:p>
            <a:pPr marL="660531" indent="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buNone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 de la prise de données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4" y="4272995"/>
            <a:ext cx="3221201" cy="241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6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03105" y="1676396"/>
            <a:ext cx="8555148" cy="49002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r>
              <a:rPr lang="en-US" b="1" dirty="0">
                <a:solidFill>
                  <a:schemeClr val="accent1"/>
                </a:solidFill>
              </a:rPr>
              <a:t>Le boson de Higgs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 </a:t>
            </a:r>
            <a:r>
              <a:rPr lang="en-US" sz="1800" dirty="0" err="1">
                <a:solidFill>
                  <a:schemeClr val="tx1"/>
                </a:solidFill>
              </a:rPr>
              <a:t>modèle</a:t>
            </a:r>
            <a:r>
              <a:rPr lang="en-US" sz="1800" dirty="0">
                <a:solidFill>
                  <a:schemeClr val="tx1"/>
                </a:solidFill>
              </a:rPr>
              <a:t> standard de la physique des </a:t>
            </a:r>
            <a:r>
              <a:rPr lang="en-US" sz="1800" dirty="0" err="1">
                <a:solidFill>
                  <a:schemeClr val="tx1"/>
                </a:solidFill>
              </a:rPr>
              <a:t>particules</a:t>
            </a:r>
            <a:r>
              <a:rPr lang="en-US" sz="1800" dirty="0">
                <a:solidFill>
                  <a:schemeClr val="tx1"/>
                </a:solidFill>
              </a:rPr>
              <a:t> et le boson de Higgs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État</a:t>
            </a:r>
            <a:r>
              <a:rPr lang="en-US" sz="1800" dirty="0">
                <a:solidFill>
                  <a:schemeClr val="tx1"/>
                </a:solidFill>
              </a:rPr>
              <a:t> des </a:t>
            </a:r>
            <a:r>
              <a:rPr lang="en-US" sz="1800" dirty="0" err="1">
                <a:solidFill>
                  <a:schemeClr val="tx1"/>
                </a:solidFill>
              </a:rPr>
              <a:t>lieux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nos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connaissances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sur</a:t>
            </a:r>
            <a:r>
              <a:rPr lang="en-US" sz="1800" dirty="0">
                <a:solidFill>
                  <a:schemeClr val="tx1"/>
                </a:solidFill>
              </a:rPr>
              <a:t> le boson de Higgs </a:t>
            </a:r>
            <a:r>
              <a:rPr lang="en-US" sz="1800" dirty="0" err="1" smtClean="0">
                <a:solidFill>
                  <a:schemeClr val="tx1"/>
                </a:solidFill>
              </a:rPr>
              <a:t>avant</a:t>
            </a:r>
            <a:r>
              <a:rPr lang="en-US" sz="1800" dirty="0" smtClean="0">
                <a:solidFill>
                  <a:schemeClr val="tx1"/>
                </a:solidFill>
              </a:rPr>
              <a:t> le LHC</a:t>
            </a:r>
            <a:endParaRPr lang="en-US" sz="1400" dirty="0"/>
          </a:p>
          <a:p>
            <a:r>
              <a:rPr lang="en-US" sz="2200" b="1" dirty="0">
                <a:solidFill>
                  <a:schemeClr val="accent1"/>
                </a:solidFill>
              </a:rPr>
              <a:t>Les </a:t>
            </a:r>
            <a:r>
              <a:rPr lang="en-US" sz="2200" b="1" dirty="0" err="1">
                <a:solidFill>
                  <a:schemeClr val="accent1"/>
                </a:solidFill>
              </a:rPr>
              <a:t>moyens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expérimentaux</a:t>
            </a:r>
            <a:endParaRPr lang="en-US" sz="2200" b="1" dirty="0">
              <a:solidFill>
                <a:schemeClr val="accent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Comment </a:t>
            </a:r>
            <a:r>
              <a:rPr lang="en-US" sz="1800" dirty="0" err="1">
                <a:solidFill>
                  <a:schemeClr val="tx1"/>
                </a:solidFill>
              </a:rPr>
              <a:t>produire</a:t>
            </a:r>
            <a:r>
              <a:rPr lang="en-US" sz="1800" dirty="0">
                <a:solidFill>
                  <a:schemeClr val="tx1"/>
                </a:solidFill>
              </a:rPr>
              <a:t> le boson de Higgs, </a:t>
            </a:r>
            <a:r>
              <a:rPr lang="en-US" sz="1800" dirty="0" err="1">
                <a:solidFill>
                  <a:schemeClr val="tx1"/>
                </a:solidFill>
              </a:rPr>
              <a:t>s’il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existe</a:t>
            </a:r>
            <a:r>
              <a:rPr lang="en-US" sz="1800" dirty="0">
                <a:solidFill>
                  <a:schemeClr val="tx1"/>
                </a:solidFill>
              </a:rPr>
              <a:t>? Le LHC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Comment le </a:t>
            </a:r>
            <a:r>
              <a:rPr lang="en-US" sz="1800" dirty="0" err="1">
                <a:solidFill>
                  <a:schemeClr val="tx1"/>
                </a:solidFill>
              </a:rPr>
              <a:t>détecter</a:t>
            </a:r>
            <a:r>
              <a:rPr lang="en-US" sz="1800" dirty="0">
                <a:solidFill>
                  <a:schemeClr val="tx1"/>
                </a:solidFill>
              </a:rPr>
              <a:t>? Les </a:t>
            </a:r>
            <a:r>
              <a:rPr lang="en-US" sz="1800" dirty="0" err="1">
                <a:solidFill>
                  <a:schemeClr val="tx1"/>
                </a:solidFill>
              </a:rPr>
              <a:t>détecteurs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généralistes</a:t>
            </a:r>
            <a:r>
              <a:rPr lang="en-US" sz="1800" dirty="0">
                <a:solidFill>
                  <a:schemeClr val="tx1"/>
                </a:solidFill>
              </a:rPr>
              <a:t> ATLAS et CMS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Les contributions du CEA-</a:t>
            </a:r>
            <a:r>
              <a:rPr lang="en-US" sz="1800" dirty="0" err="1" smtClean="0">
                <a:solidFill>
                  <a:schemeClr val="tx1"/>
                </a:solidFill>
              </a:rPr>
              <a:t>Saclay</a:t>
            </a:r>
            <a:r>
              <a:rPr lang="en-US" sz="1800" dirty="0" smtClean="0">
                <a:solidFill>
                  <a:schemeClr val="tx1"/>
                </a:solidFill>
              </a:rPr>
              <a:t> aux </a:t>
            </a:r>
            <a:r>
              <a:rPr lang="en-US" sz="1800" dirty="0" err="1" smtClean="0">
                <a:solidFill>
                  <a:schemeClr val="tx1"/>
                </a:solidFill>
              </a:rPr>
              <a:t>détecteurs</a:t>
            </a:r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2200" b="1" dirty="0">
                <a:solidFill>
                  <a:schemeClr val="accent1"/>
                </a:solidFill>
              </a:rPr>
              <a:t>Les </a:t>
            </a:r>
            <a:r>
              <a:rPr lang="en-US" sz="2200" b="1" dirty="0" err="1">
                <a:solidFill>
                  <a:schemeClr val="accent1"/>
                </a:solidFill>
              </a:rPr>
              <a:t>derniers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résultats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d’ATLAS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>
                <a:solidFill>
                  <a:schemeClr val="accent1"/>
                </a:solidFill>
              </a:rPr>
              <a:t>et </a:t>
            </a:r>
            <a:r>
              <a:rPr lang="en-US" sz="2200" b="1" dirty="0" smtClean="0">
                <a:solidFill>
                  <a:schemeClr val="accent1"/>
                </a:solidFill>
              </a:rPr>
              <a:t>de CMS </a:t>
            </a:r>
            <a:endParaRPr lang="en-US" sz="2200" b="1" dirty="0">
              <a:solidFill>
                <a:schemeClr val="accent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Recherche</a:t>
            </a:r>
            <a:r>
              <a:rPr lang="en-US" sz="1800" dirty="0">
                <a:solidFill>
                  <a:schemeClr val="tx1"/>
                </a:solidFill>
              </a:rPr>
              <a:t> du Higgs se </a:t>
            </a:r>
            <a:r>
              <a:rPr lang="en-US" sz="1800" dirty="0" err="1">
                <a:solidFill>
                  <a:schemeClr val="tx1"/>
                </a:solidFill>
              </a:rPr>
              <a:t>désintégrant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photons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Recherche</a:t>
            </a:r>
            <a:r>
              <a:rPr lang="en-US" sz="1800" dirty="0">
                <a:solidFill>
                  <a:schemeClr val="tx1"/>
                </a:solidFill>
              </a:rPr>
              <a:t> du Higgs se </a:t>
            </a:r>
            <a:r>
              <a:rPr lang="en-US" sz="1800" dirty="0" err="1" smtClean="0">
                <a:solidFill>
                  <a:schemeClr val="tx1"/>
                </a:solidFill>
              </a:rPr>
              <a:t>désintégrant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bosons </a:t>
            </a:r>
            <a:r>
              <a:rPr lang="en-US" sz="1800" dirty="0" smtClean="0">
                <a:solidFill>
                  <a:schemeClr val="tx1"/>
                </a:solidFill>
              </a:rPr>
              <a:t>Z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accent1"/>
                </a:solidFill>
              </a:rPr>
              <a:t>Conclusions: </a:t>
            </a:r>
            <a:r>
              <a:rPr lang="en-US" sz="2200" b="1" dirty="0" err="1">
                <a:solidFill>
                  <a:schemeClr val="accent1"/>
                </a:solidFill>
              </a:rPr>
              <a:t>combinaisons</a:t>
            </a:r>
            <a:r>
              <a:rPr lang="en-US" sz="2200" b="1" dirty="0">
                <a:solidFill>
                  <a:schemeClr val="accent1"/>
                </a:solidFill>
              </a:rPr>
              <a:t> et </a:t>
            </a:r>
            <a:r>
              <a:rPr lang="en-US" sz="2200" b="1" dirty="0" smtClean="0">
                <a:solidFill>
                  <a:schemeClr val="accent1"/>
                </a:solidFill>
              </a:rPr>
              <a:t>perspectives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2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Recherche</a:t>
            </a:r>
            <a:r>
              <a:rPr lang="en-US" sz="4400" dirty="0" smtClean="0"/>
              <a:t> </a:t>
            </a:r>
            <a:r>
              <a:rPr lang="en-US" sz="4400" dirty="0"/>
              <a:t>du </a:t>
            </a:r>
            <a:r>
              <a:rPr lang="en-US" sz="4400" dirty="0" smtClean="0"/>
              <a:t>boson </a:t>
            </a:r>
            <a:r>
              <a:rPr lang="en-US" sz="4400" dirty="0"/>
              <a:t>de Higgs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794927"/>
            <a:ext cx="8555148" cy="490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Les </a:t>
            </a:r>
            <a:r>
              <a:rPr lang="en-US" sz="2200" b="1" dirty="0" err="1" smtClean="0">
                <a:solidFill>
                  <a:schemeClr val="accent1"/>
                </a:solidFill>
              </a:rPr>
              <a:t>derniers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r</a:t>
            </a:r>
            <a:r>
              <a:rPr lang="en-US" sz="2200" b="1" dirty="0" err="1" smtClean="0">
                <a:solidFill>
                  <a:schemeClr val="accent1"/>
                </a:solidFill>
              </a:rPr>
              <a:t>ésultats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d’ATLAS</a:t>
            </a:r>
            <a:r>
              <a:rPr lang="en-US" sz="2200" b="1" dirty="0" smtClean="0">
                <a:solidFill>
                  <a:schemeClr val="accent1"/>
                </a:solidFill>
              </a:rPr>
              <a:t> et CMS: 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Recherche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du Higgs se </a:t>
            </a:r>
            <a:r>
              <a:rPr lang="en-US" sz="1800" dirty="0" err="1">
                <a:solidFill>
                  <a:schemeClr val="tx1"/>
                </a:solidFill>
              </a:rPr>
              <a:t>désintégrant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photons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Recherche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du Higgs se </a:t>
            </a:r>
            <a:r>
              <a:rPr lang="en-US" sz="1800" dirty="0" err="1">
                <a:solidFill>
                  <a:schemeClr val="tx1"/>
                </a:solidFill>
              </a:rPr>
              <a:t>désintégrant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bosons Z</a:t>
            </a:r>
          </a:p>
          <a:p>
            <a:pPr marL="742898" lvl="1" indent="-285750">
              <a:buFont typeface="Arial"/>
              <a:buChar char="•"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3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794927"/>
            <a:ext cx="8555148" cy="490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dirty="0" err="1" smtClean="0">
                <a:solidFill>
                  <a:schemeClr val="accent1"/>
                </a:solidFill>
              </a:rPr>
              <a:t>éléction</a:t>
            </a:r>
            <a:r>
              <a:rPr lang="en-US" sz="2000" b="1" dirty="0" smtClean="0">
                <a:solidFill>
                  <a:schemeClr val="accent1"/>
                </a:solidFill>
              </a:rPr>
              <a:t> des </a:t>
            </a:r>
            <a:r>
              <a:rPr lang="en-US" sz="2000" b="1" dirty="0" err="1" smtClean="0">
                <a:solidFill>
                  <a:schemeClr val="accent1"/>
                </a:solidFill>
              </a:rPr>
              <a:t>événements</a:t>
            </a:r>
            <a:r>
              <a:rPr lang="en-US" sz="2000" b="1" dirty="0" smtClean="0">
                <a:solidFill>
                  <a:schemeClr val="accent1"/>
                </a:solidFill>
              </a:rPr>
              <a:t>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</a:t>
            </a:r>
            <a:r>
              <a:rPr lang="en-US" sz="2000" dirty="0" err="1" smtClean="0">
                <a:solidFill>
                  <a:schemeClr val="tx1"/>
                </a:solidFill>
              </a:rPr>
              <a:t>cherche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tous</a:t>
            </a:r>
            <a:r>
              <a:rPr lang="en-US" sz="2000" dirty="0" smtClean="0">
                <a:solidFill>
                  <a:schemeClr val="tx1"/>
                </a:solidFill>
              </a:rPr>
              <a:t> les </a:t>
            </a:r>
            <a:r>
              <a:rPr lang="en-US" sz="2000" dirty="0" err="1" smtClean="0">
                <a:solidFill>
                  <a:schemeClr val="tx1"/>
                </a:solidFill>
              </a:rPr>
              <a:t>événements</a:t>
            </a:r>
            <a:r>
              <a:rPr lang="en-US" sz="2000" dirty="0" smtClean="0">
                <a:solidFill>
                  <a:schemeClr val="tx1"/>
                </a:solidFill>
              </a:rPr>
              <a:t> avec 2 photons </a:t>
            </a:r>
            <a:r>
              <a:rPr lang="en-US" sz="2000" dirty="0" err="1" smtClean="0">
                <a:solidFill>
                  <a:schemeClr val="tx1"/>
                </a:solidFill>
              </a:rPr>
              <a:t>dans</a:t>
            </a:r>
            <a:r>
              <a:rPr lang="en-US" sz="2000" dirty="0" smtClean="0">
                <a:solidFill>
                  <a:schemeClr val="tx1"/>
                </a:solidFill>
              </a:rPr>
              <a:t> le </a:t>
            </a:r>
            <a:r>
              <a:rPr lang="en-US" sz="2000" dirty="0" err="1" smtClean="0">
                <a:solidFill>
                  <a:schemeClr val="tx1"/>
                </a:solidFill>
              </a:rPr>
              <a:t>détecteur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Deux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dépots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d’énergie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importants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dans</a:t>
            </a:r>
            <a:r>
              <a:rPr lang="en-US" sz="1800" dirty="0" smtClean="0">
                <a:solidFill>
                  <a:schemeClr val="tx1"/>
                </a:solidFill>
              </a:rPr>
              <a:t> le </a:t>
            </a:r>
            <a:r>
              <a:rPr lang="en-US" sz="1800" dirty="0" err="1" smtClean="0">
                <a:solidFill>
                  <a:schemeClr val="tx1"/>
                </a:solidFill>
              </a:rPr>
              <a:t>calorimètre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électromagnétique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Pas de </a:t>
            </a:r>
            <a:r>
              <a:rPr lang="en-US" sz="1800" dirty="0" err="1" smtClean="0">
                <a:solidFill>
                  <a:schemeClr val="tx1"/>
                </a:solidFill>
              </a:rPr>
              <a:t>particule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chargée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correspondante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dans</a:t>
            </a:r>
            <a:r>
              <a:rPr lang="en-US" sz="1800" dirty="0" smtClean="0">
                <a:solidFill>
                  <a:schemeClr val="tx1"/>
                </a:solidFill>
              </a:rPr>
              <a:t> le </a:t>
            </a:r>
            <a:r>
              <a:rPr lang="en-US" sz="1800" dirty="0" err="1" smtClean="0">
                <a:solidFill>
                  <a:schemeClr val="tx1"/>
                </a:solidFill>
              </a:rPr>
              <a:t>trajectomètre</a:t>
            </a:r>
            <a:r>
              <a:rPr lang="en-US" sz="1800" dirty="0" smtClean="0">
                <a:solidFill>
                  <a:schemeClr val="tx1"/>
                </a:solidFill>
              </a:rPr>
              <a:t> interne (</a:t>
            </a:r>
            <a:r>
              <a:rPr lang="en-US" sz="1800" dirty="0" err="1" smtClean="0">
                <a:solidFill>
                  <a:schemeClr val="tx1"/>
                </a:solidFill>
              </a:rPr>
              <a:t>élimine</a:t>
            </a:r>
            <a:r>
              <a:rPr lang="en-US" sz="1800" dirty="0" smtClean="0">
                <a:solidFill>
                  <a:schemeClr val="tx1"/>
                </a:solidFill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</a:rPr>
              <a:t>électrons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Photons “</a:t>
            </a:r>
            <a:r>
              <a:rPr lang="en-US" sz="1800" dirty="0" err="1" smtClean="0">
                <a:solidFill>
                  <a:schemeClr val="tx1"/>
                </a:solidFill>
              </a:rPr>
              <a:t>isolés</a:t>
            </a:r>
            <a:r>
              <a:rPr lang="en-US" sz="1800" dirty="0" smtClean="0">
                <a:solidFill>
                  <a:schemeClr val="tx1"/>
                </a:solidFill>
              </a:rPr>
              <a:t>”: pas </a:t>
            </a:r>
            <a:r>
              <a:rPr lang="en-US" sz="1800" dirty="0" err="1" smtClean="0">
                <a:solidFill>
                  <a:schemeClr val="tx1"/>
                </a:solidFill>
              </a:rPr>
              <a:t>d’énergie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autour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dans</a:t>
            </a:r>
            <a:r>
              <a:rPr lang="en-US" sz="1800" dirty="0" smtClean="0">
                <a:solidFill>
                  <a:schemeClr val="tx1"/>
                </a:solidFill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</a:rPr>
              <a:t>autres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détecteurs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élimine</a:t>
            </a:r>
            <a:r>
              <a:rPr lang="en-US" sz="1800" dirty="0" smtClean="0">
                <a:solidFill>
                  <a:schemeClr val="tx1"/>
                </a:solidFill>
              </a:rPr>
              <a:t> les faux photons </a:t>
            </a:r>
            <a:r>
              <a:rPr lang="en-US" sz="1800" dirty="0" err="1" smtClean="0">
                <a:solidFill>
                  <a:schemeClr val="tx1"/>
                </a:solidFill>
              </a:rPr>
              <a:t>issus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désintégrations</a:t>
            </a:r>
            <a:r>
              <a:rPr lang="en-US" sz="1800" dirty="0" smtClean="0">
                <a:solidFill>
                  <a:schemeClr val="tx1"/>
                </a:solidFill>
              </a:rPr>
              <a:t> de quarks qui font des jets de </a:t>
            </a:r>
            <a:r>
              <a:rPr lang="en-US" sz="1800" dirty="0" err="1" smtClean="0">
                <a:solidFill>
                  <a:schemeClr val="tx1"/>
                </a:solidFill>
              </a:rPr>
              <a:t>particules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457148" lvl="1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9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98" y="1794675"/>
            <a:ext cx="7191036" cy="49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5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6" name="Picture 4" descr="gammagamma_run194224_evt537407586_ispy_3d-annota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20" y="1778000"/>
            <a:ext cx="7249366" cy="501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0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794927"/>
            <a:ext cx="8555148" cy="490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dirty="0" err="1" smtClean="0">
                <a:solidFill>
                  <a:schemeClr val="accent1"/>
                </a:solidFill>
              </a:rPr>
              <a:t>éléction</a:t>
            </a:r>
            <a:r>
              <a:rPr lang="en-US" sz="2000" b="1" dirty="0" smtClean="0">
                <a:solidFill>
                  <a:schemeClr val="accent1"/>
                </a:solidFill>
              </a:rPr>
              <a:t> des </a:t>
            </a:r>
            <a:r>
              <a:rPr lang="en-US" sz="2000" b="1" dirty="0" err="1" smtClean="0">
                <a:solidFill>
                  <a:schemeClr val="accent1"/>
                </a:solidFill>
              </a:rPr>
              <a:t>événements</a:t>
            </a:r>
            <a:r>
              <a:rPr lang="en-US" sz="2000" b="1" dirty="0" smtClean="0">
                <a:solidFill>
                  <a:schemeClr val="accent1"/>
                </a:solidFill>
              </a:rPr>
              <a:t>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</a:t>
            </a:r>
            <a:r>
              <a:rPr lang="en-US" sz="2000" dirty="0" err="1" smtClean="0">
                <a:solidFill>
                  <a:schemeClr val="tx1"/>
                </a:solidFill>
              </a:rPr>
              <a:t>cherche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tous</a:t>
            </a:r>
            <a:r>
              <a:rPr lang="en-US" sz="2000" dirty="0" smtClean="0">
                <a:solidFill>
                  <a:schemeClr val="tx1"/>
                </a:solidFill>
              </a:rPr>
              <a:t> les </a:t>
            </a:r>
            <a:r>
              <a:rPr lang="en-US" sz="2000" dirty="0" err="1" smtClean="0">
                <a:solidFill>
                  <a:schemeClr val="tx1"/>
                </a:solidFill>
              </a:rPr>
              <a:t>événements</a:t>
            </a:r>
            <a:r>
              <a:rPr lang="en-US" sz="2000" dirty="0" smtClean="0">
                <a:solidFill>
                  <a:schemeClr val="tx1"/>
                </a:solidFill>
              </a:rPr>
              <a:t> avec 2 photons </a:t>
            </a:r>
            <a:r>
              <a:rPr lang="en-US" sz="2000" dirty="0" err="1" smtClean="0">
                <a:solidFill>
                  <a:schemeClr val="tx1"/>
                </a:solidFill>
              </a:rPr>
              <a:t>dans</a:t>
            </a:r>
            <a:r>
              <a:rPr lang="en-US" sz="2000" dirty="0" smtClean="0">
                <a:solidFill>
                  <a:schemeClr val="tx1"/>
                </a:solidFill>
              </a:rPr>
              <a:t> le </a:t>
            </a:r>
            <a:r>
              <a:rPr lang="en-US" sz="2000" dirty="0" err="1" smtClean="0">
                <a:solidFill>
                  <a:schemeClr val="tx1"/>
                </a:solidFill>
              </a:rPr>
              <a:t>détecteur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Deux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dépots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d’énergie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importants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dans</a:t>
            </a:r>
            <a:r>
              <a:rPr lang="en-US" sz="1800" dirty="0" smtClean="0">
                <a:solidFill>
                  <a:schemeClr val="tx1"/>
                </a:solidFill>
              </a:rPr>
              <a:t> le </a:t>
            </a:r>
            <a:r>
              <a:rPr lang="en-US" sz="1800" dirty="0" err="1" smtClean="0">
                <a:solidFill>
                  <a:schemeClr val="tx1"/>
                </a:solidFill>
              </a:rPr>
              <a:t>calorimètre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électromagnétique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Pas de </a:t>
            </a:r>
            <a:r>
              <a:rPr lang="en-US" sz="1800" dirty="0" err="1" smtClean="0">
                <a:solidFill>
                  <a:schemeClr val="tx1"/>
                </a:solidFill>
              </a:rPr>
              <a:t>particule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chargée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correspondante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dans</a:t>
            </a:r>
            <a:r>
              <a:rPr lang="en-US" sz="1800" dirty="0" smtClean="0">
                <a:solidFill>
                  <a:schemeClr val="tx1"/>
                </a:solidFill>
              </a:rPr>
              <a:t> le </a:t>
            </a:r>
            <a:r>
              <a:rPr lang="en-US" sz="1800" dirty="0" err="1" smtClean="0">
                <a:solidFill>
                  <a:schemeClr val="tx1"/>
                </a:solidFill>
              </a:rPr>
              <a:t>trajectomètre</a:t>
            </a:r>
            <a:r>
              <a:rPr lang="en-US" sz="1800" dirty="0" smtClean="0">
                <a:solidFill>
                  <a:schemeClr val="tx1"/>
                </a:solidFill>
              </a:rPr>
              <a:t> interne (</a:t>
            </a:r>
            <a:r>
              <a:rPr lang="en-US" sz="1800" dirty="0" err="1" smtClean="0">
                <a:solidFill>
                  <a:schemeClr val="tx1"/>
                </a:solidFill>
              </a:rPr>
              <a:t>élimine</a:t>
            </a:r>
            <a:r>
              <a:rPr lang="en-US" sz="1800" dirty="0" smtClean="0">
                <a:solidFill>
                  <a:schemeClr val="tx1"/>
                </a:solidFill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</a:rPr>
              <a:t>électrons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Photons “</a:t>
            </a:r>
            <a:r>
              <a:rPr lang="en-US" sz="1800" dirty="0" err="1" smtClean="0">
                <a:solidFill>
                  <a:schemeClr val="tx1"/>
                </a:solidFill>
              </a:rPr>
              <a:t>isolés</a:t>
            </a:r>
            <a:r>
              <a:rPr lang="en-US" sz="1800" dirty="0" smtClean="0">
                <a:solidFill>
                  <a:schemeClr val="tx1"/>
                </a:solidFill>
              </a:rPr>
              <a:t>”: pas </a:t>
            </a:r>
            <a:r>
              <a:rPr lang="en-US" sz="1800" dirty="0" err="1" smtClean="0">
                <a:solidFill>
                  <a:schemeClr val="tx1"/>
                </a:solidFill>
              </a:rPr>
              <a:t>d’énergie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autour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dans</a:t>
            </a:r>
            <a:r>
              <a:rPr lang="en-US" sz="1800" dirty="0" smtClean="0">
                <a:solidFill>
                  <a:schemeClr val="tx1"/>
                </a:solidFill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</a:rPr>
              <a:t>autres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détecteurs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élimine</a:t>
            </a:r>
            <a:r>
              <a:rPr lang="en-US" sz="1800" dirty="0" smtClean="0">
                <a:solidFill>
                  <a:schemeClr val="tx1"/>
                </a:solidFill>
              </a:rPr>
              <a:t> les faux photons </a:t>
            </a:r>
            <a:r>
              <a:rPr lang="en-US" sz="1800" dirty="0" err="1" smtClean="0">
                <a:solidFill>
                  <a:schemeClr val="tx1"/>
                </a:solidFill>
              </a:rPr>
              <a:t>issus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désintégrations</a:t>
            </a:r>
            <a:r>
              <a:rPr lang="en-US" sz="1800" dirty="0" smtClean="0">
                <a:solidFill>
                  <a:schemeClr val="tx1"/>
                </a:solidFill>
              </a:rPr>
              <a:t> de quarks qui font des jets de </a:t>
            </a:r>
            <a:r>
              <a:rPr lang="en-US" sz="1800" dirty="0" err="1" smtClean="0">
                <a:solidFill>
                  <a:schemeClr val="tx1"/>
                </a:solidFill>
              </a:rPr>
              <a:t>particules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990000"/>
                </a:solidFill>
              </a:rPr>
              <a:t>Problème</a:t>
            </a:r>
            <a:r>
              <a:rPr lang="en-US" sz="2000" b="1" dirty="0" smtClean="0">
                <a:solidFill>
                  <a:srgbClr val="990000"/>
                </a:solidFill>
              </a:rPr>
              <a:t>: </a:t>
            </a:r>
            <a:r>
              <a:rPr lang="en-US" sz="2000" b="1" dirty="0" err="1" smtClean="0">
                <a:solidFill>
                  <a:srgbClr val="990000"/>
                </a:solidFill>
              </a:rPr>
              <a:t>il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</a:rPr>
              <a:t>reste</a:t>
            </a:r>
            <a:r>
              <a:rPr lang="en-US" sz="2000" b="1" dirty="0" smtClean="0">
                <a:solidFill>
                  <a:srgbClr val="990000"/>
                </a:solidFill>
              </a:rPr>
              <a:t> beaucoup de bruit de fond! </a:t>
            </a:r>
            <a:r>
              <a:rPr lang="en-US" sz="2000" dirty="0" err="1" smtClean="0">
                <a:solidFill>
                  <a:srgbClr val="000000"/>
                </a:solidFill>
              </a:rPr>
              <a:t>D’autres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processus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connus</a:t>
            </a:r>
            <a:r>
              <a:rPr lang="en-US" sz="2000" dirty="0" smtClean="0">
                <a:solidFill>
                  <a:srgbClr val="000000"/>
                </a:solidFill>
              </a:rPr>
              <a:t> du </a:t>
            </a:r>
            <a:r>
              <a:rPr lang="en-US" sz="2000" dirty="0" err="1" smtClean="0">
                <a:solidFill>
                  <a:srgbClr val="000000"/>
                </a:solidFill>
              </a:rPr>
              <a:t>modèle</a:t>
            </a:r>
            <a:r>
              <a:rPr lang="en-US" sz="2000" dirty="0" smtClean="0">
                <a:solidFill>
                  <a:srgbClr val="000000"/>
                </a:solidFill>
              </a:rPr>
              <a:t> standard </a:t>
            </a:r>
            <a:r>
              <a:rPr lang="en-US" sz="2000" dirty="0" err="1" smtClean="0">
                <a:solidFill>
                  <a:srgbClr val="000000"/>
                </a:solidFill>
              </a:rPr>
              <a:t>peuvent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produire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deux</a:t>
            </a:r>
            <a:r>
              <a:rPr lang="en-US" sz="2000" dirty="0" smtClean="0">
                <a:solidFill>
                  <a:srgbClr val="000000"/>
                </a:solidFill>
              </a:rPr>
              <a:t> photons </a:t>
            </a:r>
            <a:r>
              <a:rPr lang="en-US" sz="2000" dirty="0" err="1" smtClean="0">
                <a:solidFill>
                  <a:srgbClr val="000000"/>
                </a:solidFill>
              </a:rPr>
              <a:t>isolés</a:t>
            </a:r>
            <a:endParaRPr lang="en-US" sz="2000" b="1" dirty="0" smtClean="0">
              <a:solidFill>
                <a:srgbClr val="990000"/>
              </a:solidFill>
            </a:endParaRPr>
          </a:p>
          <a:p>
            <a:pPr marL="457148" lvl="1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794927"/>
            <a:ext cx="8555148" cy="2235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Comment </a:t>
            </a:r>
            <a:r>
              <a:rPr lang="en-US" sz="2000" b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dirty="0" err="1" smtClean="0">
                <a:solidFill>
                  <a:schemeClr val="accent1"/>
                </a:solidFill>
              </a:rPr>
              <a:t>éparer</a:t>
            </a:r>
            <a:r>
              <a:rPr lang="en-US" sz="2000" b="1" dirty="0" smtClean="0">
                <a:solidFill>
                  <a:schemeClr val="accent1"/>
                </a:solidFill>
              </a:rPr>
              <a:t> les bruits de </a:t>
            </a:r>
            <a:r>
              <a:rPr lang="en-US" sz="2000" b="1" dirty="0" err="1" smtClean="0">
                <a:solidFill>
                  <a:schemeClr val="accent1"/>
                </a:solidFill>
              </a:rPr>
              <a:t>fonds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restants</a:t>
            </a:r>
            <a:r>
              <a:rPr lang="en-US" sz="2000" b="1" dirty="0" smtClean="0">
                <a:solidFill>
                  <a:schemeClr val="accent1"/>
                </a:solidFill>
              </a:rPr>
              <a:t> du boson de Higgs?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Avec la masse </a:t>
            </a:r>
            <a:r>
              <a:rPr lang="en-US" sz="2000" b="1" dirty="0" err="1" smtClean="0">
                <a:solidFill>
                  <a:srgbClr val="FF0000"/>
                </a:solidFill>
              </a:rPr>
              <a:t>invariante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diphoton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		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γγ</a:t>
            </a:r>
            <a:r>
              <a:rPr lang="en-US" sz="2000" dirty="0" smtClean="0">
                <a:solidFill>
                  <a:srgbClr val="FF0000"/>
                </a:solidFill>
              </a:rPr>
              <a:t>= √2 E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 E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[1-cos(</a:t>
            </a:r>
            <a:r>
              <a:rPr lang="en-US" sz="2000" dirty="0" err="1" smtClean="0">
                <a:solidFill>
                  <a:srgbClr val="FF0000"/>
                </a:solidFill>
              </a:rPr>
              <a:t>θ</a:t>
            </a:r>
            <a:r>
              <a:rPr lang="en-US" sz="2000" dirty="0" smtClean="0">
                <a:solidFill>
                  <a:srgbClr val="FF0000"/>
                </a:solidFill>
              </a:rPr>
              <a:t>)]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Avec </a:t>
            </a: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et E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les </a:t>
            </a:r>
            <a:r>
              <a:rPr lang="en-US" sz="2000" dirty="0" err="1" smtClean="0">
                <a:solidFill>
                  <a:srgbClr val="000000"/>
                </a:solidFill>
              </a:rPr>
              <a:t>énergies</a:t>
            </a:r>
            <a:r>
              <a:rPr lang="en-US" sz="2000" dirty="0" smtClean="0">
                <a:solidFill>
                  <a:srgbClr val="000000"/>
                </a:solidFill>
              </a:rPr>
              <a:t> des photons et </a:t>
            </a:r>
            <a:r>
              <a:rPr lang="en-US" sz="2000" dirty="0" err="1" smtClean="0">
                <a:solidFill>
                  <a:srgbClr val="000000"/>
                </a:solidFill>
              </a:rPr>
              <a:t>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l’angle</a:t>
            </a:r>
            <a:r>
              <a:rPr lang="en-US" sz="2000" dirty="0" smtClean="0">
                <a:solidFill>
                  <a:srgbClr val="000000"/>
                </a:solidFill>
              </a:rPr>
              <a:t> entre les photons</a:t>
            </a:r>
          </a:p>
          <a:p>
            <a:pPr marL="457148" lvl="1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39" y="4254164"/>
            <a:ext cx="4268894" cy="2417569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Si les </a:t>
            </a:r>
            <a:r>
              <a:rPr lang="en-US" sz="2000" dirty="0" err="1" smtClean="0">
                <a:solidFill>
                  <a:srgbClr val="000000"/>
                </a:solidFill>
              </a:rPr>
              <a:t>deux</a:t>
            </a:r>
            <a:r>
              <a:rPr lang="en-US" sz="2000" dirty="0" smtClean="0">
                <a:solidFill>
                  <a:srgbClr val="000000"/>
                </a:solidFill>
              </a:rPr>
              <a:t> photons </a:t>
            </a:r>
            <a:r>
              <a:rPr lang="en-US" sz="2000" dirty="0" err="1" smtClean="0">
                <a:solidFill>
                  <a:srgbClr val="000000"/>
                </a:solidFill>
              </a:rPr>
              <a:t>proviennent</a:t>
            </a:r>
            <a:r>
              <a:rPr lang="en-US" sz="2000" dirty="0" smtClean="0">
                <a:solidFill>
                  <a:srgbClr val="000000"/>
                </a:solidFill>
              </a:rPr>
              <a:t> de la </a:t>
            </a:r>
            <a:r>
              <a:rPr lang="en-US" sz="2000" dirty="0" err="1" smtClean="0">
                <a:solidFill>
                  <a:srgbClr val="000000"/>
                </a:solidFill>
              </a:rPr>
              <a:t>désintégration</a:t>
            </a:r>
            <a:r>
              <a:rPr lang="en-US" sz="2000" dirty="0" smtClean="0">
                <a:solidFill>
                  <a:srgbClr val="000000"/>
                </a:solidFill>
              </a:rPr>
              <a:t> d’un boson de Higgs, </a:t>
            </a:r>
            <a:r>
              <a:rPr lang="en-US" sz="2000" dirty="0" err="1" smtClean="0">
                <a:solidFill>
                  <a:srgbClr val="000000"/>
                </a:solidFill>
              </a:rPr>
              <a:t>cette</a:t>
            </a:r>
            <a:r>
              <a:rPr lang="en-US" sz="2000" dirty="0" smtClean="0">
                <a:solidFill>
                  <a:srgbClr val="000000"/>
                </a:solidFill>
              </a:rPr>
              <a:t> masse sera </a:t>
            </a:r>
            <a:r>
              <a:rPr lang="en-US" sz="2000" dirty="0" err="1" smtClean="0">
                <a:solidFill>
                  <a:srgbClr val="000000"/>
                </a:solidFill>
              </a:rPr>
              <a:t>égale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à</a:t>
            </a:r>
            <a:r>
              <a:rPr lang="en-US" sz="2000" dirty="0" smtClean="0">
                <a:solidFill>
                  <a:srgbClr val="000000"/>
                </a:solidFill>
              </a:rPr>
              <a:t> la masse du Higgs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Sinon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cette</a:t>
            </a:r>
            <a:r>
              <a:rPr lang="en-US" sz="2000" dirty="0" smtClean="0">
                <a:solidFill>
                  <a:srgbClr val="000000"/>
                </a:solidFill>
              </a:rPr>
              <a:t> masse </a:t>
            </a:r>
            <a:r>
              <a:rPr lang="en-US" sz="2000" dirty="0" err="1" smtClean="0">
                <a:solidFill>
                  <a:srgbClr val="000000"/>
                </a:solidFill>
              </a:rPr>
              <a:t>peut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prendre</a:t>
            </a:r>
            <a:r>
              <a:rPr lang="en-US" sz="2000" dirty="0" smtClean="0">
                <a:solidFill>
                  <a:srgbClr val="000000"/>
                </a:solidFill>
              </a:rPr>
              <a:t> des </a:t>
            </a:r>
            <a:r>
              <a:rPr lang="en-US" sz="2000" dirty="0" err="1" smtClean="0">
                <a:solidFill>
                  <a:srgbClr val="000000"/>
                </a:solidFill>
              </a:rPr>
              <a:t>valeurs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variées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148" lvl="1" indent="0">
              <a:buFont typeface="Wingdings" pitchFamily="2" charset="2"/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36" y="3893326"/>
            <a:ext cx="3594100" cy="1652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0244" y="5418411"/>
            <a:ext cx="66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 rot="16200000" flipH="1">
            <a:off x="4132325" y="4201300"/>
            <a:ext cx="148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</a:t>
            </a:r>
            <a:r>
              <a:rPr lang="en-US" sz="1400" b="1" dirty="0" err="1" smtClean="0"/>
              <a:t>évts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5211" y="5756407"/>
            <a:ext cx="296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beaucoup plus de bruit de fond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attend de boson de Higgs!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15309" y="3860803"/>
            <a:ext cx="1852828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Exemple</a:t>
            </a:r>
            <a:r>
              <a:rPr lang="en-US" sz="1400" dirty="0" smtClean="0"/>
              <a:t> pour 120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Simulation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39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44" y="4434871"/>
            <a:ext cx="2526456" cy="2178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762677"/>
            <a:ext cx="2438400" cy="22528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4838" y="2687093"/>
            <a:ext cx="3583369" cy="2545308"/>
            <a:chOff x="2817431" y="4251484"/>
            <a:chExt cx="3583369" cy="25453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431" y="4251484"/>
              <a:ext cx="3380169" cy="254530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521200" y="4251484"/>
              <a:ext cx="1879600" cy="104864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0705" y="1999734"/>
            <a:ext cx="340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</a:t>
            </a:r>
            <a:r>
              <a:rPr lang="en-US" dirty="0" err="1" smtClean="0"/>
              <a:t>ées</a:t>
            </a:r>
            <a:r>
              <a:rPr lang="en-US" dirty="0" smtClean="0"/>
              <a:t> </a:t>
            </a:r>
            <a:r>
              <a:rPr lang="en-US" dirty="0" err="1" smtClean="0"/>
              <a:t>vont</a:t>
            </a:r>
            <a:r>
              <a:rPr lang="en-US" dirty="0" smtClean="0"/>
              <a:t> </a:t>
            </a:r>
            <a:r>
              <a:rPr lang="en-US" dirty="0" err="1" smtClean="0"/>
              <a:t>ressembler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 flipH="1">
            <a:off x="-255103" y="3117180"/>
            <a:ext cx="148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</a:t>
            </a:r>
            <a:r>
              <a:rPr lang="en-US" sz="1400" b="1" dirty="0" err="1" smtClean="0"/>
              <a:t>évts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6133" y="5232145"/>
            <a:ext cx="66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00001" y="3769608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00001" y="6437032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6200000" flipH="1">
            <a:off x="4960154" y="2525100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</a:t>
            </a:r>
            <a:r>
              <a:rPr lang="en-US" sz="1400" b="1" dirty="0" err="1" smtClean="0"/>
              <a:t>évts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 rot="16200000" flipH="1">
            <a:off x="4976885" y="5233846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</a:t>
            </a:r>
            <a:r>
              <a:rPr lang="en-US" sz="1400" b="1" dirty="0" err="1" smtClean="0"/>
              <a:t>évts</a:t>
            </a:r>
            <a:endParaRPr lang="en-US" sz="14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3361">
            <a:off x="3981736" y="3128496"/>
            <a:ext cx="1570638" cy="161378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7632" y="1762677"/>
            <a:ext cx="850900" cy="138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5300" y="4643255"/>
            <a:ext cx="1028700" cy="1244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3105" y="5706533"/>
            <a:ext cx="4471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on a de </a:t>
            </a:r>
            <a:r>
              <a:rPr lang="en-US" dirty="0" err="1" smtClean="0"/>
              <a:t>donn</a:t>
            </a:r>
            <a:r>
              <a:rPr lang="en-US" dirty="0" err="1" smtClean="0"/>
              <a:t>ées</a:t>
            </a:r>
            <a:r>
              <a:rPr lang="en-US" dirty="0" smtClean="0"/>
              <a:t>, plus </a:t>
            </a:r>
            <a:r>
              <a:rPr lang="en-US" dirty="0" err="1" smtClean="0"/>
              <a:t>ce</a:t>
            </a:r>
            <a:r>
              <a:rPr lang="en-US" dirty="0" smtClean="0"/>
              <a:t> petit pic 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verra</a:t>
            </a:r>
            <a:r>
              <a:rPr lang="en-US" dirty="0" smtClean="0"/>
              <a:t> </a:t>
            </a:r>
            <a:r>
              <a:rPr lang="en-US" dirty="0" err="1" smtClean="0"/>
              <a:t>clairement</a:t>
            </a:r>
            <a:r>
              <a:rPr lang="en-US" dirty="0" smtClean="0"/>
              <a:t>, car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seront</a:t>
            </a:r>
            <a:endParaRPr lang="en-US" dirty="0" smtClean="0"/>
          </a:p>
          <a:p>
            <a:r>
              <a:rPr lang="en-US" dirty="0" smtClean="0"/>
              <a:t>les  fluctuations </a:t>
            </a:r>
            <a:r>
              <a:rPr lang="en-US" dirty="0" err="1" smtClean="0"/>
              <a:t>statistiques</a:t>
            </a:r>
            <a:r>
              <a:rPr lang="en-US" dirty="0" smtClean="0"/>
              <a:t> du bruit de fond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6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27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705" y="1932002"/>
            <a:ext cx="27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</a:t>
            </a:r>
            <a:r>
              <a:rPr lang="en-US" dirty="0" err="1" smtClean="0"/>
              <a:t>ées</a:t>
            </a:r>
            <a:r>
              <a:rPr lang="en-US" dirty="0" smtClean="0"/>
              <a:t> en 2011+2012: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e 32"/>
          <p:cNvGrpSpPr>
            <a:grpSpLocks/>
          </p:cNvGrpSpPr>
          <p:nvPr/>
        </p:nvGrpSpPr>
        <p:grpSpPr bwMode="auto">
          <a:xfrm>
            <a:off x="157163" y="2264304"/>
            <a:ext cx="8658225" cy="4294187"/>
            <a:chOff x="156634" y="1582671"/>
            <a:chExt cx="8658574" cy="4294601"/>
          </a:xfrm>
        </p:grpSpPr>
        <p:pic>
          <p:nvPicPr>
            <p:cNvPr id="38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47" y="1988839"/>
              <a:ext cx="4173360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988840"/>
              <a:ext cx="4173360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ZoneTexte 5"/>
            <p:cNvSpPr txBox="1">
              <a:spLocks noChangeArrowheads="1"/>
            </p:cNvSpPr>
            <p:nvPr/>
          </p:nvSpPr>
          <p:spPr bwMode="auto">
            <a:xfrm rot="-5400000">
              <a:off x="-1685376" y="3424681"/>
              <a:ext cx="39917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nombre d</a:t>
              </a:r>
              <a:r>
                <a:rPr lang="ja-JP" altLang="fr-FR" sz="1400"/>
                <a:t>’</a:t>
              </a:r>
              <a:r>
                <a:rPr lang="fr-FR" sz="1400"/>
                <a:t>événements (pondérés)  </a:t>
              </a:r>
              <a:r>
                <a:rPr lang="en-US" sz="1400"/>
                <a:t>/  (1.67 GeV)</a:t>
              </a:r>
              <a:endParaRPr lang="fr-FR" sz="1400"/>
            </a:p>
          </p:txBody>
        </p:sp>
        <p:sp>
          <p:nvSpPr>
            <p:cNvPr id="41" name="ZoneTexte 6"/>
            <p:cNvSpPr txBox="1">
              <a:spLocks noChangeArrowheads="1"/>
            </p:cNvSpPr>
            <p:nvPr/>
          </p:nvSpPr>
          <p:spPr bwMode="auto">
            <a:xfrm>
              <a:off x="951723" y="4941168"/>
              <a:ext cx="22401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FF"/>
                  </a:solidFill>
                </a:rPr>
                <a:t>r</a:t>
              </a:r>
              <a:r>
                <a:rPr lang="fr-FR" sz="1200">
                  <a:solidFill>
                    <a:srgbClr val="0000FF"/>
                  </a:solidFill>
                </a:rPr>
                <a:t>ésolution effective : 1.67 GeV</a:t>
              </a:r>
            </a:p>
          </p:txBody>
        </p:sp>
        <p:sp>
          <p:nvSpPr>
            <p:cNvPr id="42" name="ZoneTexte 7"/>
            <p:cNvSpPr txBox="1">
              <a:spLocks noChangeArrowheads="1"/>
            </p:cNvSpPr>
            <p:nvPr/>
          </p:nvSpPr>
          <p:spPr bwMode="auto">
            <a:xfrm>
              <a:off x="536927" y="518357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0</a:t>
              </a:r>
            </a:p>
          </p:txBody>
        </p:sp>
        <p:sp>
          <p:nvSpPr>
            <p:cNvPr id="43" name="ZoneTexte 8"/>
            <p:cNvSpPr txBox="1">
              <a:spLocks noChangeArrowheads="1"/>
            </p:cNvSpPr>
            <p:nvPr/>
          </p:nvSpPr>
          <p:spPr bwMode="auto">
            <a:xfrm>
              <a:off x="540907" y="453550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  <a:endParaRPr lang="fr-FR" sz="1400"/>
            </a:p>
          </p:txBody>
        </p:sp>
        <p:sp>
          <p:nvSpPr>
            <p:cNvPr id="44" name="ZoneTexte 9"/>
            <p:cNvSpPr txBox="1">
              <a:spLocks noChangeArrowheads="1"/>
            </p:cNvSpPr>
            <p:nvPr/>
          </p:nvSpPr>
          <p:spPr bwMode="auto">
            <a:xfrm>
              <a:off x="556706" y="388130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  <a:endParaRPr lang="fr-FR" sz="1400"/>
            </a:p>
          </p:txBody>
        </p:sp>
        <p:sp>
          <p:nvSpPr>
            <p:cNvPr id="45" name="ZoneTexte 10"/>
            <p:cNvSpPr txBox="1">
              <a:spLocks noChangeArrowheads="1"/>
            </p:cNvSpPr>
            <p:nvPr/>
          </p:nvSpPr>
          <p:spPr bwMode="auto">
            <a:xfrm>
              <a:off x="546627" y="322766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6</a:t>
              </a:r>
              <a:endParaRPr lang="fr-FR" sz="1400"/>
            </a:p>
          </p:txBody>
        </p:sp>
        <p:sp>
          <p:nvSpPr>
            <p:cNvPr id="46" name="ZoneTexte 11"/>
            <p:cNvSpPr txBox="1">
              <a:spLocks noChangeArrowheads="1"/>
            </p:cNvSpPr>
            <p:nvPr/>
          </p:nvSpPr>
          <p:spPr bwMode="auto">
            <a:xfrm>
              <a:off x="545553" y="257403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8</a:t>
              </a:r>
              <a:endParaRPr lang="fr-FR" sz="1400"/>
            </a:p>
          </p:txBody>
        </p:sp>
        <p:sp>
          <p:nvSpPr>
            <p:cNvPr id="47" name="ZoneTexte 12"/>
            <p:cNvSpPr txBox="1">
              <a:spLocks noChangeArrowheads="1"/>
            </p:cNvSpPr>
            <p:nvPr/>
          </p:nvSpPr>
          <p:spPr bwMode="auto">
            <a:xfrm>
              <a:off x="446631" y="193408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10</a:t>
              </a:r>
            </a:p>
          </p:txBody>
        </p:sp>
        <p:sp>
          <p:nvSpPr>
            <p:cNvPr id="48" name="ZoneTexte 13"/>
            <p:cNvSpPr txBox="1">
              <a:spLocks noChangeArrowheads="1"/>
            </p:cNvSpPr>
            <p:nvPr/>
          </p:nvSpPr>
          <p:spPr bwMode="auto">
            <a:xfrm>
              <a:off x="755870" y="1672437"/>
              <a:ext cx="6479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/>
                <a:t>x 10</a:t>
              </a:r>
              <a:r>
                <a:rPr lang="fr-FR" sz="1600" baseline="30000"/>
                <a:t>3</a:t>
              </a:r>
            </a:p>
          </p:txBody>
        </p:sp>
        <p:sp>
          <p:nvSpPr>
            <p:cNvPr id="49" name="ZoneTexte 14"/>
            <p:cNvSpPr txBox="1">
              <a:spLocks noChangeArrowheads="1"/>
            </p:cNvSpPr>
            <p:nvPr/>
          </p:nvSpPr>
          <p:spPr bwMode="auto">
            <a:xfrm>
              <a:off x="1846961" y="1711840"/>
              <a:ext cx="25783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FF"/>
                  </a:solidFill>
                </a:rPr>
                <a:t>5.1 fb</a:t>
              </a:r>
              <a:r>
                <a:rPr lang="en-US" sz="1200" baseline="30000">
                  <a:solidFill>
                    <a:srgbClr val="0000FF"/>
                  </a:solidFill>
                </a:rPr>
                <a:t>-1</a:t>
              </a:r>
              <a:r>
                <a:rPr lang="en-US" sz="1200">
                  <a:solidFill>
                    <a:srgbClr val="0000FF"/>
                  </a:solidFill>
                </a:rPr>
                <a:t> @ 7 TeV </a:t>
              </a:r>
              <a:r>
                <a:rPr lang="en-US" sz="1200"/>
                <a:t>+ </a:t>
              </a:r>
              <a:r>
                <a:rPr lang="en-US" sz="1200">
                  <a:solidFill>
                    <a:srgbClr val="FF0000"/>
                  </a:solidFill>
                </a:rPr>
                <a:t>5.3 fb</a:t>
              </a:r>
              <a:r>
                <a:rPr lang="en-US" sz="1200" baseline="30000">
                  <a:solidFill>
                    <a:srgbClr val="FF0000"/>
                  </a:solidFill>
                </a:rPr>
                <a:t>-1</a:t>
              </a:r>
              <a:r>
                <a:rPr lang="en-US" sz="1200">
                  <a:solidFill>
                    <a:srgbClr val="FF0000"/>
                  </a:solidFill>
                </a:rPr>
                <a:t> @ 8 TeV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50" name="ZoneTexte 15"/>
            <p:cNvSpPr txBox="1">
              <a:spLocks noChangeArrowheads="1"/>
            </p:cNvSpPr>
            <p:nvPr/>
          </p:nvSpPr>
          <p:spPr bwMode="auto">
            <a:xfrm>
              <a:off x="6236810" y="1711841"/>
              <a:ext cx="25783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FF"/>
                  </a:solidFill>
                </a:rPr>
                <a:t>5.1 fb</a:t>
              </a:r>
              <a:r>
                <a:rPr lang="en-US" sz="1200" baseline="30000">
                  <a:solidFill>
                    <a:srgbClr val="0000FF"/>
                  </a:solidFill>
                </a:rPr>
                <a:t>-1</a:t>
              </a:r>
              <a:r>
                <a:rPr lang="en-US" sz="1200">
                  <a:solidFill>
                    <a:srgbClr val="0000FF"/>
                  </a:solidFill>
                </a:rPr>
                <a:t> @ 7 TeV </a:t>
              </a:r>
              <a:r>
                <a:rPr lang="en-US" sz="1200"/>
                <a:t>+ </a:t>
              </a:r>
              <a:r>
                <a:rPr lang="en-US" sz="1200">
                  <a:solidFill>
                    <a:srgbClr val="FF0000"/>
                  </a:solidFill>
                </a:rPr>
                <a:t>5.3 fb</a:t>
              </a:r>
              <a:r>
                <a:rPr lang="en-US" sz="1200" baseline="30000">
                  <a:solidFill>
                    <a:srgbClr val="FF0000"/>
                  </a:solidFill>
                </a:rPr>
                <a:t>-1</a:t>
              </a:r>
              <a:r>
                <a:rPr lang="en-US" sz="1200">
                  <a:solidFill>
                    <a:srgbClr val="FF0000"/>
                  </a:solidFill>
                </a:rPr>
                <a:t> @ 8 TeV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51" name="ZoneTexte 16"/>
            <p:cNvSpPr txBox="1">
              <a:spLocks noChangeArrowheads="1"/>
            </p:cNvSpPr>
            <p:nvPr/>
          </p:nvSpPr>
          <p:spPr bwMode="auto">
            <a:xfrm>
              <a:off x="2938709" y="2356972"/>
              <a:ext cx="1524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donn</a:t>
              </a:r>
              <a:r>
                <a:rPr lang="fr-FR" sz="1100"/>
                <a:t>ées (pondérées)</a:t>
              </a:r>
            </a:p>
          </p:txBody>
        </p:sp>
        <p:sp>
          <p:nvSpPr>
            <p:cNvPr id="52" name="ZoneTexte 17"/>
            <p:cNvSpPr txBox="1">
              <a:spLocks noChangeArrowheads="1"/>
            </p:cNvSpPr>
            <p:nvPr/>
          </p:nvSpPr>
          <p:spPr bwMode="auto">
            <a:xfrm>
              <a:off x="2939069" y="2536570"/>
              <a:ext cx="118333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ajustement S+B</a:t>
              </a:r>
            </a:p>
          </p:txBody>
        </p:sp>
        <p:sp>
          <p:nvSpPr>
            <p:cNvPr id="53" name="ZoneTexte 18"/>
            <p:cNvSpPr txBox="1">
              <a:spLocks noChangeArrowheads="1"/>
            </p:cNvSpPr>
            <p:nvPr/>
          </p:nvSpPr>
          <p:spPr bwMode="auto">
            <a:xfrm>
              <a:off x="2933443" y="2708920"/>
              <a:ext cx="100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ajustement B</a:t>
              </a:r>
            </a:p>
          </p:txBody>
        </p:sp>
        <p:sp>
          <p:nvSpPr>
            <p:cNvPr id="54" name="ZoneTexte 19"/>
            <p:cNvSpPr txBox="1">
              <a:spLocks noChangeArrowheads="1"/>
            </p:cNvSpPr>
            <p:nvPr/>
          </p:nvSpPr>
          <p:spPr bwMode="auto">
            <a:xfrm>
              <a:off x="951723" y="4725144"/>
              <a:ext cx="23006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rgbClr val="0000FF"/>
                  </a:solidFill>
                </a:rPr>
                <a:t>pondération : Signal</a:t>
              </a:r>
              <a:r>
                <a:rPr lang="en-US" sz="1200">
                  <a:solidFill>
                    <a:srgbClr val="0000FF"/>
                  </a:solidFill>
                </a:rPr>
                <a:t>/Bruit (S/B</a:t>
              </a:r>
              <a:r>
                <a:rPr lang="fr-FR" sz="120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5" name="ZoneTexte 20"/>
            <p:cNvSpPr txBox="1">
              <a:spLocks noChangeArrowheads="1"/>
            </p:cNvSpPr>
            <p:nvPr/>
          </p:nvSpPr>
          <p:spPr bwMode="auto">
            <a:xfrm>
              <a:off x="2968568" y="2892910"/>
              <a:ext cx="1205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± 1</a:t>
              </a:r>
              <a:r>
                <a:rPr lang="el-GR" sz="1100">
                  <a:latin typeface="Calibri" charset="0"/>
                  <a:cs typeface="Calibri" charset="0"/>
                </a:rPr>
                <a:t>σ</a:t>
              </a:r>
              <a:r>
                <a:rPr lang="fr-FR" sz="1100">
                  <a:latin typeface="Calibri" charset="0"/>
                  <a:cs typeface="Calibri" charset="0"/>
                </a:rPr>
                <a:t>   </a:t>
              </a:r>
              <a:r>
                <a:rPr lang="fr-FR" sz="1100">
                  <a:cs typeface="Arial" charset="0"/>
                </a:rPr>
                <a:t>stat </a:t>
              </a:r>
              <a:r>
                <a:rPr lang="el-GR" sz="1100">
                  <a:latin typeface="Calibri" charset="0"/>
                  <a:cs typeface="Calibri" charset="0"/>
                  <a:sym typeface="Symbol" charset="0"/>
                </a:rPr>
                <a:t></a:t>
              </a:r>
              <a:r>
                <a:rPr lang="fr-FR" sz="1100">
                  <a:latin typeface="Calibri" charset="0"/>
                  <a:cs typeface="Calibri" charset="0"/>
                  <a:sym typeface="Symbol" charset="0"/>
                </a:rPr>
                <a:t> </a:t>
              </a:r>
              <a:r>
                <a:rPr lang="fr-FR" sz="1100">
                  <a:cs typeface="Arial" charset="0"/>
                  <a:sym typeface="Symbol" charset="0"/>
                </a:rPr>
                <a:t>syst</a:t>
              </a:r>
              <a:endParaRPr lang="fr-FR" sz="1100">
                <a:cs typeface="Arial" charset="0"/>
              </a:endParaRPr>
            </a:p>
          </p:txBody>
        </p:sp>
        <p:sp>
          <p:nvSpPr>
            <p:cNvPr id="56" name="ZoneTexte 21"/>
            <p:cNvSpPr txBox="1">
              <a:spLocks noChangeArrowheads="1"/>
            </p:cNvSpPr>
            <p:nvPr/>
          </p:nvSpPr>
          <p:spPr bwMode="auto">
            <a:xfrm>
              <a:off x="2967947" y="3068960"/>
              <a:ext cx="1205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± 2</a:t>
              </a:r>
              <a:r>
                <a:rPr lang="el-GR" sz="1100">
                  <a:latin typeface="Calibri" charset="0"/>
                  <a:cs typeface="Calibri" charset="0"/>
                </a:rPr>
                <a:t>σ</a:t>
              </a:r>
              <a:r>
                <a:rPr lang="fr-FR" sz="1100">
                  <a:latin typeface="Calibri" charset="0"/>
                  <a:cs typeface="Calibri" charset="0"/>
                </a:rPr>
                <a:t>   </a:t>
              </a:r>
              <a:r>
                <a:rPr lang="fr-FR" sz="1100">
                  <a:cs typeface="Arial" charset="0"/>
                </a:rPr>
                <a:t>stat </a:t>
              </a:r>
              <a:r>
                <a:rPr lang="el-GR" sz="1100">
                  <a:latin typeface="Calibri" charset="0"/>
                  <a:cs typeface="Calibri" charset="0"/>
                  <a:sym typeface="Symbol" charset="0"/>
                </a:rPr>
                <a:t></a:t>
              </a:r>
              <a:r>
                <a:rPr lang="fr-FR" sz="1100">
                  <a:latin typeface="Calibri" charset="0"/>
                  <a:cs typeface="Calibri" charset="0"/>
                  <a:sym typeface="Symbol" charset="0"/>
                </a:rPr>
                <a:t> </a:t>
              </a:r>
              <a:r>
                <a:rPr lang="fr-FR" sz="1100">
                  <a:cs typeface="Arial" charset="0"/>
                  <a:sym typeface="Symbol" charset="0"/>
                </a:rPr>
                <a:t>syst</a:t>
              </a:r>
              <a:endParaRPr lang="fr-FR" sz="1100">
                <a:cs typeface="Arial" charset="0"/>
              </a:endParaRPr>
            </a:p>
          </p:txBody>
        </p:sp>
        <p:sp>
          <p:nvSpPr>
            <p:cNvPr id="57" name="ZoneTexte 23"/>
            <p:cNvSpPr txBox="1">
              <a:spLocks noChangeArrowheads="1"/>
            </p:cNvSpPr>
            <p:nvPr/>
          </p:nvSpPr>
          <p:spPr bwMode="auto">
            <a:xfrm>
              <a:off x="7469572" y="2372846"/>
              <a:ext cx="100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ajustement S</a:t>
              </a:r>
            </a:p>
          </p:txBody>
        </p:sp>
        <p:sp>
          <p:nvSpPr>
            <p:cNvPr id="58" name="ZoneTexte 25"/>
            <p:cNvSpPr txBox="1">
              <a:spLocks noChangeArrowheads="1"/>
            </p:cNvSpPr>
            <p:nvPr/>
          </p:nvSpPr>
          <p:spPr bwMode="auto">
            <a:xfrm>
              <a:off x="7481819" y="2602408"/>
              <a:ext cx="1205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± 1</a:t>
              </a:r>
              <a:r>
                <a:rPr lang="el-GR" sz="1100">
                  <a:latin typeface="Calibri" charset="0"/>
                  <a:cs typeface="Calibri" charset="0"/>
                </a:rPr>
                <a:t>σ</a:t>
              </a:r>
              <a:r>
                <a:rPr lang="fr-FR" sz="1100">
                  <a:latin typeface="Calibri" charset="0"/>
                  <a:cs typeface="Calibri" charset="0"/>
                </a:rPr>
                <a:t>   </a:t>
              </a:r>
              <a:r>
                <a:rPr lang="fr-FR" sz="1100">
                  <a:cs typeface="Arial" charset="0"/>
                </a:rPr>
                <a:t>stat </a:t>
              </a:r>
              <a:r>
                <a:rPr lang="el-GR" sz="1100">
                  <a:latin typeface="Calibri" charset="0"/>
                  <a:cs typeface="Calibri" charset="0"/>
                  <a:sym typeface="Symbol" charset="0"/>
                </a:rPr>
                <a:t></a:t>
              </a:r>
              <a:r>
                <a:rPr lang="fr-FR" sz="1100">
                  <a:latin typeface="Calibri" charset="0"/>
                  <a:cs typeface="Calibri" charset="0"/>
                  <a:sym typeface="Symbol" charset="0"/>
                </a:rPr>
                <a:t> </a:t>
              </a:r>
              <a:r>
                <a:rPr lang="fr-FR" sz="1100">
                  <a:cs typeface="Arial" charset="0"/>
                  <a:sym typeface="Symbol" charset="0"/>
                </a:rPr>
                <a:t>syst</a:t>
              </a:r>
              <a:endParaRPr lang="fr-FR" sz="1100">
                <a:cs typeface="Arial" charset="0"/>
              </a:endParaRPr>
            </a:p>
          </p:txBody>
        </p:sp>
        <p:sp>
          <p:nvSpPr>
            <p:cNvPr id="59" name="ZoneTexte 26"/>
            <p:cNvSpPr txBox="1">
              <a:spLocks noChangeArrowheads="1"/>
            </p:cNvSpPr>
            <p:nvPr/>
          </p:nvSpPr>
          <p:spPr bwMode="auto">
            <a:xfrm>
              <a:off x="7481198" y="2778458"/>
              <a:ext cx="1205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± 2</a:t>
              </a:r>
              <a:r>
                <a:rPr lang="el-GR" sz="1100">
                  <a:latin typeface="Calibri" charset="0"/>
                  <a:cs typeface="Calibri" charset="0"/>
                </a:rPr>
                <a:t>σ</a:t>
              </a:r>
              <a:r>
                <a:rPr lang="fr-FR" sz="1100">
                  <a:latin typeface="Calibri" charset="0"/>
                  <a:cs typeface="Calibri" charset="0"/>
                </a:rPr>
                <a:t>   </a:t>
              </a:r>
              <a:r>
                <a:rPr lang="fr-FR" sz="1100">
                  <a:cs typeface="Arial" charset="0"/>
                </a:rPr>
                <a:t>stat </a:t>
              </a:r>
              <a:r>
                <a:rPr lang="el-GR" sz="1100">
                  <a:latin typeface="Calibri" charset="0"/>
                  <a:cs typeface="Calibri" charset="0"/>
                  <a:sym typeface="Symbol" charset="0"/>
                </a:rPr>
                <a:t></a:t>
              </a:r>
              <a:r>
                <a:rPr lang="fr-FR" sz="1100">
                  <a:latin typeface="Calibri" charset="0"/>
                  <a:cs typeface="Calibri" charset="0"/>
                  <a:sym typeface="Symbol" charset="0"/>
                </a:rPr>
                <a:t> </a:t>
              </a:r>
              <a:r>
                <a:rPr lang="fr-FR" sz="1100">
                  <a:cs typeface="Arial" charset="0"/>
                  <a:sym typeface="Symbol" charset="0"/>
                </a:rPr>
                <a:t>syst</a:t>
              </a:r>
              <a:endParaRPr lang="fr-FR" sz="1100">
                <a:cs typeface="Arial" charset="0"/>
              </a:endParaRPr>
            </a:p>
          </p:txBody>
        </p:sp>
        <p:sp>
          <p:nvSpPr>
            <p:cNvPr id="60" name="ZoneTexte 27"/>
            <p:cNvSpPr txBox="1">
              <a:spLocks noChangeArrowheads="1"/>
            </p:cNvSpPr>
            <p:nvPr/>
          </p:nvSpPr>
          <p:spPr bwMode="auto">
            <a:xfrm rot="-5400000">
              <a:off x="2729990" y="3424681"/>
              <a:ext cx="39917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nombre d</a:t>
              </a:r>
              <a:r>
                <a:rPr lang="ja-JP" altLang="fr-FR" sz="1400"/>
                <a:t>’</a:t>
              </a:r>
              <a:r>
                <a:rPr lang="fr-FR" sz="1400"/>
                <a:t>événements (pondérés)  </a:t>
              </a:r>
              <a:r>
                <a:rPr lang="en-US" sz="1400"/>
                <a:t>/  (1.67 GeV)</a:t>
              </a:r>
              <a:endParaRPr lang="fr-FR" sz="1400"/>
            </a:p>
          </p:txBody>
        </p:sp>
        <p:sp>
          <p:nvSpPr>
            <p:cNvPr id="61" name="ZoneTexte 28"/>
            <p:cNvSpPr txBox="1">
              <a:spLocks noChangeArrowheads="1"/>
            </p:cNvSpPr>
            <p:nvPr/>
          </p:nvSpPr>
          <p:spPr bwMode="auto">
            <a:xfrm>
              <a:off x="6407330" y="4995924"/>
              <a:ext cx="23006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rgbClr val="0000FF"/>
                  </a:solidFill>
                </a:rPr>
                <a:t>pondération : Signal</a:t>
              </a:r>
              <a:r>
                <a:rPr lang="en-US" sz="1200">
                  <a:solidFill>
                    <a:srgbClr val="0000FF"/>
                  </a:solidFill>
                </a:rPr>
                <a:t>/Bruit (S/B</a:t>
              </a:r>
              <a:r>
                <a:rPr lang="fr-FR" sz="120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62" name="ZoneTexte 29"/>
            <p:cNvSpPr txBox="1">
              <a:spLocks noChangeArrowheads="1"/>
            </p:cNvSpPr>
            <p:nvPr/>
          </p:nvSpPr>
          <p:spPr bwMode="auto">
            <a:xfrm>
              <a:off x="7471914" y="2159069"/>
              <a:ext cx="131318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résidus (donn</a:t>
              </a:r>
              <a:r>
                <a:rPr lang="fr-FR" sz="1100"/>
                <a:t>ées)</a:t>
              </a:r>
            </a:p>
          </p:txBody>
        </p:sp>
        <p:sp>
          <p:nvSpPr>
            <p:cNvPr id="63" name="ZoneTexte 30"/>
            <p:cNvSpPr txBox="1">
              <a:spLocks noChangeArrowheads="1"/>
            </p:cNvSpPr>
            <p:nvPr/>
          </p:nvSpPr>
          <p:spPr bwMode="auto">
            <a:xfrm>
              <a:off x="977459" y="2024404"/>
              <a:ext cx="1109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CMS</a:t>
              </a:r>
            </a:p>
            <a:p>
              <a:pPr eaLnBrk="1" hangingPunct="1"/>
              <a:r>
                <a:rPr lang="fr-FR" sz="1400"/>
                <a:t>préliminaire</a:t>
              </a:r>
            </a:p>
          </p:txBody>
        </p:sp>
        <p:sp>
          <p:nvSpPr>
            <p:cNvPr id="64" name="ZoneTexte 31"/>
            <p:cNvSpPr txBox="1">
              <a:spLocks noChangeArrowheads="1"/>
            </p:cNvSpPr>
            <p:nvPr/>
          </p:nvSpPr>
          <p:spPr bwMode="auto">
            <a:xfrm>
              <a:off x="5300105" y="2026344"/>
              <a:ext cx="1109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CMS</a:t>
              </a:r>
            </a:p>
            <a:p>
              <a:pPr eaLnBrk="1" hangingPunct="1"/>
              <a:r>
                <a:rPr lang="fr-FR" sz="1400"/>
                <a:t>préliminaire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18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705" y="1932002"/>
            <a:ext cx="27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</a:t>
            </a:r>
            <a:r>
              <a:rPr lang="en-US" dirty="0" err="1" smtClean="0"/>
              <a:t>ées</a:t>
            </a:r>
            <a:r>
              <a:rPr lang="en-US" dirty="0" smtClean="0"/>
              <a:t> en 2011+2012: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77037"/>
            <a:ext cx="4494212" cy="416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ZoneTexte 1"/>
          <p:cNvSpPr txBox="1">
            <a:spLocks noChangeArrowheads="1"/>
          </p:cNvSpPr>
          <p:nvPr/>
        </p:nvSpPr>
        <p:spPr bwMode="auto">
          <a:xfrm>
            <a:off x="6072189" y="3157146"/>
            <a:ext cx="278606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dirty="0" err="1">
                <a:solidFill>
                  <a:srgbClr val="FF0000"/>
                </a:solidFill>
                <a:latin typeface="+mn-lt"/>
              </a:rPr>
              <a:t>GeV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 </a:t>
            </a:r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Probabilité 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		          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30 pour 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(~ quatre écarts standard)</a:t>
            </a:r>
          </a:p>
        </p:txBody>
      </p:sp>
    </p:spTree>
    <p:extLst>
      <p:ext uri="{BB962C8B-B14F-4D97-AF65-F5344CB8AC3E}">
        <p14:creationId xmlns:p14="http://schemas.microsoft.com/office/powerpoint/2010/main" val="396741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ATLAS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705" y="1932002"/>
            <a:ext cx="226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</a:t>
            </a:r>
            <a:r>
              <a:rPr lang="en-US" dirty="0" err="1" smtClean="0"/>
              <a:t>ées</a:t>
            </a:r>
            <a:r>
              <a:rPr lang="en-US" dirty="0" smtClean="0"/>
              <a:t> en 2011: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Untitled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59" y="2531135"/>
            <a:ext cx="4459694" cy="354882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6" name="Picture 65" descr="Untitled 2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1135"/>
            <a:ext cx="3824139" cy="354882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4398559" y="1932002"/>
            <a:ext cx="279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</a:t>
            </a:r>
            <a:r>
              <a:rPr lang="en-US" dirty="0" err="1" smtClean="0"/>
              <a:t>ées</a:t>
            </a:r>
            <a:r>
              <a:rPr lang="en-US" dirty="0" smtClean="0"/>
              <a:t> en 2011+2012: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400009"/>
            <a:ext cx="9063029" cy="53459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Le boson de Higgs </a:t>
            </a:r>
            <a:r>
              <a:rPr lang="en-US" sz="2000" b="1" dirty="0" err="1" smtClean="0">
                <a:solidFill>
                  <a:schemeClr val="tx1"/>
                </a:solidFill>
              </a:rPr>
              <a:t>dans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modèle</a:t>
            </a:r>
            <a:r>
              <a:rPr lang="en-US" sz="2000" b="1" dirty="0" smtClean="0">
                <a:solidFill>
                  <a:schemeClr val="tx1"/>
                </a:solidFill>
              </a:rPr>
              <a:t> standard: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>
                <a:solidFill>
                  <a:srgbClr val="000000"/>
                </a:solidFill>
              </a:rPr>
              <a:t>modèle</a:t>
            </a:r>
            <a:r>
              <a:rPr lang="en-US" sz="1800" dirty="0">
                <a:solidFill>
                  <a:srgbClr val="000000"/>
                </a:solidFill>
              </a:rPr>
              <a:t> ne </a:t>
            </a:r>
            <a:r>
              <a:rPr lang="en-US" sz="1800" dirty="0" err="1">
                <a:solidFill>
                  <a:srgbClr val="000000"/>
                </a:solidFill>
              </a:rPr>
              <a:t>prédit</a:t>
            </a:r>
            <a:r>
              <a:rPr lang="en-US" sz="1800" dirty="0">
                <a:solidFill>
                  <a:srgbClr val="000000"/>
                </a:solidFill>
              </a:rPr>
              <a:t> pas la </a:t>
            </a:r>
            <a:r>
              <a:rPr lang="en-US" sz="1800" b="1" dirty="0">
                <a:solidFill>
                  <a:srgbClr val="000000"/>
                </a:solidFill>
              </a:rPr>
              <a:t>masse du boson de Higgs </a:t>
            </a:r>
            <a:r>
              <a:rPr lang="en-US" sz="1800" dirty="0">
                <a:solidFill>
                  <a:srgbClr val="000000"/>
                </a:solidFill>
              </a:rPr>
              <a:t>qui </a:t>
            </a:r>
            <a:r>
              <a:rPr lang="en-US" sz="1800" dirty="0" err="1">
                <a:solidFill>
                  <a:srgbClr val="000000"/>
                </a:solidFill>
              </a:rPr>
              <a:t>est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un </a:t>
            </a:r>
            <a:r>
              <a:rPr lang="en-US" sz="1800" b="1" dirty="0" err="1">
                <a:solidFill>
                  <a:srgbClr val="000000"/>
                </a:solidFill>
              </a:rPr>
              <a:t>paramètre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libre</a:t>
            </a:r>
            <a:endParaRPr lang="en-US" sz="1800" b="1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En </a:t>
            </a:r>
            <a:r>
              <a:rPr lang="en-US" sz="1800" dirty="0" err="1">
                <a:solidFill>
                  <a:srgbClr val="000000"/>
                </a:solidFill>
              </a:rPr>
              <a:t>revanche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dirty="0">
                <a:solidFill>
                  <a:srgbClr val="000000"/>
                </a:solidFill>
              </a:rPr>
              <a:t>pour </a:t>
            </a:r>
            <a:r>
              <a:rPr lang="en-US" sz="1800" b="1" dirty="0" err="1">
                <a:solidFill>
                  <a:srgbClr val="000000"/>
                </a:solidFill>
              </a:rPr>
              <a:t>une</a:t>
            </a:r>
            <a:r>
              <a:rPr lang="en-US" sz="1800" b="1" dirty="0">
                <a:solidFill>
                  <a:srgbClr val="000000"/>
                </a:solidFill>
              </a:rPr>
              <a:t> masse </a:t>
            </a:r>
            <a:r>
              <a:rPr lang="en-US" sz="1800" b="1" dirty="0" err="1" smtClean="0">
                <a:solidFill>
                  <a:srgbClr val="000000"/>
                </a:solidFill>
              </a:rPr>
              <a:t>donnée</a:t>
            </a:r>
            <a:r>
              <a:rPr lang="en-US" sz="1800" b="1" dirty="0">
                <a:solidFill>
                  <a:srgbClr val="000000"/>
                </a:solidFill>
              </a:rPr>
              <a:t>, le </a:t>
            </a:r>
            <a:r>
              <a:rPr lang="en-US" sz="1800" b="1" dirty="0" err="1">
                <a:solidFill>
                  <a:srgbClr val="000000"/>
                </a:solidFill>
              </a:rPr>
              <a:t>modèle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prédit</a:t>
            </a:r>
            <a:r>
              <a:rPr lang="en-US" sz="1800" b="1" dirty="0">
                <a:solidFill>
                  <a:srgbClr val="000000"/>
                </a:solidFill>
              </a:rPr>
              <a:t> les </a:t>
            </a:r>
            <a:r>
              <a:rPr lang="en-US" sz="1800" b="1" dirty="0" err="1">
                <a:solidFill>
                  <a:srgbClr val="000000"/>
                </a:solidFill>
              </a:rPr>
              <a:t>probabilités</a:t>
            </a:r>
            <a:r>
              <a:rPr lang="en-US" sz="1800" b="1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désintégration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du boson Higgs en </a:t>
            </a:r>
            <a:r>
              <a:rPr lang="en-US" sz="1800" dirty="0" err="1" smtClean="0">
                <a:solidFill>
                  <a:srgbClr val="000000"/>
                </a:solidFill>
              </a:rPr>
              <a:t>différents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états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finaux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De plus, </a:t>
            </a:r>
            <a:r>
              <a:rPr lang="en-US" sz="1800" b="1" dirty="0" smtClean="0">
                <a:solidFill>
                  <a:srgbClr val="000000"/>
                </a:solidFill>
              </a:rPr>
              <a:t>la masse du boson de Higgs </a:t>
            </a:r>
            <a:r>
              <a:rPr lang="en-US" sz="1800" b="1" dirty="0" err="1" smtClean="0">
                <a:solidFill>
                  <a:srgbClr val="000000"/>
                </a:solidFill>
              </a:rPr>
              <a:t>est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reliée</a:t>
            </a:r>
            <a:r>
              <a:rPr lang="en-US" sz="1800" b="1" dirty="0" smtClean="0">
                <a:solidFill>
                  <a:srgbClr val="000000"/>
                </a:solidFill>
              </a:rPr>
              <a:t> aux </a:t>
            </a:r>
            <a:r>
              <a:rPr lang="en-US" sz="1800" b="1" dirty="0" err="1" smtClean="0">
                <a:solidFill>
                  <a:srgbClr val="000000"/>
                </a:solidFill>
              </a:rPr>
              <a:t>autres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paramètres</a:t>
            </a:r>
            <a:r>
              <a:rPr lang="en-US" sz="1800" b="1" dirty="0" smtClean="0">
                <a:solidFill>
                  <a:srgbClr val="000000"/>
                </a:solidFill>
              </a:rPr>
              <a:t> du </a:t>
            </a:r>
            <a:r>
              <a:rPr lang="en-US" sz="1800" b="1" dirty="0" err="1" smtClean="0">
                <a:solidFill>
                  <a:srgbClr val="000000"/>
                </a:solidFill>
              </a:rPr>
              <a:t>modèle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comme</a:t>
            </a:r>
            <a:r>
              <a:rPr lang="en-US" sz="1800" dirty="0" smtClean="0">
                <a:solidFill>
                  <a:srgbClr val="000000"/>
                </a:solidFill>
              </a:rPr>
              <a:t> la masse du quark top </a:t>
            </a:r>
            <a:r>
              <a:rPr lang="en-US" sz="1800" dirty="0" err="1" smtClean="0">
                <a:solidFill>
                  <a:srgbClr val="000000"/>
                </a:solidFill>
              </a:rPr>
              <a:t>ou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celle</a:t>
            </a:r>
            <a:r>
              <a:rPr lang="en-US" sz="1800" dirty="0" smtClean="0">
                <a:solidFill>
                  <a:srgbClr val="000000"/>
                </a:solidFill>
              </a:rPr>
              <a:t> du boson W</a:t>
            </a:r>
            <a:endParaRPr lang="fr-FR" sz="18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Méthode de recherche:</a:t>
            </a:r>
            <a:endParaRPr lang="fr-FR" sz="1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cherche donc le boson de </a:t>
            </a:r>
            <a:r>
              <a:rPr lang="fr-F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Higgs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à toutes les masses possibles</a:t>
            </a:r>
          </a:p>
          <a:p>
            <a:pPr>
              <a:lnSpc>
                <a:spcPct val="80000"/>
              </a:lnSpc>
            </a:pP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peut exclure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 régions de masse si on ne l’observe pas alors qu’on le devrait</a:t>
            </a:r>
          </a:p>
          <a:p>
            <a:pPr>
              <a:lnSpc>
                <a:spcPct val="80000"/>
              </a:lnSpc>
            </a:pP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peut aussi contraindre sa masse à partir des mesures des autres paramètres (m</a:t>
            </a:r>
            <a:r>
              <a:rPr lang="fr-FR" sz="1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m</a:t>
            </a:r>
            <a:r>
              <a:rPr lang="fr-FR" sz="1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pour savoir dans quelle gamme de masse le chercher et tester la cohérence du modèle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ATLAS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24972" y="1883136"/>
            <a:ext cx="293328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Exc</a:t>
            </a:r>
            <a:r>
              <a:rPr lang="fr-FR" dirty="0">
                <a:solidFill>
                  <a:srgbClr val="FF0000"/>
                </a:solidFill>
              </a:rPr>
              <a:t>ès autour de 125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Probabilité </a:t>
            </a:r>
            <a:r>
              <a:rPr lang="fr-FR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fr-FR" dirty="0">
                <a:solidFill>
                  <a:srgbClr val="FF0000"/>
                </a:solidFill>
              </a:rPr>
              <a:t>une fluctuation du bruit de </a:t>
            </a:r>
            <a:r>
              <a:rPr lang="fr-FR" dirty="0" smtClean="0">
                <a:solidFill>
                  <a:srgbClr val="FF0000"/>
                </a:solidFill>
              </a:rPr>
              <a:t>fond: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Dans</a:t>
            </a:r>
            <a:r>
              <a:rPr lang="en-US" dirty="0" smtClean="0">
                <a:solidFill>
                  <a:srgbClr val="000000"/>
                </a:solidFill>
              </a:rPr>
              <a:t> les </a:t>
            </a:r>
            <a:r>
              <a:rPr lang="en-US" dirty="0" err="1" smtClean="0">
                <a:solidFill>
                  <a:srgbClr val="000000"/>
                </a:solidFill>
              </a:rPr>
              <a:t>donn</a:t>
            </a:r>
            <a:r>
              <a:rPr lang="en-US" dirty="0" err="1" smtClean="0">
                <a:solidFill>
                  <a:srgbClr val="000000"/>
                </a:solidFill>
              </a:rPr>
              <a:t>ées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2011 </a:t>
            </a:r>
            <a:r>
              <a:rPr lang="en-US" dirty="0" smtClean="0">
                <a:solidFill>
                  <a:srgbClr val="000000"/>
                </a:solidFill>
              </a:rPr>
              <a:t>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2012 </a:t>
            </a:r>
            <a:r>
              <a:rPr lang="en-US" dirty="0" err="1" smtClean="0">
                <a:solidFill>
                  <a:srgbClr val="0000FF"/>
                </a:solidFill>
              </a:rPr>
              <a:t>séparément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            3 pour 10000 (</a:t>
            </a:r>
            <a:r>
              <a:rPr lang="en-US" dirty="0" smtClean="0"/>
              <a:t>3.5 </a:t>
            </a:r>
            <a:r>
              <a:rPr lang="en-US" dirty="0" err="1" smtClean="0"/>
              <a:t>é</a:t>
            </a:r>
            <a:r>
              <a:rPr lang="en-US" dirty="0" err="1" smtClean="0"/>
              <a:t>carts</a:t>
            </a:r>
            <a:r>
              <a:rPr lang="en-US" dirty="0" smtClean="0"/>
              <a:t> standard)</a:t>
            </a:r>
            <a:endParaRPr lang="en-US" baseline="300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l’ensemble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2011+2012:        2 </a:t>
            </a:r>
            <a:r>
              <a:rPr lang="en-US" dirty="0" err="1" smtClean="0"/>
              <a:t>sur</a:t>
            </a:r>
            <a:r>
              <a:rPr lang="en-US" dirty="0" smtClean="0"/>
              <a:t> 1 million (4.5 </a:t>
            </a:r>
            <a:r>
              <a:rPr lang="en-US" dirty="0" err="1" smtClean="0"/>
              <a:t>écarts</a:t>
            </a:r>
            <a:r>
              <a:rPr lang="en-US" dirty="0" smtClean="0"/>
              <a:t> standard)</a:t>
            </a:r>
            <a:endParaRPr lang="en-US" dirty="0"/>
          </a:p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b_p0_2011_2012_590_final.eps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5" y="2400135"/>
            <a:ext cx="5328666" cy="38249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8363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aiguille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botte</a:t>
            </a:r>
            <a:r>
              <a:rPr lang="en-US" dirty="0" smtClean="0"/>
              <a:t> de </a:t>
            </a:r>
            <a:r>
              <a:rPr lang="en-US" dirty="0" err="1" smtClean="0"/>
              <a:t>foin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0970" y="1349209"/>
            <a:ext cx="8777283" cy="52886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Parmi les collisions</a:t>
            </a:r>
            <a:r>
              <a:rPr lang="fr-FR" sz="2000" b="1" dirty="0" smtClean="0"/>
              <a:t>, très peu seulement auront un boson de </a:t>
            </a:r>
            <a:r>
              <a:rPr lang="fr-FR" sz="2000" b="1" dirty="0" err="1" smtClean="0"/>
              <a:t>Higgs</a:t>
            </a:r>
            <a:r>
              <a:rPr lang="fr-FR" sz="2000" b="1" dirty="0" smtClean="0"/>
              <a:t>:</a:t>
            </a:r>
            <a:endParaRPr lang="fr-FR" sz="2000" b="1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40 </a:t>
            </a:r>
            <a:r>
              <a:rPr lang="en-US" sz="2000" dirty="0"/>
              <a:t>millions de </a:t>
            </a:r>
            <a:r>
              <a:rPr lang="en-US" sz="2000" dirty="0" err="1"/>
              <a:t>croisements</a:t>
            </a:r>
            <a:r>
              <a:rPr lang="en-US" sz="2000" dirty="0"/>
              <a:t> de </a:t>
            </a:r>
            <a:r>
              <a:rPr lang="en-US" sz="2000" dirty="0" err="1"/>
              <a:t>paquets</a:t>
            </a:r>
            <a:r>
              <a:rPr lang="en-US" sz="2000" dirty="0"/>
              <a:t> </a:t>
            </a:r>
            <a:r>
              <a:rPr lang="en-US" sz="2000" dirty="0" err="1"/>
              <a:t>chaque</a:t>
            </a:r>
            <a:r>
              <a:rPr lang="en-US" sz="2000" dirty="0"/>
              <a:t> </a:t>
            </a:r>
            <a:r>
              <a:rPr lang="en-US" sz="2000" dirty="0" err="1" smtClean="0"/>
              <a:t>seconde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2000" dirty="0" err="1"/>
              <a:t>Plusieurs</a:t>
            </a:r>
            <a:r>
              <a:rPr lang="en-US" sz="2000" dirty="0"/>
              <a:t> collisions</a:t>
            </a:r>
            <a:r>
              <a:rPr lang="en-US" sz="1800" dirty="0"/>
              <a:t> </a:t>
            </a:r>
            <a:r>
              <a:rPr lang="en-US" sz="2000" dirty="0"/>
              <a:t>proton-proton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chaque</a:t>
            </a:r>
            <a:r>
              <a:rPr lang="en-US" sz="2000" dirty="0"/>
              <a:t> </a:t>
            </a:r>
            <a:r>
              <a:rPr lang="en-US" sz="2000" dirty="0" err="1" smtClean="0"/>
              <a:t>croisement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FF9900"/>
                </a:solidFill>
              </a:rPr>
              <a:t>Détection</a:t>
            </a:r>
            <a:r>
              <a:rPr lang="en-US" sz="2000" dirty="0">
                <a:solidFill>
                  <a:srgbClr val="FF9900"/>
                </a:solidFill>
              </a:rPr>
              <a:t> et </a:t>
            </a:r>
            <a:r>
              <a:rPr lang="en-US" sz="2000" dirty="0" err="1">
                <a:solidFill>
                  <a:srgbClr val="FF9900"/>
                </a:solidFill>
              </a:rPr>
              <a:t>mesure</a:t>
            </a:r>
            <a:r>
              <a:rPr lang="en-US" sz="2000" dirty="0"/>
              <a:t> des </a:t>
            </a:r>
            <a:r>
              <a:rPr lang="en-US" sz="2000" dirty="0" err="1"/>
              <a:t>particules</a:t>
            </a:r>
            <a:r>
              <a:rPr lang="en-US" sz="2000" dirty="0"/>
              <a:t> issues des </a:t>
            </a:r>
            <a:r>
              <a:rPr lang="en-US" sz="2000" dirty="0" smtClean="0"/>
              <a:t>collisions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9900"/>
                </a:solidFill>
              </a:rPr>
              <a:t>Tri </a:t>
            </a:r>
            <a:r>
              <a:rPr lang="en-US" sz="2000" dirty="0"/>
              <a:t>des collisions “</a:t>
            </a:r>
            <a:r>
              <a:rPr lang="en-US" sz="2000" dirty="0" err="1"/>
              <a:t>intéressantes</a:t>
            </a:r>
            <a:r>
              <a:rPr lang="en-US" sz="2000" dirty="0" smtClean="0"/>
              <a:t>”: </a:t>
            </a:r>
            <a:r>
              <a:rPr lang="en-US" sz="2000" dirty="0" err="1" smtClean="0"/>
              <a:t>seulement</a:t>
            </a:r>
            <a:r>
              <a:rPr lang="en-US" sz="2000" dirty="0" smtClean="0"/>
              <a:t> 100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enregistr</a:t>
            </a:r>
            <a:r>
              <a:rPr lang="en-US" sz="2000" dirty="0" err="1" smtClean="0"/>
              <a:t>ées</a:t>
            </a:r>
            <a:r>
              <a:rPr lang="en-US" sz="2000" dirty="0" smtClean="0"/>
              <a:t> par </a:t>
            </a:r>
            <a:r>
              <a:rPr lang="en-US" sz="2000" dirty="0" err="1" smtClean="0"/>
              <a:t>seconde</a:t>
            </a:r>
            <a:r>
              <a:rPr lang="en-US" sz="2000" dirty="0" smtClean="0"/>
              <a:t>!</a:t>
            </a:r>
            <a:r>
              <a:rPr lang="en-US" sz="2000" dirty="0" smtClean="0"/>
              <a:t> 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9900"/>
                </a:solidFill>
              </a:rPr>
              <a:t>Reconstitution</a:t>
            </a:r>
            <a:r>
              <a:rPr lang="en-US" sz="2000" dirty="0"/>
              <a:t> de la collision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l’aide</a:t>
            </a:r>
            <a:r>
              <a:rPr lang="en-US" sz="2000" dirty="0"/>
              <a:t> de (</a:t>
            </a:r>
            <a:r>
              <a:rPr lang="en-US" sz="2000" dirty="0" err="1"/>
              <a:t>très</a:t>
            </a:r>
            <a:r>
              <a:rPr lang="en-US" sz="2000" dirty="0"/>
              <a:t> </a:t>
            </a:r>
            <a:r>
              <a:rPr lang="en-US" sz="2000" dirty="0" err="1"/>
              <a:t>gros</a:t>
            </a:r>
            <a:r>
              <a:rPr lang="en-US" sz="2000" dirty="0"/>
              <a:t>) </a:t>
            </a:r>
            <a:r>
              <a:rPr lang="en-US" sz="2000" dirty="0" err="1" smtClean="0"/>
              <a:t>logiciels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Parmi</a:t>
            </a:r>
            <a:r>
              <a:rPr lang="en-US" sz="2000" dirty="0" smtClean="0"/>
              <a:t> </a:t>
            </a:r>
            <a:r>
              <a:rPr lang="en-US" sz="2000" dirty="0" err="1" smtClean="0"/>
              <a:t>ces</a:t>
            </a:r>
            <a:r>
              <a:rPr lang="en-US" sz="2000" dirty="0" smtClean="0"/>
              <a:t> 100, 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47480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aiguille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botte</a:t>
            </a:r>
            <a:r>
              <a:rPr lang="en-US" dirty="0" smtClean="0"/>
              <a:t> de </a:t>
            </a:r>
            <a:r>
              <a:rPr lang="en-US" dirty="0" err="1" smtClean="0"/>
              <a:t>foin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3369" y="1383075"/>
            <a:ext cx="8692616" cy="53290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2000" dirty="0" err="1">
                <a:solidFill>
                  <a:schemeClr val="tx1"/>
                </a:solidFill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</a:rPr>
              <a:t>étecteurs</a:t>
            </a:r>
            <a:r>
              <a:rPr lang="en-US" sz="2000" dirty="0" smtClean="0">
                <a:solidFill>
                  <a:schemeClr val="tx1"/>
                </a:solidFill>
              </a:rPr>
              <a:t> = super </a:t>
            </a:r>
            <a:r>
              <a:rPr lang="en-US" sz="2000" dirty="0" err="1" smtClean="0">
                <a:solidFill>
                  <a:schemeClr val="tx1"/>
                </a:solidFill>
              </a:rPr>
              <a:t>appareils</a:t>
            </a:r>
            <a:r>
              <a:rPr lang="en-US" sz="2000" dirty="0" smtClean="0">
                <a:solidFill>
                  <a:schemeClr val="tx1"/>
                </a:solidFill>
              </a:rPr>
              <a:t> photos </a:t>
            </a:r>
            <a:r>
              <a:rPr lang="en-US" sz="2000" dirty="0" err="1" smtClean="0">
                <a:solidFill>
                  <a:schemeClr val="tx1"/>
                </a:solidFill>
              </a:rPr>
              <a:t>numériques</a:t>
            </a:r>
            <a:r>
              <a:rPr lang="en-US" sz="2000" dirty="0" smtClean="0">
                <a:solidFill>
                  <a:schemeClr val="tx1"/>
                </a:solidFill>
              </a:rPr>
              <a:t> qui </a:t>
            </a:r>
            <a:r>
              <a:rPr lang="en-US" sz="2000" dirty="0" err="1" smtClean="0">
                <a:solidFill>
                  <a:schemeClr val="tx1"/>
                </a:solidFill>
              </a:rPr>
              <a:t>enregistrent</a:t>
            </a:r>
            <a:r>
              <a:rPr lang="en-US" sz="2000" dirty="0" smtClean="0">
                <a:solidFill>
                  <a:schemeClr val="tx1"/>
                </a:solidFill>
              </a:rPr>
              <a:t> les collisions </a:t>
            </a:r>
            <a:r>
              <a:rPr lang="en-US" sz="2000" dirty="0" err="1" smtClean="0">
                <a:solidFill>
                  <a:schemeClr val="tx1"/>
                </a:solidFill>
              </a:rPr>
              <a:t>intéressantes</a:t>
            </a:r>
            <a:r>
              <a:rPr lang="en-US" sz="2000" dirty="0" smtClean="0">
                <a:solidFill>
                  <a:schemeClr val="tx1"/>
                </a:solidFill>
              </a:rPr>
              <a:t> (pour N collisions, on </a:t>
            </a:r>
            <a:r>
              <a:rPr lang="en-US" sz="2000" dirty="0" err="1" smtClean="0">
                <a:solidFill>
                  <a:schemeClr val="tx1"/>
                </a:solidFill>
              </a:rPr>
              <a:t>enregistre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seulement</a:t>
            </a:r>
            <a:r>
              <a:rPr lang="en-US" sz="2000" dirty="0" smtClean="0">
                <a:solidFill>
                  <a:schemeClr val="tx1"/>
                </a:solidFill>
              </a:rPr>
              <a:t> n </a:t>
            </a:r>
            <a:r>
              <a:rPr lang="en-US" sz="2000" dirty="0" err="1" smtClean="0">
                <a:solidFill>
                  <a:schemeClr val="tx1"/>
                </a:solidFill>
              </a:rPr>
              <a:t>événements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Parmi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ces</a:t>
            </a:r>
            <a:r>
              <a:rPr lang="en-US" sz="2000" dirty="0" smtClean="0">
                <a:solidFill>
                  <a:schemeClr val="tx1"/>
                </a:solidFill>
              </a:rPr>
              <a:t> collisions, </a:t>
            </a:r>
            <a:r>
              <a:rPr lang="en-US" sz="2000" dirty="0" err="1" smtClean="0">
                <a:solidFill>
                  <a:schemeClr val="tx1"/>
                </a:solidFill>
              </a:rPr>
              <a:t>seulement</a:t>
            </a:r>
            <a:r>
              <a:rPr lang="en-US" sz="2000" dirty="0" smtClean="0">
                <a:solidFill>
                  <a:schemeClr val="tx1"/>
                </a:solidFill>
              </a:rPr>
              <a:t> environ h </a:t>
            </a:r>
            <a:r>
              <a:rPr lang="en-US" sz="2000" dirty="0" err="1" smtClean="0">
                <a:solidFill>
                  <a:schemeClr val="tx1"/>
                </a:solidFill>
              </a:rPr>
              <a:t>seront</a:t>
            </a:r>
            <a:r>
              <a:rPr lang="en-US" sz="2000" dirty="0" smtClean="0">
                <a:solidFill>
                  <a:schemeClr val="tx1"/>
                </a:solidFill>
              </a:rPr>
              <a:t> des bosons de Higgs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Analogie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truc</a:t>
            </a:r>
            <a:r>
              <a:rPr lang="en-US" sz="2000" dirty="0" smtClean="0">
                <a:solidFill>
                  <a:schemeClr val="tx1"/>
                </a:solidFill>
              </a:rPr>
              <a:t> des </a:t>
            </a:r>
            <a:r>
              <a:rPr lang="en-US" sz="2000" dirty="0" err="1" smtClean="0">
                <a:solidFill>
                  <a:schemeClr val="tx1"/>
                </a:solidFill>
              </a:rPr>
              <a:t>députés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4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69" y="1450808"/>
            <a:ext cx="4999031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Contraintes indirectes avant le LHC:</a:t>
            </a:r>
            <a:endParaRPr lang="fr-FR" sz="2000" b="1" dirty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LEP au </a:t>
            </a:r>
            <a:r>
              <a:rPr lang="fr-FR" sz="1800" b="1" dirty="0" smtClean="0">
                <a:solidFill>
                  <a:schemeClr val="tx1"/>
                </a:solidFill>
              </a:rPr>
              <a:t>CERN</a:t>
            </a:r>
            <a:r>
              <a:rPr lang="fr-FR" sz="1800" dirty="0" smtClean="0">
                <a:solidFill>
                  <a:schemeClr val="tx1"/>
                </a:solidFill>
              </a:rPr>
              <a:t> (Genève) de </a:t>
            </a:r>
            <a:r>
              <a:rPr lang="fr-FR" sz="1800" dirty="0">
                <a:solidFill>
                  <a:schemeClr val="tx1"/>
                </a:solidFill>
              </a:rPr>
              <a:t>1989 à </a:t>
            </a:r>
            <a:r>
              <a:rPr lang="fr-FR" sz="1800" dirty="0" smtClean="0">
                <a:solidFill>
                  <a:schemeClr val="tx1"/>
                </a:solidFill>
              </a:rPr>
              <a:t>2000 (</a:t>
            </a:r>
            <a:r>
              <a:rPr lang="fr-FR" sz="1800" dirty="0" smtClean="0"/>
              <a:t>collisions </a:t>
            </a:r>
            <a:r>
              <a:rPr lang="fr-FR" sz="1800" dirty="0"/>
              <a:t>électron-positon </a:t>
            </a:r>
            <a:r>
              <a:rPr lang="fr-FR" sz="1800" dirty="0" smtClean="0"/>
              <a:t>à la masse du Z, puis à 130 </a:t>
            </a:r>
            <a:r>
              <a:rPr lang="fr-FR" sz="1800" dirty="0" err="1" smtClean="0"/>
              <a:t>GeV</a:t>
            </a:r>
            <a:r>
              <a:rPr lang="fr-FR" sz="1800" dirty="0" smtClean="0"/>
              <a:t> et 209 </a:t>
            </a:r>
            <a:r>
              <a:rPr lang="fr-FR" sz="1800" dirty="0" err="1" smtClean="0"/>
              <a:t>GeV</a:t>
            </a:r>
            <a:r>
              <a:rPr lang="fr-FR" sz="1800" dirty="0" smtClean="0"/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800" dirty="0" smtClean="0">
                <a:solidFill>
                  <a:srgbClr val="FF2929"/>
                </a:solidFill>
              </a:rPr>
              <a:t>Mesures précises de la masse du W et des paramètres du Z 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</a:t>
            </a:r>
            <a:r>
              <a:rPr lang="fr-FR" sz="1800" b="1" dirty="0" err="1" smtClean="0"/>
              <a:t>Tevatron</a:t>
            </a:r>
            <a:r>
              <a:rPr lang="fr-FR" sz="1800" b="1" dirty="0" smtClean="0"/>
              <a:t> au </a:t>
            </a:r>
            <a:r>
              <a:rPr lang="fr-FR" sz="1800" b="1" dirty="0" err="1" smtClean="0"/>
              <a:t>Fermilab</a:t>
            </a:r>
            <a:r>
              <a:rPr lang="fr-FR" sz="1800" b="1" dirty="0" smtClean="0"/>
              <a:t> </a:t>
            </a:r>
            <a:r>
              <a:rPr lang="fr-FR" sz="1800" dirty="0" smtClean="0"/>
              <a:t>(Chicago) de 1992-2011 (collisions proton-antiproton à 1.96 </a:t>
            </a:r>
            <a:r>
              <a:rPr lang="fr-FR" sz="1800" dirty="0" err="1" smtClean="0"/>
              <a:t>TeV</a:t>
            </a:r>
            <a:r>
              <a:rPr lang="fr-FR" sz="1800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Découverte du quark top et mesure de sa masse </a:t>
            </a:r>
            <a:endParaRPr lang="fr-FR" sz="1800" dirty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69" y="5807634"/>
            <a:ext cx="892756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929"/>
                </a:solidFill>
              </a:rPr>
              <a:t>Les </a:t>
            </a:r>
            <a:r>
              <a:rPr lang="en-US" dirty="0" err="1" smtClean="0">
                <a:solidFill>
                  <a:srgbClr val="FF2929"/>
                </a:solidFill>
              </a:rPr>
              <a:t>mesures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smtClean="0">
                <a:solidFill>
                  <a:srgbClr val="FF2929"/>
                </a:solidFill>
              </a:rPr>
              <a:t>des </a:t>
            </a:r>
            <a:r>
              <a:rPr lang="en-US" dirty="0" err="1" smtClean="0">
                <a:solidFill>
                  <a:srgbClr val="FF2929"/>
                </a:solidFill>
              </a:rPr>
              <a:t>autres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 smtClean="0">
                <a:solidFill>
                  <a:srgbClr val="FF2929"/>
                </a:solidFill>
              </a:rPr>
              <a:t>param</a:t>
            </a:r>
            <a:r>
              <a:rPr lang="en-US" dirty="0" err="1" smtClean="0">
                <a:solidFill>
                  <a:srgbClr val="FF2929"/>
                </a:solidFill>
              </a:rPr>
              <a:t>ètres</a:t>
            </a:r>
            <a:r>
              <a:rPr lang="en-US" dirty="0" smtClean="0">
                <a:solidFill>
                  <a:srgbClr val="FF2929"/>
                </a:solidFill>
              </a:rPr>
              <a:t> du </a:t>
            </a:r>
            <a:r>
              <a:rPr lang="en-US" dirty="0" err="1" smtClean="0">
                <a:solidFill>
                  <a:srgbClr val="FF2929"/>
                </a:solidFill>
              </a:rPr>
              <a:t>modèle</a:t>
            </a:r>
            <a:r>
              <a:rPr lang="en-US" dirty="0" smtClean="0">
                <a:solidFill>
                  <a:srgbClr val="FF2929"/>
                </a:solidFill>
              </a:rPr>
              <a:t>, en </a:t>
            </a:r>
            <a:r>
              <a:rPr lang="en-US" dirty="0" err="1" smtClean="0">
                <a:solidFill>
                  <a:srgbClr val="FF2929"/>
                </a:solidFill>
              </a:rPr>
              <a:t>particulier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 smtClean="0">
                <a:solidFill>
                  <a:srgbClr val="FF2929"/>
                </a:solidFill>
              </a:rPr>
              <a:t>m</a:t>
            </a:r>
            <a:r>
              <a:rPr lang="en-US" baseline="-25000" dirty="0" err="1" smtClean="0">
                <a:solidFill>
                  <a:srgbClr val="FF2929"/>
                </a:solidFill>
              </a:rPr>
              <a:t>W</a:t>
            </a:r>
            <a:r>
              <a:rPr lang="en-US" dirty="0" smtClean="0">
                <a:solidFill>
                  <a:srgbClr val="FF2929"/>
                </a:solidFill>
              </a:rPr>
              <a:t> et </a:t>
            </a:r>
            <a:r>
              <a:rPr lang="en-US" dirty="0" err="1" smtClean="0">
                <a:solidFill>
                  <a:srgbClr val="FF2929"/>
                </a:solidFill>
              </a:rPr>
              <a:t>m</a:t>
            </a:r>
            <a:r>
              <a:rPr lang="en-US" baseline="-25000" dirty="0" err="1" smtClean="0">
                <a:solidFill>
                  <a:srgbClr val="FF2929"/>
                </a:solidFill>
              </a:rPr>
              <a:t>t</a:t>
            </a:r>
            <a:r>
              <a:rPr lang="en-US" dirty="0" smtClean="0">
                <a:solidFill>
                  <a:srgbClr val="FF2929"/>
                </a:solidFill>
              </a:rPr>
              <a:t>, </a:t>
            </a:r>
            <a:r>
              <a:rPr lang="en-US" dirty="0" err="1" smtClean="0">
                <a:solidFill>
                  <a:srgbClr val="FF2929"/>
                </a:solidFill>
              </a:rPr>
              <a:t>permettent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smtClean="0">
                <a:solidFill>
                  <a:srgbClr val="FF2929"/>
                </a:solidFill>
              </a:rPr>
              <a:t>de </a:t>
            </a:r>
            <a:r>
              <a:rPr lang="en-US" dirty="0" err="1" smtClean="0">
                <a:solidFill>
                  <a:srgbClr val="FF2929"/>
                </a:solidFill>
              </a:rPr>
              <a:t>mettre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b="1" dirty="0" err="1" smtClean="0">
                <a:solidFill>
                  <a:srgbClr val="FF2929"/>
                </a:solidFill>
              </a:rPr>
              <a:t>une</a:t>
            </a:r>
            <a:r>
              <a:rPr lang="en-US" b="1" dirty="0" smtClean="0">
                <a:solidFill>
                  <a:srgbClr val="FF2929"/>
                </a:solidFill>
              </a:rPr>
              <a:t> </a:t>
            </a:r>
            <a:r>
              <a:rPr lang="en-US" b="1" dirty="0" err="1" smtClean="0">
                <a:solidFill>
                  <a:srgbClr val="FF2929"/>
                </a:solidFill>
              </a:rPr>
              <a:t>limite</a:t>
            </a:r>
            <a:r>
              <a:rPr lang="en-US" b="1" dirty="0" smtClean="0">
                <a:solidFill>
                  <a:srgbClr val="FF2929"/>
                </a:solidFill>
              </a:rPr>
              <a:t> </a:t>
            </a:r>
            <a:r>
              <a:rPr lang="en-US" b="1" dirty="0" err="1" smtClean="0">
                <a:solidFill>
                  <a:srgbClr val="FF2929"/>
                </a:solidFill>
              </a:rPr>
              <a:t>sur</a:t>
            </a:r>
            <a:r>
              <a:rPr lang="en-US" b="1" dirty="0" smtClean="0">
                <a:solidFill>
                  <a:srgbClr val="FF2929"/>
                </a:solidFill>
              </a:rPr>
              <a:t> la masse du boson de Higgs</a:t>
            </a:r>
            <a:r>
              <a:rPr lang="en-US" b="1" dirty="0" smtClean="0">
                <a:solidFill>
                  <a:srgbClr val="FF2929"/>
                </a:solidFill>
              </a:rPr>
              <a:t>:</a:t>
            </a:r>
            <a:endParaRPr lang="en-US" b="1" dirty="0" smtClean="0">
              <a:solidFill>
                <a:srgbClr val="FF2929"/>
              </a:solidFill>
            </a:endParaRPr>
          </a:p>
          <a:p>
            <a:pPr algn="ctr"/>
            <a:r>
              <a:rPr lang="en-US" b="1" dirty="0">
                <a:solidFill>
                  <a:srgbClr val="FF2929"/>
                </a:solidFill>
              </a:rPr>
              <a:t>	</a:t>
            </a:r>
            <a:r>
              <a:rPr lang="en-US" b="1" dirty="0" err="1" smtClean="0">
                <a:solidFill>
                  <a:srgbClr val="FF2929"/>
                </a:solidFill>
              </a:rPr>
              <a:t>m</a:t>
            </a:r>
            <a:r>
              <a:rPr lang="en-US" b="1" baseline="-25000" dirty="0" err="1" smtClean="0">
                <a:solidFill>
                  <a:srgbClr val="FF2929"/>
                </a:solidFill>
              </a:rPr>
              <a:t>H</a:t>
            </a:r>
            <a:r>
              <a:rPr lang="en-US" b="1" dirty="0" smtClean="0">
                <a:solidFill>
                  <a:srgbClr val="FF2929"/>
                </a:solidFill>
              </a:rPr>
              <a:t> &lt; XXX </a:t>
            </a:r>
            <a:r>
              <a:rPr lang="en-US" b="1" dirty="0" err="1" smtClean="0">
                <a:solidFill>
                  <a:srgbClr val="FF2929"/>
                </a:solidFill>
              </a:rPr>
              <a:t>GeV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 smtClean="0">
                <a:solidFill>
                  <a:srgbClr val="FF2929"/>
                </a:solidFill>
              </a:rPr>
              <a:t>à</a:t>
            </a:r>
            <a:r>
              <a:rPr lang="en-US" dirty="0" smtClean="0">
                <a:solidFill>
                  <a:srgbClr val="FF2929"/>
                </a:solidFill>
              </a:rPr>
              <a:t> 95% de </a:t>
            </a:r>
            <a:r>
              <a:rPr lang="en-US" dirty="0" err="1" smtClean="0">
                <a:solidFill>
                  <a:srgbClr val="FF2929"/>
                </a:solidFill>
              </a:rPr>
              <a:t>niveau</a:t>
            </a:r>
            <a:r>
              <a:rPr lang="en-US" dirty="0" smtClean="0">
                <a:solidFill>
                  <a:srgbClr val="FF2929"/>
                </a:solidFill>
              </a:rPr>
              <a:t> de </a:t>
            </a:r>
            <a:r>
              <a:rPr lang="en-US" dirty="0" err="1" smtClean="0">
                <a:solidFill>
                  <a:srgbClr val="FF2929"/>
                </a:solidFill>
              </a:rPr>
              <a:t>confiance</a:t>
            </a:r>
            <a:endParaRPr lang="en-US" dirty="0">
              <a:solidFill>
                <a:srgbClr val="FF292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40" y="1698965"/>
            <a:ext cx="3795213" cy="40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69" y="1450808"/>
            <a:ext cx="4999031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Recherches directes avant le LHC:</a:t>
            </a:r>
            <a:endParaRPr lang="fr-FR" sz="2000" b="1" dirty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LEP au </a:t>
            </a:r>
            <a:r>
              <a:rPr lang="fr-FR" sz="1800" b="1" dirty="0" smtClean="0">
                <a:solidFill>
                  <a:schemeClr val="tx1"/>
                </a:solidFill>
              </a:rPr>
              <a:t>CERN</a:t>
            </a:r>
            <a:r>
              <a:rPr lang="fr-FR" sz="1800" dirty="0" smtClean="0">
                <a:solidFill>
                  <a:schemeClr val="tx1"/>
                </a:solidFill>
              </a:rPr>
              <a:t> (Genève) de </a:t>
            </a:r>
            <a:r>
              <a:rPr lang="fr-FR" sz="1800" dirty="0">
                <a:solidFill>
                  <a:schemeClr val="tx1"/>
                </a:solidFill>
              </a:rPr>
              <a:t>1989 à </a:t>
            </a:r>
            <a:r>
              <a:rPr lang="fr-FR" sz="1800" dirty="0" smtClean="0">
                <a:solidFill>
                  <a:schemeClr val="tx1"/>
                </a:solidFill>
              </a:rPr>
              <a:t>2000 (</a:t>
            </a:r>
            <a:r>
              <a:rPr lang="fr-FR" sz="1800" dirty="0" smtClean="0"/>
              <a:t>collisions </a:t>
            </a:r>
            <a:r>
              <a:rPr lang="fr-FR" sz="1800" dirty="0"/>
              <a:t>électron-positon </a:t>
            </a:r>
            <a:r>
              <a:rPr lang="fr-FR" sz="1800" dirty="0" smtClean="0"/>
              <a:t>à la masse du Z, puis à 130 </a:t>
            </a:r>
            <a:r>
              <a:rPr lang="fr-FR" sz="1800" dirty="0" err="1" smtClean="0"/>
              <a:t>GeV</a:t>
            </a:r>
            <a:r>
              <a:rPr lang="fr-FR" sz="1800" dirty="0" smtClean="0"/>
              <a:t> et 209 </a:t>
            </a:r>
            <a:r>
              <a:rPr lang="fr-FR" sz="1800" dirty="0" err="1" smtClean="0"/>
              <a:t>GeV</a:t>
            </a:r>
            <a:r>
              <a:rPr lang="fr-FR" sz="1800" dirty="0" smtClean="0"/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800" dirty="0" smtClean="0">
                <a:solidFill>
                  <a:srgbClr val="FF2929"/>
                </a:solidFill>
              </a:rPr>
              <a:t>Gamme de masse en dessous de 115 </a:t>
            </a:r>
            <a:r>
              <a:rPr lang="fr-FR" sz="1800" dirty="0" err="1" smtClean="0">
                <a:solidFill>
                  <a:srgbClr val="FF2929"/>
                </a:solidFill>
              </a:rPr>
              <a:t>GeV</a:t>
            </a:r>
            <a:r>
              <a:rPr lang="fr-FR" sz="1800" dirty="0" smtClean="0">
                <a:solidFill>
                  <a:srgbClr val="FF2929"/>
                </a:solidFill>
              </a:rPr>
              <a:t> exclue à 95% de niveau de confiance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</a:t>
            </a:r>
            <a:r>
              <a:rPr lang="fr-FR" sz="1800" b="1" dirty="0" err="1" smtClean="0"/>
              <a:t>Tevatron</a:t>
            </a:r>
            <a:r>
              <a:rPr lang="fr-FR" sz="1800" b="1" dirty="0" smtClean="0"/>
              <a:t> au </a:t>
            </a:r>
            <a:r>
              <a:rPr lang="fr-FR" sz="1800" b="1" dirty="0" err="1" smtClean="0"/>
              <a:t>Fermilab</a:t>
            </a:r>
            <a:r>
              <a:rPr lang="fr-FR" sz="1800" b="1" dirty="0" smtClean="0"/>
              <a:t> </a:t>
            </a:r>
            <a:r>
              <a:rPr lang="fr-FR" sz="1800" dirty="0" smtClean="0"/>
              <a:t>(Chicago) de 1992-2011 (collisions proton-antiproton à 1.96 </a:t>
            </a:r>
            <a:r>
              <a:rPr lang="fr-FR" sz="1800" dirty="0" err="1" smtClean="0"/>
              <a:t>TeV</a:t>
            </a:r>
            <a:r>
              <a:rPr lang="fr-FR" sz="1800" dirty="0" smtClean="0"/>
              <a:t>)</a:t>
            </a:r>
          </a:p>
          <a:p>
            <a:pPr marL="0" lvl="2" indent="0">
              <a:lnSpc>
                <a:spcPct val="80000"/>
              </a:lnSpc>
              <a:spcBef>
                <a:spcPts val="2000"/>
              </a:spcBef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Première exclusion d’une petite zone autour de 160 </a:t>
            </a:r>
            <a:r>
              <a:rPr lang="fr-FR" sz="1800" dirty="0" err="1" smtClean="0">
                <a:solidFill>
                  <a:srgbClr val="FF0000"/>
                </a:solidFill>
              </a:rPr>
              <a:t>GeV</a:t>
            </a:r>
            <a:r>
              <a:rPr lang="fr-FR" sz="1800" dirty="0" smtClean="0">
                <a:solidFill>
                  <a:srgbClr val="FF0000"/>
                </a:solidFill>
              </a:rPr>
              <a:t> en </a:t>
            </a:r>
            <a:r>
              <a:rPr lang="fr-FR" sz="1800" dirty="0" smtClean="0">
                <a:solidFill>
                  <a:srgbClr val="FF0000"/>
                </a:solidFill>
              </a:rPr>
              <a:t>2010 (</a:t>
            </a:r>
            <a:r>
              <a:rPr lang="fr-FR" sz="1800" dirty="0" err="1" smtClean="0">
                <a:solidFill>
                  <a:srgbClr val="FF0000"/>
                </a:solidFill>
              </a:rPr>
              <a:t>m</a:t>
            </a:r>
            <a:r>
              <a:rPr lang="fr-FR" sz="1800" baseline="-25000" dirty="0" err="1" smtClean="0">
                <a:solidFill>
                  <a:srgbClr val="FF0000"/>
                </a:solidFill>
              </a:rPr>
              <a:t>H</a:t>
            </a:r>
            <a:r>
              <a:rPr lang="fr-FR" sz="1800" baseline="-250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sym typeface="Symbol" pitchFamily="18" charset="2"/>
              </a:rPr>
              <a:t> [</a:t>
            </a:r>
            <a:r>
              <a:rPr lang="fr-FR" sz="1800" dirty="0">
                <a:solidFill>
                  <a:srgbClr val="FF0000"/>
                </a:solidFill>
                <a:sym typeface="Symbol" pitchFamily="18" charset="2"/>
              </a:rPr>
              <a:t>158-173] </a:t>
            </a:r>
            <a:r>
              <a:rPr lang="fr-FR" sz="1800" dirty="0" err="1" smtClean="0">
                <a:solidFill>
                  <a:srgbClr val="FF0000"/>
                </a:solidFill>
                <a:sym typeface="Symbol" pitchFamily="18" charset="2"/>
              </a:rPr>
              <a:t>GeV</a:t>
            </a:r>
            <a:r>
              <a:rPr lang="fr-FR" sz="18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0" lvl="2" indent="0">
              <a:lnSpc>
                <a:spcPct val="80000"/>
              </a:lnSpc>
              <a:spcBef>
                <a:spcPts val="200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Gamme </a:t>
            </a:r>
            <a:r>
              <a:rPr lang="fr-FR" sz="1800" dirty="0" smtClean="0">
                <a:solidFill>
                  <a:schemeClr val="tx1"/>
                </a:solidFill>
              </a:rPr>
              <a:t>de masse entre 147 et 179 </a:t>
            </a:r>
            <a:r>
              <a:rPr lang="fr-FR" sz="1800" dirty="0" err="1" smtClean="0">
                <a:solidFill>
                  <a:schemeClr val="tx1"/>
                </a:solidFill>
              </a:rPr>
              <a:t>GeV</a:t>
            </a:r>
            <a:r>
              <a:rPr lang="fr-FR" sz="1800" dirty="0" smtClean="0">
                <a:solidFill>
                  <a:schemeClr val="tx1"/>
                </a:solidFill>
              </a:rPr>
              <a:t> exclue à  95% de niveau de confiance à l’hiver 2012</a:t>
            </a:r>
          </a:p>
          <a:p>
            <a:pPr lvl="1">
              <a:lnSpc>
                <a:spcPct val="80000"/>
              </a:lnSpc>
            </a:pPr>
            <a:endParaRPr lang="fr-FR" sz="1800" dirty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6" name="Picture 14" descr="Higg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7" y="1811868"/>
            <a:ext cx="4114800" cy="37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4848" y="5790701"/>
            <a:ext cx="2289697" cy="646331"/>
          </a:xfrm>
          <a:prstGeom prst="rect">
            <a:avLst/>
          </a:prstGeom>
          <a:solidFill>
            <a:srgbClr val="FFF1CC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2929"/>
                </a:solidFill>
              </a:rPr>
              <a:t>m</a:t>
            </a:r>
            <a:r>
              <a:rPr lang="en-US" b="1" baseline="-25000" dirty="0" err="1" smtClean="0">
                <a:solidFill>
                  <a:srgbClr val="FF2929"/>
                </a:solidFill>
              </a:rPr>
              <a:t>H</a:t>
            </a:r>
            <a:r>
              <a:rPr lang="en-US" b="1" dirty="0" smtClean="0">
                <a:solidFill>
                  <a:srgbClr val="FF2929"/>
                </a:solidFill>
              </a:rPr>
              <a:t>&gt;114 </a:t>
            </a:r>
            <a:r>
              <a:rPr lang="en-US" b="1" dirty="0" err="1">
                <a:solidFill>
                  <a:srgbClr val="FF2929"/>
                </a:solidFill>
              </a:rPr>
              <a:t>GeV</a:t>
            </a:r>
            <a:r>
              <a:rPr lang="en-US" dirty="0">
                <a:solidFill>
                  <a:srgbClr val="FF2929"/>
                </a:solidFill>
              </a:rPr>
              <a:t> </a:t>
            </a:r>
            <a:r>
              <a:rPr lang="en-US" dirty="0" err="1">
                <a:solidFill>
                  <a:srgbClr val="FF2929"/>
                </a:solidFill>
              </a:rPr>
              <a:t>à</a:t>
            </a:r>
            <a:r>
              <a:rPr lang="en-US" dirty="0">
                <a:solidFill>
                  <a:srgbClr val="FF2929"/>
                </a:solidFill>
              </a:rPr>
              <a:t> 95% </a:t>
            </a:r>
            <a:r>
              <a:rPr lang="en-US" dirty="0" smtClean="0">
                <a:solidFill>
                  <a:srgbClr val="FF2929"/>
                </a:solidFill>
              </a:rPr>
              <a:t>de</a:t>
            </a:r>
          </a:p>
          <a:p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>
                <a:solidFill>
                  <a:srgbClr val="FF2929"/>
                </a:solidFill>
              </a:rPr>
              <a:t>niveau</a:t>
            </a:r>
            <a:r>
              <a:rPr lang="en-US" dirty="0">
                <a:solidFill>
                  <a:srgbClr val="FF2929"/>
                </a:solidFill>
              </a:rPr>
              <a:t> de </a:t>
            </a:r>
            <a:r>
              <a:rPr lang="en-US" dirty="0" err="1" smtClean="0">
                <a:solidFill>
                  <a:srgbClr val="FF2929"/>
                </a:solidFill>
              </a:rPr>
              <a:t>confiance</a:t>
            </a:r>
            <a:endParaRPr lang="en-US" dirty="0">
              <a:solidFill>
                <a:srgbClr val="FF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produire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6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1" y="1315344"/>
            <a:ext cx="4722094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Conclusion: le</a:t>
            </a:r>
            <a:r>
              <a:rPr lang="fr-FR" sz="2000" b="1" dirty="0" smtClean="0"/>
              <a:t> boson de </a:t>
            </a:r>
            <a:r>
              <a:rPr lang="fr-FR" sz="2000" b="1" dirty="0" err="1" smtClean="0"/>
              <a:t>Higgs</a:t>
            </a:r>
            <a:endParaRPr lang="fr-FR" sz="2000" b="1" dirty="0" smtClean="0"/>
          </a:p>
          <a:p>
            <a:pPr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 smtClean="0"/>
              <a:t>as </a:t>
            </a:r>
            <a:r>
              <a:rPr lang="fr-FR" sz="2000" b="1" dirty="0" smtClean="0"/>
              <a:t>vu au LEP</a:t>
            </a:r>
            <a:r>
              <a:rPr lang="fr-FR" sz="2000" b="1" dirty="0" smtClean="0"/>
              <a:t>, car sa masse est trop grande pour qu’il soit produit à une telle énergie (E=mc</a:t>
            </a:r>
            <a:r>
              <a:rPr lang="fr-FR" sz="2000" b="1" baseline="30000" dirty="0" smtClean="0"/>
              <a:t>2</a:t>
            </a:r>
            <a:r>
              <a:rPr lang="fr-FR" sz="2000" b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 smtClean="0"/>
              <a:t>as vu au </a:t>
            </a:r>
            <a:r>
              <a:rPr lang="fr-FR" sz="2000" b="1" dirty="0" err="1" smtClean="0"/>
              <a:t>Tevatron</a:t>
            </a:r>
            <a:r>
              <a:rPr lang="fr-FR" sz="2000" b="1" dirty="0" smtClean="0"/>
              <a:t>, car s’il est produit, il ne l’est pas en quantité suffisante pour conclure 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/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Il faut donc un collisionneur avec une énergie plus grande, et un très grand nombre de collisions: le LHC!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NB: les probabilités de production d’un boson de </a:t>
            </a:r>
            <a:r>
              <a:rPr lang="fr-FR" sz="1800" dirty="0" err="1" smtClean="0">
                <a:solidFill>
                  <a:schemeClr val="tx1"/>
                </a:solidFill>
              </a:rPr>
              <a:t>Higgs</a:t>
            </a:r>
            <a:r>
              <a:rPr lang="fr-FR" sz="1800" dirty="0" smtClean="0">
                <a:solidFill>
                  <a:schemeClr val="tx1"/>
                </a:solidFill>
              </a:rPr>
              <a:t> sont très inférieures à celle d’autre particules connues (quarks b, </a:t>
            </a:r>
            <a:r>
              <a:rPr lang="fr-FR" sz="1800" dirty="0" err="1" smtClean="0">
                <a:solidFill>
                  <a:schemeClr val="tx1"/>
                </a:solidFill>
              </a:rPr>
              <a:t>t</a:t>
            </a:r>
            <a:r>
              <a:rPr lang="fr-FR" sz="1800" dirty="0" smtClean="0">
                <a:solidFill>
                  <a:schemeClr val="tx1"/>
                </a:solidFill>
              </a:rPr>
              <a:t>, bosons W, Z), il faudra donc faire un tri drastique dans le événements! </a:t>
            </a:r>
            <a:endParaRPr lang="fr-FR" sz="1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64" y="1746623"/>
            <a:ext cx="4188536" cy="50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9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produire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366143"/>
            <a:ext cx="4304235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Le LHC:</a:t>
            </a:r>
            <a:endParaRPr lang="fr-FR" sz="2000" b="1" dirty="0" smtClean="0"/>
          </a:p>
          <a:p>
            <a:pPr>
              <a:lnSpc>
                <a:spcPct val="80000"/>
              </a:lnSpc>
            </a:pPr>
            <a:r>
              <a:rPr lang="fr-FR" sz="2000" dirty="0" smtClean="0"/>
              <a:t>Collisionneur proton-proton au CERN </a:t>
            </a:r>
            <a:r>
              <a:rPr lang="fr-FR" sz="2000" dirty="0" smtClean="0"/>
              <a:t>à Genève dans l’anneau du LEP (27 km)</a:t>
            </a:r>
            <a:endParaRPr lang="fr-FR" sz="2000" dirty="0" smtClean="0"/>
          </a:p>
          <a:p>
            <a:pPr>
              <a:lnSpc>
                <a:spcPct val="80000"/>
              </a:lnSpc>
            </a:pPr>
            <a:r>
              <a:rPr lang="fr-FR" sz="2000" dirty="0" smtClean="0"/>
              <a:t>Énergie:</a:t>
            </a:r>
            <a:r>
              <a:rPr lang="fr-FR" sz="2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Nominale: 7 </a:t>
            </a:r>
            <a:r>
              <a:rPr lang="fr-FR" sz="1800" dirty="0" err="1" smtClean="0"/>
              <a:t>TeV</a:t>
            </a:r>
            <a:r>
              <a:rPr lang="fr-FR" sz="1800" dirty="0" smtClean="0"/>
              <a:t> par faisceau soit 14 </a:t>
            </a:r>
            <a:r>
              <a:rPr lang="fr-FR" sz="1800" dirty="0" err="1" smtClean="0"/>
              <a:t>TeV</a:t>
            </a:r>
            <a:r>
              <a:rPr lang="fr-FR" sz="1800" dirty="0" smtClean="0"/>
              <a:t> dans le centre de masse, pr</a:t>
            </a:r>
            <a:r>
              <a:rPr lang="fr-FR" sz="1800" dirty="0" smtClean="0"/>
              <a:t>ès de 7 fois l’énergie du </a:t>
            </a:r>
            <a:r>
              <a:rPr lang="fr-FR" sz="1800" dirty="0" err="1" smtClean="0"/>
              <a:t>Tevatron</a:t>
            </a:r>
            <a:r>
              <a:rPr lang="fr-FR" sz="1800" dirty="0" smtClean="0"/>
              <a:t>!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Actuelle: la première phase de prise de donnée a eu lieu a une énergie deux fois plus petite: 7 </a:t>
            </a:r>
            <a:r>
              <a:rPr lang="fr-FR" sz="1800" dirty="0" err="1" smtClean="0"/>
              <a:t>TeV</a:t>
            </a:r>
            <a:r>
              <a:rPr lang="fr-FR" sz="1800" dirty="0" smtClean="0"/>
              <a:t> en 2011 et 8 </a:t>
            </a:r>
            <a:r>
              <a:rPr lang="fr-FR" sz="1800" dirty="0" err="1" smtClean="0"/>
              <a:t>TeV</a:t>
            </a:r>
            <a:r>
              <a:rPr lang="fr-FR" sz="1800" dirty="0" smtClean="0"/>
              <a:t> en 2012</a:t>
            </a:r>
          </a:p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970" y="5211553"/>
            <a:ext cx="8232768" cy="159612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r>
              <a:rPr lang="fr-FR" sz="2000" dirty="0" smtClean="0"/>
              <a:t>Luminosit</a:t>
            </a:r>
            <a:r>
              <a:rPr lang="fr-FR" sz="2000" dirty="0" smtClean="0"/>
              <a:t>é (proportionnelle aux nombre d’interactions par seconde):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 Nominale:</a:t>
            </a:r>
            <a:r>
              <a:rPr lang="fr-FR" sz="1800" dirty="0" smtClean="0"/>
              <a:t> 10</a:t>
            </a:r>
            <a:r>
              <a:rPr lang="fr-FR" sz="1800" baseline="30000" dirty="0" smtClean="0"/>
              <a:t>34</a:t>
            </a:r>
            <a:r>
              <a:rPr lang="fr-FR" sz="1800" dirty="0" smtClean="0"/>
              <a:t> cm</a:t>
            </a:r>
            <a:r>
              <a:rPr lang="fr-FR" sz="1800" baseline="30000" dirty="0" smtClean="0"/>
              <a:t>-2</a:t>
            </a:r>
            <a:r>
              <a:rPr lang="fr-FR" sz="1800" dirty="0" smtClean="0"/>
              <a:t>s</a:t>
            </a:r>
            <a:r>
              <a:rPr lang="fr-FR" sz="1800" baseline="30000" dirty="0" smtClean="0"/>
              <a:t>-1</a:t>
            </a:r>
            <a:r>
              <a:rPr lang="fr-FR" sz="1800" dirty="0" smtClean="0"/>
              <a:t>  (= 25 x </a:t>
            </a:r>
            <a:r>
              <a:rPr lang="fr-FR" sz="1800" dirty="0" err="1" smtClean="0"/>
              <a:t>TeVatron</a:t>
            </a:r>
            <a:r>
              <a:rPr lang="fr-FR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Actuelle: 6 10</a:t>
            </a:r>
            <a:r>
              <a:rPr lang="fr-FR" sz="1800" baseline="30000" dirty="0" smtClean="0"/>
              <a:t>33 </a:t>
            </a:r>
            <a:r>
              <a:rPr lang="fr-FR" sz="1800" dirty="0" smtClean="0"/>
              <a:t>cm</a:t>
            </a:r>
            <a:r>
              <a:rPr lang="fr-FR" sz="1800" baseline="30000" dirty="0" smtClean="0"/>
              <a:t>-2</a:t>
            </a:r>
            <a:r>
              <a:rPr lang="fr-FR" sz="1800" dirty="0" smtClean="0"/>
              <a:t>s</a:t>
            </a:r>
            <a:r>
              <a:rPr lang="fr-FR" sz="1800" baseline="30000" dirty="0" smtClean="0"/>
              <a:t>-1</a:t>
            </a:r>
            <a:endParaRPr lang="fr-FR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517" y="1994217"/>
            <a:ext cx="4636464" cy="34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</a:t>
            </a:r>
            <a:r>
              <a:rPr lang="en-US" dirty="0" err="1" smtClean="0"/>
              <a:t>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8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366143"/>
            <a:ext cx="4304235" cy="41202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Les exp</a:t>
            </a:r>
            <a:r>
              <a:rPr lang="fr-FR" sz="2000" b="1" dirty="0" smtClean="0"/>
              <a:t>ériences</a:t>
            </a:r>
            <a:r>
              <a:rPr lang="fr-FR" sz="2000" b="1" dirty="0" smtClean="0"/>
              <a:t>:</a:t>
            </a:r>
            <a:endParaRPr lang="fr-FR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A chaque point de collision, des d</a:t>
            </a:r>
            <a:r>
              <a:rPr lang="fr-FR" sz="2000" dirty="0" smtClean="0"/>
              <a:t>étecteurs enregistrent ce qui se passe:</a:t>
            </a:r>
          </a:p>
          <a:p>
            <a:pPr>
              <a:lnSpc>
                <a:spcPct val="8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ATLAS et CMS</a:t>
            </a:r>
            <a:r>
              <a:rPr lang="fr-FR" sz="2000" dirty="0" smtClean="0">
                <a:solidFill>
                  <a:srgbClr val="FF0000"/>
                </a:solidFill>
              </a:rPr>
              <a:t>: expériences généralistes: recherche du boson de </a:t>
            </a:r>
            <a:r>
              <a:rPr lang="fr-FR" sz="2000" dirty="0" err="1" smtClean="0">
                <a:solidFill>
                  <a:srgbClr val="FF0000"/>
                </a:solidFill>
              </a:rPr>
              <a:t>Higgs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LHCB: étude des désintégrations de quarks b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ALICE: plasma de quark et gluons</a:t>
            </a: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970" y="5211553"/>
            <a:ext cx="8232768" cy="159612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517" y="1994217"/>
            <a:ext cx="4636464" cy="349218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35601" y="4500353"/>
            <a:ext cx="762000" cy="711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37867" y="3518219"/>
            <a:ext cx="762000" cy="711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0970" y="5471232"/>
            <a:ext cx="8552452" cy="1201787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 smtClean="0"/>
              <a:t>A chaque collision: des dizaines de particules sont produites et on détermine: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 smtClean="0"/>
              <a:t>leur position, leur énergie, leur type, leur charge électrique pour reconnaître le processus qui a eu lieu </a:t>
            </a:r>
            <a:endParaRPr lang="fr-FR" sz="20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64365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au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179" y="1775887"/>
            <a:ext cx="1715453" cy="128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7178" y="3556731"/>
            <a:ext cx="2127342" cy="95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4037" y="3472066"/>
            <a:ext cx="1572763" cy="11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4344" y="5197156"/>
            <a:ext cx="1419756" cy="11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5" y="2476688"/>
            <a:ext cx="4779224" cy="3397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9963" y="296333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Fusion de gluons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6368" y="4476880"/>
            <a:ext cx="2658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Production en association</a:t>
            </a:r>
          </a:p>
          <a:p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avec un boson W </a:t>
            </a:r>
            <a:r>
              <a:rPr lang="en-US" b="1" dirty="0" err="1" smtClean="0">
                <a:solidFill>
                  <a:srgbClr val="008000"/>
                </a:solidFill>
              </a:rPr>
              <a:t>ou</a:t>
            </a:r>
            <a:r>
              <a:rPr lang="en-US" b="1" dirty="0" smtClean="0">
                <a:solidFill>
                  <a:srgbClr val="008000"/>
                </a:solidFill>
              </a:rPr>
              <a:t> Z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5040" y="6150461"/>
            <a:ext cx="2658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Production en association</a:t>
            </a:r>
          </a:p>
          <a:p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smtClean="0">
                <a:solidFill>
                  <a:srgbClr val="660066"/>
                </a:solidFill>
              </a:rPr>
              <a:t>avec </a:t>
            </a:r>
            <a:r>
              <a:rPr lang="en-US" b="1" dirty="0" err="1" smtClean="0">
                <a:solidFill>
                  <a:srgbClr val="660066"/>
                </a:solidFill>
              </a:rPr>
              <a:t>une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paire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tt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8699" y="4566914"/>
            <a:ext cx="178766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Fusion 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bosons </a:t>
            </a:r>
            <a:r>
              <a:rPr lang="en-US" b="1" dirty="0" err="1" smtClean="0">
                <a:solidFill>
                  <a:srgbClr val="FF0000"/>
                </a:solidFill>
              </a:rPr>
              <a:t>vecteurs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5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22287</TotalTime>
  <Words>2222</Words>
  <Application>Microsoft Macintosh PowerPoint</Application>
  <PresentationFormat>On-screen Show (4:3)</PresentationFormat>
  <Paragraphs>318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Spectrum</vt:lpstr>
      <vt:lpstr>Derniers résultats des recherches du boson de Higgs au LHC</vt:lpstr>
      <vt:lpstr>Plan</vt:lpstr>
      <vt:lpstr>Connaissances avant le LHC</vt:lpstr>
      <vt:lpstr>Connaissances avant le LHC</vt:lpstr>
      <vt:lpstr>Connaissances avant le LHC</vt:lpstr>
      <vt:lpstr>Comment le produire?</vt:lpstr>
      <vt:lpstr>Comment le produire?</vt:lpstr>
      <vt:lpstr>Comment le détecter?</vt:lpstr>
      <vt:lpstr>Production au LHC</vt:lpstr>
      <vt:lpstr>Comment le détecter?</vt:lpstr>
      <vt:lpstr>Comment le détecter?</vt:lpstr>
      <vt:lpstr>Comment le détecter?</vt:lpstr>
      <vt:lpstr>Contributions de saclay et historique</vt:lpstr>
      <vt:lpstr>Le détecteur CMS</vt:lpstr>
      <vt:lpstr>La collaboration CMS</vt:lpstr>
      <vt:lpstr>Le calorimètre de CMS: ECAL</vt:lpstr>
      <vt:lpstr>Le système de monitorage LASER</vt:lpstr>
      <vt:lpstr>Le système de monitorage LASER</vt:lpstr>
      <vt:lpstr>La lecture sélective du ECAL</vt:lpstr>
      <vt:lpstr>Recherche du boson de Higgs</vt:lpstr>
      <vt:lpstr>H en γγ</vt:lpstr>
      <vt:lpstr>H en γγ</vt:lpstr>
      <vt:lpstr>H en γγ</vt:lpstr>
      <vt:lpstr>H en γγ</vt:lpstr>
      <vt:lpstr>H en γγ</vt:lpstr>
      <vt:lpstr>H en γγ</vt:lpstr>
      <vt:lpstr>H en γγ: CMS</vt:lpstr>
      <vt:lpstr>H en γγ: CMS</vt:lpstr>
      <vt:lpstr>H en γγ: ATLAS</vt:lpstr>
      <vt:lpstr>H en γγ: ATLAS</vt:lpstr>
      <vt:lpstr>Backups</vt:lpstr>
      <vt:lpstr>Une aiguille dans une botte de foin</vt:lpstr>
      <vt:lpstr>Une aiguille dans une botte de foin</vt:lpstr>
    </vt:vector>
  </TitlesOfParts>
  <Manager/>
  <Company>CEA SACLAY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V1</dc:title>
  <dc:subject/>
  <dc:creator>Malcles Julie</dc:creator>
  <cp:keywords/>
  <dc:description/>
  <cp:lastModifiedBy>Malcles Julie</cp:lastModifiedBy>
  <cp:revision>1493</cp:revision>
  <cp:lastPrinted>2012-03-02T13:24:02Z</cp:lastPrinted>
  <dcterms:created xsi:type="dcterms:W3CDTF">2012-01-30T11:03:59Z</dcterms:created>
  <dcterms:modified xsi:type="dcterms:W3CDTF">2012-07-04T21:54:55Z</dcterms:modified>
  <cp:category/>
</cp:coreProperties>
</file>