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43" r:id="rId1"/>
  </p:sldMasterIdLst>
  <p:notesMasterIdLst>
    <p:notesMasterId r:id="rId35"/>
  </p:notesMasterIdLst>
  <p:handoutMasterIdLst>
    <p:handoutMasterId r:id="rId36"/>
  </p:handoutMasterIdLst>
  <p:sldIdLst>
    <p:sldId id="354" r:id="rId2"/>
    <p:sldId id="314" r:id="rId3"/>
    <p:sldId id="355" r:id="rId4"/>
    <p:sldId id="403" r:id="rId5"/>
    <p:sldId id="367" r:id="rId6"/>
    <p:sldId id="368" r:id="rId7"/>
    <p:sldId id="371" r:id="rId8"/>
    <p:sldId id="357" r:id="rId9"/>
    <p:sldId id="374" r:id="rId10"/>
    <p:sldId id="359" r:id="rId11"/>
    <p:sldId id="372" r:id="rId12"/>
    <p:sldId id="378" r:id="rId13"/>
    <p:sldId id="396" r:id="rId14"/>
    <p:sldId id="379" r:id="rId15"/>
    <p:sldId id="380" r:id="rId16"/>
    <p:sldId id="381" r:id="rId17"/>
    <p:sldId id="383" r:id="rId18"/>
    <p:sldId id="384" r:id="rId19"/>
    <p:sldId id="386" r:id="rId20"/>
    <p:sldId id="388" r:id="rId21"/>
    <p:sldId id="389" r:id="rId22"/>
    <p:sldId id="399" r:id="rId23"/>
    <p:sldId id="391" r:id="rId24"/>
    <p:sldId id="405" r:id="rId25"/>
    <p:sldId id="394" r:id="rId26"/>
    <p:sldId id="406" r:id="rId27"/>
    <p:sldId id="382" r:id="rId28"/>
    <p:sldId id="398" r:id="rId29"/>
    <p:sldId id="400" r:id="rId30"/>
    <p:sldId id="401" r:id="rId31"/>
    <p:sldId id="402" r:id="rId32"/>
    <p:sldId id="404" r:id="rId33"/>
    <p:sldId id="407" r:id="rId34"/>
  </p:sldIdLst>
  <p:sldSz cx="9144000" cy="6858000" type="screen4x3"/>
  <p:notesSz cx="6858000" cy="9144000"/>
  <p:defaultTextStyle>
    <a:defPPr>
      <a:defRPr lang="en-US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53A4E4"/>
    <a:srgbClr val="A3C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3856" autoAdjust="0"/>
  </p:normalViewPr>
  <p:slideViewPr>
    <p:cSldViewPr snapToGrid="0" snapToObjects="1">
      <p:cViewPr>
        <p:scale>
          <a:sx n="75" d="100"/>
          <a:sy n="75" d="100"/>
        </p:scale>
        <p:origin x="-2064" y="-3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5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2/01/12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J. MALCLES 02/01/2012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2BF3C-8D59-9A42-BC61-EB141BC6D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88230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2/01/12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J. MALCLES 02/01/2012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D664E-F677-D34D-91A8-E846FCC49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0792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1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4571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4571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4" algn="l" defTabSz="4571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4571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4571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4571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4571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4571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D664E-F677-D34D-91A8-E846FCC494DA}" type="slidenum">
              <a:rPr lang="en-US" smtClean="0"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MALCLES 02/01/2012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72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9923-3220-4742-9361-DFD3CEF4DC54}" type="datetime1">
              <a:rPr lang="en-US" smtClean="0"/>
              <a:t>7/5/12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MALCLES 01/02/2012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6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30" tIns="45715" rIns="182859" bIns="365718" rtlCol="0" anchor="b" anchorCtr="0">
            <a:normAutofit/>
          </a:bodyPr>
          <a:lstStyle/>
          <a:p>
            <a:pPr algn="l" defTabSz="914296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6" y="1906544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90" y="444732"/>
            <a:ext cx="587475" cy="646321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30" tIns="45715" rIns="91430" bIns="45715" rtlCol="0" anchor="b" anchorCtr="0">
            <a:normAutofit/>
          </a:bodyPr>
          <a:lstStyle>
            <a:lvl1pPr marL="0" algn="l" defTabSz="914296" rtl="0" eaLnBrk="1" latinLnBrk="0" hangingPunct="1">
              <a:lnSpc>
                <a:spcPts val="4599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30" tIns="45715" rIns="91430" bIns="45715" rtlCol="0">
            <a:normAutofit/>
          </a:bodyPr>
          <a:lstStyle>
            <a:lvl1pPr marL="0" indent="0" algn="l" defTabSz="914296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6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1"/>
            <a:ext cx="4069080" cy="1162051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1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148" indent="0">
              <a:buNone/>
              <a:defRPr sz="1200"/>
            </a:lvl2pPr>
            <a:lvl3pPr marL="914296" indent="0">
              <a:buNone/>
              <a:defRPr sz="1000"/>
            </a:lvl3pPr>
            <a:lvl4pPr marL="1371444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45B15-477C-CB44-A4CA-F5DF4DAB4355}" type="datetime1">
              <a:rPr lang="en-US" smtClean="0"/>
              <a:t>7/5/12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MALCLES 01/02/2012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84166" y="452720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6" y="4801576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30" tIns="45715" rIns="182859" bIns="365718" rtlCol="0" anchor="b" anchorCtr="0">
            <a:normAutofit/>
          </a:bodyPr>
          <a:lstStyle/>
          <a:p>
            <a:pPr algn="l" defTabSz="914296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6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2" y="4800601"/>
            <a:ext cx="8360242" cy="566739"/>
          </a:xfrm>
          <a:noFill/>
        </p:spPr>
        <p:txBody>
          <a:bodyPr vert="horz" lIns="91430" tIns="45715" rIns="91430" bIns="45715" rtlCol="0" anchor="b" anchorCtr="0">
            <a:normAutofit/>
          </a:bodyPr>
          <a:lstStyle>
            <a:lvl1pPr algn="l" defTabSz="914296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148" indent="0">
              <a:buNone/>
              <a:defRPr sz="2800"/>
            </a:lvl2pPr>
            <a:lvl3pPr marL="914296" indent="0">
              <a:buNone/>
              <a:defRPr sz="2400"/>
            </a:lvl3pPr>
            <a:lvl4pPr marL="1371444" indent="0">
              <a:buNone/>
              <a:defRPr sz="2000"/>
            </a:lvl4pPr>
            <a:lvl5pPr marL="1828592" indent="0">
              <a:buNone/>
              <a:defRPr sz="2000"/>
            </a:lvl5pPr>
            <a:lvl6pPr marL="2285740" indent="0">
              <a:buNone/>
              <a:defRPr sz="2000"/>
            </a:lvl6pPr>
            <a:lvl7pPr marL="2742888" indent="0">
              <a:buNone/>
              <a:defRPr sz="2000"/>
            </a:lvl7pPr>
            <a:lvl8pPr marL="3200036" indent="0">
              <a:buNone/>
              <a:defRPr sz="2000"/>
            </a:lvl8pPr>
            <a:lvl9pPr marL="3657184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2" y="5367339"/>
            <a:ext cx="8304213" cy="80486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148" indent="0">
              <a:buNone/>
              <a:defRPr sz="1200"/>
            </a:lvl2pPr>
            <a:lvl3pPr marL="914296" indent="0">
              <a:buNone/>
              <a:defRPr sz="1000"/>
            </a:lvl3pPr>
            <a:lvl4pPr marL="1371444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EE41-F0C9-774D-BCAB-C11619D6E61B}" type="datetime1">
              <a:rPr lang="en-US" smtClean="0"/>
              <a:t>7/5/12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MALCLES 01/02/2012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6" y="428064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2" y="4778189"/>
            <a:ext cx="8360242" cy="566739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148" indent="0">
              <a:buNone/>
              <a:defRPr sz="2800"/>
            </a:lvl2pPr>
            <a:lvl3pPr marL="914296" indent="0">
              <a:buNone/>
              <a:defRPr sz="2400"/>
            </a:lvl3pPr>
            <a:lvl4pPr marL="1371444" indent="0">
              <a:buNone/>
              <a:defRPr sz="2000"/>
            </a:lvl4pPr>
            <a:lvl5pPr marL="1828592" indent="0">
              <a:buNone/>
              <a:defRPr sz="2000"/>
            </a:lvl5pPr>
            <a:lvl6pPr marL="2285740" indent="0">
              <a:buNone/>
              <a:defRPr sz="2000"/>
            </a:lvl6pPr>
            <a:lvl7pPr marL="2742888" indent="0">
              <a:buNone/>
              <a:defRPr sz="2000"/>
            </a:lvl7pPr>
            <a:lvl8pPr marL="3200036" indent="0">
              <a:buNone/>
              <a:defRPr sz="2000"/>
            </a:lvl8pPr>
            <a:lvl9pPr marL="3657184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2" y="5344929"/>
            <a:ext cx="8304213" cy="804863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48" indent="0">
              <a:buNone/>
              <a:defRPr sz="1200"/>
            </a:lvl2pPr>
            <a:lvl3pPr marL="914296" indent="0">
              <a:buNone/>
              <a:defRPr sz="1000"/>
            </a:lvl3pPr>
            <a:lvl4pPr marL="1371444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75FCB-968C-D449-9C78-2DBC8F1A369B}" type="datetime1">
              <a:rPr lang="en-US" smtClean="0"/>
              <a:t>7/5/12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MALCLES 01/02/2012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2" y="914401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068C3-7B3A-6846-9D7B-7BBA8C2899AE}" type="datetime1">
              <a:rPr lang="en-US" smtClean="0"/>
              <a:t>7/5/12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MALCLES 01/02/2012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2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30" tIns="45715" rIns="182859" bIns="365718" rtlCol="0" anchor="b" anchorCtr="0">
            <a:normAutofit/>
          </a:bodyPr>
          <a:lstStyle/>
          <a:p>
            <a:pPr algn="l" defTabSz="914296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4" y="4953003"/>
            <a:ext cx="2472017" cy="124609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148" indent="0">
              <a:buNone/>
              <a:defRPr sz="1200"/>
            </a:lvl2pPr>
            <a:lvl3pPr marL="914296" indent="0">
              <a:buNone/>
              <a:defRPr sz="1000"/>
            </a:lvl3pPr>
            <a:lvl4pPr marL="1371444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7" y="4419602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6" y="461684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5" y="4801576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30" tIns="45715" rIns="182859" bIns="365718" rtlCol="0" anchor="b" anchorCtr="0">
            <a:normAutofit/>
          </a:bodyPr>
          <a:lstStyle/>
          <a:p>
            <a:pPr algn="l" defTabSz="914296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6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4" y="4800601"/>
            <a:ext cx="5691651" cy="566739"/>
          </a:xfrm>
          <a:noFill/>
        </p:spPr>
        <p:txBody>
          <a:bodyPr vert="horz" lIns="91430" tIns="45715" rIns="91430" bIns="45715" rtlCol="0" anchor="b" anchorCtr="0">
            <a:normAutofit/>
          </a:bodyPr>
          <a:lstStyle>
            <a:lvl1pPr algn="l" defTabSz="914296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148" indent="0">
              <a:buNone/>
              <a:defRPr sz="2800"/>
            </a:lvl2pPr>
            <a:lvl3pPr marL="914296" indent="0">
              <a:buNone/>
              <a:defRPr sz="2400"/>
            </a:lvl3pPr>
            <a:lvl4pPr marL="1371444" indent="0">
              <a:buNone/>
              <a:defRPr sz="2000"/>
            </a:lvl4pPr>
            <a:lvl5pPr marL="1828592" indent="0">
              <a:buNone/>
              <a:defRPr sz="2000"/>
            </a:lvl5pPr>
            <a:lvl6pPr marL="2285740" indent="0">
              <a:buNone/>
              <a:defRPr sz="2000"/>
            </a:lvl6pPr>
            <a:lvl7pPr marL="2742888" indent="0">
              <a:buNone/>
              <a:defRPr sz="2000"/>
            </a:lvl7pPr>
            <a:lvl8pPr marL="3200036" indent="0">
              <a:buNone/>
              <a:defRPr sz="2000"/>
            </a:lvl8pPr>
            <a:lvl9pPr marL="3657184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8" y="5367339"/>
            <a:ext cx="5653507" cy="80486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148" indent="0">
              <a:buNone/>
              <a:defRPr sz="1200"/>
            </a:lvl2pPr>
            <a:lvl3pPr marL="914296" indent="0">
              <a:buNone/>
              <a:defRPr sz="1000"/>
            </a:lvl3pPr>
            <a:lvl4pPr marL="1371444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0FCBD-55A5-764F-882C-3D2B04CCC469}" type="datetime1">
              <a:rPr lang="en-US" smtClean="0"/>
              <a:t>7/5/12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MALCLES 01/02/2012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148" indent="0">
              <a:buNone/>
              <a:defRPr sz="2800"/>
            </a:lvl2pPr>
            <a:lvl3pPr marL="914296" indent="0">
              <a:buNone/>
              <a:defRPr sz="2400"/>
            </a:lvl3pPr>
            <a:lvl4pPr marL="1371444" indent="0">
              <a:buNone/>
              <a:defRPr sz="2000"/>
            </a:lvl4pPr>
            <a:lvl5pPr marL="1828592" indent="0">
              <a:buNone/>
              <a:defRPr sz="2000"/>
            </a:lvl5pPr>
            <a:lvl6pPr marL="2285740" indent="0">
              <a:buNone/>
              <a:defRPr sz="2000"/>
            </a:lvl6pPr>
            <a:lvl7pPr marL="2742888" indent="0">
              <a:buNone/>
              <a:defRPr sz="2000"/>
            </a:lvl7pPr>
            <a:lvl8pPr marL="3200036" indent="0">
              <a:buNone/>
              <a:defRPr sz="2000"/>
            </a:lvl8pPr>
            <a:lvl9pPr marL="3657184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148" indent="0">
              <a:buNone/>
              <a:defRPr sz="2800"/>
            </a:lvl2pPr>
            <a:lvl3pPr marL="914296" indent="0">
              <a:buNone/>
              <a:defRPr sz="2400"/>
            </a:lvl3pPr>
            <a:lvl4pPr marL="1371444" indent="0">
              <a:buNone/>
              <a:defRPr sz="2000"/>
            </a:lvl4pPr>
            <a:lvl5pPr marL="1828592" indent="0">
              <a:buNone/>
              <a:defRPr sz="2000"/>
            </a:lvl5pPr>
            <a:lvl6pPr marL="2285740" indent="0">
              <a:buNone/>
              <a:defRPr sz="2000"/>
            </a:lvl6pPr>
            <a:lvl7pPr marL="2742888" indent="0">
              <a:buNone/>
              <a:defRPr sz="2000"/>
            </a:lvl7pPr>
            <a:lvl8pPr marL="3200036" indent="0">
              <a:buNone/>
              <a:defRPr sz="2000"/>
            </a:lvl8pPr>
            <a:lvl9pPr marL="3657184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6" y="455775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6" y="1577849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6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2D92E-53C0-AD48-A03B-25386F944BEE}" type="datetime1">
              <a:rPr lang="en-US" smtClean="0"/>
              <a:t>7/5/12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MALCLES 01/02/2012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5" y="2857538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8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6" y="457201"/>
            <a:ext cx="6497637" cy="5937251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E71E4-58D3-7B43-9121-28B193F4E4DE}" type="datetime1">
              <a:rPr lang="en-US" smtClean="0"/>
              <a:t>7/5/12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MALCLES 01/02/2012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4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6" y="455775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6" y="1577849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A820-9CA7-CF46-AF9A-7D589079FD76}" type="datetime1">
              <a:rPr lang="en-US" smtClean="0"/>
              <a:t>7/5/12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MALCLES 01/02/2012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6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30" tIns="45715" rIns="182859" bIns="365718" rtlCol="0" anchor="b" anchorCtr="0">
            <a:normAutofit/>
          </a:bodyPr>
          <a:lstStyle/>
          <a:p>
            <a:pPr algn="l" defTabSz="914296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5F29-550F-9D48-8C36-7D0CEFF2D8B5}" type="datetime1">
              <a:rPr lang="en-US" smtClean="0"/>
              <a:t>7/5/12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MALCLES 01/02/2012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5" y="2017061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7"/>
            <a:ext cx="7754284" cy="484095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6" y="1906544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90" y="444732"/>
            <a:ext cx="587475" cy="646321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6" y="444728"/>
            <a:ext cx="7810967" cy="1088237"/>
          </a:xfrm>
          <a:noFill/>
        </p:spPr>
        <p:txBody>
          <a:bodyPr bIns="45715" anchor="b" anchorCtr="0">
            <a:normAutofit/>
          </a:bodyPr>
          <a:lstStyle>
            <a:lvl1pPr algn="l">
              <a:lnSpc>
                <a:spcPts val="4599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6" y="4801576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30" tIns="45715" rIns="182859" bIns="365718" rtlCol="0" anchor="b" anchorCtr="0">
            <a:normAutofit/>
          </a:bodyPr>
          <a:lstStyle/>
          <a:p>
            <a:pPr algn="l" defTabSz="914296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6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90" y="4801578"/>
            <a:ext cx="587475" cy="646321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30" tIns="45715" rIns="91430" bIns="45715" rtlCol="0" anchor="b" anchorCtr="0">
            <a:normAutofit/>
          </a:bodyPr>
          <a:lstStyle>
            <a:lvl1pPr algn="l" defTabSz="914296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30" tIns="45715" rIns="91430" bIns="45715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296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3342-A75F-4747-98B4-A9C494EFFE5D}" type="datetime1">
              <a:rPr lang="en-US" smtClean="0"/>
              <a:t>7/5/12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MALCLES 01/02/2012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5" y="443756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9ACB1-1C1E-1D46-82C6-1166E27E07F1}" type="datetime1">
              <a:rPr lang="en-US" smtClean="0"/>
              <a:t>7/5/12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MALCLES 01/02/2012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6" y="4801576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30" tIns="45715" rIns="182859" bIns="365718" rtlCol="0" anchor="b" anchorCtr="0">
            <a:normAutofit/>
          </a:bodyPr>
          <a:lstStyle/>
          <a:p>
            <a:pPr algn="l" defTabSz="914296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6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90" y="4801578"/>
            <a:ext cx="587475" cy="646321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50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50" y="5862919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1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6" y="455775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6" y="1577849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B86DD-D4A4-2A41-914B-005C640A5749}" type="datetime1">
              <a:rPr lang="en-US" smtClean="0"/>
              <a:t>7/5/12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MALCLES 01/02/2012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6" y="455775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6" y="1577849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7"/>
            <a:ext cx="3931920" cy="833251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4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1"/>
            <a:ext cx="3931920" cy="35353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7"/>
            <a:ext cx="3931920" cy="833251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4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1"/>
            <a:ext cx="3931920" cy="35353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4A71-BEC7-CF4E-B513-19936D6B766A}" type="datetime1">
              <a:rPr lang="en-US" smtClean="0"/>
              <a:t>7/5/12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MALCLES 01/02/2012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6" y="455775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6" y="1577849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047F-42D3-5344-9C1E-9FE20C0176D4}" type="datetime1">
              <a:rPr lang="en-US" smtClean="0"/>
              <a:t>7/5/12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MALCLES 01/02/2012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A8B5D-C4A4-3640-BBD4-869BFC946368}" type="datetime1">
              <a:rPr lang="en-US" smtClean="0"/>
              <a:t>7/5/12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MALCLES 01/02/2012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6" y="452720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5" y="2133601"/>
            <a:ext cx="7076747" cy="3992563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E2A6A6F8-9078-2C48-A2F6-E6B63B667D07}" type="datetime1">
              <a:rPr lang="en-US" smtClean="0"/>
              <a:t>7/5/12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J. MALCLES 01/02/2012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62" y="167347"/>
            <a:ext cx="630621" cy="359760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6" y="630383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  <p:sldLayoutId id="2147483955" r:id="rId12"/>
    <p:sldLayoutId id="2147483956" r:id="rId13"/>
    <p:sldLayoutId id="2147483957" r:id="rId14"/>
    <p:sldLayoutId id="2147483958" r:id="rId15"/>
    <p:sldLayoutId id="2147483959" r:id="rId16"/>
  </p:sldLayoutIdLst>
  <p:hf hdr="0" dt="0"/>
  <p:txStyles>
    <p:titleStyle>
      <a:lvl1pPr algn="r" defTabSz="914296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3974" indent="-453974" algn="l" defTabSz="914296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296" indent="-457148" algn="l" defTabSz="914296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331" indent="-346036" algn="l" defTabSz="914296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018" indent="-339686" algn="l" defTabSz="914296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704" indent="-331750" algn="l" defTabSz="914296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502" indent="-344449" algn="l" defTabSz="914296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426" indent="-344449" algn="l" defTabSz="914296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69875" indent="-344449" algn="l" defTabSz="914296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2736" indent="-344449" algn="l" defTabSz="914296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7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7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9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6169" y="2337180"/>
            <a:ext cx="8568000" cy="42526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627891"/>
            <a:ext cx="7165780" cy="1088136"/>
          </a:xfrm>
        </p:spPr>
        <p:txBody>
          <a:bodyPr>
            <a:normAutofit fontScale="90000"/>
          </a:bodyPr>
          <a:lstStyle/>
          <a:p>
            <a:r>
              <a:rPr lang="en-US" sz="4400" dirty="0" err="1" smtClean="0"/>
              <a:t>Derniers</a:t>
            </a:r>
            <a:r>
              <a:rPr lang="en-US" sz="4400" dirty="0" smtClean="0"/>
              <a:t> </a:t>
            </a:r>
            <a:r>
              <a:rPr lang="en-US" sz="4400" dirty="0" err="1" smtClean="0"/>
              <a:t>résultats</a:t>
            </a:r>
            <a:r>
              <a:rPr lang="en-US" sz="4400" dirty="0" smtClean="0"/>
              <a:t> des </a:t>
            </a:r>
            <a:r>
              <a:rPr lang="en-US" sz="4400" dirty="0" err="1" smtClean="0"/>
              <a:t>recherches</a:t>
            </a:r>
            <a:r>
              <a:rPr lang="en-US" sz="4400" dirty="0" smtClean="0"/>
              <a:t> du boson de Higgs au LHC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7121" y="451213"/>
            <a:ext cx="1279205" cy="1453905"/>
          </a:xfrm>
          <a:prstGeom prst="rect">
            <a:avLst/>
          </a:prstGeom>
        </p:spPr>
      </p:pic>
      <p:sp>
        <p:nvSpPr>
          <p:cNvPr id="22" name="Subtitle 2"/>
          <p:cNvSpPr txBox="1">
            <a:spLocks/>
          </p:cNvSpPr>
          <p:nvPr/>
        </p:nvSpPr>
        <p:spPr>
          <a:xfrm>
            <a:off x="286172" y="2052126"/>
            <a:ext cx="8568945" cy="45438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30" tIns="45715" rIns="91430" bIns="45715" rtlCol="0">
            <a:normAutofit/>
          </a:bodyPr>
          <a:lstStyle>
            <a:lvl1pPr marL="0" indent="0" algn="l" defTabSz="914296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48" indent="0" algn="ctr" defTabSz="914296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296" indent="0" algn="ctr" defTabSz="914296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444" indent="0" algn="ctr" defTabSz="914296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592" indent="0" algn="ctr" defTabSz="914296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740" indent="0" algn="ctr" defTabSz="914296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888" indent="0" algn="ctr" defTabSz="914296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036" indent="0" algn="ctr" defTabSz="914296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184" indent="0" algn="ctr" defTabSz="914296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dirty="0" smtClean="0"/>
              <a:t>Claude </a:t>
            </a:r>
            <a:r>
              <a:rPr lang="en-US" sz="2000" dirty="0" err="1" smtClean="0"/>
              <a:t>Guyot</a:t>
            </a:r>
            <a:r>
              <a:rPr lang="en-US" sz="2000" dirty="0" smtClean="0"/>
              <a:t> et Julie </a:t>
            </a:r>
            <a:r>
              <a:rPr lang="en-US" sz="2000" dirty="0" err="1" smtClean="0"/>
              <a:t>Malclès</a:t>
            </a:r>
            <a:r>
              <a:rPr lang="en-US" sz="2000" dirty="0" smtClean="0"/>
              <a:t> pour ATLAS et CMS, SPP, </a:t>
            </a:r>
            <a:r>
              <a:rPr lang="en-US" sz="2000" dirty="0" err="1" smtClean="0"/>
              <a:t>Saclay</a:t>
            </a:r>
            <a:r>
              <a:rPr lang="en-US" sz="2000" dirty="0" smtClean="0"/>
              <a:t>, le 6 </a:t>
            </a:r>
            <a:r>
              <a:rPr lang="en-US" sz="2000" dirty="0" err="1" smtClean="0"/>
              <a:t>Juillet</a:t>
            </a:r>
            <a:r>
              <a:rPr lang="en-US" sz="2000" dirty="0" smtClean="0"/>
              <a:t> 2012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19209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5" y="630383"/>
            <a:ext cx="7607868" cy="967840"/>
          </a:xfrm>
        </p:spPr>
        <p:txBody>
          <a:bodyPr>
            <a:normAutofit/>
          </a:bodyPr>
          <a:lstStyle/>
          <a:p>
            <a:r>
              <a:rPr lang="en-US" dirty="0" smtClean="0"/>
              <a:t>Comment le </a:t>
            </a:r>
            <a:r>
              <a:rPr lang="en-US" dirty="0" err="1" smtClean="0"/>
              <a:t>détecter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7632" y="6437032"/>
            <a:ext cx="630621" cy="359760"/>
          </a:xfrm>
        </p:spPr>
        <p:txBody>
          <a:bodyPr/>
          <a:lstStyle/>
          <a:p>
            <a:fld id="{5FD889E0-CAB2-4699-909D-B9A88D47ACBE}" type="slidenum">
              <a:rPr lang="en-US" smtClean="0"/>
              <a:t>10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5" y="481216"/>
            <a:ext cx="947280" cy="1076649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7105" y="1467741"/>
            <a:ext cx="8978363" cy="471292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200" dirty="0"/>
          </a:p>
          <a:p>
            <a:r>
              <a:rPr lang="en-US" sz="1800" dirty="0" smtClean="0">
                <a:solidFill>
                  <a:schemeClr val="tx1"/>
                </a:solidFill>
              </a:rPr>
              <a:t>On </a:t>
            </a:r>
            <a:r>
              <a:rPr lang="en-US" sz="1800" dirty="0" err="1" smtClean="0">
                <a:solidFill>
                  <a:schemeClr val="tx1"/>
                </a:solidFill>
              </a:rPr>
              <a:t>utilise</a:t>
            </a:r>
            <a:r>
              <a:rPr lang="en-US" sz="1800" dirty="0" smtClean="0">
                <a:solidFill>
                  <a:schemeClr val="tx1"/>
                </a:solidFill>
              </a:rPr>
              <a:t> les interactions entre les </a:t>
            </a:r>
            <a:r>
              <a:rPr lang="en-US" sz="1800" dirty="0" err="1" smtClean="0">
                <a:solidFill>
                  <a:schemeClr val="tx1"/>
                </a:solidFill>
              </a:rPr>
              <a:t>particules</a:t>
            </a:r>
            <a:r>
              <a:rPr lang="en-US" sz="1800" dirty="0" smtClean="0">
                <a:solidFill>
                  <a:schemeClr val="tx1"/>
                </a:solidFill>
              </a:rPr>
              <a:t> et la </a:t>
            </a:r>
            <a:r>
              <a:rPr lang="en-US" sz="1800" dirty="0" err="1" smtClean="0">
                <a:solidFill>
                  <a:schemeClr val="tx1"/>
                </a:solidFill>
              </a:rPr>
              <a:t>matière</a:t>
            </a:r>
            <a:r>
              <a:rPr lang="en-US" sz="1800" dirty="0" smtClean="0">
                <a:solidFill>
                  <a:schemeClr val="tx1"/>
                </a:solidFill>
              </a:rPr>
              <a:t> pour </a:t>
            </a:r>
            <a:r>
              <a:rPr lang="en-US" sz="1800" dirty="0" err="1" smtClean="0">
                <a:solidFill>
                  <a:schemeClr val="tx1"/>
                </a:solidFill>
              </a:rPr>
              <a:t>détecter</a:t>
            </a:r>
            <a:r>
              <a:rPr lang="en-US" sz="1800" dirty="0" smtClean="0">
                <a:solidFill>
                  <a:schemeClr val="tx1"/>
                </a:solidFill>
              </a:rPr>
              <a:t> les </a:t>
            </a:r>
            <a:r>
              <a:rPr lang="en-US" sz="1800" dirty="0" err="1" smtClean="0">
                <a:solidFill>
                  <a:schemeClr val="tx1"/>
                </a:solidFill>
              </a:rPr>
              <a:t>particules</a:t>
            </a:r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1800" dirty="0" err="1" smtClean="0">
                <a:solidFill>
                  <a:schemeClr val="tx1"/>
                </a:solidFill>
              </a:rPr>
              <a:t>Chaque</a:t>
            </a:r>
            <a:r>
              <a:rPr lang="en-US" sz="1800" dirty="0" smtClean="0">
                <a:solidFill>
                  <a:schemeClr val="tx1"/>
                </a:solidFill>
              </a:rPr>
              <a:t> type de </a:t>
            </a:r>
            <a:r>
              <a:rPr lang="en-US" sz="1800" dirty="0" err="1" smtClean="0">
                <a:solidFill>
                  <a:schemeClr val="tx1"/>
                </a:solidFill>
              </a:rPr>
              <a:t>particule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interagit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différemment</a:t>
            </a:r>
            <a:r>
              <a:rPr lang="en-US" sz="1800" dirty="0" smtClean="0">
                <a:solidFill>
                  <a:schemeClr val="tx1"/>
                </a:solidFill>
              </a:rPr>
              <a:t> et a un sous-</a:t>
            </a:r>
            <a:r>
              <a:rPr lang="en-US" sz="1800" dirty="0" err="1" smtClean="0">
                <a:solidFill>
                  <a:schemeClr val="tx1"/>
                </a:solidFill>
              </a:rPr>
              <a:t>détecteur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dédié</a:t>
            </a:r>
            <a:endParaRPr lang="en-US" sz="1800" dirty="0" smtClean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40" y="2844800"/>
            <a:ext cx="7698685" cy="39519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10840" y="3352800"/>
            <a:ext cx="1525960" cy="372533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10840" y="4013200"/>
            <a:ext cx="1525960" cy="220133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30399" y="5604933"/>
            <a:ext cx="1032933" cy="694268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435599" y="6453966"/>
            <a:ext cx="2573868" cy="404034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416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5" y="630383"/>
            <a:ext cx="7607868" cy="967840"/>
          </a:xfrm>
        </p:spPr>
        <p:txBody>
          <a:bodyPr>
            <a:normAutofit/>
          </a:bodyPr>
          <a:lstStyle/>
          <a:p>
            <a:r>
              <a:rPr lang="en-US" dirty="0" smtClean="0"/>
              <a:t>Le </a:t>
            </a:r>
            <a:r>
              <a:rPr lang="en-US" dirty="0" err="1" smtClean="0"/>
              <a:t>détecteur</a:t>
            </a:r>
            <a:r>
              <a:rPr lang="en-US" dirty="0" smtClean="0"/>
              <a:t> CMS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7632" y="6437032"/>
            <a:ext cx="630621" cy="359760"/>
          </a:xfrm>
        </p:spPr>
        <p:txBody>
          <a:bodyPr/>
          <a:lstStyle/>
          <a:p>
            <a:fld id="{5FD889E0-CAB2-4699-909D-B9A88D47ACBE}" type="slidenum">
              <a:rPr lang="en-US" smtClean="0"/>
              <a:t>11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5" y="481216"/>
            <a:ext cx="947280" cy="1076649"/>
          </a:xfrm>
          <a:prstGeom prst="rect">
            <a:avLst/>
          </a:prstGeom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783818"/>
            <a:ext cx="7056437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87535" y="5205059"/>
            <a:ext cx="3165265" cy="1591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>
              <a:lnSpc>
                <a:spcPct val="90000"/>
              </a:lnSpc>
              <a:spcBef>
                <a:spcPts val="375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dirty="0">
                <a:solidFill>
                  <a:srgbClr val="000000"/>
                </a:solidFill>
              </a:rPr>
              <a:t>Poids total	</a:t>
            </a:r>
            <a:r>
              <a:rPr lang="fr-FR" dirty="0" smtClean="0">
                <a:solidFill>
                  <a:srgbClr val="000000"/>
                </a:solidFill>
              </a:rPr>
              <a:t>12500 </a:t>
            </a:r>
            <a:r>
              <a:rPr lang="fr-FR" dirty="0" err="1">
                <a:solidFill>
                  <a:srgbClr val="000000"/>
                </a:solidFill>
              </a:rPr>
              <a:t>T</a:t>
            </a:r>
            <a:endParaRPr lang="fr-FR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ts val="375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dirty="0">
                <a:solidFill>
                  <a:srgbClr val="000000"/>
                </a:solidFill>
              </a:rPr>
              <a:t>Diamètre extérieur	15.0 m</a:t>
            </a:r>
          </a:p>
          <a:p>
            <a:pPr>
              <a:lnSpc>
                <a:spcPct val="90000"/>
              </a:lnSpc>
              <a:spcBef>
                <a:spcPts val="375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dirty="0">
                <a:solidFill>
                  <a:srgbClr val="000000"/>
                </a:solidFill>
              </a:rPr>
              <a:t>Longueur		21.5 m</a:t>
            </a:r>
          </a:p>
          <a:p>
            <a:pPr>
              <a:lnSpc>
                <a:spcPct val="90000"/>
              </a:lnSpc>
              <a:spcBef>
                <a:spcPts val="375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dirty="0">
                <a:solidFill>
                  <a:srgbClr val="000000"/>
                </a:solidFill>
              </a:rPr>
              <a:t>Champ magnétique	</a:t>
            </a:r>
            <a:r>
              <a:rPr lang="fr-FR" dirty="0" smtClean="0">
                <a:solidFill>
                  <a:srgbClr val="000000"/>
                </a:solidFill>
              </a:rPr>
              <a:t> 4 </a:t>
            </a:r>
            <a:r>
              <a:rPr lang="fr-FR" dirty="0">
                <a:solidFill>
                  <a:srgbClr val="000000"/>
                </a:solidFill>
              </a:rPr>
              <a:t>Tesla</a:t>
            </a:r>
          </a:p>
        </p:txBody>
      </p:sp>
      <p:sp>
        <p:nvSpPr>
          <p:cNvPr id="9" name="AutoShape 4"/>
          <p:cNvSpPr>
            <a:spLocks/>
          </p:cNvSpPr>
          <p:nvPr/>
        </p:nvSpPr>
        <p:spPr bwMode="auto">
          <a:xfrm>
            <a:off x="5181600" y="2379130"/>
            <a:ext cx="1066800" cy="276225"/>
          </a:xfrm>
          <a:prstGeom prst="borderCallout1">
            <a:avLst>
              <a:gd name="adj1" fmla="val 41380"/>
              <a:gd name="adj2" fmla="val -7144"/>
              <a:gd name="adj3" fmla="val 436208"/>
              <a:gd name="adj4" fmla="val -73213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b="1">
                <a:solidFill>
                  <a:srgbClr val="000000"/>
                </a:solidFill>
              </a:rPr>
              <a:t>ECAL</a:t>
            </a:r>
          </a:p>
        </p:txBody>
      </p:sp>
      <p:sp>
        <p:nvSpPr>
          <p:cNvPr id="10" name="AutoShape 5"/>
          <p:cNvSpPr>
            <a:spLocks/>
          </p:cNvSpPr>
          <p:nvPr/>
        </p:nvSpPr>
        <p:spPr bwMode="auto">
          <a:xfrm>
            <a:off x="5181600" y="1998130"/>
            <a:ext cx="1524000" cy="276225"/>
          </a:xfrm>
          <a:prstGeom prst="borderCallout1">
            <a:avLst>
              <a:gd name="adj1" fmla="val 41380"/>
              <a:gd name="adj2" fmla="val -5000"/>
              <a:gd name="adj3" fmla="val 567241"/>
              <a:gd name="adj4" fmla="val -67190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b="1">
                <a:solidFill>
                  <a:srgbClr val="000000"/>
                </a:solidFill>
              </a:rPr>
              <a:t>Traceur</a:t>
            </a:r>
          </a:p>
        </p:txBody>
      </p:sp>
      <p:sp>
        <p:nvSpPr>
          <p:cNvPr id="11" name="AutoShape 6"/>
          <p:cNvSpPr>
            <a:spLocks/>
          </p:cNvSpPr>
          <p:nvPr/>
        </p:nvSpPr>
        <p:spPr bwMode="auto">
          <a:xfrm>
            <a:off x="3352800" y="5122330"/>
            <a:ext cx="990600" cy="276225"/>
          </a:xfrm>
          <a:prstGeom prst="borderCallout1">
            <a:avLst>
              <a:gd name="adj1" fmla="val 41380"/>
              <a:gd name="adj2" fmla="val 107694"/>
              <a:gd name="adj3" fmla="val -453449"/>
              <a:gd name="adj4" fmla="val 123079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b="1">
                <a:solidFill>
                  <a:srgbClr val="000000"/>
                </a:solidFill>
              </a:rPr>
              <a:t>HCAL</a:t>
            </a: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 flipV="1">
            <a:off x="4419600" y="4206343"/>
            <a:ext cx="1828800" cy="1069975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AutoShape 9"/>
          <p:cNvSpPr>
            <a:spLocks/>
          </p:cNvSpPr>
          <p:nvPr/>
        </p:nvSpPr>
        <p:spPr bwMode="auto">
          <a:xfrm>
            <a:off x="381000" y="4436530"/>
            <a:ext cx="1828800" cy="533400"/>
          </a:xfrm>
          <a:prstGeom prst="borderCallout1">
            <a:avLst>
              <a:gd name="adj1" fmla="val 21431"/>
              <a:gd name="adj2" fmla="val 104167"/>
              <a:gd name="adj3" fmla="val -73213"/>
              <a:gd name="adj4" fmla="val 210676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b="1">
                <a:solidFill>
                  <a:srgbClr val="000000"/>
                </a:solidFill>
              </a:rPr>
              <a:t>Aimant solénoïdal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b="1">
                <a:solidFill>
                  <a:srgbClr val="000000"/>
                </a:solidFill>
              </a:rPr>
              <a:t>supraconducteur</a:t>
            </a:r>
          </a:p>
        </p:txBody>
      </p:sp>
      <p:sp>
        <p:nvSpPr>
          <p:cNvPr id="15" name="AutoShape 10"/>
          <p:cNvSpPr>
            <a:spLocks/>
          </p:cNvSpPr>
          <p:nvPr/>
        </p:nvSpPr>
        <p:spPr bwMode="auto">
          <a:xfrm>
            <a:off x="6781800" y="6036730"/>
            <a:ext cx="1295400" cy="352425"/>
          </a:xfrm>
          <a:prstGeom prst="borderCallout1">
            <a:avLst>
              <a:gd name="adj1" fmla="val 32431"/>
              <a:gd name="adj2" fmla="val -5884"/>
              <a:gd name="adj3" fmla="val -345944"/>
              <a:gd name="adj4" fmla="val -37866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b="1">
                <a:solidFill>
                  <a:srgbClr val="000000"/>
                </a:solidFill>
              </a:rPr>
              <a:t>Muons</a:t>
            </a:r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5105400" y="2531530"/>
            <a:ext cx="685800" cy="1524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775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5" y="630383"/>
            <a:ext cx="7607868" cy="967840"/>
          </a:xfrm>
        </p:spPr>
        <p:txBody>
          <a:bodyPr>
            <a:normAutofit/>
          </a:bodyPr>
          <a:lstStyle/>
          <a:p>
            <a:r>
              <a:rPr lang="en-US" dirty="0" smtClean="0"/>
              <a:t>La collaboration CMS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7632" y="6437032"/>
            <a:ext cx="630621" cy="359760"/>
          </a:xfrm>
        </p:spPr>
        <p:txBody>
          <a:bodyPr/>
          <a:lstStyle/>
          <a:p>
            <a:fld id="{5FD889E0-CAB2-4699-909D-B9A88D47ACBE}" type="slidenum">
              <a:rPr lang="en-US" smtClean="0"/>
              <a:t>12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5" y="481216"/>
            <a:ext cx="947280" cy="1076649"/>
          </a:xfrm>
          <a:prstGeom prst="rect">
            <a:avLst/>
          </a:prstGeom>
        </p:spPr>
      </p:pic>
      <p:pic>
        <p:nvPicPr>
          <p:cNvPr id="18" name="Content Placeholder 6" descr="CMScollaboration_20120627_0139light.jpg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9" b="5659"/>
          <a:stretch>
            <a:fillRect/>
          </a:stretch>
        </p:blipFill>
        <p:spPr>
          <a:xfrm>
            <a:off x="438571" y="1777999"/>
            <a:ext cx="8119809" cy="4799542"/>
          </a:xfrm>
        </p:spPr>
      </p:pic>
    </p:spTree>
    <p:extLst>
      <p:ext uri="{BB962C8B-B14F-4D97-AF65-F5344CB8AC3E}">
        <p14:creationId xmlns:p14="http://schemas.microsoft.com/office/powerpoint/2010/main" val="3987943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5" y="630383"/>
            <a:ext cx="7607868" cy="967840"/>
          </a:xfrm>
        </p:spPr>
        <p:txBody>
          <a:bodyPr>
            <a:normAutofit/>
          </a:bodyPr>
          <a:lstStyle/>
          <a:p>
            <a:r>
              <a:rPr lang="en-US" dirty="0" smtClean="0"/>
              <a:t>Le </a:t>
            </a:r>
            <a:r>
              <a:rPr lang="en-US" dirty="0" err="1" smtClean="0"/>
              <a:t>groupe</a:t>
            </a:r>
            <a:r>
              <a:rPr lang="en-US" dirty="0" smtClean="0"/>
              <a:t> CMS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l</a:t>
            </a:r>
            <a:r>
              <a:rPr lang="en-US" dirty="0" err="1" smtClean="0"/>
              <a:t>’</a:t>
            </a:r>
            <a:r>
              <a:rPr lang="en-US" dirty="0" err="1" smtClean="0"/>
              <a:t>IRFU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7632" y="6437032"/>
            <a:ext cx="630621" cy="359760"/>
          </a:xfrm>
        </p:spPr>
        <p:txBody>
          <a:bodyPr/>
          <a:lstStyle/>
          <a:p>
            <a:fld id="{5FD889E0-CAB2-4699-909D-B9A88D47ACBE}" type="slidenum">
              <a:rPr lang="en-US" smtClean="0"/>
              <a:t>13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5" y="481216"/>
            <a:ext cx="947280" cy="107664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3105" y="1574798"/>
            <a:ext cx="8555148" cy="5120396"/>
          </a:xfrm>
          <a:noFill/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200" dirty="0"/>
          </a:p>
          <a:p>
            <a:pPr marL="0" lvl="1" indent="0">
              <a:spcBef>
                <a:spcPts val="0"/>
              </a:spcBef>
              <a:buClr>
                <a:schemeClr val="bg1">
                  <a:lumMod val="65000"/>
                </a:schemeClr>
              </a:buClr>
              <a:buNone/>
            </a:pPr>
            <a:r>
              <a:rPr lang="en-US" sz="2000" b="1" dirty="0" smtClean="0">
                <a:solidFill>
                  <a:srgbClr val="990000"/>
                </a:solidFill>
              </a:rPr>
              <a:t>Composition </a:t>
            </a:r>
            <a:r>
              <a:rPr lang="en-US" sz="2000" b="1" dirty="0" err="1" smtClean="0">
                <a:solidFill>
                  <a:srgbClr val="990000"/>
                </a:solidFill>
              </a:rPr>
              <a:t>actuelle</a:t>
            </a:r>
            <a:r>
              <a:rPr lang="en-US" sz="2000" b="1" dirty="0" smtClean="0">
                <a:solidFill>
                  <a:srgbClr val="990000"/>
                </a:solidFill>
              </a:rPr>
              <a:t>:</a:t>
            </a:r>
            <a:endParaRPr lang="fr-FR" dirty="0" smtClean="0"/>
          </a:p>
          <a:p>
            <a:pPr marL="342900" lvl="1" indent="-342900">
              <a:spcBef>
                <a:spcPts val="0"/>
              </a:spcBef>
              <a:buClrTx/>
            </a:pPr>
            <a:r>
              <a:rPr lang="fr-FR" sz="1800" b="1" dirty="0" smtClean="0">
                <a:solidFill>
                  <a:srgbClr val="000000"/>
                </a:solidFill>
              </a:rPr>
              <a:t>16 physiciens: </a:t>
            </a:r>
            <a:r>
              <a:rPr lang="fr-FR" sz="1600" i="1" dirty="0" smtClean="0">
                <a:solidFill>
                  <a:srgbClr val="000000"/>
                </a:solidFill>
              </a:rPr>
              <a:t>M</a:t>
            </a:r>
            <a:r>
              <a:rPr lang="fr-FR" sz="1600" i="1" dirty="0">
                <a:solidFill>
                  <a:srgbClr val="000000"/>
                </a:solidFill>
              </a:rPr>
              <a:t>. Besançon, </a:t>
            </a:r>
            <a:r>
              <a:rPr lang="fr-FR" sz="1600" i="1" dirty="0" smtClean="0">
                <a:solidFill>
                  <a:srgbClr val="000000"/>
                </a:solidFill>
              </a:rPr>
              <a:t>F. Couderc, M</a:t>
            </a:r>
            <a:r>
              <a:rPr lang="fr-FR" sz="1600" i="1" dirty="0">
                <a:solidFill>
                  <a:srgbClr val="000000"/>
                </a:solidFill>
              </a:rPr>
              <a:t>. </a:t>
            </a:r>
            <a:r>
              <a:rPr lang="fr-FR" sz="1600" i="1" dirty="0" err="1">
                <a:solidFill>
                  <a:srgbClr val="000000"/>
                </a:solidFill>
              </a:rPr>
              <a:t>Dejardin</a:t>
            </a:r>
            <a:r>
              <a:rPr lang="fr-FR" sz="1600" i="1" dirty="0">
                <a:solidFill>
                  <a:srgbClr val="000000"/>
                </a:solidFill>
              </a:rPr>
              <a:t>, D. </a:t>
            </a:r>
            <a:r>
              <a:rPr lang="fr-FR" sz="1600" i="1" dirty="0" err="1">
                <a:solidFill>
                  <a:srgbClr val="000000"/>
                </a:solidFill>
              </a:rPr>
              <a:t>Denegri</a:t>
            </a:r>
            <a:r>
              <a:rPr lang="fr-FR" sz="1600" i="1" dirty="0">
                <a:solidFill>
                  <a:srgbClr val="000000"/>
                </a:solidFill>
              </a:rPr>
              <a:t>, B. </a:t>
            </a:r>
            <a:r>
              <a:rPr lang="fr-FR" sz="1600" i="1" dirty="0" err="1">
                <a:solidFill>
                  <a:srgbClr val="000000"/>
                </a:solidFill>
              </a:rPr>
              <a:t>Fabbro</a:t>
            </a:r>
            <a:r>
              <a:rPr lang="fr-FR" sz="1600" i="1" dirty="0">
                <a:solidFill>
                  <a:srgbClr val="000000"/>
                </a:solidFill>
              </a:rPr>
              <a:t>, J.L. Faure, </a:t>
            </a:r>
            <a:r>
              <a:rPr lang="fr-FR" sz="1600" i="1" dirty="0" smtClean="0">
                <a:solidFill>
                  <a:srgbClr val="000000"/>
                </a:solidFill>
              </a:rPr>
              <a:t>F. Ferri, S</a:t>
            </a:r>
            <a:r>
              <a:rPr lang="fr-FR" sz="1600" i="1" dirty="0">
                <a:solidFill>
                  <a:srgbClr val="000000"/>
                </a:solidFill>
              </a:rPr>
              <a:t>. </a:t>
            </a:r>
            <a:r>
              <a:rPr lang="fr-FR" sz="1600" i="1" dirty="0" err="1" smtClean="0">
                <a:solidFill>
                  <a:srgbClr val="000000"/>
                </a:solidFill>
              </a:rPr>
              <a:t>Ganjour</a:t>
            </a:r>
            <a:r>
              <a:rPr lang="fr-FR" sz="1600" i="1" dirty="0" smtClean="0">
                <a:solidFill>
                  <a:srgbClr val="000000"/>
                </a:solidFill>
              </a:rPr>
              <a:t>, </a:t>
            </a:r>
            <a:r>
              <a:rPr lang="fr-FR" sz="1600" i="1" dirty="0">
                <a:solidFill>
                  <a:srgbClr val="000000"/>
                </a:solidFill>
              </a:rPr>
              <a:t>A. </a:t>
            </a:r>
            <a:r>
              <a:rPr lang="fr-FR" sz="1600" i="1" dirty="0" err="1">
                <a:solidFill>
                  <a:srgbClr val="000000"/>
                </a:solidFill>
              </a:rPr>
              <a:t>Givernaud</a:t>
            </a:r>
            <a:r>
              <a:rPr lang="fr-FR" sz="1600" i="1" dirty="0">
                <a:solidFill>
                  <a:srgbClr val="000000"/>
                </a:solidFill>
              </a:rPr>
              <a:t> </a:t>
            </a:r>
            <a:r>
              <a:rPr lang="fr-FR" sz="1600" i="1" dirty="0" smtClean="0">
                <a:solidFill>
                  <a:srgbClr val="000000"/>
                </a:solidFill>
              </a:rPr>
              <a:t>, P. Gras, </a:t>
            </a:r>
            <a:r>
              <a:rPr lang="fr-FR" sz="1600" i="1" dirty="0">
                <a:solidFill>
                  <a:srgbClr val="000000"/>
                </a:solidFill>
              </a:rPr>
              <a:t>G. Hamel de </a:t>
            </a:r>
            <a:r>
              <a:rPr lang="fr-FR" sz="1600" i="1" dirty="0" err="1">
                <a:solidFill>
                  <a:srgbClr val="000000"/>
                </a:solidFill>
              </a:rPr>
              <a:t>Monchenault</a:t>
            </a:r>
            <a:r>
              <a:rPr lang="fr-FR" sz="1600" i="1" dirty="0">
                <a:solidFill>
                  <a:srgbClr val="000000"/>
                </a:solidFill>
              </a:rPr>
              <a:t>, P. Jarry, E. </a:t>
            </a:r>
            <a:r>
              <a:rPr lang="fr-FR" sz="1600" i="1" dirty="0" err="1">
                <a:solidFill>
                  <a:srgbClr val="000000"/>
                </a:solidFill>
              </a:rPr>
              <a:t>Locci</a:t>
            </a:r>
            <a:r>
              <a:rPr lang="fr-FR" sz="1600" i="1" dirty="0">
                <a:solidFill>
                  <a:srgbClr val="000000"/>
                </a:solidFill>
              </a:rPr>
              <a:t>, J. </a:t>
            </a:r>
            <a:r>
              <a:rPr lang="fr-FR" sz="1600" i="1" dirty="0" err="1">
                <a:solidFill>
                  <a:srgbClr val="000000"/>
                </a:solidFill>
              </a:rPr>
              <a:t>Malclès</a:t>
            </a:r>
            <a:r>
              <a:rPr lang="fr-FR" sz="1600" i="1" dirty="0">
                <a:solidFill>
                  <a:srgbClr val="000000"/>
                </a:solidFill>
              </a:rPr>
              <a:t>, A. </a:t>
            </a:r>
            <a:r>
              <a:rPr lang="fr-FR" sz="1600" i="1" dirty="0" err="1">
                <a:solidFill>
                  <a:srgbClr val="000000"/>
                </a:solidFill>
              </a:rPr>
              <a:t>Rosowsky</a:t>
            </a:r>
            <a:r>
              <a:rPr lang="fr-FR" sz="1600" i="1" dirty="0">
                <a:solidFill>
                  <a:srgbClr val="000000"/>
                </a:solidFill>
              </a:rPr>
              <a:t>, M. </a:t>
            </a:r>
            <a:r>
              <a:rPr lang="fr-FR" sz="1600" i="1" dirty="0" err="1" smtClean="0">
                <a:solidFill>
                  <a:srgbClr val="000000"/>
                </a:solidFill>
              </a:rPr>
              <a:t>Titov</a:t>
            </a:r>
            <a:endParaRPr lang="fr-FR" sz="1600" u="sng" dirty="0" smtClean="0">
              <a:solidFill>
                <a:srgbClr val="000000"/>
              </a:solidFill>
            </a:endParaRPr>
          </a:p>
          <a:p>
            <a:pPr>
              <a:spcBef>
                <a:spcPts val="75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800" b="1" dirty="0" smtClean="0">
                <a:solidFill>
                  <a:srgbClr val="000000"/>
                </a:solidFill>
              </a:rPr>
              <a:t>3 doctorants</a:t>
            </a:r>
            <a:r>
              <a:rPr lang="fr-FR" sz="1800" u="sng" dirty="0" smtClean="0">
                <a:solidFill>
                  <a:srgbClr val="000000"/>
                </a:solidFill>
              </a:rPr>
              <a:t>:</a:t>
            </a:r>
            <a:r>
              <a:rPr lang="fr-FR" sz="1800" dirty="0" smtClean="0">
                <a:solidFill>
                  <a:srgbClr val="000000"/>
                </a:solidFill>
              </a:rPr>
              <a:t> </a:t>
            </a:r>
            <a:r>
              <a:rPr lang="fr-FR" sz="1600" i="1" dirty="0" smtClean="0">
                <a:solidFill>
                  <a:srgbClr val="000000"/>
                </a:solidFill>
              </a:rPr>
              <a:t>S. </a:t>
            </a:r>
            <a:r>
              <a:rPr lang="fr-FR" sz="1600" i="1" dirty="0" err="1" smtClean="0">
                <a:solidFill>
                  <a:srgbClr val="000000"/>
                </a:solidFill>
              </a:rPr>
              <a:t>Choudhury</a:t>
            </a:r>
            <a:r>
              <a:rPr lang="fr-FR" sz="1600" i="1" dirty="0" smtClean="0">
                <a:solidFill>
                  <a:srgbClr val="000000"/>
                </a:solidFill>
              </a:rPr>
              <a:t>, J. Neveu, </a:t>
            </a:r>
            <a:r>
              <a:rPr lang="fr-FR" sz="1600" i="1" dirty="0" err="1" smtClean="0">
                <a:solidFill>
                  <a:srgbClr val="000000"/>
                </a:solidFill>
              </a:rPr>
              <a:t>T</a:t>
            </a:r>
            <a:r>
              <a:rPr lang="fr-FR" sz="1600" i="1" dirty="0" smtClean="0">
                <a:solidFill>
                  <a:srgbClr val="000000"/>
                </a:solidFill>
              </a:rPr>
              <a:t>. </a:t>
            </a:r>
            <a:r>
              <a:rPr lang="fr-FR" sz="1600" i="1" dirty="0" err="1" smtClean="0">
                <a:solidFill>
                  <a:srgbClr val="000000"/>
                </a:solidFill>
              </a:rPr>
              <a:t>Hennequin</a:t>
            </a:r>
            <a:endParaRPr lang="fr-FR" sz="1600" u="sng" dirty="0" smtClean="0">
              <a:solidFill>
                <a:srgbClr val="000000"/>
              </a:solidFill>
            </a:endParaRPr>
          </a:p>
          <a:p>
            <a:pPr>
              <a:spcBef>
                <a:spcPts val="75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800" b="1" dirty="0" smtClean="0">
                <a:solidFill>
                  <a:srgbClr val="000000"/>
                </a:solidFill>
              </a:rPr>
              <a:t>2 </a:t>
            </a:r>
            <a:r>
              <a:rPr lang="fr-FR" sz="1800" b="1" dirty="0" err="1">
                <a:solidFill>
                  <a:srgbClr val="000000"/>
                </a:solidFill>
              </a:rPr>
              <a:t>p</a:t>
            </a:r>
            <a:r>
              <a:rPr lang="fr-FR" sz="1800" b="1" dirty="0" err="1" smtClean="0">
                <a:solidFill>
                  <a:srgbClr val="000000"/>
                </a:solidFill>
              </a:rPr>
              <a:t>ostdocs</a:t>
            </a:r>
            <a:r>
              <a:rPr lang="fr-FR" sz="1800" b="1" dirty="0" smtClean="0">
                <a:solidFill>
                  <a:srgbClr val="000000"/>
                </a:solidFill>
              </a:rPr>
              <a:t>: </a:t>
            </a:r>
            <a:r>
              <a:rPr lang="fr-FR" sz="1800" i="1" dirty="0" smtClean="0">
                <a:solidFill>
                  <a:srgbClr val="000000"/>
                </a:solidFill>
              </a:rPr>
              <a:t>I</a:t>
            </a:r>
            <a:r>
              <a:rPr lang="fr-FR" sz="1600" i="1" dirty="0" smtClean="0">
                <a:solidFill>
                  <a:srgbClr val="000000"/>
                </a:solidFill>
              </a:rPr>
              <a:t>. </a:t>
            </a:r>
            <a:r>
              <a:rPr lang="fr-FR" sz="1600" i="1" dirty="0" err="1" smtClean="0">
                <a:solidFill>
                  <a:srgbClr val="000000"/>
                </a:solidFill>
              </a:rPr>
              <a:t>Tecker</a:t>
            </a:r>
            <a:r>
              <a:rPr lang="fr-FR" sz="1600" i="1" dirty="0" smtClean="0">
                <a:solidFill>
                  <a:srgbClr val="000000"/>
                </a:solidFill>
              </a:rPr>
              <a:t>, A. </a:t>
            </a:r>
            <a:r>
              <a:rPr lang="fr-FR" sz="1600" i="1" dirty="0" err="1" smtClean="0">
                <a:solidFill>
                  <a:srgbClr val="000000"/>
                </a:solidFill>
              </a:rPr>
              <a:t>Nayak</a:t>
            </a:r>
            <a:endParaRPr lang="fr-FR" sz="1600" i="1" dirty="0" smtClean="0">
              <a:solidFill>
                <a:srgbClr val="000000"/>
              </a:solidFill>
            </a:endParaRPr>
          </a:p>
          <a:p>
            <a:pPr>
              <a:spcBef>
                <a:spcPts val="75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800" b="1" dirty="0" smtClean="0">
                <a:solidFill>
                  <a:srgbClr val="000000"/>
                </a:solidFill>
              </a:rPr>
              <a:t>Forte implication du SEDI </a:t>
            </a:r>
            <a:r>
              <a:rPr lang="fr-FR" sz="1800" b="1" dirty="0" smtClean="0">
                <a:solidFill>
                  <a:srgbClr val="000000"/>
                </a:solidFill>
              </a:rPr>
              <a:t>à la construction</a:t>
            </a:r>
            <a:r>
              <a:rPr lang="fr-FR" sz="1800" i="1" dirty="0" smtClean="0">
                <a:solidFill>
                  <a:srgbClr val="000000"/>
                </a:solidFill>
              </a:rPr>
              <a:t>: </a:t>
            </a:r>
            <a:r>
              <a:rPr lang="fr-FR" sz="1600" i="1" dirty="0" smtClean="0">
                <a:solidFill>
                  <a:schemeClr val="tx1"/>
                </a:solidFill>
              </a:rPr>
              <a:t>M</a:t>
            </a:r>
            <a:r>
              <a:rPr lang="fr-FR" sz="1600" i="1" dirty="0">
                <a:solidFill>
                  <a:schemeClr val="tx1"/>
                </a:solidFill>
              </a:rPr>
              <a:t>. </a:t>
            </a:r>
            <a:r>
              <a:rPr lang="fr-FR" sz="1600" i="1" dirty="0" err="1">
                <a:solidFill>
                  <a:schemeClr val="tx1"/>
                </a:solidFill>
              </a:rPr>
              <a:t>Anfreville</a:t>
            </a:r>
            <a:r>
              <a:rPr lang="fr-FR" sz="1600" i="1" dirty="0">
                <a:solidFill>
                  <a:schemeClr val="tx1"/>
                </a:solidFill>
              </a:rPr>
              <a:t> , J-P. Bard, M. Boyer, A. Gomes, P. Gras, C. </a:t>
            </a:r>
            <a:r>
              <a:rPr lang="fr-FR" sz="1600" i="1" dirty="0" err="1">
                <a:solidFill>
                  <a:schemeClr val="tx1"/>
                </a:solidFill>
              </a:rPr>
              <a:t>Jeanney</a:t>
            </a:r>
            <a:r>
              <a:rPr lang="fr-FR" sz="1600" i="1" dirty="0">
                <a:solidFill>
                  <a:schemeClr val="tx1"/>
                </a:solidFill>
              </a:rPr>
              <a:t>, I. </a:t>
            </a:r>
            <a:r>
              <a:rPr lang="fr-FR" sz="1600" i="1" dirty="0" err="1">
                <a:solidFill>
                  <a:schemeClr val="tx1"/>
                </a:solidFill>
              </a:rPr>
              <a:t>Mandjavize</a:t>
            </a:r>
            <a:r>
              <a:rPr lang="fr-FR" sz="1600" i="1" dirty="0">
                <a:solidFill>
                  <a:schemeClr val="tx1"/>
                </a:solidFill>
              </a:rPr>
              <a:t>, Y. </a:t>
            </a:r>
            <a:r>
              <a:rPr lang="fr-FR" sz="1600" i="1" dirty="0" err="1">
                <a:solidFill>
                  <a:schemeClr val="tx1"/>
                </a:solidFill>
              </a:rPr>
              <a:t>Penichot</a:t>
            </a:r>
            <a:r>
              <a:rPr lang="fr-FR" sz="1600" i="1" dirty="0">
                <a:solidFill>
                  <a:schemeClr val="tx1"/>
                </a:solidFill>
              </a:rPr>
              <a:t>, D. Pierrepont (antenne), J.M Reymond, J. </a:t>
            </a:r>
            <a:r>
              <a:rPr lang="fr-FR" sz="1600" i="1" dirty="0" err="1">
                <a:solidFill>
                  <a:schemeClr val="tx1"/>
                </a:solidFill>
              </a:rPr>
              <a:t>Rolequin</a:t>
            </a:r>
            <a:r>
              <a:rPr lang="fr-FR" sz="1600" i="1" dirty="0">
                <a:solidFill>
                  <a:schemeClr val="tx1"/>
                </a:solidFill>
              </a:rPr>
              <a:t>, J. Tartas, P. </a:t>
            </a:r>
            <a:r>
              <a:rPr lang="fr-FR" sz="1600" i="1" dirty="0" err="1" smtClean="0">
                <a:solidFill>
                  <a:schemeClr val="tx1"/>
                </a:solidFill>
              </a:rPr>
              <a:t>Venault</a:t>
            </a:r>
            <a:endParaRPr lang="fr-FR" sz="1600" i="1" dirty="0" smtClean="0">
              <a:solidFill>
                <a:schemeClr val="tx1"/>
              </a:solidFill>
            </a:endParaRPr>
          </a:p>
          <a:p>
            <a:pPr marL="287338" indent="-287338">
              <a:spcBef>
                <a:spcPts val="75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 b="1" dirty="0" smtClean="0">
                <a:solidFill>
                  <a:srgbClr val="990000"/>
                </a:solidFill>
              </a:rPr>
              <a:t>Contributions majeures au d</a:t>
            </a:r>
            <a:r>
              <a:rPr lang="fr-FR" sz="2000" b="1" dirty="0" smtClean="0">
                <a:solidFill>
                  <a:srgbClr val="990000"/>
                </a:solidFill>
              </a:rPr>
              <a:t>étecteur:</a:t>
            </a:r>
            <a:endParaRPr lang="fr-FR" sz="2000" b="1" dirty="0" smtClean="0">
              <a:solidFill>
                <a:srgbClr val="990000"/>
              </a:solidFill>
            </a:endParaRPr>
          </a:p>
          <a:p>
            <a:pPr>
              <a:spcBef>
                <a:spcPts val="75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800" b="1" dirty="0" err="1" smtClean="0">
                <a:solidFill>
                  <a:srgbClr val="990000"/>
                </a:solidFill>
              </a:rPr>
              <a:t>So</a:t>
            </a:r>
            <a:r>
              <a:rPr lang="fr-FR" sz="1800" b="1" dirty="0" err="1" smtClean="0">
                <a:solidFill>
                  <a:srgbClr val="990000"/>
                </a:solidFill>
              </a:rPr>
              <a:t>lénoide</a:t>
            </a:r>
            <a:r>
              <a:rPr lang="fr-FR" sz="1800" b="1" dirty="0" smtClean="0">
                <a:solidFill>
                  <a:srgbClr val="990000"/>
                </a:solidFill>
              </a:rPr>
              <a:t>: </a:t>
            </a:r>
            <a:r>
              <a:rPr lang="fr-FR" sz="1800" dirty="0" smtClean="0">
                <a:solidFill>
                  <a:srgbClr val="000000"/>
                </a:solidFill>
              </a:rPr>
              <a:t>IRFU </a:t>
            </a:r>
            <a:r>
              <a:rPr lang="fr-FR" sz="1800" dirty="0">
                <a:solidFill>
                  <a:srgbClr val="000000"/>
                </a:solidFill>
              </a:rPr>
              <a:t>à l’origine de la conception de ce solénoïde supraconducteur, le plus grand jamais </a:t>
            </a:r>
            <a:r>
              <a:rPr lang="fr-FR" sz="1800" dirty="0" smtClean="0">
                <a:solidFill>
                  <a:srgbClr val="000000"/>
                </a:solidFill>
              </a:rPr>
              <a:t>réalisé</a:t>
            </a:r>
          </a:p>
          <a:p>
            <a:pPr>
              <a:spcBef>
                <a:spcPts val="75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800" b="1" dirty="0" smtClean="0">
                <a:solidFill>
                  <a:srgbClr val="990000"/>
                </a:solidFill>
              </a:rPr>
              <a:t>Calorimètre électromagnétique:</a:t>
            </a:r>
          </a:p>
          <a:p>
            <a:pPr lvl="1">
              <a:spcBef>
                <a:spcPts val="75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800" dirty="0" smtClean="0">
                <a:solidFill>
                  <a:schemeClr val="tx1"/>
                </a:solidFill>
              </a:rPr>
              <a:t>Electronique de lecture </a:t>
            </a:r>
            <a:r>
              <a:rPr lang="fr-FR" sz="1800" dirty="0" err="1" smtClean="0">
                <a:solidFill>
                  <a:schemeClr val="tx1"/>
                </a:solidFill>
              </a:rPr>
              <a:t>selective</a:t>
            </a:r>
            <a:r>
              <a:rPr lang="fr-FR" sz="1800" dirty="0" smtClean="0">
                <a:solidFill>
                  <a:schemeClr val="tx1"/>
                </a:solidFill>
              </a:rPr>
              <a:t> 	</a:t>
            </a:r>
            <a:endParaRPr lang="fr-FR" sz="1800" dirty="0" smtClean="0">
              <a:solidFill>
                <a:schemeClr val="tx1"/>
              </a:solidFill>
            </a:endParaRPr>
          </a:p>
          <a:p>
            <a:pPr lvl="1">
              <a:spcBef>
                <a:spcPts val="75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800" dirty="0" smtClean="0">
                <a:solidFill>
                  <a:schemeClr val="tx1"/>
                </a:solidFill>
              </a:rPr>
              <a:t>Monitorage par LASER: </a:t>
            </a:r>
            <a:r>
              <a:rPr lang="fr-FR" sz="1800" dirty="0" smtClean="0">
                <a:solidFill>
                  <a:srgbClr val="FF0000"/>
                </a:solidFill>
              </a:rPr>
              <a:t>crucial pour la recherche du </a:t>
            </a:r>
            <a:r>
              <a:rPr lang="fr-FR" sz="1800" dirty="0" err="1" smtClean="0">
                <a:solidFill>
                  <a:srgbClr val="FF0000"/>
                </a:solidFill>
              </a:rPr>
              <a:t>Higgs</a:t>
            </a:r>
            <a:r>
              <a:rPr lang="fr-FR" sz="1800" dirty="0" smtClean="0">
                <a:solidFill>
                  <a:srgbClr val="FF0000"/>
                </a:solidFill>
              </a:rPr>
              <a:t> en deux photons</a:t>
            </a:r>
          </a:p>
          <a:p>
            <a:pPr marL="287338" indent="-287338">
              <a:spcBef>
                <a:spcPts val="75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1800" i="1" dirty="0">
              <a:solidFill>
                <a:schemeClr val="tx1"/>
              </a:solidFill>
            </a:endParaRPr>
          </a:p>
          <a:p>
            <a:pPr marL="0" lvl="1">
              <a:spcBef>
                <a:spcPts val="0"/>
              </a:spcBef>
              <a:buClr>
                <a:schemeClr val="bg1">
                  <a:lumMod val="65000"/>
                </a:schemeClr>
              </a:buClr>
            </a:pPr>
            <a:endParaRPr lang="en-US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940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5" y="630383"/>
            <a:ext cx="7607868" cy="967840"/>
          </a:xfrm>
        </p:spPr>
        <p:txBody>
          <a:bodyPr>
            <a:normAutofit/>
          </a:bodyPr>
          <a:lstStyle/>
          <a:p>
            <a:r>
              <a:rPr lang="en-US" dirty="0" smtClean="0"/>
              <a:t>Le </a:t>
            </a:r>
            <a:r>
              <a:rPr lang="en-US" dirty="0" err="1" smtClean="0"/>
              <a:t>calorimètre</a:t>
            </a:r>
            <a:r>
              <a:rPr lang="en-US" dirty="0" smtClean="0"/>
              <a:t> de CMS: ECAL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7632" y="6437032"/>
            <a:ext cx="630621" cy="359760"/>
          </a:xfrm>
        </p:spPr>
        <p:txBody>
          <a:bodyPr/>
          <a:lstStyle/>
          <a:p>
            <a:fld id="{5FD889E0-CAB2-4699-909D-B9A88D47ACBE}" type="slidenum">
              <a:rPr lang="en-US" smtClean="0"/>
              <a:t>14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5" y="481216"/>
            <a:ext cx="947280" cy="1076649"/>
          </a:xfrm>
          <a:prstGeom prst="rect">
            <a:avLst/>
          </a:prstGeom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313" y="1698302"/>
            <a:ext cx="3255963" cy="244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2006739" y="924611"/>
            <a:ext cx="1276956" cy="403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7105" y="3579889"/>
            <a:ext cx="8893696" cy="321690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800" dirty="0" smtClean="0"/>
              <a:t>Le </a:t>
            </a:r>
            <a:r>
              <a:rPr lang="en-US" sz="1800" dirty="0" err="1"/>
              <a:t>calorimètre</a:t>
            </a:r>
            <a:r>
              <a:rPr lang="en-US" sz="1800" dirty="0"/>
              <a:t> (</a:t>
            </a:r>
            <a:r>
              <a:rPr lang="en-US" sz="1800" dirty="0" err="1"/>
              <a:t>cristaux+photodetecteurs</a:t>
            </a:r>
            <a:r>
              <a:rPr lang="en-US" sz="1800" dirty="0"/>
              <a:t>) </a:t>
            </a:r>
            <a:r>
              <a:rPr lang="en-US" sz="1800" dirty="0" err="1"/>
              <a:t>mesure</a:t>
            </a:r>
            <a:r>
              <a:rPr lang="en-US" sz="1800" dirty="0"/>
              <a:t> </a:t>
            </a:r>
            <a:r>
              <a:rPr lang="en-US" sz="1800" dirty="0" err="1"/>
              <a:t>l’énergie</a:t>
            </a:r>
            <a:r>
              <a:rPr lang="en-US" sz="1800" dirty="0"/>
              <a:t> des </a:t>
            </a:r>
            <a:r>
              <a:rPr lang="en-US" sz="1800" dirty="0" err="1"/>
              <a:t>électrons</a:t>
            </a:r>
            <a:r>
              <a:rPr lang="en-US" sz="1800" dirty="0"/>
              <a:t> et </a:t>
            </a:r>
            <a:r>
              <a:rPr lang="en-US" sz="1800" dirty="0" smtClean="0"/>
              <a:t>photons:</a:t>
            </a:r>
          </a:p>
          <a:p>
            <a:pPr lvl="1"/>
            <a:r>
              <a:rPr lang="en-US" sz="1600" dirty="0" err="1" smtClean="0"/>
              <a:t>Lorsqu’un</a:t>
            </a:r>
            <a:r>
              <a:rPr lang="en-US" sz="1600" dirty="0" smtClean="0"/>
              <a:t> </a:t>
            </a:r>
            <a:r>
              <a:rPr lang="en-US" sz="1600" dirty="0"/>
              <a:t>photon </a:t>
            </a:r>
            <a:r>
              <a:rPr lang="en-US" sz="1600" dirty="0" err="1"/>
              <a:t>ou</a:t>
            </a:r>
            <a:r>
              <a:rPr lang="en-US" sz="1600" dirty="0"/>
              <a:t> un </a:t>
            </a:r>
            <a:r>
              <a:rPr lang="en-US" sz="1600" dirty="0" err="1"/>
              <a:t>électron</a:t>
            </a:r>
            <a:r>
              <a:rPr lang="en-US" sz="1600" dirty="0"/>
              <a:t> arrive </a:t>
            </a:r>
            <a:r>
              <a:rPr lang="en-US" sz="1600" dirty="0" err="1"/>
              <a:t>dans</a:t>
            </a:r>
            <a:r>
              <a:rPr lang="en-US" sz="1600" dirty="0"/>
              <a:t> un </a:t>
            </a:r>
            <a:r>
              <a:rPr lang="en-US" sz="1600" dirty="0" err="1"/>
              <a:t>cristal</a:t>
            </a:r>
            <a:r>
              <a:rPr lang="en-US" sz="1600" dirty="0"/>
              <a:t>, </a:t>
            </a:r>
            <a:r>
              <a:rPr lang="en-US" sz="1600" dirty="0" err="1"/>
              <a:t>une</a:t>
            </a:r>
            <a:r>
              <a:rPr lang="en-US" sz="1600" dirty="0"/>
              <a:t> suite </a:t>
            </a:r>
            <a:r>
              <a:rPr lang="en-US" sz="1600" dirty="0" err="1"/>
              <a:t>d’interactions</a:t>
            </a:r>
            <a:r>
              <a:rPr lang="en-US" sz="1600" dirty="0"/>
              <a:t> </a:t>
            </a:r>
            <a:r>
              <a:rPr lang="en-US" sz="1600" dirty="0" err="1" smtClean="0"/>
              <a:t>électromagnétiques</a:t>
            </a:r>
            <a:r>
              <a:rPr lang="en-US" sz="1600" dirty="0" smtClean="0"/>
              <a:t> </a:t>
            </a:r>
            <a:r>
              <a:rPr lang="en-US" sz="1600" dirty="0" err="1"/>
              <a:t>transforme</a:t>
            </a:r>
            <a:r>
              <a:rPr lang="en-US" sz="1600" dirty="0"/>
              <a:t> </a:t>
            </a:r>
            <a:r>
              <a:rPr lang="en-US" sz="1600" dirty="0" err="1"/>
              <a:t>toute</a:t>
            </a:r>
            <a:r>
              <a:rPr lang="en-US" sz="1600" dirty="0"/>
              <a:t> son </a:t>
            </a:r>
            <a:r>
              <a:rPr lang="en-US" sz="1600" dirty="0" err="1"/>
              <a:t>énergie</a:t>
            </a:r>
            <a:r>
              <a:rPr lang="en-US" sz="1600" dirty="0"/>
              <a:t> en lumière visible</a:t>
            </a:r>
          </a:p>
          <a:p>
            <a:pPr lvl="1"/>
            <a:r>
              <a:rPr lang="en-US" sz="1600" dirty="0"/>
              <a:t>On </a:t>
            </a:r>
            <a:r>
              <a:rPr lang="en-US" sz="1600" dirty="0" err="1"/>
              <a:t>recueille</a:t>
            </a:r>
            <a:r>
              <a:rPr lang="en-US" sz="1600" dirty="0"/>
              <a:t> </a:t>
            </a:r>
            <a:r>
              <a:rPr lang="en-US" sz="1600" dirty="0" err="1"/>
              <a:t>cette</a:t>
            </a:r>
            <a:r>
              <a:rPr lang="en-US" sz="1600" dirty="0"/>
              <a:t> lumière et en </a:t>
            </a:r>
            <a:r>
              <a:rPr lang="en-US" sz="1600" dirty="0" err="1"/>
              <a:t>déduit</a:t>
            </a:r>
            <a:r>
              <a:rPr lang="en-US" sz="1600" dirty="0"/>
              <a:t> son </a:t>
            </a:r>
            <a:r>
              <a:rPr lang="en-US" sz="1600" dirty="0" err="1"/>
              <a:t>énergie</a:t>
            </a:r>
            <a:r>
              <a:rPr lang="en-US" sz="1600" dirty="0"/>
              <a:t> </a:t>
            </a:r>
            <a:r>
              <a:rPr lang="en-US" sz="1600" dirty="0" err="1"/>
              <a:t>initiale</a:t>
            </a:r>
            <a:endParaRPr lang="en-US" sz="1600" dirty="0"/>
          </a:p>
          <a:p>
            <a:r>
              <a:rPr lang="en-US" sz="1800" b="1" dirty="0" err="1" smtClean="0"/>
              <a:t>Problème</a:t>
            </a:r>
            <a:r>
              <a:rPr lang="en-US" sz="1800" b="1" dirty="0"/>
              <a:t>: </a:t>
            </a:r>
            <a:r>
              <a:rPr lang="en-US" sz="1800" dirty="0"/>
              <a:t>après irradiation (</a:t>
            </a:r>
            <a:r>
              <a:rPr lang="en-US" sz="1800" dirty="0" err="1"/>
              <a:t>quand</a:t>
            </a:r>
            <a:r>
              <a:rPr lang="en-US" sz="1800" dirty="0"/>
              <a:t> des collisions </a:t>
            </a:r>
            <a:r>
              <a:rPr lang="en-US" sz="1800" dirty="0" err="1"/>
              <a:t>ont</a:t>
            </a:r>
            <a:r>
              <a:rPr lang="en-US" sz="1800" dirty="0"/>
              <a:t> lieu), les </a:t>
            </a:r>
            <a:r>
              <a:rPr lang="en-US" sz="1800" dirty="0" err="1"/>
              <a:t>cristaux</a:t>
            </a:r>
            <a:r>
              <a:rPr lang="en-US" sz="1800" dirty="0"/>
              <a:t> </a:t>
            </a:r>
            <a:r>
              <a:rPr lang="en-US" sz="1800" dirty="0" err="1"/>
              <a:t>perdent</a:t>
            </a:r>
            <a:r>
              <a:rPr lang="en-US" sz="1800" dirty="0"/>
              <a:t> de la transparence </a:t>
            </a:r>
            <a:r>
              <a:rPr lang="en-US" sz="1800" dirty="0" err="1"/>
              <a:t>à</a:t>
            </a:r>
            <a:r>
              <a:rPr lang="en-US" sz="1800" dirty="0"/>
              <a:t> </a:t>
            </a:r>
            <a:r>
              <a:rPr lang="en-US" sz="1800" dirty="0" err="1"/>
              <a:t>cette</a:t>
            </a:r>
            <a:r>
              <a:rPr lang="en-US" sz="1800" dirty="0"/>
              <a:t> lumière visible, et </a:t>
            </a:r>
            <a:r>
              <a:rPr lang="en-US" sz="1800" dirty="0" err="1"/>
              <a:t>l’énergie</a:t>
            </a:r>
            <a:r>
              <a:rPr lang="en-US" sz="1800" dirty="0"/>
              <a:t> </a:t>
            </a:r>
            <a:r>
              <a:rPr lang="en-US" sz="1800" dirty="0" err="1"/>
              <a:t>est</a:t>
            </a:r>
            <a:r>
              <a:rPr lang="en-US" sz="1800" dirty="0"/>
              <a:t> sous </a:t>
            </a:r>
            <a:r>
              <a:rPr lang="en-US" sz="1800" dirty="0" err="1"/>
              <a:t>estimée</a:t>
            </a:r>
            <a:r>
              <a:rPr lang="en-US" sz="1800" dirty="0"/>
              <a:t> </a:t>
            </a:r>
            <a:r>
              <a:rPr lang="en-US" sz="1800" dirty="0" err="1"/>
              <a:t>donc</a:t>
            </a:r>
            <a:r>
              <a:rPr lang="en-US" sz="1800" dirty="0"/>
              <a:t> mal </a:t>
            </a:r>
            <a:r>
              <a:rPr lang="en-US" sz="1800" dirty="0" err="1" smtClean="0"/>
              <a:t>mesurée</a:t>
            </a:r>
            <a:endParaRPr lang="en-US" sz="1800" dirty="0"/>
          </a:p>
          <a:p>
            <a:r>
              <a:rPr lang="en-US" sz="1800" b="1" dirty="0" smtClean="0"/>
              <a:t>Solution</a:t>
            </a:r>
            <a:r>
              <a:rPr lang="en-US" sz="1800" b="1" dirty="0"/>
              <a:t>: </a:t>
            </a:r>
            <a:r>
              <a:rPr lang="en-US" sz="1800" dirty="0"/>
              <a:t>le </a:t>
            </a:r>
            <a:r>
              <a:rPr lang="en-US" sz="1800" dirty="0" err="1"/>
              <a:t>système</a:t>
            </a:r>
            <a:r>
              <a:rPr lang="en-US" sz="1800" dirty="0"/>
              <a:t> de </a:t>
            </a:r>
            <a:r>
              <a:rPr lang="en-US" sz="1800" dirty="0" err="1"/>
              <a:t>monitorage</a:t>
            </a:r>
            <a:r>
              <a:rPr lang="en-US" sz="1800" dirty="0"/>
              <a:t> LASER </a:t>
            </a:r>
            <a:r>
              <a:rPr lang="en-US" sz="1800" dirty="0" err="1" smtClean="0"/>
              <a:t>conçu</a:t>
            </a:r>
            <a:r>
              <a:rPr lang="en-US" sz="1800" dirty="0" smtClean="0"/>
              <a:t> par </a:t>
            </a:r>
            <a:r>
              <a:rPr lang="en-US" sz="1800" dirty="0" err="1" smtClean="0"/>
              <a:t>saclay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38564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5" y="630383"/>
            <a:ext cx="7607868" cy="9678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 </a:t>
            </a:r>
            <a:r>
              <a:rPr lang="en-US" dirty="0" err="1" smtClean="0"/>
              <a:t>système</a:t>
            </a:r>
            <a:r>
              <a:rPr lang="en-US" dirty="0" smtClean="0"/>
              <a:t> de </a:t>
            </a:r>
            <a:r>
              <a:rPr lang="en-US" dirty="0" err="1" smtClean="0"/>
              <a:t>monitorage</a:t>
            </a:r>
            <a:r>
              <a:rPr lang="en-US" dirty="0" smtClean="0"/>
              <a:t> LASER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7632" y="6437032"/>
            <a:ext cx="630621" cy="359760"/>
          </a:xfrm>
        </p:spPr>
        <p:txBody>
          <a:bodyPr/>
          <a:lstStyle/>
          <a:p>
            <a:fld id="{5FD889E0-CAB2-4699-909D-B9A88D47ACBE}" type="slidenum">
              <a:rPr lang="en-US" smtClean="0"/>
              <a:t>15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5" y="481216"/>
            <a:ext cx="947280" cy="1076649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7105" y="1411993"/>
            <a:ext cx="4575695" cy="538479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Principe </a:t>
            </a:r>
            <a:r>
              <a:rPr lang="en-US" sz="1800" dirty="0" err="1" smtClean="0">
                <a:solidFill>
                  <a:schemeClr val="tx1"/>
                </a:solidFill>
              </a:rPr>
              <a:t>simplifié</a:t>
            </a:r>
            <a:r>
              <a:rPr lang="en-US" sz="1800" dirty="0" smtClean="0">
                <a:solidFill>
                  <a:schemeClr val="tx1"/>
                </a:solidFill>
              </a:rPr>
              <a:t>: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On </a:t>
            </a:r>
            <a:r>
              <a:rPr lang="en-US" sz="1600" dirty="0" err="1" smtClean="0">
                <a:solidFill>
                  <a:schemeClr val="tx1"/>
                </a:solidFill>
              </a:rPr>
              <a:t>envoie</a:t>
            </a:r>
            <a:r>
              <a:rPr lang="en-US" sz="1600" dirty="0" smtClean="0">
                <a:solidFill>
                  <a:schemeClr val="tx1"/>
                </a:solidFill>
              </a:rPr>
              <a:t> des impulsions lasers </a:t>
            </a:r>
            <a:r>
              <a:rPr lang="en-US" sz="1600" dirty="0" err="1" smtClean="0">
                <a:solidFill>
                  <a:schemeClr val="tx1"/>
                </a:solidFill>
              </a:rPr>
              <a:t>connues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dans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tous</a:t>
            </a:r>
            <a:r>
              <a:rPr lang="en-US" sz="1600" dirty="0" smtClean="0">
                <a:solidFill>
                  <a:schemeClr val="tx1"/>
                </a:solidFill>
              </a:rPr>
              <a:t> les </a:t>
            </a:r>
            <a:r>
              <a:rPr lang="en-US" sz="1600" dirty="0" err="1" smtClean="0">
                <a:solidFill>
                  <a:schemeClr val="tx1"/>
                </a:solidFill>
              </a:rPr>
              <a:t>cristaux</a:t>
            </a:r>
            <a:r>
              <a:rPr lang="en-US" sz="1600" dirty="0" smtClean="0">
                <a:solidFill>
                  <a:schemeClr val="tx1"/>
                </a:solidFill>
              </a:rPr>
              <a:t> (</a:t>
            </a:r>
            <a:r>
              <a:rPr lang="en-US" sz="1600" dirty="0" smtClean="0">
                <a:solidFill>
                  <a:schemeClr val="tx1"/>
                </a:solidFill>
                <a:latin typeface="ＭＳ ゴシック"/>
                <a:ea typeface="ＭＳ ゴシック"/>
                <a:cs typeface="ＭＳ ゴシック"/>
              </a:rPr>
              <a:t>≅</a:t>
            </a:r>
            <a:r>
              <a:rPr lang="en-US" sz="1600" dirty="0" smtClean="0">
                <a:solidFill>
                  <a:schemeClr val="tx1"/>
                </a:solidFill>
              </a:rPr>
              <a:t>80000) </a:t>
            </a:r>
            <a:r>
              <a:rPr lang="en-US" sz="1600" dirty="0" err="1" smtClean="0">
                <a:solidFill>
                  <a:schemeClr val="tx1"/>
                </a:solidFill>
              </a:rPr>
              <a:t>toutes</a:t>
            </a:r>
            <a:r>
              <a:rPr lang="en-US" sz="1600" dirty="0" smtClean="0">
                <a:solidFill>
                  <a:schemeClr val="tx1"/>
                </a:solidFill>
              </a:rPr>
              <a:t> les 30 minutes via un </a:t>
            </a:r>
            <a:r>
              <a:rPr lang="en-US" sz="1600" dirty="0" err="1" smtClean="0">
                <a:solidFill>
                  <a:schemeClr val="tx1"/>
                </a:solidFill>
              </a:rPr>
              <a:t>système</a:t>
            </a:r>
            <a:r>
              <a:rPr lang="en-US" sz="1600" dirty="0" smtClean="0">
                <a:solidFill>
                  <a:schemeClr val="tx1"/>
                </a:solidFill>
              </a:rPr>
              <a:t> de </a:t>
            </a:r>
            <a:r>
              <a:rPr lang="en-US" sz="1600" dirty="0" err="1" smtClean="0">
                <a:solidFill>
                  <a:schemeClr val="tx1"/>
                </a:solidFill>
              </a:rPr>
              <a:t>fibres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optiques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</a:p>
          <a:p>
            <a:pPr lvl="1"/>
            <a:endParaRPr lang="en-US" sz="1600" dirty="0" smtClean="0">
              <a:solidFill>
                <a:schemeClr val="tx1"/>
              </a:solidFill>
            </a:endParaRP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On </a:t>
            </a:r>
            <a:r>
              <a:rPr lang="en-US" sz="1600" dirty="0" err="1" smtClean="0">
                <a:solidFill>
                  <a:schemeClr val="tx1"/>
                </a:solidFill>
              </a:rPr>
              <a:t>mesure</a:t>
            </a:r>
            <a:r>
              <a:rPr lang="en-US" sz="1600" dirty="0" smtClean="0">
                <a:solidFill>
                  <a:schemeClr val="tx1"/>
                </a:solidFill>
              </a:rPr>
              <a:t> la </a:t>
            </a:r>
            <a:r>
              <a:rPr lang="en-US" sz="1600" dirty="0" err="1" smtClean="0">
                <a:solidFill>
                  <a:schemeClr val="tx1"/>
                </a:solidFill>
              </a:rPr>
              <a:t>perte</a:t>
            </a:r>
            <a:r>
              <a:rPr lang="en-US" sz="1600" dirty="0" smtClean="0">
                <a:solidFill>
                  <a:schemeClr val="tx1"/>
                </a:solidFill>
              </a:rPr>
              <a:t> de </a:t>
            </a:r>
            <a:r>
              <a:rPr lang="en-US" sz="1600" dirty="0" err="1" smtClean="0">
                <a:solidFill>
                  <a:schemeClr val="tx1"/>
                </a:solidFill>
              </a:rPr>
              <a:t>réponse</a:t>
            </a:r>
            <a:r>
              <a:rPr lang="en-US" sz="1600" dirty="0" smtClean="0">
                <a:solidFill>
                  <a:schemeClr val="tx1"/>
                </a:solidFill>
              </a:rPr>
              <a:t> de </a:t>
            </a:r>
            <a:r>
              <a:rPr lang="en-US" sz="1600" dirty="0" err="1" smtClean="0">
                <a:solidFill>
                  <a:schemeClr val="tx1"/>
                </a:solidFill>
              </a:rPr>
              <a:t>chaque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cristal</a:t>
            </a:r>
            <a:r>
              <a:rPr lang="en-US" sz="1600" dirty="0" smtClean="0">
                <a:solidFill>
                  <a:schemeClr val="tx1"/>
                </a:solidFill>
              </a:rPr>
              <a:t> avec la </a:t>
            </a:r>
            <a:r>
              <a:rPr lang="en-US" sz="1600" dirty="0" err="1" smtClean="0">
                <a:solidFill>
                  <a:schemeClr val="tx1"/>
                </a:solidFill>
              </a:rPr>
              <a:t>réponse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mesurée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à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ces</a:t>
            </a:r>
            <a:r>
              <a:rPr lang="en-US" sz="1600" dirty="0" smtClean="0">
                <a:solidFill>
                  <a:schemeClr val="tx1"/>
                </a:solidFill>
              </a:rPr>
              <a:t> impulsions</a:t>
            </a:r>
          </a:p>
          <a:p>
            <a:pPr lvl="1"/>
            <a:endParaRPr lang="en-US" sz="1600" dirty="0" smtClean="0">
              <a:solidFill>
                <a:schemeClr val="tx1"/>
              </a:solidFill>
            </a:endParaRP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On </a:t>
            </a:r>
            <a:r>
              <a:rPr lang="en-US" sz="1600" dirty="0" err="1" smtClean="0">
                <a:solidFill>
                  <a:schemeClr val="tx1"/>
                </a:solidFill>
              </a:rPr>
              <a:t>corrige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l’énergie</a:t>
            </a:r>
            <a:r>
              <a:rPr lang="en-US" sz="1600" dirty="0" smtClean="0">
                <a:solidFill>
                  <a:schemeClr val="tx1"/>
                </a:solidFill>
              </a:rPr>
              <a:t> au fur et </a:t>
            </a:r>
            <a:r>
              <a:rPr lang="en-US" sz="1600" dirty="0" err="1" smtClean="0">
                <a:solidFill>
                  <a:schemeClr val="tx1"/>
                </a:solidFill>
              </a:rPr>
              <a:t>à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mesure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cristal</a:t>
            </a:r>
            <a:r>
              <a:rPr lang="en-US" sz="1600" dirty="0" smtClean="0">
                <a:solidFill>
                  <a:schemeClr val="tx1"/>
                </a:solidFill>
              </a:rPr>
              <a:t> par </a:t>
            </a:r>
            <a:r>
              <a:rPr lang="en-US" sz="1600" dirty="0" err="1" smtClean="0">
                <a:solidFill>
                  <a:schemeClr val="tx1"/>
                </a:solidFill>
              </a:rPr>
              <a:t>cristal</a:t>
            </a:r>
            <a:r>
              <a:rPr lang="en-US" sz="1600" dirty="0" smtClean="0">
                <a:solidFill>
                  <a:schemeClr val="tx1"/>
                </a:solidFill>
              </a:rPr>
              <a:t> pour les </a:t>
            </a:r>
            <a:r>
              <a:rPr lang="en-US" sz="1600" dirty="0" err="1" smtClean="0">
                <a:solidFill>
                  <a:schemeClr val="tx1"/>
                </a:solidFill>
              </a:rPr>
              <a:t>événements</a:t>
            </a:r>
            <a:r>
              <a:rPr lang="en-US" sz="1600" dirty="0" smtClean="0">
                <a:solidFill>
                  <a:schemeClr val="tx1"/>
                </a:solidFill>
              </a:rPr>
              <a:t> de collision</a:t>
            </a:r>
          </a:p>
          <a:p>
            <a:pPr marL="0" indent="0"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800" dirty="0" smtClean="0">
              <a:solidFill>
                <a:schemeClr val="tx1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739" y="2882324"/>
            <a:ext cx="3395849" cy="2722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051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5" y="630383"/>
            <a:ext cx="7607868" cy="9678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 </a:t>
            </a:r>
            <a:r>
              <a:rPr lang="en-US" dirty="0" err="1" smtClean="0"/>
              <a:t>système</a:t>
            </a:r>
            <a:r>
              <a:rPr lang="en-US" dirty="0" smtClean="0"/>
              <a:t> de </a:t>
            </a:r>
            <a:r>
              <a:rPr lang="en-US" dirty="0" err="1" smtClean="0"/>
              <a:t>monitorage</a:t>
            </a:r>
            <a:r>
              <a:rPr lang="en-US" dirty="0" smtClean="0"/>
              <a:t> LASER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7632" y="6437032"/>
            <a:ext cx="630621" cy="359760"/>
          </a:xfrm>
        </p:spPr>
        <p:txBody>
          <a:bodyPr/>
          <a:lstStyle/>
          <a:p>
            <a:fld id="{5FD889E0-CAB2-4699-909D-B9A88D47ACBE}" type="slidenum">
              <a:rPr lang="en-US" smtClean="0"/>
              <a:t>16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5" y="481216"/>
            <a:ext cx="947280" cy="1076649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7105" y="948273"/>
            <a:ext cx="8978363" cy="538479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CMS </a:t>
            </a:r>
            <a:r>
              <a:rPr lang="en-US" sz="1800" dirty="0" err="1" smtClean="0">
                <a:solidFill>
                  <a:srgbClr val="FF0000"/>
                </a:solidFill>
              </a:rPr>
              <a:t>saclay</a:t>
            </a:r>
            <a:r>
              <a:rPr lang="en-US" sz="1800" dirty="0" smtClean="0">
                <a:solidFill>
                  <a:srgbClr val="FF0000"/>
                </a:solidFill>
              </a:rPr>
              <a:t> a </a:t>
            </a:r>
            <a:r>
              <a:rPr lang="en-US" sz="1800" dirty="0" err="1" smtClean="0">
                <a:solidFill>
                  <a:srgbClr val="FF0000"/>
                </a:solidFill>
              </a:rPr>
              <a:t>conçu</a:t>
            </a:r>
            <a:r>
              <a:rPr lang="en-US" sz="1800" dirty="0" smtClean="0">
                <a:solidFill>
                  <a:srgbClr val="FF0000"/>
                </a:solidFill>
              </a:rPr>
              <a:t> et </a:t>
            </a:r>
            <a:r>
              <a:rPr lang="en-US" sz="1800" dirty="0" err="1" smtClean="0">
                <a:solidFill>
                  <a:srgbClr val="FF0000"/>
                </a:solidFill>
              </a:rPr>
              <a:t>mis</a:t>
            </a:r>
            <a:r>
              <a:rPr lang="en-US" sz="1800" dirty="0" smtClean="0">
                <a:solidFill>
                  <a:srgbClr val="FF0000"/>
                </a:solidFill>
              </a:rPr>
              <a:t> en place </a:t>
            </a:r>
            <a:r>
              <a:rPr lang="en-US" sz="1800" dirty="0" err="1" smtClean="0">
                <a:solidFill>
                  <a:srgbClr val="FF0000"/>
                </a:solidFill>
              </a:rPr>
              <a:t>ce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système</a:t>
            </a:r>
            <a:r>
              <a:rPr lang="en-US" sz="1800" dirty="0" smtClean="0">
                <a:solidFill>
                  <a:srgbClr val="FF0000"/>
                </a:solidFill>
              </a:rPr>
              <a:t> et </a:t>
            </a:r>
            <a:r>
              <a:rPr lang="en-US" sz="1800" dirty="0" err="1" smtClean="0">
                <a:solidFill>
                  <a:srgbClr val="FF0000"/>
                </a:solidFill>
              </a:rPr>
              <a:t>s’occupe</a:t>
            </a:r>
            <a:r>
              <a:rPr lang="en-US" sz="1800" dirty="0" smtClean="0">
                <a:solidFill>
                  <a:srgbClr val="FF0000"/>
                </a:solidFill>
              </a:rPr>
              <a:t> de </a:t>
            </a:r>
            <a:r>
              <a:rPr lang="en-US" sz="1800" dirty="0" err="1" smtClean="0">
                <a:solidFill>
                  <a:srgbClr val="FF0000"/>
                </a:solidFill>
              </a:rPr>
              <a:t>tous</a:t>
            </a:r>
            <a:r>
              <a:rPr lang="en-US" sz="1800" dirty="0" smtClean="0">
                <a:solidFill>
                  <a:srgbClr val="FF0000"/>
                </a:solidFill>
              </a:rPr>
              <a:t> les </a:t>
            </a:r>
            <a:r>
              <a:rPr lang="en-US" sz="1800" dirty="0" err="1" smtClean="0">
                <a:solidFill>
                  <a:srgbClr val="FF0000"/>
                </a:solidFill>
              </a:rPr>
              <a:t>calculs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nécessaires</a:t>
            </a:r>
            <a:r>
              <a:rPr lang="en-US" sz="1800" dirty="0" smtClean="0">
                <a:solidFill>
                  <a:srgbClr val="FF0000"/>
                </a:solidFill>
              </a:rPr>
              <a:t> en temps </a:t>
            </a:r>
            <a:r>
              <a:rPr lang="en-US" sz="1800" dirty="0" err="1" smtClean="0">
                <a:solidFill>
                  <a:srgbClr val="FF0000"/>
                </a:solidFill>
              </a:rPr>
              <a:t>réel</a:t>
            </a:r>
            <a:r>
              <a:rPr lang="en-US" sz="1800" dirty="0" smtClean="0">
                <a:solidFill>
                  <a:srgbClr val="FF0000"/>
                </a:solidFill>
              </a:rPr>
              <a:t> pour </a:t>
            </a:r>
            <a:r>
              <a:rPr lang="en-US" sz="1800" dirty="0" err="1" smtClean="0">
                <a:solidFill>
                  <a:srgbClr val="FF0000"/>
                </a:solidFill>
              </a:rPr>
              <a:t>corriger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l’énergie</a:t>
            </a:r>
            <a:r>
              <a:rPr lang="en-US" sz="1800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1800" dirty="0" err="1" smtClean="0">
                <a:solidFill>
                  <a:srgbClr val="FF0000"/>
                </a:solidFill>
              </a:rPr>
              <a:t>Cette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correction </a:t>
            </a:r>
            <a:r>
              <a:rPr lang="en-US" sz="1800" dirty="0" err="1" smtClean="0">
                <a:solidFill>
                  <a:srgbClr val="FF0000"/>
                </a:solidFill>
              </a:rPr>
              <a:t>est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cruciale</a:t>
            </a:r>
            <a:r>
              <a:rPr lang="en-US" sz="1800" dirty="0" smtClean="0">
                <a:solidFill>
                  <a:srgbClr val="FF0000"/>
                </a:solidFill>
              </a:rPr>
              <a:t> pour la </a:t>
            </a:r>
            <a:r>
              <a:rPr lang="en-US" sz="1800" dirty="0" err="1" smtClean="0">
                <a:solidFill>
                  <a:srgbClr val="FF0000"/>
                </a:solidFill>
              </a:rPr>
              <a:t>recherche</a:t>
            </a:r>
            <a:r>
              <a:rPr lang="en-US" sz="1800" dirty="0" smtClean="0">
                <a:solidFill>
                  <a:srgbClr val="FF0000"/>
                </a:solidFill>
              </a:rPr>
              <a:t> du Higgs en </a:t>
            </a:r>
            <a:r>
              <a:rPr lang="en-US" sz="1800" dirty="0" err="1" smtClean="0">
                <a:solidFill>
                  <a:srgbClr val="FF0000"/>
                </a:solidFill>
              </a:rPr>
              <a:t>deux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photons.</a:t>
            </a:r>
            <a:endParaRPr lang="en-US" sz="1800" dirty="0" smtClean="0">
              <a:solidFill>
                <a:srgbClr val="FF0000"/>
              </a:solidFill>
            </a:endParaRPr>
          </a:p>
        </p:txBody>
      </p:sp>
      <p:pic>
        <p:nvPicPr>
          <p:cNvPr id="8" name="Picture 12" descr="EB_01_01_2012_20_06_2012_history_vsTime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" r="4097"/>
          <a:stretch/>
        </p:blipFill>
        <p:spPr bwMode="auto">
          <a:xfrm>
            <a:off x="1451924" y="3166789"/>
            <a:ext cx="6233850" cy="291465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6533" y="6081439"/>
            <a:ext cx="7830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Illustration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que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ça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fonctionne</a:t>
            </a:r>
            <a:r>
              <a:rPr lang="en-US" dirty="0" smtClean="0"/>
              <a:t>: rapport entre </a:t>
            </a:r>
            <a:r>
              <a:rPr lang="en-US" dirty="0" err="1" smtClean="0"/>
              <a:t>l’énergie</a:t>
            </a:r>
            <a:r>
              <a:rPr lang="en-US" dirty="0" smtClean="0"/>
              <a:t> </a:t>
            </a:r>
            <a:r>
              <a:rPr lang="en-US" dirty="0" err="1" smtClean="0"/>
              <a:t>mesurée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ECAL et </a:t>
            </a:r>
          </a:p>
          <a:p>
            <a:r>
              <a:rPr lang="en-US" dirty="0" err="1" smtClean="0"/>
              <a:t>dans</a:t>
            </a:r>
            <a:r>
              <a:rPr lang="en-US" dirty="0" smtClean="0"/>
              <a:t> le tracker en </a:t>
            </a:r>
            <a:r>
              <a:rPr lang="en-US" dirty="0" err="1" smtClean="0"/>
              <a:t>fonction</a:t>
            </a:r>
            <a:r>
              <a:rPr lang="en-US" dirty="0" smtClean="0"/>
              <a:t> du temps pour des </a:t>
            </a:r>
            <a:r>
              <a:rPr lang="en-US" dirty="0" err="1" smtClean="0"/>
              <a:t>électrons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avant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et </a:t>
            </a:r>
            <a:r>
              <a:rPr lang="en-US" dirty="0" smtClean="0">
                <a:solidFill>
                  <a:srgbClr val="008000"/>
                </a:solidFill>
              </a:rPr>
              <a:t>après</a:t>
            </a:r>
            <a:r>
              <a:rPr lang="en-US" dirty="0" smtClean="0"/>
              <a:t> correction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9333" y="3928533"/>
            <a:ext cx="1010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Donn</a:t>
            </a:r>
            <a:r>
              <a:rPr lang="en-US" dirty="0" err="1" smtClean="0"/>
              <a:t>ées</a:t>
            </a:r>
            <a:endParaRPr lang="en-US" dirty="0" smtClean="0"/>
          </a:p>
          <a:p>
            <a:r>
              <a:rPr lang="en-US" dirty="0" smtClean="0"/>
              <a:t>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188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5" y="630383"/>
            <a:ext cx="7607868" cy="967840"/>
          </a:xfrm>
        </p:spPr>
        <p:txBody>
          <a:bodyPr>
            <a:normAutofit/>
          </a:bodyPr>
          <a:lstStyle/>
          <a:p>
            <a:r>
              <a:rPr lang="en-US" sz="4400" dirty="0" err="1" smtClean="0"/>
              <a:t>Recherche</a:t>
            </a:r>
            <a:r>
              <a:rPr lang="en-US" sz="4400" dirty="0" smtClean="0"/>
              <a:t> </a:t>
            </a:r>
            <a:r>
              <a:rPr lang="en-US" sz="4400" dirty="0"/>
              <a:t>du </a:t>
            </a:r>
            <a:r>
              <a:rPr lang="en-US" sz="4400" dirty="0" smtClean="0"/>
              <a:t>boson </a:t>
            </a:r>
            <a:r>
              <a:rPr lang="en-US" sz="4400" dirty="0"/>
              <a:t>de Higgs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7632" y="6437032"/>
            <a:ext cx="630621" cy="359760"/>
          </a:xfrm>
        </p:spPr>
        <p:txBody>
          <a:bodyPr/>
          <a:lstStyle/>
          <a:p>
            <a:fld id="{5FD889E0-CAB2-4699-909D-B9A88D47ACBE}" type="slidenum">
              <a:rPr lang="en-US" smtClean="0"/>
              <a:t>17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5" y="481216"/>
            <a:ext cx="947280" cy="107664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03105" y="1794927"/>
            <a:ext cx="8555148" cy="49002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 smtClean="0">
                <a:solidFill>
                  <a:schemeClr val="accent1"/>
                </a:solidFill>
              </a:rPr>
              <a:t>Les </a:t>
            </a:r>
            <a:r>
              <a:rPr lang="en-US" sz="2200" b="1" dirty="0" err="1" smtClean="0">
                <a:solidFill>
                  <a:schemeClr val="accent1"/>
                </a:solidFill>
              </a:rPr>
              <a:t>derniers</a:t>
            </a:r>
            <a:r>
              <a:rPr lang="en-US" sz="2200" b="1" dirty="0" smtClean="0">
                <a:solidFill>
                  <a:schemeClr val="accent1"/>
                </a:solidFill>
              </a:rPr>
              <a:t> </a:t>
            </a:r>
            <a:r>
              <a:rPr lang="en-US" sz="2200" b="1" dirty="0" err="1" smtClean="0">
                <a:solidFill>
                  <a:schemeClr val="accent1"/>
                </a:solidFill>
              </a:rPr>
              <a:t>résultats</a:t>
            </a:r>
            <a:r>
              <a:rPr lang="en-US" sz="2200" b="1" dirty="0" smtClean="0">
                <a:solidFill>
                  <a:schemeClr val="accent1"/>
                </a:solidFill>
              </a:rPr>
              <a:t> </a:t>
            </a:r>
            <a:r>
              <a:rPr lang="en-US" sz="2200" b="1" dirty="0" err="1" smtClean="0">
                <a:solidFill>
                  <a:schemeClr val="accent1"/>
                </a:solidFill>
              </a:rPr>
              <a:t>d’ATLAS</a:t>
            </a:r>
            <a:r>
              <a:rPr lang="en-US" sz="2200" b="1" dirty="0" smtClean="0">
                <a:solidFill>
                  <a:schemeClr val="accent1"/>
                </a:solidFill>
              </a:rPr>
              <a:t> et CMS: </a:t>
            </a:r>
          </a:p>
          <a:p>
            <a:pPr marL="0" indent="0">
              <a:buNone/>
            </a:pPr>
            <a:endParaRPr lang="en-US" sz="2200" b="1" dirty="0" smtClean="0">
              <a:solidFill>
                <a:schemeClr val="accent1"/>
              </a:solidFill>
            </a:endParaRPr>
          </a:p>
          <a:p>
            <a:r>
              <a:rPr lang="en-US" sz="1800" dirty="0" err="1" smtClean="0">
                <a:solidFill>
                  <a:schemeClr val="tx1"/>
                </a:solidFill>
              </a:rPr>
              <a:t>Recherche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du Higgs se </a:t>
            </a:r>
            <a:r>
              <a:rPr lang="en-US" sz="1800" dirty="0" err="1">
                <a:solidFill>
                  <a:schemeClr val="tx1"/>
                </a:solidFill>
              </a:rPr>
              <a:t>désintégrant</a:t>
            </a:r>
            <a:r>
              <a:rPr lang="en-US" sz="1800" dirty="0">
                <a:solidFill>
                  <a:schemeClr val="tx1"/>
                </a:solidFill>
              </a:rPr>
              <a:t> en </a:t>
            </a:r>
            <a:r>
              <a:rPr lang="en-US" sz="1800" dirty="0" err="1">
                <a:solidFill>
                  <a:schemeClr val="tx1"/>
                </a:solidFill>
              </a:rPr>
              <a:t>deux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photons</a:t>
            </a:r>
          </a:p>
          <a:p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1800" dirty="0" err="1" smtClean="0">
                <a:solidFill>
                  <a:schemeClr val="tx1"/>
                </a:solidFill>
              </a:rPr>
              <a:t>Recherche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du Higgs se </a:t>
            </a:r>
            <a:r>
              <a:rPr lang="en-US" sz="1800" dirty="0" err="1">
                <a:solidFill>
                  <a:schemeClr val="tx1"/>
                </a:solidFill>
              </a:rPr>
              <a:t>désintégrant</a:t>
            </a:r>
            <a:r>
              <a:rPr lang="en-US" sz="1800" dirty="0">
                <a:solidFill>
                  <a:schemeClr val="tx1"/>
                </a:solidFill>
              </a:rPr>
              <a:t> en </a:t>
            </a:r>
            <a:r>
              <a:rPr lang="en-US" sz="1800" dirty="0" err="1">
                <a:solidFill>
                  <a:schemeClr val="tx1"/>
                </a:solidFill>
              </a:rPr>
              <a:t>deux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bosons Z</a:t>
            </a:r>
          </a:p>
          <a:p>
            <a:pPr marL="742898" lvl="1" indent="-285750">
              <a:buFont typeface="Arial"/>
              <a:buChar char="•"/>
            </a:pPr>
            <a:endParaRPr lang="en-US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232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5" y="630383"/>
            <a:ext cx="7607868" cy="96784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H en </a:t>
            </a:r>
            <a:r>
              <a:rPr lang="en-US" sz="4400" dirty="0" err="1" smtClean="0"/>
              <a:t>γγ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7632" y="6437032"/>
            <a:ext cx="630621" cy="359760"/>
          </a:xfrm>
        </p:spPr>
        <p:txBody>
          <a:bodyPr/>
          <a:lstStyle/>
          <a:p>
            <a:fld id="{5FD889E0-CAB2-4699-909D-B9A88D47ACBE}" type="slidenum">
              <a:rPr lang="en-US" smtClean="0"/>
              <a:t>18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5" y="481216"/>
            <a:ext cx="947280" cy="107664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9909" y="1794927"/>
            <a:ext cx="4522895" cy="49002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On </a:t>
            </a:r>
            <a:r>
              <a:rPr lang="en-US" sz="2000" b="1" dirty="0" err="1" smtClean="0">
                <a:solidFill>
                  <a:schemeClr val="accent1"/>
                </a:solidFill>
              </a:rPr>
              <a:t>cherche</a:t>
            </a:r>
            <a:r>
              <a:rPr lang="en-US" sz="2000" b="1" dirty="0" smtClean="0">
                <a:solidFill>
                  <a:schemeClr val="accent1"/>
                </a:solidFill>
              </a:rPr>
              <a:t> </a:t>
            </a:r>
            <a:r>
              <a:rPr lang="en-US" sz="2000" b="1" dirty="0" err="1" smtClean="0">
                <a:solidFill>
                  <a:schemeClr val="accent1"/>
                </a:solidFill>
              </a:rPr>
              <a:t>tous</a:t>
            </a:r>
            <a:r>
              <a:rPr lang="en-US" sz="2000" b="1" dirty="0" smtClean="0">
                <a:solidFill>
                  <a:schemeClr val="accent1"/>
                </a:solidFill>
              </a:rPr>
              <a:t> les </a:t>
            </a:r>
            <a:r>
              <a:rPr lang="en-US" sz="2000" b="1" dirty="0" err="1" smtClean="0">
                <a:solidFill>
                  <a:schemeClr val="accent1"/>
                </a:solidFill>
              </a:rPr>
              <a:t>événements</a:t>
            </a:r>
            <a:r>
              <a:rPr lang="en-US" sz="2000" b="1" dirty="0" smtClean="0">
                <a:solidFill>
                  <a:schemeClr val="accent1"/>
                </a:solidFill>
              </a:rPr>
              <a:t> avec 2 photons </a:t>
            </a:r>
            <a:r>
              <a:rPr lang="en-US" sz="2000" b="1" dirty="0" err="1" smtClean="0">
                <a:solidFill>
                  <a:schemeClr val="accent1"/>
                </a:solidFill>
              </a:rPr>
              <a:t>dans</a:t>
            </a:r>
            <a:r>
              <a:rPr lang="en-US" sz="2000" b="1" dirty="0" smtClean="0">
                <a:solidFill>
                  <a:schemeClr val="accent1"/>
                </a:solidFill>
              </a:rPr>
              <a:t> le </a:t>
            </a:r>
            <a:r>
              <a:rPr lang="en-US" sz="2000" b="1" dirty="0" err="1" smtClean="0">
                <a:solidFill>
                  <a:schemeClr val="accent1"/>
                </a:solidFill>
              </a:rPr>
              <a:t>détecteur</a:t>
            </a:r>
            <a:r>
              <a:rPr lang="en-US" sz="2000" b="1" dirty="0" smtClean="0">
                <a:solidFill>
                  <a:schemeClr val="accent1"/>
                </a:solidFill>
              </a:rPr>
              <a:t>:</a:t>
            </a:r>
          </a:p>
          <a:p>
            <a:r>
              <a:rPr lang="en-US" sz="1800" dirty="0" err="1" smtClean="0">
                <a:solidFill>
                  <a:schemeClr val="tx1"/>
                </a:solidFill>
              </a:rPr>
              <a:t>Deux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dépots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d’énergie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importants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dans</a:t>
            </a:r>
            <a:r>
              <a:rPr lang="en-US" sz="1800" dirty="0" smtClean="0">
                <a:solidFill>
                  <a:schemeClr val="tx1"/>
                </a:solidFill>
              </a:rPr>
              <a:t> le </a:t>
            </a:r>
            <a:r>
              <a:rPr lang="en-US" sz="1800" dirty="0" err="1" smtClean="0">
                <a:solidFill>
                  <a:schemeClr val="tx1"/>
                </a:solidFill>
              </a:rPr>
              <a:t>calorimètre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électromagnétique</a:t>
            </a:r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Pas de </a:t>
            </a:r>
            <a:r>
              <a:rPr lang="en-US" sz="1800" dirty="0" err="1" smtClean="0">
                <a:solidFill>
                  <a:schemeClr val="tx1"/>
                </a:solidFill>
              </a:rPr>
              <a:t>particule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chargée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correspondante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dans</a:t>
            </a:r>
            <a:r>
              <a:rPr lang="en-US" sz="1800" dirty="0" smtClean="0">
                <a:solidFill>
                  <a:schemeClr val="tx1"/>
                </a:solidFill>
              </a:rPr>
              <a:t> le </a:t>
            </a:r>
            <a:r>
              <a:rPr lang="en-US" sz="1800" dirty="0" err="1" smtClean="0">
                <a:solidFill>
                  <a:schemeClr val="tx1"/>
                </a:solidFill>
              </a:rPr>
              <a:t>trajectomètre</a:t>
            </a:r>
            <a:r>
              <a:rPr lang="en-US" sz="1800" dirty="0" smtClean="0">
                <a:solidFill>
                  <a:schemeClr val="tx1"/>
                </a:solidFill>
              </a:rPr>
              <a:t> interne (</a:t>
            </a:r>
            <a:r>
              <a:rPr lang="en-US" sz="1800" dirty="0" err="1" smtClean="0">
                <a:solidFill>
                  <a:schemeClr val="tx1"/>
                </a:solidFill>
              </a:rPr>
              <a:t>élimine</a:t>
            </a:r>
            <a:r>
              <a:rPr lang="en-US" sz="1800" dirty="0" smtClean="0">
                <a:solidFill>
                  <a:schemeClr val="tx1"/>
                </a:solidFill>
              </a:rPr>
              <a:t> les </a:t>
            </a:r>
            <a:r>
              <a:rPr lang="en-US" sz="1800" dirty="0" err="1" smtClean="0">
                <a:solidFill>
                  <a:schemeClr val="tx1"/>
                </a:solidFill>
              </a:rPr>
              <a:t>électrons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Photons “</a:t>
            </a:r>
            <a:r>
              <a:rPr lang="en-US" sz="1800" dirty="0" err="1" smtClean="0">
                <a:solidFill>
                  <a:schemeClr val="tx1"/>
                </a:solidFill>
              </a:rPr>
              <a:t>isolés</a:t>
            </a:r>
            <a:r>
              <a:rPr lang="en-US" sz="1800" dirty="0" smtClean="0">
                <a:solidFill>
                  <a:schemeClr val="tx1"/>
                </a:solidFill>
              </a:rPr>
              <a:t>”: pas </a:t>
            </a:r>
            <a:r>
              <a:rPr lang="en-US" sz="1800" dirty="0" err="1" smtClean="0">
                <a:solidFill>
                  <a:schemeClr val="tx1"/>
                </a:solidFill>
              </a:rPr>
              <a:t>d’énergie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autour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dans</a:t>
            </a:r>
            <a:r>
              <a:rPr lang="en-US" sz="1800" dirty="0" smtClean="0">
                <a:solidFill>
                  <a:schemeClr val="tx1"/>
                </a:solidFill>
              </a:rPr>
              <a:t> les </a:t>
            </a:r>
            <a:r>
              <a:rPr lang="en-US" sz="1800" dirty="0" err="1" smtClean="0">
                <a:solidFill>
                  <a:schemeClr val="tx1"/>
                </a:solidFill>
              </a:rPr>
              <a:t>autres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détecteurs</a:t>
            </a:r>
            <a:r>
              <a:rPr lang="en-US" sz="1800" dirty="0" smtClean="0">
                <a:solidFill>
                  <a:schemeClr val="tx1"/>
                </a:solidFill>
              </a:rPr>
              <a:t> (</a:t>
            </a:r>
            <a:r>
              <a:rPr lang="en-US" sz="1800" dirty="0" err="1" smtClean="0">
                <a:solidFill>
                  <a:schemeClr val="tx1"/>
                </a:solidFill>
              </a:rPr>
              <a:t>élimine</a:t>
            </a:r>
            <a:r>
              <a:rPr lang="en-US" sz="1800" dirty="0" smtClean="0">
                <a:solidFill>
                  <a:schemeClr val="tx1"/>
                </a:solidFill>
              </a:rPr>
              <a:t> les faux photons </a:t>
            </a:r>
            <a:r>
              <a:rPr lang="en-US" sz="1800" dirty="0" err="1" smtClean="0">
                <a:solidFill>
                  <a:schemeClr val="tx1"/>
                </a:solidFill>
              </a:rPr>
              <a:t>issus</a:t>
            </a:r>
            <a:r>
              <a:rPr lang="en-US" sz="1800" dirty="0" smtClean="0">
                <a:solidFill>
                  <a:schemeClr val="tx1"/>
                </a:solidFill>
              </a:rPr>
              <a:t> de </a:t>
            </a:r>
            <a:r>
              <a:rPr lang="en-US" sz="1800" dirty="0" smtClean="0">
                <a:solidFill>
                  <a:schemeClr val="tx1"/>
                </a:solidFill>
              </a:rPr>
              <a:t>quarks qui font des jets de </a:t>
            </a:r>
            <a:r>
              <a:rPr lang="en-US" sz="1800" dirty="0" err="1" smtClean="0">
                <a:solidFill>
                  <a:schemeClr val="tx1"/>
                </a:solidFill>
              </a:rPr>
              <a:t>particules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</a:p>
          <a:p>
            <a:pPr marL="457148" lvl="1" indent="0">
              <a:buNone/>
            </a:pPr>
            <a:endParaRPr lang="en-US" b="1" dirty="0" smtClean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27634" y="4932796"/>
            <a:ext cx="3570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Exemple</a:t>
            </a:r>
            <a:r>
              <a:rPr lang="en-US" dirty="0" smtClean="0"/>
              <a:t> d‘un </a:t>
            </a:r>
            <a:r>
              <a:rPr lang="en-US" dirty="0" err="1" smtClean="0"/>
              <a:t>événement</a:t>
            </a:r>
            <a:r>
              <a:rPr lang="en-US" dirty="0" smtClean="0"/>
              <a:t> avec </a:t>
            </a:r>
            <a:r>
              <a:rPr lang="en-US" dirty="0" err="1" smtClean="0"/>
              <a:t>deux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photons</a:t>
            </a:r>
            <a:r>
              <a:rPr lang="en-US" dirty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le </a:t>
            </a:r>
            <a:r>
              <a:rPr lang="en-US" dirty="0" err="1" smtClean="0"/>
              <a:t>détecteur</a:t>
            </a:r>
            <a:r>
              <a:rPr lang="en-US" dirty="0" smtClean="0"/>
              <a:t> CMS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448" y="1862659"/>
            <a:ext cx="4428617" cy="30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50799" y="5873486"/>
            <a:ext cx="8555148" cy="940238"/>
          </a:xfrm>
          <a:prstGeom prst="rect">
            <a:avLst/>
          </a:prstGeom>
        </p:spPr>
        <p:txBody>
          <a:bodyPr vert="horz" lIns="91430" tIns="45715" rIns="91430" bIns="45715" rtlCol="0">
            <a:noAutofit/>
          </a:bodyPr>
          <a:lstStyle>
            <a:lvl1pPr marL="453974" indent="-453974" algn="l" defTabSz="914296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296" indent="-457148" algn="l" defTabSz="914296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331" indent="-346036" algn="l" defTabSz="914296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018" indent="-339686" algn="l" defTabSz="914296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704" indent="-331750" algn="l" defTabSz="914296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502" indent="-344449" algn="l" defTabSz="914296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426" indent="-344449" algn="l" defTabSz="914296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69875" indent="-344449" algn="l" defTabSz="914296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2736" indent="-344449" algn="l" defTabSz="914296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990000"/>
                </a:solidFill>
              </a:rPr>
              <a:t>Apr</a:t>
            </a:r>
            <a:r>
              <a:rPr lang="en-US" sz="2000" b="1" dirty="0" smtClean="0">
                <a:solidFill>
                  <a:srgbClr val="990000"/>
                </a:solidFill>
              </a:rPr>
              <a:t>ès </a:t>
            </a:r>
            <a:r>
              <a:rPr lang="en-US" sz="2000" b="1" dirty="0" err="1" smtClean="0">
                <a:solidFill>
                  <a:srgbClr val="990000"/>
                </a:solidFill>
              </a:rPr>
              <a:t>cette</a:t>
            </a:r>
            <a:r>
              <a:rPr lang="en-US" sz="2000" b="1" dirty="0" smtClean="0">
                <a:solidFill>
                  <a:srgbClr val="990000"/>
                </a:solidFill>
              </a:rPr>
              <a:t> </a:t>
            </a:r>
            <a:r>
              <a:rPr lang="en-US" sz="2000" b="1" dirty="0" err="1" smtClean="0">
                <a:solidFill>
                  <a:srgbClr val="990000"/>
                </a:solidFill>
              </a:rPr>
              <a:t>sélection</a:t>
            </a:r>
            <a:r>
              <a:rPr lang="en-US" sz="2000" b="1" dirty="0" smtClean="0">
                <a:solidFill>
                  <a:srgbClr val="990000"/>
                </a:solidFill>
              </a:rPr>
              <a:t>, </a:t>
            </a:r>
            <a:r>
              <a:rPr lang="en-US" sz="2000" b="1" dirty="0" err="1" smtClean="0">
                <a:solidFill>
                  <a:srgbClr val="990000"/>
                </a:solidFill>
              </a:rPr>
              <a:t>i</a:t>
            </a:r>
            <a:r>
              <a:rPr lang="en-US" sz="2000" b="1" dirty="0" err="1" smtClean="0">
                <a:solidFill>
                  <a:srgbClr val="990000"/>
                </a:solidFill>
              </a:rPr>
              <a:t>l</a:t>
            </a:r>
            <a:r>
              <a:rPr lang="en-US" sz="2000" b="1" dirty="0" smtClean="0">
                <a:solidFill>
                  <a:srgbClr val="990000"/>
                </a:solidFill>
              </a:rPr>
              <a:t> </a:t>
            </a:r>
            <a:r>
              <a:rPr lang="en-US" sz="2000" b="1" dirty="0" err="1" smtClean="0">
                <a:solidFill>
                  <a:srgbClr val="990000"/>
                </a:solidFill>
              </a:rPr>
              <a:t>reste</a:t>
            </a:r>
            <a:r>
              <a:rPr lang="en-US" sz="2000" b="1" dirty="0" smtClean="0">
                <a:solidFill>
                  <a:srgbClr val="990000"/>
                </a:solidFill>
              </a:rPr>
              <a:t> beaucoup de bruit de fond: 		    </a:t>
            </a:r>
            <a:r>
              <a:rPr lang="en-US" sz="2000" dirty="0" err="1" smtClean="0">
                <a:solidFill>
                  <a:srgbClr val="000000"/>
                </a:solidFill>
              </a:rPr>
              <a:t>D’autres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processus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connus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peuvent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produire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deux</a:t>
            </a:r>
            <a:r>
              <a:rPr lang="en-US" sz="2000" dirty="0" smtClean="0">
                <a:solidFill>
                  <a:srgbClr val="000000"/>
                </a:solidFill>
              </a:rPr>
              <a:t> photons </a:t>
            </a:r>
            <a:r>
              <a:rPr lang="en-US" sz="2000" dirty="0" err="1" smtClean="0">
                <a:solidFill>
                  <a:srgbClr val="000000"/>
                </a:solidFill>
              </a:rPr>
              <a:t>isolés</a:t>
            </a:r>
            <a:endParaRPr lang="en-US" sz="2000" b="1" dirty="0" smtClean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195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5" y="630383"/>
            <a:ext cx="7607868" cy="96784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H en </a:t>
            </a:r>
            <a:r>
              <a:rPr lang="en-US" sz="4400" dirty="0" err="1" smtClean="0"/>
              <a:t>γγ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7632" y="6437032"/>
            <a:ext cx="630621" cy="359760"/>
          </a:xfrm>
        </p:spPr>
        <p:txBody>
          <a:bodyPr/>
          <a:lstStyle/>
          <a:p>
            <a:fld id="{5FD889E0-CAB2-4699-909D-B9A88D47ACBE}" type="slidenum">
              <a:rPr lang="en-US" smtClean="0"/>
              <a:t>19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5" y="481216"/>
            <a:ext cx="947280" cy="1076649"/>
          </a:xfrm>
          <a:prstGeom prst="rect">
            <a:avLst/>
          </a:prstGeom>
        </p:spPr>
      </p:pic>
      <p:pic>
        <p:nvPicPr>
          <p:cNvPr id="8" name="Picture 4" descr="gammagamma_run194224_evt537407586_ispy_3d-annotat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39" y="1794528"/>
            <a:ext cx="7130628" cy="49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702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7632" y="6437032"/>
            <a:ext cx="630621" cy="359760"/>
          </a:xfrm>
        </p:spPr>
        <p:txBody>
          <a:bodyPr/>
          <a:lstStyle/>
          <a:p>
            <a:fld id="{5FD889E0-CAB2-4699-909D-B9A88D47ACBE}" type="slidenum">
              <a:rPr lang="en-US" smtClean="0"/>
              <a:t>2</a:t>
            </a:fld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5" y="481216"/>
            <a:ext cx="947280" cy="1076649"/>
          </a:xfrm>
          <a:prstGeom prst="rect">
            <a:avLst/>
          </a:prstGeom>
        </p:spPr>
      </p:pic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320038" y="1574798"/>
            <a:ext cx="8555148" cy="522199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200" dirty="0"/>
          </a:p>
          <a:p>
            <a:pPr marL="0" lvl="1">
              <a:spcBef>
                <a:spcPts val="0"/>
              </a:spcBef>
              <a:buClr>
                <a:schemeClr val="bg1">
                  <a:lumMod val="65000"/>
                </a:schemeClr>
              </a:buClr>
            </a:pPr>
            <a:r>
              <a:rPr lang="en-US" b="1" dirty="0">
                <a:solidFill>
                  <a:schemeClr val="accent1"/>
                </a:solidFill>
              </a:rPr>
              <a:t>Le boson de Higgs</a:t>
            </a:r>
          </a:p>
          <a:p>
            <a:pPr marL="742898" lvl="1" indent="-285750"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Le </a:t>
            </a:r>
            <a:r>
              <a:rPr lang="en-US" sz="1800" dirty="0" err="1">
                <a:solidFill>
                  <a:schemeClr val="tx1"/>
                </a:solidFill>
              </a:rPr>
              <a:t>modèle</a:t>
            </a:r>
            <a:r>
              <a:rPr lang="en-US" sz="1800" dirty="0">
                <a:solidFill>
                  <a:schemeClr val="tx1"/>
                </a:solidFill>
              </a:rPr>
              <a:t> standard de la physique des </a:t>
            </a:r>
            <a:r>
              <a:rPr lang="en-US" sz="1800" dirty="0" err="1">
                <a:solidFill>
                  <a:schemeClr val="tx1"/>
                </a:solidFill>
              </a:rPr>
              <a:t>particules</a:t>
            </a:r>
            <a:r>
              <a:rPr lang="en-US" sz="1800" dirty="0">
                <a:solidFill>
                  <a:schemeClr val="tx1"/>
                </a:solidFill>
              </a:rPr>
              <a:t> et le boson de Higgs</a:t>
            </a:r>
          </a:p>
          <a:p>
            <a:pPr marL="742898" lvl="1" indent="-285750">
              <a:buFont typeface="Arial"/>
              <a:buChar char="•"/>
            </a:pPr>
            <a:r>
              <a:rPr lang="en-US" sz="1800" dirty="0" err="1">
                <a:solidFill>
                  <a:schemeClr val="tx1"/>
                </a:solidFill>
              </a:rPr>
              <a:t>État</a:t>
            </a:r>
            <a:r>
              <a:rPr lang="en-US" sz="1800" dirty="0">
                <a:solidFill>
                  <a:schemeClr val="tx1"/>
                </a:solidFill>
              </a:rPr>
              <a:t> des </a:t>
            </a:r>
            <a:r>
              <a:rPr lang="en-US" sz="1800" dirty="0" err="1">
                <a:solidFill>
                  <a:schemeClr val="tx1"/>
                </a:solidFill>
              </a:rPr>
              <a:t>lieux</a:t>
            </a:r>
            <a:r>
              <a:rPr lang="en-US" sz="1800" dirty="0">
                <a:solidFill>
                  <a:schemeClr val="tx1"/>
                </a:solidFill>
              </a:rPr>
              <a:t> de </a:t>
            </a:r>
            <a:r>
              <a:rPr lang="en-US" sz="1800" dirty="0" err="1">
                <a:solidFill>
                  <a:schemeClr val="tx1"/>
                </a:solidFill>
              </a:rPr>
              <a:t>nos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connaissances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sur</a:t>
            </a:r>
            <a:r>
              <a:rPr lang="en-US" sz="1800" dirty="0">
                <a:solidFill>
                  <a:schemeClr val="tx1"/>
                </a:solidFill>
              </a:rPr>
              <a:t> le boson de Higgs </a:t>
            </a:r>
            <a:r>
              <a:rPr lang="en-US" sz="1800" dirty="0" err="1" smtClean="0">
                <a:solidFill>
                  <a:schemeClr val="tx1"/>
                </a:solidFill>
              </a:rPr>
              <a:t>avant</a:t>
            </a:r>
            <a:r>
              <a:rPr lang="en-US" sz="1800" dirty="0" smtClean="0">
                <a:solidFill>
                  <a:schemeClr val="tx1"/>
                </a:solidFill>
              </a:rPr>
              <a:t> le LHC</a:t>
            </a:r>
            <a:endParaRPr lang="en-US" sz="1400" dirty="0"/>
          </a:p>
          <a:p>
            <a:r>
              <a:rPr lang="en-US" sz="2200" b="1" dirty="0">
                <a:solidFill>
                  <a:schemeClr val="accent1"/>
                </a:solidFill>
              </a:rPr>
              <a:t>Les </a:t>
            </a:r>
            <a:r>
              <a:rPr lang="en-US" sz="2200" b="1" dirty="0" err="1">
                <a:solidFill>
                  <a:schemeClr val="accent1"/>
                </a:solidFill>
              </a:rPr>
              <a:t>moyens</a:t>
            </a:r>
            <a:r>
              <a:rPr lang="en-US" sz="2200" b="1" dirty="0">
                <a:solidFill>
                  <a:schemeClr val="accent1"/>
                </a:solidFill>
              </a:rPr>
              <a:t> </a:t>
            </a:r>
            <a:r>
              <a:rPr lang="en-US" sz="2200" b="1" dirty="0" err="1">
                <a:solidFill>
                  <a:schemeClr val="accent1"/>
                </a:solidFill>
              </a:rPr>
              <a:t>expérimentaux</a:t>
            </a:r>
            <a:endParaRPr lang="en-US" sz="2200" b="1" dirty="0">
              <a:solidFill>
                <a:schemeClr val="accent1"/>
              </a:solidFill>
            </a:endParaRPr>
          </a:p>
          <a:p>
            <a:pPr marL="742898" lvl="1" indent="-285750"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Comment </a:t>
            </a:r>
            <a:r>
              <a:rPr lang="en-US" sz="1800" dirty="0" err="1">
                <a:solidFill>
                  <a:schemeClr val="tx1"/>
                </a:solidFill>
              </a:rPr>
              <a:t>produire</a:t>
            </a:r>
            <a:r>
              <a:rPr lang="en-US" sz="1800" dirty="0">
                <a:solidFill>
                  <a:schemeClr val="tx1"/>
                </a:solidFill>
              </a:rPr>
              <a:t> le boson de Higgs, </a:t>
            </a:r>
            <a:r>
              <a:rPr lang="en-US" sz="1800" dirty="0" err="1">
                <a:solidFill>
                  <a:schemeClr val="tx1"/>
                </a:solidFill>
              </a:rPr>
              <a:t>s’il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existe</a:t>
            </a:r>
            <a:r>
              <a:rPr lang="en-US" sz="1800" dirty="0">
                <a:solidFill>
                  <a:schemeClr val="tx1"/>
                </a:solidFill>
              </a:rPr>
              <a:t>? Le LHC</a:t>
            </a:r>
          </a:p>
          <a:p>
            <a:pPr marL="742898" lvl="1" indent="-285750"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Comment le </a:t>
            </a:r>
            <a:r>
              <a:rPr lang="en-US" sz="1800" dirty="0" err="1">
                <a:solidFill>
                  <a:schemeClr val="tx1"/>
                </a:solidFill>
              </a:rPr>
              <a:t>détecter</a:t>
            </a:r>
            <a:r>
              <a:rPr lang="en-US" sz="1800" dirty="0">
                <a:solidFill>
                  <a:schemeClr val="tx1"/>
                </a:solidFill>
              </a:rPr>
              <a:t>? Les </a:t>
            </a:r>
            <a:r>
              <a:rPr lang="en-US" sz="1800" dirty="0" err="1">
                <a:solidFill>
                  <a:schemeClr val="tx1"/>
                </a:solidFill>
              </a:rPr>
              <a:t>détecteurs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généralistes</a:t>
            </a:r>
            <a:r>
              <a:rPr lang="en-US" sz="1800" dirty="0">
                <a:solidFill>
                  <a:schemeClr val="tx1"/>
                </a:solidFill>
              </a:rPr>
              <a:t> ATLAS et CMS</a:t>
            </a:r>
          </a:p>
          <a:p>
            <a:pPr marL="742898" lvl="1" indent="-285750"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Les contributions du CEA-</a:t>
            </a:r>
            <a:r>
              <a:rPr lang="en-US" sz="1800" dirty="0" err="1" smtClean="0">
                <a:solidFill>
                  <a:schemeClr val="tx1"/>
                </a:solidFill>
              </a:rPr>
              <a:t>Saclay</a:t>
            </a:r>
            <a:r>
              <a:rPr lang="en-US" sz="1800" dirty="0" smtClean="0">
                <a:solidFill>
                  <a:schemeClr val="tx1"/>
                </a:solidFill>
              </a:rPr>
              <a:t> aux </a:t>
            </a:r>
            <a:r>
              <a:rPr lang="en-US" sz="1800" dirty="0" err="1" smtClean="0">
                <a:solidFill>
                  <a:schemeClr val="tx1"/>
                </a:solidFill>
              </a:rPr>
              <a:t>détecteurs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endParaRPr lang="en-US" sz="1400" b="1" dirty="0">
              <a:solidFill>
                <a:schemeClr val="accent1"/>
              </a:solidFill>
            </a:endParaRPr>
          </a:p>
          <a:p>
            <a:r>
              <a:rPr lang="en-US" sz="2200" b="1" dirty="0">
                <a:solidFill>
                  <a:schemeClr val="accent1"/>
                </a:solidFill>
              </a:rPr>
              <a:t>Les </a:t>
            </a:r>
            <a:r>
              <a:rPr lang="en-US" sz="2200" b="1" dirty="0" err="1">
                <a:solidFill>
                  <a:schemeClr val="accent1"/>
                </a:solidFill>
              </a:rPr>
              <a:t>derniers</a:t>
            </a:r>
            <a:r>
              <a:rPr lang="en-US" sz="2200" b="1" dirty="0">
                <a:solidFill>
                  <a:schemeClr val="accent1"/>
                </a:solidFill>
              </a:rPr>
              <a:t> </a:t>
            </a:r>
            <a:r>
              <a:rPr lang="en-US" sz="2200" b="1" dirty="0" err="1">
                <a:solidFill>
                  <a:schemeClr val="accent1"/>
                </a:solidFill>
              </a:rPr>
              <a:t>résultats</a:t>
            </a:r>
            <a:r>
              <a:rPr lang="en-US" sz="2200" b="1" dirty="0">
                <a:solidFill>
                  <a:schemeClr val="accent1"/>
                </a:solidFill>
              </a:rPr>
              <a:t> </a:t>
            </a:r>
            <a:r>
              <a:rPr lang="en-US" sz="2200" b="1" dirty="0" err="1" smtClean="0">
                <a:solidFill>
                  <a:schemeClr val="accent1"/>
                </a:solidFill>
              </a:rPr>
              <a:t>d’ATLAS</a:t>
            </a:r>
            <a:r>
              <a:rPr lang="en-US" sz="2200" b="1" dirty="0" smtClean="0">
                <a:solidFill>
                  <a:schemeClr val="accent1"/>
                </a:solidFill>
              </a:rPr>
              <a:t> </a:t>
            </a:r>
            <a:r>
              <a:rPr lang="en-US" sz="2200" b="1" dirty="0">
                <a:solidFill>
                  <a:schemeClr val="accent1"/>
                </a:solidFill>
              </a:rPr>
              <a:t>et </a:t>
            </a:r>
            <a:r>
              <a:rPr lang="en-US" sz="2200" b="1" dirty="0" smtClean="0">
                <a:solidFill>
                  <a:schemeClr val="accent1"/>
                </a:solidFill>
              </a:rPr>
              <a:t>de CMS </a:t>
            </a:r>
            <a:endParaRPr lang="en-US" sz="2200" b="1" dirty="0">
              <a:solidFill>
                <a:schemeClr val="accent1"/>
              </a:solidFill>
            </a:endParaRPr>
          </a:p>
          <a:p>
            <a:pPr marL="742898" lvl="1" indent="-285750">
              <a:buFont typeface="Arial"/>
              <a:buChar char="•"/>
            </a:pPr>
            <a:r>
              <a:rPr lang="en-US" sz="1800" dirty="0" err="1">
                <a:solidFill>
                  <a:schemeClr val="tx1"/>
                </a:solidFill>
              </a:rPr>
              <a:t>Recherche</a:t>
            </a:r>
            <a:r>
              <a:rPr lang="en-US" sz="1800" dirty="0">
                <a:solidFill>
                  <a:schemeClr val="tx1"/>
                </a:solidFill>
              </a:rPr>
              <a:t> du Higgs se </a:t>
            </a:r>
            <a:r>
              <a:rPr lang="en-US" sz="1800" dirty="0" err="1">
                <a:solidFill>
                  <a:schemeClr val="tx1"/>
                </a:solidFill>
              </a:rPr>
              <a:t>désintégrant</a:t>
            </a:r>
            <a:r>
              <a:rPr lang="en-US" sz="1800" dirty="0">
                <a:solidFill>
                  <a:schemeClr val="tx1"/>
                </a:solidFill>
              </a:rPr>
              <a:t> en </a:t>
            </a:r>
            <a:r>
              <a:rPr lang="en-US" sz="1800" dirty="0" err="1">
                <a:solidFill>
                  <a:schemeClr val="tx1"/>
                </a:solidFill>
              </a:rPr>
              <a:t>deux</a:t>
            </a:r>
            <a:r>
              <a:rPr lang="en-US" sz="1800" dirty="0">
                <a:solidFill>
                  <a:schemeClr val="tx1"/>
                </a:solidFill>
              </a:rPr>
              <a:t> photons</a:t>
            </a:r>
          </a:p>
          <a:p>
            <a:pPr marL="742898" lvl="1" indent="-285750">
              <a:buFont typeface="Arial"/>
              <a:buChar char="•"/>
            </a:pPr>
            <a:r>
              <a:rPr lang="en-US" sz="1800" dirty="0" err="1">
                <a:solidFill>
                  <a:schemeClr val="tx1"/>
                </a:solidFill>
              </a:rPr>
              <a:t>Recherche</a:t>
            </a:r>
            <a:r>
              <a:rPr lang="en-US" sz="1800" dirty="0">
                <a:solidFill>
                  <a:schemeClr val="tx1"/>
                </a:solidFill>
              </a:rPr>
              <a:t> du Higgs se </a:t>
            </a:r>
            <a:r>
              <a:rPr lang="en-US" sz="1800" dirty="0" err="1" smtClean="0">
                <a:solidFill>
                  <a:schemeClr val="tx1"/>
                </a:solidFill>
              </a:rPr>
              <a:t>désintégrant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en </a:t>
            </a:r>
            <a:r>
              <a:rPr lang="en-US" sz="1800" dirty="0" err="1">
                <a:solidFill>
                  <a:schemeClr val="tx1"/>
                </a:solidFill>
              </a:rPr>
              <a:t>deux</a:t>
            </a:r>
            <a:r>
              <a:rPr lang="en-US" sz="1800" dirty="0">
                <a:solidFill>
                  <a:schemeClr val="tx1"/>
                </a:solidFill>
              </a:rPr>
              <a:t> bosons </a:t>
            </a:r>
            <a:r>
              <a:rPr lang="en-US" sz="1800" dirty="0" smtClean="0">
                <a:solidFill>
                  <a:schemeClr val="tx1"/>
                </a:solidFill>
              </a:rPr>
              <a:t>Z</a:t>
            </a:r>
          </a:p>
          <a:p>
            <a:pPr marL="742898" lvl="1" indent="-285750">
              <a:buFont typeface="Arial"/>
              <a:buChar char="•"/>
            </a:pPr>
            <a:r>
              <a:rPr lang="en-US" sz="1800" dirty="0" err="1" smtClean="0">
                <a:solidFill>
                  <a:schemeClr val="tx1"/>
                </a:solidFill>
              </a:rPr>
              <a:t>Combinaison</a:t>
            </a:r>
            <a:r>
              <a:rPr lang="en-US" sz="1800" dirty="0" smtClean="0">
                <a:solidFill>
                  <a:schemeClr val="tx1"/>
                </a:solidFill>
              </a:rPr>
              <a:t> des </a:t>
            </a:r>
            <a:r>
              <a:rPr lang="en-US" sz="1800" dirty="0" err="1" smtClean="0">
                <a:solidFill>
                  <a:schemeClr val="tx1"/>
                </a:solidFill>
              </a:rPr>
              <a:t>r</a:t>
            </a:r>
            <a:r>
              <a:rPr lang="en-US" sz="1800" dirty="0" err="1" smtClean="0">
                <a:solidFill>
                  <a:schemeClr val="tx1"/>
                </a:solidFill>
              </a:rPr>
              <a:t>ésultats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2200" b="1" dirty="0" smtClean="0">
                <a:solidFill>
                  <a:schemeClr val="accent1"/>
                </a:solidFill>
              </a:rPr>
              <a:t>Conclusions </a:t>
            </a:r>
            <a:r>
              <a:rPr lang="en-US" sz="2200" b="1" dirty="0">
                <a:solidFill>
                  <a:schemeClr val="accent1"/>
                </a:solidFill>
              </a:rPr>
              <a:t>et </a:t>
            </a:r>
            <a:r>
              <a:rPr lang="en-US" sz="2200" b="1" dirty="0" smtClean="0">
                <a:solidFill>
                  <a:schemeClr val="accent1"/>
                </a:solidFill>
              </a:rPr>
              <a:t>perspectives</a:t>
            </a:r>
            <a:endParaRPr lang="en-US" sz="2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227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5" y="630383"/>
            <a:ext cx="7607868" cy="96784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H en </a:t>
            </a:r>
            <a:r>
              <a:rPr lang="en-US" sz="4400" dirty="0" err="1" smtClean="0"/>
              <a:t>γγ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7632" y="6437032"/>
            <a:ext cx="630621" cy="359760"/>
          </a:xfrm>
        </p:spPr>
        <p:txBody>
          <a:bodyPr/>
          <a:lstStyle/>
          <a:p>
            <a:fld id="{5FD889E0-CAB2-4699-909D-B9A88D47ACBE}" type="slidenum">
              <a:rPr lang="en-US" smtClean="0"/>
              <a:t>20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5" y="481216"/>
            <a:ext cx="947280" cy="107664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03105" y="1794927"/>
            <a:ext cx="8555148" cy="22352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Comment </a:t>
            </a:r>
            <a:r>
              <a:rPr lang="en-US" sz="2000" b="1" dirty="0" err="1" smtClean="0">
                <a:solidFill>
                  <a:schemeClr val="accent1"/>
                </a:solidFill>
              </a:rPr>
              <a:t>séparer</a:t>
            </a:r>
            <a:r>
              <a:rPr lang="en-US" sz="2000" b="1" dirty="0" smtClean="0">
                <a:solidFill>
                  <a:schemeClr val="accent1"/>
                </a:solidFill>
              </a:rPr>
              <a:t> les bruits de </a:t>
            </a:r>
            <a:r>
              <a:rPr lang="en-US" sz="2000" b="1" dirty="0" err="1" smtClean="0">
                <a:solidFill>
                  <a:schemeClr val="accent1"/>
                </a:solidFill>
              </a:rPr>
              <a:t>fonds</a:t>
            </a:r>
            <a:r>
              <a:rPr lang="en-US" sz="2000" b="1" dirty="0" smtClean="0">
                <a:solidFill>
                  <a:schemeClr val="accent1"/>
                </a:solidFill>
              </a:rPr>
              <a:t> </a:t>
            </a:r>
            <a:r>
              <a:rPr lang="en-US" sz="2000" b="1" dirty="0" err="1" smtClean="0">
                <a:solidFill>
                  <a:schemeClr val="accent1"/>
                </a:solidFill>
              </a:rPr>
              <a:t>restants</a:t>
            </a:r>
            <a:r>
              <a:rPr lang="en-US" sz="2000" b="1" dirty="0" smtClean="0">
                <a:solidFill>
                  <a:schemeClr val="accent1"/>
                </a:solidFill>
              </a:rPr>
              <a:t> du boson de Higgs? </a:t>
            </a:r>
            <a:endParaRPr lang="en-US" sz="20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Avec la masse </a:t>
            </a:r>
            <a:r>
              <a:rPr lang="en-US" sz="2000" b="1" dirty="0" err="1" smtClean="0">
                <a:solidFill>
                  <a:srgbClr val="FF0000"/>
                </a:solidFill>
              </a:rPr>
              <a:t>invariante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diphoton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	</a:t>
            </a:r>
            <a:r>
              <a:rPr lang="en-US" sz="2000" b="1" dirty="0" smtClean="0">
                <a:solidFill>
                  <a:srgbClr val="FF0000"/>
                </a:solidFill>
              </a:rPr>
              <a:t>		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m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γγ</a:t>
            </a:r>
            <a:r>
              <a:rPr lang="en-US" sz="2000" dirty="0" smtClean="0">
                <a:solidFill>
                  <a:srgbClr val="FF0000"/>
                </a:solidFill>
              </a:rPr>
              <a:t>= √2 E</a:t>
            </a:r>
            <a:r>
              <a:rPr lang="en-US" sz="2000" baseline="-25000" dirty="0" smtClean="0">
                <a:solidFill>
                  <a:srgbClr val="FF0000"/>
                </a:solidFill>
              </a:rPr>
              <a:t>1</a:t>
            </a:r>
            <a:r>
              <a:rPr lang="en-US" sz="2000" dirty="0" smtClean="0">
                <a:solidFill>
                  <a:srgbClr val="FF0000"/>
                </a:solidFill>
              </a:rPr>
              <a:t> E</a:t>
            </a:r>
            <a:r>
              <a:rPr lang="en-US" sz="2000" baseline="-25000" dirty="0" smtClean="0">
                <a:solidFill>
                  <a:srgbClr val="FF0000"/>
                </a:solidFill>
              </a:rPr>
              <a:t>2</a:t>
            </a:r>
            <a:r>
              <a:rPr lang="en-US" sz="2000" dirty="0" smtClean="0">
                <a:solidFill>
                  <a:srgbClr val="FF0000"/>
                </a:solidFill>
              </a:rPr>
              <a:t> [1-cos(</a:t>
            </a:r>
            <a:r>
              <a:rPr lang="en-US" sz="2000" dirty="0" err="1" smtClean="0">
                <a:solidFill>
                  <a:srgbClr val="FF0000"/>
                </a:solidFill>
              </a:rPr>
              <a:t>θ</a:t>
            </a:r>
            <a:r>
              <a:rPr lang="en-US" sz="2000" dirty="0" smtClean="0">
                <a:solidFill>
                  <a:srgbClr val="FF0000"/>
                </a:solidFill>
              </a:rPr>
              <a:t>)]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Avec </a:t>
            </a:r>
            <a:r>
              <a:rPr lang="en-US" sz="2000" dirty="0">
                <a:solidFill>
                  <a:srgbClr val="000000"/>
                </a:solidFill>
              </a:rPr>
              <a:t>E</a:t>
            </a:r>
            <a:r>
              <a:rPr lang="en-US" sz="2000" baseline="-25000" dirty="0">
                <a:solidFill>
                  <a:srgbClr val="000000"/>
                </a:solidFill>
              </a:rPr>
              <a:t>1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et E</a:t>
            </a:r>
            <a:r>
              <a:rPr lang="en-US" sz="2000" baseline="-25000" dirty="0" smtClean="0">
                <a:solidFill>
                  <a:srgbClr val="000000"/>
                </a:solidFill>
              </a:rPr>
              <a:t>2</a:t>
            </a:r>
            <a:r>
              <a:rPr lang="en-US" sz="2000" dirty="0" smtClean="0">
                <a:solidFill>
                  <a:srgbClr val="000000"/>
                </a:solidFill>
              </a:rPr>
              <a:t> les </a:t>
            </a:r>
            <a:r>
              <a:rPr lang="en-US" sz="2000" dirty="0" err="1" smtClean="0">
                <a:solidFill>
                  <a:srgbClr val="000000"/>
                </a:solidFill>
              </a:rPr>
              <a:t>énergies</a:t>
            </a:r>
            <a:r>
              <a:rPr lang="en-US" sz="2000" dirty="0" smtClean="0">
                <a:solidFill>
                  <a:srgbClr val="000000"/>
                </a:solidFill>
              </a:rPr>
              <a:t> des photons </a:t>
            </a:r>
            <a:r>
              <a:rPr lang="en-US" sz="2000" dirty="0" smtClean="0">
                <a:solidFill>
                  <a:srgbClr val="000000"/>
                </a:solidFill>
              </a:rPr>
              <a:t>					et </a:t>
            </a:r>
            <a:r>
              <a:rPr lang="en-US" sz="2000" dirty="0" err="1" smtClean="0">
                <a:solidFill>
                  <a:srgbClr val="000000"/>
                </a:solidFill>
              </a:rPr>
              <a:t>θ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l’angle</a:t>
            </a:r>
            <a:r>
              <a:rPr lang="en-US" sz="2000" dirty="0" smtClean="0">
                <a:solidFill>
                  <a:srgbClr val="000000"/>
                </a:solidFill>
              </a:rPr>
              <a:t> entre les photons</a:t>
            </a:r>
          </a:p>
          <a:p>
            <a:pPr marL="457148" lvl="1" indent="0">
              <a:buNone/>
            </a:pPr>
            <a:endParaRPr lang="en-US" b="1" dirty="0" smtClean="0">
              <a:solidFill>
                <a:schemeClr val="accent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7639" y="4254164"/>
            <a:ext cx="4268894" cy="2417569"/>
          </a:xfrm>
          <a:prstGeom prst="rect">
            <a:avLst/>
          </a:prstGeom>
        </p:spPr>
        <p:txBody>
          <a:bodyPr vert="horz" lIns="91430" tIns="45715" rIns="91430" bIns="45715" rtlCol="0">
            <a:noAutofit/>
          </a:bodyPr>
          <a:lstStyle>
            <a:lvl1pPr marL="453974" indent="-453974" algn="l" defTabSz="914296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296" indent="-457148" algn="l" defTabSz="914296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331" indent="-346036" algn="l" defTabSz="914296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018" indent="-339686" algn="l" defTabSz="914296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704" indent="-331750" algn="l" defTabSz="914296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502" indent="-344449" algn="l" defTabSz="914296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426" indent="-344449" algn="l" defTabSz="914296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69875" indent="-344449" algn="l" defTabSz="914296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2736" indent="-344449" algn="l" defTabSz="914296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000000"/>
                </a:solidFill>
              </a:rPr>
              <a:t>Si les </a:t>
            </a:r>
            <a:r>
              <a:rPr lang="en-US" sz="2000" dirty="0" err="1" smtClean="0">
                <a:solidFill>
                  <a:srgbClr val="000000"/>
                </a:solidFill>
              </a:rPr>
              <a:t>deux</a:t>
            </a:r>
            <a:r>
              <a:rPr lang="en-US" sz="2000" dirty="0" smtClean="0">
                <a:solidFill>
                  <a:srgbClr val="000000"/>
                </a:solidFill>
              </a:rPr>
              <a:t> photons </a:t>
            </a:r>
            <a:r>
              <a:rPr lang="en-US" sz="2000" dirty="0" err="1" smtClean="0">
                <a:solidFill>
                  <a:srgbClr val="000000"/>
                </a:solidFill>
              </a:rPr>
              <a:t>proviennent</a:t>
            </a:r>
            <a:r>
              <a:rPr lang="en-US" sz="2000" dirty="0" smtClean="0">
                <a:solidFill>
                  <a:srgbClr val="000000"/>
                </a:solidFill>
              </a:rPr>
              <a:t> de la </a:t>
            </a:r>
            <a:r>
              <a:rPr lang="en-US" sz="2000" dirty="0" err="1" smtClean="0">
                <a:solidFill>
                  <a:srgbClr val="000000"/>
                </a:solidFill>
              </a:rPr>
              <a:t>désintégration</a:t>
            </a:r>
            <a:r>
              <a:rPr lang="en-US" sz="2000" dirty="0" smtClean="0">
                <a:solidFill>
                  <a:srgbClr val="000000"/>
                </a:solidFill>
              </a:rPr>
              <a:t> d’un boson de Higgs, </a:t>
            </a:r>
            <a:r>
              <a:rPr lang="en-US" sz="2000" dirty="0" err="1" smtClean="0">
                <a:solidFill>
                  <a:srgbClr val="000000"/>
                </a:solidFill>
              </a:rPr>
              <a:t>cette</a:t>
            </a:r>
            <a:r>
              <a:rPr lang="en-US" sz="2000" dirty="0" smtClean="0">
                <a:solidFill>
                  <a:srgbClr val="000000"/>
                </a:solidFill>
              </a:rPr>
              <a:t> masse sera </a:t>
            </a:r>
            <a:r>
              <a:rPr lang="en-US" sz="2000" dirty="0" err="1" smtClean="0">
                <a:solidFill>
                  <a:srgbClr val="000000"/>
                </a:solidFill>
              </a:rPr>
              <a:t>égale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à</a:t>
            </a:r>
            <a:r>
              <a:rPr lang="en-US" sz="2000" dirty="0" smtClean="0">
                <a:solidFill>
                  <a:srgbClr val="000000"/>
                </a:solidFill>
              </a:rPr>
              <a:t> la masse du Higgs</a:t>
            </a:r>
          </a:p>
          <a:p>
            <a:r>
              <a:rPr lang="en-US" sz="2000" dirty="0" err="1" smtClean="0">
                <a:solidFill>
                  <a:srgbClr val="000000"/>
                </a:solidFill>
              </a:rPr>
              <a:t>Sinon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cette</a:t>
            </a:r>
            <a:r>
              <a:rPr lang="en-US" sz="2000" dirty="0" smtClean="0">
                <a:solidFill>
                  <a:srgbClr val="000000"/>
                </a:solidFill>
              </a:rPr>
              <a:t> masse </a:t>
            </a:r>
            <a:r>
              <a:rPr lang="en-US" sz="2000" dirty="0" err="1" smtClean="0">
                <a:solidFill>
                  <a:srgbClr val="000000"/>
                </a:solidFill>
              </a:rPr>
              <a:t>peut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prendre</a:t>
            </a:r>
            <a:r>
              <a:rPr lang="en-US" sz="2000" dirty="0" smtClean="0">
                <a:solidFill>
                  <a:srgbClr val="000000"/>
                </a:solidFill>
              </a:rPr>
              <a:t> des </a:t>
            </a:r>
            <a:r>
              <a:rPr lang="en-US" sz="2000" dirty="0" err="1" smtClean="0">
                <a:solidFill>
                  <a:srgbClr val="000000"/>
                </a:solidFill>
              </a:rPr>
              <a:t>valeurs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variées</a:t>
            </a:r>
            <a:endParaRPr lang="en-US" sz="2000" dirty="0" smtClean="0">
              <a:solidFill>
                <a:srgbClr val="000000"/>
              </a:solidFill>
            </a:endParaRPr>
          </a:p>
          <a:p>
            <a:pPr marL="457148" lvl="1" indent="0">
              <a:buFont typeface="Wingdings" pitchFamily="2" charset="2"/>
              <a:buNone/>
            </a:pPr>
            <a:endParaRPr lang="en-US" b="1" dirty="0" smtClean="0"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4536" y="3893326"/>
            <a:ext cx="3594100" cy="16522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70244" y="5418411"/>
            <a:ext cx="663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Masse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 rot="16200000" flipH="1">
            <a:off x="4132325" y="4201300"/>
            <a:ext cx="1488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Nombre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d’évts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415211" y="5756407"/>
            <a:ext cx="2964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Mais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il</a:t>
            </a:r>
            <a:r>
              <a:rPr lang="en-US" dirty="0" smtClean="0">
                <a:solidFill>
                  <a:srgbClr val="FF0000"/>
                </a:solidFill>
              </a:rPr>
              <a:t> y a beaucoup plus de bruit de fond </a:t>
            </a:r>
            <a:r>
              <a:rPr lang="en-US" dirty="0" err="1" smtClean="0">
                <a:solidFill>
                  <a:srgbClr val="FF0000"/>
                </a:solidFill>
              </a:rPr>
              <a:t>que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qu’on</a:t>
            </a:r>
            <a:r>
              <a:rPr lang="en-US" dirty="0" smtClean="0">
                <a:solidFill>
                  <a:srgbClr val="FF0000"/>
                </a:solidFill>
              </a:rPr>
              <a:t> attend de boson de </a:t>
            </a:r>
            <a:r>
              <a:rPr lang="en-US" dirty="0" smtClean="0">
                <a:solidFill>
                  <a:srgbClr val="FF0000"/>
                </a:solidFill>
              </a:rPr>
              <a:t>Higgs…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81255" y="3506913"/>
            <a:ext cx="1852828" cy="52322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Exemple</a:t>
            </a:r>
            <a:r>
              <a:rPr lang="en-US" sz="1400" dirty="0" smtClean="0"/>
              <a:t> pour 120 </a:t>
            </a:r>
            <a:r>
              <a:rPr lang="en-US" sz="1400" dirty="0" err="1" smtClean="0"/>
              <a:t>GeV</a:t>
            </a:r>
            <a:endParaRPr lang="en-US" sz="1400" dirty="0" smtClean="0"/>
          </a:p>
          <a:p>
            <a:r>
              <a:rPr lang="en-US" sz="1400" dirty="0" smtClean="0"/>
              <a:t>Simulation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3392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5" y="630383"/>
            <a:ext cx="7607868" cy="96784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H en </a:t>
            </a:r>
            <a:r>
              <a:rPr lang="en-US" sz="4400" dirty="0" err="1" smtClean="0"/>
              <a:t>γγ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7632" y="6437032"/>
            <a:ext cx="630621" cy="359760"/>
          </a:xfrm>
        </p:spPr>
        <p:txBody>
          <a:bodyPr/>
          <a:lstStyle/>
          <a:p>
            <a:fld id="{5FD889E0-CAB2-4699-909D-B9A88D47ACBE}" type="slidenum">
              <a:rPr lang="en-US" smtClean="0"/>
              <a:t>21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5" y="481216"/>
            <a:ext cx="947280" cy="10766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0744" y="4434871"/>
            <a:ext cx="2526456" cy="21785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1762677"/>
            <a:ext cx="2438400" cy="2252870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624838" y="2687093"/>
            <a:ext cx="3583369" cy="2545308"/>
            <a:chOff x="2817431" y="4251484"/>
            <a:chExt cx="3583369" cy="254530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17431" y="4251484"/>
              <a:ext cx="3380169" cy="2545308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4521200" y="4251484"/>
              <a:ext cx="1879600" cy="1048649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50705" y="1999734"/>
            <a:ext cx="3403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Les </a:t>
            </a:r>
            <a:r>
              <a:rPr lang="en-US" dirty="0" err="1" smtClean="0"/>
              <a:t>données</a:t>
            </a:r>
            <a:r>
              <a:rPr lang="en-US" dirty="0" smtClean="0"/>
              <a:t> </a:t>
            </a:r>
            <a:r>
              <a:rPr lang="en-US" dirty="0" err="1" smtClean="0"/>
              <a:t>vont</a:t>
            </a:r>
            <a:r>
              <a:rPr lang="en-US" dirty="0" smtClean="0"/>
              <a:t> </a:t>
            </a:r>
            <a:r>
              <a:rPr lang="en-US" dirty="0" err="1" smtClean="0"/>
              <a:t>ressembler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ça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 rot="16200000" flipH="1">
            <a:off x="-255103" y="3117180"/>
            <a:ext cx="1488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Nombre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d’évts</a:t>
            </a:r>
            <a:endParaRPr lang="en-US" sz="1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356133" y="5232145"/>
            <a:ext cx="663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Masse</a:t>
            </a:r>
            <a:endParaRPr lang="en-US" sz="1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200001" y="3769608"/>
            <a:ext cx="663839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Masse</a:t>
            </a:r>
            <a:endParaRPr lang="en-US" sz="1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7200001" y="6437032"/>
            <a:ext cx="663839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Masse</a:t>
            </a:r>
            <a:endParaRPr lang="en-US" sz="1400" b="1" dirty="0"/>
          </a:p>
        </p:txBody>
      </p:sp>
      <p:sp>
        <p:nvSpPr>
          <p:cNvPr id="30" name="TextBox 29"/>
          <p:cNvSpPr txBox="1"/>
          <p:nvPr/>
        </p:nvSpPr>
        <p:spPr>
          <a:xfrm rot="16200000" flipH="1">
            <a:off x="4960154" y="2525100"/>
            <a:ext cx="1488957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Nombre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d’évts</a:t>
            </a:r>
            <a:endParaRPr lang="en-US" sz="1400" b="1" dirty="0"/>
          </a:p>
        </p:txBody>
      </p:sp>
      <p:sp>
        <p:nvSpPr>
          <p:cNvPr id="31" name="TextBox 30"/>
          <p:cNvSpPr txBox="1"/>
          <p:nvPr/>
        </p:nvSpPr>
        <p:spPr>
          <a:xfrm rot="16200000" flipH="1">
            <a:off x="4976885" y="5233846"/>
            <a:ext cx="1488957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Nombre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d’évts</a:t>
            </a:r>
            <a:endParaRPr lang="en-US" sz="1400" b="1" dirty="0"/>
          </a:p>
        </p:txBody>
      </p:sp>
      <p:sp>
        <p:nvSpPr>
          <p:cNvPr id="33" name="Rectangle 32"/>
          <p:cNvSpPr/>
          <p:nvPr/>
        </p:nvSpPr>
        <p:spPr>
          <a:xfrm>
            <a:off x="4019971" y="2526590"/>
            <a:ext cx="822959" cy="93074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7632" y="1762677"/>
            <a:ext cx="850900" cy="13843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5300" y="4643255"/>
            <a:ext cx="1028700" cy="12446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03105" y="5706533"/>
            <a:ext cx="44710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Plus on a de </a:t>
            </a:r>
            <a:r>
              <a:rPr lang="en-US" dirty="0" err="1" smtClean="0">
                <a:solidFill>
                  <a:srgbClr val="FF0000"/>
                </a:solidFill>
              </a:rPr>
              <a:t>données</a:t>
            </a:r>
            <a:r>
              <a:rPr lang="en-US" dirty="0" smtClean="0">
                <a:solidFill>
                  <a:srgbClr val="FF0000"/>
                </a:solidFill>
              </a:rPr>
              <a:t>, plus </a:t>
            </a:r>
            <a:r>
              <a:rPr lang="en-US" dirty="0" err="1" smtClean="0">
                <a:solidFill>
                  <a:srgbClr val="FF0000"/>
                </a:solidFill>
              </a:rPr>
              <a:t>ce</a:t>
            </a:r>
            <a:r>
              <a:rPr lang="en-US" dirty="0" smtClean="0">
                <a:solidFill>
                  <a:srgbClr val="FF0000"/>
                </a:solidFill>
              </a:rPr>
              <a:t> petit pic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 </a:t>
            </a:r>
            <a:r>
              <a:rPr lang="en-US" dirty="0" err="1" smtClean="0">
                <a:solidFill>
                  <a:srgbClr val="FF0000"/>
                </a:solidFill>
              </a:rPr>
              <a:t>voit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clairement</a:t>
            </a:r>
            <a:r>
              <a:rPr lang="en-US" dirty="0" smtClean="0">
                <a:solidFill>
                  <a:srgbClr val="FF0000"/>
                </a:solidFill>
              </a:rPr>
              <a:t>, car </a:t>
            </a:r>
            <a:r>
              <a:rPr lang="en-US" dirty="0" err="1" smtClean="0">
                <a:solidFill>
                  <a:srgbClr val="FF0000"/>
                </a:solidFill>
              </a:rPr>
              <a:t>moins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grandes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sont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les </a:t>
            </a:r>
            <a:r>
              <a:rPr lang="en-US" dirty="0" smtClean="0">
                <a:solidFill>
                  <a:srgbClr val="FF0000"/>
                </a:solidFill>
              </a:rPr>
              <a:t>fluctuations </a:t>
            </a:r>
            <a:r>
              <a:rPr lang="en-US" dirty="0" err="1" smtClean="0">
                <a:solidFill>
                  <a:srgbClr val="FF0000"/>
                </a:solidFill>
              </a:rPr>
              <a:t>statistiques</a:t>
            </a:r>
            <a:r>
              <a:rPr lang="en-US" dirty="0" smtClean="0">
                <a:solidFill>
                  <a:srgbClr val="FF0000"/>
                </a:solidFill>
              </a:rPr>
              <a:t> du bruit de fond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86809">
            <a:off x="3656372" y="2828760"/>
            <a:ext cx="1705436" cy="20155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43867" y="2369066"/>
            <a:ext cx="930309" cy="77791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668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5" y="630383"/>
            <a:ext cx="7607868" cy="96784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H en </a:t>
            </a:r>
            <a:r>
              <a:rPr lang="en-US" sz="4400" dirty="0" err="1" smtClean="0"/>
              <a:t>γγ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7632" y="6437032"/>
            <a:ext cx="630621" cy="359760"/>
          </a:xfrm>
        </p:spPr>
        <p:txBody>
          <a:bodyPr/>
          <a:lstStyle/>
          <a:p>
            <a:fld id="{5FD889E0-CAB2-4699-909D-B9A88D47ACBE}" type="slidenum">
              <a:rPr lang="en-US" smtClean="0"/>
              <a:t>22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5" y="481216"/>
            <a:ext cx="947280" cy="10766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0744" y="4434871"/>
            <a:ext cx="2526456" cy="21785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1762677"/>
            <a:ext cx="2438400" cy="2252870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624838" y="2687093"/>
            <a:ext cx="3583369" cy="2545308"/>
            <a:chOff x="2817431" y="4251484"/>
            <a:chExt cx="3583369" cy="254530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17431" y="4251484"/>
              <a:ext cx="3380169" cy="2545308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4521200" y="4251484"/>
              <a:ext cx="1879600" cy="1048649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356133" y="5232145"/>
            <a:ext cx="663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Masse</a:t>
            </a:r>
            <a:endParaRPr lang="en-US" sz="1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200001" y="3769608"/>
            <a:ext cx="663839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Masse</a:t>
            </a:r>
            <a:endParaRPr lang="en-US" sz="1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7200001" y="6437032"/>
            <a:ext cx="663839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Masse</a:t>
            </a:r>
            <a:endParaRPr lang="en-US" sz="1400" b="1" dirty="0"/>
          </a:p>
        </p:txBody>
      </p:sp>
      <p:sp>
        <p:nvSpPr>
          <p:cNvPr id="30" name="TextBox 29"/>
          <p:cNvSpPr txBox="1"/>
          <p:nvPr/>
        </p:nvSpPr>
        <p:spPr>
          <a:xfrm rot="16200000" flipH="1">
            <a:off x="4960154" y="2525100"/>
            <a:ext cx="1488957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Nombre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d’évts</a:t>
            </a:r>
            <a:endParaRPr lang="en-US" sz="1400" b="1" dirty="0"/>
          </a:p>
        </p:txBody>
      </p:sp>
      <p:sp>
        <p:nvSpPr>
          <p:cNvPr id="31" name="TextBox 30"/>
          <p:cNvSpPr txBox="1"/>
          <p:nvPr/>
        </p:nvSpPr>
        <p:spPr>
          <a:xfrm rot="16200000" flipH="1">
            <a:off x="4976885" y="5233846"/>
            <a:ext cx="1488957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Nombre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d’évts</a:t>
            </a:r>
            <a:endParaRPr lang="en-US" sz="1400" b="1" dirty="0"/>
          </a:p>
        </p:txBody>
      </p:sp>
      <p:sp>
        <p:nvSpPr>
          <p:cNvPr id="33" name="Rectangle 32"/>
          <p:cNvSpPr/>
          <p:nvPr/>
        </p:nvSpPr>
        <p:spPr>
          <a:xfrm>
            <a:off x="4019971" y="2526590"/>
            <a:ext cx="822959" cy="93074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7632" y="1762677"/>
            <a:ext cx="850900" cy="13843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5300" y="4643255"/>
            <a:ext cx="1028700" cy="12446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93405" y="1937339"/>
            <a:ext cx="5113867" cy="480131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Plus </a:t>
            </a:r>
            <a:r>
              <a:rPr lang="en-US" dirty="0" err="1" smtClean="0"/>
              <a:t>ce</a:t>
            </a:r>
            <a:r>
              <a:rPr lang="en-US" dirty="0" smtClean="0"/>
              <a:t> pic </a:t>
            </a:r>
            <a:r>
              <a:rPr lang="en-US" dirty="0" err="1" smtClean="0"/>
              <a:t>est</a:t>
            </a:r>
            <a:r>
              <a:rPr lang="en-US" dirty="0" smtClean="0"/>
              <a:t> fin, plus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facile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voir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La </a:t>
            </a:r>
            <a:r>
              <a:rPr lang="en-US" dirty="0" err="1" smtClean="0">
                <a:solidFill>
                  <a:srgbClr val="000000"/>
                </a:solidFill>
              </a:rPr>
              <a:t>résolution</a:t>
            </a:r>
            <a:r>
              <a:rPr lang="en-US" dirty="0" smtClean="0">
                <a:solidFill>
                  <a:srgbClr val="000000"/>
                </a:solidFill>
              </a:rPr>
              <a:t> en </a:t>
            </a:r>
            <a:r>
              <a:rPr lang="en-US" dirty="0" err="1" smtClean="0">
                <a:solidFill>
                  <a:srgbClr val="000000"/>
                </a:solidFill>
              </a:rPr>
              <a:t>énergie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est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cruciale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Pic beaucoup plus </a:t>
            </a:r>
            <a:r>
              <a:rPr lang="en-US" dirty="0" err="1" smtClean="0">
                <a:solidFill>
                  <a:srgbClr val="FF0000"/>
                </a:solidFill>
              </a:rPr>
              <a:t>étroit</a:t>
            </a:r>
            <a:r>
              <a:rPr lang="en-US" dirty="0" smtClean="0">
                <a:solidFill>
                  <a:srgbClr val="FF0000"/>
                </a:solidFill>
              </a:rPr>
              <a:t> après la correction de </a:t>
            </a:r>
            <a:r>
              <a:rPr lang="en-US" dirty="0" err="1" smtClean="0">
                <a:solidFill>
                  <a:srgbClr val="FF0000"/>
                </a:solidFill>
              </a:rPr>
              <a:t>l’énergie</a:t>
            </a:r>
            <a:r>
              <a:rPr lang="en-US" dirty="0" smtClean="0">
                <a:solidFill>
                  <a:srgbClr val="FF0000"/>
                </a:solidFill>
              </a:rPr>
              <a:t> par le </a:t>
            </a:r>
            <a:r>
              <a:rPr lang="en-US" dirty="0" err="1" smtClean="0">
                <a:solidFill>
                  <a:srgbClr val="FF0000"/>
                </a:solidFill>
              </a:rPr>
              <a:t>système</a:t>
            </a:r>
            <a:r>
              <a:rPr lang="en-US" dirty="0" smtClean="0">
                <a:solidFill>
                  <a:srgbClr val="FF0000"/>
                </a:solidFill>
              </a:rPr>
              <a:t> de </a:t>
            </a:r>
            <a:r>
              <a:rPr lang="en-US" dirty="0" err="1" smtClean="0">
                <a:solidFill>
                  <a:srgbClr val="FF0000"/>
                </a:solidFill>
              </a:rPr>
              <a:t>monitorage</a:t>
            </a:r>
            <a:r>
              <a:rPr lang="en-US" dirty="0" smtClean="0">
                <a:solidFill>
                  <a:srgbClr val="FF0000"/>
                </a:solidFill>
              </a:rPr>
              <a:t> de </a:t>
            </a:r>
            <a:r>
              <a:rPr lang="en-US" dirty="0" err="1" smtClean="0">
                <a:solidFill>
                  <a:srgbClr val="FF0000"/>
                </a:solidFill>
              </a:rPr>
              <a:t>saclay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 smtClean="0">
              <a:solidFill>
                <a:srgbClr val="FF0000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624837" y="2885207"/>
            <a:ext cx="3896361" cy="3179298"/>
            <a:chOff x="5383294" y="3262024"/>
            <a:chExt cx="2796767" cy="2332832"/>
          </a:xfrm>
        </p:grpSpPr>
        <p:pic>
          <p:nvPicPr>
            <p:cNvPr id="38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5028" y="3262024"/>
              <a:ext cx="2655033" cy="2166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7478916" y="5287079"/>
              <a:ext cx="663839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Masse</a:t>
              </a:r>
              <a:endParaRPr lang="en-US" sz="14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 rot="16200000" flipH="1">
              <a:off x="4792704" y="3865039"/>
              <a:ext cx="148895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 err="1" smtClean="0"/>
                <a:t>Nombre</a:t>
              </a:r>
              <a:r>
                <a:rPr lang="en-US" sz="1400" b="1" dirty="0" smtClean="0"/>
                <a:t> </a:t>
              </a:r>
              <a:r>
                <a:rPr lang="en-US" sz="1400" b="1" dirty="0" err="1" smtClean="0"/>
                <a:t>d’évts</a:t>
              </a:r>
              <a:endParaRPr lang="en-US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164528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5" y="630383"/>
            <a:ext cx="7607868" cy="96784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H en </a:t>
            </a:r>
            <a:r>
              <a:rPr lang="en-US" sz="4400" dirty="0" err="1" smtClean="0"/>
              <a:t>γγ</a:t>
            </a:r>
            <a:r>
              <a:rPr lang="en-US" sz="4400" dirty="0" smtClean="0"/>
              <a:t>: CMS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7632" y="6437032"/>
            <a:ext cx="630621" cy="359760"/>
          </a:xfrm>
        </p:spPr>
        <p:txBody>
          <a:bodyPr/>
          <a:lstStyle/>
          <a:p>
            <a:fld id="{5FD889E0-CAB2-4699-909D-B9A88D47ACBE}" type="slidenum">
              <a:rPr lang="en-US" smtClean="0"/>
              <a:t>23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5" y="481216"/>
            <a:ext cx="947280" cy="107664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50705" y="1762672"/>
            <a:ext cx="2979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Les </a:t>
            </a:r>
            <a:r>
              <a:rPr lang="en-US" dirty="0" err="1" smtClean="0"/>
              <a:t>données</a:t>
            </a:r>
            <a:r>
              <a:rPr lang="en-US" dirty="0" smtClean="0"/>
              <a:t> en </a:t>
            </a:r>
            <a:r>
              <a:rPr lang="en-US" dirty="0" smtClean="0"/>
              <a:t>2011 et 2012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4019971" y="2526590"/>
            <a:ext cx="822959" cy="93074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e 32"/>
          <p:cNvGrpSpPr>
            <a:grpSpLocks/>
          </p:cNvGrpSpPr>
          <p:nvPr/>
        </p:nvGrpSpPr>
        <p:grpSpPr bwMode="auto">
          <a:xfrm>
            <a:off x="207962" y="2111907"/>
            <a:ext cx="4685767" cy="4593696"/>
            <a:chOff x="156634" y="1582671"/>
            <a:chExt cx="4306851" cy="4294600"/>
          </a:xfrm>
        </p:grpSpPr>
        <p:pic>
          <p:nvPicPr>
            <p:cNvPr id="38" name="Imag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47" y="1988839"/>
              <a:ext cx="4173360" cy="3888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ZoneTexte 5"/>
            <p:cNvSpPr txBox="1">
              <a:spLocks noChangeArrowheads="1"/>
            </p:cNvSpPr>
            <p:nvPr/>
          </p:nvSpPr>
          <p:spPr bwMode="auto">
            <a:xfrm rot="-5400000">
              <a:off x="-1685376" y="3424681"/>
              <a:ext cx="399179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nombre d</a:t>
              </a:r>
              <a:r>
                <a:rPr lang="ja-JP" altLang="fr-FR" sz="1400"/>
                <a:t>’</a:t>
              </a:r>
              <a:r>
                <a:rPr lang="fr-FR" sz="1400"/>
                <a:t>événements (pondérés)  </a:t>
              </a:r>
              <a:r>
                <a:rPr lang="en-US" sz="1400"/>
                <a:t>/  (1.67 GeV)</a:t>
              </a:r>
              <a:endParaRPr lang="fr-FR" sz="1400"/>
            </a:p>
          </p:txBody>
        </p:sp>
        <p:sp>
          <p:nvSpPr>
            <p:cNvPr id="41" name="ZoneTexte 6"/>
            <p:cNvSpPr txBox="1">
              <a:spLocks noChangeArrowheads="1"/>
            </p:cNvSpPr>
            <p:nvPr/>
          </p:nvSpPr>
          <p:spPr bwMode="auto">
            <a:xfrm>
              <a:off x="951723" y="4941168"/>
              <a:ext cx="22401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0000FF"/>
                  </a:solidFill>
                </a:rPr>
                <a:t>r</a:t>
              </a:r>
              <a:r>
                <a:rPr lang="fr-FR" sz="1200">
                  <a:solidFill>
                    <a:srgbClr val="0000FF"/>
                  </a:solidFill>
                </a:rPr>
                <a:t>ésolution effective : 1.67 GeV</a:t>
              </a:r>
            </a:p>
          </p:txBody>
        </p:sp>
        <p:sp>
          <p:nvSpPr>
            <p:cNvPr id="42" name="ZoneTexte 7"/>
            <p:cNvSpPr txBox="1">
              <a:spLocks noChangeArrowheads="1"/>
            </p:cNvSpPr>
            <p:nvPr/>
          </p:nvSpPr>
          <p:spPr bwMode="auto">
            <a:xfrm>
              <a:off x="536927" y="5183577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400"/>
                <a:t>0</a:t>
              </a:r>
            </a:p>
          </p:txBody>
        </p:sp>
        <p:sp>
          <p:nvSpPr>
            <p:cNvPr id="43" name="ZoneTexte 8"/>
            <p:cNvSpPr txBox="1">
              <a:spLocks noChangeArrowheads="1"/>
            </p:cNvSpPr>
            <p:nvPr/>
          </p:nvSpPr>
          <p:spPr bwMode="auto">
            <a:xfrm>
              <a:off x="540907" y="4535505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2</a:t>
              </a:r>
              <a:endParaRPr lang="fr-FR" sz="1400"/>
            </a:p>
          </p:txBody>
        </p:sp>
        <p:sp>
          <p:nvSpPr>
            <p:cNvPr id="44" name="ZoneTexte 9"/>
            <p:cNvSpPr txBox="1">
              <a:spLocks noChangeArrowheads="1"/>
            </p:cNvSpPr>
            <p:nvPr/>
          </p:nvSpPr>
          <p:spPr bwMode="auto">
            <a:xfrm>
              <a:off x="556706" y="3881300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4</a:t>
              </a:r>
              <a:endParaRPr lang="fr-FR" sz="1400"/>
            </a:p>
          </p:txBody>
        </p:sp>
        <p:sp>
          <p:nvSpPr>
            <p:cNvPr id="45" name="ZoneTexte 10"/>
            <p:cNvSpPr txBox="1">
              <a:spLocks noChangeArrowheads="1"/>
            </p:cNvSpPr>
            <p:nvPr/>
          </p:nvSpPr>
          <p:spPr bwMode="auto">
            <a:xfrm>
              <a:off x="546627" y="3227662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6</a:t>
              </a:r>
              <a:endParaRPr lang="fr-FR" sz="1400"/>
            </a:p>
          </p:txBody>
        </p:sp>
        <p:sp>
          <p:nvSpPr>
            <p:cNvPr id="46" name="ZoneTexte 11"/>
            <p:cNvSpPr txBox="1">
              <a:spLocks noChangeArrowheads="1"/>
            </p:cNvSpPr>
            <p:nvPr/>
          </p:nvSpPr>
          <p:spPr bwMode="auto">
            <a:xfrm>
              <a:off x="545553" y="2574037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8</a:t>
              </a:r>
              <a:endParaRPr lang="fr-FR" sz="1400"/>
            </a:p>
          </p:txBody>
        </p:sp>
        <p:sp>
          <p:nvSpPr>
            <p:cNvPr id="47" name="ZoneTexte 12"/>
            <p:cNvSpPr txBox="1">
              <a:spLocks noChangeArrowheads="1"/>
            </p:cNvSpPr>
            <p:nvPr/>
          </p:nvSpPr>
          <p:spPr bwMode="auto">
            <a:xfrm>
              <a:off x="446631" y="1934084"/>
              <a:ext cx="3834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400"/>
                <a:t>10</a:t>
              </a:r>
            </a:p>
          </p:txBody>
        </p:sp>
        <p:sp>
          <p:nvSpPr>
            <p:cNvPr id="48" name="ZoneTexte 13"/>
            <p:cNvSpPr txBox="1">
              <a:spLocks noChangeArrowheads="1"/>
            </p:cNvSpPr>
            <p:nvPr/>
          </p:nvSpPr>
          <p:spPr bwMode="auto">
            <a:xfrm>
              <a:off x="755870" y="1672437"/>
              <a:ext cx="64793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600"/>
                <a:t>x 10</a:t>
              </a:r>
              <a:r>
                <a:rPr lang="fr-FR" sz="1600" baseline="30000"/>
                <a:t>3</a:t>
              </a:r>
            </a:p>
          </p:txBody>
        </p:sp>
        <p:sp>
          <p:nvSpPr>
            <p:cNvPr id="49" name="ZoneTexte 14"/>
            <p:cNvSpPr txBox="1">
              <a:spLocks noChangeArrowheads="1"/>
            </p:cNvSpPr>
            <p:nvPr/>
          </p:nvSpPr>
          <p:spPr bwMode="auto">
            <a:xfrm>
              <a:off x="1846961" y="1711840"/>
              <a:ext cx="257839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0000FF"/>
                  </a:solidFill>
                </a:rPr>
                <a:t>5.1 fb</a:t>
              </a:r>
              <a:r>
                <a:rPr lang="en-US" sz="1200" baseline="30000">
                  <a:solidFill>
                    <a:srgbClr val="0000FF"/>
                  </a:solidFill>
                </a:rPr>
                <a:t>-1</a:t>
              </a:r>
              <a:r>
                <a:rPr lang="en-US" sz="1200">
                  <a:solidFill>
                    <a:srgbClr val="0000FF"/>
                  </a:solidFill>
                </a:rPr>
                <a:t> @ 7 TeV </a:t>
              </a:r>
              <a:r>
                <a:rPr lang="en-US" sz="1200"/>
                <a:t>+ </a:t>
              </a:r>
              <a:r>
                <a:rPr lang="en-US" sz="1200">
                  <a:solidFill>
                    <a:srgbClr val="FF0000"/>
                  </a:solidFill>
                </a:rPr>
                <a:t>5.3 fb</a:t>
              </a:r>
              <a:r>
                <a:rPr lang="en-US" sz="1200" baseline="30000">
                  <a:solidFill>
                    <a:srgbClr val="FF0000"/>
                  </a:solidFill>
                </a:rPr>
                <a:t>-1</a:t>
              </a:r>
              <a:r>
                <a:rPr lang="en-US" sz="1200">
                  <a:solidFill>
                    <a:srgbClr val="FF0000"/>
                  </a:solidFill>
                </a:rPr>
                <a:t> @ 8 TeV</a:t>
              </a:r>
              <a:endParaRPr lang="fr-FR" sz="1200">
                <a:solidFill>
                  <a:srgbClr val="FF0000"/>
                </a:solidFill>
              </a:endParaRPr>
            </a:p>
          </p:txBody>
        </p:sp>
        <p:sp>
          <p:nvSpPr>
            <p:cNvPr id="51" name="ZoneTexte 16"/>
            <p:cNvSpPr txBox="1">
              <a:spLocks noChangeArrowheads="1"/>
            </p:cNvSpPr>
            <p:nvPr/>
          </p:nvSpPr>
          <p:spPr bwMode="auto">
            <a:xfrm>
              <a:off x="2938709" y="2356972"/>
              <a:ext cx="152477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100"/>
                <a:t>donn</a:t>
              </a:r>
              <a:r>
                <a:rPr lang="fr-FR" sz="1100"/>
                <a:t>ées (pondérées)</a:t>
              </a:r>
            </a:p>
          </p:txBody>
        </p:sp>
        <p:sp>
          <p:nvSpPr>
            <p:cNvPr id="52" name="ZoneTexte 17"/>
            <p:cNvSpPr txBox="1">
              <a:spLocks noChangeArrowheads="1"/>
            </p:cNvSpPr>
            <p:nvPr/>
          </p:nvSpPr>
          <p:spPr bwMode="auto">
            <a:xfrm>
              <a:off x="2939069" y="2536570"/>
              <a:ext cx="118333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100"/>
                <a:t>ajustement S+B</a:t>
              </a:r>
            </a:p>
          </p:txBody>
        </p:sp>
        <p:sp>
          <p:nvSpPr>
            <p:cNvPr id="53" name="ZoneTexte 18"/>
            <p:cNvSpPr txBox="1">
              <a:spLocks noChangeArrowheads="1"/>
            </p:cNvSpPr>
            <p:nvPr/>
          </p:nvSpPr>
          <p:spPr bwMode="auto">
            <a:xfrm>
              <a:off x="2933443" y="2708920"/>
              <a:ext cx="100700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100"/>
                <a:t>ajustement B</a:t>
              </a:r>
            </a:p>
          </p:txBody>
        </p:sp>
        <p:sp>
          <p:nvSpPr>
            <p:cNvPr id="54" name="ZoneTexte 19"/>
            <p:cNvSpPr txBox="1">
              <a:spLocks noChangeArrowheads="1"/>
            </p:cNvSpPr>
            <p:nvPr/>
          </p:nvSpPr>
          <p:spPr bwMode="auto">
            <a:xfrm>
              <a:off x="951723" y="4725144"/>
              <a:ext cx="230063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200">
                  <a:solidFill>
                    <a:srgbClr val="0000FF"/>
                  </a:solidFill>
                </a:rPr>
                <a:t>pondération : Signal</a:t>
              </a:r>
              <a:r>
                <a:rPr lang="en-US" sz="1200">
                  <a:solidFill>
                    <a:srgbClr val="0000FF"/>
                  </a:solidFill>
                </a:rPr>
                <a:t>/Bruit (S/B</a:t>
              </a:r>
              <a:r>
                <a:rPr lang="fr-FR" sz="1200">
                  <a:solidFill>
                    <a:srgbClr val="0000FF"/>
                  </a:solidFill>
                </a:rPr>
                <a:t>)</a:t>
              </a:r>
            </a:p>
          </p:txBody>
        </p:sp>
        <p:sp>
          <p:nvSpPr>
            <p:cNvPr id="55" name="ZoneTexte 20"/>
            <p:cNvSpPr txBox="1">
              <a:spLocks noChangeArrowheads="1"/>
            </p:cNvSpPr>
            <p:nvPr/>
          </p:nvSpPr>
          <p:spPr bwMode="auto">
            <a:xfrm>
              <a:off x="2968568" y="2892910"/>
              <a:ext cx="1205779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100"/>
                <a:t>± 1</a:t>
              </a:r>
              <a:r>
                <a:rPr lang="el-GR" sz="1100">
                  <a:latin typeface="Calibri" charset="0"/>
                  <a:cs typeface="Calibri" charset="0"/>
                </a:rPr>
                <a:t>σ</a:t>
              </a:r>
              <a:r>
                <a:rPr lang="fr-FR" sz="1100">
                  <a:latin typeface="Calibri" charset="0"/>
                  <a:cs typeface="Calibri" charset="0"/>
                </a:rPr>
                <a:t>   </a:t>
              </a:r>
              <a:r>
                <a:rPr lang="fr-FR" sz="1100">
                  <a:cs typeface="Arial" charset="0"/>
                </a:rPr>
                <a:t>stat </a:t>
              </a:r>
              <a:r>
                <a:rPr lang="el-GR" sz="1100">
                  <a:latin typeface="Calibri" charset="0"/>
                  <a:cs typeface="Calibri" charset="0"/>
                  <a:sym typeface="Symbol" charset="0"/>
                </a:rPr>
                <a:t></a:t>
              </a:r>
              <a:r>
                <a:rPr lang="fr-FR" sz="1100">
                  <a:latin typeface="Calibri" charset="0"/>
                  <a:cs typeface="Calibri" charset="0"/>
                  <a:sym typeface="Symbol" charset="0"/>
                </a:rPr>
                <a:t> </a:t>
              </a:r>
              <a:r>
                <a:rPr lang="fr-FR" sz="1100">
                  <a:cs typeface="Arial" charset="0"/>
                  <a:sym typeface="Symbol" charset="0"/>
                </a:rPr>
                <a:t>syst</a:t>
              </a:r>
              <a:endParaRPr lang="fr-FR" sz="1100">
                <a:cs typeface="Arial" charset="0"/>
              </a:endParaRPr>
            </a:p>
          </p:txBody>
        </p:sp>
        <p:sp>
          <p:nvSpPr>
            <p:cNvPr id="56" name="ZoneTexte 21"/>
            <p:cNvSpPr txBox="1">
              <a:spLocks noChangeArrowheads="1"/>
            </p:cNvSpPr>
            <p:nvPr/>
          </p:nvSpPr>
          <p:spPr bwMode="auto">
            <a:xfrm>
              <a:off x="2967947" y="3068960"/>
              <a:ext cx="1205779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100"/>
                <a:t>± 2</a:t>
              </a:r>
              <a:r>
                <a:rPr lang="el-GR" sz="1100">
                  <a:latin typeface="Calibri" charset="0"/>
                  <a:cs typeface="Calibri" charset="0"/>
                </a:rPr>
                <a:t>σ</a:t>
              </a:r>
              <a:r>
                <a:rPr lang="fr-FR" sz="1100">
                  <a:latin typeface="Calibri" charset="0"/>
                  <a:cs typeface="Calibri" charset="0"/>
                </a:rPr>
                <a:t>   </a:t>
              </a:r>
              <a:r>
                <a:rPr lang="fr-FR" sz="1100">
                  <a:cs typeface="Arial" charset="0"/>
                </a:rPr>
                <a:t>stat </a:t>
              </a:r>
              <a:r>
                <a:rPr lang="el-GR" sz="1100">
                  <a:latin typeface="Calibri" charset="0"/>
                  <a:cs typeface="Calibri" charset="0"/>
                  <a:sym typeface="Symbol" charset="0"/>
                </a:rPr>
                <a:t></a:t>
              </a:r>
              <a:r>
                <a:rPr lang="fr-FR" sz="1100">
                  <a:latin typeface="Calibri" charset="0"/>
                  <a:cs typeface="Calibri" charset="0"/>
                  <a:sym typeface="Symbol" charset="0"/>
                </a:rPr>
                <a:t> </a:t>
              </a:r>
              <a:r>
                <a:rPr lang="fr-FR" sz="1100">
                  <a:cs typeface="Arial" charset="0"/>
                  <a:sym typeface="Symbol" charset="0"/>
                </a:rPr>
                <a:t>syst</a:t>
              </a:r>
              <a:endParaRPr lang="fr-FR" sz="1100">
                <a:cs typeface="Arial" charset="0"/>
              </a:endParaRPr>
            </a:p>
          </p:txBody>
        </p:sp>
        <p:sp>
          <p:nvSpPr>
            <p:cNvPr id="63" name="ZoneTexte 30"/>
            <p:cNvSpPr txBox="1">
              <a:spLocks noChangeArrowheads="1"/>
            </p:cNvSpPr>
            <p:nvPr/>
          </p:nvSpPr>
          <p:spPr bwMode="auto">
            <a:xfrm>
              <a:off x="977459" y="2024404"/>
              <a:ext cx="110959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400"/>
                <a:t>CMS</a:t>
              </a:r>
            </a:p>
            <a:p>
              <a:pPr eaLnBrk="1" hangingPunct="1"/>
              <a:r>
                <a:rPr lang="fr-FR" sz="1400"/>
                <a:t>préliminaire</a:t>
              </a:r>
            </a:p>
          </p:txBody>
        </p:sp>
      </p:grpSp>
      <p:sp>
        <p:nvSpPr>
          <p:cNvPr id="36" name="ZoneTexte 1"/>
          <p:cNvSpPr txBox="1">
            <a:spLocks noChangeArrowheads="1"/>
          </p:cNvSpPr>
          <p:nvPr/>
        </p:nvSpPr>
        <p:spPr bwMode="auto">
          <a:xfrm>
            <a:off x="5695567" y="2022501"/>
            <a:ext cx="2786064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 err="1">
                <a:solidFill>
                  <a:srgbClr val="FF0000"/>
                </a:solidFill>
                <a:latin typeface="+mn-lt"/>
              </a:rPr>
              <a:t>Exc</a:t>
            </a:r>
            <a:r>
              <a:rPr lang="fr-FR" b="1" dirty="0">
                <a:solidFill>
                  <a:srgbClr val="FF0000"/>
                </a:solidFill>
                <a:latin typeface="+mn-lt"/>
              </a:rPr>
              <a:t>ès autour de 125 </a:t>
            </a:r>
            <a:r>
              <a:rPr lang="fr-FR" b="1" dirty="0" err="1" smtClean="0">
                <a:solidFill>
                  <a:srgbClr val="FF0000"/>
                </a:solidFill>
                <a:latin typeface="+mn-lt"/>
              </a:rPr>
              <a:t>GeV</a:t>
            </a:r>
            <a:r>
              <a:rPr lang="fr-FR" b="1" dirty="0" smtClean="0">
                <a:solidFill>
                  <a:srgbClr val="FF0000"/>
                </a:solidFill>
                <a:latin typeface="+mn-lt"/>
              </a:rPr>
              <a:t>! </a:t>
            </a:r>
            <a:endParaRPr lang="fr-FR" b="1" dirty="0" smtClean="0">
              <a:solidFill>
                <a:srgbClr val="FF0000"/>
              </a:solidFill>
              <a:latin typeface="+mn-lt"/>
            </a:endParaRPr>
          </a:p>
          <a:p>
            <a:pPr eaLnBrk="1" hangingPunct="1"/>
            <a:endParaRPr lang="fr-FR" dirty="0">
              <a:solidFill>
                <a:srgbClr val="FF0000"/>
              </a:solidFill>
              <a:latin typeface="+mn-lt"/>
            </a:endParaRPr>
          </a:p>
          <a:p>
            <a:pPr eaLnBrk="1" hangingPunct="1"/>
            <a:r>
              <a:rPr lang="fr-FR" dirty="0">
                <a:solidFill>
                  <a:srgbClr val="FF0000"/>
                </a:solidFill>
                <a:latin typeface="+mn-lt"/>
              </a:rPr>
              <a:t>P</a:t>
            </a:r>
            <a:r>
              <a:rPr lang="fr-FR" dirty="0" smtClean="0">
                <a:solidFill>
                  <a:srgbClr val="FF0000"/>
                </a:solidFill>
                <a:latin typeface="+mn-lt"/>
              </a:rPr>
              <a:t>robabilité </a:t>
            </a:r>
            <a:r>
              <a:rPr lang="fr-FR" dirty="0" smtClean="0">
                <a:solidFill>
                  <a:srgbClr val="FF0000"/>
                </a:solidFill>
                <a:latin typeface="+mn-lt"/>
              </a:rPr>
              <a:t>d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’</a:t>
            </a:r>
            <a:r>
              <a:rPr lang="fr-FR" dirty="0" smtClean="0">
                <a:solidFill>
                  <a:srgbClr val="FF0000"/>
                </a:solidFill>
                <a:latin typeface="+mn-lt"/>
              </a:rPr>
              <a:t>une fluctuation </a:t>
            </a:r>
            <a:r>
              <a:rPr lang="fr-FR" dirty="0">
                <a:solidFill>
                  <a:srgbClr val="FF0000"/>
                </a:solidFill>
                <a:latin typeface="+mn-lt"/>
              </a:rPr>
              <a:t>du bruit de </a:t>
            </a:r>
            <a:r>
              <a:rPr lang="fr-FR" dirty="0" smtClean="0">
                <a:solidFill>
                  <a:srgbClr val="FF0000"/>
                </a:solidFill>
                <a:latin typeface="+mn-lt"/>
              </a:rPr>
              <a:t>fond: 30 sur </a:t>
            </a:r>
            <a:r>
              <a:rPr lang="fr-FR" dirty="0">
                <a:solidFill>
                  <a:srgbClr val="FF0000"/>
                </a:solidFill>
                <a:latin typeface="+mn-lt"/>
              </a:rPr>
              <a:t>un </a:t>
            </a:r>
            <a:r>
              <a:rPr lang="fr-FR" dirty="0" smtClean="0">
                <a:solidFill>
                  <a:srgbClr val="FF0000"/>
                </a:solidFill>
                <a:latin typeface="+mn-lt"/>
              </a:rPr>
              <a:t>million</a:t>
            </a:r>
          </a:p>
          <a:p>
            <a:pPr eaLnBrk="1" hangingPunct="1"/>
            <a:r>
              <a:rPr lang="fr-FR" dirty="0">
                <a:solidFill>
                  <a:srgbClr val="FF0000"/>
                </a:solidFill>
                <a:latin typeface="+mn-lt"/>
              </a:rPr>
              <a:t>	</a:t>
            </a:r>
            <a:r>
              <a:rPr lang="fr-FR" dirty="0" smtClean="0">
                <a:solidFill>
                  <a:srgbClr val="FF0000"/>
                </a:solidFill>
                <a:latin typeface="+mn-lt"/>
              </a:rPr>
              <a:t>= 0.00003</a:t>
            </a:r>
            <a:endParaRPr lang="fr-FR" dirty="0" smtClean="0">
              <a:solidFill>
                <a:srgbClr val="FF0000"/>
              </a:solidFill>
              <a:latin typeface="+mn-lt"/>
            </a:endParaRPr>
          </a:p>
          <a:p>
            <a:pPr eaLnBrk="1" hangingPunct="1"/>
            <a:endParaRPr lang="fr-FR" dirty="0">
              <a:solidFill>
                <a:srgbClr val="FF0000"/>
              </a:solidFill>
              <a:latin typeface="+mn-lt"/>
            </a:endParaRPr>
          </a:p>
          <a:p>
            <a:pPr eaLnBrk="1" hangingPunct="1"/>
            <a:r>
              <a:rPr lang="fr-FR" dirty="0" smtClean="0">
                <a:solidFill>
                  <a:srgbClr val="FF0000"/>
                </a:solidFill>
                <a:latin typeface="+mn-lt"/>
              </a:rPr>
              <a:t>(</a:t>
            </a:r>
            <a:r>
              <a:rPr lang="fr-FR" dirty="0">
                <a:solidFill>
                  <a:srgbClr val="FF0000"/>
                </a:solidFill>
                <a:latin typeface="+mn-lt"/>
              </a:rPr>
              <a:t>~ </a:t>
            </a:r>
            <a:r>
              <a:rPr lang="fr-FR" dirty="0" smtClean="0">
                <a:solidFill>
                  <a:srgbClr val="FF0000"/>
                </a:solidFill>
                <a:latin typeface="+mn-lt"/>
              </a:rPr>
              <a:t>4.1</a:t>
            </a:r>
            <a:r>
              <a:rPr lang="fr-FR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fr-FR" dirty="0">
                <a:solidFill>
                  <a:srgbClr val="FF0000"/>
                </a:solidFill>
                <a:latin typeface="+mn-lt"/>
              </a:rPr>
              <a:t>écarts </a:t>
            </a:r>
            <a:r>
              <a:rPr lang="fr-FR" dirty="0" smtClean="0">
                <a:solidFill>
                  <a:srgbClr val="FF0000"/>
                </a:solidFill>
                <a:latin typeface="+mn-lt"/>
              </a:rPr>
              <a:t>standard ou 4.1σ)</a:t>
            </a:r>
          </a:p>
          <a:p>
            <a:pPr eaLnBrk="1" hangingPunct="1"/>
            <a:endParaRPr lang="fr-FR" dirty="0" smtClean="0">
              <a:solidFill>
                <a:srgbClr val="FF0000"/>
              </a:solidFill>
              <a:latin typeface="+mn-lt"/>
            </a:endParaRPr>
          </a:p>
          <a:p>
            <a:pPr eaLnBrk="1" hangingPunct="1"/>
            <a:r>
              <a:rPr lang="fr-FR" dirty="0" smtClean="0">
                <a:solidFill>
                  <a:srgbClr val="000000"/>
                </a:solidFill>
                <a:latin typeface="+mn-lt"/>
              </a:rPr>
              <a:t>NB: par convention, on d</a:t>
            </a:r>
            <a:r>
              <a:rPr lang="fr-FR" dirty="0" smtClean="0">
                <a:solidFill>
                  <a:srgbClr val="000000"/>
                </a:solidFill>
                <a:latin typeface="+mn-lt"/>
              </a:rPr>
              <a:t>éclare une découverte à partir de 5</a:t>
            </a:r>
            <a:r>
              <a:rPr lang="fr-FR" dirty="0" smtClean="0">
                <a:solidFill>
                  <a:srgbClr val="000000"/>
                </a:solidFill>
                <a:latin typeface="+mn-lt"/>
              </a:rPr>
              <a:t>σ soit environ une probabilit</a:t>
            </a:r>
            <a:r>
              <a:rPr lang="fr-FR" dirty="0" smtClean="0">
                <a:solidFill>
                  <a:srgbClr val="000000"/>
                </a:solidFill>
                <a:latin typeface="+mn-lt"/>
              </a:rPr>
              <a:t>é 0.0000003 </a:t>
            </a:r>
            <a:endParaRPr lang="fr-FR" dirty="0">
              <a:solidFill>
                <a:srgbClr val="000000"/>
              </a:solidFill>
              <a:latin typeface="+mn-lt"/>
            </a:endParaRPr>
          </a:p>
          <a:p>
            <a:pPr eaLnBrk="1" hangingPunct="1"/>
            <a:endParaRPr lang="fr-FR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5184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5" y="630383"/>
            <a:ext cx="7607868" cy="96784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H en </a:t>
            </a:r>
            <a:r>
              <a:rPr lang="en-US" sz="4400" dirty="0" err="1" smtClean="0"/>
              <a:t>γγ</a:t>
            </a:r>
            <a:r>
              <a:rPr lang="en-US" sz="4400" dirty="0" smtClean="0"/>
              <a:t>: CMS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7632" y="6437032"/>
            <a:ext cx="630621" cy="359760"/>
          </a:xfrm>
        </p:spPr>
        <p:txBody>
          <a:bodyPr/>
          <a:lstStyle/>
          <a:p>
            <a:fld id="{5FD889E0-CAB2-4699-909D-B9A88D47ACBE}" type="slidenum">
              <a:rPr lang="en-US" smtClean="0"/>
              <a:t>24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5" y="481216"/>
            <a:ext cx="947280" cy="107664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50705" y="1762672"/>
            <a:ext cx="2979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Les </a:t>
            </a:r>
            <a:r>
              <a:rPr lang="en-US" dirty="0" err="1" smtClean="0"/>
              <a:t>données</a:t>
            </a:r>
            <a:r>
              <a:rPr lang="en-US" dirty="0" smtClean="0"/>
              <a:t> en </a:t>
            </a:r>
            <a:r>
              <a:rPr lang="en-US" dirty="0" smtClean="0"/>
              <a:t>2011 et 2012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4019971" y="2526590"/>
            <a:ext cx="822959" cy="93074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ZoneTexte 1"/>
          <p:cNvSpPr txBox="1">
            <a:spLocks noChangeArrowheads="1"/>
          </p:cNvSpPr>
          <p:nvPr/>
        </p:nvSpPr>
        <p:spPr bwMode="auto">
          <a:xfrm>
            <a:off x="5695567" y="2022501"/>
            <a:ext cx="2786064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 err="1">
                <a:solidFill>
                  <a:srgbClr val="FF0000"/>
                </a:solidFill>
                <a:latin typeface="+mn-lt"/>
              </a:rPr>
              <a:t>Exc</a:t>
            </a:r>
            <a:r>
              <a:rPr lang="fr-FR" b="1" dirty="0">
                <a:solidFill>
                  <a:srgbClr val="FF0000"/>
                </a:solidFill>
                <a:latin typeface="+mn-lt"/>
              </a:rPr>
              <a:t>ès autour de 125 </a:t>
            </a:r>
            <a:r>
              <a:rPr lang="fr-FR" b="1" dirty="0" err="1" smtClean="0">
                <a:solidFill>
                  <a:srgbClr val="FF0000"/>
                </a:solidFill>
                <a:latin typeface="+mn-lt"/>
              </a:rPr>
              <a:t>GeV</a:t>
            </a:r>
            <a:r>
              <a:rPr lang="fr-FR" b="1" dirty="0" smtClean="0">
                <a:solidFill>
                  <a:srgbClr val="FF0000"/>
                </a:solidFill>
                <a:latin typeface="+mn-lt"/>
              </a:rPr>
              <a:t>! </a:t>
            </a:r>
            <a:endParaRPr lang="fr-FR" b="1" dirty="0" smtClean="0">
              <a:solidFill>
                <a:srgbClr val="FF0000"/>
              </a:solidFill>
              <a:latin typeface="+mn-lt"/>
            </a:endParaRPr>
          </a:p>
          <a:p>
            <a:pPr eaLnBrk="1" hangingPunct="1"/>
            <a:endParaRPr lang="fr-FR" dirty="0">
              <a:solidFill>
                <a:srgbClr val="FF0000"/>
              </a:solidFill>
              <a:latin typeface="+mn-lt"/>
            </a:endParaRPr>
          </a:p>
          <a:p>
            <a:pPr eaLnBrk="1" hangingPunct="1"/>
            <a:r>
              <a:rPr lang="fr-FR" dirty="0">
                <a:solidFill>
                  <a:srgbClr val="FF0000"/>
                </a:solidFill>
                <a:latin typeface="+mn-lt"/>
              </a:rPr>
              <a:t>P</a:t>
            </a:r>
            <a:r>
              <a:rPr lang="fr-FR" dirty="0" smtClean="0">
                <a:solidFill>
                  <a:srgbClr val="FF0000"/>
                </a:solidFill>
                <a:latin typeface="+mn-lt"/>
              </a:rPr>
              <a:t>robabilité </a:t>
            </a:r>
            <a:r>
              <a:rPr lang="fr-FR" dirty="0" smtClean="0">
                <a:solidFill>
                  <a:srgbClr val="FF0000"/>
                </a:solidFill>
                <a:latin typeface="+mn-lt"/>
              </a:rPr>
              <a:t>d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’</a:t>
            </a:r>
            <a:r>
              <a:rPr lang="fr-FR" dirty="0" smtClean="0">
                <a:solidFill>
                  <a:srgbClr val="FF0000"/>
                </a:solidFill>
                <a:latin typeface="+mn-lt"/>
              </a:rPr>
              <a:t>une fluctuation </a:t>
            </a:r>
            <a:r>
              <a:rPr lang="fr-FR" dirty="0">
                <a:solidFill>
                  <a:srgbClr val="FF0000"/>
                </a:solidFill>
                <a:latin typeface="+mn-lt"/>
              </a:rPr>
              <a:t>du bruit de </a:t>
            </a:r>
            <a:r>
              <a:rPr lang="fr-FR" dirty="0" smtClean="0">
                <a:solidFill>
                  <a:srgbClr val="FF0000"/>
                </a:solidFill>
                <a:latin typeface="+mn-lt"/>
              </a:rPr>
              <a:t>fond: 30 sur </a:t>
            </a:r>
            <a:r>
              <a:rPr lang="fr-FR" dirty="0">
                <a:solidFill>
                  <a:srgbClr val="FF0000"/>
                </a:solidFill>
                <a:latin typeface="+mn-lt"/>
              </a:rPr>
              <a:t>un </a:t>
            </a:r>
            <a:r>
              <a:rPr lang="fr-FR" dirty="0" smtClean="0">
                <a:solidFill>
                  <a:srgbClr val="FF0000"/>
                </a:solidFill>
                <a:latin typeface="+mn-lt"/>
              </a:rPr>
              <a:t>million</a:t>
            </a:r>
          </a:p>
          <a:p>
            <a:pPr eaLnBrk="1" hangingPunct="1"/>
            <a:r>
              <a:rPr lang="fr-FR" dirty="0">
                <a:solidFill>
                  <a:srgbClr val="FF0000"/>
                </a:solidFill>
                <a:latin typeface="+mn-lt"/>
              </a:rPr>
              <a:t>	</a:t>
            </a:r>
            <a:r>
              <a:rPr lang="fr-FR" dirty="0" smtClean="0">
                <a:solidFill>
                  <a:srgbClr val="FF0000"/>
                </a:solidFill>
                <a:latin typeface="+mn-lt"/>
              </a:rPr>
              <a:t>= 0.00003</a:t>
            </a:r>
            <a:endParaRPr lang="fr-FR" dirty="0" smtClean="0">
              <a:solidFill>
                <a:srgbClr val="FF0000"/>
              </a:solidFill>
              <a:latin typeface="+mn-lt"/>
            </a:endParaRPr>
          </a:p>
          <a:p>
            <a:pPr eaLnBrk="1" hangingPunct="1"/>
            <a:endParaRPr lang="fr-FR" dirty="0">
              <a:solidFill>
                <a:srgbClr val="FF0000"/>
              </a:solidFill>
              <a:latin typeface="+mn-lt"/>
            </a:endParaRPr>
          </a:p>
          <a:p>
            <a:pPr eaLnBrk="1" hangingPunct="1"/>
            <a:r>
              <a:rPr lang="fr-FR" dirty="0" smtClean="0">
                <a:solidFill>
                  <a:srgbClr val="FF0000"/>
                </a:solidFill>
                <a:latin typeface="+mn-lt"/>
              </a:rPr>
              <a:t>(</a:t>
            </a:r>
            <a:r>
              <a:rPr lang="fr-FR" dirty="0">
                <a:solidFill>
                  <a:srgbClr val="FF0000"/>
                </a:solidFill>
                <a:latin typeface="+mn-lt"/>
              </a:rPr>
              <a:t>~ </a:t>
            </a:r>
            <a:r>
              <a:rPr lang="fr-FR" dirty="0" smtClean="0">
                <a:solidFill>
                  <a:srgbClr val="FF0000"/>
                </a:solidFill>
                <a:latin typeface="+mn-lt"/>
              </a:rPr>
              <a:t>4.1</a:t>
            </a:r>
            <a:r>
              <a:rPr lang="fr-FR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fr-FR" dirty="0">
                <a:solidFill>
                  <a:srgbClr val="FF0000"/>
                </a:solidFill>
                <a:latin typeface="+mn-lt"/>
              </a:rPr>
              <a:t>écarts </a:t>
            </a:r>
            <a:r>
              <a:rPr lang="fr-FR" dirty="0" smtClean="0">
                <a:solidFill>
                  <a:srgbClr val="FF0000"/>
                </a:solidFill>
                <a:latin typeface="+mn-lt"/>
              </a:rPr>
              <a:t>standard ou 4.1σ)</a:t>
            </a:r>
          </a:p>
          <a:p>
            <a:pPr eaLnBrk="1" hangingPunct="1"/>
            <a:endParaRPr lang="fr-FR" dirty="0" smtClean="0">
              <a:solidFill>
                <a:srgbClr val="FF0000"/>
              </a:solidFill>
              <a:latin typeface="+mn-lt"/>
            </a:endParaRPr>
          </a:p>
          <a:p>
            <a:pPr eaLnBrk="1" hangingPunct="1"/>
            <a:r>
              <a:rPr lang="fr-FR" dirty="0" smtClean="0">
                <a:solidFill>
                  <a:srgbClr val="000000"/>
                </a:solidFill>
                <a:latin typeface="+mn-lt"/>
              </a:rPr>
              <a:t>NB: par convention, on d</a:t>
            </a:r>
            <a:r>
              <a:rPr lang="fr-FR" dirty="0" smtClean="0">
                <a:solidFill>
                  <a:srgbClr val="000000"/>
                </a:solidFill>
                <a:latin typeface="+mn-lt"/>
              </a:rPr>
              <a:t>éclare une découverte à partir de 5</a:t>
            </a:r>
            <a:r>
              <a:rPr lang="fr-FR" dirty="0" smtClean="0">
                <a:solidFill>
                  <a:srgbClr val="000000"/>
                </a:solidFill>
                <a:latin typeface="+mn-lt"/>
              </a:rPr>
              <a:t>σ soit environ une probabilit</a:t>
            </a:r>
            <a:r>
              <a:rPr lang="fr-FR" dirty="0" smtClean="0">
                <a:solidFill>
                  <a:srgbClr val="000000"/>
                </a:solidFill>
                <a:latin typeface="+mn-lt"/>
              </a:rPr>
              <a:t>é 0.0000003 </a:t>
            </a:r>
            <a:endParaRPr lang="fr-FR" dirty="0">
              <a:solidFill>
                <a:srgbClr val="000000"/>
              </a:solidFill>
              <a:latin typeface="+mn-lt"/>
            </a:endParaRPr>
          </a:p>
          <a:p>
            <a:pPr eaLnBrk="1" hangingPunct="1"/>
            <a:endParaRPr lang="fr-FR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27" name="Picture 26" descr="MVApvaluescom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05" y="2526590"/>
            <a:ext cx="4749680" cy="310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722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"/>
          <p:cNvSpPr txBox="1">
            <a:spLocks noChangeArrowheads="1"/>
          </p:cNvSpPr>
          <p:nvPr/>
        </p:nvSpPr>
        <p:spPr bwMode="auto">
          <a:xfrm>
            <a:off x="5695567" y="2022501"/>
            <a:ext cx="2786064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 err="1">
                <a:solidFill>
                  <a:srgbClr val="FF0000"/>
                </a:solidFill>
                <a:latin typeface="+mn-lt"/>
              </a:rPr>
              <a:t>Exc</a:t>
            </a:r>
            <a:r>
              <a:rPr lang="fr-FR" b="1" dirty="0">
                <a:solidFill>
                  <a:srgbClr val="FF0000"/>
                </a:solidFill>
                <a:latin typeface="+mn-lt"/>
              </a:rPr>
              <a:t>ès autour de 125 </a:t>
            </a:r>
            <a:r>
              <a:rPr lang="fr-FR" b="1" dirty="0" err="1" smtClean="0">
                <a:solidFill>
                  <a:srgbClr val="FF0000"/>
                </a:solidFill>
                <a:latin typeface="+mn-lt"/>
              </a:rPr>
              <a:t>GeV</a:t>
            </a:r>
            <a:r>
              <a:rPr lang="fr-FR" b="1" dirty="0" smtClean="0">
                <a:solidFill>
                  <a:srgbClr val="FF0000"/>
                </a:solidFill>
                <a:latin typeface="+mn-lt"/>
              </a:rPr>
              <a:t>! </a:t>
            </a:r>
            <a:endParaRPr lang="fr-FR" b="1" dirty="0" smtClean="0">
              <a:solidFill>
                <a:srgbClr val="FF0000"/>
              </a:solidFill>
              <a:latin typeface="+mn-lt"/>
            </a:endParaRPr>
          </a:p>
          <a:p>
            <a:pPr eaLnBrk="1" hangingPunct="1"/>
            <a:endParaRPr lang="fr-FR" dirty="0">
              <a:solidFill>
                <a:srgbClr val="FF0000"/>
              </a:solidFill>
              <a:latin typeface="+mn-lt"/>
            </a:endParaRPr>
          </a:p>
          <a:p>
            <a:pPr eaLnBrk="1" hangingPunct="1"/>
            <a:r>
              <a:rPr lang="fr-FR" dirty="0">
                <a:solidFill>
                  <a:srgbClr val="FF0000"/>
                </a:solidFill>
                <a:latin typeface="+mn-lt"/>
              </a:rPr>
              <a:t>P</a:t>
            </a:r>
            <a:r>
              <a:rPr lang="fr-FR" dirty="0" smtClean="0">
                <a:solidFill>
                  <a:srgbClr val="FF0000"/>
                </a:solidFill>
                <a:latin typeface="+mn-lt"/>
              </a:rPr>
              <a:t>robabilité </a:t>
            </a:r>
            <a:r>
              <a:rPr lang="fr-FR" dirty="0" smtClean="0">
                <a:solidFill>
                  <a:srgbClr val="FF0000"/>
                </a:solidFill>
                <a:latin typeface="+mn-lt"/>
              </a:rPr>
              <a:t>d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’</a:t>
            </a:r>
            <a:r>
              <a:rPr lang="fr-FR" dirty="0" smtClean="0">
                <a:solidFill>
                  <a:srgbClr val="FF0000"/>
                </a:solidFill>
                <a:latin typeface="+mn-lt"/>
              </a:rPr>
              <a:t>une fluctuation </a:t>
            </a:r>
            <a:r>
              <a:rPr lang="fr-FR" dirty="0">
                <a:solidFill>
                  <a:srgbClr val="FF0000"/>
                </a:solidFill>
                <a:latin typeface="+mn-lt"/>
              </a:rPr>
              <a:t>du bruit de </a:t>
            </a:r>
            <a:r>
              <a:rPr lang="fr-FR" dirty="0" smtClean="0">
                <a:solidFill>
                  <a:srgbClr val="FF0000"/>
                </a:solidFill>
                <a:latin typeface="+mn-lt"/>
              </a:rPr>
              <a:t>fond: 2 sur </a:t>
            </a:r>
            <a:r>
              <a:rPr lang="fr-FR" dirty="0">
                <a:solidFill>
                  <a:srgbClr val="FF0000"/>
                </a:solidFill>
                <a:latin typeface="+mn-lt"/>
              </a:rPr>
              <a:t>un </a:t>
            </a:r>
            <a:r>
              <a:rPr lang="fr-FR" dirty="0" smtClean="0">
                <a:solidFill>
                  <a:srgbClr val="FF0000"/>
                </a:solidFill>
                <a:latin typeface="+mn-lt"/>
              </a:rPr>
              <a:t>million</a:t>
            </a:r>
          </a:p>
          <a:p>
            <a:pPr eaLnBrk="1" hangingPunct="1"/>
            <a:r>
              <a:rPr lang="fr-FR" dirty="0">
                <a:solidFill>
                  <a:srgbClr val="FF0000"/>
                </a:solidFill>
                <a:latin typeface="+mn-lt"/>
              </a:rPr>
              <a:t>	</a:t>
            </a:r>
            <a:r>
              <a:rPr lang="fr-FR" dirty="0" smtClean="0">
                <a:solidFill>
                  <a:srgbClr val="FF0000"/>
                </a:solidFill>
                <a:latin typeface="+mn-lt"/>
              </a:rPr>
              <a:t>= 0.000002</a:t>
            </a:r>
            <a:endParaRPr lang="fr-FR" dirty="0" smtClean="0">
              <a:solidFill>
                <a:srgbClr val="FF0000"/>
              </a:solidFill>
              <a:latin typeface="+mn-lt"/>
            </a:endParaRPr>
          </a:p>
          <a:p>
            <a:pPr eaLnBrk="1" hangingPunct="1"/>
            <a:endParaRPr lang="fr-FR" dirty="0">
              <a:solidFill>
                <a:srgbClr val="FF0000"/>
              </a:solidFill>
              <a:latin typeface="+mn-lt"/>
            </a:endParaRPr>
          </a:p>
          <a:p>
            <a:pPr eaLnBrk="1" hangingPunct="1"/>
            <a:r>
              <a:rPr lang="fr-FR" dirty="0" smtClean="0">
                <a:solidFill>
                  <a:srgbClr val="FF0000"/>
                </a:solidFill>
                <a:latin typeface="+mn-lt"/>
              </a:rPr>
              <a:t>(</a:t>
            </a:r>
            <a:r>
              <a:rPr lang="fr-FR" dirty="0">
                <a:solidFill>
                  <a:srgbClr val="FF0000"/>
                </a:solidFill>
                <a:latin typeface="+mn-lt"/>
              </a:rPr>
              <a:t>~ </a:t>
            </a:r>
            <a:r>
              <a:rPr lang="fr-FR" dirty="0" smtClean="0">
                <a:solidFill>
                  <a:srgbClr val="FF0000"/>
                </a:solidFill>
                <a:latin typeface="+mn-lt"/>
              </a:rPr>
              <a:t>4.5</a:t>
            </a:r>
            <a:r>
              <a:rPr lang="fr-FR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fr-FR" dirty="0">
                <a:solidFill>
                  <a:srgbClr val="FF0000"/>
                </a:solidFill>
                <a:latin typeface="+mn-lt"/>
              </a:rPr>
              <a:t>écarts </a:t>
            </a:r>
            <a:r>
              <a:rPr lang="fr-FR" dirty="0" smtClean="0">
                <a:solidFill>
                  <a:srgbClr val="FF0000"/>
                </a:solidFill>
                <a:latin typeface="+mn-lt"/>
              </a:rPr>
              <a:t>standard ou 4.5σ)</a:t>
            </a:r>
          </a:p>
          <a:p>
            <a:pPr eaLnBrk="1" hangingPunct="1"/>
            <a:endParaRPr lang="fr-FR" dirty="0" smtClean="0">
              <a:solidFill>
                <a:srgbClr val="FF0000"/>
              </a:solidFill>
              <a:latin typeface="+mn-lt"/>
            </a:endParaRPr>
          </a:p>
          <a:p>
            <a:pPr eaLnBrk="1" hangingPunct="1"/>
            <a:r>
              <a:rPr lang="fr-FR" dirty="0" smtClean="0">
                <a:solidFill>
                  <a:srgbClr val="000000"/>
                </a:solidFill>
                <a:latin typeface="+mn-lt"/>
              </a:rPr>
              <a:t>NB: par convention, on d</a:t>
            </a:r>
            <a:r>
              <a:rPr lang="fr-FR" dirty="0" smtClean="0">
                <a:solidFill>
                  <a:srgbClr val="000000"/>
                </a:solidFill>
                <a:latin typeface="+mn-lt"/>
              </a:rPr>
              <a:t>éclare un découverte à partir de 5</a:t>
            </a:r>
            <a:r>
              <a:rPr lang="fr-FR" dirty="0" smtClean="0">
                <a:solidFill>
                  <a:srgbClr val="000000"/>
                </a:solidFill>
                <a:latin typeface="+mn-lt"/>
              </a:rPr>
              <a:t>σ soit environ une probabilit</a:t>
            </a:r>
            <a:r>
              <a:rPr lang="fr-FR" dirty="0" smtClean="0">
                <a:solidFill>
                  <a:srgbClr val="000000"/>
                </a:solidFill>
                <a:latin typeface="+mn-lt"/>
              </a:rPr>
              <a:t>é 0.0000003 </a:t>
            </a:r>
            <a:endParaRPr lang="fr-FR" dirty="0">
              <a:solidFill>
                <a:srgbClr val="000000"/>
              </a:solidFill>
              <a:latin typeface="+mn-lt"/>
            </a:endParaRPr>
          </a:p>
          <a:p>
            <a:pPr eaLnBrk="1" hangingPunct="1"/>
            <a:endParaRPr lang="fr-FR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5" y="630383"/>
            <a:ext cx="7607868" cy="96784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H en </a:t>
            </a:r>
            <a:r>
              <a:rPr lang="en-US" sz="4400" dirty="0" err="1" smtClean="0"/>
              <a:t>γγ</a:t>
            </a:r>
            <a:r>
              <a:rPr lang="en-US" sz="4400" dirty="0" smtClean="0"/>
              <a:t>: ATLAS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7632" y="6437032"/>
            <a:ext cx="630621" cy="359760"/>
          </a:xfrm>
        </p:spPr>
        <p:txBody>
          <a:bodyPr/>
          <a:lstStyle/>
          <a:p>
            <a:fld id="{5FD889E0-CAB2-4699-909D-B9A88D47ACBE}" type="slidenum">
              <a:rPr lang="en-US" smtClean="0"/>
              <a:t>25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5" y="481216"/>
            <a:ext cx="947280" cy="1076649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4019971" y="2526590"/>
            <a:ext cx="822959" cy="93074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Picture 64" descr="Untitled.png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04" y="2531135"/>
            <a:ext cx="5160793" cy="4106732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50705" y="1762672"/>
            <a:ext cx="2979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Les </a:t>
            </a:r>
            <a:r>
              <a:rPr lang="en-US" dirty="0" err="1" smtClean="0"/>
              <a:t>données</a:t>
            </a:r>
            <a:r>
              <a:rPr lang="en-US" dirty="0" smtClean="0"/>
              <a:t> en </a:t>
            </a:r>
            <a:r>
              <a:rPr lang="en-US" dirty="0" smtClean="0"/>
              <a:t>2011 et 2012</a:t>
            </a:r>
            <a:r>
              <a:rPr lang="en-US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46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"/>
          <p:cNvSpPr txBox="1">
            <a:spLocks noChangeArrowheads="1"/>
          </p:cNvSpPr>
          <p:nvPr/>
        </p:nvSpPr>
        <p:spPr bwMode="auto">
          <a:xfrm>
            <a:off x="5695567" y="2022501"/>
            <a:ext cx="2786064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 err="1">
                <a:solidFill>
                  <a:srgbClr val="FF0000"/>
                </a:solidFill>
                <a:latin typeface="+mn-lt"/>
              </a:rPr>
              <a:t>Exc</a:t>
            </a:r>
            <a:r>
              <a:rPr lang="fr-FR" b="1" dirty="0">
                <a:solidFill>
                  <a:srgbClr val="FF0000"/>
                </a:solidFill>
                <a:latin typeface="+mn-lt"/>
              </a:rPr>
              <a:t>ès autour de 125 </a:t>
            </a:r>
            <a:r>
              <a:rPr lang="fr-FR" b="1" dirty="0" err="1" smtClean="0">
                <a:solidFill>
                  <a:srgbClr val="FF0000"/>
                </a:solidFill>
                <a:latin typeface="+mn-lt"/>
              </a:rPr>
              <a:t>GeV</a:t>
            </a:r>
            <a:r>
              <a:rPr lang="fr-FR" b="1" dirty="0" smtClean="0">
                <a:solidFill>
                  <a:srgbClr val="FF0000"/>
                </a:solidFill>
                <a:latin typeface="+mn-lt"/>
              </a:rPr>
              <a:t>! </a:t>
            </a:r>
            <a:endParaRPr lang="fr-FR" b="1" dirty="0" smtClean="0">
              <a:solidFill>
                <a:srgbClr val="FF0000"/>
              </a:solidFill>
              <a:latin typeface="+mn-lt"/>
            </a:endParaRPr>
          </a:p>
          <a:p>
            <a:pPr eaLnBrk="1" hangingPunct="1"/>
            <a:endParaRPr lang="fr-FR" dirty="0">
              <a:solidFill>
                <a:srgbClr val="FF0000"/>
              </a:solidFill>
              <a:latin typeface="+mn-lt"/>
            </a:endParaRPr>
          </a:p>
          <a:p>
            <a:pPr eaLnBrk="1" hangingPunct="1"/>
            <a:r>
              <a:rPr lang="fr-FR" dirty="0">
                <a:solidFill>
                  <a:srgbClr val="FF0000"/>
                </a:solidFill>
                <a:latin typeface="+mn-lt"/>
              </a:rPr>
              <a:t>P</a:t>
            </a:r>
            <a:r>
              <a:rPr lang="fr-FR" dirty="0" smtClean="0">
                <a:solidFill>
                  <a:srgbClr val="FF0000"/>
                </a:solidFill>
                <a:latin typeface="+mn-lt"/>
              </a:rPr>
              <a:t>robabilité </a:t>
            </a:r>
            <a:r>
              <a:rPr lang="fr-FR" dirty="0" smtClean="0">
                <a:solidFill>
                  <a:srgbClr val="FF0000"/>
                </a:solidFill>
                <a:latin typeface="+mn-lt"/>
              </a:rPr>
              <a:t>d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’</a:t>
            </a:r>
            <a:r>
              <a:rPr lang="fr-FR" dirty="0" smtClean="0">
                <a:solidFill>
                  <a:srgbClr val="FF0000"/>
                </a:solidFill>
                <a:latin typeface="+mn-lt"/>
              </a:rPr>
              <a:t>une fluctuation </a:t>
            </a:r>
            <a:r>
              <a:rPr lang="fr-FR" dirty="0">
                <a:solidFill>
                  <a:srgbClr val="FF0000"/>
                </a:solidFill>
                <a:latin typeface="+mn-lt"/>
              </a:rPr>
              <a:t>du bruit de </a:t>
            </a:r>
            <a:r>
              <a:rPr lang="fr-FR" dirty="0" smtClean="0">
                <a:solidFill>
                  <a:srgbClr val="FF0000"/>
                </a:solidFill>
                <a:latin typeface="+mn-lt"/>
              </a:rPr>
              <a:t>fond: 2 sur </a:t>
            </a:r>
            <a:r>
              <a:rPr lang="fr-FR" dirty="0">
                <a:solidFill>
                  <a:srgbClr val="FF0000"/>
                </a:solidFill>
                <a:latin typeface="+mn-lt"/>
              </a:rPr>
              <a:t>un </a:t>
            </a:r>
            <a:r>
              <a:rPr lang="fr-FR" dirty="0" smtClean="0">
                <a:solidFill>
                  <a:srgbClr val="FF0000"/>
                </a:solidFill>
                <a:latin typeface="+mn-lt"/>
              </a:rPr>
              <a:t>million</a:t>
            </a:r>
          </a:p>
          <a:p>
            <a:pPr eaLnBrk="1" hangingPunct="1"/>
            <a:r>
              <a:rPr lang="fr-FR" dirty="0">
                <a:solidFill>
                  <a:srgbClr val="FF0000"/>
                </a:solidFill>
                <a:latin typeface="+mn-lt"/>
              </a:rPr>
              <a:t>	</a:t>
            </a:r>
            <a:r>
              <a:rPr lang="fr-FR" dirty="0" smtClean="0">
                <a:solidFill>
                  <a:srgbClr val="FF0000"/>
                </a:solidFill>
                <a:latin typeface="+mn-lt"/>
              </a:rPr>
              <a:t>= 0.000002</a:t>
            </a:r>
            <a:endParaRPr lang="fr-FR" dirty="0" smtClean="0">
              <a:solidFill>
                <a:srgbClr val="FF0000"/>
              </a:solidFill>
              <a:latin typeface="+mn-lt"/>
            </a:endParaRPr>
          </a:p>
          <a:p>
            <a:pPr eaLnBrk="1" hangingPunct="1"/>
            <a:endParaRPr lang="fr-FR" dirty="0">
              <a:solidFill>
                <a:srgbClr val="FF0000"/>
              </a:solidFill>
              <a:latin typeface="+mn-lt"/>
            </a:endParaRPr>
          </a:p>
          <a:p>
            <a:pPr eaLnBrk="1" hangingPunct="1"/>
            <a:r>
              <a:rPr lang="fr-FR" dirty="0" smtClean="0">
                <a:solidFill>
                  <a:srgbClr val="FF0000"/>
                </a:solidFill>
                <a:latin typeface="+mn-lt"/>
              </a:rPr>
              <a:t>(</a:t>
            </a:r>
            <a:r>
              <a:rPr lang="fr-FR" dirty="0">
                <a:solidFill>
                  <a:srgbClr val="FF0000"/>
                </a:solidFill>
                <a:latin typeface="+mn-lt"/>
              </a:rPr>
              <a:t>~ </a:t>
            </a:r>
            <a:r>
              <a:rPr lang="fr-FR" dirty="0" smtClean="0">
                <a:solidFill>
                  <a:srgbClr val="FF0000"/>
                </a:solidFill>
                <a:latin typeface="+mn-lt"/>
              </a:rPr>
              <a:t>4.5</a:t>
            </a:r>
            <a:r>
              <a:rPr lang="fr-FR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fr-FR" dirty="0">
                <a:solidFill>
                  <a:srgbClr val="FF0000"/>
                </a:solidFill>
                <a:latin typeface="+mn-lt"/>
              </a:rPr>
              <a:t>écarts </a:t>
            </a:r>
            <a:r>
              <a:rPr lang="fr-FR" dirty="0" smtClean="0">
                <a:solidFill>
                  <a:srgbClr val="FF0000"/>
                </a:solidFill>
                <a:latin typeface="+mn-lt"/>
              </a:rPr>
              <a:t>standard ou 4.5σ)</a:t>
            </a:r>
          </a:p>
          <a:p>
            <a:pPr eaLnBrk="1" hangingPunct="1"/>
            <a:endParaRPr lang="fr-FR" dirty="0" smtClean="0">
              <a:solidFill>
                <a:srgbClr val="FF0000"/>
              </a:solidFill>
              <a:latin typeface="+mn-lt"/>
            </a:endParaRPr>
          </a:p>
          <a:p>
            <a:pPr eaLnBrk="1" hangingPunct="1"/>
            <a:r>
              <a:rPr lang="fr-FR" dirty="0" smtClean="0">
                <a:solidFill>
                  <a:srgbClr val="000000"/>
                </a:solidFill>
                <a:latin typeface="+mn-lt"/>
              </a:rPr>
              <a:t>NB: par convention, on d</a:t>
            </a:r>
            <a:r>
              <a:rPr lang="fr-FR" dirty="0" smtClean="0">
                <a:solidFill>
                  <a:srgbClr val="000000"/>
                </a:solidFill>
                <a:latin typeface="+mn-lt"/>
              </a:rPr>
              <a:t>éclare un découverte à partir de 5</a:t>
            </a:r>
            <a:r>
              <a:rPr lang="fr-FR" dirty="0" smtClean="0">
                <a:solidFill>
                  <a:srgbClr val="000000"/>
                </a:solidFill>
                <a:latin typeface="+mn-lt"/>
              </a:rPr>
              <a:t>σ soit environ une probabilit</a:t>
            </a:r>
            <a:r>
              <a:rPr lang="fr-FR" dirty="0" smtClean="0">
                <a:solidFill>
                  <a:srgbClr val="000000"/>
                </a:solidFill>
                <a:latin typeface="+mn-lt"/>
              </a:rPr>
              <a:t>é 0.0000003 </a:t>
            </a:r>
            <a:endParaRPr lang="fr-FR" dirty="0">
              <a:solidFill>
                <a:srgbClr val="000000"/>
              </a:solidFill>
              <a:latin typeface="+mn-lt"/>
            </a:endParaRPr>
          </a:p>
          <a:p>
            <a:pPr eaLnBrk="1" hangingPunct="1"/>
            <a:endParaRPr lang="fr-FR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5" y="630383"/>
            <a:ext cx="7607868" cy="96784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H en </a:t>
            </a:r>
            <a:r>
              <a:rPr lang="en-US" sz="4400" dirty="0" err="1" smtClean="0"/>
              <a:t>γγ</a:t>
            </a:r>
            <a:r>
              <a:rPr lang="en-US" sz="4400" dirty="0" smtClean="0"/>
              <a:t>: ATLAS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7632" y="6437032"/>
            <a:ext cx="630621" cy="359760"/>
          </a:xfrm>
        </p:spPr>
        <p:txBody>
          <a:bodyPr/>
          <a:lstStyle/>
          <a:p>
            <a:fld id="{5FD889E0-CAB2-4699-909D-B9A88D47ACBE}" type="slidenum">
              <a:rPr lang="en-US" smtClean="0"/>
              <a:t>26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5" y="481216"/>
            <a:ext cx="947280" cy="1076649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4019971" y="2526590"/>
            <a:ext cx="822959" cy="93074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0705" y="1762672"/>
            <a:ext cx="2979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Les </a:t>
            </a:r>
            <a:r>
              <a:rPr lang="en-US" dirty="0" err="1" smtClean="0"/>
              <a:t>données</a:t>
            </a:r>
            <a:r>
              <a:rPr lang="en-US" dirty="0" smtClean="0"/>
              <a:t> en </a:t>
            </a:r>
            <a:r>
              <a:rPr lang="en-US" dirty="0" smtClean="0"/>
              <a:t>2011 et 2012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9" name="Picture 8" descr="Comb_p0_2011_2012_590_final.eps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05" y="2400135"/>
            <a:ext cx="5328666" cy="382498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1389684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5" y="630383"/>
            <a:ext cx="7607868" cy="967840"/>
          </a:xfrm>
        </p:spPr>
        <p:txBody>
          <a:bodyPr>
            <a:normAutofit/>
          </a:bodyPr>
          <a:lstStyle/>
          <a:p>
            <a:r>
              <a:rPr lang="en-US" dirty="0" smtClean="0"/>
              <a:t>Backups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7632" y="6437032"/>
            <a:ext cx="630621" cy="359760"/>
          </a:xfrm>
        </p:spPr>
        <p:txBody>
          <a:bodyPr/>
          <a:lstStyle/>
          <a:p>
            <a:fld id="{5FD889E0-CAB2-4699-909D-B9A88D47ACBE}" type="slidenum">
              <a:rPr lang="en-US" smtClean="0"/>
              <a:t>27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5" y="481216"/>
            <a:ext cx="947280" cy="107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814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5" y="630383"/>
            <a:ext cx="7607868" cy="967840"/>
          </a:xfrm>
        </p:spPr>
        <p:txBody>
          <a:bodyPr>
            <a:normAutofit/>
          </a:bodyPr>
          <a:lstStyle/>
          <a:p>
            <a:r>
              <a:rPr lang="en-US" dirty="0" smtClean="0"/>
              <a:t>Production au LHC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7632" y="6437032"/>
            <a:ext cx="630621" cy="359760"/>
          </a:xfrm>
        </p:spPr>
        <p:txBody>
          <a:bodyPr/>
          <a:lstStyle/>
          <a:p>
            <a:fld id="{5FD889E0-CAB2-4699-909D-B9A88D47ACBE}" type="slidenum">
              <a:rPr lang="en-US" smtClean="0"/>
              <a:t>28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5" y="481216"/>
            <a:ext cx="947280" cy="1076649"/>
          </a:xfrm>
          <a:prstGeom prst="rect">
            <a:avLst/>
          </a:prstGeom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2179" y="1775887"/>
            <a:ext cx="1715453" cy="128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17178" y="3556731"/>
            <a:ext cx="2127342" cy="95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64037" y="3472066"/>
            <a:ext cx="1572763" cy="1111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4344" y="5197156"/>
            <a:ext cx="1419756" cy="112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25" y="2476688"/>
            <a:ext cx="4779224" cy="33977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39963" y="2963333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Fusion de gluons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66368" y="4476880"/>
            <a:ext cx="26581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Production en association</a:t>
            </a:r>
          </a:p>
          <a:p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smtClean="0">
                <a:solidFill>
                  <a:srgbClr val="008000"/>
                </a:solidFill>
              </a:rPr>
              <a:t>avec un boson W </a:t>
            </a:r>
            <a:r>
              <a:rPr lang="en-US" b="1" dirty="0" err="1" smtClean="0">
                <a:solidFill>
                  <a:srgbClr val="008000"/>
                </a:solidFill>
              </a:rPr>
              <a:t>ou</a:t>
            </a:r>
            <a:r>
              <a:rPr lang="en-US" b="1" dirty="0" smtClean="0">
                <a:solidFill>
                  <a:srgbClr val="008000"/>
                </a:solidFill>
              </a:rPr>
              <a:t> Z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35040" y="6150461"/>
            <a:ext cx="26581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660066"/>
                </a:solidFill>
              </a:rPr>
              <a:t>Production en association</a:t>
            </a:r>
          </a:p>
          <a:p>
            <a:r>
              <a:rPr lang="en-US" b="1" dirty="0">
                <a:solidFill>
                  <a:srgbClr val="660066"/>
                </a:solidFill>
              </a:rPr>
              <a:t> </a:t>
            </a:r>
            <a:r>
              <a:rPr lang="en-US" b="1" dirty="0" smtClean="0">
                <a:solidFill>
                  <a:srgbClr val="660066"/>
                </a:solidFill>
              </a:rPr>
              <a:t>avec </a:t>
            </a:r>
            <a:r>
              <a:rPr lang="en-US" b="1" dirty="0" err="1" smtClean="0">
                <a:solidFill>
                  <a:srgbClr val="660066"/>
                </a:solidFill>
              </a:rPr>
              <a:t>une</a:t>
            </a:r>
            <a:r>
              <a:rPr lang="en-US" b="1" dirty="0" smtClean="0">
                <a:solidFill>
                  <a:srgbClr val="660066"/>
                </a:solidFill>
              </a:rPr>
              <a:t> </a:t>
            </a:r>
            <a:r>
              <a:rPr lang="en-US" b="1" dirty="0" err="1" smtClean="0">
                <a:solidFill>
                  <a:srgbClr val="660066"/>
                </a:solidFill>
              </a:rPr>
              <a:t>paire</a:t>
            </a:r>
            <a:r>
              <a:rPr lang="en-US" b="1" dirty="0" smtClean="0">
                <a:solidFill>
                  <a:srgbClr val="660066"/>
                </a:solidFill>
              </a:rPr>
              <a:t> </a:t>
            </a:r>
            <a:r>
              <a:rPr lang="en-US" b="1" dirty="0" err="1" smtClean="0">
                <a:solidFill>
                  <a:srgbClr val="660066"/>
                </a:solidFill>
              </a:rPr>
              <a:t>tt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78699" y="4566914"/>
            <a:ext cx="178766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Fusion de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bosons </a:t>
            </a:r>
            <a:r>
              <a:rPr lang="en-US" b="1" dirty="0" err="1" smtClean="0">
                <a:solidFill>
                  <a:srgbClr val="FF0000"/>
                </a:solidFill>
              </a:rPr>
              <a:t>vecteurs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835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5" y="630383"/>
            <a:ext cx="7607868" cy="9678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Contributions de </a:t>
            </a:r>
            <a:r>
              <a:rPr lang="en-US" dirty="0" err="1" smtClean="0"/>
              <a:t>saclay</a:t>
            </a:r>
            <a:r>
              <a:rPr lang="en-US" dirty="0" smtClean="0"/>
              <a:t> et </a:t>
            </a:r>
            <a:r>
              <a:rPr lang="en-US" dirty="0" err="1" smtClean="0"/>
              <a:t>historique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7632" y="6437032"/>
            <a:ext cx="630621" cy="359760"/>
          </a:xfrm>
        </p:spPr>
        <p:txBody>
          <a:bodyPr/>
          <a:lstStyle/>
          <a:p>
            <a:fld id="{5FD889E0-CAB2-4699-909D-B9A88D47ACBE}" type="slidenum">
              <a:rPr lang="en-US" smtClean="0"/>
              <a:t>29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5" y="481216"/>
            <a:ext cx="947280" cy="107664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03105" y="1473200"/>
            <a:ext cx="8555148" cy="5120396"/>
          </a:xfrm>
        </p:spPr>
        <p:txBody>
          <a:bodyPr>
            <a:noAutofit/>
          </a:bodyPr>
          <a:lstStyle/>
          <a:p>
            <a:pPr marL="0" lvl="1">
              <a:spcBef>
                <a:spcPts val="0"/>
              </a:spcBef>
              <a:buClr>
                <a:schemeClr val="bg1">
                  <a:lumMod val="65000"/>
                </a:schemeClr>
              </a:buClr>
            </a:pPr>
            <a:endParaRPr lang="en-US" b="1" dirty="0" smtClean="0">
              <a:solidFill>
                <a:schemeClr val="accent1"/>
              </a:solidFill>
            </a:endParaRPr>
          </a:p>
          <a:p>
            <a:pPr marL="0" lvl="1">
              <a:spcBef>
                <a:spcPts val="0"/>
              </a:spcBef>
              <a:buClr>
                <a:schemeClr val="bg1">
                  <a:lumMod val="65000"/>
                </a:schemeClr>
              </a:buClr>
            </a:pPr>
            <a:r>
              <a:rPr lang="en-US" b="1" dirty="0" smtClean="0">
                <a:solidFill>
                  <a:schemeClr val="accent1"/>
                </a:solidFill>
              </a:rPr>
              <a:t>Contributions au </a:t>
            </a:r>
            <a:r>
              <a:rPr lang="en-US" b="1" dirty="0" err="1" smtClean="0">
                <a:solidFill>
                  <a:schemeClr val="accent1"/>
                </a:solidFill>
              </a:rPr>
              <a:t>détecteur</a:t>
            </a:r>
            <a:r>
              <a:rPr lang="en-US" b="1" dirty="0" smtClean="0">
                <a:solidFill>
                  <a:schemeClr val="accent1"/>
                </a:solidFill>
              </a:rPr>
              <a:t> ATLAS</a:t>
            </a:r>
            <a:endParaRPr lang="en-US" b="1" dirty="0">
              <a:solidFill>
                <a:schemeClr val="accent1"/>
              </a:solidFill>
            </a:endParaRPr>
          </a:p>
          <a:p>
            <a:pPr marL="742898" lvl="1" indent="-285750"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Le </a:t>
            </a:r>
            <a:r>
              <a:rPr lang="en-US" sz="1800" dirty="0" err="1" smtClean="0">
                <a:solidFill>
                  <a:schemeClr val="tx1"/>
                </a:solidFill>
              </a:rPr>
              <a:t>calorimètre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électromagnétique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742898" lvl="1" indent="-285750"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Le </a:t>
            </a:r>
            <a:r>
              <a:rPr lang="en-US" sz="1800" dirty="0" err="1" smtClean="0">
                <a:solidFill>
                  <a:schemeClr val="tx1"/>
                </a:solidFill>
              </a:rPr>
              <a:t>spectromètre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à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muons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742898" lvl="1" indent="-285750"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Le </a:t>
            </a:r>
            <a:r>
              <a:rPr lang="en-US" sz="1800" dirty="0" err="1" smtClean="0">
                <a:solidFill>
                  <a:schemeClr val="tx1"/>
                </a:solidFill>
              </a:rPr>
              <a:t>toroide</a:t>
            </a:r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2200" b="1" dirty="0" smtClean="0">
                <a:solidFill>
                  <a:schemeClr val="accent1"/>
                </a:solidFill>
              </a:rPr>
              <a:t>Contributions au </a:t>
            </a:r>
            <a:r>
              <a:rPr lang="en-US" sz="2200" b="1" dirty="0" err="1" smtClean="0">
                <a:solidFill>
                  <a:schemeClr val="accent1"/>
                </a:solidFill>
              </a:rPr>
              <a:t>détecteur</a:t>
            </a:r>
            <a:r>
              <a:rPr lang="en-US" sz="2200" b="1" dirty="0" smtClean="0">
                <a:solidFill>
                  <a:schemeClr val="accent1"/>
                </a:solidFill>
              </a:rPr>
              <a:t> CMS</a:t>
            </a:r>
            <a:r>
              <a:rPr lang="en-US" sz="1800" dirty="0" smtClean="0">
                <a:solidFill>
                  <a:schemeClr val="accent1"/>
                </a:solidFill>
              </a:rPr>
              <a:t>: </a:t>
            </a:r>
            <a:r>
              <a:rPr lang="en-US" sz="2000" dirty="0">
                <a:solidFill>
                  <a:schemeClr val="accent1"/>
                </a:solidFill>
              </a:rPr>
              <a:t>l</a:t>
            </a:r>
            <a:r>
              <a:rPr lang="en-US" sz="2000" dirty="0" smtClean="0">
                <a:solidFill>
                  <a:schemeClr val="accent1"/>
                </a:solidFill>
              </a:rPr>
              <a:t>e </a:t>
            </a:r>
            <a:r>
              <a:rPr lang="en-US" sz="2000" dirty="0" err="1" smtClean="0">
                <a:solidFill>
                  <a:schemeClr val="accent1"/>
                </a:solidFill>
              </a:rPr>
              <a:t>calorimètre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</a:rPr>
              <a:t>électromagnétique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</a:p>
          <a:p>
            <a:pPr marL="742898" lvl="1" indent="-285750"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Le </a:t>
            </a:r>
            <a:r>
              <a:rPr lang="en-US" sz="1800" dirty="0" err="1" smtClean="0">
                <a:solidFill>
                  <a:schemeClr val="tx1"/>
                </a:solidFill>
              </a:rPr>
              <a:t>système</a:t>
            </a:r>
            <a:r>
              <a:rPr lang="en-US" sz="1800" dirty="0" smtClean="0">
                <a:solidFill>
                  <a:schemeClr val="tx1"/>
                </a:solidFill>
              </a:rPr>
              <a:t> de </a:t>
            </a:r>
            <a:r>
              <a:rPr lang="en-US" sz="1800" dirty="0" err="1" smtClean="0">
                <a:solidFill>
                  <a:schemeClr val="tx1"/>
                </a:solidFill>
              </a:rPr>
              <a:t>monitorage</a:t>
            </a:r>
            <a:r>
              <a:rPr lang="en-US" sz="1800" dirty="0" smtClean="0">
                <a:solidFill>
                  <a:schemeClr val="tx1"/>
                </a:solidFill>
              </a:rPr>
              <a:t> LASER</a:t>
            </a:r>
          </a:p>
          <a:p>
            <a:pPr marL="742898" lvl="1" indent="-285750"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La lecture </a:t>
            </a:r>
            <a:r>
              <a:rPr lang="en-US" sz="1800" dirty="0" err="1" smtClean="0">
                <a:solidFill>
                  <a:schemeClr val="tx1"/>
                </a:solidFill>
              </a:rPr>
              <a:t>sélective</a:t>
            </a:r>
            <a:r>
              <a:rPr lang="en-US" sz="1800" dirty="0" smtClean="0">
                <a:solidFill>
                  <a:schemeClr val="tx1"/>
                </a:solidFill>
              </a:rPr>
              <a:t> du </a:t>
            </a:r>
            <a:r>
              <a:rPr lang="en-US" sz="1800" dirty="0" err="1" smtClean="0">
                <a:solidFill>
                  <a:schemeClr val="tx1"/>
                </a:solidFill>
              </a:rPr>
              <a:t>calorimètre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742898" lvl="1" indent="-285750"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Le </a:t>
            </a:r>
            <a:r>
              <a:rPr lang="en-US" sz="1800" dirty="0" err="1" smtClean="0">
                <a:solidFill>
                  <a:schemeClr val="tx1"/>
                </a:solidFill>
              </a:rPr>
              <a:t>sol</a:t>
            </a:r>
            <a:r>
              <a:rPr lang="en-US" sz="1800" dirty="0" err="1" smtClean="0">
                <a:solidFill>
                  <a:schemeClr val="tx1"/>
                </a:solidFill>
              </a:rPr>
              <a:t>énoide</a:t>
            </a:r>
            <a:r>
              <a:rPr lang="en-US" sz="1800" dirty="0" smtClean="0">
                <a:solidFill>
                  <a:schemeClr val="tx1"/>
                </a:solidFill>
              </a:rPr>
              <a:t>: </a:t>
            </a:r>
            <a:r>
              <a:rPr lang="en-US" sz="1800" dirty="0" err="1" smtClean="0">
                <a:solidFill>
                  <a:schemeClr val="tx1"/>
                </a:solidFill>
              </a:rPr>
              <a:t>bobine</a:t>
            </a:r>
            <a:r>
              <a:rPr lang="en-US" sz="1800" dirty="0" smtClean="0">
                <a:solidFill>
                  <a:schemeClr val="tx1"/>
                </a:solidFill>
              </a:rPr>
              <a:t> supra</a:t>
            </a: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Les </a:t>
            </a:r>
            <a:r>
              <a:rPr lang="en-US" sz="2000" dirty="0" smtClean="0">
                <a:solidFill>
                  <a:srgbClr val="FF0000"/>
                </a:solidFill>
              </a:rPr>
              <a:t>implications de </a:t>
            </a:r>
            <a:r>
              <a:rPr lang="en-US" sz="2000" dirty="0" err="1" smtClean="0">
                <a:solidFill>
                  <a:srgbClr val="FF0000"/>
                </a:solidFill>
              </a:rPr>
              <a:t>saclay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ont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été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importantes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dans</a:t>
            </a:r>
            <a:r>
              <a:rPr lang="en-US" sz="2000" dirty="0" smtClean="0">
                <a:solidFill>
                  <a:srgbClr val="FF0000"/>
                </a:solidFill>
              </a:rPr>
              <a:t> les sous-</a:t>
            </a:r>
            <a:r>
              <a:rPr lang="en-US" sz="2000" dirty="0" err="1" smtClean="0">
                <a:solidFill>
                  <a:srgbClr val="FF0000"/>
                </a:solidFill>
              </a:rPr>
              <a:t>détecteurs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cruciaux</a:t>
            </a:r>
            <a:r>
              <a:rPr lang="en-US" sz="2000" dirty="0" smtClean="0">
                <a:solidFill>
                  <a:srgbClr val="FF0000"/>
                </a:solidFill>
              </a:rPr>
              <a:t> pour la </a:t>
            </a:r>
            <a:r>
              <a:rPr lang="en-US" sz="2000" dirty="0" err="1" smtClean="0">
                <a:solidFill>
                  <a:srgbClr val="FF0000"/>
                </a:solidFill>
              </a:rPr>
              <a:t>recherche</a:t>
            </a:r>
            <a:r>
              <a:rPr lang="en-US" sz="2000" dirty="0" smtClean="0">
                <a:solidFill>
                  <a:srgbClr val="FF0000"/>
                </a:solidFill>
              </a:rPr>
              <a:t> du boson de Higgs: les </a:t>
            </a:r>
            <a:r>
              <a:rPr lang="en-US" sz="2000" dirty="0" err="1" smtClean="0">
                <a:solidFill>
                  <a:srgbClr val="FF0000"/>
                </a:solidFill>
              </a:rPr>
              <a:t>calorimètres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électromagnétiques</a:t>
            </a:r>
            <a:r>
              <a:rPr lang="en-US" sz="2000" dirty="0" smtClean="0">
                <a:solidFill>
                  <a:srgbClr val="FF0000"/>
                </a:solidFill>
              </a:rPr>
              <a:t> (</a:t>
            </a:r>
            <a:r>
              <a:rPr lang="en-US" sz="2000" dirty="0" err="1" smtClean="0">
                <a:solidFill>
                  <a:srgbClr val="FF0000"/>
                </a:solidFill>
              </a:rPr>
              <a:t>électrons</a:t>
            </a:r>
            <a:r>
              <a:rPr lang="en-US" sz="2000" dirty="0" smtClean="0">
                <a:solidFill>
                  <a:srgbClr val="FF0000"/>
                </a:solidFill>
              </a:rPr>
              <a:t> et photons) et le </a:t>
            </a:r>
            <a:r>
              <a:rPr lang="en-US" sz="2000" dirty="0" err="1" smtClean="0">
                <a:solidFill>
                  <a:srgbClr val="FF0000"/>
                </a:solidFill>
              </a:rPr>
              <a:t>spectromètre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à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muons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et </a:t>
            </a:r>
            <a:r>
              <a:rPr lang="en-US" sz="2000" dirty="0" err="1" smtClean="0">
                <a:solidFill>
                  <a:srgbClr val="FF0000"/>
                </a:solidFill>
              </a:rPr>
              <a:t>aussi</a:t>
            </a:r>
            <a:r>
              <a:rPr lang="en-US" sz="2000" dirty="0" smtClean="0">
                <a:solidFill>
                  <a:srgbClr val="FF0000"/>
                </a:solidFill>
              </a:rPr>
              <a:t> pour la calibration et </a:t>
            </a:r>
            <a:r>
              <a:rPr lang="en-US" sz="2000" dirty="0" err="1" smtClean="0">
                <a:solidFill>
                  <a:srgbClr val="FF0000"/>
                </a:solidFill>
              </a:rPr>
              <a:t>l’analyse</a:t>
            </a:r>
            <a:r>
              <a:rPr lang="en-US" sz="2000" dirty="0" smtClean="0">
                <a:solidFill>
                  <a:srgbClr val="FF0000"/>
                </a:solidFill>
              </a:rPr>
              <a:t> des </a:t>
            </a:r>
            <a:r>
              <a:rPr lang="en-US" sz="2000" dirty="0" err="1" smtClean="0">
                <a:solidFill>
                  <a:srgbClr val="FF0000"/>
                </a:solidFill>
              </a:rPr>
              <a:t>donn</a:t>
            </a:r>
            <a:r>
              <a:rPr lang="en-US" sz="2000" dirty="0" err="1" smtClean="0">
                <a:solidFill>
                  <a:srgbClr val="FF0000"/>
                </a:solidFill>
              </a:rPr>
              <a:t>ées</a:t>
            </a:r>
            <a:r>
              <a:rPr lang="en-US" sz="2000" dirty="0" smtClean="0">
                <a:solidFill>
                  <a:srgbClr val="FF0000"/>
                </a:solidFill>
              </a:rPr>
              <a:t>!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251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5" y="630383"/>
            <a:ext cx="7607868" cy="967840"/>
          </a:xfrm>
        </p:spPr>
        <p:txBody>
          <a:bodyPr>
            <a:normAutofit/>
          </a:bodyPr>
          <a:lstStyle/>
          <a:p>
            <a:r>
              <a:rPr lang="en-US" dirty="0" err="1" smtClean="0"/>
              <a:t>Connaissances</a:t>
            </a:r>
            <a:r>
              <a:rPr lang="en-US" dirty="0" smtClean="0"/>
              <a:t> </a:t>
            </a:r>
            <a:r>
              <a:rPr lang="en-US" dirty="0" err="1" smtClean="0"/>
              <a:t>avant</a:t>
            </a:r>
            <a:r>
              <a:rPr lang="en-US" dirty="0" smtClean="0"/>
              <a:t> le LHC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7632" y="6437032"/>
            <a:ext cx="630621" cy="359760"/>
          </a:xfrm>
        </p:spPr>
        <p:txBody>
          <a:bodyPr/>
          <a:lstStyle/>
          <a:p>
            <a:fld id="{5FD889E0-CAB2-4699-909D-B9A88D47ACBE}" type="slidenum">
              <a:rPr lang="en-US" smtClean="0"/>
              <a:t>3</a:t>
            </a:fld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80970" y="1400009"/>
            <a:ext cx="9063029" cy="534598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Le boson de Higgs </a:t>
            </a:r>
            <a:r>
              <a:rPr lang="en-US" sz="2000" b="1" dirty="0" err="1" smtClean="0">
                <a:solidFill>
                  <a:schemeClr val="tx1"/>
                </a:solidFill>
              </a:rPr>
              <a:t>dans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modèle</a:t>
            </a:r>
            <a:r>
              <a:rPr lang="en-US" sz="2000" b="1" dirty="0" smtClean="0">
                <a:solidFill>
                  <a:schemeClr val="tx1"/>
                </a:solidFill>
              </a:rPr>
              <a:t> standard: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Le </a:t>
            </a:r>
            <a:r>
              <a:rPr lang="en-US" sz="1800" dirty="0" err="1">
                <a:solidFill>
                  <a:srgbClr val="000000"/>
                </a:solidFill>
              </a:rPr>
              <a:t>modèle</a:t>
            </a:r>
            <a:r>
              <a:rPr lang="en-US" sz="1800" dirty="0">
                <a:solidFill>
                  <a:srgbClr val="000000"/>
                </a:solidFill>
              </a:rPr>
              <a:t> ne </a:t>
            </a:r>
            <a:r>
              <a:rPr lang="en-US" sz="1800" dirty="0" err="1">
                <a:solidFill>
                  <a:srgbClr val="000000"/>
                </a:solidFill>
              </a:rPr>
              <a:t>prédit</a:t>
            </a:r>
            <a:r>
              <a:rPr lang="en-US" sz="1800" dirty="0">
                <a:solidFill>
                  <a:srgbClr val="000000"/>
                </a:solidFill>
              </a:rPr>
              <a:t> pas la </a:t>
            </a:r>
            <a:r>
              <a:rPr lang="en-US" sz="1800" b="1" dirty="0">
                <a:solidFill>
                  <a:srgbClr val="000000"/>
                </a:solidFill>
              </a:rPr>
              <a:t>masse du boson de Higgs </a:t>
            </a:r>
            <a:r>
              <a:rPr lang="en-US" sz="1800" dirty="0">
                <a:solidFill>
                  <a:srgbClr val="000000"/>
                </a:solidFill>
              </a:rPr>
              <a:t>qui </a:t>
            </a:r>
            <a:r>
              <a:rPr lang="en-US" sz="1800" dirty="0" err="1">
                <a:solidFill>
                  <a:srgbClr val="000000"/>
                </a:solidFill>
              </a:rPr>
              <a:t>est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b="1" dirty="0">
                <a:solidFill>
                  <a:srgbClr val="000000"/>
                </a:solidFill>
              </a:rPr>
              <a:t>un </a:t>
            </a:r>
            <a:r>
              <a:rPr lang="en-US" sz="1800" b="1" dirty="0" err="1">
                <a:solidFill>
                  <a:srgbClr val="000000"/>
                </a:solidFill>
              </a:rPr>
              <a:t>paramètre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libre</a:t>
            </a:r>
            <a:endParaRPr lang="en-US" sz="1800" b="1" dirty="0">
              <a:solidFill>
                <a:srgbClr val="000000"/>
              </a:solidFill>
            </a:endParaRPr>
          </a:p>
          <a:p>
            <a:r>
              <a:rPr lang="en-US" sz="1800" dirty="0">
                <a:solidFill>
                  <a:srgbClr val="000000"/>
                </a:solidFill>
              </a:rPr>
              <a:t>En </a:t>
            </a:r>
            <a:r>
              <a:rPr lang="en-US" sz="1800" dirty="0" err="1">
                <a:solidFill>
                  <a:srgbClr val="000000"/>
                </a:solidFill>
              </a:rPr>
              <a:t>revanche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b="1" dirty="0">
                <a:solidFill>
                  <a:srgbClr val="000000"/>
                </a:solidFill>
              </a:rPr>
              <a:t>pour </a:t>
            </a:r>
            <a:r>
              <a:rPr lang="en-US" sz="1800" b="1" dirty="0" err="1">
                <a:solidFill>
                  <a:srgbClr val="000000"/>
                </a:solidFill>
              </a:rPr>
              <a:t>une</a:t>
            </a:r>
            <a:r>
              <a:rPr lang="en-US" sz="1800" b="1" dirty="0">
                <a:solidFill>
                  <a:srgbClr val="000000"/>
                </a:solidFill>
              </a:rPr>
              <a:t> masse </a:t>
            </a:r>
            <a:r>
              <a:rPr lang="en-US" sz="1800" b="1" dirty="0" err="1" smtClean="0">
                <a:solidFill>
                  <a:srgbClr val="000000"/>
                </a:solidFill>
              </a:rPr>
              <a:t>donnée</a:t>
            </a:r>
            <a:r>
              <a:rPr lang="en-US" sz="1800" b="1" dirty="0">
                <a:solidFill>
                  <a:srgbClr val="000000"/>
                </a:solidFill>
              </a:rPr>
              <a:t>, le </a:t>
            </a:r>
            <a:r>
              <a:rPr lang="en-US" sz="1800" b="1" dirty="0" err="1">
                <a:solidFill>
                  <a:srgbClr val="000000"/>
                </a:solidFill>
              </a:rPr>
              <a:t>modèle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prédit</a:t>
            </a:r>
            <a:r>
              <a:rPr lang="en-US" sz="1800" b="1" dirty="0">
                <a:solidFill>
                  <a:srgbClr val="000000"/>
                </a:solidFill>
              </a:rPr>
              <a:t> les </a:t>
            </a:r>
            <a:r>
              <a:rPr lang="en-US" sz="1800" b="1" dirty="0" err="1">
                <a:solidFill>
                  <a:srgbClr val="000000"/>
                </a:solidFill>
              </a:rPr>
              <a:t>probabilités</a:t>
            </a:r>
            <a:r>
              <a:rPr lang="en-US" sz="1800" b="1" dirty="0">
                <a:solidFill>
                  <a:srgbClr val="000000"/>
                </a:solidFill>
              </a:rPr>
              <a:t> de </a:t>
            </a:r>
            <a:r>
              <a:rPr lang="en-US" sz="1800" b="1" dirty="0" err="1">
                <a:solidFill>
                  <a:srgbClr val="000000"/>
                </a:solidFill>
              </a:rPr>
              <a:t>désintégration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dirty="0">
                <a:solidFill>
                  <a:srgbClr val="000000"/>
                </a:solidFill>
              </a:rPr>
              <a:t>du boson Higgs en </a:t>
            </a:r>
            <a:r>
              <a:rPr lang="en-US" sz="1800" dirty="0" err="1" smtClean="0">
                <a:solidFill>
                  <a:srgbClr val="000000"/>
                </a:solidFill>
              </a:rPr>
              <a:t>différents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états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finaux</a:t>
            </a:r>
            <a:endParaRPr lang="en-US" sz="1800" dirty="0" smtClean="0">
              <a:solidFill>
                <a:srgbClr val="000000"/>
              </a:solidFill>
            </a:endParaRPr>
          </a:p>
          <a:p>
            <a:r>
              <a:rPr lang="en-US" sz="1800" dirty="0" smtClean="0">
                <a:solidFill>
                  <a:srgbClr val="000000"/>
                </a:solidFill>
              </a:rPr>
              <a:t>De plus, </a:t>
            </a:r>
            <a:r>
              <a:rPr lang="en-US" sz="1800" b="1" dirty="0" smtClean="0">
                <a:solidFill>
                  <a:srgbClr val="000000"/>
                </a:solidFill>
              </a:rPr>
              <a:t>la masse du boson de Higgs </a:t>
            </a:r>
            <a:r>
              <a:rPr lang="en-US" sz="1800" b="1" dirty="0" err="1" smtClean="0">
                <a:solidFill>
                  <a:srgbClr val="000000"/>
                </a:solidFill>
              </a:rPr>
              <a:t>est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reliée</a:t>
            </a:r>
            <a:r>
              <a:rPr lang="en-US" sz="1800" b="1" dirty="0" smtClean="0">
                <a:solidFill>
                  <a:srgbClr val="000000"/>
                </a:solidFill>
              </a:rPr>
              <a:t> aux </a:t>
            </a:r>
            <a:r>
              <a:rPr lang="en-US" sz="1800" b="1" dirty="0" err="1" smtClean="0">
                <a:solidFill>
                  <a:srgbClr val="000000"/>
                </a:solidFill>
              </a:rPr>
              <a:t>autres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paramètres</a:t>
            </a:r>
            <a:r>
              <a:rPr lang="en-US" sz="1800" b="1" dirty="0" smtClean="0">
                <a:solidFill>
                  <a:srgbClr val="000000"/>
                </a:solidFill>
              </a:rPr>
              <a:t> du </a:t>
            </a:r>
            <a:r>
              <a:rPr lang="en-US" sz="1800" b="1" dirty="0" err="1" smtClean="0">
                <a:solidFill>
                  <a:srgbClr val="000000"/>
                </a:solidFill>
              </a:rPr>
              <a:t>modèle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comme</a:t>
            </a:r>
            <a:r>
              <a:rPr lang="en-US" sz="1800" dirty="0" smtClean="0">
                <a:solidFill>
                  <a:srgbClr val="000000"/>
                </a:solidFill>
              </a:rPr>
              <a:t> la masse du quark top </a:t>
            </a:r>
            <a:r>
              <a:rPr lang="en-US" sz="1800" dirty="0" err="1" smtClean="0">
                <a:solidFill>
                  <a:srgbClr val="000000"/>
                </a:solidFill>
              </a:rPr>
              <a:t>ou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celle</a:t>
            </a:r>
            <a:r>
              <a:rPr lang="en-US" sz="1800" dirty="0" smtClean="0">
                <a:solidFill>
                  <a:srgbClr val="000000"/>
                </a:solidFill>
              </a:rPr>
              <a:t> du boson W</a:t>
            </a:r>
            <a:endParaRPr lang="fr-FR" sz="1800" dirty="0">
              <a:solidFill>
                <a:srgbClr val="00000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r-FR" sz="2000" b="1" dirty="0" smtClean="0">
                <a:solidFill>
                  <a:srgbClr val="000000"/>
                </a:solidFill>
              </a:rPr>
              <a:t>Méthode de recherche:</a:t>
            </a:r>
            <a:endParaRPr lang="fr-FR" sz="1800" b="1" dirty="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r>
              <a:rPr lang="fr-FR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On cherche donc le boson de </a:t>
            </a:r>
            <a:r>
              <a:rPr lang="fr-FR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Higgs</a:t>
            </a:r>
            <a:r>
              <a:rPr lang="fr-FR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à toutes les masses possibles</a:t>
            </a:r>
          </a:p>
          <a:p>
            <a:pPr>
              <a:lnSpc>
                <a:spcPct val="80000"/>
              </a:lnSpc>
            </a:pPr>
            <a:r>
              <a:rPr lang="fr-FR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On peut exclure </a:t>
            </a:r>
            <a:r>
              <a:rPr lang="fr-FR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</a:t>
            </a:r>
            <a:r>
              <a:rPr lang="fr-FR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es régions de masse si on ne l’observe pas alors qu’on le devrait</a:t>
            </a:r>
          </a:p>
          <a:p>
            <a:pPr>
              <a:lnSpc>
                <a:spcPct val="80000"/>
              </a:lnSpc>
            </a:pPr>
            <a:r>
              <a:rPr lang="fr-FR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On peut aussi contraindre sa masse à partir des mesures des autres paramètres (m</a:t>
            </a:r>
            <a:r>
              <a:rPr lang="fr-FR" sz="1800" baseline="-25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</a:t>
            </a:r>
            <a:r>
              <a:rPr lang="fr-FR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m</a:t>
            </a:r>
            <a:r>
              <a:rPr lang="fr-FR" sz="1800" baseline="-25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</a:t>
            </a:r>
            <a:r>
              <a:rPr lang="fr-FR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 pour savoir dans quelle gamme de masse le chercher et tester la cohérence du modèle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r-FR" sz="2000" dirty="0" smtClean="0"/>
              <a:t> </a:t>
            </a:r>
            <a:endParaRPr lang="fr-FR" sz="2000" dirty="0"/>
          </a:p>
          <a:p>
            <a:endParaRPr lang="en-US" sz="2000" b="1" dirty="0" smtClean="0">
              <a:solidFill>
                <a:schemeClr val="accent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5" y="481216"/>
            <a:ext cx="947280" cy="107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96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5" y="630383"/>
            <a:ext cx="7607868" cy="96784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H en </a:t>
            </a:r>
            <a:r>
              <a:rPr lang="en-US" sz="4400" dirty="0" err="1" smtClean="0"/>
              <a:t>γγ</a:t>
            </a:r>
            <a:r>
              <a:rPr lang="en-US" sz="4400" dirty="0" smtClean="0"/>
              <a:t>: CMS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7632" y="6437032"/>
            <a:ext cx="630621" cy="359760"/>
          </a:xfrm>
        </p:spPr>
        <p:txBody>
          <a:bodyPr/>
          <a:lstStyle/>
          <a:p>
            <a:fld id="{5FD889E0-CAB2-4699-909D-B9A88D47ACBE}" type="slidenum">
              <a:rPr lang="en-US" smtClean="0"/>
              <a:t>30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5" y="481216"/>
            <a:ext cx="947280" cy="107664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50705" y="1932002"/>
            <a:ext cx="2787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Les </a:t>
            </a:r>
            <a:r>
              <a:rPr lang="en-US" dirty="0" err="1" smtClean="0"/>
              <a:t>données</a:t>
            </a:r>
            <a:r>
              <a:rPr lang="en-US" dirty="0" smtClean="0"/>
              <a:t> en 2011+2012: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4019971" y="2526590"/>
            <a:ext cx="822959" cy="93074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ZoneTexte 1"/>
          <p:cNvSpPr txBox="1">
            <a:spLocks noChangeArrowheads="1"/>
          </p:cNvSpPr>
          <p:nvPr/>
        </p:nvSpPr>
        <p:spPr bwMode="auto">
          <a:xfrm>
            <a:off x="6072189" y="3157146"/>
            <a:ext cx="278606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err="1">
                <a:solidFill>
                  <a:srgbClr val="FF0000"/>
                </a:solidFill>
                <a:latin typeface="+mn-lt"/>
              </a:rPr>
              <a:t>Exc</a:t>
            </a:r>
            <a:r>
              <a:rPr lang="fr-FR" dirty="0">
                <a:solidFill>
                  <a:srgbClr val="FF0000"/>
                </a:solidFill>
                <a:latin typeface="+mn-lt"/>
              </a:rPr>
              <a:t>ès autour de 125 </a:t>
            </a:r>
            <a:r>
              <a:rPr lang="fr-FR" dirty="0" err="1">
                <a:solidFill>
                  <a:srgbClr val="FF0000"/>
                </a:solidFill>
                <a:latin typeface="+mn-lt"/>
              </a:rPr>
              <a:t>GeV</a:t>
            </a:r>
            <a:r>
              <a:rPr lang="fr-FR" dirty="0">
                <a:solidFill>
                  <a:srgbClr val="FF0000"/>
                </a:solidFill>
                <a:latin typeface="+mn-lt"/>
              </a:rPr>
              <a:t> </a:t>
            </a:r>
            <a:endParaRPr lang="fr-FR" dirty="0" smtClean="0">
              <a:solidFill>
                <a:srgbClr val="FF0000"/>
              </a:solidFill>
              <a:latin typeface="+mn-lt"/>
            </a:endParaRPr>
          </a:p>
          <a:p>
            <a:pPr eaLnBrk="1" hangingPunct="1"/>
            <a:endParaRPr lang="fr-FR" dirty="0">
              <a:solidFill>
                <a:srgbClr val="FF0000"/>
              </a:solidFill>
              <a:latin typeface="+mn-lt"/>
            </a:endParaRPr>
          </a:p>
          <a:p>
            <a:pPr eaLnBrk="1" hangingPunct="1"/>
            <a:r>
              <a:rPr lang="fr-FR" dirty="0" smtClean="0">
                <a:solidFill>
                  <a:srgbClr val="FF0000"/>
                </a:solidFill>
                <a:latin typeface="+mn-lt"/>
              </a:rPr>
              <a:t>Probabilité d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’</a:t>
            </a:r>
            <a:r>
              <a:rPr lang="fr-FR" dirty="0" smtClean="0">
                <a:solidFill>
                  <a:srgbClr val="FF0000"/>
                </a:solidFill>
                <a:latin typeface="+mn-lt"/>
              </a:rPr>
              <a:t>une fluctuation </a:t>
            </a:r>
            <a:r>
              <a:rPr lang="fr-FR" dirty="0">
                <a:solidFill>
                  <a:srgbClr val="FF0000"/>
                </a:solidFill>
                <a:latin typeface="+mn-lt"/>
              </a:rPr>
              <a:t>du bruit de </a:t>
            </a:r>
            <a:r>
              <a:rPr lang="fr-FR" dirty="0" smtClean="0">
                <a:solidFill>
                  <a:srgbClr val="FF0000"/>
                </a:solidFill>
                <a:latin typeface="+mn-lt"/>
              </a:rPr>
              <a:t>fond: 30 </a:t>
            </a:r>
            <a:r>
              <a:rPr lang="fr-FR" dirty="0">
                <a:solidFill>
                  <a:srgbClr val="FF0000"/>
                </a:solidFill>
                <a:latin typeface="+mn-lt"/>
              </a:rPr>
              <a:t>pour un </a:t>
            </a:r>
            <a:r>
              <a:rPr lang="fr-FR" dirty="0" smtClean="0">
                <a:solidFill>
                  <a:srgbClr val="FF0000"/>
                </a:solidFill>
                <a:latin typeface="+mn-lt"/>
              </a:rPr>
              <a:t>million</a:t>
            </a:r>
          </a:p>
          <a:p>
            <a:pPr eaLnBrk="1" hangingPunct="1"/>
            <a:r>
              <a:rPr lang="fr-FR" dirty="0" smtClean="0">
                <a:solidFill>
                  <a:srgbClr val="FF0000"/>
                </a:solidFill>
                <a:latin typeface="+mn-lt"/>
              </a:rPr>
              <a:t>	=0.00003</a:t>
            </a:r>
          </a:p>
          <a:p>
            <a:pPr eaLnBrk="1" hangingPunct="1"/>
            <a:endParaRPr lang="fr-FR" dirty="0">
              <a:solidFill>
                <a:srgbClr val="FF0000"/>
              </a:solidFill>
              <a:latin typeface="+mn-lt"/>
            </a:endParaRPr>
          </a:p>
          <a:p>
            <a:pPr eaLnBrk="1" hangingPunct="1"/>
            <a:r>
              <a:rPr lang="fr-FR" dirty="0">
                <a:solidFill>
                  <a:srgbClr val="FF0000"/>
                </a:solidFill>
                <a:latin typeface="+mn-lt"/>
              </a:rPr>
              <a:t>(~ quatre écarts standard)</a:t>
            </a:r>
          </a:p>
        </p:txBody>
      </p:sp>
      <p:pic>
        <p:nvPicPr>
          <p:cNvPr id="9" name="Picture 8" descr="MVApvaluescom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05" y="2526590"/>
            <a:ext cx="4749680" cy="310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64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5" y="630383"/>
            <a:ext cx="7607868" cy="96784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H en </a:t>
            </a:r>
            <a:r>
              <a:rPr lang="en-US" sz="4400" dirty="0" err="1" smtClean="0"/>
              <a:t>γγ</a:t>
            </a:r>
            <a:r>
              <a:rPr lang="en-US" sz="4400" dirty="0" smtClean="0"/>
              <a:t>: ATLAS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7632" y="6437032"/>
            <a:ext cx="630621" cy="359760"/>
          </a:xfrm>
        </p:spPr>
        <p:txBody>
          <a:bodyPr/>
          <a:lstStyle/>
          <a:p>
            <a:fld id="{5FD889E0-CAB2-4699-909D-B9A88D47ACBE}" type="slidenum">
              <a:rPr lang="en-US" smtClean="0"/>
              <a:t>31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5" y="481216"/>
            <a:ext cx="947280" cy="107664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924972" y="1883136"/>
            <a:ext cx="2933281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err="1">
                <a:solidFill>
                  <a:srgbClr val="FF0000"/>
                </a:solidFill>
              </a:rPr>
              <a:t>Exc</a:t>
            </a:r>
            <a:r>
              <a:rPr lang="fr-FR" dirty="0">
                <a:solidFill>
                  <a:srgbClr val="FF0000"/>
                </a:solidFill>
              </a:rPr>
              <a:t>ès autour de 125 </a:t>
            </a:r>
            <a:r>
              <a:rPr lang="fr-FR" dirty="0" err="1" smtClean="0">
                <a:solidFill>
                  <a:srgbClr val="FF0000"/>
                </a:solidFill>
              </a:rPr>
              <a:t>GeV</a:t>
            </a:r>
            <a:endParaRPr lang="fr-FR" dirty="0" smtClean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r>
              <a:rPr lang="fr-FR" dirty="0" smtClean="0">
                <a:solidFill>
                  <a:srgbClr val="FF0000"/>
                </a:solidFill>
              </a:rPr>
              <a:t>Probabilité </a:t>
            </a:r>
            <a:r>
              <a:rPr lang="fr-FR" dirty="0">
                <a:solidFill>
                  <a:srgbClr val="FF0000"/>
                </a:solidFill>
              </a:rPr>
              <a:t>d</a:t>
            </a:r>
            <a:r>
              <a:rPr lang="en-US" dirty="0">
                <a:solidFill>
                  <a:srgbClr val="FF0000"/>
                </a:solidFill>
              </a:rPr>
              <a:t>’</a:t>
            </a:r>
            <a:r>
              <a:rPr lang="fr-FR" dirty="0">
                <a:solidFill>
                  <a:srgbClr val="FF0000"/>
                </a:solidFill>
              </a:rPr>
              <a:t>une fluctuation du bruit de </a:t>
            </a:r>
            <a:r>
              <a:rPr lang="fr-FR" dirty="0" smtClean="0">
                <a:solidFill>
                  <a:srgbClr val="FF0000"/>
                </a:solidFill>
              </a:rPr>
              <a:t>fond: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err="1" smtClean="0">
                <a:solidFill>
                  <a:srgbClr val="000000"/>
                </a:solidFill>
              </a:rPr>
              <a:t>Dans</a:t>
            </a:r>
            <a:r>
              <a:rPr lang="en-US" dirty="0" smtClean="0">
                <a:solidFill>
                  <a:srgbClr val="000000"/>
                </a:solidFill>
              </a:rPr>
              <a:t> les </a:t>
            </a:r>
            <a:r>
              <a:rPr lang="en-US" dirty="0" err="1" smtClean="0">
                <a:solidFill>
                  <a:srgbClr val="000000"/>
                </a:solidFill>
              </a:rPr>
              <a:t>données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2011 </a:t>
            </a:r>
            <a:r>
              <a:rPr lang="en-US" dirty="0" smtClean="0">
                <a:solidFill>
                  <a:srgbClr val="000000"/>
                </a:solidFill>
              </a:rPr>
              <a:t>et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2012 </a:t>
            </a:r>
            <a:r>
              <a:rPr lang="en-US" dirty="0" err="1" smtClean="0"/>
              <a:t>séparément</a:t>
            </a:r>
            <a:r>
              <a:rPr lang="en-US" dirty="0" smtClean="0">
                <a:solidFill>
                  <a:srgbClr val="0000FF"/>
                </a:solidFill>
              </a:rPr>
              <a:t>: </a:t>
            </a:r>
            <a:r>
              <a:rPr lang="en-US" dirty="0" smtClean="0"/>
              <a:t>            3 pour 10000 (3.5 </a:t>
            </a:r>
            <a:r>
              <a:rPr lang="en-US" dirty="0" err="1" smtClean="0"/>
              <a:t>écarts</a:t>
            </a:r>
            <a:r>
              <a:rPr lang="en-US" dirty="0" smtClean="0"/>
              <a:t> standard)</a:t>
            </a:r>
            <a:endParaRPr lang="en-US" baseline="30000" dirty="0" smtClean="0"/>
          </a:p>
          <a:p>
            <a:endParaRPr lang="en-US" dirty="0" smtClean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l’ensemble</a:t>
            </a:r>
            <a:r>
              <a:rPr lang="en-US" dirty="0" smtClean="0"/>
              <a:t> des </a:t>
            </a:r>
            <a:r>
              <a:rPr lang="en-US" dirty="0" err="1" smtClean="0"/>
              <a:t>données</a:t>
            </a:r>
            <a:r>
              <a:rPr lang="en-US" dirty="0" smtClean="0"/>
              <a:t> 2011+2012:        2 </a:t>
            </a:r>
            <a:r>
              <a:rPr lang="en-US" dirty="0" err="1" smtClean="0"/>
              <a:t>sur</a:t>
            </a:r>
            <a:r>
              <a:rPr lang="en-US" dirty="0" smtClean="0"/>
              <a:t> 1 million (4.5 </a:t>
            </a:r>
            <a:r>
              <a:rPr lang="en-US" dirty="0" err="1" smtClean="0"/>
              <a:t>écarts</a:t>
            </a:r>
            <a:r>
              <a:rPr lang="en-US" dirty="0" smtClean="0"/>
              <a:t> standard)</a:t>
            </a:r>
            <a:endParaRPr lang="en-US" dirty="0"/>
          </a:p>
          <a:p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4019971" y="2526590"/>
            <a:ext cx="822959" cy="93074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omb_p0_2011_2012_590_final.eps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05" y="2400135"/>
            <a:ext cx="5328666" cy="3824986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651916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5" y="630383"/>
            <a:ext cx="7607868" cy="967840"/>
          </a:xfrm>
        </p:spPr>
        <p:txBody>
          <a:bodyPr>
            <a:normAutofit/>
          </a:bodyPr>
          <a:lstStyle/>
          <a:p>
            <a:r>
              <a:rPr lang="en-US" dirty="0" smtClean="0"/>
              <a:t>La lecture </a:t>
            </a:r>
            <a:r>
              <a:rPr lang="en-US" dirty="0" err="1" smtClean="0"/>
              <a:t>sélective</a:t>
            </a:r>
            <a:r>
              <a:rPr lang="en-US" dirty="0" smtClean="0"/>
              <a:t> du ECAL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7632" y="6437032"/>
            <a:ext cx="630621" cy="359760"/>
          </a:xfrm>
        </p:spPr>
        <p:txBody>
          <a:bodyPr/>
          <a:lstStyle/>
          <a:p>
            <a:fld id="{5FD889E0-CAB2-4699-909D-B9A88D47ACBE}" type="slidenum">
              <a:rPr lang="en-US" smtClean="0"/>
              <a:t>32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5" y="481216"/>
            <a:ext cx="947280" cy="1076649"/>
          </a:xfrm>
          <a:prstGeom prst="rect">
            <a:avLst/>
          </a:prstGeom>
        </p:spPr>
      </p:pic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7105" y="1411993"/>
            <a:ext cx="8588895" cy="538479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fr-FR" sz="2000" dirty="0" smtClean="0">
                <a:solidFill>
                  <a:schemeClr val="accent1"/>
                </a:solidFill>
              </a:rPr>
              <a:t>ECAL: 75848 </a:t>
            </a:r>
            <a:r>
              <a:rPr lang="fr-FR" sz="2000" dirty="0">
                <a:solidFill>
                  <a:schemeClr val="accent1"/>
                </a:solidFill>
              </a:rPr>
              <a:t>cristaux – canaux de </a:t>
            </a:r>
            <a:r>
              <a:rPr lang="fr-FR" sz="2000" dirty="0" smtClean="0">
                <a:solidFill>
                  <a:schemeClr val="accent1"/>
                </a:solidFill>
              </a:rPr>
              <a:t>lecture</a:t>
            </a:r>
          </a:p>
          <a:p>
            <a:r>
              <a:rPr lang="fr-FR" sz="2000" dirty="0" smtClean="0">
                <a:solidFill>
                  <a:schemeClr val="tx1"/>
                </a:solidFill>
              </a:rPr>
              <a:t>4032 </a:t>
            </a:r>
            <a:r>
              <a:rPr lang="fr-FR" sz="2000" dirty="0">
                <a:solidFill>
                  <a:schemeClr val="tx1"/>
                </a:solidFill>
              </a:rPr>
              <a:t>unités de déclenchement (lecture synchrone 40 MHz</a:t>
            </a:r>
            <a:r>
              <a:rPr lang="fr-FR" sz="2000" dirty="0" smtClean="0">
                <a:solidFill>
                  <a:schemeClr val="tx1"/>
                </a:solidFill>
              </a:rPr>
              <a:t>)</a:t>
            </a:r>
          </a:p>
          <a:p>
            <a:r>
              <a:rPr lang="fr-FR" sz="2000" dirty="0" smtClean="0">
                <a:solidFill>
                  <a:schemeClr val="tx1"/>
                </a:solidFill>
              </a:rPr>
              <a:t>3072 </a:t>
            </a:r>
            <a:r>
              <a:rPr lang="fr-FR" sz="2000" dirty="0">
                <a:solidFill>
                  <a:schemeClr val="tx1"/>
                </a:solidFill>
              </a:rPr>
              <a:t>unités de </a:t>
            </a:r>
            <a:r>
              <a:rPr lang="fr-FR" sz="2000" dirty="0" smtClean="0">
                <a:solidFill>
                  <a:schemeClr val="tx1"/>
                </a:solidFill>
              </a:rPr>
              <a:t>lecture (lecture asynchrone)</a:t>
            </a:r>
          </a:p>
          <a:p>
            <a:pPr lvl="1"/>
            <a:r>
              <a:rPr lang="fr-FR" sz="1800" dirty="0" smtClean="0">
                <a:solidFill>
                  <a:schemeClr val="tx1"/>
                </a:solidFill>
              </a:rPr>
              <a:t>Lecture </a:t>
            </a:r>
            <a:r>
              <a:rPr lang="fr-FR" sz="1800" dirty="0">
                <a:solidFill>
                  <a:schemeClr val="tx1"/>
                </a:solidFill>
              </a:rPr>
              <a:t>totale ECAL(1,5 Mo) &gt; Taille événement CMS (1 Mo</a:t>
            </a:r>
            <a:r>
              <a:rPr lang="fr-FR" sz="1800" dirty="0" smtClean="0">
                <a:solidFill>
                  <a:schemeClr val="tx1"/>
                </a:solidFill>
              </a:rPr>
              <a:t>)</a:t>
            </a:r>
            <a:r>
              <a:rPr lang="fr-FR" sz="1800" dirty="0" smtClean="0">
                <a:solidFill>
                  <a:srgbClr val="FF0000"/>
                </a:solidFill>
              </a:rPr>
              <a:t>: Impossible!</a:t>
            </a:r>
          </a:p>
          <a:p>
            <a:pPr lvl="1"/>
            <a:r>
              <a:rPr lang="fr-FR" sz="1800" b="1" dirty="0" smtClean="0">
                <a:solidFill>
                  <a:srgbClr val="FF0000"/>
                </a:solidFill>
              </a:rPr>
              <a:t>SRP: Réduction </a:t>
            </a:r>
            <a:r>
              <a:rPr lang="fr-FR" sz="1800" b="1" dirty="0">
                <a:solidFill>
                  <a:srgbClr val="FF0000"/>
                </a:solidFill>
              </a:rPr>
              <a:t>intelligente /20 </a:t>
            </a:r>
            <a:r>
              <a:rPr lang="fr-FR" sz="1800" b="1" dirty="0" smtClean="0">
                <a:solidFill>
                  <a:srgbClr val="FF0000"/>
                </a:solidFill>
              </a:rPr>
              <a:t>(sans perdre d’information pour </a:t>
            </a:r>
            <a:r>
              <a:rPr lang="fr-FR" sz="1800" b="1" dirty="0">
                <a:solidFill>
                  <a:srgbClr val="FF0000"/>
                </a:solidFill>
              </a:rPr>
              <a:t>la physique)</a:t>
            </a:r>
          </a:p>
          <a:p>
            <a:pPr marL="946281" indent="-285750">
              <a:lnSpc>
                <a:spcPct val="90000"/>
              </a:lnSpc>
              <a:spcBef>
                <a:spcPts val="675"/>
              </a:spcBef>
              <a:buClrTx/>
              <a:tabLst>
                <a:tab pos="287338" algn="l"/>
                <a:tab pos="1201738" algn="l"/>
                <a:tab pos="2116138" algn="l"/>
                <a:tab pos="3030538" algn="l"/>
                <a:tab pos="3944938" algn="l"/>
                <a:tab pos="4859338" algn="l"/>
                <a:tab pos="5773738" algn="l"/>
                <a:tab pos="6688138" algn="l"/>
                <a:tab pos="7602538" algn="l"/>
                <a:tab pos="8516938" algn="l"/>
                <a:tab pos="9431338" algn="l"/>
                <a:tab pos="10345738" algn="l"/>
              </a:tabLst>
            </a:pPr>
            <a:r>
              <a:rPr lang="fr-FR" sz="1800" dirty="0" smtClean="0">
                <a:solidFill>
                  <a:schemeClr val="tx1"/>
                </a:solidFill>
              </a:rPr>
              <a:t>Pas </a:t>
            </a:r>
            <a:r>
              <a:rPr lang="fr-FR" sz="1800" dirty="0">
                <a:solidFill>
                  <a:schemeClr val="tx1"/>
                </a:solidFill>
              </a:rPr>
              <a:t>de suppression de zéros massive</a:t>
            </a:r>
          </a:p>
          <a:p>
            <a:pPr marL="946281" indent="-285750">
              <a:lnSpc>
                <a:spcPct val="90000"/>
              </a:lnSpc>
              <a:spcBef>
                <a:spcPts val="675"/>
              </a:spcBef>
              <a:buClrTx/>
              <a:tabLst>
                <a:tab pos="287338" algn="l"/>
                <a:tab pos="1201738" algn="l"/>
                <a:tab pos="2116138" algn="l"/>
                <a:tab pos="3030538" algn="l"/>
                <a:tab pos="3944938" algn="l"/>
                <a:tab pos="4859338" algn="l"/>
                <a:tab pos="5773738" algn="l"/>
                <a:tab pos="6688138" algn="l"/>
                <a:tab pos="7602538" algn="l"/>
                <a:tab pos="8516938" algn="l"/>
                <a:tab pos="9431338" algn="l"/>
                <a:tab pos="10345738" algn="l"/>
              </a:tabLst>
            </a:pPr>
            <a:r>
              <a:rPr lang="fr-FR" sz="1800" dirty="0" smtClean="0">
                <a:solidFill>
                  <a:schemeClr val="tx1"/>
                </a:solidFill>
              </a:rPr>
              <a:t>Lecture </a:t>
            </a:r>
            <a:r>
              <a:rPr lang="fr-FR" sz="1800" dirty="0">
                <a:solidFill>
                  <a:schemeClr val="tx1"/>
                </a:solidFill>
              </a:rPr>
              <a:t>de zones d’intérêt hiérarchisées</a:t>
            </a:r>
          </a:p>
          <a:p>
            <a:pPr marL="946281" indent="-285750">
              <a:lnSpc>
                <a:spcPct val="90000"/>
              </a:lnSpc>
              <a:spcBef>
                <a:spcPts val="675"/>
              </a:spcBef>
              <a:buClrTx/>
              <a:tabLst>
                <a:tab pos="287338" algn="l"/>
                <a:tab pos="1201738" algn="l"/>
                <a:tab pos="2116138" algn="l"/>
                <a:tab pos="3030538" algn="l"/>
                <a:tab pos="3944938" algn="l"/>
                <a:tab pos="4859338" algn="l"/>
                <a:tab pos="5773738" algn="l"/>
                <a:tab pos="6688138" algn="l"/>
                <a:tab pos="7602538" algn="l"/>
                <a:tab pos="8516938" algn="l"/>
                <a:tab pos="9431338" algn="l"/>
                <a:tab pos="10345738" algn="l"/>
              </a:tabLst>
            </a:pPr>
            <a:r>
              <a:rPr lang="fr-FR" sz="1800" dirty="0" smtClean="0">
                <a:solidFill>
                  <a:schemeClr val="tx1"/>
                </a:solidFill>
              </a:rPr>
              <a:t>Lecture </a:t>
            </a:r>
            <a:r>
              <a:rPr lang="fr-FR" sz="1800" dirty="0">
                <a:solidFill>
                  <a:schemeClr val="tx1"/>
                </a:solidFill>
              </a:rPr>
              <a:t>de tous les dépôts </a:t>
            </a:r>
            <a:r>
              <a:rPr lang="fr-FR" sz="1800" dirty="0" smtClean="0">
                <a:solidFill>
                  <a:schemeClr val="tx1"/>
                </a:solidFill>
              </a:rPr>
              <a:t>d’énergie					 </a:t>
            </a:r>
            <a:r>
              <a:rPr lang="fr-FR" sz="1800" dirty="0">
                <a:solidFill>
                  <a:schemeClr val="tx1"/>
                </a:solidFill>
              </a:rPr>
              <a:t>avec une grosse </a:t>
            </a:r>
            <a:r>
              <a:rPr lang="fr-FR" sz="1800" dirty="0" smtClean="0">
                <a:solidFill>
                  <a:schemeClr val="tx1"/>
                </a:solidFill>
              </a:rPr>
              <a:t>granularité</a:t>
            </a:r>
          </a:p>
          <a:p>
            <a:pPr marL="2092325" lvl="3" indent="-285750">
              <a:lnSpc>
                <a:spcPct val="90000"/>
              </a:lnSpc>
              <a:spcBef>
                <a:spcPts val="675"/>
              </a:spcBef>
              <a:buClr>
                <a:srgbClr val="D60093"/>
              </a:buClr>
              <a:tabLst>
                <a:tab pos="287338" algn="l"/>
                <a:tab pos="1201738" algn="l"/>
                <a:tab pos="2116138" algn="l"/>
                <a:tab pos="3030538" algn="l"/>
                <a:tab pos="3944938" algn="l"/>
                <a:tab pos="4859338" algn="l"/>
                <a:tab pos="5773738" algn="l"/>
                <a:tab pos="6688138" algn="l"/>
                <a:tab pos="7602538" algn="l"/>
                <a:tab pos="8516938" algn="l"/>
                <a:tab pos="9431338" algn="l"/>
                <a:tab pos="10345738" algn="l"/>
              </a:tabLst>
            </a:pPr>
            <a:endParaRPr lang="fr-FR" dirty="0">
              <a:solidFill>
                <a:schemeClr val="tx1"/>
              </a:solidFill>
            </a:endParaRPr>
          </a:p>
          <a:p>
            <a:pPr marL="660531" indent="0">
              <a:lnSpc>
                <a:spcPct val="90000"/>
              </a:lnSpc>
              <a:spcBef>
                <a:spcPts val="675"/>
              </a:spcBef>
              <a:buClr>
                <a:srgbClr val="D60093"/>
              </a:buClr>
              <a:buNone/>
              <a:tabLst>
                <a:tab pos="287338" algn="l"/>
                <a:tab pos="1201738" algn="l"/>
                <a:tab pos="2116138" algn="l"/>
                <a:tab pos="3030538" algn="l"/>
                <a:tab pos="3944938" algn="l"/>
                <a:tab pos="4859338" algn="l"/>
                <a:tab pos="5773738" algn="l"/>
                <a:tab pos="6688138" algn="l"/>
                <a:tab pos="7602538" algn="l"/>
                <a:tab pos="8516938" algn="l"/>
                <a:tab pos="9431338" algn="l"/>
                <a:tab pos="10345738" algn="l"/>
              </a:tabLst>
            </a:pPr>
            <a:r>
              <a:rPr lang="fr-FR" sz="2000" dirty="0" smtClean="0">
                <a:solidFill>
                  <a:srgbClr val="FF0000"/>
                </a:solidFill>
              </a:rPr>
              <a:t>Cartes de SRP faites à Saclay et </a:t>
            </a:r>
          </a:p>
          <a:p>
            <a:pPr marL="660531" indent="0">
              <a:lnSpc>
                <a:spcPct val="90000"/>
              </a:lnSpc>
              <a:spcBef>
                <a:spcPts val="675"/>
              </a:spcBef>
              <a:buClr>
                <a:srgbClr val="D60093"/>
              </a:buClr>
              <a:buNone/>
              <a:tabLst>
                <a:tab pos="287338" algn="l"/>
                <a:tab pos="1201738" algn="l"/>
                <a:tab pos="2116138" algn="l"/>
                <a:tab pos="3030538" algn="l"/>
                <a:tab pos="3944938" algn="l"/>
                <a:tab pos="4859338" algn="l"/>
                <a:tab pos="5773738" algn="l"/>
                <a:tab pos="6688138" algn="l"/>
                <a:tab pos="7602538" algn="l"/>
                <a:tab pos="8516938" algn="l"/>
                <a:tab pos="9431338" algn="l"/>
                <a:tab pos="10345738" algn="l"/>
              </a:tabLst>
            </a:pPr>
            <a:r>
              <a:rPr lang="fr-FR" sz="2000" dirty="0" smtClean="0">
                <a:solidFill>
                  <a:srgbClr val="FF0000"/>
                </a:solidFill>
              </a:rPr>
              <a:t>opérationnelles depuis le début</a:t>
            </a:r>
          </a:p>
          <a:p>
            <a:pPr marL="660531" indent="0">
              <a:lnSpc>
                <a:spcPct val="90000"/>
              </a:lnSpc>
              <a:spcBef>
                <a:spcPts val="675"/>
              </a:spcBef>
              <a:buClr>
                <a:srgbClr val="D60093"/>
              </a:buClr>
              <a:buNone/>
              <a:tabLst>
                <a:tab pos="287338" algn="l"/>
                <a:tab pos="1201738" algn="l"/>
                <a:tab pos="2116138" algn="l"/>
                <a:tab pos="3030538" algn="l"/>
                <a:tab pos="3944938" algn="l"/>
                <a:tab pos="4859338" algn="l"/>
                <a:tab pos="5773738" algn="l"/>
                <a:tab pos="6688138" algn="l"/>
                <a:tab pos="7602538" algn="l"/>
                <a:tab pos="8516938" algn="l"/>
                <a:tab pos="9431338" algn="l"/>
                <a:tab pos="10345738" algn="l"/>
              </a:tabLst>
            </a:pPr>
            <a:r>
              <a:rPr lang="fr-FR" sz="2000" dirty="0" smtClean="0">
                <a:solidFill>
                  <a:srgbClr val="FF0000"/>
                </a:solidFill>
              </a:rPr>
              <a:t> de la prise de données</a:t>
            </a: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800" dirty="0" smtClean="0">
              <a:solidFill>
                <a:schemeClr val="tx1"/>
              </a:solidFill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694" y="4272995"/>
            <a:ext cx="3221201" cy="2415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3723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5" y="630383"/>
            <a:ext cx="7607868" cy="967840"/>
          </a:xfrm>
        </p:spPr>
        <p:txBody>
          <a:bodyPr>
            <a:normAutofit/>
          </a:bodyPr>
          <a:lstStyle/>
          <a:p>
            <a:r>
              <a:rPr lang="en-US" dirty="0" err="1" smtClean="0"/>
              <a:t>Connaissances</a:t>
            </a:r>
            <a:r>
              <a:rPr lang="en-US" dirty="0" smtClean="0"/>
              <a:t> </a:t>
            </a:r>
            <a:r>
              <a:rPr lang="en-US" dirty="0" err="1" smtClean="0"/>
              <a:t>avant</a:t>
            </a:r>
            <a:r>
              <a:rPr lang="en-US" dirty="0" smtClean="0"/>
              <a:t> le LHC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7632" y="6437032"/>
            <a:ext cx="630621" cy="359760"/>
          </a:xfrm>
        </p:spPr>
        <p:txBody>
          <a:bodyPr/>
          <a:lstStyle/>
          <a:p>
            <a:fld id="{5FD889E0-CAB2-4699-909D-B9A88D47ACBE}" type="slidenum">
              <a:rPr lang="en-US" smtClean="0"/>
              <a:t>33</a:t>
            </a:fld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80969" y="1450808"/>
            <a:ext cx="4999031" cy="520399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endParaRPr lang="fr-FR" sz="20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fr-FR" sz="2000" b="1" dirty="0" smtClean="0"/>
              <a:t>Recherches directes avant le LHC:</a:t>
            </a:r>
            <a:endParaRPr lang="fr-FR" sz="2000" b="1" dirty="0"/>
          </a:p>
          <a:p>
            <a:pPr>
              <a:lnSpc>
                <a:spcPct val="80000"/>
              </a:lnSpc>
            </a:pPr>
            <a:r>
              <a:rPr lang="fr-FR" sz="1800" b="1" dirty="0" smtClean="0"/>
              <a:t>Le LEP au </a:t>
            </a:r>
            <a:r>
              <a:rPr lang="fr-FR" sz="1800" b="1" dirty="0" smtClean="0">
                <a:solidFill>
                  <a:schemeClr val="tx1"/>
                </a:solidFill>
              </a:rPr>
              <a:t>CERN</a:t>
            </a:r>
            <a:r>
              <a:rPr lang="fr-FR" sz="1800" dirty="0" smtClean="0">
                <a:solidFill>
                  <a:schemeClr val="tx1"/>
                </a:solidFill>
              </a:rPr>
              <a:t> (Genève) de </a:t>
            </a:r>
            <a:r>
              <a:rPr lang="fr-FR" sz="1800" dirty="0">
                <a:solidFill>
                  <a:schemeClr val="tx1"/>
                </a:solidFill>
              </a:rPr>
              <a:t>1989 à </a:t>
            </a:r>
            <a:r>
              <a:rPr lang="fr-FR" sz="1800" dirty="0" smtClean="0">
                <a:solidFill>
                  <a:schemeClr val="tx1"/>
                </a:solidFill>
              </a:rPr>
              <a:t>2000 (</a:t>
            </a:r>
            <a:r>
              <a:rPr lang="fr-FR" sz="1800" dirty="0" smtClean="0"/>
              <a:t>collisions </a:t>
            </a:r>
            <a:r>
              <a:rPr lang="fr-FR" sz="1800" dirty="0"/>
              <a:t>électron-positon </a:t>
            </a:r>
            <a:r>
              <a:rPr lang="fr-FR" sz="1800" dirty="0" smtClean="0"/>
              <a:t>à la masse du Z, puis à 130 </a:t>
            </a:r>
            <a:r>
              <a:rPr lang="fr-FR" sz="1800" dirty="0" err="1" smtClean="0"/>
              <a:t>GeV</a:t>
            </a:r>
            <a:r>
              <a:rPr lang="fr-FR" sz="1800" dirty="0" smtClean="0"/>
              <a:t> et 209 </a:t>
            </a:r>
            <a:r>
              <a:rPr lang="fr-FR" sz="1800" dirty="0" err="1" smtClean="0"/>
              <a:t>GeV</a:t>
            </a:r>
            <a:r>
              <a:rPr lang="fr-FR" sz="1800" dirty="0" smtClean="0"/>
              <a:t>)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r-FR" sz="1800" dirty="0" smtClean="0">
                <a:solidFill>
                  <a:srgbClr val="FF2929"/>
                </a:solidFill>
              </a:rPr>
              <a:t>Gamme de masse en dessous de 115 </a:t>
            </a:r>
            <a:r>
              <a:rPr lang="fr-FR" sz="1800" dirty="0" err="1" smtClean="0">
                <a:solidFill>
                  <a:srgbClr val="FF2929"/>
                </a:solidFill>
              </a:rPr>
              <a:t>GeV</a:t>
            </a:r>
            <a:r>
              <a:rPr lang="fr-FR" sz="1800" dirty="0" smtClean="0">
                <a:solidFill>
                  <a:srgbClr val="FF2929"/>
                </a:solidFill>
              </a:rPr>
              <a:t> exclue à 95% de niveau de confiance</a:t>
            </a:r>
          </a:p>
          <a:p>
            <a:pPr marL="457148" lvl="1" indent="0">
              <a:lnSpc>
                <a:spcPct val="80000"/>
              </a:lnSpc>
              <a:buNone/>
            </a:pPr>
            <a:endParaRPr lang="fr-FR" sz="1800" dirty="0" smtClean="0"/>
          </a:p>
          <a:p>
            <a:pPr>
              <a:lnSpc>
                <a:spcPct val="80000"/>
              </a:lnSpc>
            </a:pPr>
            <a:r>
              <a:rPr lang="fr-FR" sz="1800" b="1" dirty="0" smtClean="0"/>
              <a:t>Le </a:t>
            </a:r>
            <a:r>
              <a:rPr lang="fr-FR" sz="1800" b="1" dirty="0" err="1" smtClean="0"/>
              <a:t>Tevatron</a:t>
            </a:r>
            <a:r>
              <a:rPr lang="fr-FR" sz="1800" b="1" dirty="0" smtClean="0"/>
              <a:t> au </a:t>
            </a:r>
            <a:r>
              <a:rPr lang="fr-FR" sz="1800" b="1" dirty="0" err="1" smtClean="0"/>
              <a:t>Fermilab</a:t>
            </a:r>
            <a:r>
              <a:rPr lang="fr-FR" sz="1800" b="1" dirty="0" smtClean="0"/>
              <a:t> </a:t>
            </a:r>
            <a:r>
              <a:rPr lang="fr-FR" sz="1800" dirty="0" smtClean="0"/>
              <a:t>(Chicago) de 1992-2011 (collisions proton-antiproton à 1.96 </a:t>
            </a:r>
            <a:r>
              <a:rPr lang="fr-FR" sz="1800" dirty="0" err="1" smtClean="0"/>
              <a:t>TeV</a:t>
            </a:r>
            <a:r>
              <a:rPr lang="fr-FR" sz="1800" dirty="0" smtClean="0"/>
              <a:t>)</a:t>
            </a:r>
          </a:p>
          <a:p>
            <a:pPr marL="0" lvl="2" indent="0">
              <a:lnSpc>
                <a:spcPct val="80000"/>
              </a:lnSpc>
              <a:spcBef>
                <a:spcPts val="2000"/>
              </a:spcBef>
              <a:buNone/>
            </a:pPr>
            <a:r>
              <a:rPr lang="fr-FR" sz="1800" dirty="0" smtClean="0">
                <a:solidFill>
                  <a:srgbClr val="FF0000"/>
                </a:solidFill>
              </a:rPr>
              <a:t>Première exclusion d’une </a:t>
            </a:r>
            <a:r>
              <a:rPr lang="fr-FR" sz="1800" dirty="0" smtClean="0">
                <a:solidFill>
                  <a:srgbClr val="FF0000"/>
                </a:solidFill>
              </a:rPr>
              <a:t>zone </a:t>
            </a:r>
            <a:r>
              <a:rPr lang="fr-FR" sz="1800" dirty="0" smtClean="0">
                <a:solidFill>
                  <a:srgbClr val="FF0000"/>
                </a:solidFill>
              </a:rPr>
              <a:t>autour de 160 </a:t>
            </a:r>
            <a:r>
              <a:rPr lang="fr-FR" sz="1800" dirty="0" err="1" smtClean="0">
                <a:solidFill>
                  <a:srgbClr val="FF0000"/>
                </a:solidFill>
              </a:rPr>
              <a:t>GeV</a:t>
            </a:r>
            <a:r>
              <a:rPr lang="fr-FR" sz="1800" dirty="0" smtClean="0">
                <a:solidFill>
                  <a:srgbClr val="FF0000"/>
                </a:solidFill>
              </a:rPr>
              <a:t> en 2010 (</a:t>
            </a:r>
            <a:r>
              <a:rPr lang="fr-FR" sz="1800" dirty="0" err="1" smtClean="0">
                <a:solidFill>
                  <a:srgbClr val="FF0000"/>
                </a:solidFill>
              </a:rPr>
              <a:t>m</a:t>
            </a:r>
            <a:r>
              <a:rPr lang="fr-FR" sz="1800" baseline="-25000" dirty="0" err="1" smtClean="0">
                <a:solidFill>
                  <a:srgbClr val="FF0000"/>
                </a:solidFill>
              </a:rPr>
              <a:t>H</a:t>
            </a:r>
            <a:r>
              <a:rPr lang="fr-FR" sz="1800" baseline="-25000" dirty="0" smtClean="0">
                <a:solidFill>
                  <a:srgbClr val="FF0000"/>
                </a:solidFill>
              </a:rPr>
              <a:t> </a:t>
            </a:r>
            <a:r>
              <a:rPr lang="fr-FR" sz="1800" dirty="0" smtClean="0">
                <a:solidFill>
                  <a:srgbClr val="FF0000"/>
                </a:solidFill>
                <a:sym typeface="Symbol" pitchFamily="18" charset="2"/>
              </a:rPr>
              <a:t> [</a:t>
            </a:r>
            <a:r>
              <a:rPr lang="fr-FR" sz="1800" dirty="0">
                <a:solidFill>
                  <a:srgbClr val="FF0000"/>
                </a:solidFill>
                <a:sym typeface="Symbol" pitchFamily="18" charset="2"/>
              </a:rPr>
              <a:t>158-173] </a:t>
            </a:r>
            <a:r>
              <a:rPr lang="fr-FR" sz="1800" dirty="0" err="1" smtClean="0">
                <a:solidFill>
                  <a:srgbClr val="FF0000"/>
                </a:solidFill>
                <a:sym typeface="Symbol" pitchFamily="18" charset="2"/>
              </a:rPr>
              <a:t>GeV</a:t>
            </a:r>
            <a:r>
              <a:rPr lang="fr-FR" sz="1800" dirty="0" smtClean="0">
                <a:solidFill>
                  <a:srgbClr val="FF0000"/>
                </a:solidFill>
                <a:sym typeface="Symbol" pitchFamily="18" charset="2"/>
              </a:rPr>
              <a:t>)</a:t>
            </a:r>
            <a:endParaRPr lang="fr-FR" sz="1800" dirty="0" smtClean="0">
              <a:solidFill>
                <a:srgbClr val="FF0000"/>
              </a:solidFill>
            </a:endParaRPr>
          </a:p>
          <a:p>
            <a:pPr marL="0" lvl="2" indent="0">
              <a:lnSpc>
                <a:spcPct val="80000"/>
              </a:lnSpc>
              <a:spcBef>
                <a:spcPts val="2000"/>
              </a:spcBef>
              <a:buNone/>
            </a:pPr>
            <a:r>
              <a:rPr lang="fr-FR" sz="1800" dirty="0" smtClean="0">
                <a:solidFill>
                  <a:schemeClr val="tx1"/>
                </a:solidFill>
              </a:rPr>
              <a:t>Gamme de masse entre 147 et 179 </a:t>
            </a:r>
            <a:r>
              <a:rPr lang="fr-FR" sz="1800" dirty="0" err="1" smtClean="0">
                <a:solidFill>
                  <a:schemeClr val="tx1"/>
                </a:solidFill>
              </a:rPr>
              <a:t>GeV</a:t>
            </a:r>
            <a:r>
              <a:rPr lang="fr-FR" sz="1800" dirty="0" smtClean="0">
                <a:solidFill>
                  <a:schemeClr val="tx1"/>
                </a:solidFill>
              </a:rPr>
              <a:t> exclue à  95% de niveau de confiance à l’hiver 2012</a:t>
            </a:r>
          </a:p>
          <a:p>
            <a:pPr lvl="1">
              <a:lnSpc>
                <a:spcPct val="80000"/>
              </a:lnSpc>
            </a:pPr>
            <a:endParaRPr lang="fr-FR" sz="1800" dirty="0"/>
          </a:p>
          <a:p>
            <a:pPr marL="0" indent="0">
              <a:lnSpc>
                <a:spcPct val="80000"/>
              </a:lnSpc>
              <a:buNone/>
            </a:pPr>
            <a:endParaRPr lang="fr-FR" sz="20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fr-FR" sz="2000" dirty="0" smtClean="0"/>
              <a:t> </a:t>
            </a:r>
            <a:endParaRPr lang="fr-FR" sz="2000" dirty="0"/>
          </a:p>
          <a:p>
            <a:endParaRPr lang="en-US" sz="2000" b="1" dirty="0" smtClean="0">
              <a:solidFill>
                <a:schemeClr val="accent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5" y="481216"/>
            <a:ext cx="947280" cy="1076649"/>
          </a:xfrm>
          <a:prstGeom prst="rect">
            <a:avLst/>
          </a:prstGeom>
        </p:spPr>
      </p:pic>
      <p:pic>
        <p:nvPicPr>
          <p:cNvPr id="6" name="Picture 14" descr="Higg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267" y="1811868"/>
            <a:ext cx="4114800" cy="372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24848" y="5790701"/>
            <a:ext cx="2468344" cy="646331"/>
          </a:xfrm>
          <a:prstGeom prst="rect">
            <a:avLst/>
          </a:prstGeom>
          <a:solidFill>
            <a:srgbClr val="FFF1CC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2929"/>
                </a:solidFill>
              </a:rPr>
              <a:t>m</a:t>
            </a:r>
            <a:r>
              <a:rPr lang="en-US" b="1" baseline="-25000" dirty="0" err="1" smtClean="0">
                <a:solidFill>
                  <a:srgbClr val="FF2929"/>
                </a:solidFill>
              </a:rPr>
              <a:t>H</a:t>
            </a:r>
            <a:r>
              <a:rPr lang="en-US" b="1" dirty="0" smtClean="0">
                <a:solidFill>
                  <a:srgbClr val="FF2929"/>
                </a:solidFill>
              </a:rPr>
              <a:t>&gt;</a:t>
            </a:r>
            <a:r>
              <a:rPr lang="en-US" b="1" dirty="0" smtClean="0">
                <a:solidFill>
                  <a:srgbClr val="FF2929"/>
                </a:solidFill>
              </a:rPr>
              <a:t>114.4 </a:t>
            </a:r>
            <a:r>
              <a:rPr lang="en-US" b="1" dirty="0" err="1">
                <a:solidFill>
                  <a:srgbClr val="FF2929"/>
                </a:solidFill>
              </a:rPr>
              <a:t>GeV</a:t>
            </a:r>
            <a:r>
              <a:rPr lang="en-US" dirty="0">
                <a:solidFill>
                  <a:srgbClr val="FF2929"/>
                </a:solidFill>
              </a:rPr>
              <a:t> </a:t>
            </a:r>
            <a:r>
              <a:rPr lang="en-US" dirty="0" err="1">
                <a:solidFill>
                  <a:srgbClr val="FF2929"/>
                </a:solidFill>
              </a:rPr>
              <a:t>à</a:t>
            </a:r>
            <a:r>
              <a:rPr lang="en-US" dirty="0">
                <a:solidFill>
                  <a:srgbClr val="FF2929"/>
                </a:solidFill>
              </a:rPr>
              <a:t> 95% </a:t>
            </a:r>
            <a:r>
              <a:rPr lang="en-US" dirty="0" smtClean="0">
                <a:solidFill>
                  <a:srgbClr val="FF2929"/>
                </a:solidFill>
              </a:rPr>
              <a:t>de</a:t>
            </a:r>
          </a:p>
          <a:p>
            <a:r>
              <a:rPr lang="en-US" dirty="0" smtClean="0">
                <a:solidFill>
                  <a:srgbClr val="FF2929"/>
                </a:solidFill>
              </a:rPr>
              <a:t> </a:t>
            </a:r>
            <a:r>
              <a:rPr lang="en-US" dirty="0" err="1">
                <a:solidFill>
                  <a:srgbClr val="FF2929"/>
                </a:solidFill>
              </a:rPr>
              <a:t>niveau</a:t>
            </a:r>
            <a:r>
              <a:rPr lang="en-US" dirty="0">
                <a:solidFill>
                  <a:srgbClr val="FF2929"/>
                </a:solidFill>
              </a:rPr>
              <a:t> de </a:t>
            </a:r>
            <a:r>
              <a:rPr lang="en-US" dirty="0" err="1" smtClean="0">
                <a:solidFill>
                  <a:srgbClr val="FF2929"/>
                </a:solidFill>
              </a:rPr>
              <a:t>confiance</a:t>
            </a:r>
            <a:endParaRPr lang="en-US" dirty="0">
              <a:solidFill>
                <a:srgbClr val="FF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903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5" y="630383"/>
            <a:ext cx="7607868" cy="967840"/>
          </a:xfrm>
        </p:spPr>
        <p:txBody>
          <a:bodyPr>
            <a:normAutofit/>
          </a:bodyPr>
          <a:lstStyle/>
          <a:p>
            <a:r>
              <a:rPr lang="en-US" dirty="0" err="1" smtClean="0"/>
              <a:t>Connaissances</a:t>
            </a:r>
            <a:r>
              <a:rPr lang="en-US" dirty="0" smtClean="0"/>
              <a:t> </a:t>
            </a:r>
            <a:r>
              <a:rPr lang="en-US" dirty="0" err="1" smtClean="0"/>
              <a:t>avant</a:t>
            </a:r>
            <a:r>
              <a:rPr lang="en-US" dirty="0" smtClean="0"/>
              <a:t> le LHC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7632" y="6437032"/>
            <a:ext cx="630621" cy="359760"/>
          </a:xfrm>
        </p:spPr>
        <p:txBody>
          <a:bodyPr/>
          <a:lstStyle/>
          <a:p>
            <a:fld id="{5FD889E0-CAB2-4699-909D-B9A88D47ACBE}" type="slidenum">
              <a:rPr lang="en-US" smtClean="0"/>
              <a:t>4</a:t>
            </a:fld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80969" y="1450808"/>
            <a:ext cx="4999031" cy="520399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endParaRPr lang="fr-FR" sz="2000" dirty="0" smtClean="0"/>
          </a:p>
          <a:p>
            <a:pPr>
              <a:lnSpc>
                <a:spcPct val="80000"/>
              </a:lnSpc>
            </a:pPr>
            <a:r>
              <a:rPr lang="fr-FR" sz="1800" b="1" dirty="0" smtClean="0"/>
              <a:t>Limite th</a:t>
            </a:r>
            <a:r>
              <a:rPr lang="fr-FR" sz="1800" b="1" dirty="0" smtClean="0"/>
              <a:t>éorique: </a:t>
            </a:r>
            <a:r>
              <a:rPr lang="fr-FR" sz="1800" b="1" dirty="0" err="1" smtClean="0"/>
              <a:t>m</a:t>
            </a:r>
            <a:r>
              <a:rPr lang="fr-FR" sz="1800" b="1" baseline="-25000" dirty="0" err="1" smtClean="0"/>
              <a:t>H</a:t>
            </a:r>
            <a:r>
              <a:rPr lang="fr-FR" sz="1800" b="1" dirty="0" smtClean="0"/>
              <a:t>&lt;900 </a:t>
            </a:r>
            <a:r>
              <a:rPr lang="fr-FR" sz="1800" b="1" dirty="0" err="1" smtClean="0"/>
              <a:t>GeV</a:t>
            </a:r>
            <a:endParaRPr lang="fr-FR" sz="1800" b="1" dirty="0" smtClean="0"/>
          </a:p>
          <a:p>
            <a:pPr>
              <a:lnSpc>
                <a:spcPct val="80000"/>
              </a:lnSpc>
            </a:pPr>
            <a:endParaRPr lang="fr-FR" sz="1200" b="1" dirty="0" smtClean="0"/>
          </a:p>
          <a:p>
            <a:pPr>
              <a:lnSpc>
                <a:spcPct val="80000"/>
              </a:lnSpc>
            </a:pPr>
            <a:r>
              <a:rPr lang="fr-FR" sz="1800" b="1" dirty="0" smtClean="0"/>
              <a:t>Le </a:t>
            </a:r>
            <a:r>
              <a:rPr lang="fr-FR" sz="1800" b="1" dirty="0" smtClean="0"/>
              <a:t>LEP au </a:t>
            </a:r>
            <a:r>
              <a:rPr lang="fr-FR" sz="1800" b="1" dirty="0" smtClean="0">
                <a:solidFill>
                  <a:schemeClr val="tx1"/>
                </a:solidFill>
              </a:rPr>
              <a:t>CERN</a:t>
            </a:r>
            <a:r>
              <a:rPr lang="fr-FR" sz="1800" dirty="0" smtClean="0">
                <a:solidFill>
                  <a:schemeClr val="tx1"/>
                </a:solidFill>
              </a:rPr>
              <a:t> (</a:t>
            </a:r>
            <a:r>
              <a:rPr lang="fr-FR" sz="1800" dirty="0" smtClean="0">
                <a:solidFill>
                  <a:schemeClr val="tx1"/>
                </a:solidFill>
              </a:rPr>
              <a:t>Genève</a:t>
            </a:r>
            <a:r>
              <a:rPr lang="fr-FR" sz="1800" dirty="0" smtClean="0">
                <a:solidFill>
                  <a:schemeClr val="tx1"/>
                </a:solidFill>
              </a:rPr>
              <a:t>, </a:t>
            </a:r>
            <a:r>
              <a:rPr lang="fr-FR" sz="1800" dirty="0" smtClean="0">
                <a:solidFill>
                  <a:schemeClr val="tx1"/>
                </a:solidFill>
              </a:rPr>
              <a:t>1989-2000)  </a:t>
            </a:r>
            <a:r>
              <a:rPr lang="fr-FR" sz="1800" dirty="0" smtClean="0"/>
              <a:t>collisions </a:t>
            </a:r>
            <a:r>
              <a:rPr lang="fr-FR" sz="1800" dirty="0"/>
              <a:t>électron-positon </a:t>
            </a:r>
            <a:r>
              <a:rPr lang="fr-FR" sz="1800" dirty="0" smtClean="0"/>
              <a:t>jusqu’</a:t>
            </a:r>
            <a:r>
              <a:rPr lang="fr-FR" sz="1800" dirty="0" smtClean="0"/>
              <a:t>à</a:t>
            </a:r>
            <a:r>
              <a:rPr lang="fr-FR" sz="1800" dirty="0" smtClean="0"/>
              <a:t> 209 </a:t>
            </a:r>
            <a:r>
              <a:rPr lang="fr-FR" sz="1800" dirty="0" err="1" smtClean="0"/>
              <a:t>GeV</a:t>
            </a:r>
            <a:endParaRPr lang="fr-FR" sz="1800" dirty="0" smtClean="0"/>
          </a:p>
          <a:p>
            <a:pPr marL="457148" lvl="1" indent="0">
              <a:lnSpc>
                <a:spcPct val="80000"/>
              </a:lnSpc>
              <a:buNone/>
            </a:pPr>
            <a:r>
              <a:rPr lang="fr-FR" sz="1600" dirty="0" smtClean="0">
                <a:solidFill>
                  <a:srgbClr val="FF2929"/>
                </a:solidFill>
              </a:rPr>
              <a:t>Mesures précises de la masse du W et des paramètres du Z </a:t>
            </a:r>
            <a:endParaRPr lang="fr-FR" sz="1600" dirty="0" smtClean="0">
              <a:solidFill>
                <a:srgbClr val="FF2929"/>
              </a:solidFill>
            </a:endParaRPr>
          </a:p>
          <a:p>
            <a:pPr marL="457148" lvl="1" indent="0">
              <a:lnSpc>
                <a:spcPct val="80000"/>
              </a:lnSpc>
              <a:buNone/>
            </a:pPr>
            <a:r>
              <a:rPr lang="fr-FR" sz="1600" dirty="0" smtClean="0">
                <a:solidFill>
                  <a:srgbClr val="FF2929"/>
                </a:solidFill>
              </a:rPr>
              <a:t>Recherches directes: </a:t>
            </a:r>
            <a:r>
              <a:rPr lang="fr-FR" sz="1600" dirty="0" err="1" smtClean="0">
                <a:solidFill>
                  <a:srgbClr val="FF2929"/>
                </a:solidFill>
              </a:rPr>
              <a:t>m</a:t>
            </a:r>
            <a:r>
              <a:rPr lang="fr-FR" sz="1600" baseline="-25000" dirty="0" err="1" smtClean="0">
                <a:solidFill>
                  <a:srgbClr val="FF2929"/>
                </a:solidFill>
              </a:rPr>
              <a:t>H</a:t>
            </a:r>
            <a:r>
              <a:rPr lang="fr-FR" sz="1600" dirty="0" smtClean="0">
                <a:solidFill>
                  <a:srgbClr val="FF2929"/>
                </a:solidFill>
              </a:rPr>
              <a:t>&gt;115 </a:t>
            </a:r>
            <a:r>
              <a:rPr lang="fr-FR" sz="1600" dirty="0" err="1" smtClean="0">
                <a:solidFill>
                  <a:srgbClr val="FF2929"/>
                </a:solidFill>
              </a:rPr>
              <a:t>GeV</a:t>
            </a:r>
            <a:r>
              <a:rPr lang="fr-FR" sz="1600" dirty="0" smtClean="0">
                <a:solidFill>
                  <a:srgbClr val="FF2929"/>
                </a:solidFill>
              </a:rPr>
              <a:t> </a:t>
            </a:r>
            <a:r>
              <a:rPr lang="fr-FR" sz="1600" dirty="0" smtClean="0">
                <a:solidFill>
                  <a:srgbClr val="FF2929"/>
                </a:solidFill>
              </a:rPr>
              <a:t>à 95% de niveau de confiance</a:t>
            </a:r>
          </a:p>
          <a:p>
            <a:pPr marL="457148" lvl="1" indent="0">
              <a:lnSpc>
                <a:spcPct val="80000"/>
              </a:lnSpc>
              <a:buNone/>
            </a:pPr>
            <a:endParaRPr lang="fr-FR" sz="1200" dirty="0" smtClean="0"/>
          </a:p>
          <a:p>
            <a:pPr>
              <a:lnSpc>
                <a:spcPct val="80000"/>
              </a:lnSpc>
            </a:pPr>
            <a:r>
              <a:rPr lang="fr-FR" sz="1800" b="1" dirty="0" smtClean="0"/>
              <a:t>Le </a:t>
            </a:r>
            <a:r>
              <a:rPr lang="fr-FR" sz="1800" b="1" dirty="0" err="1" smtClean="0"/>
              <a:t>Tevatron</a:t>
            </a:r>
            <a:r>
              <a:rPr lang="fr-FR" sz="1800" b="1" dirty="0" smtClean="0"/>
              <a:t> au </a:t>
            </a:r>
            <a:r>
              <a:rPr lang="fr-FR" sz="1800" b="1" dirty="0" err="1" smtClean="0"/>
              <a:t>Fermilab</a:t>
            </a:r>
            <a:r>
              <a:rPr lang="fr-FR" sz="1800" b="1" dirty="0" smtClean="0"/>
              <a:t> </a:t>
            </a:r>
            <a:r>
              <a:rPr lang="fr-FR" sz="1800" dirty="0" smtClean="0"/>
              <a:t>(</a:t>
            </a:r>
            <a:r>
              <a:rPr lang="fr-FR" sz="1800" dirty="0" smtClean="0"/>
              <a:t>Chicago</a:t>
            </a:r>
            <a:r>
              <a:rPr lang="fr-FR" sz="1800" dirty="0"/>
              <a:t>,</a:t>
            </a:r>
            <a:r>
              <a:rPr lang="fr-FR" sz="1800" dirty="0" smtClean="0"/>
              <a:t> </a:t>
            </a:r>
            <a:r>
              <a:rPr lang="fr-FR" sz="1800" dirty="0" smtClean="0"/>
              <a:t>1992-</a:t>
            </a:r>
            <a:r>
              <a:rPr lang="fr-FR" sz="1800" dirty="0" smtClean="0"/>
              <a:t>2011) collisions </a:t>
            </a:r>
            <a:r>
              <a:rPr lang="fr-FR" sz="1800" dirty="0" smtClean="0"/>
              <a:t>proton-antiproton à 1.96 </a:t>
            </a:r>
            <a:r>
              <a:rPr lang="fr-FR" sz="1800" dirty="0" err="1" smtClean="0"/>
              <a:t>TeV</a:t>
            </a:r>
            <a:endParaRPr lang="fr-FR" sz="1800" dirty="0" smtClean="0"/>
          </a:p>
          <a:p>
            <a:pPr marL="457148" lvl="1" indent="0">
              <a:lnSpc>
                <a:spcPct val="80000"/>
              </a:lnSpc>
              <a:buNone/>
            </a:pPr>
            <a:r>
              <a:rPr lang="fr-FR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Découverte </a:t>
            </a:r>
            <a:r>
              <a:rPr lang="fr-FR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du quark top et mesure de sa masse </a:t>
            </a:r>
            <a:endParaRPr lang="fr-FR" sz="16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457148" lvl="1" indent="0">
              <a:lnSpc>
                <a:spcPct val="80000"/>
              </a:lnSpc>
              <a:buNone/>
            </a:pPr>
            <a:r>
              <a:rPr lang="fr-FR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Recherches directes: </a:t>
            </a:r>
            <a:r>
              <a:rPr lang="fr-FR" sz="1600" dirty="0" err="1">
                <a:solidFill>
                  <a:srgbClr val="FF0000"/>
                </a:solidFill>
              </a:rPr>
              <a:t>m</a:t>
            </a:r>
            <a:r>
              <a:rPr lang="fr-FR" sz="1600" baseline="-25000" dirty="0" err="1">
                <a:solidFill>
                  <a:srgbClr val="FF0000"/>
                </a:solidFill>
              </a:rPr>
              <a:t>H</a:t>
            </a:r>
            <a:r>
              <a:rPr lang="fr-FR" sz="1600" baseline="-25000" dirty="0">
                <a:solidFill>
                  <a:srgbClr val="FF0000"/>
                </a:solidFill>
              </a:rPr>
              <a:t> </a:t>
            </a:r>
            <a:r>
              <a:rPr lang="fr-FR" sz="1600" dirty="0">
                <a:solidFill>
                  <a:srgbClr val="FF0000"/>
                </a:solidFill>
                <a:sym typeface="Symbol" pitchFamily="18" charset="2"/>
              </a:rPr>
              <a:t> [158-173] </a:t>
            </a:r>
            <a:r>
              <a:rPr lang="fr-FR" sz="1600" dirty="0" err="1" smtClean="0">
                <a:solidFill>
                  <a:srgbClr val="FF0000"/>
                </a:solidFill>
                <a:sym typeface="Symbol" pitchFamily="18" charset="2"/>
              </a:rPr>
              <a:t>GeV</a:t>
            </a:r>
            <a:r>
              <a:rPr lang="fr-FR" sz="1600" dirty="0" smtClean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fr-FR" sz="1600" dirty="0">
                <a:solidFill>
                  <a:srgbClr val="FF2929"/>
                </a:solidFill>
              </a:rPr>
              <a:t>à 95% de niveau de confiance</a:t>
            </a:r>
            <a:endParaRPr lang="fr-FR" sz="1600" dirty="0"/>
          </a:p>
          <a:p>
            <a:pPr marL="457148" lvl="1" indent="0">
              <a:lnSpc>
                <a:spcPct val="80000"/>
              </a:lnSpc>
              <a:buNone/>
            </a:pPr>
            <a:endParaRPr lang="fr-FR" sz="1600" dirty="0"/>
          </a:p>
          <a:p>
            <a:pPr marL="0" indent="0">
              <a:lnSpc>
                <a:spcPct val="80000"/>
              </a:lnSpc>
              <a:buNone/>
            </a:pPr>
            <a:r>
              <a:rPr lang="fr-FR" sz="2000" dirty="0" smtClean="0"/>
              <a:t>	</a:t>
            </a:r>
            <a:endParaRPr lang="fr-FR" sz="20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fr-FR" sz="2000" dirty="0" smtClean="0"/>
              <a:t> </a:t>
            </a:r>
            <a:endParaRPr lang="fr-FR" sz="2000" dirty="0"/>
          </a:p>
          <a:p>
            <a:endParaRPr lang="en-US" sz="2000" b="1" dirty="0" smtClean="0">
              <a:solidFill>
                <a:schemeClr val="accent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5" y="481216"/>
            <a:ext cx="947280" cy="10766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969" y="6163227"/>
            <a:ext cx="8927565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2929"/>
                </a:solidFill>
              </a:rPr>
              <a:t>La </a:t>
            </a:r>
            <a:r>
              <a:rPr lang="en-US" dirty="0" err="1" smtClean="0">
                <a:solidFill>
                  <a:srgbClr val="FF2929"/>
                </a:solidFill>
              </a:rPr>
              <a:t>gamme</a:t>
            </a:r>
            <a:r>
              <a:rPr lang="en-US" dirty="0" smtClean="0">
                <a:solidFill>
                  <a:srgbClr val="FF2929"/>
                </a:solidFill>
              </a:rPr>
              <a:t> de masse la plus probable </a:t>
            </a:r>
            <a:r>
              <a:rPr lang="en-US" dirty="0" err="1" smtClean="0">
                <a:solidFill>
                  <a:srgbClr val="FF2929"/>
                </a:solidFill>
              </a:rPr>
              <a:t>d’apr</a:t>
            </a:r>
            <a:r>
              <a:rPr lang="en-US" dirty="0" err="1" smtClean="0">
                <a:solidFill>
                  <a:srgbClr val="FF2929"/>
                </a:solidFill>
              </a:rPr>
              <a:t>ès</a:t>
            </a:r>
            <a:r>
              <a:rPr lang="en-US" dirty="0" smtClean="0">
                <a:solidFill>
                  <a:srgbClr val="FF2929"/>
                </a:solidFill>
              </a:rPr>
              <a:t> </a:t>
            </a:r>
            <a:r>
              <a:rPr lang="en-US" dirty="0" err="1" smtClean="0">
                <a:solidFill>
                  <a:srgbClr val="FF2929"/>
                </a:solidFill>
              </a:rPr>
              <a:t>ces</a:t>
            </a:r>
            <a:r>
              <a:rPr lang="en-US" dirty="0" smtClean="0">
                <a:solidFill>
                  <a:srgbClr val="FF2929"/>
                </a:solidFill>
              </a:rPr>
              <a:t> </a:t>
            </a:r>
            <a:r>
              <a:rPr lang="en-US" dirty="0" err="1" smtClean="0">
                <a:solidFill>
                  <a:srgbClr val="FF2929"/>
                </a:solidFill>
              </a:rPr>
              <a:t>mesures</a:t>
            </a:r>
            <a:endParaRPr lang="en-US" b="1" dirty="0" smtClean="0">
              <a:solidFill>
                <a:srgbClr val="FF2929"/>
              </a:solidFill>
            </a:endParaRPr>
          </a:p>
          <a:p>
            <a:pPr algn="ctr"/>
            <a:r>
              <a:rPr lang="en-US" b="1" dirty="0">
                <a:solidFill>
                  <a:srgbClr val="FF2929"/>
                </a:solidFill>
              </a:rPr>
              <a:t>	</a:t>
            </a:r>
            <a:r>
              <a:rPr lang="en-US" b="1" dirty="0" smtClean="0">
                <a:solidFill>
                  <a:srgbClr val="FF2929"/>
                </a:solidFill>
              </a:rPr>
              <a:t> 115 </a:t>
            </a:r>
            <a:r>
              <a:rPr lang="en-US" b="1" dirty="0" err="1" smtClean="0">
                <a:solidFill>
                  <a:srgbClr val="FF2929"/>
                </a:solidFill>
              </a:rPr>
              <a:t>GeV</a:t>
            </a:r>
            <a:r>
              <a:rPr lang="en-US" b="1" dirty="0" smtClean="0">
                <a:solidFill>
                  <a:srgbClr val="FF2929"/>
                </a:solidFill>
              </a:rPr>
              <a:t> &lt; </a:t>
            </a:r>
            <a:r>
              <a:rPr lang="en-US" b="1" dirty="0" err="1" smtClean="0">
                <a:solidFill>
                  <a:srgbClr val="FF2929"/>
                </a:solidFill>
              </a:rPr>
              <a:t>m</a:t>
            </a:r>
            <a:r>
              <a:rPr lang="en-US" b="1" baseline="-25000" dirty="0" err="1" smtClean="0">
                <a:solidFill>
                  <a:srgbClr val="FF2929"/>
                </a:solidFill>
              </a:rPr>
              <a:t>H</a:t>
            </a:r>
            <a:r>
              <a:rPr lang="en-US" b="1" dirty="0" smtClean="0">
                <a:solidFill>
                  <a:srgbClr val="FF2929"/>
                </a:solidFill>
              </a:rPr>
              <a:t> </a:t>
            </a:r>
            <a:r>
              <a:rPr lang="en-US" b="1" dirty="0" smtClean="0">
                <a:solidFill>
                  <a:srgbClr val="FF2929"/>
                </a:solidFill>
              </a:rPr>
              <a:t>&lt; </a:t>
            </a:r>
            <a:r>
              <a:rPr lang="en-US" b="1" dirty="0" smtClean="0">
                <a:solidFill>
                  <a:srgbClr val="FF2929"/>
                </a:solidFill>
              </a:rPr>
              <a:t>160</a:t>
            </a:r>
            <a:r>
              <a:rPr lang="en-US" b="1" dirty="0" smtClean="0">
                <a:solidFill>
                  <a:srgbClr val="FF2929"/>
                </a:solidFill>
              </a:rPr>
              <a:t> </a:t>
            </a:r>
            <a:r>
              <a:rPr lang="en-US" b="1" dirty="0" err="1" smtClean="0">
                <a:solidFill>
                  <a:srgbClr val="FF2929"/>
                </a:solidFill>
              </a:rPr>
              <a:t>GeV</a:t>
            </a:r>
            <a:r>
              <a:rPr lang="en-US" dirty="0" smtClean="0">
                <a:solidFill>
                  <a:srgbClr val="FF2929"/>
                </a:solidFill>
              </a:rPr>
              <a:t> </a:t>
            </a:r>
            <a:r>
              <a:rPr lang="en-US" dirty="0" err="1" smtClean="0">
                <a:solidFill>
                  <a:srgbClr val="FF2929"/>
                </a:solidFill>
              </a:rPr>
              <a:t>à</a:t>
            </a:r>
            <a:r>
              <a:rPr lang="en-US" dirty="0" smtClean="0">
                <a:solidFill>
                  <a:srgbClr val="FF2929"/>
                </a:solidFill>
              </a:rPr>
              <a:t> 95% de </a:t>
            </a:r>
            <a:r>
              <a:rPr lang="en-US" dirty="0" err="1" smtClean="0">
                <a:solidFill>
                  <a:srgbClr val="FF2929"/>
                </a:solidFill>
              </a:rPr>
              <a:t>niveau</a:t>
            </a:r>
            <a:r>
              <a:rPr lang="en-US" dirty="0" smtClean="0">
                <a:solidFill>
                  <a:srgbClr val="FF2929"/>
                </a:solidFill>
              </a:rPr>
              <a:t> de </a:t>
            </a:r>
            <a:r>
              <a:rPr lang="en-US" dirty="0" err="1" smtClean="0">
                <a:solidFill>
                  <a:srgbClr val="FF2929"/>
                </a:solidFill>
              </a:rPr>
              <a:t>confiance</a:t>
            </a:r>
            <a:endParaRPr lang="en-US" dirty="0">
              <a:solidFill>
                <a:srgbClr val="FF2929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2932" y="1631234"/>
            <a:ext cx="4184651" cy="443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028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5" y="630383"/>
            <a:ext cx="7607868" cy="967840"/>
          </a:xfrm>
        </p:spPr>
        <p:txBody>
          <a:bodyPr>
            <a:normAutofit/>
          </a:bodyPr>
          <a:lstStyle/>
          <a:p>
            <a:r>
              <a:rPr lang="en-US" dirty="0" smtClean="0"/>
              <a:t>Comment le </a:t>
            </a:r>
            <a:r>
              <a:rPr lang="en-US" dirty="0" err="1" smtClean="0"/>
              <a:t>produire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7632" y="6437032"/>
            <a:ext cx="630621" cy="359760"/>
          </a:xfrm>
        </p:spPr>
        <p:txBody>
          <a:bodyPr/>
          <a:lstStyle/>
          <a:p>
            <a:fld id="{5FD889E0-CAB2-4699-909D-B9A88D47ACBE}" type="slidenum">
              <a:rPr lang="en-US" smtClean="0"/>
              <a:t>5</a:t>
            </a:fld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80971" y="1315344"/>
            <a:ext cx="4722094" cy="550085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endParaRPr lang="fr-FR" sz="20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fr-FR" sz="2000" b="1" dirty="0" smtClean="0"/>
              <a:t>Conclusion: le boson de </a:t>
            </a:r>
            <a:r>
              <a:rPr lang="fr-FR" sz="2000" b="1" dirty="0" err="1" smtClean="0"/>
              <a:t>Higgs</a:t>
            </a:r>
            <a:endParaRPr lang="fr-FR" sz="2000" b="1" dirty="0" smtClean="0"/>
          </a:p>
          <a:p>
            <a:pPr>
              <a:lnSpc>
                <a:spcPct val="80000"/>
              </a:lnSpc>
            </a:pPr>
            <a:r>
              <a:rPr lang="fr-FR" sz="2000" b="1" dirty="0"/>
              <a:t>P</a:t>
            </a:r>
            <a:r>
              <a:rPr lang="fr-FR" sz="2000" b="1" dirty="0" smtClean="0"/>
              <a:t>as vu au LEP, car sa masse est trop grande pour qu’il soit produit à une telle énergie (E=mc</a:t>
            </a:r>
            <a:r>
              <a:rPr lang="fr-FR" sz="2000" b="1" baseline="30000" dirty="0" smtClean="0"/>
              <a:t>2</a:t>
            </a:r>
            <a:r>
              <a:rPr lang="fr-FR" sz="2000" b="1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fr-FR" sz="2000" b="1" dirty="0"/>
              <a:t>P</a:t>
            </a:r>
            <a:r>
              <a:rPr lang="fr-FR" sz="2000" b="1" dirty="0" smtClean="0"/>
              <a:t>as vu au </a:t>
            </a:r>
            <a:r>
              <a:rPr lang="fr-FR" sz="2000" b="1" dirty="0" err="1" smtClean="0"/>
              <a:t>Tevatron</a:t>
            </a:r>
            <a:r>
              <a:rPr lang="fr-FR" sz="2000" b="1" dirty="0" smtClean="0"/>
              <a:t>, car s’il est produit, il ne l’est pas en quantité suffisante pour conclure </a:t>
            </a:r>
          </a:p>
          <a:p>
            <a:pPr marL="457148" lvl="1" indent="0">
              <a:lnSpc>
                <a:spcPct val="80000"/>
              </a:lnSpc>
              <a:buNone/>
            </a:pPr>
            <a:endParaRPr lang="fr-FR" sz="2000" b="1" dirty="0" smtClean="0"/>
          </a:p>
          <a:p>
            <a:pPr marL="457148" lvl="1" indent="0">
              <a:lnSpc>
                <a:spcPct val="80000"/>
              </a:lnSpc>
              <a:buNone/>
            </a:pPr>
            <a:r>
              <a:rPr lang="fr-FR" sz="2000" b="1" dirty="0" smtClean="0">
                <a:solidFill>
                  <a:srgbClr val="FF0000"/>
                </a:solidFill>
              </a:rPr>
              <a:t>Il faut donc un collisionneur avec une énergie plus grande, et un très grand nombre de collisions: le LHC!</a:t>
            </a:r>
          </a:p>
          <a:p>
            <a:pPr marL="457148" lvl="1" indent="0">
              <a:lnSpc>
                <a:spcPct val="80000"/>
              </a:lnSpc>
              <a:buNone/>
            </a:pPr>
            <a:endParaRPr lang="fr-FR" sz="2000" b="1" dirty="0" smtClean="0">
              <a:solidFill>
                <a:srgbClr val="FF0000"/>
              </a:solidFill>
            </a:endParaRPr>
          </a:p>
          <a:p>
            <a:pPr marL="457148" lvl="1" indent="0">
              <a:lnSpc>
                <a:spcPct val="80000"/>
              </a:lnSpc>
              <a:buNone/>
            </a:pPr>
            <a:r>
              <a:rPr lang="fr-FR" sz="2000" b="1" dirty="0" smtClean="0">
                <a:solidFill>
                  <a:srgbClr val="FF0000"/>
                </a:solidFill>
              </a:rPr>
              <a:t>Au LHC: production principalement par collision de deux gluons donnant un boson de </a:t>
            </a:r>
            <a:r>
              <a:rPr lang="fr-FR" sz="2000" b="1" dirty="0" err="1" smtClean="0">
                <a:solidFill>
                  <a:srgbClr val="FF0000"/>
                </a:solidFill>
              </a:rPr>
              <a:t>Higgs</a:t>
            </a:r>
            <a:endParaRPr lang="fr-FR" sz="2000" b="1" dirty="0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fr-FR" sz="200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r-FR" sz="2000" dirty="0" smtClean="0"/>
              <a:t> </a:t>
            </a:r>
            <a:endParaRPr lang="fr-FR" sz="2000" dirty="0"/>
          </a:p>
          <a:p>
            <a:endParaRPr lang="en-US" sz="2000" b="1" dirty="0" smtClean="0">
              <a:solidFill>
                <a:schemeClr val="accent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5" y="481216"/>
            <a:ext cx="947280" cy="10766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064" y="1746623"/>
            <a:ext cx="4188536" cy="506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593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5" y="630383"/>
            <a:ext cx="7607868" cy="967840"/>
          </a:xfrm>
        </p:spPr>
        <p:txBody>
          <a:bodyPr>
            <a:normAutofit/>
          </a:bodyPr>
          <a:lstStyle/>
          <a:p>
            <a:r>
              <a:rPr lang="en-US" dirty="0" smtClean="0"/>
              <a:t>Comment le </a:t>
            </a:r>
            <a:r>
              <a:rPr lang="en-US" dirty="0" err="1" smtClean="0"/>
              <a:t>produire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7632" y="6437032"/>
            <a:ext cx="630621" cy="359760"/>
          </a:xfrm>
        </p:spPr>
        <p:txBody>
          <a:bodyPr/>
          <a:lstStyle/>
          <a:p>
            <a:fld id="{5FD889E0-CAB2-4699-909D-B9A88D47ACBE}" type="slidenum">
              <a:rPr lang="en-US" smtClean="0"/>
              <a:t>6</a:t>
            </a:fld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80970" y="1366143"/>
            <a:ext cx="4304235" cy="520399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endParaRPr lang="fr-FR" sz="20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fr-FR" sz="2000" b="1" dirty="0" smtClean="0"/>
              <a:t>Le LHC:</a:t>
            </a:r>
          </a:p>
          <a:p>
            <a:pPr>
              <a:lnSpc>
                <a:spcPct val="80000"/>
              </a:lnSpc>
            </a:pPr>
            <a:r>
              <a:rPr lang="fr-FR" sz="2000" dirty="0" smtClean="0"/>
              <a:t>Collisionneur proton-proton au CERN à Genève dans l’anneau du LEP (27 km)</a:t>
            </a:r>
          </a:p>
          <a:p>
            <a:pPr>
              <a:lnSpc>
                <a:spcPct val="80000"/>
              </a:lnSpc>
            </a:pPr>
            <a:r>
              <a:rPr lang="fr-FR" sz="2000" dirty="0" smtClean="0"/>
              <a:t>Énergie: </a:t>
            </a:r>
          </a:p>
          <a:p>
            <a:pPr lvl="1">
              <a:lnSpc>
                <a:spcPct val="80000"/>
              </a:lnSpc>
            </a:pPr>
            <a:r>
              <a:rPr lang="fr-FR" sz="1800" dirty="0" smtClean="0"/>
              <a:t>Nominale: 7 </a:t>
            </a:r>
            <a:r>
              <a:rPr lang="fr-FR" sz="1800" dirty="0" err="1" smtClean="0"/>
              <a:t>TeV</a:t>
            </a:r>
            <a:r>
              <a:rPr lang="fr-FR" sz="1800" dirty="0" smtClean="0"/>
              <a:t> par faisceau soit 14 </a:t>
            </a:r>
            <a:r>
              <a:rPr lang="fr-FR" sz="1800" dirty="0" err="1" smtClean="0"/>
              <a:t>TeV</a:t>
            </a:r>
            <a:r>
              <a:rPr lang="fr-FR" sz="1800" dirty="0" smtClean="0"/>
              <a:t> dans le centre de masse, près de 7 fois l’énergie du </a:t>
            </a:r>
            <a:r>
              <a:rPr lang="fr-FR" sz="1800" dirty="0" err="1" smtClean="0"/>
              <a:t>Tevatron</a:t>
            </a:r>
            <a:r>
              <a:rPr lang="fr-FR" sz="1800" dirty="0" smtClean="0"/>
              <a:t>!</a:t>
            </a:r>
          </a:p>
          <a:p>
            <a:pPr lvl="1">
              <a:lnSpc>
                <a:spcPct val="80000"/>
              </a:lnSpc>
            </a:pPr>
            <a:r>
              <a:rPr lang="fr-FR" sz="1800" dirty="0" smtClean="0"/>
              <a:t>Actuelle: la première phase de prise de donnée a eu lieu a une énergie deux fois plus petite: 7 </a:t>
            </a:r>
            <a:r>
              <a:rPr lang="fr-FR" sz="1800" dirty="0" err="1" smtClean="0"/>
              <a:t>TeV</a:t>
            </a:r>
            <a:r>
              <a:rPr lang="fr-FR" sz="1800" dirty="0" smtClean="0"/>
              <a:t> en 2011 et 8 </a:t>
            </a:r>
            <a:r>
              <a:rPr lang="fr-FR" sz="1800" dirty="0" err="1" smtClean="0"/>
              <a:t>TeV</a:t>
            </a:r>
            <a:r>
              <a:rPr lang="fr-FR" sz="1800" dirty="0" smtClean="0"/>
              <a:t> en 2012</a:t>
            </a:r>
          </a:p>
          <a:p>
            <a:pPr>
              <a:lnSpc>
                <a:spcPct val="80000"/>
              </a:lnSpc>
            </a:pPr>
            <a:endParaRPr lang="fr-FR" sz="2000" dirty="0" smtClean="0"/>
          </a:p>
          <a:p>
            <a:pPr marL="0" indent="0">
              <a:lnSpc>
                <a:spcPct val="80000"/>
              </a:lnSpc>
              <a:buNone/>
            </a:pPr>
            <a:endParaRPr lang="fr-FR" sz="2000" dirty="0" smtClean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5" y="481216"/>
            <a:ext cx="947280" cy="1076649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80970" y="5211553"/>
            <a:ext cx="8232768" cy="1596121"/>
          </a:xfrm>
          <a:prstGeom prst="rect">
            <a:avLst/>
          </a:prstGeom>
        </p:spPr>
        <p:txBody>
          <a:bodyPr vert="horz" lIns="91430" tIns="45715" rIns="91430" bIns="45715" rtlCol="0">
            <a:noAutofit/>
          </a:bodyPr>
          <a:lstStyle>
            <a:lvl1pPr marL="453974" indent="-453974" algn="l" defTabSz="914296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296" indent="-457148" algn="l" defTabSz="914296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331" indent="-346036" algn="l" defTabSz="914296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018" indent="-339686" algn="l" defTabSz="914296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704" indent="-331750" algn="l" defTabSz="914296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502" indent="-344449" algn="l" defTabSz="914296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426" indent="-344449" algn="l" defTabSz="914296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69875" indent="-344449" algn="l" defTabSz="914296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2736" indent="-344449" algn="l" defTabSz="914296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fr-FR" sz="2000" dirty="0" smtClean="0"/>
          </a:p>
          <a:p>
            <a:pPr>
              <a:lnSpc>
                <a:spcPct val="80000"/>
              </a:lnSpc>
            </a:pPr>
            <a:r>
              <a:rPr lang="fr-FR" sz="2000" dirty="0" smtClean="0"/>
              <a:t>Luminosité (proportionnelle aux nombre d’interactions par seconde):</a:t>
            </a:r>
          </a:p>
          <a:p>
            <a:pPr lvl="1">
              <a:lnSpc>
                <a:spcPct val="80000"/>
              </a:lnSpc>
            </a:pPr>
            <a:r>
              <a:rPr lang="fr-FR" sz="1800" dirty="0" smtClean="0"/>
              <a:t>Nominale</a:t>
            </a:r>
            <a:r>
              <a:rPr lang="fr-FR" sz="1800" dirty="0" smtClean="0"/>
              <a:t>: 10</a:t>
            </a:r>
            <a:r>
              <a:rPr lang="fr-FR" sz="1800" baseline="30000" dirty="0" smtClean="0"/>
              <a:t>34</a:t>
            </a:r>
            <a:r>
              <a:rPr lang="fr-FR" sz="1800" dirty="0" smtClean="0"/>
              <a:t> cm</a:t>
            </a:r>
            <a:r>
              <a:rPr lang="fr-FR" sz="1800" baseline="30000" dirty="0" smtClean="0"/>
              <a:t>-2</a:t>
            </a:r>
            <a:r>
              <a:rPr lang="fr-FR" sz="1800" dirty="0" smtClean="0"/>
              <a:t>s</a:t>
            </a:r>
            <a:r>
              <a:rPr lang="fr-FR" sz="1800" baseline="30000" dirty="0" smtClean="0"/>
              <a:t>-1</a:t>
            </a:r>
            <a:r>
              <a:rPr lang="fr-FR" sz="1800" dirty="0" smtClean="0"/>
              <a:t>  (= 25 x </a:t>
            </a:r>
            <a:r>
              <a:rPr lang="fr-FR" sz="1800" dirty="0" err="1" smtClean="0"/>
              <a:t>TeVatron</a:t>
            </a:r>
            <a:r>
              <a:rPr lang="fr-FR" sz="1800" dirty="0" smtClean="0"/>
              <a:t>)</a:t>
            </a:r>
          </a:p>
          <a:p>
            <a:pPr lvl="1">
              <a:lnSpc>
                <a:spcPct val="80000"/>
              </a:lnSpc>
            </a:pPr>
            <a:r>
              <a:rPr lang="fr-FR" sz="1800" dirty="0" smtClean="0"/>
              <a:t>Actuelle: 6 10</a:t>
            </a:r>
            <a:r>
              <a:rPr lang="fr-FR" sz="1800" baseline="30000" dirty="0" smtClean="0"/>
              <a:t>33 </a:t>
            </a:r>
            <a:r>
              <a:rPr lang="fr-FR" sz="1800" dirty="0" smtClean="0"/>
              <a:t>cm</a:t>
            </a:r>
            <a:r>
              <a:rPr lang="fr-FR" sz="1800" baseline="30000" dirty="0" smtClean="0"/>
              <a:t>-2</a:t>
            </a:r>
            <a:r>
              <a:rPr lang="fr-FR" sz="1800" dirty="0" smtClean="0"/>
              <a:t>s</a:t>
            </a:r>
            <a:r>
              <a:rPr lang="fr-FR" sz="1800" baseline="30000" dirty="0" smtClean="0"/>
              <a:t>-1</a:t>
            </a:r>
            <a:endParaRPr lang="fr-FR" sz="1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1517" y="1994217"/>
            <a:ext cx="4636464" cy="349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71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5" y="630383"/>
            <a:ext cx="7607868" cy="967840"/>
          </a:xfrm>
        </p:spPr>
        <p:txBody>
          <a:bodyPr>
            <a:normAutofit/>
          </a:bodyPr>
          <a:lstStyle/>
          <a:p>
            <a:r>
              <a:rPr lang="en-US" dirty="0" smtClean="0"/>
              <a:t>Comment le </a:t>
            </a:r>
            <a:r>
              <a:rPr lang="en-US" dirty="0" err="1" smtClean="0"/>
              <a:t>détecter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7632" y="6437032"/>
            <a:ext cx="630621" cy="359760"/>
          </a:xfrm>
        </p:spPr>
        <p:txBody>
          <a:bodyPr/>
          <a:lstStyle/>
          <a:p>
            <a:fld id="{5FD889E0-CAB2-4699-909D-B9A88D47ACBE}" type="slidenum">
              <a:rPr lang="en-US" smtClean="0"/>
              <a:t>7</a:t>
            </a:fld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80970" y="1366143"/>
            <a:ext cx="4304235" cy="412025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endParaRPr lang="fr-FR" sz="20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fr-FR" sz="2000" b="1" dirty="0" smtClean="0"/>
              <a:t>Les expériences: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r-FR" sz="2000" dirty="0" smtClean="0"/>
              <a:t>A chaque point de collision, des détecteurs enregistrent ce qui se passe:</a:t>
            </a:r>
          </a:p>
          <a:p>
            <a:pPr>
              <a:lnSpc>
                <a:spcPct val="80000"/>
              </a:lnSpc>
            </a:pPr>
            <a:r>
              <a:rPr lang="fr-FR" sz="2000" b="1" dirty="0" smtClean="0">
                <a:solidFill>
                  <a:srgbClr val="FF0000"/>
                </a:solidFill>
              </a:rPr>
              <a:t>ATLAS et CMS</a:t>
            </a:r>
            <a:r>
              <a:rPr lang="fr-FR" sz="2000" dirty="0" smtClean="0">
                <a:solidFill>
                  <a:srgbClr val="FF0000"/>
                </a:solidFill>
              </a:rPr>
              <a:t>: expériences généralistes: recherche du boson de </a:t>
            </a:r>
            <a:r>
              <a:rPr lang="fr-FR" sz="2000" dirty="0" err="1" smtClean="0">
                <a:solidFill>
                  <a:srgbClr val="FF0000"/>
                </a:solidFill>
              </a:rPr>
              <a:t>Higgs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fr-FR" sz="2000" dirty="0" smtClean="0"/>
              <a:t>LHCB: étude des désintégrations de quarks b</a:t>
            </a:r>
          </a:p>
          <a:p>
            <a:pPr>
              <a:lnSpc>
                <a:spcPct val="80000"/>
              </a:lnSpc>
            </a:pPr>
            <a:r>
              <a:rPr lang="fr-FR" sz="2000" dirty="0" smtClean="0"/>
              <a:t>ALICE: plasma de quark et gluons</a:t>
            </a:r>
            <a:endParaRPr lang="fr-FR" sz="2000" dirty="0"/>
          </a:p>
          <a:p>
            <a:pPr marL="0" indent="0">
              <a:lnSpc>
                <a:spcPct val="80000"/>
              </a:lnSpc>
              <a:buNone/>
            </a:pPr>
            <a:endParaRPr lang="fr-FR" sz="2000" dirty="0" smtClean="0"/>
          </a:p>
          <a:p>
            <a:pPr marL="0" indent="0">
              <a:lnSpc>
                <a:spcPct val="80000"/>
              </a:lnSpc>
              <a:buNone/>
            </a:pPr>
            <a:endParaRPr lang="fr-FR" sz="2000" dirty="0" smtClean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5" y="481216"/>
            <a:ext cx="947280" cy="1076649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80970" y="5211553"/>
            <a:ext cx="8232768" cy="1596121"/>
          </a:xfrm>
          <a:prstGeom prst="rect">
            <a:avLst/>
          </a:prstGeom>
        </p:spPr>
        <p:txBody>
          <a:bodyPr vert="horz" lIns="91430" tIns="45715" rIns="91430" bIns="45715" rtlCol="0">
            <a:noAutofit/>
          </a:bodyPr>
          <a:lstStyle>
            <a:lvl1pPr marL="453974" indent="-453974" algn="l" defTabSz="914296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296" indent="-457148" algn="l" defTabSz="914296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331" indent="-346036" algn="l" defTabSz="914296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018" indent="-339686" algn="l" defTabSz="914296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704" indent="-331750" algn="l" defTabSz="914296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502" indent="-344449" algn="l" defTabSz="914296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426" indent="-344449" algn="l" defTabSz="914296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69875" indent="-344449" algn="l" defTabSz="914296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2736" indent="-344449" algn="l" defTabSz="914296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fr-FR" sz="20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1517" y="1994217"/>
            <a:ext cx="4636464" cy="3492182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5435601" y="4500353"/>
            <a:ext cx="762000" cy="7112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637867" y="3518219"/>
            <a:ext cx="762000" cy="7112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0970" y="5471232"/>
            <a:ext cx="8552452" cy="1201787"/>
          </a:xfrm>
          <a:prstGeom prst="rect">
            <a:avLst/>
          </a:prstGeom>
        </p:spPr>
        <p:txBody>
          <a:bodyPr vert="horz" lIns="91430" tIns="45715" rIns="91430" bIns="45715" rtlCol="0">
            <a:noAutofit/>
          </a:bodyPr>
          <a:lstStyle>
            <a:lvl1pPr marL="453974" indent="-453974" algn="l" defTabSz="914296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296" indent="-457148" algn="l" defTabSz="914296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331" indent="-346036" algn="l" defTabSz="914296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018" indent="-339686" algn="l" defTabSz="914296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704" indent="-331750" algn="l" defTabSz="914296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502" indent="-344449" algn="l" defTabSz="914296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426" indent="-344449" algn="l" defTabSz="914296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69875" indent="-344449" algn="l" defTabSz="914296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2736" indent="-344449" algn="l" defTabSz="914296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fr-FR" sz="2000" dirty="0" smtClean="0"/>
              <a:t>A chaque collision: des dizaines de particules sont produites et on détermine: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fr-FR" sz="2000" dirty="0" smtClean="0"/>
              <a:t>leur position, leur énergie, leur type, leur charge électrique pour reconnaître le processus qui a eu lieu 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fr-FR" sz="2000" dirty="0" smtClean="0"/>
          </a:p>
        </p:txBody>
      </p:sp>
    </p:spTree>
    <p:extLst>
      <p:ext uri="{BB962C8B-B14F-4D97-AF65-F5344CB8AC3E}">
        <p14:creationId xmlns:p14="http://schemas.microsoft.com/office/powerpoint/2010/main" val="3643656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5" y="630383"/>
            <a:ext cx="7607868" cy="967840"/>
          </a:xfrm>
        </p:spPr>
        <p:txBody>
          <a:bodyPr>
            <a:normAutofit/>
          </a:bodyPr>
          <a:lstStyle/>
          <a:p>
            <a:r>
              <a:rPr lang="en-US" dirty="0" smtClean="0"/>
              <a:t>Comment le </a:t>
            </a:r>
            <a:r>
              <a:rPr lang="en-US" dirty="0" err="1" smtClean="0"/>
              <a:t>détecter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7632" y="6437032"/>
            <a:ext cx="630621" cy="359760"/>
          </a:xfrm>
        </p:spPr>
        <p:txBody>
          <a:bodyPr/>
          <a:lstStyle/>
          <a:p>
            <a:fld id="{5FD889E0-CAB2-4699-909D-B9A88D47ACBE}" type="slidenum">
              <a:rPr lang="en-US" smtClean="0"/>
              <a:t>8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5" y="481216"/>
            <a:ext cx="947280" cy="1076649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14838" y="1383075"/>
            <a:ext cx="4621414" cy="532905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200" dirty="0"/>
          </a:p>
          <a:p>
            <a:r>
              <a:rPr lang="en-US" sz="2000" dirty="0" smtClean="0">
                <a:solidFill>
                  <a:schemeClr val="tx1"/>
                </a:solidFill>
              </a:rPr>
              <a:t>Le Higgs se </a:t>
            </a:r>
            <a:r>
              <a:rPr lang="en-US" sz="2000" dirty="0" err="1" smtClean="0">
                <a:solidFill>
                  <a:schemeClr val="tx1"/>
                </a:solidFill>
              </a:rPr>
              <a:t>désintègre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instantan</a:t>
            </a:r>
            <a:r>
              <a:rPr lang="en-US" sz="2000" dirty="0" err="1" smtClean="0">
                <a:solidFill>
                  <a:schemeClr val="tx1"/>
                </a:solidFill>
              </a:rPr>
              <a:t>ément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en </a:t>
            </a:r>
            <a:r>
              <a:rPr lang="en-US" sz="2000" dirty="0" err="1" smtClean="0">
                <a:solidFill>
                  <a:schemeClr val="tx1"/>
                </a:solidFill>
              </a:rPr>
              <a:t>d’autres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particules</a:t>
            </a:r>
            <a:r>
              <a:rPr lang="en-US" sz="2000" dirty="0" smtClean="0">
                <a:solidFill>
                  <a:schemeClr val="tx1"/>
                </a:solidFill>
              </a:rPr>
              <a:t> plus stables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On </a:t>
            </a:r>
            <a:r>
              <a:rPr lang="en-US" sz="2000" dirty="0" err="1" smtClean="0">
                <a:solidFill>
                  <a:schemeClr val="tx1"/>
                </a:solidFill>
              </a:rPr>
              <a:t>l’observe</a:t>
            </a:r>
            <a:r>
              <a:rPr lang="en-US" sz="2000" dirty="0" smtClean="0">
                <a:solidFill>
                  <a:schemeClr val="tx1"/>
                </a:solidFill>
              </a:rPr>
              <a:t> en observant </a:t>
            </a:r>
            <a:r>
              <a:rPr lang="en-US" sz="2000" dirty="0" err="1" smtClean="0">
                <a:solidFill>
                  <a:schemeClr val="tx1"/>
                </a:solidFill>
              </a:rPr>
              <a:t>ses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produits</a:t>
            </a:r>
            <a:r>
              <a:rPr lang="en-US" sz="2000" dirty="0" smtClean="0">
                <a:solidFill>
                  <a:schemeClr val="tx1"/>
                </a:solidFill>
              </a:rPr>
              <a:t> de </a:t>
            </a:r>
            <a:r>
              <a:rPr lang="en-US" sz="2000" dirty="0" err="1" smtClean="0">
                <a:solidFill>
                  <a:schemeClr val="tx1"/>
                </a:solidFill>
              </a:rPr>
              <a:t>désintégration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dans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nos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détecteurs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Le </a:t>
            </a:r>
            <a:r>
              <a:rPr lang="en-US" sz="2000" dirty="0" err="1" smtClean="0">
                <a:solidFill>
                  <a:schemeClr val="tx1"/>
                </a:solidFill>
              </a:rPr>
              <a:t>modèle</a:t>
            </a:r>
            <a:r>
              <a:rPr lang="en-US" sz="2000" dirty="0" smtClean="0">
                <a:solidFill>
                  <a:schemeClr val="tx1"/>
                </a:solidFill>
              </a:rPr>
              <a:t> ne </a:t>
            </a:r>
            <a:r>
              <a:rPr lang="en-US" sz="2000" dirty="0" err="1" smtClean="0">
                <a:solidFill>
                  <a:schemeClr val="tx1"/>
                </a:solidFill>
              </a:rPr>
              <a:t>prédit</a:t>
            </a:r>
            <a:r>
              <a:rPr lang="en-US" sz="2000" dirty="0" smtClean="0">
                <a:solidFill>
                  <a:schemeClr val="tx1"/>
                </a:solidFill>
              </a:rPr>
              <a:t> pas la masse du boson de Higgs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En </a:t>
            </a:r>
            <a:r>
              <a:rPr lang="en-US" sz="2000" dirty="0" err="1" smtClean="0">
                <a:solidFill>
                  <a:schemeClr val="tx1"/>
                </a:solidFill>
              </a:rPr>
              <a:t>revanche</a:t>
            </a:r>
            <a:r>
              <a:rPr lang="en-US" sz="2000" dirty="0" smtClean="0">
                <a:solidFill>
                  <a:schemeClr val="tx1"/>
                </a:solidFill>
              </a:rPr>
              <a:t>, pour </a:t>
            </a:r>
            <a:r>
              <a:rPr lang="en-US" sz="2000" dirty="0" err="1" smtClean="0">
                <a:solidFill>
                  <a:schemeClr val="tx1"/>
                </a:solidFill>
              </a:rPr>
              <a:t>une</a:t>
            </a:r>
            <a:r>
              <a:rPr lang="en-US" sz="2000" dirty="0" smtClean="0">
                <a:solidFill>
                  <a:schemeClr val="tx1"/>
                </a:solidFill>
              </a:rPr>
              <a:t> masse </a:t>
            </a:r>
            <a:r>
              <a:rPr lang="en-US" sz="2000" dirty="0" err="1" smtClean="0">
                <a:solidFill>
                  <a:schemeClr val="tx1"/>
                </a:solidFill>
              </a:rPr>
              <a:t>donnée</a:t>
            </a:r>
            <a:r>
              <a:rPr lang="en-US" sz="2000" dirty="0" smtClean="0">
                <a:solidFill>
                  <a:schemeClr val="tx1"/>
                </a:solidFill>
              </a:rPr>
              <a:t>, le </a:t>
            </a:r>
            <a:r>
              <a:rPr lang="en-US" sz="2000" dirty="0" err="1" smtClean="0">
                <a:solidFill>
                  <a:schemeClr val="tx1"/>
                </a:solidFill>
              </a:rPr>
              <a:t>modèle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prédit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ses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probabilités</a:t>
            </a:r>
            <a:r>
              <a:rPr lang="en-US" sz="2000" dirty="0" smtClean="0">
                <a:solidFill>
                  <a:schemeClr val="tx1"/>
                </a:solidFill>
              </a:rPr>
              <a:t> de </a:t>
            </a:r>
            <a:r>
              <a:rPr lang="en-US" sz="2000" dirty="0" err="1" smtClean="0">
                <a:solidFill>
                  <a:schemeClr val="tx1"/>
                </a:solidFill>
              </a:rPr>
              <a:t>désintégration</a:t>
            </a:r>
            <a:r>
              <a:rPr lang="en-US" sz="2000" dirty="0" smtClean="0">
                <a:solidFill>
                  <a:schemeClr val="tx1"/>
                </a:solidFill>
              </a:rPr>
              <a:t> en </a:t>
            </a:r>
            <a:r>
              <a:rPr lang="en-US" sz="2000" dirty="0" err="1" smtClean="0">
                <a:solidFill>
                  <a:schemeClr val="tx1"/>
                </a:solidFill>
              </a:rPr>
              <a:t>différents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états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finaux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4874" y="1845733"/>
            <a:ext cx="3945792" cy="36711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11940" y="5538801"/>
            <a:ext cx="41383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Il </a:t>
            </a:r>
            <a:r>
              <a:rPr lang="en-US" b="1" dirty="0" err="1" smtClean="0">
                <a:solidFill>
                  <a:srgbClr val="FF0000"/>
                </a:solidFill>
              </a:rPr>
              <a:t>faut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donc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être</a:t>
            </a:r>
            <a:r>
              <a:rPr lang="en-US" b="1" dirty="0" smtClean="0">
                <a:solidFill>
                  <a:srgbClr val="FF0000"/>
                </a:solidFill>
              </a:rPr>
              <a:t> capable de </a:t>
            </a:r>
            <a:r>
              <a:rPr lang="en-US" b="1" dirty="0" err="1" smtClean="0">
                <a:solidFill>
                  <a:srgbClr val="FF0000"/>
                </a:solidFill>
              </a:rPr>
              <a:t>voir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ces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particules</a:t>
            </a:r>
            <a:r>
              <a:rPr lang="en-US" b="1" dirty="0" smtClean="0">
                <a:solidFill>
                  <a:srgbClr val="FF0000"/>
                </a:solidFill>
              </a:rPr>
              <a:t> finales </a:t>
            </a:r>
            <a:r>
              <a:rPr lang="en-US" b="1" dirty="0" err="1" smtClean="0">
                <a:solidFill>
                  <a:srgbClr val="FF0000"/>
                </a:solidFill>
              </a:rPr>
              <a:t>dans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nos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détecteurs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 et de </a:t>
            </a:r>
            <a:r>
              <a:rPr lang="en-US" b="1" dirty="0" err="1" smtClean="0">
                <a:solidFill>
                  <a:srgbClr val="FF0000"/>
                </a:solidFill>
              </a:rPr>
              <a:t>mesurer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leurs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énergies</a:t>
            </a:r>
            <a:r>
              <a:rPr lang="en-US" b="1" dirty="0" smtClean="0">
                <a:solidFill>
                  <a:srgbClr val="FF0000"/>
                </a:solidFill>
              </a:rPr>
              <a:t> et positions</a:t>
            </a:r>
          </a:p>
        </p:txBody>
      </p:sp>
    </p:spTree>
    <p:extLst>
      <p:ext uri="{BB962C8B-B14F-4D97-AF65-F5344CB8AC3E}">
        <p14:creationId xmlns:p14="http://schemas.microsoft.com/office/powerpoint/2010/main" val="91468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85" y="630383"/>
            <a:ext cx="7607868" cy="967840"/>
          </a:xfrm>
        </p:spPr>
        <p:txBody>
          <a:bodyPr>
            <a:normAutofit/>
          </a:bodyPr>
          <a:lstStyle/>
          <a:p>
            <a:r>
              <a:rPr lang="en-US" dirty="0" smtClean="0"/>
              <a:t>Comment le </a:t>
            </a:r>
            <a:r>
              <a:rPr lang="en-US" dirty="0" err="1" smtClean="0"/>
              <a:t>détecter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7632" y="6437032"/>
            <a:ext cx="630621" cy="359760"/>
          </a:xfrm>
        </p:spPr>
        <p:txBody>
          <a:bodyPr/>
          <a:lstStyle/>
          <a:p>
            <a:fld id="{5FD889E0-CAB2-4699-909D-B9A88D47ACBE}" type="slidenum">
              <a:rPr lang="en-US" smtClean="0"/>
              <a:t>9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5" y="481216"/>
            <a:ext cx="947280" cy="1076649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0972" y="1383075"/>
            <a:ext cx="4660036" cy="541371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Les “modes” </a:t>
            </a:r>
            <a:r>
              <a:rPr lang="en-US" sz="2000" dirty="0" err="1" smtClean="0">
                <a:solidFill>
                  <a:schemeClr val="tx1"/>
                </a:solidFill>
              </a:rPr>
              <a:t>d’observation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privilégiés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sont</a:t>
            </a:r>
            <a:r>
              <a:rPr lang="en-US" sz="2000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H </a:t>
            </a:r>
            <a:r>
              <a:rPr lang="en-US" sz="1800" dirty="0" smtClean="0">
                <a:solidFill>
                  <a:schemeClr val="tx1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800" dirty="0" err="1" smtClean="0">
                <a:solidFill>
                  <a:schemeClr val="tx1"/>
                </a:solidFill>
                <a:latin typeface="Lucida Grande"/>
                <a:ea typeface="Lucida Grande"/>
                <a:cs typeface="Lucida Grande"/>
                <a:sym typeface="Wingdings"/>
              </a:rPr>
              <a:t>γγ</a:t>
            </a:r>
            <a:r>
              <a:rPr lang="en-US" sz="1800" dirty="0" smtClean="0">
                <a:solidFill>
                  <a:schemeClr val="tx1"/>
                </a:solidFill>
                <a:latin typeface="Lucida Grande"/>
                <a:ea typeface="Lucida Grande"/>
                <a:cs typeface="Lucida Grande"/>
                <a:sym typeface="Wingdings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ea typeface="Lucida Grande"/>
                <a:cs typeface="Lucida Grande"/>
                <a:sym typeface="Wingdings"/>
              </a:rPr>
              <a:t>(</a:t>
            </a:r>
            <a:r>
              <a:rPr lang="en-US" sz="1800" dirty="0" err="1" smtClean="0">
                <a:solidFill>
                  <a:schemeClr val="tx1"/>
                </a:solidFill>
                <a:ea typeface="Lucida Grande"/>
                <a:cs typeface="Lucida Grande"/>
                <a:sym typeface="Wingdings"/>
              </a:rPr>
              <a:t>deux</a:t>
            </a:r>
            <a:r>
              <a:rPr lang="en-US" sz="1800" dirty="0" smtClean="0">
                <a:solidFill>
                  <a:schemeClr val="tx1"/>
                </a:solidFill>
                <a:ea typeface="Lucida Grande"/>
                <a:cs typeface="Lucida Grande"/>
                <a:sym typeface="Wingdings"/>
              </a:rPr>
              <a:t> photons)</a:t>
            </a:r>
          </a:p>
          <a:p>
            <a:r>
              <a:rPr lang="en-US" sz="1800" dirty="0" smtClean="0">
                <a:solidFill>
                  <a:schemeClr val="tx1"/>
                </a:solidFill>
                <a:ea typeface="Lucida Grande"/>
                <a:cs typeface="Lucida Grande"/>
                <a:sym typeface="Wingdings"/>
              </a:rPr>
              <a:t>H </a:t>
            </a:r>
            <a:r>
              <a:rPr lang="en-US" sz="1800" dirty="0" smtClean="0">
                <a:solidFill>
                  <a:schemeClr val="tx1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800" dirty="0" smtClean="0">
                <a:solidFill>
                  <a:schemeClr val="tx1"/>
                </a:solidFill>
                <a:ea typeface="Wingdings"/>
                <a:cs typeface="Wingdings"/>
                <a:sym typeface="Wingdings"/>
              </a:rPr>
              <a:t>ZZ</a:t>
            </a:r>
            <a:r>
              <a:rPr lang="en-US" sz="1800" dirty="0" smtClean="0">
                <a:solidFill>
                  <a:schemeClr val="tx1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800" dirty="0" smtClean="0">
                <a:solidFill>
                  <a:schemeClr val="tx1"/>
                </a:solidFill>
                <a:ea typeface="Wingdings"/>
                <a:cs typeface="Wingdings"/>
                <a:sym typeface="Wingdings"/>
              </a:rPr>
              <a:t>4e </a:t>
            </a:r>
            <a:r>
              <a:rPr lang="en-US" sz="1800" dirty="0" err="1" smtClean="0">
                <a:solidFill>
                  <a:schemeClr val="tx1"/>
                </a:solidFill>
                <a:ea typeface="Wingdings"/>
                <a:cs typeface="Wingdings"/>
                <a:sym typeface="Wingdings"/>
              </a:rPr>
              <a:t>ou</a:t>
            </a:r>
            <a:r>
              <a:rPr lang="en-US" sz="1800" dirty="0" smtClean="0">
                <a:solidFill>
                  <a:schemeClr val="tx1"/>
                </a:solidFill>
                <a:ea typeface="Wingdings"/>
                <a:cs typeface="Wingdings"/>
                <a:sym typeface="Wingdings"/>
              </a:rPr>
              <a:t> 4μ </a:t>
            </a:r>
            <a:r>
              <a:rPr lang="en-US" sz="1800" dirty="0" err="1" smtClean="0">
                <a:solidFill>
                  <a:schemeClr val="tx1"/>
                </a:solidFill>
                <a:ea typeface="Wingdings"/>
                <a:cs typeface="Wingdings"/>
                <a:sym typeface="Wingdings"/>
              </a:rPr>
              <a:t>ou</a:t>
            </a:r>
            <a:r>
              <a:rPr lang="en-US" sz="1800" dirty="0" smtClean="0">
                <a:solidFill>
                  <a:schemeClr val="tx1"/>
                </a:solidFill>
                <a:ea typeface="Wingdings"/>
                <a:cs typeface="Wingdings"/>
                <a:sym typeface="Wingdings"/>
              </a:rPr>
              <a:t> 2e2</a:t>
            </a:r>
            <a:r>
              <a:rPr lang="en-US" sz="1800" dirty="0" smtClean="0">
                <a:solidFill>
                  <a:schemeClr val="tx1"/>
                </a:solidFill>
                <a:ea typeface="Lucida Grande"/>
                <a:cs typeface="Lucida Grande"/>
                <a:sym typeface="Wingdings"/>
              </a:rPr>
              <a:t>μ (electrons et </a:t>
            </a:r>
            <a:r>
              <a:rPr lang="en-US" sz="1800" dirty="0" err="1" smtClean="0">
                <a:solidFill>
                  <a:schemeClr val="tx1"/>
                </a:solidFill>
                <a:ea typeface="Lucida Grande"/>
                <a:cs typeface="Lucida Grande"/>
                <a:sym typeface="Wingdings"/>
              </a:rPr>
              <a:t>muons</a:t>
            </a:r>
            <a:r>
              <a:rPr lang="en-US" sz="1800" dirty="0" smtClean="0">
                <a:solidFill>
                  <a:schemeClr val="tx1"/>
                </a:solidFill>
                <a:ea typeface="Lucida Grande"/>
                <a:cs typeface="Lucida Grande"/>
                <a:sym typeface="Wingdings"/>
              </a:rPr>
              <a:t>)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  <a:ea typeface="Lucida Grande"/>
                <a:cs typeface="Lucida Grande"/>
                <a:sym typeface="Wingdings"/>
              </a:rPr>
              <a:t>Car:</a:t>
            </a:r>
          </a:p>
          <a:p>
            <a:r>
              <a:rPr lang="en-US" sz="1800" dirty="0">
                <a:solidFill>
                  <a:schemeClr val="tx1"/>
                </a:solidFill>
              </a:rPr>
              <a:t>Les bruits de fond (</a:t>
            </a:r>
            <a:r>
              <a:rPr lang="en-US" sz="1800" dirty="0" err="1">
                <a:solidFill>
                  <a:schemeClr val="tx1"/>
                </a:solidFill>
              </a:rPr>
              <a:t>autres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processus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ressemblants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qu’il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faudra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discriminer</a:t>
            </a:r>
            <a:r>
              <a:rPr lang="en-US" sz="1800" dirty="0">
                <a:solidFill>
                  <a:schemeClr val="tx1"/>
                </a:solidFill>
              </a:rPr>
              <a:t>) </a:t>
            </a:r>
            <a:r>
              <a:rPr lang="en-US" sz="1800" dirty="0" err="1">
                <a:solidFill>
                  <a:schemeClr val="tx1"/>
                </a:solidFill>
              </a:rPr>
              <a:t>sont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limités</a:t>
            </a:r>
            <a:r>
              <a:rPr lang="en-US" sz="1800" dirty="0">
                <a:solidFill>
                  <a:schemeClr val="tx1"/>
                </a:solidFill>
              </a:rPr>
              <a:t> (par </a:t>
            </a:r>
            <a:r>
              <a:rPr lang="en-US" sz="1800" dirty="0" err="1">
                <a:solidFill>
                  <a:schemeClr val="tx1"/>
                </a:solidFill>
              </a:rPr>
              <a:t>exemple</a:t>
            </a:r>
            <a:r>
              <a:rPr lang="en-US" sz="1800" dirty="0">
                <a:solidFill>
                  <a:schemeClr val="tx1"/>
                </a:solidFill>
              </a:rPr>
              <a:t> pour bb, le bruit de fond </a:t>
            </a:r>
            <a:r>
              <a:rPr lang="en-US" sz="1800" dirty="0" err="1">
                <a:solidFill>
                  <a:schemeClr val="tx1"/>
                </a:solidFill>
              </a:rPr>
              <a:t>est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produit</a:t>
            </a:r>
            <a:r>
              <a:rPr lang="en-US" sz="1800" dirty="0">
                <a:solidFill>
                  <a:schemeClr val="tx1"/>
                </a:solidFill>
              </a:rPr>
              <a:t> de </a:t>
            </a:r>
            <a:r>
              <a:rPr lang="en-US" sz="1800" dirty="0" err="1">
                <a:solidFill>
                  <a:schemeClr val="tx1"/>
                </a:solidFill>
              </a:rPr>
              <a:t>façon</a:t>
            </a:r>
            <a:r>
              <a:rPr lang="en-US" sz="1800" dirty="0">
                <a:solidFill>
                  <a:schemeClr val="tx1"/>
                </a:solidFill>
              </a:rPr>
              <a:t> 10 millions de </a:t>
            </a:r>
            <a:r>
              <a:rPr lang="en-US" sz="1800" dirty="0" err="1">
                <a:solidFill>
                  <a:schemeClr val="tx1"/>
                </a:solidFill>
              </a:rPr>
              <a:t>fois</a:t>
            </a:r>
            <a:r>
              <a:rPr lang="en-US" sz="1800" dirty="0">
                <a:solidFill>
                  <a:schemeClr val="tx1"/>
                </a:solidFill>
              </a:rPr>
              <a:t> plus </a:t>
            </a:r>
            <a:r>
              <a:rPr lang="en-US" sz="1800" dirty="0" err="1">
                <a:solidFill>
                  <a:schemeClr val="tx1"/>
                </a:solidFill>
              </a:rPr>
              <a:t>importante</a:t>
            </a:r>
            <a:r>
              <a:rPr lang="en-US" sz="1800" dirty="0">
                <a:solidFill>
                  <a:schemeClr val="tx1"/>
                </a:solidFill>
              </a:rPr>
              <a:t>!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  <a:endParaRPr lang="en-US" sz="1800" dirty="0" smtClean="0">
              <a:solidFill>
                <a:schemeClr val="tx1"/>
              </a:solidFill>
              <a:ea typeface="Lucida Grande"/>
              <a:cs typeface="Lucida Grande"/>
              <a:sym typeface="Wingdings"/>
            </a:endParaRPr>
          </a:p>
          <a:p>
            <a:r>
              <a:rPr lang="en-US" sz="1800" dirty="0" smtClean="0">
                <a:solidFill>
                  <a:schemeClr val="tx1"/>
                </a:solidFill>
                <a:ea typeface="Lucida Grande"/>
                <a:cs typeface="Lucida Grande"/>
                <a:sym typeface="Wingdings"/>
              </a:rPr>
              <a:t>Nous </a:t>
            </a:r>
            <a:r>
              <a:rPr lang="en-US" sz="1800" dirty="0" err="1" smtClean="0">
                <a:solidFill>
                  <a:schemeClr val="tx1"/>
                </a:solidFill>
                <a:ea typeface="Lucida Grande"/>
                <a:cs typeface="Lucida Grande"/>
                <a:sym typeface="Wingdings"/>
              </a:rPr>
              <a:t>savons</a:t>
            </a:r>
            <a:r>
              <a:rPr lang="en-US" sz="1800" dirty="0" smtClean="0">
                <a:solidFill>
                  <a:schemeClr val="tx1"/>
                </a:solidFill>
                <a:ea typeface="Lucida Grande"/>
                <a:cs typeface="Lucida Grande"/>
                <a:sym typeface="Wingdings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ea typeface="Lucida Grande"/>
                <a:cs typeface="Lucida Grande"/>
                <a:sym typeface="Wingdings"/>
              </a:rPr>
              <a:t>détecter</a:t>
            </a:r>
            <a:r>
              <a:rPr lang="en-US" sz="1800" dirty="0" smtClean="0">
                <a:solidFill>
                  <a:schemeClr val="tx1"/>
                </a:solidFill>
                <a:ea typeface="Lucida Grande"/>
                <a:cs typeface="Lucida Grande"/>
                <a:sym typeface="Wingdings"/>
              </a:rPr>
              <a:t> des </a:t>
            </a:r>
            <a:r>
              <a:rPr lang="en-US" sz="1800" dirty="0" err="1" smtClean="0">
                <a:solidFill>
                  <a:schemeClr val="tx1"/>
                </a:solidFill>
                <a:ea typeface="Lucida Grande"/>
                <a:cs typeface="Lucida Grande"/>
                <a:sym typeface="Wingdings"/>
              </a:rPr>
              <a:t>électrons</a:t>
            </a:r>
            <a:r>
              <a:rPr lang="en-US" sz="1800" dirty="0" smtClean="0">
                <a:solidFill>
                  <a:schemeClr val="tx1"/>
                </a:solidFill>
                <a:ea typeface="Lucida Grande"/>
                <a:cs typeface="Lucida Grande"/>
                <a:sym typeface="Wingdings"/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  <a:ea typeface="Lucida Grande"/>
                <a:cs typeface="Lucida Grande"/>
                <a:sym typeface="Wingdings"/>
              </a:rPr>
              <a:t>muons</a:t>
            </a:r>
            <a:r>
              <a:rPr lang="en-US" sz="1800" dirty="0" smtClean="0">
                <a:solidFill>
                  <a:schemeClr val="tx1"/>
                </a:solidFill>
                <a:ea typeface="Lucida Grande"/>
                <a:cs typeface="Lucida Grande"/>
                <a:sym typeface="Wingdings"/>
              </a:rPr>
              <a:t> et photons et </a:t>
            </a:r>
            <a:r>
              <a:rPr lang="en-US" sz="1800" dirty="0" err="1" smtClean="0">
                <a:solidFill>
                  <a:schemeClr val="tx1"/>
                </a:solidFill>
                <a:ea typeface="Lucida Grande"/>
                <a:cs typeface="Lucida Grande"/>
                <a:sym typeface="Wingdings"/>
              </a:rPr>
              <a:t>mesurer</a:t>
            </a:r>
            <a:r>
              <a:rPr lang="en-US" sz="1800" dirty="0" smtClean="0">
                <a:solidFill>
                  <a:schemeClr val="tx1"/>
                </a:solidFill>
                <a:ea typeface="Lucida Grande"/>
                <a:cs typeface="Lucida Grande"/>
                <a:sym typeface="Wingdings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ea typeface="Lucida Grande"/>
                <a:cs typeface="Lucida Grande"/>
                <a:sym typeface="Wingdings"/>
              </a:rPr>
              <a:t>leur</a:t>
            </a:r>
            <a:r>
              <a:rPr lang="en-US" sz="1800" dirty="0" smtClean="0">
                <a:solidFill>
                  <a:schemeClr val="tx1"/>
                </a:solidFill>
                <a:ea typeface="Lucida Grande"/>
                <a:cs typeface="Lucida Grande"/>
                <a:sym typeface="Wingdings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ea typeface="Lucida Grande"/>
                <a:cs typeface="Lucida Grande"/>
                <a:sym typeface="Wingdings"/>
              </a:rPr>
              <a:t>énergie</a:t>
            </a:r>
            <a:r>
              <a:rPr lang="en-US" sz="1800" dirty="0" smtClean="0">
                <a:solidFill>
                  <a:schemeClr val="tx1"/>
                </a:solidFill>
                <a:ea typeface="Lucida Grande"/>
                <a:cs typeface="Lucida Grande"/>
                <a:sym typeface="Wingdings"/>
              </a:rPr>
              <a:t> avec </a:t>
            </a:r>
            <a:r>
              <a:rPr lang="en-US" sz="1800" dirty="0" err="1" smtClean="0">
                <a:solidFill>
                  <a:schemeClr val="tx1"/>
                </a:solidFill>
                <a:ea typeface="Lucida Grande"/>
                <a:cs typeface="Lucida Grande"/>
                <a:sym typeface="Wingdings"/>
              </a:rPr>
              <a:t>une</a:t>
            </a:r>
            <a:r>
              <a:rPr lang="en-US" sz="1800" dirty="0" smtClean="0">
                <a:solidFill>
                  <a:schemeClr val="tx1"/>
                </a:solidFill>
                <a:ea typeface="Lucida Grande"/>
                <a:cs typeface="Lucida Grande"/>
                <a:sym typeface="Wingdings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ea typeface="Lucida Grande"/>
                <a:cs typeface="Lucida Grande"/>
                <a:sym typeface="Wingdings"/>
              </a:rPr>
              <a:t>grande</a:t>
            </a:r>
            <a:r>
              <a:rPr lang="en-US" sz="1800" dirty="0" smtClean="0">
                <a:solidFill>
                  <a:schemeClr val="tx1"/>
                </a:solidFill>
                <a:ea typeface="Lucida Grande"/>
                <a:cs typeface="Lucida Grande"/>
                <a:sym typeface="Wingdings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ea typeface="Lucida Grande"/>
                <a:cs typeface="Lucida Grande"/>
                <a:sym typeface="Wingdings"/>
              </a:rPr>
              <a:t>précision</a:t>
            </a:r>
            <a:endParaRPr lang="en-US" sz="1800" dirty="0" smtClean="0">
              <a:solidFill>
                <a:schemeClr val="tx1"/>
              </a:solidFill>
              <a:ea typeface="Lucida Grande"/>
              <a:cs typeface="Lucida Grande"/>
              <a:sym typeface="Wingding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4874" y="1845733"/>
            <a:ext cx="3945792" cy="367117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960534" y="4097866"/>
            <a:ext cx="728133" cy="6942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772400" y="2150532"/>
            <a:ext cx="728133" cy="6942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11940" y="5538801"/>
            <a:ext cx="41383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Il </a:t>
            </a:r>
            <a:r>
              <a:rPr lang="en-US" b="1" dirty="0" err="1" smtClean="0">
                <a:solidFill>
                  <a:srgbClr val="FF0000"/>
                </a:solidFill>
              </a:rPr>
              <a:t>faut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donc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être</a:t>
            </a:r>
            <a:r>
              <a:rPr lang="en-US" b="1" dirty="0" smtClean="0">
                <a:solidFill>
                  <a:srgbClr val="FF0000"/>
                </a:solidFill>
              </a:rPr>
              <a:t> capable de </a:t>
            </a:r>
            <a:r>
              <a:rPr lang="en-US" b="1" dirty="0" err="1" smtClean="0">
                <a:solidFill>
                  <a:srgbClr val="FF0000"/>
                </a:solidFill>
              </a:rPr>
              <a:t>voir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ces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particules</a:t>
            </a:r>
            <a:r>
              <a:rPr lang="en-US" b="1" dirty="0" smtClean="0">
                <a:solidFill>
                  <a:srgbClr val="FF0000"/>
                </a:solidFill>
              </a:rPr>
              <a:t> finales </a:t>
            </a:r>
            <a:r>
              <a:rPr lang="en-US" b="1" dirty="0" err="1" smtClean="0">
                <a:solidFill>
                  <a:srgbClr val="FF0000"/>
                </a:solidFill>
              </a:rPr>
              <a:t>dans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nos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détecteurs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 et de </a:t>
            </a:r>
            <a:r>
              <a:rPr lang="en-US" b="1" dirty="0" err="1" smtClean="0">
                <a:solidFill>
                  <a:srgbClr val="FF0000"/>
                </a:solidFill>
              </a:rPr>
              <a:t>mesurer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leurs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énergies</a:t>
            </a:r>
            <a:r>
              <a:rPr lang="en-US" b="1" dirty="0" smtClean="0">
                <a:solidFill>
                  <a:srgbClr val="FF0000"/>
                </a:solidFill>
              </a:rPr>
              <a:t> et positions</a:t>
            </a:r>
          </a:p>
        </p:txBody>
      </p:sp>
    </p:spTree>
    <p:extLst>
      <p:ext uri="{BB962C8B-B14F-4D97-AF65-F5344CB8AC3E}">
        <p14:creationId xmlns:p14="http://schemas.microsoft.com/office/powerpoint/2010/main" val="3292429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22785</TotalTime>
  <Words>2237</Words>
  <Application>Microsoft Macintosh PowerPoint</Application>
  <PresentationFormat>On-screen Show (4:3)</PresentationFormat>
  <Paragraphs>368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Spectrum</vt:lpstr>
      <vt:lpstr>Derniers résultats des recherches du boson de Higgs au LHC</vt:lpstr>
      <vt:lpstr>Plan</vt:lpstr>
      <vt:lpstr>Connaissances avant le LHC</vt:lpstr>
      <vt:lpstr>Connaissances avant le LHC</vt:lpstr>
      <vt:lpstr>Comment le produire?</vt:lpstr>
      <vt:lpstr>Comment le produire?</vt:lpstr>
      <vt:lpstr>Comment le détecter?</vt:lpstr>
      <vt:lpstr>Comment le détecter?</vt:lpstr>
      <vt:lpstr>Comment le détecter?</vt:lpstr>
      <vt:lpstr>Comment le détecter?</vt:lpstr>
      <vt:lpstr>Le détecteur CMS</vt:lpstr>
      <vt:lpstr>La collaboration CMS</vt:lpstr>
      <vt:lpstr>Le groupe CMS à l’IRFU</vt:lpstr>
      <vt:lpstr>Le calorimètre de CMS: ECAL</vt:lpstr>
      <vt:lpstr>Le système de monitorage LASER</vt:lpstr>
      <vt:lpstr>Le système de monitorage LASER</vt:lpstr>
      <vt:lpstr>Recherche du boson de Higgs</vt:lpstr>
      <vt:lpstr>H en γγ</vt:lpstr>
      <vt:lpstr>H en γγ</vt:lpstr>
      <vt:lpstr>H en γγ</vt:lpstr>
      <vt:lpstr>H en γγ</vt:lpstr>
      <vt:lpstr>H en γγ</vt:lpstr>
      <vt:lpstr>H en γγ: CMS</vt:lpstr>
      <vt:lpstr>H en γγ: CMS</vt:lpstr>
      <vt:lpstr>H en γγ: ATLAS</vt:lpstr>
      <vt:lpstr>H en γγ: ATLAS</vt:lpstr>
      <vt:lpstr>Backups</vt:lpstr>
      <vt:lpstr>Production au LHC</vt:lpstr>
      <vt:lpstr>Contributions de saclay et historique</vt:lpstr>
      <vt:lpstr>H en γγ: CMS</vt:lpstr>
      <vt:lpstr>H en γγ: ATLAS</vt:lpstr>
      <vt:lpstr>La lecture sélective du ECAL</vt:lpstr>
      <vt:lpstr>Connaissances avant le LHC</vt:lpstr>
    </vt:vector>
  </TitlesOfParts>
  <Manager/>
  <Company>CEA SACLAY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Higgs V1</dc:title>
  <dc:subject/>
  <dc:creator>Malcles Julie</dc:creator>
  <cp:keywords/>
  <dc:description/>
  <cp:lastModifiedBy>Malcles Julie</cp:lastModifiedBy>
  <cp:revision>1577</cp:revision>
  <cp:lastPrinted>2012-07-05T08:08:09Z</cp:lastPrinted>
  <dcterms:created xsi:type="dcterms:W3CDTF">2012-01-30T11:03:59Z</dcterms:created>
  <dcterms:modified xsi:type="dcterms:W3CDTF">2012-07-05T15:29:53Z</dcterms:modified>
  <cp:category/>
</cp:coreProperties>
</file>