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3" r:id="rId1"/>
  </p:sldMasterIdLst>
  <p:notesMasterIdLst>
    <p:notesMasterId r:id="rId39"/>
  </p:notesMasterIdLst>
  <p:handoutMasterIdLst>
    <p:handoutMasterId r:id="rId40"/>
  </p:handoutMasterIdLst>
  <p:sldIdLst>
    <p:sldId id="354" r:id="rId2"/>
    <p:sldId id="314" r:id="rId3"/>
    <p:sldId id="403" r:id="rId4"/>
    <p:sldId id="409" r:id="rId5"/>
    <p:sldId id="412" r:id="rId6"/>
    <p:sldId id="408" r:id="rId7"/>
    <p:sldId id="368" r:id="rId8"/>
    <p:sldId id="357" r:id="rId9"/>
    <p:sldId id="374" r:id="rId10"/>
    <p:sldId id="359" r:id="rId11"/>
    <p:sldId id="372" r:id="rId12"/>
    <p:sldId id="378" r:id="rId13"/>
    <p:sldId id="396" r:id="rId14"/>
    <p:sldId id="416" r:id="rId15"/>
    <p:sldId id="379" r:id="rId16"/>
    <p:sldId id="380" r:id="rId17"/>
    <p:sldId id="381" r:id="rId18"/>
    <p:sldId id="411" r:id="rId19"/>
    <p:sldId id="383" r:id="rId20"/>
    <p:sldId id="384" r:id="rId21"/>
    <p:sldId id="410" r:id="rId22"/>
    <p:sldId id="389" r:id="rId23"/>
    <p:sldId id="399" r:id="rId24"/>
    <p:sldId id="415" r:id="rId25"/>
    <p:sldId id="391" r:id="rId26"/>
    <p:sldId id="405" r:id="rId27"/>
    <p:sldId id="394" r:id="rId28"/>
    <p:sldId id="406" r:id="rId29"/>
    <p:sldId id="382" r:id="rId30"/>
    <p:sldId id="413" r:id="rId31"/>
    <p:sldId id="398" r:id="rId32"/>
    <p:sldId id="400" r:id="rId33"/>
    <p:sldId id="401" r:id="rId34"/>
    <p:sldId id="402" r:id="rId35"/>
    <p:sldId id="404" r:id="rId36"/>
    <p:sldId id="407" r:id="rId37"/>
    <p:sldId id="414" r:id="rId38"/>
  </p:sldIdLst>
  <p:sldSz cx="9144000" cy="6858000" type="screen4x3"/>
  <p:notesSz cx="6858000" cy="91440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3A4E4"/>
    <a:srgbClr val="A3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3856" autoAdjust="0"/>
  </p:normalViewPr>
  <p:slideViewPr>
    <p:cSldViewPr snapToGrid="0" snapToObjects="1">
      <p:cViewPr>
        <p:scale>
          <a:sx n="75" d="100"/>
          <a:sy n="75" d="100"/>
        </p:scale>
        <p:origin x="-2032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2/01/12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J. MALCLES 02/01/2012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2BF3C-8D59-9A42-BC61-EB141BC6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82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2/01/12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J. MALCLES 02/01/2012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664E-F677-D34D-91A8-E846FCC4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79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664E-F677-D34D-91A8-E846FCC494DA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02/01/2012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923-3220-4742-9361-DFD3CEF4DC54}" type="datetime1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6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6" y="1906544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44732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marL="0" algn="l" defTabSz="914296" rtl="0" eaLnBrk="1" latinLnBrk="0" hangingPunct="1">
              <a:lnSpc>
                <a:spcPts val="4599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30" tIns="45715" rIns="91430" bIns="45715" rtlCol="0">
            <a:normAutofit/>
          </a:bodyPr>
          <a:lstStyle>
            <a:lvl1pPr marL="0" indent="0" algn="l" defTabSz="91429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6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5B15-477C-CB44-A4CA-F5DF4DAB4355}" type="datetime1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6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1"/>
            <a:ext cx="8360242" cy="566739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67339"/>
            <a:ext cx="8304213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E41-F0C9-774D-BCAB-C11619D6E61B}" type="datetime1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6" y="428064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44929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5FCB-968C-D449-9C78-2DBC8F1A369B}" type="datetime1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68C3-7B3A-6846-9D7B-7BBA8C2899AE}" type="datetime1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2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4" y="4953003"/>
            <a:ext cx="2472017" cy="12460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7" y="4419602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6" y="461684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4" y="4800601"/>
            <a:ext cx="5691651" cy="566739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8" y="5367339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FCBD-55A5-764F-882C-3D2B04CCC469}" type="datetime1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D92E-53C0-AD48-A03B-25386F944BEE}" type="datetime1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5" y="2857538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457201"/>
            <a:ext cx="6497637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71E4-58D3-7B43-9121-28B193F4E4DE}" type="datetime1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A820-9CA7-CF46-AF9A-7D589079FD76}" type="datetime1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6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5F29-550F-9D48-8C36-7D0CEFF2D8B5}" type="datetime1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2017061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7"/>
            <a:ext cx="77542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6" y="1906544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90" y="444732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28"/>
            <a:ext cx="7810967" cy="1088237"/>
          </a:xfrm>
          <a:noFill/>
        </p:spPr>
        <p:txBody>
          <a:bodyPr bIns="45715" anchor="b" anchorCtr="0">
            <a:normAutofit/>
          </a:bodyPr>
          <a:lstStyle>
            <a:lvl1pPr algn="l">
              <a:lnSpc>
                <a:spcPts val="4599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90" y="4801578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30" tIns="45715" rIns="91430" bIns="45715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342-A75F-4747-98B4-A9C494EFFE5D}" type="datetime1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443756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ACB1-1C1E-1D46-82C6-1166E27E07F1}" type="datetime1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801578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50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50" y="5862919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86DD-D4A4-2A41-914B-005C640A5749}" type="datetime1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1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1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4A71-BEC7-CF4E-B513-19936D6B766A}" type="datetime1">
              <a:rPr lang="en-US" smtClean="0"/>
              <a:t>7/6/12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047F-42D3-5344-9C1E-9FE20C0176D4}" type="datetime1">
              <a:rPr lang="en-US" smtClean="0"/>
              <a:t>7/6/12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8B5D-C4A4-3640-BBD4-869BFC946368}" type="datetime1">
              <a:rPr lang="en-US" smtClean="0"/>
              <a:t>7/6/12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6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2A6A6F8-9078-2C48-A2F6-E6B63B667D07}" type="datetime1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2" y="167347"/>
            <a:ext cx="630621" cy="35976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6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hf hdr="0" dt="0"/>
  <p:txStyles>
    <p:titleStyle>
      <a:lvl1pPr algn="r" defTabSz="914296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3974" indent="-453974" algn="l" defTabSz="914296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296" indent="-457148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331" indent="-346036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018" indent="-339686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704" indent="-331750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502" indent="-344449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426" indent="-344449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69875" indent="-344449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2736" indent="-344449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169" y="2337180"/>
            <a:ext cx="8568000" cy="425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627891"/>
            <a:ext cx="7165780" cy="1088136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Derniers</a:t>
            </a:r>
            <a:r>
              <a:rPr lang="en-US" sz="4400" dirty="0" smtClean="0"/>
              <a:t> </a:t>
            </a:r>
            <a:r>
              <a:rPr lang="en-US" sz="4400" dirty="0" err="1" smtClean="0"/>
              <a:t>résultats</a:t>
            </a:r>
            <a:r>
              <a:rPr lang="en-US" sz="4400" dirty="0" smtClean="0"/>
              <a:t> des </a:t>
            </a:r>
            <a:r>
              <a:rPr lang="en-US" sz="4400" dirty="0" err="1" smtClean="0"/>
              <a:t>recherches</a:t>
            </a:r>
            <a:r>
              <a:rPr lang="en-US" sz="4400" dirty="0" smtClean="0"/>
              <a:t> du boson de Higgs au LHC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121" y="451213"/>
            <a:ext cx="1279205" cy="1453905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286172" y="2052126"/>
            <a:ext cx="8568945" cy="454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30" tIns="45715" rIns="91430" bIns="45715" rtlCol="0">
            <a:normAutofit/>
          </a:bodyPr>
          <a:lstStyle>
            <a:lvl1pPr marL="0" indent="0" algn="l" defTabSz="91429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4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6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4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Claude </a:t>
            </a:r>
            <a:r>
              <a:rPr lang="en-US" sz="2000" dirty="0" err="1" smtClean="0"/>
              <a:t>Guyot</a:t>
            </a:r>
            <a:r>
              <a:rPr lang="en-US" sz="2000" dirty="0" smtClean="0"/>
              <a:t> et Julie </a:t>
            </a:r>
            <a:r>
              <a:rPr lang="en-US" sz="2000" dirty="0" err="1" smtClean="0"/>
              <a:t>Malclès</a:t>
            </a:r>
            <a:r>
              <a:rPr lang="en-US" sz="2000" dirty="0" smtClean="0"/>
              <a:t> pour ATLAS et CMS, SPP, </a:t>
            </a:r>
            <a:r>
              <a:rPr lang="en-US" sz="2000" dirty="0" err="1" smtClean="0"/>
              <a:t>Saclay</a:t>
            </a:r>
            <a:r>
              <a:rPr lang="en-US" sz="2000" dirty="0" smtClean="0"/>
              <a:t>, le 6 </a:t>
            </a:r>
            <a:r>
              <a:rPr lang="en-US" sz="2000" dirty="0" err="1" smtClean="0"/>
              <a:t>Juillet</a:t>
            </a:r>
            <a:r>
              <a:rPr lang="en-US" sz="2000" dirty="0" smtClean="0"/>
              <a:t> 2012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20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105" y="1467741"/>
            <a:ext cx="8978363" cy="4712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1800" dirty="0" smtClean="0">
                <a:solidFill>
                  <a:schemeClr val="tx1"/>
                </a:solidFill>
              </a:rPr>
              <a:t>On </a:t>
            </a:r>
            <a:r>
              <a:rPr lang="en-US" sz="1800" dirty="0" err="1" smtClean="0">
                <a:solidFill>
                  <a:schemeClr val="tx1"/>
                </a:solidFill>
              </a:rPr>
              <a:t>utilise</a:t>
            </a:r>
            <a:r>
              <a:rPr lang="en-US" sz="1800" dirty="0" smtClean="0">
                <a:solidFill>
                  <a:schemeClr val="tx1"/>
                </a:solidFill>
              </a:rPr>
              <a:t> les interactions entre les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r>
              <a:rPr lang="en-US" sz="1800" dirty="0" smtClean="0">
                <a:solidFill>
                  <a:schemeClr val="tx1"/>
                </a:solidFill>
              </a:rPr>
              <a:t> et la </a:t>
            </a:r>
            <a:r>
              <a:rPr lang="en-US" sz="1800" dirty="0" err="1" smtClean="0">
                <a:solidFill>
                  <a:schemeClr val="tx1"/>
                </a:solidFill>
              </a:rPr>
              <a:t>matière</a:t>
            </a:r>
            <a:r>
              <a:rPr lang="en-US" sz="1800" dirty="0" smtClean="0">
                <a:solidFill>
                  <a:schemeClr val="tx1"/>
                </a:solidFill>
              </a:rPr>
              <a:t> pour </a:t>
            </a:r>
            <a:r>
              <a:rPr lang="en-US" sz="1800" dirty="0" err="1" smtClean="0">
                <a:solidFill>
                  <a:schemeClr val="tx1"/>
                </a:solidFill>
              </a:rPr>
              <a:t>détecter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Chaque</a:t>
            </a:r>
            <a:r>
              <a:rPr lang="en-US" sz="1800" dirty="0" smtClean="0">
                <a:solidFill>
                  <a:schemeClr val="tx1"/>
                </a:solidFill>
              </a:rPr>
              <a:t> type de </a:t>
            </a:r>
            <a:r>
              <a:rPr lang="en-US" sz="1800" dirty="0" err="1" smtClean="0">
                <a:solidFill>
                  <a:schemeClr val="tx1"/>
                </a:solidFill>
              </a:rPr>
              <a:t>particule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interagit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différemment</a:t>
            </a:r>
            <a:r>
              <a:rPr lang="en-US" sz="1800" dirty="0" smtClean="0">
                <a:solidFill>
                  <a:schemeClr val="tx1"/>
                </a:solidFill>
              </a:rPr>
              <a:t> et a un sous-</a:t>
            </a:r>
            <a:r>
              <a:rPr lang="en-US" sz="1800" dirty="0" err="1" smtClean="0">
                <a:solidFill>
                  <a:schemeClr val="tx1"/>
                </a:solidFill>
              </a:rPr>
              <a:t>détecteur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dédié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40" y="2844800"/>
            <a:ext cx="7698685" cy="3951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0840" y="3352800"/>
            <a:ext cx="1525960" cy="3725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840" y="4013200"/>
            <a:ext cx="1525960" cy="2201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0399" y="5604933"/>
            <a:ext cx="1032933" cy="6942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5599" y="6453966"/>
            <a:ext cx="2573868" cy="4040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détecteur</a:t>
            </a:r>
            <a:r>
              <a:rPr lang="en-US" dirty="0" smtClean="0"/>
              <a:t>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83818"/>
            <a:ext cx="705643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7535" y="5205059"/>
            <a:ext cx="3165265" cy="159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Poids total	</a:t>
            </a:r>
            <a:r>
              <a:rPr lang="fr-FR" dirty="0" smtClean="0">
                <a:solidFill>
                  <a:srgbClr val="000000"/>
                </a:solidFill>
              </a:rPr>
              <a:t>12500 </a:t>
            </a:r>
            <a:r>
              <a:rPr lang="fr-FR" dirty="0" err="1">
                <a:solidFill>
                  <a:srgbClr val="000000"/>
                </a:solidFill>
              </a:rPr>
              <a:t>T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Diamètre extérieur	15.0 m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Longueur		21.5 m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Champ magnétique	</a:t>
            </a:r>
            <a:r>
              <a:rPr lang="fr-FR" dirty="0" smtClean="0">
                <a:solidFill>
                  <a:srgbClr val="000000"/>
                </a:solidFill>
              </a:rPr>
              <a:t> 4 </a:t>
            </a:r>
            <a:r>
              <a:rPr lang="fr-FR" dirty="0">
                <a:solidFill>
                  <a:srgbClr val="000000"/>
                </a:solidFill>
              </a:rPr>
              <a:t>Tesla</a:t>
            </a: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5181600" y="2379130"/>
            <a:ext cx="1066800" cy="276225"/>
          </a:xfrm>
          <a:prstGeom prst="borderCallout1">
            <a:avLst>
              <a:gd name="adj1" fmla="val 41380"/>
              <a:gd name="adj2" fmla="val -7144"/>
              <a:gd name="adj3" fmla="val 436208"/>
              <a:gd name="adj4" fmla="val -7321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ECAL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181600" y="1998130"/>
            <a:ext cx="1524000" cy="276225"/>
          </a:xfrm>
          <a:prstGeom prst="borderCallout1">
            <a:avLst>
              <a:gd name="adj1" fmla="val 41380"/>
              <a:gd name="adj2" fmla="val -5000"/>
              <a:gd name="adj3" fmla="val 567241"/>
              <a:gd name="adj4" fmla="val -6719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Traceur</a:t>
            </a: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3352800" y="5122330"/>
            <a:ext cx="990600" cy="276225"/>
          </a:xfrm>
          <a:prstGeom prst="borderCallout1">
            <a:avLst>
              <a:gd name="adj1" fmla="val 41380"/>
              <a:gd name="adj2" fmla="val 107694"/>
              <a:gd name="adj3" fmla="val -453449"/>
              <a:gd name="adj4" fmla="val 123079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HCAL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419600" y="4206343"/>
            <a:ext cx="1828800" cy="10699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9"/>
          <p:cNvSpPr>
            <a:spLocks/>
          </p:cNvSpPr>
          <p:nvPr/>
        </p:nvSpPr>
        <p:spPr bwMode="auto">
          <a:xfrm>
            <a:off x="381000" y="4436530"/>
            <a:ext cx="1828800" cy="533400"/>
          </a:xfrm>
          <a:prstGeom prst="borderCallout1">
            <a:avLst>
              <a:gd name="adj1" fmla="val 21431"/>
              <a:gd name="adj2" fmla="val 104167"/>
              <a:gd name="adj3" fmla="val -73213"/>
              <a:gd name="adj4" fmla="val 21067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Aimant solénoïdal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supraconducteur</a:t>
            </a: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>
            <a:off x="6781800" y="6036730"/>
            <a:ext cx="1295400" cy="352425"/>
          </a:xfrm>
          <a:prstGeom prst="borderCallout1">
            <a:avLst>
              <a:gd name="adj1" fmla="val 32431"/>
              <a:gd name="adj2" fmla="val -5884"/>
              <a:gd name="adj3" fmla="val -345944"/>
              <a:gd name="adj4" fmla="val -3786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Muons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105400" y="2531530"/>
            <a:ext cx="685800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7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La collaboration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8" name="Content Placeholder 6" descr="CMScollaboration_20120627_0139light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b="5659"/>
          <a:stretch>
            <a:fillRect/>
          </a:stretch>
        </p:blipFill>
        <p:spPr>
          <a:xfrm>
            <a:off x="438571" y="1777999"/>
            <a:ext cx="8119809" cy="4799542"/>
          </a:xfrm>
        </p:spPr>
      </p:pic>
    </p:spTree>
    <p:extLst>
      <p:ext uri="{BB962C8B-B14F-4D97-AF65-F5344CB8AC3E}">
        <p14:creationId xmlns:p14="http://schemas.microsoft.com/office/powerpoint/2010/main" val="398794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groupe</a:t>
            </a:r>
            <a:r>
              <a:rPr lang="en-US" dirty="0" smtClean="0"/>
              <a:t> CMS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l’IRFU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3105" y="1574798"/>
            <a:ext cx="8555148" cy="5120396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lvl="1" indent="0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</a:pPr>
            <a:r>
              <a:rPr lang="en-US" sz="2000" b="1" dirty="0" smtClean="0">
                <a:solidFill>
                  <a:srgbClr val="990000"/>
                </a:solidFill>
              </a:rPr>
              <a:t>Composition </a:t>
            </a:r>
            <a:r>
              <a:rPr lang="en-US" sz="2000" b="1" dirty="0" err="1" smtClean="0">
                <a:solidFill>
                  <a:srgbClr val="990000"/>
                </a:solidFill>
              </a:rPr>
              <a:t>actuelle</a:t>
            </a:r>
            <a:r>
              <a:rPr lang="en-US" sz="2000" b="1" dirty="0" smtClean="0">
                <a:solidFill>
                  <a:srgbClr val="990000"/>
                </a:solidFill>
              </a:rPr>
              <a:t>:</a:t>
            </a:r>
            <a:endParaRPr lang="fr-FR" dirty="0" smtClean="0"/>
          </a:p>
          <a:p>
            <a:pPr marL="342900" lvl="1" indent="-342900">
              <a:spcBef>
                <a:spcPts val="0"/>
              </a:spcBef>
              <a:buClrTx/>
            </a:pPr>
            <a:endParaRPr lang="fr-FR" sz="1800" b="1" dirty="0" smtClean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0"/>
              </a:spcBef>
              <a:buClrTx/>
            </a:pPr>
            <a:r>
              <a:rPr lang="fr-FR" sz="1800" b="1" dirty="0" smtClean="0">
                <a:solidFill>
                  <a:srgbClr val="000000"/>
                </a:solidFill>
              </a:rPr>
              <a:t>16 physiciens: </a:t>
            </a:r>
            <a:r>
              <a:rPr lang="fr-FR" sz="1600" i="1" dirty="0" smtClean="0">
                <a:solidFill>
                  <a:srgbClr val="000000"/>
                </a:solidFill>
              </a:rPr>
              <a:t>M</a:t>
            </a:r>
            <a:r>
              <a:rPr lang="fr-FR" sz="1600" i="1" dirty="0">
                <a:solidFill>
                  <a:srgbClr val="000000"/>
                </a:solidFill>
              </a:rPr>
              <a:t>. Besançon, </a:t>
            </a:r>
            <a:r>
              <a:rPr lang="fr-FR" sz="1600" i="1" dirty="0" smtClean="0">
                <a:solidFill>
                  <a:srgbClr val="000000"/>
                </a:solidFill>
              </a:rPr>
              <a:t>F. Couderc, M</a:t>
            </a:r>
            <a:r>
              <a:rPr lang="fr-FR" sz="1600" i="1" dirty="0">
                <a:solidFill>
                  <a:srgbClr val="000000"/>
                </a:solidFill>
              </a:rPr>
              <a:t>. </a:t>
            </a:r>
            <a:r>
              <a:rPr lang="fr-FR" sz="1600" i="1" dirty="0" err="1">
                <a:solidFill>
                  <a:srgbClr val="000000"/>
                </a:solidFill>
              </a:rPr>
              <a:t>Dejardin</a:t>
            </a:r>
            <a:r>
              <a:rPr lang="fr-FR" sz="1600" i="1" dirty="0">
                <a:solidFill>
                  <a:srgbClr val="000000"/>
                </a:solidFill>
              </a:rPr>
              <a:t>, D. </a:t>
            </a:r>
            <a:r>
              <a:rPr lang="fr-FR" sz="1600" i="1" dirty="0" err="1">
                <a:solidFill>
                  <a:srgbClr val="000000"/>
                </a:solidFill>
              </a:rPr>
              <a:t>Denegri</a:t>
            </a:r>
            <a:r>
              <a:rPr lang="fr-FR" sz="1600" i="1" dirty="0">
                <a:solidFill>
                  <a:srgbClr val="000000"/>
                </a:solidFill>
              </a:rPr>
              <a:t>, B. </a:t>
            </a:r>
            <a:r>
              <a:rPr lang="fr-FR" sz="1600" i="1" dirty="0" err="1">
                <a:solidFill>
                  <a:srgbClr val="000000"/>
                </a:solidFill>
              </a:rPr>
              <a:t>Fabbro</a:t>
            </a:r>
            <a:r>
              <a:rPr lang="fr-FR" sz="1600" i="1" dirty="0">
                <a:solidFill>
                  <a:srgbClr val="000000"/>
                </a:solidFill>
              </a:rPr>
              <a:t>, J.L. Faure, </a:t>
            </a:r>
            <a:r>
              <a:rPr lang="fr-FR" sz="1600" i="1" dirty="0" smtClean="0">
                <a:solidFill>
                  <a:srgbClr val="000000"/>
                </a:solidFill>
              </a:rPr>
              <a:t>F. Ferri, S</a:t>
            </a:r>
            <a:r>
              <a:rPr lang="fr-FR" sz="1600" i="1" dirty="0">
                <a:solidFill>
                  <a:srgbClr val="000000"/>
                </a:solidFill>
              </a:rPr>
              <a:t>. </a:t>
            </a:r>
            <a:r>
              <a:rPr lang="fr-FR" sz="1600" i="1" dirty="0" err="1" smtClean="0">
                <a:solidFill>
                  <a:srgbClr val="000000"/>
                </a:solidFill>
              </a:rPr>
              <a:t>Ganjour</a:t>
            </a:r>
            <a:r>
              <a:rPr lang="fr-FR" sz="1600" i="1" dirty="0" smtClean="0">
                <a:solidFill>
                  <a:srgbClr val="000000"/>
                </a:solidFill>
              </a:rPr>
              <a:t>, </a:t>
            </a:r>
            <a:r>
              <a:rPr lang="fr-FR" sz="1600" i="1" dirty="0">
                <a:solidFill>
                  <a:srgbClr val="000000"/>
                </a:solidFill>
              </a:rPr>
              <a:t>A. </a:t>
            </a:r>
            <a:r>
              <a:rPr lang="fr-FR" sz="1600" i="1" dirty="0" err="1">
                <a:solidFill>
                  <a:srgbClr val="000000"/>
                </a:solidFill>
              </a:rPr>
              <a:t>Givernaud</a:t>
            </a:r>
            <a:r>
              <a:rPr lang="fr-FR" sz="1600" i="1" dirty="0">
                <a:solidFill>
                  <a:srgbClr val="000000"/>
                </a:solidFill>
              </a:rPr>
              <a:t> </a:t>
            </a:r>
            <a:r>
              <a:rPr lang="fr-FR" sz="1600" i="1" dirty="0" smtClean="0">
                <a:solidFill>
                  <a:srgbClr val="000000"/>
                </a:solidFill>
              </a:rPr>
              <a:t>, P. Gras, </a:t>
            </a:r>
            <a:r>
              <a:rPr lang="fr-FR" sz="1600" i="1" dirty="0">
                <a:solidFill>
                  <a:srgbClr val="000000"/>
                </a:solidFill>
              </a:rPr>
              <a:t>G. Hamel de </a:t>
            </a:r>
            <a:r>
              <a:rPr lang="fr-FR" sz="1600" i="1" dirty="0" err="1">
                <a:solidFill>
                  <a:srgbClr val="000000"/>
                </a:solidFill>
              </a:rPr>
              <a:t>Monchenault</a:t>
            </a:r>
            <a:r>
              <a:rPr lang="fr-FR" sz="1600" i="1" dirty="0">
                <a:solidFill>
                  <a:srgbClr val="000000"/>
                </a:solidFill>
              </a:rPr>
              <a:t>, P. Jarry, E. </a:t>
            </a:r>
            <a:r>
              <a:rPr lang="fr-FR" sz="1600" i="1" dirty="0" err="1">
                <a:solidFill>
                  <a:srgbClr val="000000"/>
                </a:solidFill>
              </a:rPr>
              <a:t>Locci</a:t>
            </a:r>
            <a:r>
              <a:rPr lang="fr-FR" sz="1600" i="1" dirty="0">
                <a:solidFill>
                  <a:srgbClr val="000000"/>
                </a:solidFill>
              </a:rPr>
              <a:t>, J. </a:t>
            </a:r>
            <a:r>
              <a:rPr lang="fr-FR" sz="1600" i="1" dirty="0" err="1">
                <a:solidFill>
                  <a:srgbClr val="000000"/>
                </a:solidFill>
              </a:rPr>
              <a:t>Malclès</a:t>
            </a:r>
            <a:r>
              <a:rPr lang="fr-FR" sz="1600" i="1" dirty="0">
                <a:solidFill>
                  <a:srgbClr val="000000"/>
                </a:solidFill>
              </a:rPr>
              <a:t>, A. </a:t>
            </a:r>
            <a:r>
              <a:rPr lang="fr-FR" sz="1600" i="1" dirty="0" err="1">
                <a:solidFill>
                  <a:srgbClr val="000000"/>
                </a:solidFill>
              </a:rPr>
              <a:t>Rosowsky</a:t>
            </a:r>
            <a:r>
              <a:rPr lang="fr-FR" sz="1600" i="1" dirty="0">
                <a:solidFill>
                  <a:srgbClr val="000000"/>
                </a:solidFill>
              </a:rPr>
              <a:t>, M. </a:t>
            </a:r>
            <a:r>
              <a:rPr lang="fr-FR" sz="1600" i="1" dirty="0" err="1" smtClean="0">
                <a:solidFill>
                  <a:srgbClr val="000000"/>
                </a:solidFill>
              </a:rPr>
              <a:t>Titov</a:t>
            </a:r>
            <a:endParaRPr lang="fr-FR" sz="1600" u="sng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b="1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000000"/>
                </a:solidFill>
              </a:rPr>
              <a:t>3 doctorants</a:t>
            </a:r>
            <a:r>
              <a:rPr lang="fr-FR" sz="1800" u="sng" dirty="0" smtClean="0">
                <a:solidFill>
                  <a:srgbClr val="000000"/>
                </a:solidFill>
              </a:rPr>
              <a:t>: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600" i="1" dirty="0" smtClean="0">
                <a:solidFill>
                  <a:srgbClr val="000000"/>
                </a:solidFill>
              </a:rPr>
              <a:t>S. </a:t>
            </a:r>
            <a:r>
              <a:rPr lang="fr-FR" sz="1600" i="1" dirty="0" err="1" smtClean="0">
                <a:solidFill>
                  <a:srgbClr val="000000"/>
                </a:solidFill>
              </a:rPr>
              <a:t>Choudhury</a:t>
            </a:r>
            <a:r>
              <a:rPr lang="fr-FR" sz="1600" i="1" dirty="0" smtClean="0">
                <a:solidFill>
                  <a:srgbClr val="000000"/>
                </a:solidFill>
              </a:rPr>
              <a:t>, J. Neveu, </a:t>
            </a:r>
            <a:r>
              <a:rPr lang="fr-FR" sz="1600" i="1" dirty="0" err="1" smtClean="0">
                <a:solidFill>
                  <a:srgbClr val="000000"/>
                </a:solidFill>
              </a:rPr>
              <a:t>T</a:t>
            </a:r>
            <a:r>
              <a:rPr lang="fr-FR" sz="1600" i="1" dirty="0" smtClean="0">
                <a:solidFill>
                  <a:srgbClr val="000000"/>
                </a:solidFill>
              </a:rPr>
              <a:t>. </a:t>
            </a:r>
            <a:r>
              <a:rPr lang="fr-FR" sz="1600" i="1" dirty="0" err="1" smtClean="0">
                <a:solidFill>
                  <a:srgbClr val="000000"/>
                </a:solidFill>
              </a:rPr>
              <a:t>Hennequin</a:t>
            </a:r>
            <a:endParaRPr lang="fr-FR" sz="1600" u="sng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b="1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000000"/>
                </a:solidFill>
              </a:rPr>
              <a:t>2 </a:t>
            </a:r>
            <a:r>
              <a:rPr lang="fr-FR" sz="1800" b="1" dirty="0" err="1">
                <a:solidFill>
                  <a:srgbClr val="000000"/>
                </a:solidFill>
              </a:rPr>
              <a:t>p</a:t>
            </a:r>
            <a:r>
              <a:rPr lang="fr-FR" sz="1800" b="1" dirty="0" err="1" smtClean="0">
                <a:solidFill>
                  <a:srgbClr val="000000"/>
                </a:solidFill>
              </a:rPr>
              <a:t>ostdocs</a:t>
            </a:r>
            <a:r>
              <a:rPr lang="fr-FR" sz="1800" b="1" dirty="0" smtClean="0">
                <a:solidFill>
                  <a:srgbClr val="000000"/>
                </a:solidFill>
              </a:rPr>
              <a:t>: </a:t>
            </a:r>
            <a:r>
              <a:rPr lang="fr-FR" sz="1800" i="1" dirty="0" smtClean="0">
                <a:solidFill>
                  <a:srgbClr val="000000"/>
                </a:solidFill>
              </a:rPr>
              <a:t>I</a:t>
            </a:r>
            <a:r>
              <a:rPr lang="fr-FR" sz="1600" i="1" dirty="0" smtClean="0">
                <a:solidFill>
                  <a:srgbClr val="000000"/>
                </a:solidFill>
              </a:rPr>
              <a:t>. </a:t>
            </a:r>
            <a:r>
              <a:rPr lang="fr-FR" sz="1600" i="1" dirty="0" err="1" smtClean="0">
                <a:solidFill>
                  <a:srgbClr val="000000"/>
                </a:solidFill>
              </a:rPr>
              <a:t>Tecker</a:t>
            </a:r>
            <a:r>
              <a:rPr lang="fr-FR" sz="1600" i="1" dirty="0" smtClean="0">
                <a:solidFill>
                  <a:srgbClr val="000000"/>
                </a:solidFill>
              </a:rPr>
              <a:t>, A. </a:t>
            </a:r>
            <a:r>
              <a:rPr lang="fr-FR" sz="1600" i="1" dirty="0" err="1" smtClean="0">
                <a:solidFill>
                  <a:srgbClr val="000000"/>
                </a:solidFill>
              </a:rPr>
              <a:t>Nayak</a:t>
            </a:r>
            <a:endParaRPr lang="fr-FR" sz="1600" i="1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b="1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000000"/>
                </a:solidFill>
              </a:rPr>
              <a:t>Forte implication du SEDI à la construction</a:t>
            </a:r>
            <a:r>
              <a:rPr lang="fr-FR" sz="1800" i="1" dirty="0" smtClean="0">
                <a:solidFill>
                  <a:srgbClr val="000000"/>
                </a:solidFill>
              </a:rPr>
              <a:t>: </a:t>
            </a:r>
            <a:r>
              <a:rPr lang="fr-FR" sz="1600" i="1" dirty="0" smtClean="0">
                <a:solidFill>
                  <a:schemeClr val="tx1"/>
                </a:solidFill>
              </a:rPr>
              <a:t>M</a:t>
            </a:r>
            <a:r>
              <a:rPr lang="fr-FR" sz="1600" i="1" dirty="0">
                <a:solidFill>
                  <a:schemeClr val="tx1"/>
                </a:solidFill>
              </a:rPr>
              <a:t>. </a:t>
            </a:r>
            <a:r>
              <a:rPr lang="fr-FR" sz="1600" i="1" dirty="0" err="1">
                <a:solidFill>
                  <a:schemeClr val="tx1"/>
                </a:solidFill>
              </a:rPr>
              <a:t>Anfreville</a:t>
            </a:r>
            <a:r>
              <a:rPr lang="fr-FR" sz="1600" i="1" dirty="0">
                <a:solidFill>
                  <a:schemeClr val="tx1"/>
                </a:solidFill>
              </a:rPr>
              <a:t> , J-P. Bard, M. Boyer, A. Gomes, P. Gras, C. </a:t>
            </a:r>
            <a:r>
              <a:rPr lang="fr-FR" sz="1600" i="1" dirty="0" err="1">
                <a:solidFill>
                  <a:schemeClr val="tx1"/>
                </a:solidFill>
              </a:rPr>
              <a:t>Jeanney</a:t>
            </a:r>
            <a:r>
              <a:rPr lang="fr-FR" sz="1600" i="1" dirty="0">
                <a:solidFill>
                  <a:schemeClr val="tx1"/>
                </a:solidFill>
              </a:rPr>
              <a:t>, I. </a:t>
            </a:r>
            <a:r>
              <a:rPr lang="fr-FR" sz="1600" i="1" dirty="0" err="1">
                <a:solidFill>
                  <a:schemeClr val="tx1"/>
                </a:solidFill>
              </a:rPr>
              <a:t>Mandjavize</a:t>
            </a:r>
            <a:r>
              <a:rPr lang="fr-FR" sz="1600" i="1" dirty="0">
                <a:solidFill>
                  <a:schemeClr val="tx1"/>
                </a:solidFill>
              </a:rPr>
              <a:t>, Y. </a:t>
            </a:r>
            <a:r>
              <a:rPr lang="fr-FR" sz="1600" i="1" dirty="0" err="1">
                <a:solidFill>
                  <a:schemeClr val="tx1"/>
                </a:solidFill>
              </a:rPr>
              <a:t>Penichot</a:t>
            </a:r>
            <a:r>
              <a:rPr lang="fr-FR" sz="1600" i="1" dirty="0">
                <a:solidFill>
                  <a:schemeClr val="tx1"/>
                </a:solidFill>
              </a:rPr>
              <a:t>, D. Pierrepont (antenne), J.M Reymond, J. </a:t>
            </a:r>
            <a:r>
              <a:rPr lang="fr-FR" sz="1600" i="1" dirty="0" err="1">
                <a:solidFill>
                  <a:schemeClr val="tx1"/>
                </a:solidFill>
              </a:rPr>
              <a:t>Rolequin</a:t>
            </a:r>
            <a:r>
              <a:rPr lang="fr-FR" sz="1600" i="1" dirty="0">
                <a:solidFill>
                  <a:schemeClr val="tx1"/>
                </a:solidFill>
              </a:rPr>
              <a:t>, J. Tartas, P. </a:t>
            </a:r>
            <a:r>
              <a:rPr lang="fr-FR" sz="1600" i="1" dirty="0" err="1" smtClean="0">
                <a:solidFill>
                  <a:schemeClr val="tx1"/>
                </a:solidFill>
              </a:rPr>
              <a:t>Venault</a:t>
            </a:r>
            <a:endParaRPr lang="fr-FR" sz="1600" i="1" dirty="0" smtClean="0">
              <a:solidFill>
                <a:schemeClr val="tx1"/>
              </a:solidFill>
            </a:endParaRPr>
          </a:p>
          <a:p>
            <a:pPr marL="287338" indent="-287338">
              <a:spcBef>
                <a:spcPts val="7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i="1" dirty="0">
              <a:solidFill>
                <a:schemeClr val="tx1"/>
              </a:solidFill>
            </a:endParaRPr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4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groupe</a:t>
            </a:r>
            <a:r>
              <a:rPr lang="en-US" dirty="0" smtClean="0"/>
              <a:t> CMS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l’IRFU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3105" y="1574798"/>
            <a:ext cx="8555148" cy="5120396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287338" indent="-287338">
              <a:spcBef>
                <a:spcPts val="7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990000"/>
                </a:solidFill>
              </a:rPr>
              <a:t>Contributions majeures au détecteur:</a:t>
            </a:r>
            <a:endParaRPr lang="fr-FR" sz="1800" b="1" dirty="0" smtClean="0">
              <a:solidFill>
                <a:srgbClr val="99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990000"/>
                </a:solidFill>
              </a:rPr>
              <a:t>Design: </a:t>
            </a:r>
            <a:r>
              <a:rPr lang="fr-FR" sz="1800" dirty="0" smtClean="0">
                <a:solidFill>
                  <a:schemeClr val="tx1"/>
                </a:solidFill>
              </a:rPr>
              <a:t>Forte participation au design de l’expérience, R&amp;D sur les cristaux, design du calorimètre électromagnétique, avant de convaincre les ingénieurs de la faisabilité des projets </a:t>
            </a: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err="1" smtClean="0">
                <a:solidFill>
                  <a:srgbClr val="990000"/>
                </a:solidFill>
              </a:rPr>
              <a:t>Solénoide</a:t>
            </a:r>
            <a:r>
              <a:rPr lang="fr-FR" sz="1800" b="1" dirty="0" smtClean="0">
                <a:solidFill>
                  <a:srgbClr val="990000"/>
                </a:solidFill>
              </a:rPr>
              <a:t>: </a:t>
            </a:r>
            <a:r>
              <a:rPr lang="fr-FR" sz="1800" dirty="0" smtClean="0">
                <a:solidFill>
                  <a:srgbClr val="000000"/>
                </a:solidFill>
              </a:rPr>
              <a:t>IRFU </a:t>
            </a:r>
            <a:r>
              <a:rPr lang="fr-FR" sz="1800" dirty="0">
                <a:solidFill>
                  <a:srgbClr val="000000"/>
                </a:solidFill>
              </a:rPr>
              <a:t>à l’origine de la conception de ce solénoïde supraconducteur, le plus grand jamais </a:t>
            </a:r>
            <a:r>
              <a:rPr lang="fr-FR" sz="1800" dirty="0" smtClean="0">
                <a:solidFill>
                  <a:srgbClr val="000000"/>
                </a:solidFill>
              </a:rPr>
              <a:t>réalisé</a:t>
            </a: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990000"/>
                </a:solidFill>
              </a:rPr>
              <a:t>Calorimètre électromagnétique:</a:t>
            </a:r>
            <a:endParaRPr lang="fr-FR" sz="1600" b="1" dirty="0" smtClean="0">
              <a:solidFill>
                <a:srgbClr val="990000"/>
              </a:solidFill>
            </a:endParaRPr>
          </a:p>
          <a:p>
            <a:pPr lvl="1"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Electronique de lecture </a:t>
            </a:r>
            <a:r>
              <a:rPr lang="fr-FR" sz="1800" dirty="0" err="1" smtClean="0">
                <a:solidFill>
                  <a:schemeClr val="tx1"/>
                </a:solidFill>
              </a:rPr>
              <a:t>selective</a:t>
            </a:r>
            <a:r>
              <a:rPr lang="fr-FR" sz="1800" dirty="0" smtClean="0">
                <a:solidFill>
                  <a:schemeClr val="tx1"/>
                </a:solidFill>
              </a:rPr>
              <a:t> 	</a:t>
            </a:r>
          </a:p>
          <a:p>
            <a:pPr lvl="1"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Monitorage par LASER: </a:t>
            </a:r>
            <a:r>
              <a:rPr lang="fr-FR" sz="1800" dirty="0" smtClean="0">
                <a:solidFill>
                  <a:srgbClr val="FF0000"/>
                </a:solidFill>
              </a:rPr>
              <a:t>crucial pour la recherche du </a:t>
            </a:r>
            <a:r>
              <a:rPr lang="fr-FR" sz="1800" dirty="0" err="1" smtClean="0">
                <a:solidFill>
                  <a:srgbClr val="FF0000"/>
                </a:solidFill>
              </a:rPr>
              <a:t>Higgs</a:t>
            </a:r>
            <a:r>
              <a:rPr lang="fr-FR" sz="1800" dirty="0" smtClean="0">
                <a:solidFill>
                  <a:srgbClr val="FF0000"/>
                </a:solidFill>
              </a:rPr>
              <a:t> en deux photons</a:t>
            </a: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750"/>
              </a:spcBef>
              <a:buClrTx/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chemeClr val="accent1"/>
                </a:solidFill>
              </a:rPr>
              <a:t>Contribution aux analyses liées au boson de </a:t>
            </a:r>
            <a:r>
              <a:rPr lang="fr-FR" sz="2000" b="1" dirty="0" err="1" smtClean="0">
                <a:solidFill>
                  <a:schemeClr val="accent1"/>
                </a:solidFill>
              </a:rPr>
              <a:t>Higgs</a:t>
            </a:r>
            <a:r>
              <a:rPr lang="fr-FR" sz="2000" b="1" dirty="0" smtClean="0">
                <a:solidFill>
                  <a:schemeClr val="accent1"/>
                </a:solidFill>
              </a:rPr>
              <a:t>:</a:t>
            </a: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FF0000"/>
                </a:solidFill>
              </a:rPr>
              <a:t>H en deux photons</a:t>
            </a: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990000"/>
                </a:solidFill>
              </a:rPr>
              <a:t>H en deux </a:t>
            </a:r>
            <a:r>
              <a:rPr lang="fr-FR" sz="1800" b="1" dirty="0" err="1" smtClean="0">
                <a:solidFill>
                  <a:srgbClr val="990000"/>
                </a:solidFill>
              </a:rPr>
              <a:t>τ</a:t>
            </a:r>
            <a:endParaRPr lang="fr-FR" sz="1800" b="1" dirty="0" smtClean="0">
              <a:solidFill>
                <a:srgbClr val="990000"/>
              </a:solidFill>
            </a:endParaRPr>
          </a:p>
          <a:p>
            <a:pPr marL="287338" indent="-287338">
              <a:spcBef>
                <a:spcPts val="7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chemeClr val="tx1"/>
              </a:solidFill>
            </a:endParaRPr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4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calorimètre</a:t>
            </a:r>
            <a:r>
              <a:rPr lang="en-US" dirty="0" smtClean="0"/>
              <a:t> de CMS: ECAL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13" y="1698302"/>
            <a:ext cx="325596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006739" y="924611"/>
            <a:ext cx="1276956" cy="40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105" y="3579889"/>
            <a:ext cx="8893696" cy="32169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/>
              <a:t>Le </a:t>
            </a:r>
            <a:r>
              <a:rPr lang="en-US" sz="1800" dirty="0" err="1"/>
              <a:t>calorimètre</a:t>
            </a:r>
            <a:r>
              <a:rPr lang="en-US" sz="1800" dirty="0"/>
              <a:t> (</a:t>
            </a:r>
            <a:r>
              <a:rPr lang="en-US" sz="1800" dirty="0" err="1"/>
              <a:t>cristaux+photodetecteurs</a:t>
            </a:r>
            <a:r>
              <a:rPr lang="en-US" sz="1800" dirty="0"/>
              <a:t>) </a:t>
            </a:r>
            <a:r>
              <a:rPr lang="en-US" sz="1800" dirty="0" err="1"/>
              <a:t>mesure</a:t>
            </a:r>
            <a:r>
              <a:rPr lang="en-US" sz="1800" dirty="0"/>
              <a:t> </a:t>
            </a:r>
            <a:r>
              <a:rPr lang="en-US" sz="1800" dirty="0" err="1"/>
              <a:t>l’énergie</a:t>
            </a:r>
            <a:r>
              <a:rPr lang="en-US" sz="1800" dirty="0"/>
              <a:t> des </a:t>
            </a:r>
            <a:r>
              <a:rPr lang="en-US" sz="1800" dirty="0" err="1"/>
              <a:t>électrons</a:t>
            </a:r>
            <a:r>
              <a:rPr lang="en-US" sz="1800" dirty="0"/>
              <a:t> et </a:t>
            </a:r>
            <a:r>
              <a:rPr lang="en-US" sz="1800" dirty="0" smtClean="0"/>
              <a:t>photons:</a:t>
            </a:r>
          </a:p>
          <a:p>
            <a:pPr lvl="1"/>
            <a:r>
              <a:rPr lang="en-US" sz="1600" dirty="0" err="1" smtClean="0"/>
              <a:t>Lorsqu’un</a:t>
            </a:r>
            <a:r>
              <a:rPr lang="en-US" sz="1600" dirty="0" smtClean="0"/>
              <a:t> </a:t>
            </a:r>
            <a:r>
              <a:rPr lang="en-US" sz="1600" dirty="0"/>
              <a:t>photon </a:t>
            </a:r>
            <a:r>
              <a:rPr lang="en-US" sz="1600" dirty="0" err="1"/>
              <a:t>ou</a:t>
            </a:r>
            <a:r>
              <a:rPr lang="en-US" sz="1600" dirty="0"/>
              <a:t> un </a:t>
            </a:r>
            <a:r>
              <a:rPr lang="en-US" sz="1600" dirty="0" err="1"/>
              <a:t>électron</a:t>
            </a:r>
            <a:r>
              <a:rPr lang="en-US" sz="1600" dirty="0"/>
              <a:t> arrive </a:t>
            </a:r>
            <a:r>
              <a:rPr lang="en-US" sz="1600" dirty="0" err="1"/>
              <a:t>dans</a:t>
            </a:r>
            <a:r>
              <a:rPr lang="en-US" sz="1600" dirty="0"/>
              <a:t> un </a:t>
            </a:r>
            <a:r>
              <a:rPr lang="en-US" sz="1600" dirty="0" err="1"/>
              <a:t>cristal</a:t>
            </a:r>
            <a:r>
              <a:rPr lang="en-US" sz="1600" dirty="0"/>
              <a:t>, </a:t>
            </a:r>
            <a:r>
              <a:rPr lang="en-US" sz="1600" dirty="0" err="1"/>
              <a:t>une</a:t>
            </a:r>
            <a:r>
              <a:rPr lang="en-US" sz="1600" dirty="0"/>
              <a:t> suite </a:t>
            </a:r>
            <a:r>
              <a:rPr lang="en-US" sz="1600" dirty="0" err="1"/>
              <a:t>d’interactions</a:t>
            </a:r>
            <a:r>
              <a:rPr lang="en-US" sz="1600" dirty="0"/>
              <a:t> </a:t>
            </a:r>
            <a:r>
              <a:rPr lang="en-US" sz="1600" dirty="0" err="1" smtClean="0"/>
              <a:t>électromagnétiques</a:t>
            </a:r>
            <a:r>
              <a:rPr lang="en-US" sz="1600" dirty="0" smtClean="0"/>
              <a:t> </a:t>
            </a:r>
            <a:r>
              <a:rPr lang="en-US" sz="1600" dirty="0" err="1"/>
              <a:t>transforme</a:t>
            </a:r>
            <a:r>
              <a:rPr lang="en-US" sz="1600" dirty="0"/>
              <a:t> </a:t>
            </a:r>
            <a:r>
              <a:rPr lang="en-US" sz="1600" dirty="0" err="1"/>
              <a:t>toute</a:t>
            </a:r>
            <a:r>
              <a:rPr lang="en-US" sz="1600" dirty="0"/>
              <a:t> son </a:t>
            </a:r>
            <a:r>
              <a:rPr lang="en-US" sz="1600" dirty="0" err="1"/>
              <a:t>énergie</a:t>
            </a:r>
            <a:r>
              <a:rPr lang="en-US" sz="1600" dirty="0"/>
              <a:t> en lumière visible</a:t>
            </a:r>
          </a:p>
          <a:p>
            <a:pPr lvl="1"/>
            <a:r>
              <a:rPr lang="en-US" sz="1600" dirty="0"/>
              <a:t>On </a:t>
            </a:r>
            <a:r>
              <a:rPr lang="en-US" sz="1600" dirty="0" err="1"/>
              <a:t>recueille</a:t>
            </a:r>
            <a:r>
              <a:rPr lang="en-US" sz="1600" dirty="0"/>
              <a:t> </a:t>
            </a:r>
            <a:r>
              <a:rPr lang="en-US" sz="1600" dirty="0" err="1"/>
              <a:t>cette</a:t>
            </a:r>
            <a:r>
              <a:rPr lang="en-US" sz="1600" dirty="0"/>
              <a:t> lumière et en </a:t>
            </a:r>
            <a:r>
              <a:rPr lang="en-US" sz="1600" dirty="0" err="1"/>
              <a:t>déduit</a:t>
            </a:r>
            <a:r>
              <a:rPr lang="en-US" sz="1600" dirty="0"/>
              <a:t> son </a:t>
            </a:r>
            <a:r>
              <a:rPr lang="en-US" sz="1600" dirty="0" err="1"/>
              <a:t>énergie</a:t>
            </a:r>
            <a:r>
              <a:rPr lang="en-US" sz="1600" dirty="0"/>
              <a:t> </a:t>
            </a:r>
            <a:r>
              <a:rPr lang="en-US" sz="1600" dirty="0" err="1"/>
              <a:t>initiale</a:t>
            </a:r>
            <a:endParaRPr lang="en-US" sz="1600" dirty="0"/>
          </a:p>
          <a:p>
            <a:r>
              <a:rPr lang="en-US" sz="1800" b="1" dirty="0" err="1" smtClean="0"/>
              <a:t>Problème</a:t>
            </a:r>
            <a:r>
              <a:rPr lang="en-US" sz="1800" b="1" dirty="0"/>
              <a:t>: </a:t>
            </a:r>
            <a:r>
              <a:rPr lang="en-US" sz="1800" dirty="0"/>
              <a:t>après irradiation (</a:t>
            </a:r>
            <a:r>
              <a:rPr lang="en-US" sz="1800" dirty="0" err="1"/>
              <a:t>quand</a:t>
            </a:r>
            <a:r>
              <a:rPr lang="en-US" sz="1800" dirty="0"/>
              <a:t> des collisions </a:t>
            </a:r>
            <a:r>
              <a:rPr lang="en-US" sz="1800" dirty="0" err="1"/>
              <a:t>ont</a:t>
            </a:r>
            <a:r>
              <a:rPr lang="en-US" sz="1800" dirty="0"/>
              <a:t> lieu), les </a:t>
            </a:r>
            <a:r>
              <a:rPr lang="en-US" sz="1800" dirty="0" err="1"/>
              <a:t>cristaux</a:t>
            </a:r>
            <a:r>
              <a:rPr lang="en-US" sz="1800" dirty="0"/>
              <a:t> </a:t>
            </a:r>
            <a:r>
              <a:rPr lang="en-US" sz="1800" dirty="0" err="1"/>
              <a:t>perdent</a:t>
            </a:r>
            <a:r>
              <a:rPr lang="en-US" sz="1800" dirty="0"/>
              <a:t> de la transparence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cette</a:t>
            </a:r>
            <a:r>
              <a:rPr lang="en-US" sz="1800" dirty="0"/>
              <a:t> lumière visible, et </a:t>
            </a:r>
            <a:r>
              <a:rPr lang="en-US" sz="1800" dirty="0" err="1"/>
              <a:t>l’énergie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sous </a:t>
            </a:r>
            <a:r>
              <a:rPr lang="en-US" sz="1800" dirty="0" err="1"/>
              <a:t>estimée</a:t>
            </a:r>
            <a:r>
              <a:rPr lang="en-US" sz="1800" dirty="0"/>
              <a:t> </a:t>
            </a:r>
            <a:r>
              <a:rPr lang="en-US" sz="1800" dirty="0" err="1"/>
              <a:t>donc</a:t>
            </a:r>
            <a:r>
              <a:rPr lang="en-US" sz="1800" dirty="0"/>
              <a:t> mal </a:t>
            </a:r>
            <a:r>
              <a:rPr lang="en-US" sz="1800" dirty="0" err="1" smtClean="0"/>
              <a:t>mesurée</a:t>
            </a:r>
            <a:endParaRPr lang="en-US" sz="1800" dirty="0"/>
          </a:p>
          <a:p>
            <a:r>
              <a:rPr lang="en-US" sz="1800" b="1" dirty="0" smtClean="0"/>
              <a:t>Solution</a:t>
            </a:r>
            <a:r>
              <a:rPr lang="en-US" sz="1800" b="1" dirty="0"/>
              <a:t>: </a:t>
            </a:r>
            <a:r>
              <a:rPr lang="en-US" sz="1800" dirty="0"/>
              <a:t>le </a:t>
            </a:r>
            <a:r>
              <a:rPr lang="en-US" sz="1800" dirty="0" err="1"/>
              <a:t>système</a:t>
            </a:r>
            <a:r>
              <a:rPr lang="en-US" sz="1800" dirty="0"/>
              <a:t> de </a:t>
            </a:r>
            <a:r>
              <a:rPr lang="en-US" sz="1800" dirty="0" err="1"/>
              <a:t>monitorage</a:t>
            </a:r>
            <a:r>
              <a:rPr lang="en-US" sz="1800" dirty="0"/>
              <a:t> LASER </a:t>
            </a:r>
            <a:r>
              <a:rPr lang="en-US" sz="1800" dirty="0" err="1" smtClean="0"/>
              <a:t>conçu</a:t>
            </a:r>
            <a:r>
              <a:rPr lang="en-US" sz="1800" dirty="0" smtClean="0"/>
              <a:t> par </a:t>
            </a:r>
            <a:r>
              <a:rPr lang="en-US" sz="1800" dirty="0" err="1" smtClean="0"/>
              <a:t>saclay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85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système</a:t>
            </a:r>
            <a:r>
              <a:rPr lang="en-US" dirty="0" smtClean="0"/>
              <a:t> de </a:t>
            </a:r>
            <a:r>
              <a:rPr lang="en-US" dirty="0" err="1" smtClean="0"/>
              <a:t>monitorage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05" y="1411993"/>
            <a:ext cx="4575695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Principe </a:t>
            </a:r>
            <a:r>
              <a:rPr lang="en-US" sz="1800" dirty="0" err="1" smtClean="0">
                <a:solidFill>
                  <a:schemeClr val="tx1"/>
                </a:solidFill>
              </a:rPr>
              <a:t>simplifié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envoie</a:t>
            </a:r>
            <a:r>
              <a:rPr lang="en-US" sz="1600" dirty="0" smtClean="0">
                <a:solidFill>
                  <a:schemeClr val="tx1"/>
                </a:solidFill>
              </a:rPr>
              <a:t> des impulsions lasers </a:t>
            </a:r>
            <a:r>
              <a:rPr lang="en-US" sz="1600" dirty="0" err="1" smtClean="0">
                <a:solidFill>
                  <a:schemeClr val="tx1"/>
                </a:solidFill>
              </a:rPr>
              <a:t>connues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tous</a:t>
            </a:r>
            <a:r>
              <a:rPr lang="en-US" sz="1600" dirty="0" smtClean="0">
                <a:solidFill>
                  <a:schemeClr val="tx1"/>
                </a:solidFill>
              </a:rPr>
              <a:t> les </a:t>
            </a:r>
            <a:r>
              <a:rPr lang="en-US" sz="1600" dirty="0" err="1" smtClean="0">
                <a:solidFill>
                  <a:schemeClr val="tx1"/>
                </a:solidFill>
              </a:rPr>
              <a:t>cristaux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>
                <a:solidFill>
                  <a:schemeClr val="tx1"/>
                </a:solidFill>
              </a:rPr>
              <a:t>80000) </a:t>
            </a:r>
            <a:r>
              <a:rPr lang="en-US" sz="1600" dirty="0" err="1" smtClean="0">
                <a:solidFill>
                  <a:schemeClr val="tx1"/>
                </a:solidFill>
              </a:rPr>
              <a:t>toutes</a:t>
            </a:r>
            <a:r>
              <a:rPr lang="en-US" sz="1600" dirty="0" smtClean="0">
                <a:solidFill>
                  <a:schemeClr val="tx1"/>
                </a:solidFill>
              </a:rPr>
              <a:t> les 30 minutes via un </a:t>
            </a:r>
            <a:r>
              <a:rPr lang="en-US" sz="1600" dirty="0" err="1" smtClean="0">
                <a:solidFill>
                  <a:schemeClr val="tx1"/>
                </a:solidFill>
              </a:rPr>
              <a:t>système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fibres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optiques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mesure</a:t>
            </a:r>
            <a:r>
              <a:rPr lang="en-US" sz="1600" dirty="0" smtClean="0">
                <a:solidFill>
                  <a:schemeClr val="tx1"/>
                </a:solidFill>
              </a:rPr>
              <a:t> la </a:t>
            </a:r>
            <a:r>
              <a:rPr lang="en-US" sz="1600" dirty="0" err="1" smtClean="0">
                <a:solidFill>
                  <a:schemeClr val="tx1"/>
                </a:solidFill>
              </a:rPr>
              <a:t>perte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réponse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chaque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avec la </a:t>
            </a:r>
            <a:r>
              <a:rPr lang="en-US" sz="1600" dirty="0" err="1" smtClean="0">
                <a:solidFill>
                  <a:schemeClr val="tx1"/>
                </a:solidFill>
              </a:rPr>
              <a:t>réponse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mesurée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à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ces</a:t>
            </a:r>
            <a:r>
              <a:rPr lang="en-US" sz="1600" dirty="0" smtClean="0">
                <a:solidFill>
                  <a:schemeClr val="tx1"/>
                </a:solidFill>
              </a:rPr>
              <a:t> impulsions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corrige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l’énergie</a:t>
            </a:r>
            <a:r>
              <a:rPr lang="en-US" sz="1600" dirty="0" smtClean="0">
                <a:solidFill>
                  <a:schemeClr val="tx1"/>
                </a:solidFill>
              </a:rPr>
              <a:t> au fur et </a:t>
            </a:r>
            <a:r>
              <a:rPr lang="en-US" sz="1600" dirty="0" err="1" smtClean="0">
                <a:solidFill>
                  <a:schemeClr val="tx1"/>
                </a:solidFill>
              </a:rPr>
              <a:t>à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mesure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par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pour les </a:t>
            </a:r>
            <a:r>
              <a:rPr lang="en-US" sz="1600" dirty="0" err="1" smtClean="0">
                <a:solidFill>
                  <a:schemeClr val="tx1"/>
                </a:solidFill>
              </a:rPr>
              <a:t>événements</a:t>
            </a:r>
            <a:r>
              <a:rPr lang="en-US" sz="1600" dirty="0" smtClean="0">
                <a:solidFill>
                  <a:schemeClr val="tx1"/>
                </a:solidFill>
              </a:rPr>
              <a:t> de collision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39" y="2882324"/>
            <a:ext cx="3395849" cy="272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5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système</a:t>
            </a:r>
            <a:r>
              <a:rPr lang="en-US" dirty="0" smtClean="0"/>
              <a:t> de </a:t>
            </a:r>
            <a:r>
              <a:rPr lang="en-US" dirty="0" err="1" smtClean="0"/>
              <a:t>monitorage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05" y="948273"/>
            <a:ext cx="8978363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CMS </a:t>
            </a:r>
            <a:r>
              <a:rPr lang="en-US" sz="1800" dirty="0" err="1" smtClean="0">
                <a:solidFill>
                  <a:srgbClr val="FF0000"/>
                </a:solidFill>
              </a:rPr>
              <a:t>saclay</a:t>
            </a:r>
            <a:r>
              <a:rPr lang="en-US" sz="1800" dirty="0" smtClean="0">
                <a:solidFill>
                  <a:srgbClr val="FF0000"/>
                </a:solidFill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</a:rPr>
              <a:t>conçu</a:t>
            </a:r>
            <a:r>
              <a:rPr lang="en-US" sz="1800" dirty="0" smtClean="0">
                <a:solidFill>
                  <a:srgbClr val="FF0000"/>
                </a:solidFill>
              </a:rPr>
              <a:t> et </a:t>
            </a:r>
            <a:r>
              <a:rPr lang="en-US" sz="1800" dirty="0" err="1" smtClean="0">
                <a:solidFill>
                  <a:srgbClr val="FF0000"/>
                </a:solidFill>
              </a:rPr>
              <a:t>mis</a:t>
            </a:r>
            <a:r>
              <a:rPr lang="en-US" sz="1800" dirty="0" smtClean="0">
                <a:solidFill>
                  <a:srgbClr val="FF0000"/>
                </a:solidFill>
              </a:rPr>
              <a:t> en place </a:t>
            </a:r>
            <a:r>
              <a:rPr lang="en-US" sz="1800" dirty="0" err="1" smtClean="0">
                <a:solidFill>
                  <a:srgbClr val="FF0000"/>
                </a:solidFill>
              </a:rPr>
              <a:t>ce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système</a:t>
            </a:r>
            <a:r>
              <a:rPr lang="en-US" sz="1800" dirty="0" smtClean="0">
                <a:solidFill>
                  <a:srgbClr val="FF0000"/>
                </a:solidFill>
              </a:rPr>
              <a:t> et </a:t>
            </a:r>
            <a:r>
              <a:rPr lang="en-US" sz="1800" dirty="0" err="1" smtClean="0">
                <a:solidFill>
                  <a:srgbClr val="FF0000"/>
                </a:solidFill>
              </a:rPr>
              <a:t>s’occupe</a:t>
            </a:r>
            <a:r>
              <a:rPr lang="en-US" sz="1800" dirty="0" smtClean="0">
                <a:solidFill>
                  <a:srgbClr val="FF0000"/>
                </a:solidFill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</a:rPr>
              <a:t>tous</a:t>
            </a:r>
            <a:r>
              <a:rPr lang="en-US" sz="1800" dirty="0" smtClean="0">
                <a:solidFill>
                  <a:srgbClr val="FF0000"/>
                </a:solidFill>
              </a:rPr>
              <a:t> les </a:t>
            </a:r>
            <a:r>
              <a:rPr lang="en-US" sz="1800" dirty="0" err="1" smtClean="0">
                <a:solidFill>
                  <a:srgbClr val="FF0000"/>
                </a:solidFill>
              </a:rPr>
              <a:t>calculs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nécessaires</a:t>
            </a:r>
            <a:r>
              <a:rPr lang="en-US" sz="1800" dirty="0" smtClean="0">
                <a:solidFill>
                  <a:srgbClr val="FF0000"/>
                </a:solidFill>
              </a:rPr>
              <a:t> en temps </a:t>
            </a:r>
            <a:r>
              <a:rPr lang="en-US" sz="1800" dirty="0" err="1" smtClean="0">
                <a:solidFill>
                  <a:srgbClr val="FF0000"/>
                </a:solidFill>
              </a:rPr>
              <a:t>réel</a:t>
            </a:r>
            <a:r>
              <a:rPr lang="en-US" sz="1800" dirty="0" smtClean="0">
                <a:solidFill>
                  <a:srgbClr val="FF0000"/>
                </a:solidFill>
              </a:rPr>
              <a:t> pour </a:t>
            </a:r>
            <a:r>
              <a:rPr lang="en-US" sz="1800" dirty="0" err="1" smtClean="0">
                <a:solidFill>
                  <a:srgbClr val="FF0000"/>
                </a:solidFill>
              </a:rPr>
              <a:t>corriger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l’énergie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Cette</a:t>
            </a:r>
            <a:r>
              <a:rPr lang="en-US" sz="1800" dirty="0" smtClean="0">
                <a:solidFill>
                  <a:srgbClr val="FF0000"/>
                </a:solidFill>
              </a:rPr>
              <a:t> correction </a:t>
            </a:r>
            <a:r>
              <a:rPr lang="en-US" sz="1800" dirty="0" err="1" smtClean="0">
                <a:solidFill>
                  <a:srgbClr val="FF0000"/>
                </a:solidFill>
              </a:rPr>
              <a:t>est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cruciale</a:t>
            </a:r>
            <a:r>
              <a:rPr lang="en-US" sz="1800" dirty="0" smtClean="0">
                <a:solidFill>
                  <a:srgbClr val="FF0000"/>
                </a:solidFill>
              </a:rPr>
              <a:t> pour la </a:t>
            </a:r>
            <a:r>
              <a:rPr lang="en-US" sz="1800" dirty="0" err="1" smtClean="0">
                <a:solidFill>
                  <a:srgbClr val="FF0000"/>
                </a:solidFill>
              </a:rPr>
              <a:t>recherche</a:t>
            </a:r>
            <a:r>
              <a:rPr lang="en-US" sz="1800" dirty="0" smtClean="0">
                <a:solidFill>
                  <a:srgbClr val="FF0000"/>
                </a:solidFill>
              </a:rPr>
              <a:t> du Higgs en </a:t>
            </a:r>
            <a:r>
              <a:rPr lang="en-US" sz="1800" dirty="0" err="1" smtClean="0">
                <a:solidFill>
                  <a:srgbClr val="FF0000"/>
                </a:solidFill>
              </a:rPr>
              <a:t>deux</a:t>
            </a:r>
            <a:r>
              <a:rPr lang="en-US" sz="1800" dirty="0" smtClean="0">
                <a:solidFill>
                  <a:srgbClr val="FF0000"/>
                </a:solidFill>
              </a:rPr>
              <a:t> photons.</a:t>
            </a:r>
          </a:p>
        </p:txBody>
      </p:sp>
      <p:pic>
        <p:nvPicPr>
          <p:cNvPr id="8" name="Picture 12" descr="EB_01_01_2012_20_06_2012_history_vsTim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r="4097"/>
          <a:stretch/>
        </p:blipFill>
        <p:spPr bwMode="auto">
          <a:xfrm>
            <a:off x="1147130" y="3166789"/>
            <a:ext cx="6233850" cy="29146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860" y="6081439"/>
            <a:ext cx="811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Illustration </a:t>
            </a:r>
            <a:r>
              <a:rPr lang="en-US" b="1" dirty="0" err="1" smtClean="0">
                <a:solidFill>
                  <a:srgbClr val="FF0000"/>
                </a:solidFill>
              </a:rPr>
              <a:t>que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fonctionne</a:t>
            </a:r>
            <a:r>
              <a:rPr lang="en-US" dirty="0" smtClean="0"/>
              <a:t>: rapport entre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mesurée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ECAL et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</a:p>
          <a:p>
            <a:r>
              <a:rPr lang="en-US" dirty="0" err="1" smtClean="0"/>
              <a:t>trajectographe</a:t>
            </a:r>
            <a:r>
              <a:rPr lang="en-US" dirty="0" smtClean="0"/>
              <a:t> en </a:t>
            </a:r>
            <a:r>
              <a:rPr lang="en-US" dirty="0" err="1" smtClean="0"/>
              <a:t>fonction</a:t>
            </a:r>
            <a:r>
              <a:rPr lang="en-US" dirty="0" smtClean="0"/>
              <a:t> du temps pour des </a:t>
            </a:r>
            <a:r>
              <a:rPr lang="en-US" dirty="0" err="1" smtClean="0"/>
              <a:t>électrons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avant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et </a:t>
            </a:r>
            <a:r>
              <a:rPr lang="en-US" dirty="0" smtClean="0">
                <a:solidFill>
                  <a:srgbClr val="008000"/>
                </a:solidFill>
              </a:rPr>
              <a:t>après</a:t>
            </a:r>
            <a:r>
              <a:rPr lang="en-US" dirty="0" smtClean="0"/>
              <a:t> correction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3928533"/>
            <a:ext cx="101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Données</a:t>
            </a:r>
            <a:endParaRPr lang="en-US" dirty="0" smtClean="0"/>
          </a:p>
          <a:p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90463" y="3928533"/>
            <a:ext cx="743268" cy="8085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980" y="4168303"/>
            <a:ext cx="1727200" cy="1137594"/>
          </a:xfrm>
          <a:prstGeom prst="rect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618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système</a:t>
            </a:r>
            <a:r>
              <a:rPr lang="en-US" dirty="0" smtClean="0"/>
              <a:t> de </a:t>
            </a:r>
            <a:r>
              <a:rPr lang="en-US" dirty="0" err="1" smtClean="0"/>
              <a:t>monitorage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05" y="948273"/>
            <a:ext cx="8978363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CMS </a:t>
            </a:r>
            <a:r>
              <a:rPr lang="en-US" sz="1800" dirty="0" err="1" smtClean="0">
                <a:solidFill>
                  <a:srgbClr val="FF0000"/>
                </a:solidFill>
              </a:rPr>
              <a:t>saclay</a:t>
            </a:r>
            <a:r>
              <a:rPr lang="en-US" sz="1800" dirty="0" smtClean="0">
                <a:solidFill>
                  <a:srgbClr val="FF0000"/>
                </a:solidFill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</a:rPr>
              <a:t>conçu</a:t>
            </a:r>
            <a:r>
              <a:rPr lang="en-US" sz="1800" dirty="0" smtClean="0">
                <a:solidFill>
                  <a:srgbClr val="FF0000"/>
                </a:solidFill>
              </a:rPr>
              <a:t> et </a:t>
            </a:r>
            <a:r>
              <a:rPr lang="en-US" sz="1800" dirty="0" err="1" smtClean="0">
                <a:solidFill>
                  <a:srgbClr val="FF0000"/>
                </a:solidFill>
              </a:rPr>
              <a:t>mis</a:t>
            </a:r>
            <a:r>
              <a:rPr lang="en-US" sz="1800" dirty="0" smtClean="0">
                <a:solidFill>
                  <a:srgbClr val="FF0000"/>
                </a:solidFill>
              </a:rPr>
              <a:t> en place </a:t>
            </a:r>
            <a:r>
              <a:rPr lang="en-US" sz="1800" dirty="0" err="1" smtClean="0">
                <a:solidFill>
                  <a:srgbClr val="FF0000"/>
                </a:solidFill>
              </a:rPr>
              <a:t>ce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système</a:t>
            </a:r>
            <a:r>
              <a:rPr lang="en-US" sz="1800" dirty="0" smtClean="0">
                <a:solidFill>
                  <a:srgbClr val="FF0000"/>
                </a:solidFill>
              </a:rPr>
              <a:t> et </a:t>
            </a:r>
            <a:r>
              <a:rPr lang="en-US" sz="1800" dirty="0" err="1" smtClean="0">
                <a:solidFill>
                  <a:srgbClr val="FF0000"/>
                </a:solidFill>
              </a:rPr>
              <a:t>s’occupe</a:t>
            </a:r>
            <a:r>
              <a:rPr lang="en-US" sz="1800" dirty="0" smtClean="0">
                <a:solidFill>
                  <a:srgbClr val="FF0000"/>
                </a:solidFill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</a:rPr>
              <a:t>tous</a:t>
            </a:r>
            <a:r>
              <a:rPr lang="en-US" sz="1800" dirty="0" smtClean="0">
                <a:solidFill>
                  <a:srgbClr val="FF0000"/>
                </a:solidFill>
              </a:rPr>
              <a:t> les </a:t>
            </a:r>
            <a:r>
              <a:rPr lang="en-US" sz="1800" dirty="0" err="1" smtClean="0">
                <a:solidFill>
                  <a:srgbClr val="FF0000"/>
                </a:solidFill>
              </a:rPr>
              <a:t>calculs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nécessaires</a:t>
            </a:r>
            <a:r>
              <a:rPr lang="en-US" sz="1800" dirty="0" smtClean="0">
                <a:solidFill>
                  <a:srgbClr val="FF0000"/>
                </a:solidFill>
              </a:rPr>
              <a:t> en temps </a:t>
            </a:r>
            <a:r>
              <a:rPr lang="en-US" sz="1800" dirty="0" err="1" smtClean="0">
                <a:solidFill>
                  <a:srgbClr val="FF0000"/>
                </a:solidFill>
              </a:rPr>
              <a:t>réel</a:t>
            </a:r>
            <a:r>
              <a:rPr lang="en-US" sz="1800" dirty="0" smtClean="0">
                <a:solidFill>
                  <a:srgbClr val="FF0000"/>
                </a:solidFill>
              </a:rPr>
              <a:t> pour </a:t>
            </a:r>
            <a:r>
              <a:rPr lang="en-US" sz="1800" dirty="0" err="1" smtClean="0">
                <a:solidFill>
                  <a:srgbClr val="FF0000"/>
                </a:solidFill>
              </a:rPr>
              <a:t>corriger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l’énergie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Cette</a:t>
            </a:r>
            <a:r>
              <a:rPr lang="en-US" sz="1800" dirty="0" smtClean="0">
                <a:solidFill>
                  <a:srgbClr val="FF0000"/>
                </a:solidFill>
              </a:rPr>
              <a:t> correction </a:t>
            </a:r>
            <a:r>
              <a:rPr lang="en-US" sz="1800" dirty="0" err="1" smtClean="0">
                <a:solidFill>
                  <a:srgbClr val="FF0000"/>
                </a:solidFill>
              </a:rPr>
              <a:t>est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cruciale</a:t>
            </a:r>
            <a:r>
              <a:rPr lang="en-US" sz="1800" dirty="0" smtClean="0">
                <a:solidFill>
                  <a:srgbClr val="FF0000"/>
                </a:solidFill>
              </a:rPr>
              <a:t> pour la </a:t>
            </a:r>
            <a:r>
              <a:rPr lang="en-US" sz="1800" dirty="0" err="1" smtClean="0">
                <a:solidFill>
                  <a:srgbClr val="FF0000"/>
                </a:solidFill>
              </a:rPr>
              <a:t>recherche</a:t>
            </a:r>
            <a:r>
              <a:rPr lang="en-US" sz="1800" dirty="0" smtClean="0">
                <a:solidFill>
                  <a:srgbClr val="FF0000"/>
                </a:solidFill>
              </a:rPr>
              <a:t> du Higgs en </a:t>
            </a:r>
            <a:r>
              <a:rPr lang="en-US" sz="1800" dirty="0" err="1" smtClean="0">
                <a:solidFill>
                  <a:srgbClr val="FF0000"/>
                </a:solidFill>
              </a:rPr>
              <a:t>deux</a:t>
            </a:r>
            <a:r>
              <a:rPr lang="en-US" sz="1800" dirty="0" smtClean="0">
                <a:solidFill>
                  <a:srgbClr val="FF0000"/>
                </a:solidFill>
              </a:rPr>
              <a:t> photons.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2518" y="6055511"/>
            <a:ext cx="489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Masse du Higgs: </a:t>
            </a:r>
            <a:r>
              <a:rPr lang="en-US" dirty="0" err="1" smtClean="0"/>
              <a:t>précision</a:t>
            </a:r>
            <a:r>
              <a:rPr lang="en-US" dirty="0" smtClean="0"/>
              <a:t> accrue après correction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3928533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667" y="3268133"/>
            <a:ext cx="3776133" cy="2556934"/>
            <a:chOff x="5383294" y="3262024"/>
            <a:chExt cx="2796767" cy="233283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028" y="3262024"/>
              <a:ext cx="2655033" cy="216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478916" y="5287079"/>
              <a:ext cx="66383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Masse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 flipH="1">
              <a:off x="4792704" y="3865039"/>
              <a:ext cx="14889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Nombre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d’évts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1585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Recherche</a:t>
            </a:r>
            <a:r>
              <a:rPr lang="en-US" sz="4400" dirty="0" smtClean="0"/>
              <a:t> </a:t>
            </a:r>
            <a:r>
              <a:rPr lang="en-US" sz="4400" dirty="0"/>
              <a:t>du </a:t>
            </a:r>
            <a:r>
              <a:rPr lang="en-US" sz="4400" dirty="0" smtClean="0"/>
              <a:t>boson </a:t>
            </a:r>
            <a:r>
              <a:rPr lang="en-US" sz="4400" dirty="0"/>
              <a:t>de Higgs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2150527"/>
            <a:ext cx="8555148" cy="3318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Les </a:t>
            </a:r>
            <a:r>
              <a:rPr lang="en-US" sz="2200" b="1" dirty="0" err="1" smtClean="0">
                <a:solidFill>
                  <a:schemeClr val="accent1"/>
                </a:solidFill>
              </a:rPr>
              <a:t>derniers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résultats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d’ATLAS</a:t>
            </a:r>
            <a:r>
              <a:rPr lang="en-US" sz="2200" b="1" dirty="0" smtClean="0">
                <a:solidFill>
                  <a:schemeClr val="accent1"/>
                </a:solidFill>
              </a:rPr>
              <a:t> et CMS: 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Recherche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photons </a:t>
            </a:r>
            <a:r>
              <a:rPr lang="en-US" sz="1800" dirty="0" err="1" smtClean="0">
                <a:solidFill>
                  <a:schemeClr val="tx1"/>
                </a:solidFill>
              </a:rPr>
              <a:t>γ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Recherche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bosons Z</a:t>
            </a:r>
          </a:p>
          <a:p>
            <a:pPr marL="742898" lvl="1" indent="-285750">
              <a:buFont typeface="Arial"/>
              <a:buChar char="•"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20038" y="1574798"/>
            <a:ext cx="8555148" cy="52219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r>
              <a:rPr lang="en-US" b="1" dirty="0">
                <a:solidFill>
                  <a:schemeClr val="accent1"/>
                </a:solidFill>
              </a:rPr>
              <a:t>Le boson de Higgs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 </a:t>
            </a:r>
            <a:r>
              <a:rPr lang="en-US" sz="1800" dirty="0" err="1">
                <a:solidFill>
                  <a:schemeClr val="tx1"/>
                </a:solidFill>
              </a:rPr>
              <a:t>modèle</a:t>
            </a:r>
            <a:r>
              <a:rPr lang="en-US" sz="1800" dirty="0">
                <a:solidFill>
                  <a:schemeClr val="tx1"/>
                </a:solidFill>
              </a:rPr>
              <a:t> standard de la physique des </a:t>
            </a:r>
            <a:r>
              <a:rPr lang="en-US" sz="1800" dirty="0" err="1">
                <a:solidFill>
                  <a:schemeClr val="tx1"/>
                </a:solidFill>
              </a:rPr>
              <a:t>particules</a:t>
            </a:r>
            <a:r>
              <a:rPr lang="en-US" sz="1800" dirty="0">
                <a:solidFill>
                  <a:schemeClr val="tx1"/>
                </a:solidFill>
              </a:rPr>
              <a:t> et le boson de Higgs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État</a:t>
            </a:r>
            <a:r>
              <a:rPr lang="en-US" sz="1800" dirty="0">
                <a:solidFill>
                  <a:schemeClr val="tx1"/>
                </a:solidFill>
              </a:rPr>
              <a:t> des </a:t>
            </a:r>
            <a:r>
              <a:rPr lang="en-US" sz="1800" dirty="0" err="1">
                <a:solidFill>
                  <a:schemeClr val="tx1"/>
                </a:solidFill>
              </a:rPr>
              <a:t>lieux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nos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connaissances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sur</a:t>
            </a:r>
            <a:r>
              <a:rPr lang="en-US" sz="1800" dirty="0">
                <a:solidFill>
                  <a:schemeClr val="tx1"/>
                </a:solidFill>
              </a:rPr>
              <a:t> le boson de Higgs </a:t>
            </a:r>
            <a:r>
              <a:rPr lang="en-US" sz="1800" dirty="0" err="1" smtClean="0">
                <a:solidFill>
                  <a:schemeClr val="tx1"/>
                </a:solidFill>
              </a:rPr>
              <a:t>avant</a:t>
            </a:r>
            <a:r>
              <a:rPr lang="en-US" sz="1800" dirty="0" smtClean="0">
                <a:solidFill>
                  <a:schemeClr val="tx1"/>
                </a:solidFill>
              </a:rPr>
              <a:t> le LHC</a:t>
            </a:r>
            <a:endParaRPr lang="en-US" sz="1400" dirty="0"/>
          </a:p>
          <a:p>
            <a:r>
              <a:rPr lang="en-US" sz="2200" b="1" dirty="0">
                <a:solidFill>
                  <a:schemeClr val="accent1"/>
                </a:solidFill>
              </a:rPr>
              <a:t>Les </a:t>
            </a:r>
            <a:r>
              <a:rPr lang="en-US" sz="2200" b="1" dirty="0" err="1">
                <a:solidFill>
                  <a:schemeClr val="accent1"/>
                </a:solidFill>
              </a:rPr>
              <a:t>moyens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expérimentaux</a:t>
            </a:r>
            <a:endParaRPr lang="en-US" sz="2200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Comment </a:t>
            </a:r>
            <a:r>
              <a:rPr lang="en-US" sz="1800" dirty="0" err="1">
                <a:solidFill>
                  <a:schemeClr val="tx1"/>
                </a:solidFill>
              </a:rPr>
              <a:t>produire</a:t>
            </a:r>
            <a:r>
              <a:rPr lang="en-US" sz="1800" dirty="0">
                <a:solidFill>
                  <a:schemeClr val="tx1"/>
                </a:solidFill>
              </a:rPr>
              <a:t> le boson de Higgs, </a:t>
            </a:r>
            <a:r>
              <a:rPr lang="en-US" sz="1800" dirty="0" err="1">
                <a:solidFill>
                  <a:schemeClr val="tx1"/>
                </a:solidFill>
              </a:rPr>
              <a:t>s’il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existe</a:t>
            </a:r>
            <a:r>
              <a:rPr lang="en-US" sz="1800" dirty="0">
                <a:solidFill>
                  <a:schemeClr val="tx1"/>
                </a:solidFill>
              </a:rPr>
              <a:t>? Le LHC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Comment le </a:t>
            </a:r>
            <a:r>
              <a:rPr lang="en-US" sz="1800" dirty="0" err="1">
                <a:solidFill>
                  <a:schemeClr val="tx1"/>
                </a:solidFill>
              </a:rPr>
              <a:t>détecter</a:t>
            </a:r>
            <a:r>
              <a:rPr lang="en-US" sz="1800" dirty="0">
                <a:solidFill>
                  <a:schemeClr val="tx1"/>
                </a:solidFill>
              </a:rPr>
              <a:t>? Les </a:t>
            </a:r>
            <a:r>
              <a:rPr lang="en-US" sz="1800" dirty="0" err="1">
                <a:solidFill>
                  <a:schemeClr val="tx1"/>
                </a:solidFill>
              </a:rPr>
              <a:t>détecteurs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généralistes</a:t>
            </a:r>
            <a:r>
              <a:rPr lang="en-US" sz="1800" dirty="0">
                <a:solidFill>
                  <a:schemeClr val="tx1"/>
                </a:solidFill>
              </a:rPr>
              <a:t> ATLAS et CMS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Les contributions du CEA-</a:t>
            </a:r>
            <a:r>
              <a:rPr lang="en-US" sz="1800" dirty="0" err="1" smtClean="0">
                <a:solidFill>
                  <a:schemeClr val="tx1"/>
                </a:solidFill>
              </a:rPr>
              <a:t>Saclay</a:t>
            </a:r>
            <a:r>
              <a:rPr lang="en-US" sz="1800" dirty="0" smtClean="0">
                <a:solidFill>
                  <a:schemeClr val="tx1"/>
                </a:solidFill>
              </a:rPr>
              <a:t> aux </a:t>
            </a:r>
            <a:r>
              <a:rPr lang="en-US" sz="1800" dirty="0" err="1" smtClean="0">
                <a:solidFill>
                  <a:schemeClr val="tx1"/>
                </a:solidFill>
              </a:rPr>
              <a:t>détecteurs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</a:rPr>
              <a:t>Les </a:t>
            </a:r>
            <a:r>
              <a:rPr lang="en-US" sz="2200" b="1" dirty="0" err="1">
                <a:solidFill>
                  <a:schemeClr val="accent1"/>
                </a:solidFill>
              </a:rPr>
              <a:t>derniers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résultats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d’ATLAS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>
                <a:solidFill>
                  <a:schemeClr val="accent1"/>
                </a:solidFill>
              </a:rPr>
              <a:t>et </a:t>
            </a:r>
            <a:r>
              <a:rPr lang="en-US" sz="2200" b="1" dirty="0" smtClean="0">
                <a:solidFill>
                  <a:schemeClr val="accent1"/>
                </a:solidFill>
              </a:rPr>
              <a:t>de CMS </a:t>
            </a:r>
            <a:endParaRPr lang="en-US" sz="2200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Recherche</a:t>
            </a:r>
            <a:r>
              <a:rPr lang="en-US" sz="1800" dirty="0">
                <a:solidFill>
                  <a:schemeClr val="tx1"/>
                </a:solidFill>
              </a:rPr>
              <a:t> 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photons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Recherche</a:t>
            </a:r>
            <a:r>
              <a:rPr lang="en-US" sz="1800" dirty="0">
                <a:solidFill>
                  <a:schemeClr val="tx1"/>
                </a:solidFill>
              </a:rPr>
              <a:t> du Higgs se </a:t>
            </a:r>
            <a:r>
              <a:rPr lang="en-US" sz="1800" dirty="0" err="1" smtClean="0">
                <a:solidFill>
                  <a:schemeClr val="tx1"/>
                </a:solidFill>
              </a:rPr>
              <a:t>désintégrant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bosons </a:t>
            </a:r>
            <a:r>
              <a:rPr lang="en-US" sz="1800" dirty="0" smtClean="0">
                <a:solidFill>
                  <a:schemeClr val="tx1"/>
                </a:solidFill>
              </a:rPr>
              <a:t>Z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Combinaison</a:t>
            </a:r>
            <a:r>
              <a:rPr lang="en-US" sz="1800" dirty="0" smtClean="0">
                <a:solidFill>
                  <a:schemeClr val="tx1"/>
                </a:solidFill>
              </a:rPr>
              <a:t> des </a:t>
            </a:r>
            <a:r>
              <a:rPr lang="en-US" sz="1800" dirty="0" err="1" smtClean="0">
                <a:solidFill>
                  <a:schemeClr val="tx1"/>
                </a:solidFill>
              </a:rPr>
              <a:t>résultats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accent1"/>
                </a:solidFill>
              </a:rPr>
              <a:t>Conclusions </a:t>
            </a:r>
            <a:r>
              <a:rPr lang="en-US" sz="2200" b="1" dirty="0">
                <a:solidFill>
                  <a:schemeClr val="accent1"/>
                </a:solidFill>
              </a:rPr>
              <a:t>et </a:t>
            </a:r>
            <a:r>
              <a:rPr lang="en-US" sz="2200" b="1" dirty="0" smtClean="0">
                <a:solidFill>
                  <a:schemeClr val="accent1"/>
                </a:solidFill>
              </a:rPr>
              <a:t>perspectives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9909" y="1794927"/>
            <a:ext cx="8758344" cy="490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On </a:t>
            </a:r>
            <a:r>
              <a:rPr lang="en-US" sz="2000" b="1" dirty="0" err="1" smtClean="0">
                <a:solidFill>
                  <a:schemeClr val="accent1"/>
                </a:solidFill>
              </a:rPr>
              <a:t>cherche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tous</a:t>
            </a:r>
            <a:r>
              <a:rPr lang="en-US" sz="2000" b="1" dirty="0" smtClean="0">
                <a:solidFill>
                  <a:schemeClr val="accent1"/>
                </a:solidFill>
              </a:rPr>
              <a:t> les </a:t>
            </a:r>
            <a:r>
              <a:rPr lang="en-US" sz="2000" b="1" dirty="0" err="1" smtClean="0">
                <a:solidFill>
                  <a:schemeClr val="accent1"/>
                </a:solidFill>
              </a:rPr>
              <a:t>événements</a:t>
            </a:r>
            <a:r>
              <a:rPr lang="en-US" sz="2000" b="1" dirty="0" smtClean="0">
                <a:solidFill>
                  <a:schemeClr val="accent1"/>
                </a:solidFill>
              </a:rPr>
              <a:t> avec 2 photons </a:t>
            </a:r>
            <a:r>
              <a:rPr lang="en-US" sz="2000" b="1" dirty="0" err="1" smtClean="0">
                <a:solidFill>
                  <a:schemeClr val="accent1"/>
                </a:solidFill>
              </a:rPr>
              <a:t>dans</a:t>
            </a:r>
            <a:r>
              <a:rPr lang="en-US" sz="2000" b="1" dirty="0" smtClean="0">
                <a:solidFill>
                  <a:schemeClr val="accent1"/>
                </a:solidFill>
              </a:rPr>
              <a:t> le </a:t>
            </a:r>
            <a:r>
              <a:rPr lang="en-US" sz="2000" b="1" dirty="0" err="1" smtClean="0">
                <a:solidFill>
                  <a:schemeClr val="accent1"/>
                </a:solidFill>
              </a:rPr>
              <a:t>détecteur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</a:p>
          <a:p>
            <a:pPr marL="457148"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799" y="5873486"/>
            <a:ext cx="8555148" cy="940238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990000"/>
                </a:solidFill>
              </a:rPr>
              <a:t>Après </a:t>
            </a:r>
            <a:r>
              <a:rPr lang="en-US" sz="2000" b="1" dirty="0" err="1" smtClean="0">
                <a:solidFill>
                  <a:srgbClr val="990000"/>
                </a:solidFill>
              </a:rPr>
              <a:t>cette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</a:rPr>
              <a:t>sélection</a:t>
            </a:r>
            <a:r>
              <a:rPr lang="en-US" sz="2000" b="1" dirty="0" smtClean="0">
                <a:solidFill>
                  <a:srgbClr val="990000"/>
                </a:solidFill>
              </a:rPr>
              <a:t>, </a:t>
            </a:r>
            <a:r>
              <a:rPr lang="en-US" sz="2000" b="1" dirty="0" err="1" smtClean="0">
                <a:solidFill>
                  <a:srgbClr val="990000"/>
                </a:solidFill>
              </a:rPr>
              <a:t>il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</a:rPr>
              <a:t>reste</a:t>
            </a:r>
            <a:r>
              <a:rPr lang="en-US" sz="2000" b="1" dirty="0" smtClean="0">
                <a:solidFill>
                  <a:srgbClr val="990000"/>
                </a:solidFill>
              </a:rPr>
              <a:t> beaucoup de bruit de fond! 		    </a:t>
            </a:r>
            <a:r>
              <a:rPr lang="en-US" sz="2000" dirty="0" err="1" smtClean="0">
                <a:solidFill>
                  <a:srgbClr val="000000"/>
                </a:solidFill>
              </a:rPr>
              <a:t>D’autres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processus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connus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peuvent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produire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deux</a:t>
            </a:r>
            <a:r>
              <a:rPr lang="en-US" sz="2000" dirty="0" smtClean="0">
                <a:solidFill>
                  <a:srgbClr val="000000"/>
                </a:solidFill>
              </a:rPr>
              <a:t> photons </a:t>
            </a:r>
            <a:r>
              <a:rPr lang="en-US" sz="2000" dirty="0" err="1" smtClean="0">
                <a:solidFill>
                  <a:srgbClr val="000000"/>
                </a:solidFill>
              </a:rPr>
              <a:t>isolés</a:t>
            </a:r>
            <a:endParaRPr lang="en-US" sz="2000" b="1" dirty="0" smtClean="0">
              <a:solidFill>
                <a:srgbClr val="990000"/>
              </a:solidFill>
            </a:endParaRPr>
          </a:p>
        </p:txBody>
      </p:sp>
      <p:pic>
        <p:nvPicPr>
          <p:cNvPr id="12" name="Picture 4" descr="gammagamma_run194224_evt537407586_ispy_3d-annota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67" y="2273746"/>
            <a:ext cx="4995327" cy="34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9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74999" y="4871604"/>
            <a:ext cx="2055374" cy="1884598"/>
            <a:chOff x="5366376" y="4852749"/>
            <a:chExt cx="2160489" cy="2005251"/>
          </a:xfrm>
        </p:grpSpPr>
        <p:grpSp>
          <p:nvGrpSpPr>
            <p:cNvPr id="14" name="Group 13"/>
            <p:cNvGrpSpPr/>
            <p:nvPr/>
          </p:nvGrpSpPr>
          <p:grpSpPr>
            <a:xfrm>
              <a:off x="5520265" y="4903549"/>
              <a:ext cx="2006600" cy="1954451"/>
              <a:chOff x="5520265" y="4903549"/>
              <a:chExt cx="2006600" cy="195445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520265" y="4903549"/>
                <a:ext cx="2006600" cy="1802054"/>
                <a:chOff x="5435600" y="5055946"/>
                <a:chExt cx="2006600" cy="1802054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35600" y="5072879"/>
                  <a:ext cx="2006600" cy="1785121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5977466" y="5055946"/>
                  <a:ext cx="1049867" cy="481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757911" y="6550223"/>
                <a:ext cx="663839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Masse</a:t>
                </a:r>
                <a:endParaRPr lang="en-US" sz="14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 flipH="1">
              <a:off x="4775786" y="5443339"/>
              <a:ext cx="1488957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Nombre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d’évts</a:t>
              </a:r>
              <a:endParaRPr lang="en-US" sz="1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794927"/>
            <a:ext cx="8555148" cy="1845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Comment </a:t>
            </a:r>
            <a:r>
              <a:rPr lang="en-US" sz="2000" b="1" dirty="0" err="1" smtClean="0">
                <a:solidFill>
                  <a:schemeClr val="accent1"/>
                </a:solidFill>
              </a:rPr>
              <a:t>séparer</a:t>
            </a:r>
            <a:r>
              <a:rPr lang="en-US" sz="2000" b="1" dirty="0" smtClean="0">
                <a:solidFill>
                  <a:schemeClr val="accent1"/>
                </a:solidFill>
              </a:rPr>
              <a:t> les bruits de </a:t>
            </a:r>
            <a:r>
              <a:rPr lang="en-US" sz="2000" b="1" dirty="0" err="1" smtClean="0">
                <a:solidFill>
                  <a:schemeClr val="accent1"/>
                </a:solidFill>
              </a:rPr>
              <a:t>fonds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restants</a:t>
            </a:r>
            <a:r>
              <a:rPr lang="en-US" sz="2000" b="1" dirty="0" smtClean="0">
                <a:solidFill>
                  <a:schemeClr val="accent1"/>
                </a:solidFill>
              </a:rPr>
              <a:t> du boson de Higgs?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Avec la masse </a:t>
            </a:r>
            <a:r>
              <a:rPr lang="en-US" sz="2000" b="1" dirty="0" err="1" smtClean="0">
                <a:solidFill>
                  <a:srgbClr val="FF0000"/>
                </a:solidFill>
              </a:rPr>
              <a:t>diphoton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 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γγ</a:t>
            </a:r>
            <a:r>
              <a:rPr lang="en-US" sz="2000" dirty="0" smtClean="0">
                <a:solidFill>
                  <a:srgbClr val="FF0000"/>
                </a:solidFill>
              </a:rPr>
              <a:t>= √2 E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 E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[1-cos(</a:t>
            </a:r>
            <a:r>
              <a:rPr lang="en-US" sz="2000" dirty="0" err="1" smtClean="0">
                <a:solidFill>
                  <a:srgbClr val="FF0000"/>
                </a:solidFill>
              </a:rPr>
              <a:t>θ</a:t>
            </a:r>
            <a:r>
              <a:rPr lang="en-US" sz="2000" dirty="0" smtClean="0">
                <a:solidFill>
                  <a:srgbClr val="FF0000"/>
                </a:solidFill>
              </a:rPr>
              <a:t>)]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Avec </a:t>
            </a: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et E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les </a:t>
            </a:r>
            <a:r>
              <a:rPr lang="en-US" sz="2000" dirty="0" err="1" smtClean="0">
                <a:solidFill>
                  <a:srgbClr val="000000"/>
                </a:solidFill>
              </a:rPr>
              <a:t>énergies</a:t>
            </a:r>
            <a:r>
              <a:rPr lang="en-US" sz="2000" dirty="0" smtClean="0">
                <a:solidFill>
                  <a:srgbClr val="000000"/>
                </a:solidFill>
              </a:rPr>
              <a:t> des photons et </a:t>
            </a:r>
            <a:r>
              <a:rPr lang="en-US" sz="2000" dirty="0" err="1" smtClean="0">
                <a:solidFill>
                  <a:srgbClr val="000000"/>
                </a:solidFill>
              </a:rPr>
              <a:t>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l’angle</a:t>
            </a:r>
            <a:r>
              <a:rPr lang="en-US" sz="2000" dirty="0" smtClean="0">
                <a:solidFill>
                  <a:srgbClr val="000000"/>
                </a:solidFill>
              </a:rPr>
              <a:t> entre les photons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39" y="3712308"/>
            <a:ext cx="4268894" cy="2724724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Si les </a:t>
            </a:r>
            <a:r>
              <a:rPr lang="en-US" sz="2000" dirty="0" err="1" smtClean="0">
                <a:solidFill>
                  <a:srgbClr val="000000"/>
                </a:solidFill>
              </a:rPr>
              <a:t>deux</a:t>
            </a:r>
            <a:r>
              <a:rPr lang="en-US" sz="2000" dirty="0" smtClean="0">
                <a:solidFill>
                  <a:srgbClr val="000000"/>
                </a:solidFill>
              </a:rPr>
              <a:t> photons </a:t>
            </a:r>
            <a:r>
              <a:rPr lang="en-US" sz="2000" dirty="0" err="1" smtClean="0">
                <a:solidFill>
                  <a:srgbClr val="000000"/>
                </a:solidFill>
              </a:rPr>
              <a:t>proviennent</a:t>
            </a:r>
            <a:r>
              <a:rPr lang="en-US" sz="2000" dirty="0" smtClean="0">
                <a:solidFill>
                  <a:srgbClr val="000000"/>
                </a:solidFill>
              </a:rPr>
              <a:t> de la </a:t>
            </a:r>
            <a:r>
              <a:rPr lang="en-US" sz="2000" dirty="0" err="1" smtClean="0">
                <a:solidFill>
                  <a:srgbClr val="000000"/>
                </a:solidFill>
              </a:rPr>
              <a:t>désintégration</a:t>
            </a:r>
            <a:r>
              <a:rPr lang="en-US" sz="2000" dirty="0" smtClean="0">
                <a:solidFill>
                  <a:srgbClr val="000000"/>
                </a:solidFill>
              </a:rPr>
              <a:t> d’un boson de Higgs, </a:t>
            </a:r>
            <a:r>
              <a:rPr lang="en-US" sz="2000" dirty="0" err="1" smtClean="0">
                <a:solidFill>
                  <a:srgbClr val="000000"/>
                </a:solidFill>
              </a:rPr>
              <a:t>cette</a:t>
            </a:r>
            <a:r>
              <a:rPr lang="en-US" sz="2000" dirty="0" smtClean="0">
                <a:solidFill>
                  <a:srgbClr val="000000"/>
                </a:solidFill>
              </a:rPr>
              <a:t> masse sera </a:t>
            </a:r>
            <a:r>
              <a:rPr lang="en-US" sz="2000" dirty="0" err="1" smtClean="0">
                <a:solidFill>
                  <a:srgbClr val="000000"/>
                </a:solidFill>
              </a:rPr>
              <a:t>égale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à</a:t>
            </a:r>
            <a:r>
              <a:rPr lang="en-US" sz="2000" dirty="0" smtClean="0">
                <a:solidFill>
                  <a:srgbClr val="000000"/>
                </a:solidFill>
              </a:rPr>
              <a:t> la masse du Higgs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Sinon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cette</a:t>
            </a:r>
            <a:r>
              <a:rPr lang="en-US" sz="2000" dirty="0" smtClean="0">
                <a:solidFill>
                  <a:srgbClr val="000000"/>
                </a:solidFill>
              </a:rPr>
              <a:t> masse </a:t>
            </a:r>
            <a:r>
              <a:rPr lang="en-US" sz="2000" dirty="0" err="1" smtClean="0">
                <a:solidFill>
                  <a:srgbClr val="000000"/>
                </a:solidFill>
              </a:rPr>
              <a:t>peut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prendre</a:t>
            </a:r>
            <a:r>
              <a:rPr lang="en-US" sz="2000" dirty="0" smtClean="0">
                <a:solidFill>
                  <a:srgbClr val="000000"/>
                </a:solidFill>
              </a:rPr>
              <a:t> des </a:t>
            </a:r>
            <a:r>
              <a:rPr lang="en-US" sz="2000" dirty="0" err="1" smtClean="0">
                <a:solidFill>
                  <a:srgbClr val="000000"/>
                </a:solidFill>
              </a:rPr>
              <a:t>valeurs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variées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148" lvl="1" indent="0">
              <a:buFont typeface="Wingdings" pitchFamily="2" charset="2"/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220405" y="3246001"/>
            <a:ext cx="1994632" cy="1790857"/>
            <a:chOff x="5220405" y="3212135"/>
            <a:chExt cx="1994632" cy="1790857"/>
          </a:xfrm>
        </p:grpSpPr>
        <p:grpSp>
          <p:nvGrpSpPr>
            <p:cNvPr id="26" name="Group 25"/>
            <p:cNvGrpSpPr/>
            <p:nvPr/>
          </p:nvGrpSpPr>
          <p:grpSpPr>
            <a:xfrm>
              <a:off x="5220405" y="3212135"/>
              <a:ext cx="1994632" cy="1790857"/>
              <a:chOff x="6031753" y="2549816"/>
              <a:chExt cx="2160489" cy="200525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031753" y="2549816"/>
                <a:ext cx="2160489" cy="2005251"/>
                <a:chOff x="5366376" y="4852749"/>
                <a:chExt cx="2160489" cy="2005251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5520265" y="4903549"/>
                  <a:ext cx="2006600" cy="1954451"/>
                  <a:chOff x="5520265" y="4903549"/>
                  <a:chExt cx="2006600" cy="1954451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520265" y="4903549"/>
                    <a:ext cx="2006600" cy="1802054"/>
                    <a:chOff x="5435600" y="5055946"/>
                    <a:chExt cx="2006600" cy="1802054"/>
                  </a:xfrm>
                </p:grpSpPr>
                <p:pic>
                  <p:nvPicPr>
                    <p:cNvPr id="24" name="Picture 2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35600" y="5072879"/>
                      <a:ext cx="2006600" cy="178512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5977466" y="5055946"/>
                      <a:ext cx="1049867" cy="4812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757911" y="6550223"/>
                    <a:ext cx="663839" cy="307777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Masse</a:t>
                    </a:r>
                    <a:endParaRPr lang="en-US" sz="1400" b="1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 rot="16200000" flipH="1">
                  <a:off x="4775786" y="5443339"/>
                  <a:ext cx="1488957" cy="30777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 smtClean="0"/>
                    <a:t>Nombre</a:t>
                  </a:r>
                  <a:r>
                    <a:rPr lang="en-US" sz="1400" b="1" dirty="0" smtClean="0"/>
                    <a:t> </a:t>
                  </a:r>
                  <a:r>
                    <a:rPr lang="en-US" sz="1400" b="1" dirty="0" err="1" smtClean="0"/>
                    <a:t>d’évts</a:t>
                  </a:r>
                  <a:endParaRPr lang="en-US" sz="1400" b="1" dirty="0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6468533" y="2827867"/>
                <a:ext cx="1723709" cy="120226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3654" y="3712308"/>
              <a:ext cx="1369813" cy="977885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6316134" y="3847925"/>
              <a:ext cx="0" cy="8801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057106" y="4599217"/>
              <a:ext cx="46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m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552267" y="3847925"/>
            <a:ext cx="1342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environ 200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événements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71320" y="5483546"/>
            <a:ext cx="151836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des </a:t>
            </a:r>
            <a:r>
              <a:rPr lang="en-US" dirty="0" err="1" smtClean="0">
                <a:solidFill>
                  <a:srgbClr val="660066"/>
                </a:solidFill>
              </a:rPr>
              <a:t>milliers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err="1" smtClean="0">
                <a:solidFill>
                  <a:srgbClr val="660066"/>
                </a:solidFill>
              </a:rPr>
              <a:t>d’événements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5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44" y="4434871"/>
            <a:ext cx="2526456" cy="2178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762677"/>
            <a:ext cx="2438400" cy="22528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4838" y="2687093"/>
            <a:ext cx="3583369" cy="2545308"/>
            <a:chOff x="2817431" y="4251484"/>
            <a:chExt cx="3583369" cy="25453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431" y="4251484"/>
              <a:ext cx="3380169" cy="254530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21200" y="4251484"/>
              <a:ext cx="1879600" cy="10486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0705" y="1999734"/>
            <a:ext cx="340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vont</a:t>
            </a:r>
            <a:r>
              <a:rPr lang="en-US" dirty="0" smtClean="0"/>
              <a:t> </a:t>
            </a:r>
            <a:r>
              <a:rPr lang="en-US" dirty="0" err="1" smtClean="0"/>
              <a:t>ressembler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 flipH="1">
            <a:off x="-255103" y="3117180"/>
            <a:ext cx="148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6133" y="5232145"/>
            <a:ext cx="66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00001" y="3769608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00001" y="6437032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6200000" flipH="1">
            <a:off x="4960154" y="2525100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 rot="16200000" flipH="1">
            <a:off x="4976885" y="5233846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632" y="1762677"/>
            <a:ext cx="850900" cy="138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00" y="4643255"/>
            <a:ext cx="1028700" cy="1244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3105" y="5706533"/>
            <a:ext cx="4471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Plus on a de </a:t>
            </a:r>
            <a:r>
              <a:rPr lang="en-US" dirty="0" err="1" smtClean="0">
                <a:solidFill>
                  <a:srgbClr val="FF0000"/>
                </a:solidFill>
              </a:rPr>
              <a:t>données</a:t>
            </a:r>
            <a:r>
              <a:rPr lang="en-US" dirty="0" smtClean="0">
                <a:solidFill>
                  <a:srgbClr val="FF0000"/>
                </a:solidFill>
              </a:rPr>
              <a:t>, plus </a:t>
            </a:r>
            <a:r>
              <a:rPr lang="en-US" dirty="0" err="1" smtClean="0">
                <a:solidFill>
                  <a:srgbClr val="FF0000"/>
                </a:solidFill>
              </a:rPr>
              <a:t>ce</a:t>
            </a:r>
            <a:r>
              <a:rPr lang="en-US" dirty="0" smtClean="0">
                <a:solidFill>
                  <a:srgbClr val="FF0000"/>
                </a:solidFill>
              </a:rPr>
              <a:t> petit pic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 </a:t>
            </a:r>
            <a:r>
              <a:rPr lang="en-US" dirty="0" err="1" smtClean="0">
                <a:solidFill>
                  <a:srgbClr val="FF0000"/>
                </a:solidFill>
              </a:rPr>
              <a:t>voit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clairement</a:t>
            </a:r>
            <a:r>
              <a:rPr lang="en-US" dirty="0" smtClean="0">
                <a:solidFill>
                  <a:srgbClr val="FF0000"/>
                </a:solidFill>
              </a:rPr>
              <a:t>, car </a:t>
            </a:r>
            <a:r>
              <a:rPr lang="en-US" dirty="0" err="1" smtClean="0">
                <a:solidFill>
                  <a:srgbClr val="FF0000"/>
                </a:solidFill>
              </a:rPr>
              <a:t>moins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grandes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sont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les fluctuations </a:t>
            </a:r>
            <a:r>
              <a:rPr lang="en-US" dirty="0" err="1" smtClean="0">
                <a:solidFill>
                  <a:srgbClr val="FF0000"/>
                </a:solidFill>
              </a:rPr>
              <a:t>statistiques</a:t>
            </a:r>
            <a:r>
              <a:rPr lang="en-US" dirty="0" smtClean="0">
                <a:solidFill>
                  <a:srgbClr val="FF0000"/>
                </a:solidFill>
              </a:rPr>
              <a:t> du bruit de fond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6809">
            <a:off x="3656372" y="2828760"/>
            <a:ext cx="1705436" cy="2015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3867" y="2369066"/>
            <a:ext cx="930309" cy="7779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44" y="4434871"/>
            <a:ext cx="2526456" cy="2178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762677"/>
            <a:ext cx="2438400" cy="22528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4838" y="2687093"/>
            <a:ext cx="3583369" cy="2545308"/>
            <a:chOff x="2817431" y="4251484"/>
            <a:chExt cx="3583369" cy="25453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431" y="4251484"/>
              <a:ext cx="3380169" cy="254530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21200" y="4251484"/>
              <a:ext cx="1879600" cy="10486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56133" y="5232145"/>
            <a:ext cx="66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00001" y="3769608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00001" y="6437032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6200000" flipH="1">
            <a:off x="4960154" y="2525100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 rot="16200000" flipH="1">
            <a:off x="4976885" y="5233846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632" y="1762677"/>
            <a:ext cx="850900" cy="138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00" y="4643255"/>
            <a:ext cx="1028700" cy="1244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3405" y="1768009"/>
            <a:ext cx="5113867" cy="50783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err="1" smtClean="0"/>
              <a:t>ce</a:t>
            </a:r>
            <a:r>
              <a:rPr lang="en-US" dirty="0" smtClean="0"/>
              <a:t> pic </a:t>
            </a:r>
            <a:r>
              <a:rPr lang="en-US" dirty="0" err="1" smtClean="0"/>
              <a:t>est</a:t>
            </a:r>
            <a:r>
              <a:rPr lang="en-US" dirty="0" smtClean="0"/>
              <a:t> fin, plus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facile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 </a:t>
            </a:r>
            <a:r>
              <a:rPr lang="en-US" dirty="0" err="1" smtClean="0">
                <a:solidFill>
                  <a:srgbClr val="000000"/>
                </a:solidFill>
              </a:rPr>
              <a:t>précision</a:t>
            </a:r>
            <a:r>
              <a:rPr lang="en-US" dirty="0" smtClean="0">
                <a:solidFill>
                  <a:srgbClr val="000000"/>
                </a:solidFill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</a:rPr>
              <a:t>mesure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l’énergie</a:t>
            </a:r>
            <a:r>
              <a:rPr lang="en-US" dirty="0" smtClean="0">
                <a:solidFill>
                  <a:srgbClr val="000000"/>
                </a:solidFill>
              </a:rPr>
              <a:t> des photons </a:t>
            </a:r>
            <a:r>
              <a:rPr lang="en-US" dirty="0" err="1" smtClean="0">
                <a:solidFill>
                  <a:srgbClr val="000000"/>
                </a:solidFill>
              </a:rPr>
              <a:t>est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cruciale</a:t>
            </a:r>
            <a:r>
              <a:rPr lang="en-US" dirty="0">
                <a:solidFill>
                  <a:srgbClr val="000000"/>
                </a:solidFill>
              </a:rPr>
              <a:t>!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Pic beaucoup plus </a:t>
            </a:r>
            <a:r>
              <a:rPr lang="en-US" dirty="0" err="1" smtClean="0">
                <a:solidFill>
                  <a:srgbClr val="FF0000"/>
                </a:solidFill>
              </a:rPr>
              <a:t>étroit</a:t>
            </a:r>
            <a:r>
              <a:rPr lang="en-US" dirty="0" smtClean="0">
                <a:solidFill>
                  <a:srgbClr val="FF0000"/>
                </a:solidFill>
              </a:rPr>
              <a:t> après la correction de </a:t>
            </a:r>
            <a:r>
              <a:rPr lang="en-US" dirty="0" err="1" smtClean="0">
                <a:solidFill>
                  <a:srgbClr val="FF0000"/>
                </a:solidFill>
              </a:rPr>
              <a:t>l’énergie</a:t>
            </a:r>
            <a:r>
              <a:rPr lang="en-US" dirty="0" smtClean="0">
                <a:solidFill>
                  <a:srgbClr val="FF0000"/>
                </a:solidFill>
              </a:rPr>
              <a:t> par le </a:t>
            </a:r>
            <a:r>
              <a:rPr lang="en-US" dirty="0" err="1" smtClean="0">
                <a:solidFill>
                  <a:srgbClr val="FF0000"/>
                </a:solidFill>
              </a:rPr>
              <a:t>système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monitorage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saclay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24839" y="2885207"/>
            <a:ext cx="4046782" cy="3067622"/>
            <a:chOff x="5383294" y="3262024"/>
            <a:chExt cx="2904737" cy="2250889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028" y="3262024"/>
              <a:ext cx="2655033" cy="216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478916" y="5287079"/>
              <a:ext cx="809115" cy="22583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Masse (</a:t>
              </a:r>
              <a:r>
                <a:rPr lang="en-US" sz="1400" b="1" dirty="0" err="1" smtClean="0"/>
                <a:t>GeV</a:t>
              </a:r>
              <a:r>
                <a:rPr lang="en-US" sz="1400" b="1" dirty="0" smtClean="0"/>
                <a:t>)</a:t>
              </a:r>
              <a:endParaRPr lang="en-US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 flipH="1">
              <a:off x="4792704" y="3865039"/>
              <a:ext cx="14889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Nombre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d’évts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52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96748" y="2304533"/>
            <a:ext cx="2930883" cy="2618915"/>
            <a:chOff x="5550744" y="1762677"/>
            <a:chExt cx="2526456" cy="23147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1762677"/>
              <a:ext cx="2438400" cy="22528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200001" y="3769608"/>
              <a:ext cx="66383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Masse</a:t>
              </a:r>
              <a:endParaRPr lang="en-US" sz="1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 flipH="1">
              <a:off x="4960154" y="2525100"/>
              <a:ext cx="1488957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Nombre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d’évts</a:t>
              </a:r>
              <a:endParaRPr lang="en-US" sz="1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5411" y="2317268"/>
            <a:ext cx="2949790" cy="2627266"/>
            <a:chOff x="560271" y="2368067"/>
            <a:chExt cx="2526456" cy="23099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271" y="2368067"/>
              <a:ext cx="2526456" cy="217853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238534" y="4370228"/>
              <a:ext cx="66383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Masse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 flipH="1">
              <a:off x="15418" y="3167042"/>
              <a:ext cx="1488957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Nombre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d’évts</a:t>
              </a:r>
              <a:endParaRPr lang="en-US" sz="1400" b="1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302" y="2456930"/>
            <a:ext cx="850900" cy="138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425" y="2559519"/>
            <a:ext cx="1028700" cy="124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9890" y="5729146"/>
            <a:ext cx="503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uspense… 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805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762672"/>
            <a:ext cx="29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2011 et 2012: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e 32"/>
          <p:cNvGrpSpPr>
            <a:grpSpLocks/>
          </p:cNvGrpSpPr>
          <p:nvPr/>
        </p:nvGrpSpPr>
        <p:grpSpPr bwMode="auto">
          <a:xfrm>
            <a:off x="207962" y="2111907"/>
            <a:ext cx="4685767" cy="4593696"/>
            <a:chOff x="156634" y="1582671"/>
            <a:chExt cx="4306851" cy="4294600"/>
          </a:xfrm>
        </p:grpSpPr>
        <p:pic>
          <p:nvPicPr>
            <p:cNvPr id="38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47" y="1988839"/>
              <a:ext cx="417336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ZoneTexte 5"/>
            <p:cNvSpPr txBox="1">
              <a:spLocks noChangeArrowheads="1"/>
            </p:cNvSpPr>
            <p:nvPr/>
          </p:nvSpPr>
          <p:spPr bwMode="auto">
            <a:xfrm rot="-5400000">
              <a:off x="-1685376" y="3424681"/>
              <a:ext cx="39917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nombre d</a:t>
              </a:r>
              <a:r>
                <a:rPr lang="ja-JP" altLang="fr-FR" sz="1400"/>
                <a:t>’</a:t>
              </a:r>
              <a:r>
                <a:rPr lang="fr-FR" sz="1400"/>
                <a:t>événements (pondérés)  </a:t>
              </a:r>
              <a:r>
                <a:rPr lang="en-US" sz="1400"/>
                <a:t>/  (1.67 GeV)</a:t>
              </a:r>
              <a:endParaRPr lang="fr-FR" sz="1400"/>
            </a:p>
          </p:txBody>
        </p:sp>
        <p:sp>
          <p:nvSpPr>
            <p:cNvPr id="41" name="ZoneTexte 6"/>
            <p:cNvSpPr txBox="1">
              <a:spLocks noChangeArrowheads="1"/>
            </p:cNvSpPr>
            <p:nvPr/>
          </p:nvSpPr>
          <p:spPr bwMode="auto">
            <a:xfrm>
              <a:off x="951723" y="4941168"/>
              <a:ext cx="22401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FF"/>
                  </a:solidFill>
                </a:rPr>
                <a:t>r</a:t>
              </a:r>
              <a:r>
                <a:rPr lang="fr-FR" sz="1200">
                  <a:solidFill>
                    <a:srgbClr val="0000FF"/>
                  </a:solidFill>
                </a:rPr>
                <a:t>ésolution effective : 1.67 GeV</a:t>
              </a:r>
            </a:p>
          </p:txBody>
        </p:sp>
        <p:sp>
          <p:nvSpPr>
            <p:cNvPr id="42" name="ZoneTexte 7"/>
            <p:cNvSpPr txBox="1">
              <a:spLocks noChangeArrowheads="1"/>
            </p:cNvSpPr>
            <p:nvPr/>
          </p:nvSpPr>
          <p:spPr bwMode="auto">
            <a:xfrm>
              <a:off x="536927" y="518357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0</a:t>
              </a:r>
            </a:p>
          </p:txBody>
        </p:sp>
        <p:sp>
          <p:nvSpPr>
            <p:cNvPr id="43" name="ZoneTexte 8"/>
            <p:cNvSpPr txBox="1">
              <a:spLocks noChangeArrowheads="1"/>
            </p:cNvSpPr>
            <p:nvPr/>
          </p:nvSpPr>
          <p:spPr bwMode="auto">
            <a:xfrm>
              <a:off x="540907" y="453550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  <a:endParaRPr lang="fr-FR" sz="1400"/>
            </a:p>
          </p:txBody>
        </p:sp>
        <p:sp>
          <p:nvSpPr>
            <p:cNvPr id="44" name="ZoneTexte 9"/>
            <p:cNvSpPr txBox="1">
              <a:spLocks noChangeArrowheads="1"/>
            </p:cNvSpPr>
            <p:nvPr/>
          </p:nvSpPr>
          <p:spPr bwMode="auto">
            <a:xfrm>
              <a:off x="556706" y="388130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  <a:endParaRPr lang="fr-FR" sz="1400"/>
            </a:p>
          </p:txBody>
        </p:sp>
        <p:sp>
          <p:nvSpPr>
            <p:cNvPr id="45" name="ZoneTexte 10"/>
            <p:cNvSpPr txBox="1">
              <a:spLocks noChangeArrowheads="1"/>
            </p:cNvSpPr>
            <p:nvPr/>
          </p:nvSpPr>
          <p:spPr bwMode="auto">
            <a:xfrm>
              <a:off x="546627" y="322766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6</a:t>
              </a:r>
              <a:endParaRPr lang="fr-FR" sz="1400"/>
            </a:p>
          </p:txBody>
        </p:sp>
        <p:sp>
          <p:nvSpPr>
            <p:cNvPr id="46" name="ZoneTexte 11"/>
            <p:cNvSpPr txBox="1">
              <a:spLocks noChangeArrowheads="1"/>
            </p:cNvSpPr>
            <p:nvPr/>
          </p:nvSpPr>
          <p:spPr bwMode="auto">
            <a:xfrm>
              <a:off x="545553" y="257403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8</a:t>
              </a:r>
              <a:endParaRPr lang="fr-FR" sz="1400"/>
            </a:p>
          </p:txBody>
        </p:sp>
        <p:sp>
          <p:nvSpPr>
            <p:cNvPr id="47" name="ZoneTexte 12"/>
            <p:cNvSpPr txBox="1">
              <a:spLocks noChangeArrowheads="1"/>
            </p:cNvSpPr>
            <p:nvPr/>
          </p:nvSpPr>
          <p:spPr bwMode="auto">
            <a:xfrm>
              <a:off x="446631" y="193408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10</a:t>
              </a:r>
            </a:p>
          </p:txBody>
        </p:sp>
        <p:sp>
          <p:nvSpPr>
            <p:cNvPr id="48" name="ZoneTexte 13"/>
            <p:cNvSpPr txBox="1">
              <a:spLocks noChangeArrowheads="1"/>
            </p:cNvSpPr>
            <p:nvPr/>
          </p:nvSpPr>
          <p:spPr bwMode="auto">
            <a:xfrm>
              <a:off x="755870" y="1672437"/>
              <a:ext cx="647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/>
                <a:t>x 10</a:t>
              </a:r>
              <a:r>
                <a:rPr lang="fr-FR" sz="1600" baseline="30000"/>
                <a:t>3</a:t>
              </a:r>
            </a:p>
          </p:txBody>
        </p:sp>
        <p:sp>
          <p:nvSpPr>
            <p:cNvPr id="49" name="ZoneTexte 14"/>
            <p:cNvSpPr txBox="1">
              <a:spLocks noChangeArrowheads="1"/>
            </p:cNvSpPr>
            <p:nvPr/>
          </p:nvSpPr>
          <p:spPr bwMode="auto">
            <a:xfrm>
              <a:off x="1846961" y="1711840"/>
              <a:ext cx="25783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</a:rPr>
                <a:t>5.1 fb</a:t>
              </a:r>
              <a:r>
                <a:rPr lang="en-US" sz="1200" baseline="30000" dirty="0">
                  <a:solidFill>
                    <a:srgbClr val="0000FF"/>
                  </a:solidFill>
                </a:rPr>
                <a:t>-1</a:t>
              </a:r>
              <a:r>
                <a:rPr lang="en-US" sz="1200" dirty="0">
                  <a:solidFill>
                    <a:srgbClr val="0000FF"/>
                  </a:solidFill>
                </a:rPr>
                <a:t> @ 7 </a:t>
              </a:r>
              <a:r>
                <a:rPr lang="en-US" sz="1200" dirty="0" err="1">
                  <a:solidFill>
                    <a:srgbClr val="0000FF"/>
                  </a:solidFill>
                </a:rPr>
                <a:t>TeV</a:t>
              </a:r>
              <a:r>
                <a:rPr lang="en-US" sz="1200" dirty="0">
                  <a:solidFill>
                    <a:srgbClr val="0000FF"/>
                  </a:solidFill>
                </a:rPr>
                <a:t> </a:t>
              </a:r>
              <a:r>
                <a:rPr lang="en-US" sz="1200" dirty="0"/>
                <a:t>+ </a:t>
              </a:r>
              <a:r>
                <a:rPr lang="en-US" sz="1200" dirty="0">
                  <a:solidFill>
                    <a:srgbClr val="FF0000"/>
                  </a:solidFill>
                </a:rPr>
                <a:t>5.3 fb</a:t>
              </a:r>
              <a:r>
                <a:rPr lang="en-US" sz="1200" baseline="30000" dirty="0">
                  <a:solidFill>
                    <a:srgbClr val="FF0000"/>
                  </a:solidFill>
                </a:rPr>
                <a:t>-1</a:t>
              </a:r>
              <a:r>
                <a:rPr lang="en-US" sz="1200" dirty="0">
                  <a:solidFill>
                    <a:srgbClr val="FF0000"/>
                  </a:solidFill>
                </a:rPr>
                <a:t> @ 8 </a:t>
              </a:r>
              <a:r>
                <a:rPr lang="en-US" sz="1200" dirty="0" err="1">
                  <a:solidFill>
                    <a:srgbClr val="FF0000"/>
                  </a:solidFill>
                </a:rPr>
                <a:t>TeV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51" name="ZoneTexte 16"/>
            <p:cNvSpPr txBox="1">
              <a:spLocks noChangeArrowheads="1"/>
            </p:cNvSpPr>
            <p:nvPr/>
          </p:nvSpPr>
          <p:spPr bwMode="auto">
            <a:xfrm>
              <a:off x="2938709" y="2356972"/>
              <a:ext cx="1524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donn</a:t>
              </a:r>
              <a:r>
                <a:rPr lang="fr-FR" sz="1100"/>
                <a:t>ées (pondérées)</a:t>
              </a:r>
            </a:p>
          </p:txBody>
        </p:sp>
        <p:sp>
          <p:nvSpPr>
            <p:cNvPr id="52" name="ZoneTexte 17"/>
            <p:cNvSpPr txBox="1">
              <a:spLocks noChangeArrowheads="1"/>
            </p:cNvSpPr>
            <p:nvPr/>
          </p:nvSpPr>
          <p:spPr bwMode="auto">
            <a:xfrm>
              <a:off x="2939069" y="2536570"/>
              <a:ext cx="118333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ajustement S+B</a:t>
              </a:r>
            </a:p>
          </p:txBody>
        </p:sp>
        <p:sp>
          <p:nvSpPr>
            <p:cNvPr id="53" name="ZoneTexte 18"/>
            <p:cNvSpPr txBox="1">
              <a:spLocks noChangeArrowheads="1"/>
            </p:cNvSpPr>
            <p:nvPr/>
          </p:nvSpPr>
          <p:spPr bwMode="auto">
            <a:xfrm>
              <a:off x="2933443" y="2708920"/>
              <a:ext cx="100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ajustement B</a:t>
              </a:r>
            </a:p>
          </p:txBody>
        </p:sp>
        <p:sp>
          <p:nvSpPr>
            <p:cNvPr id="54" name="ZoneTexte 19"/>
            <p:cNvSpPr txBox="1">
              <a:spLocks noChangeArrowheads="1"/>
            </p:cNvSpPr>
            <p:nvPr/>
          </p:nvSpPr>
          <p:spPr bwMode="auto">
            <a:xfrm>
              <a:off x="951723" y="4725144"/>
              <a:ext cx="23006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dirty="0">
                  <a:solidFill>
                    <a:srgbClr val="0000FF"/>
                  </a:solidFill>
                </a:rPr>
                <a:t>pondération : Signal</a:t>
              </a:r>
              <a:r>
                <a:rPr lang="en-US" sz="1200" dirty="0">
                  <a:solidFill>
                    <a:srgbClr val="0000FF"/>
                  </a:solidFill>
                </a:rPr>
                <a:t>/Bruit (S/B</a:t>
              </a:r>
              <a:r>
                <a:rPr lang="fr-FR" sz="1200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5" name="ZoneTexte 20"/>
            <p:cNvSpPr txBox="1">
              <a:spLocks noChangeArrowheads="1"/>
            </p:cNvSpPr>
            <p:nvPr/>
          </p:nvSpPr>
          <p:spPr bwMode="auto">
            <a:xfrm>
              <a:off x="2968568" y="2892910"/>
              <a:ext cx="1205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± 1</a:t>
              </a:r>
              <a:r>
                <a:rPr lang="el-GR" sz="1100">
                  <a:latin typeface="Calibri" charset="0"/>
                  <a:cs typeface="Calibri" charset="0"/>
                </a:rPr>
                <a:t>σ</a:t>
              </a:r>
              <a:r>
                <a:rPr lang="fr-FR" sz="1100">
                  <a:latin typeface="Calibri" charset="0"/>
                  <a:cs typeface="Calibri" charset="0"/>
                </a:rPr>
                <a:t>   </a:t>
              </a:r>
              <a:r>
                <a:rPr lang="fr-FR" sz="1100">
                  <a:cs typeface="Arial" charset="0"/>
                </a:rPr>
                <a:t>stat </a:t>
              </a:r>
              <a:r>
                <a:rPr lang="el-GR" sz="1100">
                  <a:latin typeface="Calibri" charset="0"/>
                  <a:cs typeface="Calibri" charset="0"/>
                  <a:sym typeface="Symbol" charset="0"/>
                </a:rPr>
                <a:t></a:t>
              </a:r>
              <a:r>
                <a:rPr lang="fr-FR" sz="1100">
                  <a:latin typeface="Calibri" charset="0"/>
                  <a:cs typeface="Calibri" charset="0"/>
                  <a:sym typeface="Symbol" charset="0"/>
                </a:rPr>
                <a:t> </a:t>
              </a:r>
              <a:r>
                <a:rPr lang="fr-FR" sz="1100">
                  <a:cs typeface="Arial" charset="0"/>
                  <a:sym typeface="Symbol" charset="0"/>
                </a:rPr>
                <a:t>syst</a:t>
              </a:r>
              <a:endParaRPr lang="fr-FR" sz="1100">
                <a:cs typeface="Arial" charset="0"/>
              </a:endParaRPr>
            </a:p>
          </p:txBody>
        </p:sp>
        <p:sp>
          <p:nvSpPr>
            <p:cNvPr id="56" name="ZoneTexte 21"/>
            <p:cNvSpPr txBox="1">
              <a:spLocks noChangeArrowheads="1"/>
            </p:cNvSpPr>
            <p:nvPr/>
          </p:nvSpPr>
          <p:spPr bwMode="auto">
            <a:xfrm>
              <a:off x="2967947" y="3068960"/>
              <a:ext cx="1205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± 2</a:t>
              </a:r>
              <a:r>
                <a:rPr lang="el-GR" sz="1100">
                  <a:latin typeface="Calibri" charset="0"/>
                  <a:cs typeface="Calibri" charset="0"/>
                </a:rPr>
                <a:t>σ</a:t>
              </a:r>
              <a:r>
                <a:rPr lang="fr-FR" sz="1100">
                  <a:latin typeface="Calibri" charset="0"/>
                  <a:cs typeface="Calibri" charset="0"/>
                </a:rPr>
                <a:t>   </a:t>
              </a:r>
              <a:r>
                <a:rPr lang="fr-FR" sz="1100">
                  <a:cs typeface="Arial" charset="0"/>
                </a:rPr>
                <a:t>stat </a:t>
              </a:r>
              <a:r>
                <a:rPr lang="el-GR" sz="1100">
                  <a:latin typeface="Calibri" charset="0"/>
                  <a:cs typeface="Calibri" charset="0"/>
                  <a:sym typeface="Symbol" charset="0"/>
                </a:rPr>
                <a:t></a:t>
              </a:r>
              <a:r>
                <a:rPr lang="fr-FR" sz="1100">
                  <a:latin typeface="Calibri" charset="0"/>
                  <a:cs typeface="Calibri" charset="0"/>
                  <a:sym typeface="Symbol" charset="0"/>
                </a:rPr>
                <a:t> </a:t>
              </a:r>
              <a:r>
                <a:rPr lang="fr-FR" sz="1100">
                  <a:cs typeface="Arial" charset="0"/>
                  <a:sym typeface="Symbol" charset="0"/>
                </a:rPr>
                <a:t>syst</a:t>
              </a:r>
              <a:endParaRPr lang="fr-FR" sz="1100">
                <a:cs typeface="Arial" charset="0"/>
              </a:endParaRPr>
            </a:p>
          </p:txBody>
        </p:sp>
        <p:sp>
          <p:nvSpPr>
            <p:cNvPr id="63" name="ZoneTexte 30"/>
            <p:cNvSpPr txBox="1">
              <a:spLocks noChangeArrowheads="1"/>
            </p:cNvSpPr>
            <p:nvPr/>
          </p:nvSpPr>
          <p:spPr bwMode="auto">
            <a:xfrm>
              <a:off x="977459" y="2024404"/>
              <a:ext cx="1109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CMS</a:t>
              </a:r>
            </a:p>
            <a:p>
              <a:pPr eaLnBrk="1" hangingPunct="1"/>
              <a:r>
                <a:rPr lang="fr-FR" sz="1400"/>
                <a:t>préliminaire</a:t>
              </a:r>
            </a:p>
          </p:txBody>
        </p:sp>
      </p:grpSp>
      <p:sp>
        <p:nvSpPr>
          <p:cNvPr id="36" name="ZoneTexte 1"/>
          <p:cNvSpPr txBox="1">
            <a:spLocks noChangeArrowheads="1"/>
          </p:cNvSpPr>
          <p:nvPr/>
        </p:nvSpPr>
        <p:spPr bwMode="auto">
          <a:xfrm>
            <a:off x="5695567" y="2022501"/>
            <a:ext cx="27860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! 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robabilité 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30 sur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= 0.00003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~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4.1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écarts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standard ou 4.1σ)</a:t>
            </a:r>
          </a:p>
          <a:p>
            <a:pPr eaLnBrk="1" hangingPunct="1"/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+mn-lt"/>
              </a:rPr>
              <a:t>NB: par convention, on déclare une découverte à partir de 5σ soit environ une probabilité 0.0000003 </a:t>
            </a:r>
            <a:endParaRPr lang="fr-FR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18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762672"/>
            <a:ext cx="29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2011 et 2012: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1"/>
          <p:cNvSpPr txBox="1">
            <a:spLocks noChangeArrowheads="1"/>
          </p:cNvSpPr>
          <p:nvPr/>
        </p:nvSpPr>
        <p:spPr bwMode="auto">
          <a:xfrm>
            <a:off x="5695567" y="2022501"/>
            <a:ext cx="27860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! 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robabilité 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30 sur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= 0.00003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~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4.1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écarts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standard ou 4.1σ)</a:t>
            </a:r>
          </a:p>
          <a:p>
            <a:pPr eaLnBrk="1" hangingPunct="1"/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+mn-lt"/>
              </a:rPr>
              <a:t>NB: par convention, on déclare une découverte à partir de 5σ soit environ une probabilité 0.0000003 </a:t>
            </a:r>
            <a:endParaRPr lang="fr-FR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7" name="Picture 26" descr="MVApvaluesco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5" y="2526590"/>
            <a:ext cx="4749680" cy="31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2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5695567" y="2022501"/>
            <a:ext cx="27860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! 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robabilité 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2 sur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= 0.000002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~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4.5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écarts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standard ou 4.5σ)</a:t>
            </a:r>
          </a:p>
          <a:p>
            <a:pPr eaLnBrk="1" hangingPunct="1"/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+mn-lt"/>
              </a:rPr>
              <a:t>NB: par convention, on déclare un découverte à partir de 5σ soit environ une probabilité 0.0000003 </a:t>
            </a:r>
            <a:endParaRPr lang="fr-FR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Untitled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2531135"/>
            <a:ext cx="5160793" cy="4106732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0705" y="1762672"/>
            <a:ext cx="29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2011 et 2012: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5695567" y="2022501"/>
            <a:ext cx="27860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! 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robabilité 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2 sur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= 0.000002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~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4.5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écarts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standard ou 4.5σ)</a:t>
            </a:r>
          </a:p>
          <a:p>
            <a:pPr eaLnBrk="1" hangingPunct="1"/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+mn-lt"/>
              </a:rPr>
              <a:t>NB: par convention, on déclare un découverte à partir de 5σ soit environ une probabilité 0.0000003 </a:t>
            </a:r>
            <a:endParaRPr lang="fr-FR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705" y="1762672"/>
            <a:ext cx="29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2011 et 2012:</a:t>
            </a:r>
            <a:endParaRPr lang="en-US" dirty="0"/>
          </a:p>
        </p:txBody>
      </p:sp>
      <p:pic>
        <p:nvPicPr>
          <p:cNvPr id="9" name="Picture 8" descr="Comb_p0_2011_2012_590_final.eps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5" y="2400135"/>
            <a:ext cx="5328666" cy="38249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38968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La masse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dite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81" y="1721233"/>
            <a:ext cx="2758336" cy="26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4" descr="Untitled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54" y="1721233"/>
            <a:ext cx="3016526" cy="240041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" name="Picture 1" descr="spectrum.png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85" y="4087786"/>
            <a:ext cx="2807769" cy="2762061"/>
          </a:xfrm>
          <a:prstGeom prst="rect">
            <a:avLst/>
          </a:prstGeom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17" y="4351867"/>
            <a:ext cx="3157015" cy="24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81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69" y="959751"/>
            <a:ext cx="4999031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endParaRPr lang="fr-FR" sz="1200" b="1" dirty="0" smtClean="0"/>
          </a:p>
          <a:p>
            <a:r>
              <a:rPr lang="en-US" sz="1800" dirty="0">
                <a:solidFill>
                  <a:schemeClr val="tx1"/>
                </a:solidFill>
              </a:rPr>
              <a:t>Le </a:t>
            </a:r>
            <a:r>
              <a:rPr lang="en-US" sz="1800" dirty="0" err="1">
                <a:solidFill>
                  <a:srgbClr val="000000"/>
                </a:solidFill>
              </a:rPr>
              <a:t>modèle</a:t>
            </a:r>
            <a:r>
              <a:rPr lang="en-US" sz="1800" dirty="0">
                <a:solidFill>
                  <a:srgbClr val="000000"/>
                </a:solidFill>
              </a:rPr>
              <a:t> ne </a:t>
            </a:r>
            <a:r>
              <a:rPr lang="en-US" sz="1800" dirty="0" err="1">
                <a:solidFill>
                  <a:srgbClr val="000000"/>
                </a:solidFill>
              </a:rPr>
              <a:t>prédit</a:t>
            </a:r>
            <a:r>
              <a:rPr lang="en-US" sz="1800" dirty="0">
                <a:solidFill>
                  <a:srgbClr val="000000"/>
                </a:solidFill>
              </a:rPr>
              <a:t> pas la </a:t>
            </a:r>
            <a:r>
              <a:rPr lang="en-US" sz="1800" b="1" dirty="0">
                <a:solidFill>
                  <a:srgbClr val="000000"/>
                </a:solidFill>
              </a:rPr>
              <a:t>masse du boson de Higgs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En </a:t>
            </a:r>
            <a:r>
              <a:rPr lang="en-US" sz="1800" dirty="0" err="1">
                <a:solidFill>
                  <a:srgbClr val="000000"/>
                </a:solidFill>
              </a:rPr>
              <a:t>revanche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dirty="0">
                <a:solidFill>
                  <a:srgbClr val="000000"/>
                </a:solidFill>
              </a:rPr>
              <a:t>pour </a:t>
            </a:r>
            <a:r>
              <a:rPr lang="en-US" sz="1800" b="1" dirty="0" err="1">
                <a:solidFill>
                  <a:srgbClr val="000000"/>
                </a:solidFill>
              </a:rPr>
              <a:t>une</a:t>
            </a:r>
            <a:r>
              <a:rPr lang="en-US" sz="1800" b="1" dirty="0">
                <a:solidFill>
                  <a:srgbClr val="000000"/>
                </a:solidFill>
              </a:rPr>
              <a:t> masse </a:t>
            </a:r>
            <a:r>
              <a:rPr lang="en-US" sz="1800" b="1" dirty="0" err="1">
                <a:solidFill>
                  <a:srgbClr val="000000"/>
                </a:solidFill>
              </a:rPr>
              <a:t>donnée</a:t>
            </a:r>
            <a:r>
              <a:rPr lang="en-US" sz="1800" b="1" dirty="0">
                <a:solidFill>
                  <a:srgbClr val="000000"/>
                </a:solidFill>
              </a:rPr>
              <a:t>, le </a:t>
            </a:r>
            <a:r>
              <a:rPr lang="en-US" sz="1800" b="1" dirty="0" err="1">
                <a:solidFill>
                  <a:srgbClr val="000000"/>
                </a:solidFill>
              </a:rPr>
              <a:t>modèle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prédit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ses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propriétés</a:t>
            </a:r>
            <a:endParaRPr lang="fr-FR" sz="1800" b="1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LEP au </a:t>
            </a:r>
            <a:r>
              <a:rPr lang="fr-FR" sz="1800" b="1" dirty="0" smtClean="0">
                <a:solidFill>
                  <a:schemeClr val="tx1"/>
                </a:solidFill>
              </a:rPr>
              <a:t>CERN</a:t>
            </a:r>
            <a:r>
              <a:rPr lang="fr-FR" sz="1800" dirty="0" smtClean="0">
                <a:solidFill>
                  <a:schemeClr val="tx1"/>
                </a:solidFill>
              </a:rPr>
              <a:t> (Genève, 1989-2000)  </a:t>
            </a:r>
            <a:r>
              <a:rPr lang="fr-FR" sz="1800" dirty="0" smtClean="0"/>
              <a:t>collisions </a:t>
            </a:r>
            <a:r>
              <a:rPr lang="fr-FR" sz="1800" dirty="0"/>
              <a:t>électron-positon </a:t>
            </a:r>
            <a:r>
              <a:rPr lang="fr-FR" sz="1800" dirty="0" smtClean="0"/>
              <a:t>jusqu’à 209 </a:t>
            </a:r>
            <a:r>
              <a:rPr lang="fr-FR" sz="1800" dirty="0" err="1" smtClean="0"/>
              <a:t>GeV</a:t>
            </a:r>
            <a:endParaRPr lang="fr-FR" sz="1800" dirty="0" smtClean="0"/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600" dirty="0" smtClean="0">
                <a:solidFill>
                  <a:srgbClr val="FF2929"/>
                </a:solidFill>
              </a:rPr>
              <a:t>Mesures </a:t>
            </a:r>
            <a:r>
              <a:rPr lang="fr-FR" sz="1600" dirty="0" smtClean="0">
                <a:solidFill>
                  <a:srgbClr val="FF2929"/>
                </a:solidFill>
              </a:rPr>
              <a:t> </a:t>
            </a:r>
            <a:r>
              <a:rPr lang="fr-FR" sz="1600" dirty="0" smtClean="0">
                <a:solidFill>
                  <a:srgbClr val="FF2929"/>
                </a:solidFill>
              </a:rPr>
              <a:t>de la masse du W et des paramètres du Z </a:t>
            </a:r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600" dirty="0" smtClean="0">
                <a:solidFill>
                  <a:srgbClr val="FF2929"/>
                </a:solidFill>
              </a:rPr>
              <a:t>Recherches directes: </a:t>
            </a:r>
            <a:r>
              <a:rPr lang="fr-FR" sz="1600" dirty="0" err="1" smtClean="0">
                <a:solidFill>
                  <a:srgbClr val="FF2929"/>
                </a:solidFill>
              </a:rPr>
              <a:t>m</a:t>
            </a:r>
            <a:r>
              <a:rPr lang="fr-FR" sz="1600" baseline="-25000" dirty="0" err="1" smtClean="0">
                <a:solidFill>
                  <a:srgbClr val="FF2929"/>
                </a:solidFill>
              </a:rPr>
              <a:t>H</a:t>
            </a:r>
            <a:r>
              <a:rPr lang="fr-FR" sz="1600" dirty="0" smtClean="0">
                <a:solidFill>
                  <a:srgbClr val="FF2929"/>
                </a:solidFill>
              </a:rPr>
              <a:t>&gt;115 </a:t>
            </a:r>
            <a:r>
              <a:rPr lang="fr-FR" sz="1600" dirty="0" err="1" smtClean="0">
                <a:solidFill>
                  <a:srgbClr val="FF2929"/>
                </a:solidFill>
              </a:rPr>
              <a:t>GeV</a:t>
            </a: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</a:t>
            </a:r>
            <a:r>
              <a:rPr lang="fr-FR" sz="1800" b="1" dirty="0" err="1" smtClean="0"/>
              <a:t>Tevatron</a:t>
            </a:r>
            <a:r>
              <a:rPr lang="fr-FR" sz="1800" b="1" dirty="0" smtClean="0"/>
              <a:t> au </a:t>
            </a:r>
            <a:r>
              <a:rPr lang="fr-FR" sz="1800" b="1" dirty="0" err="1" smtClean="0"/>
              <a:t>Fermilab</a:t>
            </a:r>
            <a:r>
              <a:rPr lang="fr-FR" sz="1800" b="1" dirty="0" smtClean="0"/>
              <a:t> </a:t>
            </a:r>
            <a:r>
              <a:rPr lang="fr-FR" sz="1800" dirty="0" smtClean="0"/>
              <a:t>(Chicago</a:t>
            </a:r>
            <a:r>
              <a:rPr lang="fr-FR" sz="1800" dirty="0"/>
              <a:t>,</a:t>
            </a:r>
            <a:r>
              <a:rPr lang="fr-FR" sz="1800" dirty="0" smtClean="0"/>
              <a:t> 1992-2011) collisions proton-antiproton à 1.96 </a:t>
            </a:r>
            <a:r>
              <a:rPr lang="fr-FR" sz="1800" dirty="0" err="1" smtClean="0"/>
              <a:t>TeV</a:t>
            </a:r>
            <a:endParaRPr lang="fr-FR" sz="1800" dirty="0" smtClean="0"/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Découverte du quark top et mesure de sa masse </a:t>
            </a:r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Recherches directes: </a:t>
            </a:r>
            <a:r>
              <a:rPr lang="fr-FR" sz="1600" dirty="0" err="1">
                <a:solidFill>
                  <a:srgbClr val="FF0000"/>
                </a:solidFill>
              </a:rPr>
              <a:t>m</a:t>
            </a:r>
            <a:r>
              <a:rPr lang="fr-FR" sz="1600" baseline="-25000" dirty="0" err="1">
                <a:solidFill>
                  <a:srgbClr val="FF0000"/>
                </a:solidFill>
              </a:rPr>
              <a:t>H</a:t>
            </a:r>
            <a:r>
              <a:rPr lang="fr-FR" sz="1600" baseline="-250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000"/>
                </a:solidFill>
                <a:sym typeface="Symbol" pitchFamily="18" charset="2"/>
              </a:rPr>
              <a:t> [158-173] </a:t>
            </a:r>
            <a:r>
              <a:rPr lang="fr-FR" sz="1600" dirty="0" err="1" smtClean="0">
                <a:solidFill>
                  <a:srgbClr val="FF0000"/>
                </a:solidFill>
                <a:sym typeface="Symbol" pitchFamily="18" charset="2"/>
              </a:rPr>
              <a:t>GeV</a:t>
            </a:r>
            <a:endParaRPr lang="fr-FR" sz="16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69" y="6163227"/>
            <a:ext cx="892756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929"/>
                </a:solidFill>
              </a:rPr>
              <a:t>La </a:t>
            </a:r>
            <a:r>
              <a:rPr lang="en-US" dirty="0" err="1" smtClean="0">
                <a:solidFill>
                  <a:srgbClr val="FF2929"/>
                </a:solidFill>
              </a:rPr>
              <a:t>gamme</a:t>
            </a:r>
            <a:r>
              <a:rPr lang="en-US" dirty="0" smtClean="0">
                <a:solidFill>
                  <a:srgbClr val="FF2929"/>
                </a:solidFill>
              </a:rPr>
              <a:t> de masse la plus probable </a:t>
            </a:r>
            <a:r>
              <a:rPr lang="en-US" dirty="0" err="1" smtClean="0">
                <a:solidFill>
                  <a:srgbClr val="FF2929"/>
                </a:solidFill>
              </a:rPr>
              <a:t>d’après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 smtClean="0">
                <a:solidFill>
                  <a:srgbClr val="FF2929"/>
                </a:solidFill>
              </a:rPr>
              <a:t>ces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 smtClean="0">
                <a:solidFill>
                  <a:srgbClr val="FF2929"/>
                </a:solidFill>
              </a:rPr>
              <a:t>mesures</a:t>
            </a:r>
            <a:r>
              <a:rPr lang="en-US" dirty="0" smtClean="0">
                <a:solidFill>
                  <a:srgbClr val="FF2929"/>
                </a:solidFill>
              </a:rPr>
              <a:t>:</a:t>
            </a:r>
            <a:endParaRPr lang="en-US" b="1" dirty="0" smtClean="0">
              <a:solidFill>
                <a:srgbClr val="FF2929"/>
              </a:solidFill>
            </a:endParaRPr>
          </a:p>
          <a:p>
            <a:pPr algn="ctr"/>
            <a:r>
              <a:rPr lang="en-US" b="1" dirty="0">
                <a:solidFill>
                  <a:srgbClr val="FF2929"/>
                </a:solidFill>
              </a:rPr>
              <a:t>	</a:t>
            </a:r>
            <a:r>
              <a:rPr lang="en-US" b="1" dirty="0" smtClean="0">
                <a:solidFill>
                  <a:srgbClr val="FF2929"/>
                </a:solidFill>
              </a:rPr>
              <a:t> 115 </a:t>
            </a:r>
            <a:r>
              <a:rPr lang="en-US" b="1" dirty="0" err="1" smtClean="0">
                <a:solidFill>
                  <a:srgbClr val="FF2929"/>
                </a:solidFill>
              </a:rPr>
              <a:t>GeV</a:t>
            </a:r>
            <a:r>
              <a:rPr lang="en-US" b="1" dirty="0" smtClean="0">
                <a:solidFill>
                  <a:srgbClr val="FF2929"/>
                </a:solidFill>
              </a:rPr>
              <a:t> &lt; </a:t>
            </a:r>
            <a:r>
              <a:rPr lang="en-US" b="1" dirty="0" err="1" smtClean="0">
                <a:solidFill>
                  <a:srgbClr val="FF2929"/>
                </a:solidFill>
              </a:rPr>
              <a:t>m</a:t>
            </a:r>
            <a:r>
              <a:rPr lang="en-US" b="1" baseline="-25000" dirty="0" err="1" smtClean="0">
                <a:solidFill>
                  <a:srgbClr val="FF2929"/>
                </a:solidFill>
              </a:rPr>
              <a:t>H</a:t>
            </a:r>
            <a:r>
              <a:rPr lang="en-US" b="1" dirty="0" smtClean="0">
                <a:solidFill>
                  <a:srgbClr val="FF2929"/>
                </a:solidFill>
              </a:rPr>
              <a:t> &lt; 160 </a:t>
            </a:r>
            <a:r>
              <a:rPr lang="en-US" b="1" dirty="0" err="1" smtClean="0">
                <a:solidFill>
                  <a:srgbClr val="FF2929"/>
                </a:solidFill>
              </a:rPr>
              <a:t>GeV</a:t>
            </a:r>
            <a:endParaRPr lang="en-US" dirty="0">
              <a:solidFill>
                <a:srgbClr val="FF292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450808"/>
            <a:ext cx="4524151" cy="479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au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179" y="1775887"/>
            <a:ext cx="1715453" cy="12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178" y="3556731"/>
            <a:ext cx="2127342" cy="9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037" y="3472066"/>
            <a:ext cx="1572763" cy="11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4344" y="5197156"/>
            <a:ext cx="1419756" cy="11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5" y="2476688"/>
            <a:ext cx="4779224" cy="339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9963" y="296333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Fusion de gluons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6368" y="4476880"/>
            <a:ext cx="2658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Production en association</a:t>
            </a:r>
          </a:p>
          <a:p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avec un boson W </a:t>
            </a:r>
            <a:r>
              <a:rPr lang="en-US" b="1" dirty="0" err="1" smtClean="0">
                <a:solidFill>
                  <a:srgbClr val="008000"/>
                </a:solidFill>
              </a:rPr>
              <a:t>ou</a:t>
            </a:r>
            <a:r>
              <a:rPr lang="en-US" b="1" dirty="0" smtClean="0">
                <a:solidFill>
                  <a:srgbClr val="008000"/>
                </a:solidFill>
              </a:rPr>
              <a:t> Z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5040" y="6150461"/>
            <a:ext cx="2658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Production en association</a:t>
            </a:r>
          </a:p>
          <a:p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smtClean="0">
                <a:solidFill>
                  <a:srgbClr val="660066"/>
                </a:solidFill>
              </a:rPr>
              <a:t>avec </a:t>
            </a:r>
            <a:r>
              <a:rPr lang="en-US" b="1" dirty="0" err="1" smtClean="0">
                <a:solidFill>
                  <a:srgbClr val="660066"/>
                </a:solidFill>
              </a:rPr>
              <a:t>une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paire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tt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699" y="4566914"/>
            <a:ext cx="178766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Fusion 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bosons </a:t>
            </a:r>
            <a:r>
              <a:rPr lang="en-US" b="1" dirty="0" err="1" smtClean="0">
                <a:solidFill>
                  <a:srgbClr val="FF0000"/>
                </a:solidFill>
              </a:rPr>
              <a:t>vecteurs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3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Contributions de </a:t>
            </a:r>
            <a:r>
              <a:rPr lang="en-US" dirty="0" err="1" smtClean="0"/>
              <a:t>saclay</a:t>
            </a:r>
            <a:r>
              <a:rPr lang="en-US" dirty="0" smtClean="0"/>
              <a:t> et </a:t>
            </a:r>
            <a:r>
              <a:rPr lang="en-US" dirty="0" err="1" smtClean="0"/>
              <a:t>historique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473200"/>
            <a:ext cx="8555148" cy="5120396"/>
          </a:xfrm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Contributions au </a:t>
            </a:r>
            <a:r>
              <a:rPr lang="en-US" b="1" dirty="0" err="1" smtClean="0">
                <a:solidFill>
                  <a:schemeClr val="accent1"/>
                </a:solidFill>
              </a:rPr>
              <a:t>détecteur</a:t>
            </a:r>
            <a:r>
              <a:rPr lang="en-US" b="1" dirty="0" smtClean="0">
                <a:solidFill>
                  <a:schemeClr val="accent1"/>
                </a:solidFill>
              </a:rPr>
              <a:t> ATLAS</a:t>
            </a:r>
            <a:endParaRPr lang="en-US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calorimètre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électromagnétique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spectromètre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muons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toroide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accent1"/>
                </a:solidFill>
              </a:rPr>
              <a:t>Contributions au </a:t>
            </a:r>
            <a:r>
              <a:rPr lang="en-US" sz="2200" b="1" dirty="0" err="1" smtClean="0">
                <a:solidFill>
                  <a:schemeClr val="accent1"/>
                </a:solidFill>
              </a:rPr>
              <a:t>détecteur</a:t>
            </a:r>
            <a:r>
              <a:rPr lang="en-US" sz="2200" b="1" dirty="0" smtClean="0">
                <a:solidFill>
                  <a:schemeClr val="accent1"/>
                </a:solidFill>
              </a:rPr>
              <a:t> CMS</a:t>
            </a:r>
            <a:r>
              <a:rPr lang="en-US" sz="1800" dirty="0" smtClean="0">
                <a:solidFill>
                  <a:schemeClr val="accent1"/>
                </a:solidFill>
              </a:rPr>
              <a:t>: </a:t>
            </a:r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e </a:t>
            </a:r>
            <a:r>
              <a:rPr lang="en-US" sz="2000" dirty="0" err="1" smtClean="0">
                <a:solidFill>
                  <a:schemeClr val="accent1"/>
                </a:solidFill>
              </a:rPr>
              <a:t>calorimètre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électromagnétique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système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monitorage</a:t>
            </a:r>
            <a:r>
              <a:rPr lang="en-US" sz="1800" dirty="0" smtClean="0">
                <a:solidFill>
                  <a:schemeClr val="tx1"/>
                </a:solidFill>
              </a:rPr>
              <a:t> LASER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La lecture </a:t>
            </a:r>
            <a:r>
              <a:rPr lang="en-US" sz="1800" dirty="0" err="1" smtClean="0">
                <a:solidFill>
                  <a:schemeClr val="tx1"/>
                </a:solidFill>
              </a:rPr>
              <a:t>sélective</a:t>
            </a:r>
            <a:r>
              <a:rPr lang="en-US" sz="1800" dirty="0" smtClean="0">
                <a:solidFill>
                  <a:schemeClr val="tx1"/>
                </a:solidFill>
              </a:rPr>
              <a:t> du </a:t>
            </a:r>
            <a:r>
              <a:rPr lang="en-US" sz="1800" dirty="0" err="1" smtClean="0">
                <a:solidFill>
                  <a:schemeClr val="tx1"/>
                </a:solidFill>
              </a:rPr>
              <a:t>calorimètre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solénoide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</a:rPr>
              <a:t>bobine</a:t>
            </a:r>
            <a:r>
              <a:rPr lang="en-US" sz="1800" dirty="0" smtClean="0">
                <a:solidFill>
                  <a:schemeClr val="tx1"/>
                </a:solidFill>
              </a:rPr>
              <a:t> supra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Les implications de </a:t>
            </a:r>
            <a:r>
              <a:rPr lang="en-US" sz="2000" dirty="0" err="1" smtClean="0">
                <a:solidFill>
                  <a:srgbClr val="FF0000"/>
                </a:solidFill>
              </a:rPr>
              <a:t>saclay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été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importantes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dans</a:t>
            </a:r>
            <a:r>
              <a:rPr lang="en-US" sz="2000" dirty="0" smtClean="0">
                <a:solidFill>
                  <a:srgbClr val="FF0000"/>
                </a:solidFill>
              </a:rPr>
              <a:t> les sous-</a:t>
            </a:r>
            <a:r>
              <a:rPr lang="en-US" sz="2000" dirty="0" err="1" smtClean="0">
                <a:solidFill>
                  <a:srgbClr val="FF0000"/>
                </a:solidFill>
              </a:rPr>
              <a:t>détecteurs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cruciaux</a:t>
            </a:r>
            <a:r>
              <a:rPr lang="en-US" sz="2000" dirty="0" smtClean="0">
                <a:solidFill>
                  <a:srgbClr val="FF0000"/>
                </a:solidFill>
              </a:rPr>
              <a:t> pour la </a:t>
            </a:r>
            <a:r>
              <a:rPr lang="en-US" sz="2000" dirty="0" err="1" smtClean="0">
                <a:solidFill>
                  <a:srgbClr val="FF0000"/>
                </a:solidFill>
              </a:rPr>
              <a:t>recherche</a:t>
            </a:r>
            <a:r>
              <a:rPr lang="en-US" sz="2000" dirty="0" smtClean="0">
                <a:solidFill>
                  <a:srgbClr val="FF0000"/>
                </a:solidFill>
              </a:rPr>
              <a:t> du boson de Higgs: les </a:t>
            </a:r>
            <a:r>
              <a:rPr lang="en-US" sz="2000" dirty="0" err="1" smtClean="0">
                <a:solidFill>
                  <a:srgbClr val="FF0000"/>
                </a:solidFill>
              </a:rPr>
              <a:t>calorimètres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électromagnétiques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électrons</a:t>
            </a:r>
            <a:r>
              <a:rPr lang="en-US" sz="2000" dirty="0" smtClean="0">
                <a:solidFill>
                  <a:srgbClr val="FF0000"/>
                </a:solidFill>
              </a:rPr>
              <a:t> et photons) et le </a:t>
            </a:r>
            <a:r>
              <a:rPr lang="en-US" sz="2000" dirty="0" err="1" smtClean="0">
                <a:solidFill>
                  <a:srgbClr val="FF0000"/>
                </a:solidFill>
              </a:rPr>
              <a:t>spectromètre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muons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et </a:t>
            </a:r>
            <a:r>
              <a:rPr lang="en-US" sz="2000" dirty="0" err="1" smtClean="0">
                <a:solidFill>
                  <a:srgbClr val="FF0000"/>
                </a:solidFill>
              </a:rPr>
              <a:t>aussi</a:t>
            </a:r>
            <a:r>
              <a:rPr lang="en-US" sz="2000" dirty="0" smtClean="0">
                <a:solidFill>
                  <a:srgbClr val="FF0000"/>
                </a:solidFill>
              </a:rPr>
              <a:t> pour la calibration et </a:t>
            </a:r>
            <a:r>
              <a:rPr lang="en-US" sz="2000" dirty="0" err="1" smtClean="0">
                <a:solidFill>
                  <a:srgbClr val="FF0000"/>
                </a:solidFill>
              </a:rPr>
              <a:t>l’analyse</a:t>
            </a:r>
            <a:r>
              <a:rPr lang="en-US" sz="2000" dirty="0" smtClean="0">
                <a:solidFill>
                  <a:srgbClr val="FF0000"/>
                </a:solidFill>
              </a:rPr>
              <a:t> des </a:t>
            </a:r>
            <a:r>
              <a:rPr lang="en-US" sz="2000" dirty="0" err="1" smtClean="0">
                <a:solidFill>
                  <a:srgbClr val="FF0000"/>
                </a:solidFill>
              </a:rPr>
              <a:t>données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932002"/>
            <a:ext cx="27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2011+2012: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oneTexte 1"/>
          <p:cNvSpPr txBox="1">
            <a:spLocks noChangeArrowheads="1"/>
          </p:cNvSpPr>
          <p:nvPr/>
        </p:nvSpPr>
        <p:spPr bwMode="auto">
          <a:xfrm>
            <a:off x="6072189" y="3157146"/>
            <a:ext cx="27860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dirty="0" err="1">
                <a:solidFill>
                  <a:srgbClr val="FF0000"/>
                </a:solidFill>
                <a:latin typeface="+mn-lt"/>
              </a:rPr>
              <a:t>GeV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Probabilité 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30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pour 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	=0.00003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(~ quatre écarts standard)</a:t>
            </a:r>
          </a:p>
        </p:txBody>
      </p:sp>
      <p:pic>
        <p:nvPicPr>
          <p:cNvPr id="9" name="Picture 8" descr="MVApvaluesco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5" y="2526590"/>
            <a:ext cx="4749680" cy="31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24972" y="1883136"/>
            <a:ext cx="293328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Exc</a:t>
            </a:r>
            <a:r>
              <a:rPr lang="fr-FR" dirty="0">
                <a:solidFill>
                  <a:srgbClr val="FF0000"/>
                </a:solidFill>
              </a:rPr>
              <a:t>ès autour de 125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Probabilité </a:t>
            </a:r>
            <a:r>
              <a:rPr lang="fr-FR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fr-FR" dirty="0">
                <a:solidFill>
                  <a:srgbClr val="FF0000"/>
                </a:solidFill>
              </a:rPr>
              <a:t>une fluctuation du bruit de </a:t>
            </a:r>
            <a:r>
              <a:rPr lang="fr-FR" dirty="0" smtClean="0">
                <a:solidFill>
                  <a:srgbClr val="FF0000"/>
                </a:solidFill>
              </a:rPr>
              <a:t>fond: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Dans</a:t>
            </a:r>
            <a:r>
              <a:rPr lang="en-US" dirty="0" smtClean="0">
                <a:solidFill>
                  <a:srgbClr val="000000"/>
                </a:solidFill>
              </a:rPr>
              <a:t> les </a:t>
            </a:r>
            <a:r>
              <a:rPr lang="en-US" dirty="0" err="1" smtClean="0">
                <a:solidFill>
                  <a:srgbClr val="000000"/>
                </a:solidFill>
              </a:rPr>
              <a:t>données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2011 </a:t>
            </a:r>
            <a:r>
              <a:rPr lang="en-US" dirty="0" smtClean="0">
                <a:solidFill>
                  <a:srgbClr val="000000"/>
                </a:solidFill>
              </a:rPr>
              <a:t>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2012 </a:t>
            </a:r>
            <a:r>
              <a:rPr lang="en-US" dirty="0" err="1" smtClean="0"/>
              <a:t>séparément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            3 pour 10000 (3.5 </a:t>
            </a:r>
            <a:r>
              <a:rPr lang="en-US" dirty="0" err="1" smtClean="0"/>
              <a:t>écarts</a:t>
            </a:r>
            <a:r>
              <a:rPr lang="en-US" dirty="0" smtClean="0"/>
              <a:t> standard)</a:t>
            </a:r>
            <a:endParaRPr lang="en-US" baseline="30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l’ensemble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2011+2012:        2 </a:t>
            </a:r>
            <a:r>
              <a:rPr lang="en-US" dirty="0" err="1" smtClean="0"/>
              <a:t>sur</a:t>
            </a:r>
            <a:r>
              <a:rPr lang="en-US" dirty="0" smtClean="0"/>
              <a:t> 1 million (4.5 </a:t>
            </a:r>
            <a:r>
              <a:rPr lang="en-US" dirty="0" err="1" smtClean="0"/>
              <a:t>écarts</a:t>
            </a:r>
            <a:r>
              <a:rPr lang="en-US" dirty="0" smtClean="0"/>
              <a:t> standard)</a:t>
            </a:r>
            <a:endParaRPr lang="en-US" dirty="0"/>
          </a:p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b_p0_2011_2012_590_final.eps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5" y="2400135"/>
            <a:ext cx="5328666" cy="38249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5191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La lecture </a:t>
            </a:r>
            <a:r>
              <a:rPr lang="en-US" dirty="0" err="1" smtClean="0"/>
              <a:t>sélective</a:t>
            </a:r>
            <a:r>
              <a:rPr lang="en-US" dirty="0" smtClean="0"/>
              <a:t> du ECAL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7105" y="1411993"/>
            <a:ext cx="8588895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ECAL: 75848 </a:t>
            </a:r>
            <a:r>
              <a:rPr lang="fr-FR" sz="2000" dirty="0">
                <a:solidFill>
                  <a:schemeClr val="accent1"/>
                </a:solidFill>
              </a:rPr>
              <a:t>cristaux – canaux de </a:t>
            </a:r>
            <a:r>
              <a:rPr lang="fr-FR" sz="2000" dirty="0" smtClean="0">
                <a:solidFill>
                  <a:schemeClr val="accent1"/>
                </a:solidFill>
              </a:rPr>
              <a:t>lecture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4032 </a:t>
            </a:r>
            <a:r>
              <a:rPr lang="fr-FR" sz="2000" dirty="0">
                <a:solidFill>
                  <a:schemeClr val="tx1"/>
                </a:solidFill>
              </a:rPr>
              <a:t>unités de déclenchement (lecture synchrone 40 MHz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3072 </a:t>
            </a:r>
            <a:r>
              <a:rPr lang="fr-FR" sz="2000" dirty="0">
                <a:solidFill>
                  <a:schemeClr val="tx1"/>
                </a:solidFill>
              </a:rPr>
              <a:t>unités de </a:t>
            </a:r>
            <a:r>
              <a:rPr lang="fr-FR" sz="2000" dirty="0" smtClean="0">
                <a:solidFill>
                  <a:schemeClr val="tx1"/>
                </a:solidFill>
              </a:rPr>
              <a:t>lecture (lecture asynchrone)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totale ECAL(1,5 Mo) &gt; Taille événement CMS (1 Mo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r>
              <a:rPr lang="fr-FR" sz="1800" dirty="0" smtClean="0">
                <a:solidFill>
                  <a:srgbClr val="FF0000"/>
                </a:solidFill>
              </a:rPr>
              <a:t>: Impossible!</a:t>
            </a:r>
          </a:p>
          <a:p>
            <a:pPr lvl="1"/>
            <a:r>
              <a:rPr lang="fr-FR" sz="1800" b="1" dirty="0" smtClean="0">
                <a:solidFill>
                  <a:srgbClr val="FF0000"/>
                </a:solidFill>
              </a:rPr>
              <a:t>SRP: Réduction </a:t>
            </a:r>
            <a:r>
              <a:rPr lang="fr-FR" sz="1800" b="1" dirty="0">
                <a:solidFill>
                  <a:srgbClr val="FF0000"/>
                </a:solidFill>
              </a:rPr>
              <a:t>intelligente /20 </a:t>
            </a:r>
            <a:r>
              <a:rPr lang="fr-FR" sz="1800" b="1" dirty="0" smtClean="0">
                <a:solidFill>
                  <a:srgbClr val="FF0000"/>
                </a:solidFill>
              </a:rPr>
              <a:t>(sans perdre d’information pour </a:t>
            </a:r>
            <a:r>
              <a:rPr lang="fr-FR" sz="1800" b="1" dirty="0">
                <a:solidFill>
                  <a:srgbClr val="FF0000"/>
                </a:solidFill>
              </a:rPr>
              <a:t>la physique)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Pas </a:t>
            </a:r>
            <a:r>
              <a:rPr lang="fr-FR" sz="1800" dirty="0">
                <a:solidFill>
                  <a:schemeClr val="tx1"/>
                </a:solidFill>
              </a:rPr>
              <a:t>de suppression de zéros massive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de zones d’intérêt hiérarchisées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de tous les dépôts </a:t>
            </a:r>
            <a:r>
              <a:rPr lang="fr-FR" sz="1800" dirty="0" smtClean="0">
                <a:solidFill>
                  <a:schemeClr val="tx1"/>
                </a:solidFill>
              </a:rPr>
              <a:t>d’énergie					 </a:t>
            </a:r>
            <a:r>
              <a:rPr lang="fr-FR" sz="1800" dirty="0">
                <a:solidFill>
                  <a:schemeClr val="tx1"/>
                </a:solidFill>
              </a:rPr>
              <a:t>avec une grosse </a:t>
            </a:r>
            <a:r>
              <a:rPr lang="fr-FR" sz="1800" dirty="0" smtClean="0">
                <a:solidFill>
                  <a:schemeClr val="tx1"/>
                </a:solidFill>
              </a:rPr>
              <a:t>granularité</a:t>
            </a:r>
          </a:p>
          <a:p>
            <a:pPr marL="2092325" lvl="3" indent="-28575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endParaRPr lang="fr-FR" dirty="0">
              <a:solidFill>
                <a:schemeClr val="tx1"/>
              </a:solidFill>
            </a:endParaRP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Cartes de SRP faites à Saclay et </a:t>
            </a: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opérationnelles depuis le début</a:t>
            </a: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 de la prise de données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4" y="4272995"/>
            <a:ext cx="3221201" cy="241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72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36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69" y="1450808"/>
            <a:ext cx="4999031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Recherches directes avant le LHC:</a:t>
            </a:r>
            <a:endParaRPr lang="fr-FR" sz="2000" b="1" dirty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LEP au </a:t>
            </a:r>
            <a:r>
              <a:rPr lang="fr-FR" sz="1800" b="1" dirty="0" smtClean="0">
                <a:solidFill>
                  <a:schemeClr val="tx1"/>
                </a:solidFill>
              </a:rPr>
              <a:t>CERN</a:t>
            </a:r>
            <a:r>
              <a:rPr lang="fr-FR" sz="1800" dirty="0" smtClean="0">
                <a:solidFill>
                  <a:schemeClr val="tx1"/>
                </a:solidFill>
              </a:rPr>
              <a:t> (Genève) de </a:t>
            </a:r>
            <a:r>
              <a:rPr lang="fr-FR" sz="1800" dirty="0">
                <a:solidFill>
                  <a:schemeClr val="tx1"/>
                </a:solidFill>
              </a:rPr>
              <a:t>1989 à </a:t>
            </a:r>
            <a:r>
              <a:rPr lang="fr-FR" sz="1800" dirty="0" smtClean="0">
                <a:solidFill>
                  <a:schemeClr val="tx1"/>
                </a:solidFill>
              </a:rPr>
              <a:t>2000 (</a:t>
            </a:r>
            <a:r>
              <a:rPr lang="fr-FR" sz="1800" dirty="0" smtClean="0"/>
              <a:t>collisions </a:t>
            </a:r>
            <a:r>
              <a:rPr lang="fr-FR" sz="1800" dirty="0"/>
              <a:t>électron-positon </a:t>
            </a:r>
            <a:r>
              <a:rPr lang="fr-FR" sz="1800" dirty="0" smtClean="0"/>
              <a:t>à la masse du Z, puis à 130 </a:t>
            </a:r>
            <a:r>
              <a:rPr lang="fr-FR" sz="1800" dirty="0" err="1" smtClean="0"/>
              <a:t>GeV</a:t>
            </a:r>
            <a:r>
              <a:rPr lang="fr-FR" sz="1800" dirty="0" smtClean="0"/>
              <a:t> et 209 </a:t>
            </a:r>
            <a:r>
              <a:rPr lang="fr-FR" sz="1800" dirty="0" err="1" smtClean="0"/>
              <a:t>GeV</a:t>
            </a:r>
            <a:r>
              <a:rPr lang="fr-FR" sz="1800" dirty="0" smtClean="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800" dirty="0" smtClean="0">
                <a:solidFill>
                  <a:srgbClr val="FF2929"/>
                </a:solidFill>
              </a:rPr>
              <a:t>Gamme de masse en dessous de 115 </a:t>
            </a:r>
            <a:r>
              <a:rPr lang="fr-FR" sz="1800" dirty="0" err="1" smtClean="0">
                <a:solidFill>
                  <a:srgbClr val="FF2929"/>
                </a:solidFill>
              </a:rPr>
              <a:t>GeV</a:t>
            </a:r>
            <a:r>
              <a:rPr lang="fr-FR" sz="1800" dirty="0" smtClean="0">
                <a:solidFill>
                  <a:srgbClr val="FF2929"/>
                </a:solidFill>
              </a:rPr>
              <a:t> exclue à 95% de niveau de confiance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</a:t>
            </a:r>
            <a:r>
              <a:rPr lang="fr-FR" sz="1800" b="1" dirty="0" err="1" smtClean="0"/>
              <a:t>Tevatron</a:t>
            </a:r>
            <a:r>
              <a:rPr lang="fr-FR" sz="1800" b="1" dirty="0" smtClean="0"/>
              <a:t> au </a:t>
            </a:r>
            <a:r>
              <a:rPr lang="fr-FR" sz="1800" b="1" dirty="0" err="1" smtClean="0"/>
              <a:t>Fermilab</a:t>
            </a:r>
            <a:r>
              <a:rPr lang="fr-FR" sz="1800" b="1" dirty="0" smtClean="0"/>
              <a:t> </a:t>
            </a:r>
            <a:r>
              <a:rPr lang="fr-FR" sz="1800" dirty="0" smtClean="0"/>
              <a:t>(Chicago) de 1992-2011 (collisions proton-antiproton à 1.96 </a:t>
            </a:r>
            <a:r>
              <a:rPr lang="fr-FR" sz="1800" dirty="0" err="1" smtClean="0"/>
              <a:t>TeV</a:t>
            </a:r>
            <a:r>
              <a:rPr lang="fr-FR" sz="1800" dirty="0" smtClean="0"/>
              <a:t>)</a:t>
            </a:r>
          </a:p>
          <a:p>
            <a:pPr marL="0" lvl="2" indent="0">
              <a:lnSpc>
                <a:spcPct val="80000"/>
              </a:lnSpc>
              <a:spcBef>
                <a:spcPts val="2000"/>
              </a:spcBef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Première exclusion d’une zone autour de 160 </a:t>
            </a:r>
            <a:r>
              <a:rPr lang="fr-FR" sz="1800" dirty="0" err="1" smtClean="0">
                <a:solidFill>
                  <a:srgbClr val="FF0000"/>
                </a:solidFill>
              </a:rPr>
              <a:t>GeV</a:t>
            </a:r>
            <a:r>
              <a:rPr lang="fr-FR" sz="1800" dirty="0" smtClean="0">
                <a:solidFill>
                  <a:srgbClr val="FF0000"/>
                </a:solidFill>
              </a:rPr>
              <a:t> en 2010 (</a:t>
            </a:r>
            <a:r>
              <a:rPr lang="fr-FR" sz="1800" dirty="0" err="1" smtClean="0">
                <a:solidFill>
                  <a:srgbClr val="FF0000"/>
                </a:solidFill>
              </a:rPr>
              <a:t>m</a:t>
            </a:r>
            <a:r>
              <a:rPr lang="fr-FR" sz="1800" baseline="-25000" dirty="0" err="1" smtClean="0">
                <a:solidFill>
                  <a:srgbClr val="FF0000"/>
                </a:solidFill>
              </a:rPr>
              <a:t>H</a:t>
            </a:r>
            <a:r>
              <a:rPr lang="fr-FR" sz="1800" baseline="-250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sym typeface="Symbol" pitchFamily="18" charset="2"/>
              </a:rPr>
              <a:t> [</a:t>
            </a:r>
            <a:r>
              <a:rPr lang="fr-FR" sz="1800" dirty="0">
                <a:solidFill>
                  <a:srgbClr val="FF0000"/>
                </a:solidFill>
                <a:sym typeface="Symbol" pitchFamily="18" charset="2"/>
              </a:rPr>
              <a:t>158-173] </a:t>
            </a:r>
            <a:r>
              <a:rPr lang="fr-FR" sz="1800" dirty="0" err="1" smtClean="0">
                <a:solidFill>
                  <a:srgbClr val="FF0000"/>
                </a:solidFill>
                <a:sym typeface="Symbol" pitchFamily="18" charset="2"/>
              </a:rPr>
              <a:t>GeV</a:t>
            </a:r>
            <a:r>
              <a:rPr lang="fr-FR" sz="18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0" lvl="2" indent="0">
              <a:lnSpc>
                <a:spcPct val="80000"/>
              </a:lnSpc>
              <a:spcBef>
                <a:spcPts val="200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Gamme de masse entre 147 et 179 </a:t>
            </a:r>
            <a:r>
              <a:rPr lang="fr-FR" sz="1800" dirty="0" err="1" smtClean="0">
                <a:solidFill>
                  <a:schemeClr val="tx1"/>
                </a:solidFill>
              </a:rPr>
              <a:t>GeV</a:t>
            </a:r>
            <a:r>
              <a:rPr lang="fr-FR" sz="1800" dirty="0" smtClean="0">
                <a:solidFill>
                  <a:schemeClr val="tx1"/>
                </a:solidFill>
              </a:rPr>
              <a:t> exclue à  95% de niveau de confiance à l’hiver 2012</a:t>
            </a:r>
          </a:p>
          <a:p>
            <a:pPr lvl="1">
              <a:lnSpc>
                <a:spcPct val="80000"/>
              </a:lnSpc>
            </a:pPr>
            <a:endParaRPr lang="fr-FR" sz="1800" dirty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6" name="Picture 14" descr="Higg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7" y="1811868"/>
            <a:ext cx="4114800" cy="3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4848" y="5790701"/>
            <a:ext cx="2468344" cy="646331"/>
          </a:xfrm>
          <a:prstGeom prst="rect">
            <a:avLst/>
          </a:prstGeom>
          <a:solidFill>
            <a:srgbClr val="FFF1CC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2929"/>
                </a:solidFill>
              </a:rPr>
              <a:t>m</a:t>
            </a:r>
            <a:r>
              <a:rPr lang="en-US" b="1" baseline="-25000" dirty="0" err="1" smtClean="0">
                <a:solidFill>
                  <a:srgbClr val="FF2929"/>
                </a:solidFill>
              </a:rPr>
              <a:t>H</a:t>
            </a:r>
            <a:r>
              <a:rPr lang="en-US" b="1" dirty="0" smtClean="0">
                <a:solidFill>
                  <a:srgbClr val="FF2929"/>
                </a:solidFill>
              </a:rPr>
              <a:t>&gt;114.4 </a:t>
            </a:r>
            <a:r>
              <a:rPr lang="en-US" b="1" dirty="0" err="1">
                <a:solidFill>
                  <a:srgbClr val="FF2929"/>
                </a:solidFill>
              </a:rPr>
              <a:t>GeV</a:t>
            </a:r>
            <a:r>
              <a:rPr lang="en-US" dirty="0">
                <a:solidFill>
                  <a:srgbClr val="FF2929"/>
                </a:solidFill>
              </a:rPr>
              <a:t> </a:t>
            </a:r>
            <a:r>
              <a:rPr lang="en-US" dirty="0" err="1">
                <a:solidFill>
                  <a:srgbClr val="FF2929"/>
                </a:solidFill>
              </a:rPr>
              <a:t>à</a:t>
            </a:r>
            <a:r>
              <a:rPr lang="en-US" dirty="0">
                <a:solidFill>
                  <a:srgbClr val="FF2929"/>
                </a:solidFill>
              </a:rPr>
              <a:t> 95% </a:t>
            </a:r>
            <a:r>
              <a:rPr lang="en-US" dirty="0" smtClean="0">
                <a:solidFill>
                  <a:srgbClr val="FF2929"/>
                </a:solidFill>
              </a:rPr>
              <a:t>de</a:t>
            </a:r>
          </a:p>
          <a:p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>
                <a:solidFill>
                  <a:srgbClr val="FF2929"/>
                </a:solidFill>
              </a:rPr>
              <a:t>niveau</a:t>
            </a:r>
            <a:r>
              <a:rPr lang="en-US" dirty="0">
                <a:solidFill>
                  <a:srgbClr val="FF2929"/>
                </a:solidFill>
              </a:rPr>
              <a:t> de </a:t>
            </a:r>
            <a:r>
              <a:rPr lang="en-US" dirty="0" err="1" smtClean="0">
                <a:solidFill>
                  <a:srgbClr val="FF2929"/>
                </a:solidFill>
              </a:rPr>
              <a:t>confiance</a:t>
            </a:r>
            <a:endParaRPr lang="en-US" dirty="0">
              <a:solidFill>
                <a:srgbClr val="FF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0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37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366143"/>
            <a:ext cx="4304235" cy="41202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Les expériences: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A chaque point de collision, des détecteurs enregistrent ce qui se passe:</a:t>
            </a:r>
          </a:p>
          <a:p>
            <a:pPr>
              <a:lnSpc>
                <a:spcPct val="8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ATLAS et CMS</a:t>
            </a:r>
            <a:r>
              <a:rPr lang="fr-FR" sz="2000" dirty="0" smtClean="0">
                <a:solidFill>
                  <a:srgbClr val="FF0000"/>
                </a:solidFill>
              </a:rPr>
              <a:t>: expériences généralistes: recherche du boson de </a:t>
            </a:r>
            <a:r>
              <a:rPr lang="fr-FR" sz="2000" dirty="0" err="1" smtClean="0">
                <a:solidFill>
                  <a:srgbClr val="FF0000"/>
                </a:solidFill>
              </a:rPr>
              <a:t>Higgs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LHCB: étude des désintégrations de quarks b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ALICE: plasma de quark et gluons</a:t>
            </a: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970" y="5211553"/>
            <a:ext cx="8232768" cy="159612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17" y="1994217"/>
            <a:ext cx="4636464" cy="349218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35601" y="4500353"/>
            <a:ext cx="762000" cy="711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37867" y="3518219"/>
            <a:ext cx="762000" cy="711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0970" y="5471232"/>
            <a:ext cx="8552452" cy="1201787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 smtClean="0"/>
              <a:t>A chaque collision: des dizaines de particules sont produites et on détermine: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 smtClean="0"/>
              <a:t>leur position, leur énergie, leur type, leur charge électrique pour reconnaître le processus qui a eu lieu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51835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produire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416942"/>
            <a:ext cx="9063029" cy="55008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Au LHC: production du boson de </a:t>
            </a:r>
            <a:r>
              <a:rPr lang="fr-FR" sz="2000" b="1" dirty="0" err="1" smtClean="0">
                <a:solidFill>
                  <a:srgbClr val="FF0000"/>
                </a:solidFill>
              </a:rPr>
              <a:t>Higgs</a:t>
            </a:r>
            <a:r>
              <a:rPr lang="fr-FR" sz="2000" b="1" dirty="0" smtClean="0">
                <a:solidFill>
                  <a:srgbClr val="FF0000"/>
                </a:solidFill>
              </a:rPr>
              <a:t> principalement par collision de 2 gluons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Image 7" descr="albert-einst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77" y="1741756"/>
            <a:ext cx="1742825" cy="1701058"/>
          </a:xfrm>
          <a:prstGeom prst="rect">
            <a:avLst/>
          </a:prstGeom>
        </p:spPr>
      </p:pic>
      <p:sp>
        <p:nvSpPr>
          <p:cNvPr id="8" name="Espace réservé du contenu 6"/>
          <p:cNvSpPr txBox="1">
            <a:spLocks/>
          </p:cNvSpPr>
          <p:nvPr/>
        </p:nvSpPr>
        <p:spPr>
          <a:xfrm>
            <a:off x="5230916" y="1833638"/>
            <a:ext cx="2996716" cy="157965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2000" b="1" dirty="0" smtClean="0">
                <a:latin typeface="Bradley Hand ITC" pitchFamily="66" charset="0"/>
              </a:rPr>
              <a:t>E = mc²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2000" b="1" dirty="0" smtClean="0">
                <a:latin typeface="Bradley Hand ITC" pitchFamily="66" charset="0"/>
              </a:rPr>
              <a:t>Energie </a:t>
            </a:r>
            <a:r>
              <a:rPr lang="fr-FR" sz="2000" b="1" dirty="0" smtClean="0">
                <a:latin typeface="Bradley Hand ITC" pitchFamily="66" charset="0"/>
                <a:sym typeface="Symbol"/>
              </a:rPr>
              <a:t></a:t>
            </a:r>
            <a:r>
              <a:rPr lang="fr-FR" sz="2000" b="1" dirty="0" smtClean="0">
                <a:latin typeface="Bradley Hand ITC" pitchFamily="66" charset="0"/>
              </a:rPr>
              <a:t> Masse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2000" b="1" dirty="0" smtClean="0">
                <a:latin typeface="Bradley Hand ITC" pitchFamily="66" charset="0"/>
              </a:rPr>
              <a:t>(masse = matière)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1337" y="3306641"/>
            <a:ext cx="7077330" cy="2550321"/>
            <a:chOff x="428596" y="1052736"/>
            <a:chExt cx="8064941" cy="4013799"/>
          </a:xfrm>
        </p:grpSpPr>
        <p:sp>
          <p:nvSpPr>
            <p:cNvPr id="9" name="Flèche droite 3"/>
            <p:cNvSpPr/>
            <p:nvPr/>
          </p:nvSpPr>
          <p:spPr>
            <a:xfrm>
              <a:off x="1500166" y="2910124"/>
              <a:ext cx="2214578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4"/>
            <p:cNvSpPr/>
            <p:nvPr/>
          </p:nvSpPr>
          <p:spPr>
            <a:xfrm rot="10800000">
              <a:off x="5214942" y="2910124"/>
              <a:ext cx="2214578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9"/>
            <p:cNvCxnSpPr/>
            <p:nvPr/>
          </p:nvCxnSpPr>
          <p:spPr>
            <a:xfrm flipV="1">
              <a:off x="4857752" y="1552802"/>
              <a:ext cx="1357322" cy="121444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2"/>
            <p:cNvCxnSpPr/>
            <p:nvPr/>
          </p:nvCxnSpPr>
          <p:spPr>
            <a:xfrm rot="5400000" flipH="1" flipV="1">
              <a:off x="3964777" y="1588521"/>
              <a:ext cx="1643074" cy="5715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3"/>
            <p:cNvCxnSpPr/>
            <p:nvPr/>
          </p:nvCxnSpPr>
          <p:spPr>
            <a:xfrm rot="16200000" flipV="1">
              <a:off x="3178959" y="1659959"/>
              <a:ext cx="1285884" cy="107157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4"/>
            <p:cNvCxnSpPr/>
            <p:nvPr/>
          </p:nvCxnSpPr>
          <p:spPr>
            <a:xfrm rot="16200000" flipH="1">
              <a:off x="4714876" y="3195876"/>
              <a:ext cx="1143008" cy="114300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5"/>
            <p:cNvCxnSpPr/>
            <p:nvPr/>
          </p:nvCxnSpPr>
          <p:spPr>
            <a:xfrm rot="5400000">
              <a:off x="3214678" y="3553066"/>
              <a:ext cx="1285884" cy="71438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22"/>
            <p:cNvCxnSpPr/>
            <p:nvPr/>
          </p:nvCxnSpPr>
          <p:spPr>
            <a:xfrm rot="16200000" flipH="1">
              <a:off x="4143372" y="3695942"/>
              <a:ext cx="1785950" cy="92869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3"/>
            <p:cNvCxnSpPr/>
            <p:nvPr/>
          </p:nvCxnSpPr>
          <p:spPr>
            <a:xfrm rot="5400000">
              <a:off x="3536149" y="3803099"/>
              <a:ext cx="1571636" cy="357190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xplosion 2 19"/>
            <p:cNvSpPr/>
            <p:nvPr/>
          </p:nvSpPr>
          <p:spPr>
            <a:xfrm>
              <a:off x="3857620" y="2410058"/>
              <a:ext cx="1357322" cy="1214446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dirty="0" smtClean="0">
                  <a:solidFill>
                    <a:schemeClr val="bg1"/>
                  </a:solidFill>
                  <a:latin typeface="Bodoni MT Black" pitchFamily="18" charset="0"/>
                </a:rPr>
                <a:t>E</a:t>
              </a:r>
              <a:endParaRPr lang="fr-FR" sz="4400" dirty="0">
                <a:solidFill>
                  <a:schemeClr val="bg1"/>
                </a:solidFill>
                <a:latin typeface="Bodoni MT Black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15008" y="1838554"/>
              <a:ext cx="8242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>
                  <a:solidFill>
                    <a:srgbClr val="C00000"/>
                  </a:solidFill>
                </a:rPr>
                <a:t>m</a:t>
              </a:r>
              <a:r>
                <a:rPr lang="fr-FR" sz="3200" dirty="0"/>
                <a:t>c²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00364" y="1909992"/>
              <a:ext cx="8242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>
                  <a:solidFill>
                    <a:srgbClr val="0070C0"/>
                  </a:solidFill>
                </a:rPr>
                <a:t>m</a:t>
              </a:r>
              <a:r>
                <a:rPr lang="fr-FR" sz="3200" dirty="0">
                  <a:solidFill>
                    <a:prstClr val="black"/>
                  </a:solidFill>
                </a:rPr>
                <a:t>c²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00958" y="2767248"/>
              <a:ext cx="9925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 smtClean="0">
                  <a:solidFill>
                    <a:schemeClr val="accent1"/>
                  </a:solidFill>
                  <a:sym typeface="Symbol"/>
                </a:rPr>
                <a:t></a:t>
              </a:r>
              <a:r>
                <a:rPr lang="fr-FR" sz="3200" dirty="0" smtClean="0">
                  <a:solidFill>
                    <a:schemeClr val="accent1"/>
                  </a:solidFill>
                </a:rPr>
                <a:t>m</a:t>
              </a:r>
              <a:r>
                <a:rPr lang="fr-FR" sz="3200" dirty="0" smtClean="0">
                  <a:solidFill>
                    <a:prstClr val="black"/>
                  </a:solidFill>
                </a:rPr>
                <a:t>c²</a:t>
              </a:r>
              <a:endParaRPr lang="fr-FR" sz="320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43372" y="1267050"/>
              <a:ext cx="8242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>
                  <a:solidFill>
                    <a:srgbClr val="FF0000"/>
                  </a:solidFill>
                </a:rPr>
                <a:t>m</a:t>
              </a:r>
              <a:r>
                <a:rPr lang="fr-FR" sz="3200" dirty="0">
                  <a:solidFill>
                    <a:prstClr val="black"/>
                  </a:solidFill>
                </a:rPr>
                <a:t>c²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72132" y="3553066"/>
              <a:ext cx="8242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>
                  <a:solidFill>
                    <a:srgbClr val="7030A0"/>
                  </a:solidFill>
                </a:rPr>
                <a:t>m</a:t>
              </a:r>
              <a:r>
                <a:rPr lang="fr-FR" sz="3200" dirty="0">
                  <a:solidFill>
                    <a:prstClr val="black"/>
                  </a:solidFill>
                </a:rPr>
                <a:t>c²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29256" y="4481760"/>
              <a:ext cx="8242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>
                  <a:solidFill>
                    <a:srgbClr val="002060"/>
                  </a:solidFill>
                </a:rPr>
                <a:t>m</a:t>
              </a:r>
              <a:r>
                <a:rPr lang="fr-FR" sz="3200" dirty="0">
                  <a:solidFill>
                    <a:prstClr val="black"/>
                  </a:solidFill>
                </a:rPr>
                <a:t>c²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4810" y="4196008"/>
              <a:ext cx="8242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>
                  <a:solidFill>
                    <a:srgbClr val="92D050"/>
                  </a:solidFill>
                </a:rPr>
                <a:t>m</a:t>
              </a:r>
              <a:r>
                <a:rPr lang="fr-FR" sz="3200" dirty="0">
                  <a:solidFill>
                    <a:prstClr val="black"/>
                  </a:solidFill>
                </a:rPr>
                <a:t>c²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57488" y="3838818"/>
              <a:ext cx="8242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>
                  <a:solidFill>
                    <a:srgbClr val="FFC000"/>
                  </a:solidFill>
                </a:rPr>
                <a:t>m</a:t>
              </a:r>
              <a:r>
                <a:rPr lang="fr-FR" sz="3200" dirty="0">
                  <a:solidFill>
                    <a:prstClr val="black"/>
                  </a:solidFill>
                </a:rPr>
                <a:t>c²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8596" y="2838686"/>
              <a:ext cx="9925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fr-FR" sz="3200" dirty="0" smtClean="0">
                  <a:solidFill>
                    <a:schemeClr val="accent1"/>
                  </a:solidFill>
                  <a:sym typeface="Symbol"/>
                </a:rPr>
                <a:t></a:t>
              </a:r>
              <a:r>
                <a:rPr lang="fr-FR" sz="3200" dirty="0" smtClean="0">
                  <a:solidFill>
                    <a:schemeClr val="accent1"/>
                  </a:solidFill>
                </a:rPr>
                <a:t>m</a:t>
              </a:r>
              <a:r>
                <a:rPr lang="fr-FR" sz="3200" dirty="0" smtClean="0">
                  <a:solidFill>
                    <a:prstClr val="black"/>
                  </a:solidFill>
                </a:rPr>
                <a:t>c²</a:t>
              </a:r>
              <a:endParaRPr lang="fr-FR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0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produire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416942"/>
            <a:ext cx="9063029" cy="50200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NB:   eV = unité de mesure des énergies et masses dans cette présentation</a:t>
            </a:r>
          </a:p>
          <a:p>
            <a:pPr lvl="1">
              <a:lnSpc>
                <a:spcPct val="80000"/>
              </a:lnSpc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1 </a:t>
            </a:r>
            <a:r>
              <a:rPr lang="fr-FR" sz="2000" b="1" dirty="0" err="1" smtClean="0">
                <a:solidFill>
                  <a:srgbClr val="FF0000"/>
                </a:solidFill>
              </a:rPr>
              <a:t>GeV</a:t>
            </a:r>
            <a:r>
              <a:rPr lang="fr-FR" sz="2000" b="1" dirty="0" smtClean="0">
                <a:solidFill>
                  <a:srgbClr val="FF0000"/>
                </a:solidFill>
              </a:rPr>
              <a:t> ≈ masse du proton </a:t>
            </a:r>
          </a:p>
          <a:p>
            <a:pPr lvl="1">
              <a:lnSpc>
                <a:spcPct val="8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1 </a:t>
            </a:r>
            <a:r>
              <a:rPr lang="fr-FR" sz="2000" b="1" dirty="0" err="1" smtClean="0">
                <a:solidFill>
                  <a:srgbClr val="FF0000"/>
                </a:solidFill>
              </a:rPr>
              <a:t>TeV</a:t>
            </a:r>
            <a:r>
              <a:rPr lang="fr-FR" sz="2000" b="1" dirty="0" smtClean="0">
                <a:solidFill>
                  <a:srgbClr val="FF0000"/>
                </a:solidFill>
              </a:rPr>
              <a:t> = 1000 </a:t>
            </a:r>
            <a:r>
              <a:rPr lang="fr-FR" sz="2000" b="1" dirty="0" err="1" smtClean="0">
                <a:solidFill>
                  <a:srgbClr val="FF0000"/>
                </a:solidFill>
              </a:rPr>
              <a:t>GeV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Image 7" descr="albert-einst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77" y="1741756"/>
            <a:ext cx="1742825" cy="1701058"/>
          </a:xfrm>
          <a:prstGeom prst="rect">
            <a:avLst/>
          </a:prstGeom>
        </p:spPr>
      </p:pic>
      <p:sp>
        <p:nvSpPr>
          <p:cNvPr id="8" name="Espace réservé du contenu 6"/>
          <p:cNvSpPr txBox="1">
            <a:spLocks/>
          </p:cNvSpPr>
          <p:nvPr/>
        </p:nvSpPr>
        <p:spPr>
          <a:xfrm>
            <a:off x="5230916" y="1833638"/>
            <a:ext cx="2996716" cy="157965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2000" b="1" dirty="0" smtClean="0">
                <a:latin typeface="Bradley Hand ITC" pitchFamily="66" charset="0"/>
              </a:rPr>
              <a:t>E = mc²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2000" b="1" dirty="0" smtClean="0">
                <a:latin typeface="Bradley Hand ITC" pitchFamily="66" charset="0"/>
              </a:rPr>
              <a:t>Energie </a:t>
            </a:r>
            <a:r>
              <a:rPr lang="fr-FR" sz="2000" b="1" dirty="0" smtClean="0">
                <a:latin typeface="Bradley Hand ITC" pitchFamily="66" charset="0"/>
                <a:sym typeface="Symbol"/>
              </a:rPr>
              <a:t></a:t>
            </a:r>
            <a:r>
              <a:rPr lang="fr-FR" sz="2000" b="1" dirty="0" smtClean="0">
                <a:latin typeface="Bradley Hand ITC" pitchFamily="66" charset="0"/>
              </a:rPr>
              <a:t> Masse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2000" b="1" dirty="0" smtClean="0">
                <a:latin typeface="Bradley Hand ITC" pitchFamily="66" charset="0"/>
              </a:rPr>
              <a:t>(masse = matière)</a:t>
            </a:r>
          </a:p>
        </p:txBody>
      </p:sp>
    </p:spTree>
    <p:extLst>
      <p:ext uri="{BB962C8B-B14F-4D97-AF65-F5344CB8AC3E}">
        <p14:creationId xmlns:p14="http://schemas.microsoft.com/office/powerpoint/2010/main" val="422098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77" y="1746623"/>
            <a:ext cx="4188536" cy="5069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produire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6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1" y="1315344"/>
            <a:ext cx="4033829" cy="55008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Le boson de </a:t>
            </a:r>
            <a:r>
              <a:rPr lang="fr-FR" sz="2000" b="1" dirty="0" err="1" smtClean="0"/>
              <a:t>Higgs</a:t>
            </a:r>
            <a:endParaRPr lang="fr-FR" sz="2000" b="1" dirty="0" smtClean="0"/>
          </a:p>
          <a:p>
            <a:pPr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 smtClean="0"/>
              <a:t>as vu au LEP, car l’énergie du LEP est trop faible pour produire une si grande masse (E=mc</a:t>
            </a:r>
            <a:r>
              <a:rPr lang="fr-FR" sz="2000" b="1" baseline="30000" dirty="0" smtClean="0"/>
              <a:t>2</a:t>
            </a:r>
            <a:r>
              <a:rPr lang="fr-FR" sz="2000" b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 smtClean="0"/>
              <a:t>as vu au </a:t>
            </a:r>
            <a:r>
              <a:rPr lang="fr-FR" sz="2000" b="1" dirty="0" err="1" smtClean="0"/>
              <a:t>Tevatron</a:t>
            </a:r>
            <a:r>
              <a:rPr lang="fr-FR" sz="2000" b="1" dirty="0" smtClean="0"/>
              <a:t>, car s’il est produit, il ne l’est pas en quantité suffisante pour conclure 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/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Il faut donc un collisionneur avec une énergie plus grande, et un très grand nombre de collisions: le LHC!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5337" y="1744141"/>
            <a:ext cx="1589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Pour 10 milliards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d’</a:t>
            </a:r>
            <a:r>
              <a:rPr lang="en-US" sz="1600" dirty="0" err="1" smtClean="0"/>
              <a:t>événements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711179" y="2447723"/>
            <a:ext cx="1195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≈ 100 millions </a:t>
            </a:r>
          </a:p>
          <a:p>
            <a:r>
              <a:rPr lang="en-US" sz="1400" dirty="0" smtClean="0"/>
              <a:t>de quarks b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893080" y="3548389"/>
            <a:ext cx="9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≈ 200 000 </a:t>
            </a:r>
          </a:p>
          <a:p>
            <a:r>
              <a:rPr lang="en-US" sz="1400" dirty="0" smtClean="0"/>
              <a:t>bosons W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912456" y="4607578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≈ 3 bosons </a:t>
            </a:r>
            <a:endParaRPr lang="en-US" sz="1400" dirty="0"/>
          </a:p>
          <a:p>
            <a:r>
              <a:rPr lang="en-US" sz="1400" dirty="0" smtClean="0"/>
              <a:t>de Higgs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223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produire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366143"/>
            <a:ext cx="4304235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Le LHC: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Collisionneur proton-proton au CERN à Genève dans l’anneau du LEP (27 km)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Énergie: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Nominale: 7 </a:t>
            </a:r>
            <a:r>
              <a:rPr lang="fr-FR" sz="1800" dirty="0" err="1" smtClean="0"/>
              <a:t>TeV</a:t>
            </a:r>
            <a:r>
              <a:rPr lang="fr-FR" sz="1800" dirty="0" smtClean="0"/>
              <a:t> par faisceau soit 14 </a:t>
            </a:r>
            <a:r>
              <a:rPr lang="fr-FR" sz="1800" dirty="0" err="1" smtClean="0"/>
              <a:t>TeV</a:t>
            </a:r>
            <a:r>
              <a:rPr lang="fr-FR" sz="1800" dirty="0" smtClean="0"/>
              <a:t> dans le centre de masse, près de 7 fois l’énergie du </a:t>
            </a:r>
            <a:r>
              <a:rPr lang="fr-FR" sz="1800" dirty="0" err="1" smtClean="0"/>
              <a:t>Tevatron</a:t>
            </a:r>
            <a:r>
              <a:rPr lang="fr-FR" sz="1800" dirty="0" smtClean="0"/>
              <a:t>!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Actuelle: la première phase de prise de donnée a eu lieu </a:t>
            </a:r>
            <a:r>
              <a:rPr lang="fr-FR" sz="1800" dirty="0" smtClean="0"/>
              <a:t>à</a:t>
            </a:r>
            <a:r>
              <a:rPr lang="fr-FR" sz="1800" dirty="0" smtClean="0"/>
              <a:t> </a:t>
            </a:r>
            <a:r>
              <a:rPr lang="fr-FR" sz="1800" dirty="0" smtClean="0"/>
              <a:t>7 </a:t>
            </a:r>
            <a:r>
              <a:rPr lang="fr-FR" sz="1800" dirty="0" err="1" smtClean="0"/>
              <a:t>TeV</a:t>
            </a:r>
            <a:r>
              <a:rPr lang="fr-FR" sz="1800" dirty="0" smtClean="0"/>
              <a:t> en 2011 et 8 </a:t>
            </a:r>
            <a:r>
              <a:rPr lang="fr-FR" sz="1800" dirty="0" err="1" smtClean="0"/>
              <a:t>TeV</a:t>
            </a:r>
            <a:r>
              <a:rPr lang="fr-FR" sz="1800" dirty="0" smtClean="0"/>
              <a:t> en 2012</a:t>
            </a:r>
          </a:p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970" y="5211553"/>
            <a:ext cx="8232768" cy="159612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2000" dirty="0" smtClean="0"/>
              <a:t>Luminosité (proportionnelle au nombre d’interactions par seconde):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Nominale: 10</a:t>
            </a:r>
            <a:r>
              <a:rPr lang="fr-FR" sz="1800" baseline="30000" dirty="0" smtClean="0"/>
              <a:t>34</a:t>
            </a:r>
            <a:r>
              <a:rPr lang="fr-FR" sz="1800" dirty="0" smtClean="0"/>
              <a:t> cm</a:t>
            </a:r>
            <a:r>
              <a:rPr lang="fr-FR" sz="1800" baseline="30000" dirty="0" smtClean="0"/>
              <a:t>-2</a:t>
            </a:r>
            <a:r>
              <a:rPr lang="fr-FR" sz="1800" dirty="0" smtClean="0"/>
              <a:t>s</a:t>
            </a:r>
            <a:r>
              <a:rPr lang="fr-FR" sz="1800" baseline="30000" dirty="0" smtClean="0"/>
              <a:t>-1</a:t>
            </a:r>
            <a:r>
              <a:rPr lang="fr-FR" sz="1800" dirty="0" smtClean="0"/>
              <a:t>  (= 25 x </a:t>
            </a:r>
            <a:r>
              <a:rPr lang="fr-FR" sz="1800" dirty="0" err="1" smtClean="0"/>
              <a:t>Tevatron</a:t>
            </a:r>
            <a:r>
              <a:rPr lang="fr-FR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Actuelle: 6 10</a:t>
            </a:r>
            <a:r>
              <a:rPr lang="fr-FR" sz="1800" baseline="30000" dirty="0" smtClean="0"/>
              <a:t>33 </a:t>
            </a:r>
            <a:r>
              <a:rPr lang="fr-FR" sz="1800" dirty="0" smtClean="0"/>
              <a:t>cm</a:t>
            </a:r>
            <a:r>
              <a:rPr lang="fr-FR" sz="1800" baseline="30000" dirty="0" smtClean="0"/>
              <a:t>-2</a:t>
            </a:r>
            <a:r>
              <a:rPr lang="fr-FR" sz="1800" dirty="0" smtClean="0"/>
              <a:t>s</a:t>
            </a:r>
            <a:r>
              <a:rPr lang="fr-FR" sz="1800" baseline="30000" dirty="0" smtClean="0"/>
              <a:t>-1</a:t>
            </a:r>
            <a:endParaRPr lang="fr-FR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17" y="1994217"/>
            <a:ext cx="4636464" cy="34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838" y="1383075"/>
            <a:ext cx="4621414" cy="53290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Le </a:t>
            </a:r>
            <a:r>
              <a:rPr lang="en-US" sz="2000" dirty="0" smtClean="0">
                <a:solidFill>
                  <a:schemeClr val="tx1"/>
                </a:solidFill>
              </a:rPr>
              <a:t>boson de Higgs se </a:t>
            </a:r>
            <a:r>
              <a:rPr lang="en-US" sz="2000" dirty="0" err="1" smtClean="0">
                <a:solidFill>
                  <a:schemeClr val="tx1"/>
                </a:solidFill>
              </a:rPr>
              <a:t>désintègre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instantanément</a:t>
            </a:r>
            <a:r>
              <a:rPr lang="en-US" sz="2000" dirty="0" smtClean="0">
                <a:solidFill>
                  <a:schemeClr val="tx1"/>
                </a:solidFill>
              </a:rPr>
              <a:t> en </a:t>
            </a:r>
            <a:r>
              <a:rPr lang="en-US" sz="2000" dirty="0" err="1" smtClean="0">
                <a:solidFill>
                  <a:schemeClr val="tx1"/>
                </a:solidFill>
              </a:rPr>
              <a:t>d’autres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particules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 err="1" smtClean="0">
                <a:solidFill>
                  <a:schemeClr val="tx1"/>
                </a:solidFill>
              </a:rPr>
              <a:t>l’observe</a:t>
            </a:r>
            <a:r>
              <a:rPr lang="en-US" sz="2000" dirty="0" smtClean="0">
                <a:solidFill>
                  <a:schemeClr val="tx1"/>
                </a:solidFill>
              </a:rPr>
              <a:t> en </a:t>
            </a:r>
            <a:r>
              <a:rPr lang="en-US" sz="2000" dirty="0" err="1" smtClean="0">
                <a:solidFill>
                  <a:schemeClr val="tx1"/>
                </a:solidFill>
              </a:rPr>
              <a:t>détectant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produits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désintégration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Le </a:t>
            </a:r>
            <a:r>
              <a:rPr lang="en-US" sz="2000" dirty="0" err="1" smtClean="0">
                <a:solidFill>
                  <a:schemeClr val="tx1"/>
                </a:solidFill>
              </a:rPr>
              <a:t>modèle</a:t>
            </a:r>
            <a:r>
              <a:rPr lang="en-US" sz="2000" dirty="0" smtClean="0">
                <a:solidFill>
                  <a:schemeClr val="tx1"/>
                </a:solidFill>
              </a:rPr>
              <a:t> ne </a:t>
            </a:r>
            <a:r>
              <a:rPr lang="en-US" sz="2000" dirty="0" err="1" smtClean="0">
                <a:solidFill>
                  <a:schemeClr val="tx1"/>
                </a:solidFill>
              </a:rPr>
              <a:t>prédit</a:t>
            </a:r>
            <a:r>
              <a:rPr lang="en-US" sz="2000" dirty="0" smtClean="0">
                <a:solidFill>
                  <a:schemeClr val="tx1"/>
                </a:solidFill>
              </a:rPr>
              <a:t> pas la masse du boson de Higgs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Pour </a:t>
            </a:r>
            <a:r>
              <a:rPr lang="en-US" sz="2000" dirty="0" err="1" smtClean="0">
                <a:solidFill>
                  <a:schemeClr val="tx1"/>
                </a:solidFill>
              </a:rPr>
              <a:t>une</a:t>
            </a:r>
            <a:r>
              <a:rPr lang="en-US" sz="2000" dirty="0" smtClean="0">
                <a:solidFill>
                  <a:schemeClr val="tx1"/>
                </a:solidFill>
              </a:rPr>
              <a:t> masse </a:t>
            </a:r>
            <a:r>
              <a:rPr lang="en-US" sz="2000" dirty="0" err="1" smtClean="0">
                <a:solidFill>
                  <a:schemeClr val="tx1"/>
                </a:solidFill>
              </a:rPr>
              <a:t>donnée</a:t>
            </a:r>
            <a:r>
              <a:rPr lang="en-US" sz="2000" dirty="0" smtClean="0">
                <a:solidFill>
                  <a:schemeClr val="tx1"/>
                </a:solidFill>
              </a:rPr>
              <a:t>, le </a:t>
            </a:r>
            <a:r>
              <a:rPr lang="en-US" sz="2000" dirty="0" err="1" smtClean="0">
                <a:solidFill>
                  <a:schemeClr val="tx1"/>
                </a:solidFill>
              </a:rPr>
              <a:t>modèle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prédit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probabilités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désintégration</a:t>
            </a:r>
            <a:r>
              <a:rPr lang="en-US" sz="2000" dirty="0" smtClean="0">
                <a:solidFill>
                  <a:schemeClr val="tx1"/>
                </a:solidFill>
              </a:rPr>
              <a:t> en </a:t>
            </a:r>
            <a:r>
              <a:rPr lang="en-US" sz="2000" dirty="0" err="1" smtClean="0">
                <a:solidFill>
                  <a:schemeClr val="tx1"/>
                </a:solidFill>
              </a:rPr>
              <a:t>différentes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particules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74" y="1845733"/>
            <a:ext cx="3945792" cy="3671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6476" y="5589600"/>
            <a:ext cx="4138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 </a:t>
            </a:r>
            <a:r>
              <a:rPr lang="en-US" b="1" dirty="0" err="1" smtClean="0">
                <a:solidFill>
                  <a:srgbClr val="FF0000"/>
                </a:solidFill>
              </a:rPr>
              <a:t>faut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donc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être</a:t>
            </a:r>
            <a:r>
              <a:rPr lang="en-US" b="1" dirty="0" smtClean="0">
                <a:solidFill>
                  <a:srgbClr val="FF0000"/>
                </a:solidFill>
              </a:rPr>
              <a:t> capable de </a:t>
            </a:r>
            <a:r>
              <a:rPr lang="en-US" b="1" dirty="0" err="1" smtClean="0">
                <a:solidFill>
                  <a:srgbClr val="FF0000"/>
                </a:solidFill>
              </a:rPr>
              <a:t>voir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particules</a:t>
            </a:r>
            <a:r>
              <a:rPr lang="en-US" b="1" dirty="0" smtClean="0">
                <a:solidFill>
                  <a:srgbClr val="FF0000"/>
                </a:solidFill>
              </a:rPr>
              <a:t> finales </a:t>
            </a:r>
            <a:r>
              <a:rPr lang="en-US" b="1" dirty="0" err="1" smtClean="0">
                <a:solidFill>
                  <a:srgbClr val="FF0000"/>
                </a:solidFill>
              </a:rPr>
              <a:t>dans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détecteurs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et de </a:t>
            </a:r>
            <a:r>
              <a:rPr lang="en-US" b="1" dirty="0" err="1" smtClean="0">
                <a:solidFill>
                  <a:srgbClr val="FF0000"/>
                </a:solidFill>
              </a:rPr>
              <a:t>mesurer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énergies</a:t>
            </a:r>
            <a:r>
              <a:rPr lang="en-US" b="1" dirty="0" smtClean="0">
                <a:solidFill>
                  <a:srgbClr val="FF0000"/>
                </a:solidFill>
              </a:rPr>
              <a:t> et positions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68532" y="1981200"/>
            <a:ext cx="16934" cy="2997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972" y="1383075"/>
            <a:ext cx="4660036" cy="54137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Les “modes” </a:t>
            </a:r>
            <a:r>
              <a:rPr lang="en-US" sz="2000" dirty="0" err="1" smtClean="0">
                <a:solidFill>
                  <a:schemeClr val="tx1"/>
                </a:solidFill>
              </a:rPr>
              <a:t>d’observation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privilégiés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sont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H 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err="1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deux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photons)</a:t>
            </a:r>
          </a:p>
          <a:p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H 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ZZ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4e </a:t>
            </a:r>
            <a:r>
              <a:rPr lang="en-US" sz="1800" dirty="0" err="1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ou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 4μ </a:t>
            </a:r>
            <a:r>
              <a:rPr lang="en-US" sz="1800" dirty="0" err="1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ou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 2e2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μ (electrons et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muons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Car:</a:t>
            </a:r>
          </a:p>
          <a:p>
            <a:r>
              <a:rPr lang="en-US" sz="1800" dirty="0">
                <a:solidFill>
                  <a:schemeClr val="tx1"/>
                </a:solidFill>
              </a:rPr>
              <a:t>Les bruits de </a:t>
            </a:r>
            <a:r>
              <a:rPr lang="en-US" sz="1800" dirty="0" smtClean="0">
                <a:solidFill>
                  <a:schemeClr val="tx1"/>
                </a:solidFill>
              </a:rPr>
              <a:t>fond </a:t>
            </a:r>
            <a:r>
              <a:rPr lang="en-US" sz="1800" dirty="0" err="1">
                <a:solidFill>
                  <a:schemeClr val="tx1"/>
                </a:solidFill>
              </a:rPr>
              <a:t>sont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limités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(au contraire </a:t>
            </a:r>
            <a:r>
              <a:rPr lang="en-US" sz="1800" dirty="0">
                <a:solidFill>
                  <a:schemeClr val="tx1"/>
                </a:solidFill>
              </a:rPr>
              <a:t>pour bb, le bruit de fond </a:t>
            </a:r>
            <a:r>
              <a:rPr lang="en-US" sz="1800" dirty="0" err="1">
                <a:solidFill>
                  <a:schemeClr val="tx1"/>
                </a:solidFill>
              </a:rPr>
              <a:t>est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10 </a:t>
            </a:r>
            <a:r>
              <a:rPr lang="en-US" sz="1800" dirty="0">
                <a:solidFill>
                  <a:schemeClr val="tx1"/>
                </a:solidFill>
              </a:rPr>
              <a:t>millions de </a:t>
            </a:r>
            <a:r>
              <a:rPr lang="en-US" sz="1800" dirty="0" err="1">
                <a:solidFill>
                  <a:schemeClr val="tx1"/>
                </a:solidFill>
              </a:rPr>
              <a:t>fois</a:t>
            </a:r>
            <a:r>
              <a:rPr lang="en-US" sz="1800" dirty="0">
                <a:solidFill>
                  <a:schemeClr val="tx1"/>
                </a:solidFill>
              </a:rPr>
              <a:t> plus </a:t>
            </a:r>
            <a:r>
              <a:rPr lang="en-US" sz="1800" dirty="0" smtClean="0">
                <a:solidFill>
                  <a:schemeClr val="tx1"/>
                </a:solidFill>
              </a:rPr>
              <a:t>important!)</a:t>
            </a:r>
            <a:endParaRPr lang="en-US" sz="1800" dirty="0" smtClean="0">
              <a:solidFill>
                <a:schemeClr val="tx1"/>
              </a:solidFill>
              <a:ea typeface="Lucida Grande"/>
              <a:cs typeface="Lucida Grande"/>
              <a:sym typeface="Wingdings"/>
            </a:endParaRPr>
          </a:p>
          <a:p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Nous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savons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détecter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tous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produits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désintégrations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électrons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muons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et photons) et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mesurer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leur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énergie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avec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une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grande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précision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pour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calculer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la masse du boson de Higgs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74" y="1845733"/>
            <a:ext cx="3945792" cy="36711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60534" y="4097866"/>
            <a:ext cx="728133" cy="6942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2150532"/>
            <a:ext cx="728133" cy="6942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1940" y="5538801"/>
            <a:ext cx="4138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 </a:t>
            </a:r>
            <a:r>
              <a:rPr lang="en-US" b="1" dirty="0" err="1" smtClean="0">
                <a:solidFill>
                  <a:srgbClr val="FF0000"/>
                </a:solidFill>
              </a:rPr>
              <a:t>faut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donc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être</a:t>
            </a:r>
            <a:r>
              <a:rPr lang="en-US" b="1" dirty="0" smtClean="0">
                <a:solidFill>
                  <a:srgbClr val="FF0000"/>
                </a:solidFill>
              </a:rPr>
              <a:t> capable de </a:t>
            </a:r>
            <a:r>
              <a:rPr lang="en-US" b="1" dirty="0" err="1" smtClean="0">
                <a:solidFill>
                  <a:srgbClr val="FF0000"/>
                </a:solidFill>
              </a:rPr>
              <a:t>voir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particules</a:t>
            </a:r>
            <a:r>
              <a:rPr lang="en-US" b="1" dirty="0" smtClean="0">
                <a:solidFill>
                  <a:srgbClr val="FF0000"/>
                </a:solidFill>
              </a:rPr>
              <a:t> finales </a:t>
            </a:r>
            <a:r>
              <a:rPr lang="en-US" b="1" dirty="0" err="1" smtClean="0">
                <a:solidFill>
                  <a:srgbClr val="FF0000"/>
                </a:solidFill>
              </a:rPr>
              <a:t>dans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détecteurs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et de </a:t>
            </a:r>
            <a:r>
              <a:rPr lang="en-US" b="1" dirty="0" err="1" smtClean="0">
                <a:solidFill>
                  <a:srgbClr val="FF0000"/>
                </a:solidFill>
              </a:rPr>
              <a:t>mesurer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énergies</a:t>
            </a:r>
            <a:r>
              <a:rPr lang="en-US" b="1" dirty="0" smtClean="0">
                <a:solidFill>
                  <a:srgbClr val="FF0000"/>
                </a:solidFill>
              </a:rPr>
              <a:t> et positions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468532" y="1981200"/>
            <a:ext cx="16934" cy="2997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42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23282</TotalTime>
  <Words>2252</Words>
  <Application>Microsoft Macintosh PowerPoint</Application>
  <PresentationFormat>On-screen Show (4:3)</PresentationFormat>
  <Paragraphs>441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Spectrum</vt:lpstr>
      <vt:lpstr>Derniers résultats des recherches du boson de Higgs au LHC</vt:lpstr>
      <vt:lpstr>Plan</vt:lpstr>
      <vt:lpstr>Connaissances avant le LHC</vt:lpstr>
      <vt:lpstr>Comment le produire?</vt:lpstr>
      <vt:lpstr>Comment le produire?</vt:lpstr>
      <vt:lpstr>Comment le produire?</vt:lpstr>
      <vt:lpstr>Comment le produire?</vt:lpstr>
      <vt:lpstr>Comment le détecter?</vt:lpstr>
      <vt:lpstr>Comment le détecter?</vt:lpstr>
      <vt:lpstr>Comment le détecter?</vt:lpstr>
      <vt:lpstr>Le détecteur CMS</vt:lpstr>
      <vt:lpstr>La collaboration CMS</vt:lpstr>
      <vt:lpstr>Le groupe CMS à l’IRFU</vt:lpstr>
      <vt:lpstr>Le groupe CMS à l’IRFU</vt:lpstr>
      <vt:lpstr>Le calorimètre de CMS: ECAL</vt:lpstr>
      <vt:lpstr>Le système de monitorage LASER</vt:lpstr>
      <vt:lpstr>Le système de monitorage LASER</vt:lpstr>
      <vt:lpstr>Le système de monitorage LASER</vt:lpstr>
      <vt:lpstr>Recherche du boson de Higgs</vt:lpstr>
      <vt:lpstr>H en γγ</vt:lpstr>
      <vt:lpstr>H en γγ</vt:lpstr>
      <vt:lpstr>H en γγ</vt:lpstr>
      <vt:lpstr>H en γγ</vt:lpstr>
      <vt:lpstr>H en γγ</vt:lpstr>
      <vt:lpstr>H en γγ: CMS</vt:lpstr>
      <vt:lpstr>H en γγ: CMS</vt:lpstr>
      <vt:lpstr>H en γγ: ATLAS</vt:lpstr>
      <vt:lpstr>H en γγ: ATLAS</vt:lpstr>
      <vt:lpstr>La masse est dite!</vt:lpstr>
      <vt:lpstr>Backups</vt:lpstr>
      <vt:lpstr>Production au LHC</vt:lpstr>
      <vt:lpstr>Contributions de saclay et historique</vt:lpstr>
      <vt:lpstr>H en γγ: CMS</vt:lpstr>
      <vt:lpstr>H en γγ: ATLAS</vt:lpstr>
      <vt:lpstr>La lecture sélective du ECAL</vt:lpstr>
      <vt:lpstr>Connaissances avant le LHC</vt:lpstr>
      <vt:lpstr>Comment le détecter?</vt:lpstr>
    </vt:vector>
  </TitlesOfParts>
  <Manager/>
  <Company>CEA SACLAY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V1</dc:title>
  <dc:subject/>
  <dc:creator>Malcles Julie</dc:creator>
  <cp:keywords/>
  <dc:description/>
  <cp:lastModifiedBy>Malcles Julie</cp:lastModifiedBy>
  <cp:revision>1642</cp:revision>
  <cp:lastPrinted>2012-07-06T06:51:51Z</cp:lastPrinted>
  <dcterms:created xsi:type="dcterms:W3CDTF">2012-01-30T11:03:59Z</dcterms:created>
  <dcterms:modified xsi:type="dcterms:W3CDTF">2012-07-06T07:34:48Z</dcterms:modified>
  <cp:category/>
</cp:coreProperties>
</file>