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2.xml" ContentType="application/vnd.openxmlformats-officedocument.presentationml.notesSlide+xml"/>
  <Override PartName="/ppt/embeddings/oleObject10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43" r:id="rId1"/>
  </p:sldMasterIdLst>
  <p:notesMasterIdLst>
    <p:notesMasterId r:id="rId74"/>
  </p:notesMasterIdLst>
  <p:handoutMasterIdLst>
    <p:handoutMasterId r:id="rId75"/>
  </p:handoutMasterIdLst>
  <p:sldIdLst>
    <p:sldId id="354" r:id="rId2"/>
    <p:sldId id="355" r:id="rId3"/>
    <p:sldId id="316" r:id="rId4"/>
    <p:sldId id="425" r:id="rId5"/>
    <p:sldId id="323" r:id="rId6"/>
    <p:sldId id="390" r:id="rId7"/>
    <p:sldId id="421" r:id="rId8"/>
    <p:sldId id="422" r:id="rId9"/>
    <p:sldId id="428" r:id="rId10"/>
    <p:sldId id="429" r:id="rId11"/>
    <p:sldId id="430" r:id="rId12"/>
    <p:sldId id="431" r:id="rId13"/>
    <p:sldId id="432" r:id="rId14"/>
    <p:sldId id="433" r:id="rId15"/>
    <p:sldId id="434" r:id="rId16"/>
    <p:sldId id="436" r:id="rId17"/>
    <p:sldId id="435" r:id="rId18"/>
    <p:sldId id="359" r:id="rId19"/>
    <p:sldId id="360" r:id="rId20"/>
    <p:sldId id="424" r:id="rId21"/>
    <p:sldId id="361" r:id="rId22"/>
    <p:sldId id="385" r:id="rId23"/>
    <p:sldId id="363" r:id="rId24"/>
    <p:sldId id="426" r:id="rId25"/>
    <p:sldId id="364" r:id="rId26"/>
    <p:sldId id="365" r:id="rId27"/>
    <p:sldId id="367" r:id="rId28"/>
    <p:sldId id="368" r:id="rId29"/>
    <p:sldId id="366" r:id="rId30"/>
    <p:sldId id="437" r:id="rId31"/>
    <p:sldId id="438" r:id="rId32"/>
    <p:sldId id="439" r:id="rId33"/>
    <p:sldId id="440" r:id="rId34"/>
    <p:sldId id="441" r:id="rId35"/>
    <p:sldId id="442" r:id="rId36"/>
    <p:sldId id="443" r:id="rId37"/>
    <p:sldId id="444" r:id="rId38"/>
    <p:sldId id="369" r:id="rId39"/>
    <p:sldId id="427" r:id="rId40"/>
    <p:sldId id="370" r:id="rId41"/>
    <p:sldId id="445" r:id="rId42"/>
    <p:sldId id="446" r:id="rId43"/>
    <p:sldId id="447" r:id="rId44"/>
    <p:sldId id="448" r:id="rId45"/>
    <p:sldId id="449" r:id="rId46"/>
    <p:sldId id="450" r:id="rId47"/>
    <p:sldId id="451" r:id="rId48"/>
    <p:sldId id="452" r:id="rId49"/>
    <p:sldId id="453" r:id="rId50"/>
    <p:sldId id="454" r:id="rId51"/>
    <p:sldId id="371" r:id="rId52"/>
    <p:sldId id="423" r:id="rId53"/>
    <p:sldId id="386" r:id="rId54"/>
    <p:sldId id="389" r:id="rId55"/>
    <p:sldId id="372" r:id="rId56"/>
    <p:sldId id="375" r:id="rId57"/>
    <p:sldId id="373" r:id="rId58"/>
    <p:sldId id="376" r:id="rId59"/>
    <p:sldId id="377" r:id="rId60"/>
    <p:sldId id="382" r:id="rId61"/>
    <p:sldId id="387" r:id="rId62"/>
    <p:sldId id="384" r:id="rId63"/>
    <p:sldId id="455" r:id="rId64"/>
    <p:sldId id="388" r:id="rId65"/>
    <p:sldId id="383" r:id="rId66"/>
    <p:sldId id="379" r:id="rId67"/>
    <p:sldId id="381" r:id="rId68"/>
    <p:sldId id="415" r:id="rId69"/>
    <p:sldId id="416" r:id="rId70"/>
    <p:sldId id="419" r:id="rId71"/>
    <p:sldId id="420" r:id="rId72"/>
    <p:sldId id="380" r:id="rId73"/>
  </p:sldIdLst>
  <p:sldSz cx="9144000" cy="6858000" type="screen4x3"/>
  <p:notesSz cx="6858000" cy="9144000"/>
  <p:defaultTextStyle>
    <a:defPPr>
      <a:defRPr lang="en-US"/>
    </a:defPPr>
    <a:lvl1pPr marL="0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8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6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4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92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40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88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36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84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696"/>
    <a:srgbClr val="330000"/>
    <a:srgbClr val="00000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-2248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-251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notesMaster" Target="notesMasters/notesMaster1.xml"/><Relationship Id="rId75" Type="http://schemas.openxmlformats.org/officeDocument/2006/relationships/handoutMaster" Target="handoutMasters/handoutMaster1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7" Type="http://schemas.openxmlformats.org/officeDocument/2006/relationships/image" Target="../media/image10.emf"/><Relationship Id="rId8" Type="http://schemas.openxmlformats.org/officeDocument/2006/relationships/image" Target="../media/image11.emf"/><Relationship Id="rId9" Type="http://schemas.openxmlformats.org/officeDocument/2006/relationships/image" Target="../media/image12.emf"/><Relationship Id="rId1" Type="http://schemas.openxmlformats.org/officeDocument/2006/relationships/image" Target="../media/image4.emf"/><Relationship Id="rId2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41AD3A-D4F8-4A45-959B-D6A4EE123CE4}" type="datetimeFigureOut">
              <a:rPr lang="fr-FR" smtClean="0"/>
              <a:t>7/10/12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3C625-EA94-4A4F-9B15-F6DE6C4F761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85233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E963C-A181-4385-8B0E-E6BA11ACA81D}" type="datetimeFigureOut">
              <a:rPr lang="fr-FR" smtClean="0"/>
              <a:t>7/10/12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DC6FE9-491B-4DC0-BED5-7F7190DE09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9844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D664E-F677-D34D-91A8-E846FCC494DA}" type="slidenum">
              <a:rPr lang="en-US" smtClean="0"/>
              <a:t>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MALCLES 02/01/2012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72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C6FE9-491B-4DC0-BED5-7F7190DE09C8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3840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6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30" tIns="45715" rIns="182859" bIns="365718" rtlCol="0" anchor="b" anchorCtr="0">
            <a:normAutofit/>
          </a:bodyPr>
          <a:lstStyle/>
          <a:p>
            <a:pPr algn="l" defTabSz="914296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6" y="1906544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90" y="444732"/>
            <a:ext cx="587475" cy="646321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30" tIns="45715" rIns="91430" bIns="45715" rtlCol="0" anchor="b" anchorCtr="0">
            <a:normAutofit/>
          </a:bodyPr>
          <a:lstStyle>
            <a:lvl1pPr marL="0" algn="l" defTabSz="914296" rtl="0" eaLnBrk="1" latinLnBrk="0" hangingPunct="1">
              <a:lnSpc>
                <a:spcPts val="4599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30" tIns="45715" rIns="91430" bIns="45715" rtlCol="0">
            <a:normAutofit/>
          </a:bodyPr>
          <a:lstStyle>
            <a:lvl1pPr marL="0" indent="0" algn="l" defTabSz="914296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6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1"/>
            <a:ext cx="4069080" cy="1162051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1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148" indent="0">
              <a:buNone/>
              <a:defRPr sz="1200"/>
            </a:lvl2pPr>
            <a:lvl3pPr marL="914296" indent="0">
              <a:buNone/>
              <a:defRPr sz="1000"/>
            </a:lvl3pPr>
            <a:lvl4pPr marL="1371444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84166" y="452720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6" y="4801576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30" tIns="45715" rIns="182859" bIns="365718" rtlCol="0" anchor="b" anchorCtr="0">
            <a:normAutofit/>
          </a:bodyPr>
          <a:lstStyle/>
          <a:p>
            <a:pPr algn="l" defTabSz="914296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6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2" y="4800601"/>
            <a:ext cx="8360242" cy="566739"/>
          </a:xfrm>
          <a:noFill/>
        </p:spPr>
        <p:txBody>
          <a:bodyPr vert="horz" lIns="91430" tIns="45715" rIns="91430" bIns="45715" rtlCol="0" anchor="b" anchorCtr="0">
            <a:normAutofit/>
          </a:bodyPr>
          <a:lstStyle>
            <a:lvl1pPr algn="l" defTabSz="914296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148" indent="0">
              <a:buNone/>
              <a:defRPr sz="2800"/>
            </a:lvl2pPr>
            <a:lvl3pPr marL="914296" indent="0">
              <a:buNone/>
              <a:defRPr sz="2400"/>
            </a:lvl3pPr>
            <a:lvl4pPr marL="1371444" indent="0">
              <a:buNone/>
              <a:defRPr sz="2000"/>
            </a:lvl4pPr>
            <a:lvl5pPr marL="1828592" indent="0">
              <a:buNone/>
              <a:defRPr sz="2000"/>
            </a:lvl5pPr>
            <a:lvl6pPr marL="2285740" indent="0">
              <a:buNone/>
              <a:defRPr sz="2000"/>
            </a:lvl6pPr>
            <a:lvl7pPr marL="2742888" indent="0">
              <a:buNone/>
              <a:defRPr sz="2000"/>
            </a:lvl7pPr>
            <a:lvl8pPr marL="3200036" indent="0">
              <a:buNone/>
              <a:defRPr sz="2000"/>
            </a:lvl8pPr>
            <a:lvl9pPr marL="3657184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2" y="5367339"/>
            <a:ext cx="8304213" cy="80486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148" indent="0">
              <a:buNone/>
              <a:defRPr sz="1200"/>
            </a:lvl2pPr>
            <a:lvl3pPr marL="914296" indent="0">
              <a:buNone/>
              <a:defRPr sz="1000"/>
            </a:lvl3pPr>
            <a:lvl4pPr marL="1371444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6" y="428064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2" y="4778189"/>
            <a:ext cx="8360242" cy="566739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148" indent="0">
              <a:buNone/>
              <a:defRPr sz="2800"/>
            </a:lvl2pPr>
            <a:lvl3pPr marL="914296" indent="0">
              <a:buNone/>
              <a:defRPr sz="2400"/>
            </a:lvl3pPr>
            <a:lvl4pPr marL="1371444" indent="0">
              <a:buNone/>
              <a:defRPr sz="2000"/>
            </a:lvl4pPr>
            <a:lvl5pPr marL="1828592" indent="0">
              <a:buNone/>
              <a:defRPr sz="2000"/>
            </a:lvl5pPr>
            <a:lvl6pPr marL="2285740" indent="0">
              <a:buNone/>
              <a:defRPr sz="2000"/>
            </a:lvl6pPr>
            <a:lvl7pPr marL="2742888" indent="0">
              <a:buNone/>
              <a:defRPr sz="2000"/>
            </a:lvl7pPr>
            <a:lvl8pPr marL="3200036" indent="0">
              <a:buNone/>
              <a:defRPr sz="2000"/>
            </a:lvl8pPr>
            <a:lvl9pPr marL="3657184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2" y="5344929"/>
            <a:ext cx="8304213" cy="804863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148" indent="0">
              <a:buNone/>
              <a:defRPr sz="1200"/>
            </a:lvl2pPr>
            <a:lvl3pPr marL="914296" indent="0">
              <a:buNone/>
              <a:defRPr sz="1000"/>
            </a:lvl3pPr>
            <a:lvl4pPr marL="1371444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2" y="914401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4163" y="4267202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30" tIns="45715" rIns="182859" bIns="365718" rtlCol="0" anchor="b" anchorCtr="0">
            <a:normAutofit/>
          </a:bodyPr>
          <a:lstStyle/>
          <a:p>
            <a:pPr algn="l" defTabSz="914296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4" y="4953003"/>
            <a:ext cx="2472017" cy="124609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148" indent="0">
              <a:buNone/>
              <a:defRPr sz="1200"/>
            </a:lvl2pPr>
            <a:lvl3pPr marL="914296" indent="0">
              <a:buNone/>
              <a:defRPr sz="1000"/>
            </a:lvl3pPr>
            <a:lvl4pPr marL="1371444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7" y="4419602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14"/>
          <p:cNvGrpSpPr/>
          <p:nvPr/>
        </p:nvGrpSpPr>
        <p:grpSpPr>
          <a:xfrm>
            <a:off x="284166" y="461684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5" y="4801576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30" tIns="45715" rIns="182859" bIns="365718" rtlCol="0" anchor="b" anchorCtr="0">
            <a:normAutofit/>
          </a:bodyPr>
          <a:lstStyle/>
          <a:p>
            <a:pPr algn="l" defTabSz="914296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6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4" y="4800601"/>
            <a:ext cx="5691651" cy="566739"/>
          </a:xfrm>
          <a:noFill/>
        </p:spPr>
        <p:txBody>
          <a:bodyPr vert="horz" lIns="91430" tIns="45715" rIns="91430" bIns="45715" rtlCol="0" anchor="b" anchorCtr="0">
            <a:normAutofit/>
          </a:bodyPr>
          <a:lstStyle>
            <a:lvl1pPr algn="l" defTabSz="914296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148" indent="0">
              <a:buNone/>
              <a:defRPr sz="2800"/>
            </a:lvl2pPr>
            <a:lvl3pPr marL="914296" indent="0">
              <a:buNone/>
              <a:defRPr sz="2400"/>
            </a:lvl3pPr>
            <a:lvl4pPr marL="1371444" indent="0">
              <a:buNone/>
              <a:defRPr sz="2000"/>
            </a:lvl4pPr>
            <a:lvl5pPr marL="1828592" indent="0">
              <a:buNone/>
              <a:defRPr sz="2000"/>
            </a:lvl5pPr>
            <a:lvl6pPr marL="2285740" indent="0">
              <a:buNone/>
              <a:defRPr sz="2000"/>
            </a:lvl6pPr>
            <a:lvl7pPr marL="2742888" indent="0">
              <a:buNone/>
              <a:defRPr sz="2000"/>
            </a:lvl7pPr>
            <a:lvl8pPr marL="3200036" indent="0">
              <a:buNone/>
              <a:defRPr sz="2000"/>
            </a:lvl8pPr>
            <a:lvl9pPr marL="3657184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8" y="5367339"/>
            <a:ext cx="5653507" cy="80486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148" indent="0">
              <a:buNone/>
              <a:defRPr sz="1200"/>
            </a:lvl2pPr>
            <a:lvl3pPr marL="914296" indent="0">
              <a:buNone/>
              <a:defRPr sz="1000"/>
            </a:lvl3pPr>
            <a:lvl4pPr marL="1371444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148" indent="0">
              <a:buNone/>
              <a:defRPr sz="2800"/>
            </a:lvl2pPr>
            <a:lvl3pPr marL="914296" indent="0">
              <a:buNone/>
              <a:defRPr sz="2400"/>
            </a:lvl3pPr>
            <a:lvl4pPr marL="1371444" indent="0">
              <a:buNone/>
              <a:defRPr sz="2000"/>
            </a:lvl4pPr>
            <a:lvl5pPr marL="1828592" indent="0">
              <a:buNone/>
              <a:defRPr sz="2000"/>
            </a:lvl5pPr>
            <a:lvl6pPr marL="2285740" indent="0">
              <a:buNone/>
              <a:defRPr sz="2000"/>
            </a:lvl6pPr>
            <a:lvl7pPr marL="2742888" indent="0">
              <a:buNone/>
              <a:defRPr sz="2000"/>
            </a:lvl7pPr>
            <a:lvl8pPr marL="3200036" indent="0">
              <a:buNone/>
              <a:defRPr sz="2000"/>
            </a:lvl8pPr>
            <a:lvl9pPr marL="3657184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148" indent="0">
              <a:buNone/>
              <a:defRPr sz="2800"/>
            </a:lvl2pPr>
            <a:lvl3pPr marL="914296" indent="0">
              <a:buNone/>
              <a:defRPr sz="2400"/>
            </a:lvl3pPr>
            <a:lvl4pPr marL="1371444" indent="0">
              <a:buNone/>
              <a:defRPr sz="2000"/>
            </a:lvl4pPr>
            <a:lvl5pPr marL="1828592" indent="0">
              <a:buNone/>
              <a:defRPr sz="2000"/>
            </a:lvl5pPr>
            <a:lvl6pPr marL="2285740" indent="0">
              <a:buNone/>
              <a:defRPr sz="2000"/>
            </a:lvl6pPr>
            <a:lvl7pPr marL="2742888" indent="0">
              <a:buNone/>
              <a:defRPr sz="2000"/>
            </a:lvl7pPr>
            <a:lvl8pPr marL="3200036" indent="0">
              <a:buNone/>
              <a:defRPr sz="2000"/>
            </a:lvl8pPr>
            <a:lvl9pPr marL="3657184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6" y="455775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6" y="1577849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6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5" y="2857538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8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6" y="457201"/>
            <a:ext cx="6497637" cy="5937251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4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6" y="455775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6" y="1577849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385" y="630383"/>
            <a:ext cx="7607868" cy="967840"/>
          </a:xfrm>
        </p:spPr>
        <p:txBody>
          <a:bodyPr/>
          <a:lstStyle/>
          <a:p>
            <a:r>
              <a:rPr lang="fr-FR" noProof="0" smtClean="0"/>
              <a:t>Click to edit Master title style</a:t>
            </a:r>
            <a:endParaRPr lang="fr-FR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itchFamily="2" charset="2"/>
              <a:buChar char="q"/>
              <a:defRPr/>
            </a:lvl1pPr>
            <a:lvl2pPr marL="914296" indent="-457148">
              <a:buFont typeface="Wingdings" pitchFamily="2" charset="2"/>
              <a:buChar char="Ø"/>
              <a:defRPr/>
            </a:lvl2pPr>
            <a:lvl3pPr marL="1260331" indent="-346036">
              <a:buFont typeface="Wingdings" pitchFamily="2" charset="2"/>
              <a:buChar char="§"/>
              <a:defRPr/>
            </a:lvl3pPr>
            <a:lvl4pPr marL="1546082" indent="-285750">
              <a:buFont typeface="Arial" pitchFamily="34" charset="0"/>
              <a:buChar char="•"/>
              <a:defRPr/>
            </a:lvl4pPr>
            <a:lvl5pPr marL="1893704" indent="-285750">
              <a:buFont typeface="Wingdings" pitchFamily="2" charset="2"/>
              <a:buChar char="ü"/>
              <a:defRPr/>
            </a:lvl5pPr>
          </a:lstStyle>
          <a:p>
            <a:pPr lvl="0"/>
            <a:r>
              <a:rPr lang="fr-FR" noProof="0" dirty="0" smtClean="0"/>
              <a:t>Click to </a:t>
            </a:r>
            <a:r>
              <a:rPr lang="fr-FR" noProof="0" dirty="0" err="1" smtClean="0"/>
              <a:t>edit</a:t>
            </a:r>
            <a:r>
              <a:rPr lang="fr-FR" noProof="0" dirty="0" smtClean="0"/>
              <a:t> Master </a:t>
            </a:r>
            <a:r>
              <a:rPr lang="fr-FR" noProof="0" dirty="0" err="1" smtClean="0"/>
              <a:t>text</a:t>
            </a:r>
            <a:r>
              <a:rPr lang="fr-FR" noProof="0" dirty="0" smtClean="0"/>
              <a:t> styles</a:t>
            </a:r>
          </a:p>
          <a:p>
            <a:pPr lvl="1"/>
            <a:r>
              <a:rPr lang="fr-FR" noProof="0" dirty="0" smtClean="0"/>
              <a:t>Second </a:t>
            </a:r>
            <a:r>
              <a:rPr lang="fr-FR" noProof="0" dirty="0" err="1" smtClean="0"/>
              <a:t>level</a:t>
            </a:r>
            <a:endParaRPr lang="fr-FR" noProof="0" dirty="0" smtClean="0"/>
          </a:p>
          <a:p>
            <a:pPr lvl="2"/>
            <a:r>
              <a:rPr lang="fr-FR" noProof="0" dirty="0" err="1" smtClean="0"/>
              <a:t>Third</a:t>
            </a:r>
            <a:r>
              <a:rPr lang="fr-FR" noProof="0" dirty="0" smtClean="0"/>
              <a:t> </a:t>
            </a:r>
            <a:r>
              <a:rPr lang="fr-FR" noProof="0" dirty="0" err="1" smtClean="0"/>
              <a:t>level</a:t>
            </a:r>
            <a:endParaRPr lang="fr-FR" noProof="0" dirty="0" smtClean="0"/>
          </a:p>
          <a:p>
            <a:pPr lvl="3"/>
            <a:r>
              <a:rPr lang="fr-FR" noProof="0" dirty="0" err="1" smtClean="0"/>
              <a:t>Fourth</a:t>
            </a:r>
            <a:r>
              <a:rPr lang="fr-FR" noProof="0" dirty="0" smtClean="0"/>
              <a:t> </a:t>
            </a:r>
            <a:r>
              <a:rPr lang="fr-FR" noProof="0" dirty="0" err="1" smtClean="0"/>
              <a:t>level</a:t>
            </a:r>
            <a:endParaRPr lang="fr-FR" noProof="0" dirty="0" smtClean="0"/>
          </a:p>
          <a:p>
            <a:pPr lvl="4"/>
            <a:r>
              <a:rPr lang="fr-FR" noProof="0" dirty="0" err="1" smtClean="0"/>
              <a:t>Fifth</a:t>
            </a:r>
            <a:r>
              <a:rPr lang="fr-FR" noProof="0" dirty="0" smtClean="0"/>
              <a:t> </a:t>
            </a:r>
            <a:r>
              <a:rPr lang="fr-FR" noProof="0" dirty="0" err="1" smtClean="0"/>
              <a:t>level</a:t>
            </a:r>
            <a:endParaRPr lang="fr-FR" noProof="0" dirty="0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3105" y="481216"/>
            <a:ext cx="947280" cy="10766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6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30" tIns="45715" rIns="182859" bIns="365718" rtlCol="0" anchor="b" anchorCtr="0">
            <a:normAutofit/>
          </a:bodyPr>
          <a:lstStyle/>
          <a:p>
            <a:pPr algn="l" defTabSz="914296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5" y="2017061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7"/>
            <a:ext cx="7754284" cy="48409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6" y="1906544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90" y="444732"/>
            <a:ext cx="587475" cy="646321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6" y="444728"/>
            <a:ext cx="7810967" cy="1088237"/>
          </a:xfrm>
          <a:noFill/>
        </p:spPr>
        <p:txBody>
          <a:bodyPr bIns="45715" anchor="b" anchorCtr="0">
            <a:normAutofit/>
          </a:bodyPr>
          <a:lstStyle>
            <a:lvl1pPr algn="l">
              <a:lnSpc>
                <a:spcPts val="4599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6" y="4801576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30" tIns="45715" rIns="182859" bIns="365718" rtlCol="0" anchor="b" anchorCtr="0">
            <a:normAutofit/>
          </a:bodyPr>
          <a:lstStyle/>
          <a:p>
            <a:pPr algn="l" defTabSz="914296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6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90" y="4801578"/>
            <a:ext cx="587475" cy="646321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30" tIns="45715" rIns="91430" bIns="45715" rtlCol="0" anchor="b" anchorCtr="0">
            <a:normAutofit/>
          </a:bodyPr>
          <a:lstStyle>
            <a:lvl1pPr algn="l" defTabSz="914296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30" tIns="45715" rIns="91430" bIns="45715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296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5" y="443756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6" y="4801576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30" tIns="45715" rIns="182859" bIns="365718" rtlCol="0" anchor="b" anchorCtr="0">
            <a:normAutofit/>
          </a:bodyPr>
          <a:lstStyle/>
          <a:p>
            <a:pPr algn="l" defTabSz="914296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6" y="6263389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90" y="4801578"/>
            <a:ext cx="587475" cy="646321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50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50" y="5862919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1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6" y="455775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284166" y="1577849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6" y="455775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284166" y="1577849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7"/>
            <a:ext cx="3931920" cy="833251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4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1"/>
            <a:ext cx="3931920" cy="35353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7"/>
            <a:ext cx="3931920" cy="833251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4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1"/>
            <a:ext cx="3931920" cy="35353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6" y="455775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284166" y="1577849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84166" y="452720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5" y="2133601"/>
            <a:ext cx="7076747" cy="3992563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r-FR" smtClean="0"/>
              <a:t>C. GUYOT, J. MALCLES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62" y="167347"/>
            <a:ext cx="630621" cy="359760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6" y="630383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  <p:sldLayoutId id="2147483955" r:id="rId12"/>
    <p:sldLayoutId id="2147483956" r:id="rId13"/>
    <p:sldLayoutId id="2147483957" r:id="rId14"/>
    <p:sldLayoutId id="2147483958" r:id="rId15"/>
    <p:sldLayoutId id="2147483959" r:id="rId16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r" defTabSz="914296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3974" indent="-453974" algn="l" defTabSz="914296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296" indent="-457148" algn="l" defTabSz="914296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331" indent="-346036" algn="l" defTabSz="914296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018" indent="-339686" algn="l" defTabSz="914296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704" indent="-331750" algn="l" defTabSz="914296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502" indent="-344449" algn="l" defTabSz="914296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426" indent="-344449" algn="l" defTabSz="914296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69875" indent="-344449" algn="l" defTabSz="914296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2736" indent="-344449" algn="l" defTabSz="914296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jpe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oleObject" Target="../embeddings/oleObject10.bin"/><Relationship Id="rId5" Type="http://schemas.openxmlformats.org/officeDocument/2006/relationships/image" Target="../media/image50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emf"/><Relationship Id="rId20" Type="http://schemas.openxmlformats.org/officeDocument/2006/relationships/oleObject" Target="../embeddings/oleObject9.bin"/><Relationship Id="rId21" Type="http://schemas.openxmlformats.org/officeDocument/2006/relationships/image" Target="../media/image12.emf"/><Relationship Id="rId22" Type="http://schemas.openxmlformats.org/officeDocument/2006/relationships/image" Target="../media/image13.png"/><Relationship Id="rId10" Type="http://schemas.openxmlformats.org/officeDocument/2006/relationships/oleObject" Target="../embeddings/oleObject4.bin"/><Relationship Id="rId11" Type="http://schemas.openxmlformats.org/officeDocument/2006/relationships/image" Target="../media/image7.emf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8.emf"/><Relationship Id="rId14" Type="http://schemas.openxmlformats.org/officeDocument/2006/relationships/oleObject" Target="../embeddings/oleObject6.bin"/><Relationship Id="rId15" Type="http://schemas.openxmlformats.org/officeDocument/2006/relationships/image" Target="../media/image9.emf"/><Relationship Id="rId16" Type="http://schemas.openxmlformats.org/officeDocument/2006/relationships/oleObject" Target="../embeddings/oleObject7.bin"/><Relationship Id="rId17" Type="http://schemas.openxmlformats.org/officeDocument/2006/relationships/image" Target="../media/image10.emf"/><Relationship Id="rId18" Type="http://schemas.openxmlformats.org/officeDocument/2006/relationships/oleObject" Target="../embeddings/oleObject8.bin"/><Relationship Id="rId19" Type="http://schemas.openxmlformats.org/officeDocument/2006/relationships/image" Target="../media/image1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4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5.emf"/><Relationship Id="rId8" Type="http://schemas.openxmlformats.org/officeDocument/2006/relationships/oleObject" Target="../embeddings/oleObject3.bin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4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6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75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jpeg"/><Relationship Id="rId6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85.png"/><Relationship Id="rId6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0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06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07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Relationship Id="rId3" Type="http://schemas.openxmlformats.org/officeDocument/2006/relationships/image" Target="../media/image10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6172" y="2528812"/>
            <a:ext cx="8580154" cy="40960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684680"/>
            <a:ext cx="7463027" cy="1088136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DERNIERS RESULTATS SUR LA RECHERCHE </a:t>
            </a:r>
            <a:br>
              <a:rPr lang="en-US" sz="2800" dirty="0" smtClean="0"/>
            </a:br>
            <a:r>
              <a:rPr lang="en-US" sz="2800" dirty="0" smtClean="0"/>
              <a:t>DU BOSON DE HIGGS AU LHC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121" y="451213"/>
            <a:ext cx="1279205" cy="1453905"/>
          </a:xfrm>
          <a:prstGeom prst="rect">
            <a:avLst/>
          </a:prstGeom>
        </p:spPr>
      </p:pic>
      <p:sp>
        <p:nvSpPr>
          <p:cNvPr id="22" name="Subtitle 2"/>
          <p:cNvSpPr txBox="1">
            <a:spLocks/>
          </p:cNvSpPr>
          <p:nvPr/>
        </p:nvSpPr>
        <p:spPr>
          <a:xfrm>
            <a:off x="286172" y="2052126"/>
            <a:ext cx="8568945" cy="4543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30" tIns="45715" rIns="91430" bIns="45715" rtlCol="0">
            <a:normAutofit/>
          </a:bodyPr>
          <a:lstStyle>
            <a:lvl1pPr marL="0" indent="0" algn="l" defTabSz="914296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48" indent="0" algn="ctr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296" indent="0" algn="ctr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444" indent="0" algn="ctr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592" indent="0" algn="ctr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740" indent="0" algn="ctr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888" indent="0" algn="ctr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036" indent="0" algn="ctr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184" indent="0" algn="ctr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dirty="0" smtClean="0"/>
              <a:t>Claude </a:t>
            </a:r>
            <a:r>
              <a:rPr lang="en-US" sz="2000" dirty="0" err="1" smtClean="0"/>
              <a:t>Guyot</a:t>
            </a:r>
            <a:r>
              <a:rPr lang="en-US" sz="2000" dirty="0" smtClean="0"/>
              <a:t> et Julie </a:t>
            </a:r>
            <a:r>
              <a:rPr lang="en-US" sz="2000" dirty="0" err="1" smtClean="0"/>
              <a:t>Malclès</a:t>
            </a:r>
            <a:r>
              <a:rPr lang="en-US" sz="2000" dirty="0" smtClean="0"/>
              <a:t> pour ATLAS et CMS, SPP, </a:t>
            </a:r>
            <a:r>
              <a:rPr lang="en-US" sz="2000" dirty="0" err="1" smtClean="0"/>
              <a:t>Saclay</a:t>
            </a:r>
            <a:r>
              <a:rPr lang="en-US" sz="2000" dirty="0" smtClean="0"/>
              <a:t>, le 6 </a:t>
            </a:r>
            <a:r>
              <a:rPr lang="en-US" sz="2000" dirty="0" err="1" smtClean="0"/>
              <a:t>Juillet</a:t>
            </a:r>
            <a:r>
              <a:rPr lang="en-US" sz="2000" dirty="0" smtClean="0"/>
              <a:t> 2012 </a:t>
            </a:r>
            <a:endParaRPr lang="en-US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137" y="2539963"/>
            <a:ext cx="5905742" cy="408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9209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385" y="630383"/>
            <a:ext cx="7607868" cy="967840"/>
          </a:xfrm>
        </p:spPr>
        <p:txBody>
          <a:bodyPr>
            <a:normAutofit/>
          </a:bodyPr>
          <a:lstStyle/>
          <a:p>
            <a:r>
              <a:rPr lang="en-US" dirty="0" smtClean="0"/>
              <a:t>Comment le </a:t>
            </a:r>
            <a:r>
              <a:rPr lang="en-US" dirty="0" err="1" smtClean="0"/>
              <a:t>produire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10</a:t>
            </a:fld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80970" y="1416942"/>
            <a:ext cx="9063029" cy="550085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endParaRPr lang="fr-FR" sz="2000" dirty="0" smtClean="0"/>
          </a:p>
          <a:p>
            <a:pPr marL="457148" lvl="1" indent="0">
              <a:lnSpc>
                <a:spcPct val="80000"/>
              </a:lnSpc>
              <a:buNone/>
            </a:pPr>
            <a:endParaRPr lang="fr-FR" sz="2000" b="1" dirty="0">
              <a:solidFill>
                <a:srgbClr val="FF0000"/>
              </a:solidFill>
            </a:endParaRPr>
          </a:p>
          <a:p>
            <a:pPr marL="457148" lvl="1" indent="0">
              <a:lnSpc>
                <a:spcPct val="80000"/>
              </a:lnSpc>
              <a:buNone/>
            </a:pPr>
            <a:endParaRPr lang="fr-FR" sz="2000" b="1" dirty="0" smtClean="0">
              <a:solidFill>
                <a:srgbClr val="FF0000"/>
              </a:solidFill>
            </a:endParaRPr>
          </a:p>
          <a:p>
            <a:pPr marL="457148" lvl="1" indent="0">
              <a:lnSpc>
                <a:spcPct val="80000"/>
              </a:lnSpc>
              <a:buNone/>
            </a:pPr>
            <a:endParaRPr lang="fr-FR" sz="2000" b="1" dirty="0">
              <a:solidFill>
                <a:srgbClr val="FF0000"/>
              </a:solidFill>
            </a:endParaRPr>
          </a:p>
          <a:p>
            <a:pPr marL="457148" lvl="1" indent="0">
              <a:lnSpc>
                <a:spcPct val="80000"/>
              </a:lnSpc>
              <a:buNone/>
            </a:pPr>
            <a:endParaRPr lang="fr-FR" sz="2000" b="1" dirty="0" smtClean="0">
              <a:solidFill>
                <a:srgbClr val="FF0000"/>
              </a:solidFill>
            </a:endParaRPr>
          </a:p>
          <a:p>
            <a:pPr marL="457148" lvl="1" indent="0">
              <a:lnSpc>
                <a:spcPct val="80000"/>
              </a:lnSpc>
              <a:buNone/>
            </a:pPr>
            <a:endParaRPr lang="fr-FR" sz="2000" b="1" dirty="0">
              <a:solidFill>
                <a:srgbClr val="FF0000"/>
              </a:solidFill>
            </a:endParaRPr>
          </a:p>
          <a:p>
            <a:pPr marL="457148" lvl="1" indent="0">
              <a:lnSpc>
                <a:spcPct val="80000"/>
              </a:lnSpc>
              <a:buNone/>
            </a:pPr>
            <a:endParaRPr lang="fr-FR" sz="2000" b="1" dirty="0" smtClean="0">
              <a:solidFill>
                <a:srgbClr val="FF0000"/>
              </a:solidFill>
            </a:endParaRPr>
          </a:p>
          <a:p>
            <a:pPr marL="457148" lvl="1" indent="0">
              <a:lnSpc>
                <a:spcPct val="80000"/>
              </a:lnSpc>
              <a:buNone/>
            </a:pPr>
            <a:endParaRPr lang="fr-FR" sz="2000" b="1" dirty="0">
              <a:solidFill>
                <a:srgbClr val="FF0000"/>
              </a:solidFill>
            </a:endParaRPr>
          </a:p>
          <a:p>
            <a:pPr marL="457148" lvl="1" indent="0">
              <a:lnSpc>
                <a:spcPct val="80000"/>
              </a:lnSpc>
              <a:buNone/>
            </a:pPr>
            <a:endParaRPr lang="fr-FR" sz="2000" b="1" dirty="0" smtClean="0">
              <a:solidFill>
                <a:srgbClr val="FF0000"/>
              </a:solidFill>
            </a:endParaRPr>
          </a:p>
          <a:p>
            <a:pPr marL="457148" lvl="1" indent="0">
              <a:lnSpc>
                <a:spcPct val="80000"/>
              </a:lnSpc>
              <a:buNone/>
            </a:pPr>
            <a:endParaRPr lang="fr-FR" sz="2000" b="1" dirty="0">
              <a:solidFill>
                <a:srgbClr val="FF0000"/>
              </a:solidFill>
            </a:endParaRPr>
          </a:p>
          <a:p>
            <a:pPr marL="457148" lvl="1" indent="0">
              <a:lnSpc>
                <a:spcPct val="80000"/>
              </a:lnSpc>
              <a:buNone/>
            </a:pPr>
            <a:endParaRPr lang="fr-FR" sz="2000" b="1" dirty="0" smtClean="0">
              <a:solidFill>
                <a:srgbClr val="FF0000"/>
              </a:solidFill>
            </a:endParaRPr>
          </a:p>
          <a:p>
            <a:pPr marL="457148" lvl="1" indent="0">
              <a:lnSpc>
                <a:spcPct val="80000"/>
              </a:lnSpc>
              <a:buNone/>
            </a:pPr>
            <a:endParaRPr lang="fr-FR" sz="2000" b="1" dirty="0">
              <a:solidFill>
                <a:srgbClr val="FF0000"/>
              </a:solidFill>
            </a:endParaRPr>
          </a:p>
          <a:p>
            <a:pPr marL="457148" lvl="1" indent="0">
              <a:lnSpc>
                <a:spcPct val="80000"/>
              </a:lnSpc>
              <a:buNone/>
            </a:pPr>
            <a:endParaRPr lang="fr-FR" sz="2000" b="1" dirty="0" smtClean="0">
              <a:solidFill>
                <a:srgbClr val="FF0000"/>
              </a:solidFill>
            </a:endParaRPr>
          </a:p>
          <a:p>
            <a:pPr marL="457148" lvl="1" indent="0">
              <a:lnSpc>
                <a:spcPct val="80000"/>
              </a:lnSpc>
              <a:buNone/>
            </a:pPr>
            <a:endParaRPr lang="fr-FR" sz="2000" b="1" dirty="0">
              <a:solidFill>
                <a:srgbClr val="FF0000"/>
              </a:solidFill>
            </a:endParaRPr>
          </a:p>
          <a:p>
            <a:pPr marL="457148" lvl="1" indent="0">
              <a:lnSpc>
                <a:spcPct val="80000"/>
              </a:lnSpc>
              <a:buNone/>
            </a:pPr>
            <a:endParaRPr lang="fr-FR" sz="2000" b="1" dirty="0" smtClean="0">
              <a:solidFill>
                <a:srgbClr val="FF0000"/>
              </a:solidFill>
            </a:endParaRPr>
          </a:p>
          <a:p>
            <a:pPr marL="457148" lvl="1" indent="0">
              <a:lnSpc>
                <a:spcPct val="80000"/>
              </a:lnSpc>
              <a:buNone/>
            </a:pPr>
            <a:r>
              <a:rPr lang="fr-FR" sz="2000" b="1" dirty="0" smtClean="0">
                <a:solidFill>
                  <a:srgbClr val="FF0000"/>
                </a:solidFill>
              </a:rPr>
              <a:t>Au LHC: production du boson de </a:t>
            </a:r>
            <a:r>
              <a:rPr lang="fr-FR" sz="2000" b="1" dirty="0" err="1" smtClean="0">
                <a:solidFill>
                  <a:srgbClr val="FF0000"/>
                </a:solidFill>
              </a:rPr>
              <a:t>Higgs</a:t>
            </a:r>
            <a:r>
              <a:rPr lang="fr-FR" sz="2000" b="1" dirty="0" smtClean="0">
                <a:solidFill>
                  <a:srgbClr val="FF0000"/>
                </a:solidFill>
              </a:rPr>
              <a:t> principalement par collision de 2 gluons</a:t>
            </a:r>
          </a:p>
          <a:p>
            <a:pPr marL="0" indent="0">
              <a:lnSpc>
                <a:spcPct val="80000"/>
              </a:lnSpc>
              <a:buNone/>
            </a:pPr>
            <a:endParaRPr lang="fr-FR" sz="2000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fr-FR" sz="2000" dirty="0" smtClean="0"/>
              <a:t> </a:t>
            </a:r>
            <a:endParaRPr lang="fr-FR" sz="2000" dirty="0"/>
          </a:p>
          <a:p>
            <a:endParaRPr lang="en-US" sz="2000" b="1" dirty="0" smtClean="0">
              <a:solidFill>
                <a:schemeClr val="accent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05" y="481216"/>
            <a:ext cx="947280" cy="1076649"/>
          </a:xfrm>
          <a:prstGeom prst="rect">
            <a:avLst/>
          </a:prstGeom>
        </p:spPr>
      </p:pic>
      <p:pic>
        <p:nvPicPr>
          <p:cNvPr id="7" name="Image 7" descr="albert-einstei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177" y="1741756"/>
            <a:ext cx="1742825" cy="1701058"/>
          </a:xfrm>
          <a:prstGeom prst="rect">
            <a:avLst/>
          </a:prstGeom>
        </p:spPr>
      </p:pic>
      <p:sp>
        <p:nvSpPr>
          <p:cNvPr id="8" name="Espace réservé du contenu 6"/>
          <p:cNvSpPr txBox="1">
            <a:spLocks/>
          </p:cNvSpPr>
          <p:nvPr/>
        </p:nvSpPr>
        <p:spPr>
          <a:xfrm>
            <a:off x="5230916" y="1833638"/>
            <a:ext cx="2996716" cy="1579653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>
            <a:lvl1pPr marL="453974" indent="-453974" algn="l" defTabSz="914296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296" indent="-457148" algn="l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331" indent="-346036" algn="l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018" indent="-339686" algn="l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704" indent="-331750" algn="l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502" indent="-344449" algn="l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426" indent="-344449" algn="l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69875" indent="-344449" algn="l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2736" indent="-344449" algn="l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fr-FR" sz="2000" b="1" dirty="0" smtClean="0">
                <a:latin typeface="Bradley Hand ITC" pitchFamily="66" charset="0"/>
              </a:rPr>
              <a:t>E = mc²</a:t>
            </a:r>
          </a:p>
          <a:p>
            <a:pPr marL="0" indent="0" algn="ctr">
              <a:buFont typeface="Wingdings" pitchFamily="2" charset="2"/>
              <a:buNone/>
            </a:pPr>
            <a:r>
              <a:rPr lang="fr-FR" sz="2000" b="1" dirty="0" smtClean="0">
                <a:latin typeface="Bradley Hand ITC" pitchFamily="66" charset="0"/>
              </a:rPr>
              <a:t>Energie </a:t>
            </a:r>
            <a:r>
              <a:rPr lang="fr-FR" sz="2000" b="1" dirty="0" smtClean="0">
                <a:latin typeface="Bradley Hand ITC" pitchFamily="66" charset="0"/>
                <a:sym typeface="Symbol"/>
              </a:rPr>
              <a:t></a:t>
            </a:r>
            <a:r>
              <a:rPr lang="fr-FR" sz="2000" b="1" dirty="0" smtClean="0">
                <a:latin typeface="Bradley Hand ITC" pitchFamily="66" charset="0"/>
              </a:rPr>
              <a:t> Masse</a:t>
            </a:r>
          </a:p>
          <a:p>
            <a:pPr marL="0" indent="0" algn="ctr">
              <a:buFont typeface="Wingdings" pitchFamily="2" charset="2"/>
              <a:buNone/>
            </a:pPr>
            <a:r>
              <a:rPr lang="fr-FR" sz="2000" b="1" dirty="0" smtClean="0">
                <a:latin typeface="Bradley Hand ITC" pitchFamily="66" charset="0"/>
              </a:rPr>
              <a:t>(masse = matière)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81337" y="3306641"/>
            <a:ext cx="7077330" cy="2550321"/>
            <a:chOff x="428596" y="1052736"/>
            <a:chExt cx="8064941" cy="4013799"/>
          </a:xfrm>
        </p:grpSpPr>
        <p:sp>
          <p:nvSpPr>
            <p:cNvPr id="9" name="Flèche droite 3"/>
            <p:cNvSpPr/>
            <p:nvPr/>
          </p:nvSpPr>
          <p:spPr>
            <a:xfrm>
              <a:off x="1500166" y="2910124"/>
              <a:ext cx="2214578" cy="42862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Flèche droite 4"/>
            <p:cNvSpPr/>
            <p:nvPr/>
          </p:nvSpPr>
          <p:spPr>
            <a:xfrm rot="10800000">
              <a:off x="5214942" y="2910124"/>
              <a:ext cx="2214578" cy="42862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1" name="Connecteur droit avec flèche 9"/>
            <p:cNvCxnSpPr/>
            <p:nvPr/>
          </p:nvCxnSpPr>
          <p:spPr>
            <a:xfrm flipV="1">
              <a:off x="4857752" y="1552802"/>
              <a:ext cx="1357322" cy="1214446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2"/>
            <p:cNvCxnSpPr/>
            <p:nvPr/>
          </p:nvCxnSpPr>
          <p:spPr>
            <a:xfrm rot="5400000" flipH="1" flipV="1">
              <a:off x="3964777" y="1588521"/>
              <a:ext cx="1643074" cy="57150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3"/>
            <p:cNvCxnSpPr/>
            <p:nvPr/>
          </p:nvCxnSpPr>
          <p:spPr>
            <a:xfrm rot="16200000" flipV="1">
              <a:off x="3178959" y="1659959"/>
              <a:ext cx="1285884" cy="107157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4"/>
            <p:cNvCxnSpPr/>
            <p:nvPr/>
          </p:nvCxnSpPr>
          <p:spPr>
            <a:xfrm rot="16200000" flipH="1">
              <a:off x="4714876" y="3195876"/>
              <a:ext cx="1143008" cy="1143008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5"/>
            <p:cNvCxnSpPr/>
            <p:nvPr/>
          </p:nvCxnSpPr>
          <p:spPr>
            <a:xfrm rot="5400000">
              <a:off x="3214678" y="3553066"/>
              <a:ext cx="1285884" cy="714380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22"/>
            <p:cNvCxnSpPr/>
            <p:nvPr/>
          </p:nvCxnSpPr>
          <p:spPr>
            <a:xfrm rot="16200000" flipH="1">
              <a:off x="4143372" y="3695942"/>
              <a:ext cx="1785950" cy="928694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23"/>
            <p:cNvCxnSpPr/>
            <p:nvPr/>
          </p:nvCxnSpPr>
          <p:spPr>
            <a:xfrm rot="5400000">
              <a:off x="3536149" y="3803099"/>
              <a:ext cx="1571636" cy="357190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Explosion 2 19"/>
            <p:cNvSpPr/>
            <p:nvPr/>
          </p:nvSpPr>
          <p:spPr>
            <a:xfrm>
              <a:off x="3857620" y="2410058"/>
              <a:ext cx="1357322" cy="1214446"/>
            </a:xfrm>
            <a:prstGeom prst="irregularSeal2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400" dirty="0" smtClean="0">
                  <a:solidFill>
                    <a:schemeClr val="bg1"/>
                  </a:solidFill>
                  <a:latin typeface="Bodoni MT Black" pitchFamily="18" charset="0"/>
                </a:rPr>
                <a:t>E</a:t>
              </a:r>
              <a:endParaRPr lang="fr-FR" sz="4400" dirty="0">
                <a:solidFill>
                  <a:schemeClr val="bg1"/>
                </a:solidFill>
                <a:latin typeface="Bodoni MT Black" pitchFamily="18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715008" y="1838554"/>
              <a:ext cx="82426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lvl="0" indent="-342900">
                <a:spcBef>
                  <a:spcPct val="20000"/>
                </a:spcBef>
              </a:pPr>
              <a:r>
                <a:rPr lang="fr-FR" sz="3200" dirty="0">
                  <a:solidFill>
                    <a:srgbClr val="C00000"/>
                  </a:solidFill>
                </a:rPr>
                <a:t>m</a:t>
              </a:r>
              <a:r>
                <a:rPr lang="fr-FR" sz="3200" dirty="0"/>
                <a:t>c²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000364" y="1909992"/>
              <a:ext cx="82426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lvl="0" indent="-342900">
                <a:spcBef>
                  <a:spcPct val="20000"/>
                </a:spcBef>
              </a:pPr>
              <a:r>
                <a:rPr lang="fr-FR" sz="3200" dirty="0">
                  <a:solidFill>
                    <a:srgbClr val="0070C0"/>
                  </a:solidFill>
                </a:rPr>
                <a:t>m</a:t>
              </a:r>
              <a:r>
                <a:rPr lang="fr-FR" sz="3200" dirty="0">
                  <a:solidFill>
                    <a:prstClr val="black"/>
                  </a:solidFill>
                </a:rPr>
                <a:t>c²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500958" y="2767248"/>
              <a:ext cx="99257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lvl="0" indent="-342900">
                <a:spcBef>
                  <a:spcPct val="20000"/>
                </a:spcBef>
              </a:pPr>
              <a:r>
                <a:rPr lang="fr-FR" sz="3200" dirty="0" smtClean="0">
                  <a:solidFill>
                    <a:schemeClr val="accent1"/>
                  </a:solidFill>
                  <a:sym typeface="Symbol"/>
                </a:rPr>
                <a:t></a:t>
              </a:r>
              <a:r>
                <a:rPr lang="fr-FR" sz="3200" dirty="0" smtClean="0">
                  <a:solidFill>
                    <a:schemeClr val="accent1"/>
                  </a:solidFill>
                </a:rPr>
                <a:t>m</a:t>
              </a:r>
              <a:r>
                <a:rPr lang="fr-FR" sz="3200" dirty="0" smtClean="0">
                  <a:solidFill>
                    <a:prstClr val="black"/>
                  </a:solidFill>
                </a:rPr>
                <a:t>c²</a:t>
              </a:r>
              <a:endParaRPr lang="fr-FR" sz="3200" dirty="0">
                <a:solidFill>
                  <a:prstClr val="black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143372" y="1267050"/>
              <a:ext cx="82426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lvl="0" indent="-342900">
                <a:spcBef>
                  <a:spcPct val="20000"/>
                </a:spcBef>
              </a:pPr>
              <a:r>
                <a:rPr lang="fr-FR" sz="3200" dirty="0">
                  <a:solidFill>
                    <a:srgbClr val="FF0000"/>
                  </a:solidFill>
                </a:rPr>
                <a:t>m</a:t>
              </a:r>
              <a:r>
                <a:rPr lang="fr-FR" sz="3200" dirty="0">
                  <a:solidFill>
                    <a:prstClr val="black"/>
                  </a:solidFill>
                </a:rPr>
                <a:t>c²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572132" y="3553066"/>
              <a:ext cx="82426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lvl="0" indent="-342900">
                <a:spcBef>
                  <a:spcPct val="20000"/>
                </a:spcBef>
              </a:pPr>
              <a:r>
                <a:rPr lang="fr-FR" sz="3200" dirty="0">
                  <a:solidFill>
                    <a:srgbClr val="7030A0"/>
                  </a:solidFill>
                </a:rPr>
                <a:t>m</a:t>
              </a:r>
              <a:r>
                <a:rPr lang="fr-FR" sz="3200" dirty="0">
                  <a:solidFill>
                    <a:prstClr val="black"/>
                  </a:solidFill>
                </a:rPr>
                <a:t>c²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429256" y="4481760"/>
              <a:ext cx="82426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lvl="0" indent="-342900">
                <a:spcBef>
                  <a:spcPct val="20000"/>
                </a:spcBef>
              </a:pPr>
              <a:r>
                <a:rPr lang="fr-FR" sz="3200" dirty="0">
                  <a:solidFill>
                    <a:srgbClr val="002060"/>
                  </a:solidFill>
                </a:rPr>
                <a:t>m</a:t>
              </a:r>
              <a:r>
                <a:rPr lang="fr-FR" sz="3200" dirty="0">
                  <a:solidFill>
                    <a:prstClr val="black"/>
                  </a:solidFill>
                </a:rPr>
                <a:t>c²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214810" y="4196008"/>
              <a:ext cx="82426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lvl="0" indent="-342900">
                <a:spcBef>
                  <a:spcPct val="20000"/>
                </a:spcBef>
              </a:pPr>
              <a:r>
                <a:rPr lang="fr-FR" sz="3200" dirty="0">
                  <a:solidFill>
                    <a:srgbClr val="92D050"/>
                  </a:solidFill>
                </a:rPr>
                <a:t>m</a:t>
              </a:r>
              <a:r>
                <a:rPr lang="fr-FR" sz="3200" dirty="0">
                  <a:solidFill>
                    <a:prstClr val="black"/>
                  </a:solidFill>
                </a:rPr>
                <a:t>c²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857488" y="3838818"/>
              <a:ext cx="82426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lvl="0" indent="-342900">
                <a:spcBef>
                  <a:spcPct val="20000"/>
                </a:spcBef>
              </a:pPr>
              <a:r>
                <a:rPr lang="fr-FR" sz="3200" dirty="0">
                  <a:solidFill>
                    <a:srgbClr val="FFC000"/>
                  </a:solidFill>
                </a:rPr>
                <a:t>m</a:t>
              </a:r>
              <a:r>
                <a:rPr lang="fr-FR" sz="3200" dirty="0">
                  <a:solidFill>
                    <a:prstClr val="black"/>
                  </a:solidFill>
                </a:rPr>
                <a:t>c²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28596" y="2838686"/>
              <a:ext cx="99257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lvl="0" indent="-342900">
                <a:spcBef>
                  <a:spcPct val="20000"/>
                </a:spcBef>
              </a:pPr>
              <a:r>
                <a:rPr lang="fr-FR" sz="3200" dirty="0" smtClean="0">
                  <a:solidFill>
                    <a:schemeClr val="accent1"/>
                  </a:solidFill>
                  <a:sym typeface="Symbol"/>
                </a:rPr>
                <a:t></a:t>
              </a:r>
              <a:r>
                <a:rPr lang="fr-FR" sz="3200" dirty="0" smtClean="0">
                  <a:solidFill>
                    <a:schemeClr val="accent1"/>
                  </a:solidFill>
                </a:rPr>
                <a:t>m</a:t>
              </a:r>
              <a:r>
                <a:rPr lang="fr-FR" sz="3200" dirty="0" smtClean="0">
                  <a:solidFill>
                    <a:prstClr val="black"/>
                  </a:solidFill>
                </a:rPr>
                <a:t>c²</a:t>
              </a:r>
              <a:endParaRPr lang="fr-FR" sz="32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7165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385" y="630383"/>
            <a:ext cx="7607868" cy="967840"/>
          </a:xfrm>
        </p:spPr>
        <p:txBody>
          <a:bodyPr>
            <a:normAutofit/>
          </a:bodyPr>
          <a:lstStyle/>
          <a:p>
            <a:r>
              <a:rPr lang="en-US" dirty="0" smtClean="0"/>
              <a:t>Comment le </a:t>
            </a:r>
            <a:r>
              <a:rPr lang="en-US" dirty="0" err="1" smtClean="0"/>
              <a:t>produire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11</a:t>
            </a:fld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80970" y="1416942"/>
            <a:ext cx="9063029" cy="502009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endParaRPr lang="fr-FR" sz="2000" dirty="0" smtClean="0"/>
          </a:p>
          <a:p>
            <a:pPr marL="457148" lvl="1" indent="0">
              <a:lnSpc>
                <a:spcPct val="80000"/>
              </a:lnSpc>
              <a:buNone/>
            </a:pPr>
            <a:endParaRPr lang="fr-FR" sz="2000" b="1" dirty="0">
              <a:solidFill>
                <a:srgbClr val="FF0000"/>
              </a:solidFill>
            </a:endParaRPr>
          </a:p>
          <a:p>
            <a:pPr marL="457148" lvl="1" indent="0">
              <a:lnSpc>
                <a:spcPct val="80000"/>
              </a:lnSpc>
              <a:buNone/>
            </a:pPr>
            <a:endParaRPr lang="fr-FR" sz="2000" b="1" dirty="0" smtClean="0">
              <a:solidFill>
                <a:srgbClr val="FF0000"/>
              </a:solidFill>
            </a:endParaRPr>
          </a:p>
          <a:p>
            <a:pPr marL="457148" lvl="1" indent="0">
              <a:lnSpc>
                <a:spcPct val="80000"/>
              </a:lnSpc>
              <a:buNone/>
            </a:pPr>
            <a:endParaRPr lang="fr-FR" sz="2000" b="1" dirty="0">
              <a:solidFill>
                <a:srgbClr val="FF0000"/>
              </a:solidFill>
            </a:endParaRPr>
          </a:p>
          <a:p>
            <a:pPr marL="457148" lvl="1" indent="0">
              <a:lnSpc>
                <a:spcPct val="80000"/>
              </a:lnSpc>
              <a:buNone/>
            </a:pPr>
            <a:endParaRPr lang="fr-FR" sz="2000" b="1" dirty="0" smtClean="0">
              <a:solidFill>
                <a:srgbClr val="FF0000"/>
              </a:solidFill>
            </a:endParaRPr>
          </a:p>
          <a:p>
            <a:pPr marL="457148" lvl="1" indent="0">
              <a:lnSpc>
                <a:spcPct val="80000"/>
              </a:lnSpc>
              <a:buNone/>
            </a:pPr>
            <a:endParaRPr lang="fr-FR" sz="2000" b="1" dirty="0">
              <a:solidFill>
                <a:srgbClr val="FF0000"/>
              </a:solidFill>
            </a:endParaRPr>
          </a:p>
          <a:p>
            <a:pPr marL="457148" lvl="1" indent="0">
              <a:lnSpc>
                <a:spcPct val="80000"/>
              </a:lnSpc>
              <a:buNone/>
            </a:pPr>
            <a:endParaRPr lang="fr-FR" sz="2000" b="1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fr-FR" sz="2000" b="1" dirty="0">
              <a:solidFill>
                <a:srgbClr val="FF000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fr-FR" sz="2000" b="1" dirty="0" smtClean="0">
                <a:solidFill>
                  <a:srgbClr val="FF0000"/>
                </a:solidFill>
              </a:rPr>
              <a:t>NB:   eV = unité de mesure des énergies et masses dans cette présentation</a:t>
            </a:r>
          </a:p>
          <a:p>
            <a:pPr lvl="1">
              <a:lnSpc>
                <a:spcPct val="80000"/>
              </a:lnSpc>
            </a:pPr>
            <a:endParaRPr lang="fr-FR" sz="2000" b="1" dirty="0" smtClean="0">
              <a:solidFill>
                <a:srgbClr val="FF0000"/>
              </a:solidFill>
            </a:endParaRPr>
          </a:p>
          <a:p>
            <a:pPr lvl="1">
              <a:lnSpc>
                <a:spcPct val="80000"/>
              </a:lnSpc>
            </a:pPr>
            <a:r>
              <a:rPr lang="fr-FR" sz="2000" b="1" dirty="0" smtClean="0">
                <a:solidFill>
                  <a:srgbClr val="FF0000"/>
                </a:solidFill>
              </a:rPr>
              <a:t>1 </a:t>
            </a:r>
            <a:r>
              <a:rPr lang="fr-FR" sz="2000" b="1" dirty="0" err="1" smtClean="0">
                <a:solidFill>
                  <a:srgbClr val="FF0000"/>
                </a:solidFill>
              </a:rPr>
              <a:t>GeV</a:t>
            </a:r>
            <a:r>
              <a:rPr lang="fr-FR" sz="2000" b="1" dirty="0" smtClean="0">
                <a:solidFill>
                  <a:srgbClr val="FF0000"/>
                </a:solidFill>
              </a:rPr>
              <a:t> ≈ masse du proton </a:t>
            </a:r>
          </a:p>
          <a:p>
            <a:pPr lvl="1">
              <a:lnSpc>
                <a:spcPct val="80000"/>
              </a:lnSpc>
            </a:pPr>
            <a:r>
              <a:rPr lang="fr-FR" sz="2000" b="1" dirty="0" smtClean="0">
                <a:solidFill>
                  <a:srgbClr val="FF0000"/>
                </a:solidFill>
              </a:rPr>
              <a:t>1 </a:t>
            </a:r>
            <a:r>
              <a:rPr lang="fr-FR" sz="2000" b="1" dirty="0" err="1" smtClean="0">
                <a:solidFill>
                  <a:srgbClr val="FF0000"/>
                </a:solidFill>
              </a:rPr>
              <a:t>TeV</a:t>
            </a:r>
            <a:r>
              <a:rPr lang="fr-FR" sz="2000" b="1" dirty="0" smtClean="0">
                <a:solidFill>
                  <a:srgbClr val="FF0000"/>
                </a:solidFill>
              </a:rPr>
              <a:t> = 1000 </a:t>
            </a:r>
            <a:r>
              <a:rPr lang="fr-FR" sz="2000" b="1" dirty="0" err="1" smtClean="0">
                <a:solidFill>
                  <a:srgbClr val="FF0000"/>
                </a:solidFill>
              </a:rPr>
              <a:t>GeV</a:t>
            </a:r>
            <a:endParaRPr lang="fr-FR" sz="2000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fr-FR" sz="20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05" y="481216"/>
            <a:ext cx="947280" cy="1076649"/>
          </a:xfrm>
          <a:prstGeom prst="rect">
            <a:avLst/>
          </a:prstGeom>
        </p:spPr>
      </p:pic>
      <p:pic>
        <p:nvPicPr>
          <p:cNvPr id="7" name="Image 7" descr="albert-einstei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177" y="1741756"/>
            <a:ext cx="1742825" cy="1701058"/>
          </a:xfrm>
          <a:prstGeom prst="rect">
            <a:avLst/>
          </a:prstGeom>
        </p:spPr>
      </p:pic>
      <p:sp>
        <p:nvSpPr>
          <p:cNvPr id="8" name="Espace réservé du contenu 6"/>
          <p:cNvSpPr txBox="1">
            <a:spLocks/>
          </p:cNvSpPr>
          <p:nvPr/>
        </p:nvSpPr>
        <p:spPr>
          <a:xfrm>
            <a:off x="5230916" y="1833638"/>
            <a:ext cx="2996716" cy="1579653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>
            <a:lvl1pPr marL="453974" indent="-453974" algn="l" defTabSz="914296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296" indent="-457148" algn="l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331" indent="-346036" algn="l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018" indent="-339686" algn="l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704" indent="-331750" algn="l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502" indent="-344449" algn="l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426" indent="-344449" algn="l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69875" indent="-344449" algn="l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2736" indent="-344449" algn="l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fr-FR" sz="2000" b="1" dirty="0" smtClean="0">
                <a:latin typeface="Bradley Hand ITC" pitchFamily="66" charset="0"/>
              </a:rPr>
              <a:t>E = mc²</a:t>
            </a:r>
          </a:p>
          <a:p>
            <a:pPr marL="0" indent="0" algn="ctr">
              <a:buFont typeface="Wingdings" pitchFamily="2" charset="2"/>
              <a:buNone/>
            </a:pPr>
            <a:r>
              <a:rPr lang="fr-FR" sz="2000" b="1" dirty="0" smtClean="0">
                <a:latin typeface="Bradley Hand ITC" pitchFamily="66" charset="0"/>
              </a:rPr>
              <a:t>Energie </a:t>
            </a:r>
            <a:r>
              <a:rPr lang="fr-FR" sz="2000" b="1" dirty="0" smtClean="0">
                <a:latin typeface="Bradley Hand ITC" pitchFamily="66" charset="0"/>
                <a:sym typeface="Symbol"/>
              </a:rPr>
              <a:t></a:t>
            </a:r>
            <a:r>
              <a:rPr lang="fr-FR" sz="2000" b="1" dirty="0" smtClean="0">
                <a:latin typeface="Bradley Hand ITC" pitchFamily="66" charset="0"/>
              </a:rPr>
              <a:t> Masse</a:t>
            </a:r>
          </a:p>
          <a:p>
            <a:pPr marL="0" indent="0" algn="ctr">
              <a:buFont typeface="Wingdings" pitchFamily="2" charset="2"/>
              <a:buNone/>
            </a:pPr>
            <a:r>
              <a:rPr lang="fr-FR" sz="2000" b="1" dirty="0" smtClean="0">
                <a:latin typeface="Bradley Hand ITC" pitchFamily="66" charset="0"/>
              </a:rPr>
              <a:t>(masse = matière)</a:t>
            </a:r>
          </a:p>
        </p:txBody>
      </p:sp>
    </p:spTree>
    <p:extLst>
      <p:ext uri="{BB962C8B-B14F-4D97-AF65-F5344CB8AC3E}">
        <p14:creationId xmlns:p14="http://schemas.microsoft.com/office/powerpoint/2010/main" val="2690906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277" y="1746623"/>
            <a:ext cx="4188536" cy="50695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385" y="630383"/>
            <a:ext cx="7607868" cy="967840"/>
          </a:xfrm>
        </p:spPr>
        <p:txBody>
          <a:bodyPr>
            <a:normAutofit/>
          </a:bodyPr>
          <a:lstStyle/>
          <a:p>
            <a:r>
              <a:rPr lang="en-US" dirty="0" smtClean="0"/>
              <a:t>Comment le </a:t>
            </a:r>
            <a:r>
              <a:rPr lang="en-US" dirty="0" err="1" smtClean="0"/>
              <a:t>produire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12</a:t>
            </a:fld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80971" y="1315344"/>
            <a:ext cx="4033829" cy="550085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endParaRPr lang="fr-FR" sz="2000" dirty="0" smtClean="0"/>
          </a:p>
          <a:p>
            <a:pPr marL="0" indent="0">
              <a:lnSpc>
                <a:spcPct val="80000"/>
              </a:lnSpc>
              <a:buNone/>
            </a:pPr>
            <a:endParaRPr lang="fr-FR" sz="2000" b="1" dirty="0"/>
          </a:p>
          <a:p>
            <a:pPr marL="0" indent="0">
              <a:lnSpc>
                <a:spcPct val="80000"/>
              </a:lnSpc>
              <a:buNone/>
            </a:pPr>
            <a:r>
              <a:rPr lang="fr-FR" sz="2000" b="1" dirty="0" smtClean="0"/>
              <a:t>Le boson de </a:t>
            </a:r>
            <a:r>
              <a:rPr lang="fr-FR" sz="2000" b="1" dirty="0" err="1" smtClean="0"/>
              <a:t>Higgs</a:t>
            </a:r>
            <a:endParaRPr lang="fr-FR" sz="2000" b="1" dirty="0" smtClean="0"/>
          </a:p>
          <a:p>
            <a:pPr>
              <a:lnSpc>
                <a:spcPct val="80000"/>
              </a:lnSpc>
            </a:pPr>
            <a:r>
              <a:rPr lang="fr-FR" sz="2000" b="1" dirty="0"/>
              <a:t>P</a:t>
            </a:r>
            <a:r>
              <a:rPr lang="fr-FR" sz="2000" b="1" dirty="0" smtClean="0"/>
              <a:t>as vu au LEP, car l’énergie du LEP est trop faible pour produire une si grande masse (E=mc</a:t>
            </a:r>
            <a:r>
              <a:rPr lang="fr-FR" sz="2000" b="1" baseline="30000" dirty="0" smtClean="0"/>
              <a:t>2</a:t>
            </a:r>
            <a:r>
              <a:rPr lang="fr-FR" sz="2000" b="1" dirty="0" smtClean="0"/>
              <a:t>)</a:t>
            </a:r>
          </a:p>
          <a:p>
            <a:pPr>
              <a:lnSpc>
                <a:spcPct val="80000"/>
              </a:lnSpc>
            </a:pPr>
            <a:r>
              <a:rPr lang="fr-FR" sz="2000" b="1" dirty="0"/>
              <a:t>P</a:t>
            </a:r>
            <a:r>
              <a:rPr lang="fr-FR" sz="2000" b="1" dirty="0" smtClean="0"/>
              <a:t>as vu au </a:t>
            </a:r>
            <a:r>
              <a:rPr lang="fr-FR" sz="2000" b="1" dirty="0" err="1" smtClean="0"/>
              <a:t>Tevatron</a:t>
            </a:r>
            <a:r>
              <a:rPr lang="fr-FR" sz="2000" b="1" dirty="0" smtClean="0"/>
              <a:t>, car s’il est produit, il ne l’est pas en quantité suffisante pour conclure </a:t>
            </a:r>
          </a:p>
          <a:p>
            <a:pPr marL="457148" lvl="1" indent="0">
              <a:lnSpc>
                <a:spcPct val="80000"/>
              </a:lnSpc>
              <a:buNone/>
            </a:pPr>
            <a:endParaRPr lang="fr-FR" sz="2000" b="1" dirty="0" smtClean="0"/>
          </a:p>
          <a:p>
            <a:pPr marL="457148" lvl="1" indent="0">
              <a:lnSpc>
                <a:spcPct val="80000"/>
              </a:lnSpc>
              <a:buNone/>
            </a:pPr>
            <a:r>
              <a:rPr lang="fr-FR" sz="2000" b="1" dirty="0" smtClean="0">
                <a:solidFill>
                  <a:srgbClr val="FF0000"/>
                </a:solidFill>
              </a:rPr>
              <a:t>Il faut donc un collisionneur avec une énergie plus grande, et un très grand nombre de collisions: le LHC!</a:t>
            </a:r>
          </a:p>
          <a:p>
            <a:pPr marL="457148" lvl="1" indent="0">
              <a:lnSpc>
                <a:spcPct val="80000"/>
              </a:lnSpc>
              <a:buNone/>
            </a:pPr>
            <a:endParaRPr lang="fr-FR" sz="2000" b="1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fr-FR" sz="2000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fr-FR" sz="2000" dirty="0"/>
          </a:p>
          <a:p>
            <a:endParaRPr lang="en-US" sz="2000" b="1" dirty="0" smtClean="0">
              <a:solidFill>
                <a:schemeClr val="accent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05" y="481216"/>
            <a:ext cx="947280" cy="10766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5337" y="1744141"/>
            <a:ext cx="15890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Pour 10 milliards</a:t>
            </a:r>
          </a:p>
          <a:p>
            <a:r>
              <a:rPr lang="en-US" sz="1600" dirty="0" smtClean="0"/>
              <a:t> </a:t>
            </a:r>
            <a:r>
              <a:rPr lang="en-US" sz="1600" dirty="0" err="1" smtClean="0"/>
              <a:t>d’événements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711179" y="2447723"/>
            <a:ext cx="1195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≈ 100 millions </a:t>
            </a:r>
          </a:p>
          <a:p>
            <a:r>
              <a:rPr lang="en-US" sz="1400" dirty="0" smtClean="0"/>
              <a:t>de quarks b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893080" y="3548389"/>
            <a:ext cx="903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≈ 200 000 </a:t>
            </a:r>
          </a:p>
          <a:p>
            <a:r>
              <a:rPr lang="en-US" sz="1400" dirty="0" smtClean="0"/>
              <a:t>bosons W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912456" y="4607578"/>
            <a:ext cx="1005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≈ 3 bosons </a:t>
            </a:r>
            <a:endParaRPr lang="en-US" sz="1400" dirty="0"/>
          </a:p>
          <a:p>
            <a:r>
              <a:rPr lang="en-US" sz="1400" dirty="0" smtClean="0"/>
              <a:t>de Higgs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2773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385" y="630383"/>
            <a:ext cx="7607868" cy="967840"/>
          </a:xfrm>
        </p:spPr>
        <p:txBody>
          <a:bodyPr>
            <a:normAutofit/>
          </a:bodyPr>
          <a:lstStyle/>
          <a:p>
            <a:r>
              <a:rPr lang="en-US" dirty="0" smtClean="0"/>
              <a:t>Comment le </a:t>
            </a:r>
            <a:r>
              <a:rPr lang="en-US" dirty="0" err="1" smtClean="0"/>
              <a:t>produire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13</a:t>
            </a:fld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80970" y="1366143"/>
            <a:ext cx="4304235" cy="520399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endParaRPr lang="fr-FR" sz="200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fr-FR" sz="2000" b="1" dirty="0" smtClean="0"/>
              <a:t>Le LHC:</a:t>
            </a:r>
          </a:p>
          <a:p>
            <a:pPr>
              <a:lnSpc>
                <a:spcPct val="80000"/>
              </a:lnSpc>
            </a:pPr>
            <a:r>
              <a:rPr lang="fr-FR" sz="2000" dirty="0" smtClean="0"/>
              <a:t>Collisionneur proton-proton au CERN à Genève dans l’anneau du LEP (27 km)</a:t>
            </a:r>
          </a:p>
          <a:p>
            <a:pPr>
              <a:lnSpc>
                <a:spcPct val="80000"/>
              </a:lnSpc>
            </a:pPr>
            <a:r>
              <a:rPr lang="fr-FR" sz="2000" dirty="0" smtClean="0"/>
              <a:t>Énergie: </a:t>
            </a:r>
          </a:p>
          <a:p>
            <a:pPr lvl="1">
              <a:lnSpc>
                <a:spcPct val="80000"/>
              </a:lnSpc>
            </a:pPr>
            <a:r>
              <a:rPr lang="fr-FR" sz="1800" dirty="0" smtClean="0"/>
              <a:t>Nominale: 7 </a:t>
            </a:r>
            <a:r>
              <a:rPr lang="fr-FR" sz="1800" dirty="0" err="1" smtClean="0"/>
              <a:t>TeV</a:t>
            </a:r>
            <a:r>
              <a:rPr lang="fr-FR" sz="1800" dirty="0" smtClean="0"/>
              <a:t> par faisceau soit 14 </a:t>
            </a:r>
            <a:r>
              <a:rPr lang="fr-FR" sz="1800" dirty="0" err="1" smtClean="0"/>
              <a:t>TeV</a:t>
            </a:r>
            <a:r>
              <a:rPr lang="fr-FR" sz="1800" dirty="0" smtClean="0"/>
              <a:t> dans le centre de masse, près de 7 fois l’énergie du </a:t>
            </a:r>
            <a:r>
              <a:rPr lang="fr-FR" sz="1800" dirty="0" err="1" smtClean="0"/>
              <a:t>Tevatron</a:t>
            </a:r>
            <a:r>
              <a:rPr lang="fr-FR" sz="1800" dirty="0" smtClean="0"/>
              <a:t>!</a:t>
            </a:r>
          </a:p>
          <a:p>
            <a:pPr lvl="1">
              <a:lnSpc>
                <a:spcPct val="80000"/>
              </a:lnSpc>
            </a:pPr>
            <a:r>
              <a:rPr lang="fr-FR" sz="1800" dirty="0" smtClean="0"/>
              <a:t>Actuelle: la première phase de prise de donnée a eu lieu à 7 </a:t>
            </a:r>
            <a:r>
              <a:rPr lang="fr-FR" sz="1800" dirty="0" err="1" smtClean="0"/>
              <a:t>TeV</a:t>
            </a:r>
            <a:r>
              <a:rPr lang="fr-FR" sz="1800" dirty="0" smtClean="0"/>
              <a:t> en 2011 et 8 </a:t>
            </a:r>
            <a:r>
              <a:rPr lang="fr-FR" sz="1800" dirty="0" err="1" smtClean="0"/>
              <a:t>TeV</a:t>
            </a:r>
            <a:r>
              <a:rPr lang="fr-FR" sz="1800" dirty="0" smtClean="0"/>
              <a:t> en 2012</a:t>
            </a:r>
          </a:p>
          <a:p>
            <a:pPr>
              <a:lnSpc>
                <a:spcPct val="80000"/>
              </a:lnSpc>
            </a:pPr>
            <a:endParaRPr lang="fr-FR" sz="2000" dirty="0" smtClean="0"/>
          </a:p>
          <a:p>
            <a:pPr marL="0" indent="0">
              <a:lnSpc>
                <a:spcPct val="80000"/>
              </a:lnSpc>
              <a:buNone/>
            </a:pPr>
            <a:endParaRPr lang="fr-FR" sz="2000" dirty="0" smtClean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05" y="481216"/>
            <a:ext cx="947280" cy="1076649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80970" y="5211553"/>
            <a:ext cx="8232768" cy="1596121"/>
          </a:xfrm>
          <a:prstGeom prst="rect">
            <a:avLst/>
          </a:prstGeom>
        </p:spPr>
        <p:txBody>
          <a:bodyPr vert="horz" lIns="91430" tIns="45715" rIns="91430" bIns="45715" rtlCol="0">
            <a:noAutofit/>
          </a:bodyPr>
          <a:lstStyle>
            <a:lvl1pPr marL="453974" indent="-453974" algn="l" defTabSz="914296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296" indent="-457148" algn="l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331" indent="-346036" algn="l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018" indent="-339686" algn="l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704" indent="-331750" algn="l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502" indent="-344449" algn="l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426" indent="-344449" algn="l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69875" indent="-344449" algn="l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2736" indent="-344449" algn="l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fr-FR" sz="2000" dirty="0" smtClean="0"/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fr-FR" sz="2000" dirty="0" smtClean="0"/>
              <a:t>Luminosité (proportionnelle au nombre d’interactions par seconde):</a:t>
            </a:r>
          </a:p>
          <a:p>
            <a:pPr lvl="1">
              <a:lnSpc>
                <a:spcPct val="80000"/>
              </a:lnSpc>
              <a:buFont typeface="Wingdings" pitchFamily="2" charset="2"/>
              <a:buChar char="Ø"/>
            </a:pPr>
            <a:r>
              <a:rPr lang="fr-FR" sz="1800" dirty="0" smtClean="0"/>
              <a:t>Nominale: 10</a:t>
            </a:r>
            <a:r>
              <a:rPr lang="fr-FR" sz="1800" baseline="30000" dirty="0" smtClean="0"/>
              <a:t>34</a:t>
            </a:r>
            <a:r>
              <a:rPr lang="fr-FR" sz="1800" dirty="0" smtClean="0"/>
              <a:t> cm</a:t>
            </a:r>
            <a:r>
              <a:rPr lang="fr-FR" sz="1800" baseline="30000" dirty="0" smtClean="0"/>
              <a:t>-2</a:t>
            </a:r>
            <a:r>
              <a:rPr lang="fr-FR" sz="1800" dirty="0" smtClean="0"/>
              <a:t>s</a:t>
            </a:r>
            <a:r>
              <a:rPr lang="fr-FR" sz="1800" baseline="30000" dirty="0" smtClean="0"/>
              <a:t>-1</a:t>
            </a:r>
            <a:r>
              <a:rPr lang="fr-FR" sz="1800" dirty="0" smtClean="0"/>
              <a:t>  (= 25 x Tevatron)</a:t>
            </a:r>
          </a:p>
          <a:p>
            <a:pPr lvl="1">
              <a:lnSpc>
                <a:spcPct val="80000"/>
              </a:lnSpc>
              <a:buFont typeface="Wingdings" pitchFamily="2" charset="2"/>
              <a:buChar char="Ø"/>
            </a:pPr>
            <a:r>
              <a:rPr lang="fr-FR" sz="1800" dirty="0" smtClean="0"/>
              <a:t>Actuelle: 6 10</a:t>
            </a:r>
            <a:r>
              <a:rPr lang="fr-FR" sz="1800" baseline="30000" dirty="0" smtClean="0"/>
              <a:t>33 </a:t>
            </a:r>
            <a:r>
              <a:rPr lang="fr-FR" sz="1800" dirty="0" smtClean="0"/>
              <a:t>cm</a:t>
            </a:r>
            <a:r>
              <a:rPr lang="fr-FR" sz="1800" baseline="30000" dirty="0" smtClean="0"/>
              <a:t>-2</a:t>
            </a:r>
            <a:r>
              <a:rPr lang="fr-FR" sz="1800" dirty="0" smtClean="0"/>
              <a:t>s</a:t>
            </a:r>
            <a:r>
              <a:rPr lang="fr-FR" sz="1800" baseline="30000" dirty="0" smtClean="0"/>
              <a:t>-1</a:t>
            </a:r>
            <a:endParaRPr lang="fr-FR" sz="18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517" y="1994217"/>
            <a:ext cx="4636464" cy="349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57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385" y="630383"/>
            <a:ext cx="7607868" cy="967840"/>
          </a:xfrm>
        </p:spPr>
        <p:txBody>
          <a:bodyPr>
            <a:normAutofit/>
          </a:bodyPr>
          <a:lstStyle/>
          <a:p>
            <a:r>
              <a:rPr lang="en-US" dirty="0" smtClean="0"/>
              <a:t>Comment le </a:t>
            </a:r>
            <a:r>
              <a:rPr lang="en-US" dirty="0" err="1" smtClean="0"/>
              <a:t>détecter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14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05" y="481216"/>
            <a:ext cx="947280" cy="1076649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14838" y="1383075"/>
            <a:ext cx="4621414" cy="532905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200" dirty="0"/>
          </a:p>
          <a:p>
            <a:endParaRPr lang="en-US" sz="12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Le boson de Higgs se </a:t>
            </a:r>
            <a:r>
              <a:rPr lang="en-US" sz="2000" dirty="0" err="1" smtClean="0">
                <a:solidFill>
                  <a:schemeClr val="tx1"/>
                </a:solidFill>
              </a:rPr>
              <a:t>désintègre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instantanément</a:t>
            </a:r>
            <a:r>
              <a:rPr lang="en-US" sz="2000" dirty="0" smtClean="0">
                <a:solidFill>
                  <a:schemeClr val="tx1"/>
                </a:solidFill>
              </a:rPr>
              <a:t> en </a:t>
            </a:r>
            <a:r>
              <a:rPr lang="en-US" sz="2000" dirty="0" err="1" smtClean="0">
                <a:solidFill>
                  <a:schemeClr val="tx1"/>
                </a:solidFill>
              </a:rPr>
              <a:t>d’autres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particules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On </a:t>
            </a:r>
            <a:r>
              <a:rPr lang="en-US" sz="2000" dirty="0" err="1" smtClean="0">
                <a:solidFill>
                  <a:schemeClr val="tx1"/>
                </a:solidFill>
              </a:rPr>
              <a:t>l’observe</a:t>
            </a:r>
            <a:r>
              <a:rPr lang="en-US" sz="2000" dirty="0" smtClean="0">
                <a:solidFill>
                  <a:schemeClr val="tx1"/>
                </a:solidFill>
              </a:rPr>
              <a:t> en </a:t>
            </a:r>
            <a:r>
              <a:rPr lang="en-US" sz="2000" dirty="0" err="1" smtClean="0">
                <a:solidFill>
                  <a:schemeClr val="tx1"/>
                </a:solidFill>
              </a:rPr>
              <a:t>détectant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ses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produits</a:t>
            </a:r>
            <a:r>
              <a:rPr lang="en-US" sz="2000" dirty="0" smtClean="0">
                <a:solidFill>
                  <a:schemeClr val="tx1"/>
                </a:solidFill>
              </a:rPr>
              <a:t> de </a:t>
            </a:r>
            <a:r>
              <a:rPr lang="en-US" sz="2000" dirty="0" err="1" smtClean="0">
                <a:solidFill>
                  <a:schemeClr val="tx1"/>
                </a:solidFill>
              </a:rPr>
              <a:t>désintégration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Le </a:t>
            </a:r>
            <a:r>
              <a:rPr lang="en-US" sz="2000" dirty="0" err="1" smtClean="0">
                <a:solidFill>
                  <a:schemeClr val="tx1"/>
                </a:solidFill>
              </a:rPr>
              <a:t>modèle</a:t>
            </a:r>
            <a:r>
              <a:rPr lang="en-US" sz="2000" dirty="0" smtClean="0">
                <a:solidFill>
                  <a:schemeClr val="tx1"/>
                </a:solidFill>
              </a:rPr>
              <a:t> ne </a:t>
            </a:r>
            <a:r>
              <a:rPr lang="en-US" sz="2000" dirty="0" err="1" smtClean="0">
                <a:solidFill>
                  <a:schemeClr val="tx1"/>
                </a:solidFill>
              </a:rPr>
              <a:t>prédit</a:t>
            </a:r>
            <a:r>
              <a:rPr lang="en-US" sz="2000" dirty="0" smtClean="0">
                <a:solidFill>
                  <a:schemeClr val="tx1"/>
                </a:solidFill>
              </a:rPr>
              <a:t> pas la masse du boson de Higgs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Pour </a:t>
            </a:r>
            <a:r>
              <a:rPr lang="en-US" sz="2000" dirty="0" err="1" smtClean="0">
                <a:solidFill>
                  <a:schemeClr val="tx1"/>
                </a:solidFill>
              </a:rPr>
              <a:t>une</a:t>
            </a:r>
            <a:r>
              <a:rPr lang="en-US" sz="2000" dirty="0" smtClean="0">
                <a:solidFill>
                  <a:schemeClr val="tx1"/>
                </a:solidFill>
              </a:rPr>
              <a:t> masse </a:t>
            </a:r>
            <a:r>
              <a:rPr lang="en-US" sz="2000" dirty="0" err="1" smtClean="0">
                <a:solidFill>
                  <a:schemeClr val="tx1"/>
                </a:solidFill>
              </a:rPr>
              <a:t>donnée</a:t>
            </a:r>
            <a:r>
              <a:rPr lang="en-US" sz="2000" dirty="0" smtClean="0">
                <a:solidFill>
                  <a:schemeClr val="tx1"/>
                </a:solidFill>
              </a:rPr>
              <a:t>, le </a:t>
            </a:r>
            <a:r>
              <a:rPr lang="en-US" sz="2000" dirty="0" err="1" smtClean="0">
                <a:solidFill>
                  <a:schemeClr val="tx1"/>
                </a:solidFill>
              </a:rPr>
              <a:t>modèle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prédit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ses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probabilités</a:t>
            </a:r>
            <a:r>
              <a:rPr lang="en-US" sz="2000" dirty="0" smtClean="0">
                <a:solidFill>
                  <a:schemeClr val="tx1"/>
                </a:solidFill>
              </a:rPr>
              <a:t> de </a:t>
            </a:r>
            <a:r>
              <a:rPr lang="en-US" sz="2000" dirty="0" err="1" smtClean="0">
                <a:solidFill>
                  <a:schemeClr val="tx1"/>
                </a:solidFill>
              </a:rPr>
              <a:t>désintégration</a:t>
            </a:r>
            <a:r>
              <a:rPr lang="en-US" sz="2000" dirty="0" smtClean="0">
                <a:solidFill>
                  <a:schemeClr val="tx1"/>
                </a:solidFill>
              </a:rPr>
              <a:t> en </a:t>
            </a:r>
            <a:r>
              <a:rPr lang="en-US" sz="2000" dirty="0" err="1" smtClean="0">
                <a:solidFill>
                  <a:schemeClr val="tx1"/>
                </a:solidFill>
              </a:rPr>
              <a:t>différentes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particules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874" y="1845733"/>
            <a:ext cx="3945792" cy="36711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76476" y="5589600"/>
            <a:ext cx="41383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Il </a:t>
            </a:r>
            <a:r>
              <a:rPr lang="en-US" b="1" dirty="0" err="1" smtClean="0">
                <a:solidFill>
                  <a:srgbClr val="FF0000"/>
                </a:solidFill>
              </a:rPr>
              <a:t>faut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donc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être</a:t>
            </a:r>
            <a:r>
              <a:rPr lang="en-US" b="1" dirty="0" smtClean="0">
                <a:solidFill>
                  <a:srgbClr val="FF0000"/>
                </a:solidFill>
              </a:rPr>
              <a:t> capable de </a:t>
            </a:r>
            <a:r>
              <a:rPr lang="en-US" b="1" dirty="0" err="1" smtClean="0">
                <a:solidFill>
                  <a:srgbClr val="FF0000"/>
                </a:solidFill>
              </a:rPr>
              <a:t>voir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ces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particules</a:t>
            </a:r>
            <a:r>
              <a:rPr lang="en-US" b="1" dirty="0" smtClean="0">
                <a:solidFill>
                  <a:srgbClr val="FF0000"/>
                </a:solidFill>
              </a:rPr>
              <a:t> finales </a:t>
            </a:r>
            <a:r>
              <a:rPr lang="en-US" b="1" dirty="0" err="1" smtClean="0">
                <a:solidFill>
                  <a:srgbClr val="FF0000"/>
                </a:solidFill>
              </a:rPr>
              <a:t>dans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nos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détecteurs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 et de </a:t>
            </a:r>
            <a:r>
              <a:rPr lang="en-US" b="1" dirty="0" err="1" smtClean="0">
                <a:solidFill>
                  <a:srgbClr val="FF0000"/>
                </a:solidFill>
              </a:rPr>
              <a:t>mesurer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leurs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énergies</a:t>
            </a:r>
            <a:r>
              <a:rPr lang="en-US" b="1" dirty="0" smtClean="0">
                <a:solidFill>
                  <a:srgbClr val="FF0000"/>
                </a:solidFill>
              </a:rPr>
              <a:t> et positions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6468532" y="1981200"/>
            <a:ext cx="16934" cy="29972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9088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385" y="630383"/>
            <a:ext cx="7607868" cy="967840"/>
          </a:xfrm>
        </p:spPr>
        <p:txBody>
          <a:bodyPr>
            <a:normAutofit/>
          </a:bodyPr>
          <a:lstStyle/>
          <a:p>
            <a:r>
              <a:rPr lang="en-US" dirty="0" smtClean="0"/>
              <a:t>Comment le </a:t>
            </a:r>
            <a:r>
              <a:rPr lang="en-US" dirty="0" err="1" smtClean="0"/>
              <a:t>détecter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15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05" y="481216"/>
            <a:ext cx="947280" cy="1076649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0972" y="1383075"/>
            <a:ext cx="4660036" cy="541371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Les “modes” </a:t>
            </a:r>
            <a:r>
              <a:rPr lang="en-US" sz="2000" dirty="0" err="1" smtClean="0">
                <a:solidFill>
                  <a:schemeClr val="tx1"/>
                </a:solidFill>
              </a:rPr>
              <a:t>d’observation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privilégiés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sont</a:t>
            </a:r>
            <a:r>
              <a:rPr lang="en-US" sz="2000" dirty="0" smtClean="0">
                <a:solidFill>
                  <a:schemeClr val="tx1"/>
                </a:solidFill>
              </a:rPr>
              <a:t>: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H </a:t>
            </a:r>
            <a:r>
              <a:rPr lang="en-US" sz="1800" dirty="0" smtClean="0">
                <a:solidFill>
                  <a:schemeClr val="tx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 err="1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  <a:sym typeface="Wingdings"/>
              </a:rPr>
              <a:t>γγ</a:t>
            </a:r>
            <a:r>
              <a:rPr lang="en-US" sz="1800" dirty="0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  <a:sym typeface="Wingdings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ea typeface="Lucida Grande"/>
                <a:cs typeface="Lucida Grande"/>
                <a:sym typeface="Wingdings"/>
              </a:rPr>
              <a:t>(</a:t>
            </a:r>
            <a:r>
              <a:rPr lang="en-US" sz="1800" dirty="0" err="1" smtClean="0">
                <a:solidFill>
                  <a:schemeClr val="tx1"/>
                </a:solidFill>
                <a:ea typeface="Lucida Grande"/>
                <a:cs typeface="Lucida Grande"/>
                <a:sym typeface="Wingdings"/>
              </a:rPr>
              <a:t>deux</a:t>
            </a:r>
            <a:r>
              <a:rPr lang="en-US" sz="1800" dirty="0" smtClean="0">
                <a:solidFill>
                  <a:schemeClr val="tx1"/>
                </a:solidFill>
                <a:ea typeface="Lucida Grande"/>
                <a:cs typeface="Lucida Grande"/>
                <a:sym typeface="Wingdings"/>
              </a:rPr>
              <a:t> photons)</a:t>
            </a:r>
          </a:p>
          <a:p>
            <a:r>
              <a:rPr lang="en-US" sz="1800" dirty="0" smtClean="0">
                <a:solidFill>
                  <a:schemeClr val="tx1"/>
                </a:solidFill>
                <a:ea typeface="Lucida Grande"/>
                <a:cs typeface="Lucida Grande"/>
                <a:sym typeface="Wingdings"/>
              </a:rPr>
              <a:t>H </a:t>
            </a:r>
            <a:r>
              <a:rPr lang="en-US" sz="1800" dirty="0" smtClean="0">
                <a:solidFill>
                  <a:schemeClr val="tx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 smtClean="0">
                <a:solidFill>
                  <a:schemeClr val="tx1"/>
                </a:solidFill>
                <a:ea typeface="Wingdings"/>
                <a:cs typeface="Wingdings"/>
                <a:sym typeface="Wingdings"/>
              </a:rPr>
              <a:t>ZZ</a:t>
            </a:r>
            <a:r>
              <a:rPr lang="en-US" sz="1800" dirty="0" smtClean="0">
                <a:solidFill>
                  <a:schemeClr val="tx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 smtClean="0">
                <a:solidFill>
                  <a:schemeClr val="tx1"/>
                </a:solidFill>
                <a:ea typeface="Wingdings"/>
                <a:cs typeface="Wingdings"/>
                <a:sym typeface="Wingdings"/>
              </a:rPr>
              <a:t>4e </a:t>
            </a:r>
            <a:r>
              <a:rPr lang="en-US" sz="1800" dirty="0" err="1" smtClean="0">
                <a:solidFill>
                  <a:schemeClr val="tx1"/>
                </a:solidFill>
                <a:ea typeface="Wingdings"/>
                <a:cs typeface="Wingdings"/>
                <a:sym typeface="Wingdings"/>
              </a:rPr>
              <a:t>ou</a:t>
            </a:r>
            <a:r>
              <a:rPr lang="en-US" sz="1800" dirty="0" smtClean="0">
                <a:solidFill>
                  <a:schemeClr val="tx1"/>
                </a:solidFill>
                <a:ea typeface="Wingdings"/>
                <a:cs typeface="Wingdings"/>
                <a:sym typeface="Wingdings"/>
              </a:rPr>
              <a:t> 4μ </a:t>
            </a:r>
            <a:r>
              <a:rPr lang="en-US" sz="1800" dirty="0" err="1" smtClean="0">
                <a:solidFill>
                  <a:schemeClr val="tx1"/>
                </a:solidFill>
                <a:ea typeface="Wingdings"/>
                <a:cs typeface="Wingdings"/>
                <a:sym typeface="Wingdings"/>
              </a:rPr>
              <a:t>ou</a:t>
            </a:r>
            <a:r>
              <a:rPr lang="en-US" sz="1800" dirty="0" smtClean="0">
                <a:solidFill>
                  <a:schemeClr val="tx1"/>
                </a:solidFill>
                <a:ea typeface="Wingdings"/>
                <a:cs typeface="Wingdings"/>
                <a:sym typeface="Wingdings"/>
              </a:rPr>
              <a:t> 2e2</a:t>
            </a:r>
            <a:r>
              <a:rPr lang="en-US" sz="1800" dirty="0" smtClean="0">
                <a:solidFill>
                  <a:schemeClr val="tx1"/>
                </a:solidFill>
                <a:ea typeface="Lucida Grande"/>
                <a:cs typeface="Lucida Grande"/>
                <a:sym typeface="Wingdings"/>
              </a:rPr>
              <a:t>μ (electrons et </a:t>
            </a:r>
            <a:r>
              <a:rPr lang="en-US" sz="1800" dirty="0" err="1" smtClean="0">
                <a:solidFill>
                  <a:schemeClr val="tx1"/>
                </a:solidFill>
                <a:ea typeface="Lucida Grande"/>
                <a:cs typeface="Lucida Grande"/>
                <a:sym typeface="Wingdings"/>
              </a:rPr>
              <a:t>muons</a:t>
            </a:r>
            <a:r>
              <a:rPr lang="en-US" sz="1800" dirty="0" smtClean="0">
                <a:solidFill>
                  <a:schemeClr val="tx1"/>
                </a:solidFill>
                <a:ea typeface="Lucida Grande"/>
                <a:cs typeface="Lucida Grande"/>
                <a:sym typeface="Wingdings"/>
              </a:rPr>
              <a:t>)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  <a:ea typeface="Lucida Grande"/>
                <a:cs typeface="Lucida Grande"/>
                <a:sym typeface="Wingdings"/>
              </a:rPr>
              <a:t>Car:</a:t>
            </a:r>
          </a:p>
          <a:p>
            <a:r>
              <a:rPr lang="en-US" sz="1800" dirty="0">
                <a:solidFill>
                  <a:schemeClr val="tx1"/>
                </a:solidFill>
              </a:rPr>
              <a:t>Les bruits de </a:t>
            </a:r>
            <a:r>
              <a:rPr lang="en-US" sz="1800" dirty="0" smtClean="0">
                <a:solidFill>
                  <a:schemeClr val="tx1"/>
                </a:solidFill>
              </a:rPr>
              <a:t>fond </a:t>
            </a:r>
            <a:r>
              <a:rPr lang="en-US" sz="1800" dirty="0" err="1">
                <a:solidFill>
                  <a:schemeClr val="tx1"/>
                </a:solidFill>
              </a:rPr>
              <a:t>sont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limités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(au contraire </a:t>
            </a:r>
            <a:r>
              <a:rPr lang="en-US" sz="1800" dirty="0">
                <a:solidFill>
                  <a:schemeClr val="tx1"/>
                </a:solidFill>
              </a:rPr>
              <a:t>pour bb, le bruit de fond </a:t>
            </a:r>
            <a:r>
              <a:rPr lang="en-US" sz="1800" dirty="0" err="1">
                <a:solidFill>
                  <a:schemeClr val="tx1"/>
                </a:solidFill>
              </a:rPr>
              <a:t>est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10 </a:t>
            </a:r>
            <a:r>
              <a:rPr lang="en-US" sz="1800" dirty="0">
                <a:solidFill>
                  <a:schemeClr val="tx1"/>
                </a:solidFill>
              </a:rPr>
              <a:t>millions de </a:t>
            </a:r>
            <a:r>
              <a:rPr lang="en-US" sz="1800" dirty="0" err="1">
                <a:solidFill>
                  <a:schemeClr val="tx1"/>
                </a:solidFill>
              </a:rPr>
              <a:t>fois</a:t>
            </a:r>
            <a:r>
              <a:rPr lang="en-US" sz="1800" dirty="0">
                <a:solidFill>
                  <a:schemeClr val="tx1"/>
                </a:solidFill>
              </a:rPr>
              <a:t> plus </a:t>
            </a:r>
            <a:r>
              <a:rPr lang="en-US" sz="1800" dirty="0" smtClean="0">
                <a:solidFill>
                  <a:schemeClr val="tx1"/>
                </a:solidFill>
              </a:rPr>
              <a:t>important!)</a:t>
            </a:r>
            <a:endParaRPr lang="en-US" sz="1800" dirty="0" smtClean="0">
              <a:solidFill>
                <a:schemeClr val="tx1"/>
              </a:solidFill>
              <a:ea typeface="Lucida Grande"/>
              <a:cs typeface="Lucida Grande"/>
              <a:sym typeface="Wingdings"/>
            </a:endParaRPr>
          </a:p>
          <a:p>
            <a:r>
              <a:rPr lang="en-US" sz="1800" dirty="0" smtClean="0">
                <a:solidFill>
                  <a:schemeClr val="tx1"/>
                </a:solidFill>
                <a:ea typeface="Lucida Grande"/>
                <a:cs typeface="Lucida Grande"/>
                <a:sym typeface="Wingdings"/>
              </a:rPr>
              <a:t>Nous </a:t>
            </a:r>
            <a:r>
              <a:rPr lang="en-US" sz="1800" dirty="0" err="1" smtClean="0">
                <a:solidFill>
                  <a:schemeClr val="tx1"/>
                </a:solidFill>
                <a:ea typeface="Lucida Grande"/>
                <a:cs typeface="Lucida Grande"/>
                <a:sym typeface="Wingdings"/>
              </a:rPr>
              <a:t>savons</a:t>
            </a:r>
            <a:r>
              <a:rPr lang="en-US" sz="1800" dirty="0" smtClean="0">
                <a:solidFill>
                  <a:schemeClr val="tx1"/>
                </a:solidFill>
                <a:ea typeface="Lucida Grande"/>
                <a:cs typeface="Lucida Grande"/>
                <a:sym typeface="Wingdings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ea typeface="Lucida Grande"/>
                <a:cs typeface="Lucida Grande"/>
                <a:sym typeface="Wingdings"/>
              </a:rPr>
              <a:t>détecter</a:t>
            </a:r>
            <a:r>
              <a:rPr lang="en-US" sz="1800" dirty="0" smtClean="0">
                <a:solidFill>
                  <a:schemeClr val="tx1"/>
                </a:solidFill>
                <a:ea typeface="Lucida Grande"/>
                <a:cs typeface="Lucida Grande"/>
                <a:sym typeface="Wingdings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ea typeface="Lucida Grande"/>
                <a:cs typeface="Lucida Grande"/>
                <a:sym typeface="Wingdings"/>
              </a:rPr>
              <a:t>tous</a:t>
            </a:r>
            <a:r>
              <a:rPr lang="en-US" sz="1800" dirty="0" smtClean="0">
                <a:solidFill>
                  <a:schemeClr val="tx1"/>
                </a:solidFill>
                <a:ea typeface="Lucida Grande"/>
                <a:cs typeface="Lucida Grande"/>
                <a:sym typeface="Wingdings"/>
              </a:rPr>
              <a:t> les </a:t>
            </a:r>
            <a:r>
              <a:rPr lang="en-US" sz="1800" dirty="0" err="1" smtClean="0">
                <a:solidFill>
                  <a:schemeClr val="tx1"/>
                </a:solidFill>
                <a:ea typeface="Lucida Grande"/>
                <a:cs typeface="Lucida Grande"/>
                <a:sym typeface="Wingdings"/>
              </a:rPr>
              <a:t>produits</a:t>
            </a:r>
            <a:r>
              <a:rPr lang="en-US" sz="1800" dirty="0" smtClean="0">
                <a:solidFill>
                  <a:schemeClr val="tx1"/>
                </a:solidFill>
                <a:ea typeface="Lucida Grande"/>
                <a:cs typeface="Lucida Grande"/>
                <a:sym typeface="Wingdings"/>
              </a:rPr>
              <a:t> de </a:t>
            </a:r>
            <a:r>
              <a:rPr lang="en-US" sz="1800" dirty="0" err="1" smtClean="0">
                <a:solidFill>
                  <a:schemeClr val="tx1"/>
                </a:solidFill>
                <a:ea typeface="Lucida Grande"/>
                <a:cs typeface="Lucida Grande"/>
                <a:sym typeface="Wingdings"/>
              </a:rPr>
              <a:t>désintégrations</a:t>
            </a:r>
            <a:r>
              <a:rPr lang="en-US" sz="1800" dirty="0" smtClean="0">
                <a:solidFill>
                  <a:schemeClr val="tx1"/>
                </a:solidFill>
                <a:ea typeface="Lucida Grande"/>
                <a:cs typeface="Lucida Grande"/>
                <a:sym typeface="Wingdings"/>
              </a:rPr>
              <a:t> (</a:t>
            </a:r>
            <a:r>
              <a:rPr lang="en-US" sz="1800" dirty="0" err="1" smtClean="0">
                <a:solidFill>
                  <a:schemeClr val="tx1"/>
                </a:solidFill>
                <a:ea typeface="Lucida Grande"/>
                <a:cs typeface="Lucida Grande"/>
                <a:sym typeface="Wingdings"/>
              </a:rPr>
              <a:t>électrons</a:t>
            </a:r>
            <a:r>
              <a:rPr lang="en-US" sz="1800" dirty="0" smtClean="0">
                <a:solidFill>
                  <a:schemeClr val="tx1"/>
                </a:solidFill>
                <a:ea typeface="Lucida Grande"/>
                <a:cs typeface="Lucida Grande"/>
                <a:sym typeface="Wingdings"/>
              </a:rPr>
              <a:t>, </a:t>
            </a:r>
            <a:r>
              <a:rPr lang="en-US" sz="1800" dirty="0" err="1" smtClean="0">
                <a:solidFill>
                  <a:schemeClr val="tx1"/>
                </a:solidFill>
                <a:ea typeface="Lucida Grande"/>
                <a:cs typeface="Lucida Grande"/>
                <a:sym typeface="Wingdings"/>
              </a:rPr>
              <a:t>muons</a:t>
            </a:r>
            <a:r>
              <a:rPr lang="en-US" sz="1800" dirty="0" smtClean="0">
                <a:solidFill>
                  <a:schemeClr val="tx1"/>
                </a:solidFill>
                <a:ea typeface="Lucida Grande"/>
                <a:cs typeface="Lucida Grande"/>
                <a:sym typeface="Wingdings"/>
              </a:rPr>
              <a:t> et photons) et </a:t>
            </a:r>
            <a:r>
              <a:rPr lang="en-US" sz="1800" dirty="0" err="1" smtClean="0">
                <a:solidFill>
                  <a:schemeClr val="tx1"/>
                </a:solidFill>
                <a:ea typeface="Lucida Grande"/>
                <a:cs typeface="Lucida Grande"/>
                <a:sym typeface="Wingdings"/>
              </a:rPr>
              <a:t>mesurer</a:t>
            </a:r>
            <a:r>
              <a:rPr lang="en-US" sz="1800" dirty="0" smtClean="0">
                <a:solidFill>
                  <a:schemeClr val="tx1"/>
                </a:solidFill>
                <a:ea typeface="Lucida Grande"/>
                <a:cs typeface="Lucida Grande"/>
                <a:sym typeface="Wingdings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ea typeface="Lucida Grande"/>
                <a:cs typeface="Lucida Grande"/>
                <a:sym typeface="Wingdings"/>
              </a:rPr>
              <a:t>leur</a:t>
            </a:r>
            <a:r>
              <a:rPr lang="en-US" sz="1800" dirty="0" smtClean="0">
                <a:solidFill>
                  <a:schemeClr val="tx1"/>
                </a:solidFill>
                <a:ea typeface="Lucida Grande"/>
                <a:cs typeface="Lucida Grande"/>
                <a:sym typeface="Wingdings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ea typeface="Lucida Grande"/>
                <a:cs typeface="Lucida Grande"/>
                <a:sym typeface="Wingdings"/>
              </a:rPr>
              <a:t>énergie</a:t>
            </a:r>
            <a:r>
              <a:rPr lang="en-US" sz="1800" dirty="0" smtClean="0">
                <a:solidFill>
                  <a:schemeClr val="tx1"/>
                </a:solidFill>
                <a:ea typeface="Lucida Grande"/>
                <a:cs typeface="Lucida Grande"/>
                <a:sym typeface="Wingdings"/>
              </a:rPr>
              <a:t> avec </a:t>
            </a:r>
            <a:r>
              <a:rPr lang="en-US" sz="1800" dirty="0" err="1" smtClean="0">
                <a:solidFill>
                  <a:schemeClr val="tx1"/>
                </a:solidFill>
                <a:ea typeface="Lucida Grande"/>
                <a:cs typeface="Lucida Grande"/>
                <a:sym typeface="Wingdings"/>
              </a:rPr>
              <a:t>une</a:t>
            </a:r>
            <a:r>
              <a:rPr lang="en-US" sz="1800" dirty="0" smtClean="0">
                <a:solidFill>
                  <a:schemeClr val="tx1"/>
                </a:solidFill>
                <a:ea typeface="Lucida Grande"/>
                <a:cs typeface="Lucida Grande"/>
                <a:sym typeface="Wingdings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ea typeface="Lucida Grande"/>
                <a:cs typeface="Lucida Grande"/>
                <a:sym typeface="Wingdings"/>
              </a:rPr>
              <a:t>grande</a:t>
            </a:r>
            <a:r>
              <a:rPr lang="en-US" sz="1800" dirty="0" smtClean="0">
                <a:solidFill>
                  <a:schemeClr val="tx1"/>
                </a:solidFill>
                <a:ea typeface="Lucida Grande"/>
                <a:cs typeface="Lucida Grande"/>
                <a:sym typeface="Wingdings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ea typeface="Lucida Grande"/>
                <a:cs typeface="Lucida Grande"/>
                <a:sym typeface="Wingdings"/>
              </a:rPr>
              <a:t>précision</a:t>
            </a:r>
            <a:r>
              <a:rPr lang="en-US" sz="1800" dirty="0" smtClean="0">
                <a:solidFill>
                  <a:schemeClr val="tx1"/>
                </a:solidFill>
                <a:ea typeface="Lucida Grande"/>
                <a:cs typeface="Lucida Grande"/>
                <a:sym typeface="Wingdings"/>
              </a:rPr>
              <a:t> pour </a:t>
            </a:r>
            <a:r>
              <a:rPr lang="en-US" sz="1800" dirty="0" err="1" smtClean="0">
                <a:solidFill>
                  <a:schemeClr val="tx1"/>
                </a:solidFill>
                <a:ea typeface="Lucida Grande"/>
                <a:cs typeface="Lucida Grande"/>
                <a:sym typeface="Wingdings"/>
              </a:rPr>
              <a:t>calculer</a:t>
            </a:r>
            <a:r>
              <a:rPr lang="en-US" sz="1800" dirty="0" smtClean="0">
                <a:solidFill>
                  <a:schemeClr val="tx1"/>
                </a:solidFill>
                <a:ea typeface="Lucida Grande"/>
                <a:cs typeface="Lucida Grande"/>
                <a:sym typeface="Wingdings"/>
              </a:rPr>
              <a:t> la masse du boson de Higgs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874" y="1845733"/>
            <a:ext cx="3945792" cy="367117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960534" y="4097866"/>
            <a:ext cx="728133" cy="69426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772400" y="2150532"/>
            <a:ext cx="728133" cy="69426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11940" y="5538801"/>
            <a:ext cx="41383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Il </a:t>
            </a:r>
            <a:r>
              <a:rPr lang="en-US" b="1" dirty="0" err="1" smtClean="0">
                <a:solidFill>
                  <a:srgbClr val="FF0000"/>
                </a:solidFill>
              </a:rPr>
              <a:t>faut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donc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être</a:t>
            </a:r>
            <a:r>
              <a:rPr lang="en-US" b="1" dirty="0" smtClean="0">
                <a:solidFill>
                  <a:srgbClr val="FF0000"/>
                </a:solidFill>
              </a:rPr>
              <a:t> capable de </a:t>
            </a:r>
            <a:r>
              <a:rPr lang="en-US" b="1" dirty="0" err="1" smtClean="0">
                <a:solidFill>
                  <a:srgbClr val="FF0000"/>
                </a:solidFill>
              </a:rPr>
              <a:t>voir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ces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particules</a:t>
            </a:r>
            <a:r>
              <a:rPr lang="en-US" b="1" dirty="0" smtClean="0">
                <a:solidFill>
                  <a:srgbClr val="FF0000"/>
                </a:solidFill>
              </a:rPr>
              <a:t> finales </a:t>
            </a:r>
            <a:r>
              <a:rPr lang="en-US" b="1" dirty="0" err="1" smtClean="0">
                <a:solidFill>
                  <a:srgbClr val="FF0000"/>
                </a:solidFill>
              </a:rPr>
              <a:t>dans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nos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détecteurs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 et de </a:t>
            </a:r>
            <a:r>
              <a:rPr lang="en-US" b="1" dirty="0" err="1" smtClean="0">
                <a:solidFill>
                  <a:srgbClr val="FF0000"/>
                </a:solidFill>
              </a:rPr>
              <a:t>mesurer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leurs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énergies</a:t>
            </a:r>
            <a:r>
              <a:rPr lang="en-US" b="1" dirty="0" smtClean="0">
                <a:solidFill>
                  <a:srgbClr val="FF0000"/>
                </a:solidFill>
              </a:rPr>
              <a:t> et positions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6468532" y="1981200"/>
            <a:ext cx="16934" cy="29972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647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Comment le </a:t>
            </a:r>
            <a:r>
              <a:rPr lang="en-US" dirty="0" err="1"/>
              <a:t>détecter</a:t>
            </a:r>
            <a:r>
              <a:rPr lang="en-US" dirty="0"/>
              <a:t>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16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560" y="1693497"/>
            <a:ext cx="5807155" cy="516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48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385" y="630383"/>
            <a:ext cx="7607868" cy="967840"/>
          </a:xfrm>
        </p:spPr>
        <p:txBody>
          <a:bodyPr>
            <a:normAutofit/>
          </a:bodyPr>
          <a:lstStyle/>
          <a:p>
            <a:r>
              <a:rPr lang="en-US" dirty="0" smtClean="0"/>
              <a:t>Comment le </a:t>
            </a:r>
            <a:r>
              <a:rPr lang="en-US" dirty="0" err="1" smtClean="0"/>
              <a:t>détecter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17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05" y="481216"/>
            <a:ext cx="947280" cy="1076649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7105" y="1467741"/>
            <a:ext cx="8978363" cy="471292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200" dirty="0"/>
          </a:p>
          <a:p>
            <a:r>
              <a:rPr lang="en-US" sz="1800" dirty="0" smtClean="0">
                <a:solidFill>
                  <a:schemeClr val="tx1"/>
                </a:solidFill>
              </a:rPr>
              <a:t>On </a:t>
            </a:r>
            <a:r>
              <a:rPr lang="en-US" sz="1800" dirty="0" err="1" smtClean="0">
                <a:solidFill>
                  <a:schemeClr val="tx1"/>
                </a:solidFill>
              </a:rPr>
              <a:t>utilise</a:t>
            </a:r>
            <a:r>
              <a:rPr lang="en-US" sz="1800" dirty="0" smtClean="0">
                <a:solidFill>
                  <a:schemeClr val="tx1"/>
                </a:solidFill>
              </a:rPr>
              <a:t> les interactions entre les </a:t>
            </a:r>
            <a:r>
              <a:rPr lang="en-US" sz="1800" dirty="0" err="1" smtClean="0">
                <a:solidFill>
                  <a:schemeClr val="tx1"/>
                </a:solidFill>
              </a:rPr>
              <a:t>particules</a:t>
            </a:r>
            <a:r>
              <a:rPr lang="en-US" sz="1800" dirty="0" smtClean="0">
                <a:solidFill>
                  <a:schemeClr val="tx1"/>
                </a:solidFill>
              </a:rPr>
              <a:t> et la </a:t>
            </a:r>
            <a:r>
              <a:rPr lang="en-US" sz="1800" dirty="0" err="1" smtClean="0">
                <a:solidFill>
                  <a:schemeClr val="tx1"/>
                </a:solidFill>
              </a:rPr>
              <a:t>matière</a:t>
            </a:r>
            <a:r>
              <a:rPr lang="en-US" sz="1800" dirty="0" smtClean="0">
                <a:solidFill>
                  <a:schemeClr val="tx1"/>
                </a:solidFill>
              </a:rPr>
              <a:t> pour </a:t>
            </a:r>
            <a:r>
              <a:rPr lang="en-US" sz="1800" dirty="0" err="1" smtClean="0">
                <a:solidFill>
                  <a:schemeClr val="tx1"/>
                </a:solidFill>
              </a:rPr>
              <a:t>détecter</a:t>
            </a:r>
            <a:r>
              <a:rPr lang="en-US" sz="1800" dirty="0" smtClean="0">
                <a:solidFill>
                  <a:schemeClr val="tx1"/>
                </a:solidFill>
              </a:rPr>
              <a:t> les </a:t>
            </a:r>
            <a:r>
              <a:rPr lang="en-US" sz="1800" dirty="0" err="1" smtClean="0">
                <a:solidFill>
                  <a:schemeClr val="tx1"/>
                </a:solidFill>
              </a:rPr>
              <a:t>particules</a:t>
            </a:r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err="1" smtClean="0">
                <a:solidFill>
                  <a:schemeClr val="tx1"/>
                </a:solidFill>
              </a:rPr>
              <a:t>Chaque</a:t>
            </a:r>
            <a:r>
              <a:rPr lang="en-US" sz="1800" dirty="0" smtClean="0">
                <a:solidFill>
                  <a:schemeClr val="tx1"/>
                </a:solidFill>
              </a:rPr>
              <a:t> type de </a:t>
            </a:r>
            <a:r>
              <a:rPr lang="en-US" sz="1800" dirty="0" err="1" smtClean="0">
                <a:solidFill>
                  <a:schemeClr val="tx1"/>
                </a:solidFill>
              </a:rPr>
              <a:t>particule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interagit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différemment</a:t>
            </a:r>
            <a:r>
              <a:rPr lang="en-US" sz="1800" dirty="0" smtClean="0">
                <a:solidFill>
                  <a:schemeClr val="tx1"/>
                </a:solidFill>
              </a:rPr>
              <a:t> et a un sous-</a:t>
            </a:r>
            <a:r>
              <a:rPr lang="en-US" sz="1800" dirty="0" err="1" smtClean="0">
                <a:solidFill>
                  <a:schemeClr val="tx1"/>
                </a:solidFill>
              </a:rPr>
              <a:t>détecteur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dédié</a:t>
            </a:r>
            <a:endParaRPr lang="en-US" sz="180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840" y="2844800"/>
            <a:ext cx="7698685" cy="39519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0840" y="3352800"/>
            <a:ext cx="1525960" cy="37253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10840" y="4013200"/>
            <a:ext cx="1525960" cy="22013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930399" y="5604933"/>
            <a:ext cx="1032933" cy="69426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435599" y="6453966"/>
            <a:ext cx="2573868" cy="40403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60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48937" y="630383"/>
            <a:ext cx="7609316" cy="967840"/>
          </a:xfrm>
        </p:spPr>
        <p:txBody>
          <a:bodyPr/>
          <a:lstStyle/>
          <a:p>
            <a:r>
              <a:rPr lang="en-US" dirty="0" smtClean="0"/>
              <a:t>La naissance du </a:t>
            </a:r>
            <a:r>
              <a:rPr lang="en-US" dirty="0" err="1" smtClean="0"/>
              <a:t>projet</a:t>
            </a:r>
            <a:r>
              <a:rPr lang="en-US" dirty="0" smtClean="0"/>
              <a:t> LHC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7629" y="1843672"/>
            <a:ext cx="8597590" cy="4646341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fr-FR" b="1" dirty="0" smtClean="0"/>
              <a:t>1981-1984: </a:t>
            </a:r>
            <a:r>
              <a:rPr lang="fr-FR" dirty="0" smtClean="0"/>
              <a:t>le collisionneur proton-antiproton  du CERN a fonctionné à merveille</a:t>
            </a:r>
          </a:p>
          <a:p>
            <a:pPr lvl="1"/>
            <a:r>
              <a:rPr lang="fr-FR" dirty="0" smtClean="0">
                <a:solidFill>
                  <a:srgbClr val="002060"/>
                </a:solidFill>
              </a:rPr>
              <a:t>Les particules W et Z ont été découvertes par les expériences UA1 et UA2 en 1983</a:t>
            </a:r>
          </a:p>
          <a:p>
            <a:r>
              <a:rPr lang="fr-FR" dirty="0" smtClean="0"/>
              <a:t>Le LEP n’est pas encore terminé, mais son tunnel est creusé (27 km)</a:t>
            </a:r>
          </a:p>
          <a:p>
            <a:pPr lvl="1"/>
            <a:r>
              <a:rPr lang="fr-FR" dirty="0" smtClean="0">
                <a:solidFill>
                  <a:srgbClr val="002060"/>
                </a:solidFill>
              </a:rPr>
              <a:t>Sous l’impulsion de Carlo Rubbia , quelques dizaines de physiciens imaginent un collisionneur à protons pour l’après-LEP avec comme objectif principal la découverte du boson de </a:t>
            </a:r>
            <a:r>
              <a:rPr lang="fr-FR" dirty="0" err="1" smtClean="0">
                <a:solidFill>
                  <a:srgbClr val="002060"/>
                </a:solidFill>
              </a:rPr>
              <a:t>Higgs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</a:p>
          <a:p>
            <a:r>
              <a:rPr lang="fr-FR" b="1" dirty="0" smtClean="0"/>
              <a:t>Mars 1984: </a:t>
            </a:r>
            <a:r>
              <a:rPr lang="fr-FR" dirty="0" smtClean="0"/>
              <a:t>Workshop de Lausanne =&gt; LHC</a:t>
            </a:r>
          </a:p>
          <a:p>
            <a:r>
              <a:rPr lang="fr-FR" dirty="0" smtClean="0"/>
              <a:t>Le principe du projet LHC est approuvé par le conseil du CERN en décembre </a:t>
            </a:r>
            <a:r>
              <a:rPr lang="fr-FR" b="1" dirty="0" smtClean="0"/>
              <a:t>1991</a:t>
            </a:r>
          </a:p>
          <a:p>
            <a:r>
              <a:rPr lang="fr-FR" dirty="0" smtClean="0"/>
              <a:t>Les (proto)-collaborations pour les détecteurs se forment (CMS, EAGLE, ASCOT….)</a:t>
            </a:r>
          </a:p>
          <a:p>
            <a:pPr lvl="1"/>
            <a:r>
              <a:rPr lang="fr-FR" dirty="0" smtClean="0">
                <a:solidFill>
                  <a:srgbClr val="002060"/>
                </a:solidFill>
              </a:rPr>
              <a:t>Phase de conception, de discussions, du partage des tâches au niveau mondial. </a:t>
            </a:r>
          </a:p>
          <a:p>
            <a:r>
              <a:rPr lang="fr-FR" dirty="0" smtClean="0"/>
              <a:t>Formation des collaborations en </a:t>
            </a:r>
            <a:r>
              <a:rPr lang="fr-FR" b="1" dirty="0" smtClean="0"/>
              <a:t>1992</a:t>
            </a:r>
            <a:r>
              <a:rPr lang="fr-FR" dirty="0" smtClean="0"/>
              <a:t> (workshop d’Evian): </a:t>
            </a:r>
            <a:r>
              <a:rPr lang="fr-FR" b="1" dirty="0" smtClean="0"/>
              <a:t>CMS, ATLAS</a:t>
            </a:r>
            <a:r>
              <a:rPr lang="fr-FR" dirty="0" smtClean="0"/>
              <a:t>, ALICE, </a:t>
            </a:r>
            <a:r>
              <a:rPr lang="fr-FR" dirty="0" err="1" smtClean="0"/>
              <a:t>LHCb</a:t>
            </a:r>
            <a:endParaRPr lang="fr-FR" dirty="0" smtClean="0"/>
          </a:p>
          <a:p>
            <a:pPr lvl="1"/>
            <a:r>
              <a:rPr lang="fr-FR" dirty="0" smtClean="0">
                <a:solidFill>
                  <a:srgbClr val="002060"/>
                </a:solidFill>
              </a:rPr>
              <a:t>Décisions sur les participations du DAPNIA(=IRFU) a ATLAS, puis a CMS</a:t>
            </a:r>
          </a:p>
          <a:p>
            <a:r>
              <a:rPr lang="fr-FR" dirty="0" smtClean="0"/>
              <a:t>Le SSC, concurrent US géant, sera abandonné en </a:t>
            </a:r>
            <a:r>
              <a:rPr lang="fr-FR" b="1" dirty="0" smtClean="0"/>
              <a:t>1993</a:t>
            </a:r>
            <a:r>
              <a:rPr lang="fr-FR" dirty="0" smtClean="0"/>
              <a:t>.</a:t>
            </a:r>
          </a:p>
          <a:p>
            <a:pPr lvl="1"/>
            <a:r>
              <a:rPr lang="fr-FR" dirty="0" smtClean="0">
                <a:solidFill>
                  <a:srgbClr val="002060"/>
                </a:solidFill>
              </a:rPr>
              <a:t>Les premières collisions au LHC sont promises pour l’année 2000! Elles ne viendront qu’en 2009.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18</a:t>
            </a:fld>
            <a:endParaRPr lang="en-US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0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LHC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2" descr="\\Dapdc5\mansoulie\My Documents\Articles\IRFU-20ans\Lausanne-co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844824"/>
            <a:ext cx="2749458" cy="3672408"/>
          </a:xfrm>
          <a:prstGeom prst="rect">
            <a:avLst/>
          </a:prstGeom>
          <a:noFill/>
        </p:spPr>
      </p:pic>
      <p:pic>
        <p:nvPicPr>
          <p:cNvPr id="8" name="Picture 11" descr="aimant1000-intunn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6409" y="1988840"/>
            <a:ext cx="4392613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1237785" y="5517232"/>
            <a:ext cx="7058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  <a:r>
              <a:rPr lang="fr-FR" b="1" dirty="0"/>
              <a:t>Lausanne 1984                                                      </a:t>
            </a:r>
            <a:r>
              <a:rPr lang="fr-FR" b="1" dirty="0" smtClean="0"/>
              <a:t>    LHC </a:t>
            </a:r>
            <a:r>
              <a:rPr lang="fr-FR" b="1" dirty="0"/>
              <a:t>2006</a:t>
            </a:r>
          </a:p>
          <a:p>
            <a:r>
              <a:rPr lang="fr-FR" b="1" dirty="0"/>
              <a:t>				</a:t>
            </a:r>
            <a:r>
              <a:rPr lang="fr-FR" b="1" dirty="0" smtClean="0"/>
              <a:t>le </a:t>
            </a:r>
            <a:r>
              <a:rPr lang="fr-FR" b="1" dirty="0"/>
              <a:t>millième aimant est </a:t>
            </a:r>
            <a:r>
              <a:rPr lang="fr-FR" b="1" dirty="0" smtClean="0"/>
              <a:t>posé</a:t>
            </a:r>
          </a:p>
          <a:p>
            <a:r>
              <a:rPr lang="fr-FR" b="1" dirty="0" smtClean="0"/>
              <a:t>				</a:t>
            </a:r>
            <a:r>
              <a:rPr lang="fr-FR" b="1" dirty="0"/>
              <a:t>	</a:t>
            </a:r>
            <a:r>
              <a:rPr lang="fr-FR" b="1" dirty="0" smtClean="0"/>
              <a:t>(sur 1232)</a:t>
            </a:r>
            <a:endParaRPr lang="fr-FR" b="1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008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Particules et forces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306462" y="167347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7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3" t="26376" r="7489" b="36444"/>
          <a:stretch>
            <a:fillRect/>
          </a:stretch>
        </p:blipFill>
        <p:spPr bwMode="auto">
          <a:xfrm>
            <a:off x="153679" y="2015392"/>
            <a:ext cx="8937625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3" t="60701" r="81857" b="24683"/>
          <a:stretch>
            <a:fillRect/>
          </a:stretch>
        </p:blipFill>
        <p:spPr bwMode="auto">
          <a:xfrm>
            <a:off x="144116" y="3782280"/>
            <a:ext cx="1169987" cy="74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78"/>
          <p:cNvSpPr txBox="1">
            <a:spLocks noChangeArrowheads="1"/>
          </p:cNvSpPr>
          <p:nvPr/>
        </p:nvSpPr>
        <p:spPr bwMode="auto">
          <a:xfrm>
            <a:off x="1454587" y="3802337"/>
            <a:ext cx="6876091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fr-FR" sz="1800" dirty="0" smtClean="0">
                <a:solidFill>
                  <a:schemeClr val="accent2">
                    <a:lumMod val="75000"/>
                  </a:schemeClr>
                </a:solidFill>
              </a:rPr>
              <a:t>molécule      </a:t>
            </a:r>
            <a:r>
              <a:rPr lang="fr-FR" sz="1800" dirty="0">
                <a:solidFill>
                  <a:schemeClr val="accent2">
                    <a:lumMod val="75000"/>
                  </a:schemeClr>
                </a:solidFill>
              </a:rPr>
              <a:t>atome  </a:t>
            </a:r>
            <a:r>
              <a:rPr lang="fr-FR" sz="1800" dirty="0" smtClean="0">
                <a:solidFill>
                  <a:schemeClr val="accent2">
                    <a:lumMod val="75000"/>
                  </a:schemeClr>
                </a:solidFill>
              </a:rPr>
              <a:t>      </a:t>
            </a:r>
            <a:r>
              <a:rPr lang="fr-FR" sz="1800" dirty="0">
                <a:solidFill>
                  <a:schemeClr val="accent2">
                    <a:lumMod val="75000"/>
                  </a:schemeClr>
                </a:solidFill>
              </a:rPr>
              <a:t>noyau de l’atome  </a:t>
            </a:r>
            <a:r>
              <a:rPr lang="fr-FR" sz="1800" dirty="0" smtClean="0">
                <a:solidFill>
                  <a:schemeClr val="accent2">
                    <a:lumMod val="75000"/>
                  </a:schemeClr>
                </a:solidFill>
              </a:rPr>
              <a:t>  proton/neutron             </a:t>
            </a:r>
            <a:r>
              <a:rPr lang="fr-FR" sz="1800" dirty="0">
                <a:solidFill>
                  <a:schemeClr val="accent2">
                    <a:lumMod val="75000"/>
                  </a:schemeClr>
                </a:solidFill>
              </a:rPr>
              <a:t>quark</a:t>
            </a:r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grpSp>
        <p:nvGrpSpPr>
          <p:cNvPr id="18" name="Groupe 17"/>
          <p:cNvGrpSpPr/>
          <p:nvPr/>
        </p:nvGrpSpPr>
        <p:grpSpPr>
          <a:xfrm>
            <a:off x="2877016" y="1924752"/>
            <a:ext cx="735981" cy="635773"/>
            <a:chOff x="2877016" y="1924752"/>
            <a:chExt cx="735981" cy="635773"/>
          </a:xfrm>
        </p:grpSpPr>
        <p:sp>
          <p:nvSpPr>
            <p:cNvPr id="14" name="Larme 13"/>
            <p:cNvSpPr/>
            <p:nvPr/>
          </p:nvSpPr>
          <p:spPr>
            <a:xfrm rot="9126159">
              <a:off x="2877016" y="1924752"/>
              <a:ext cx="735981" cy="635773"/>
            </a:xfrm>
            <a:prstGeom prst="teardrop">
              <a:avLst>
                <a:gd name="adj" fmla="val 154545"/>
              </a:avLst>
            </a:prstGeom>
            <a:solidFill>
              <a:srgbClr val="CCEC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Ellipse 14"/>
            <p:cNvSpPr/>
            <p:nvPr/>
          </p:nvSpPr>
          <p:spPr>
            <a:xfrm>
              <a:off x="2916920" y="1959637"/>
              <a:ext cx="633870" cy="574546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6" name="Text Box 78"/>
          <p:cNvSpPr txBox="1">
            <a:spLocks noChangeArrowheads="1"/>
          </p:cNvSpPr>
          <p:nvPr/>
        </p:nvSpPr>
        <p:spPr bwMode="auto">
          <a:xfrm>
            <a:off x="3651035" y="1829635"/>
            <a:ext cx="960304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fr-FR" sz="1800" dirty="0" smtClean="0"/>
              <a:t>électron</a:t>
            </a:r>
            <a:endParaRPr lang="fr-FR" sz="1800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74723" y="4377407"/>
            <a:ext cx="7362825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9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FF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rgbClr val="DDDDDD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603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2000" dirty="0">
                <a:solidFill>
                  <a:srgbClr val="333333"/>
                </a:solidFill>
                <a:latin typeface="+mn-lt"/>
                <a:cs typeface="Arial" charset="0"/>
              </a:rPr>
              <a:t>Les électrons et les quarks sont </a:t>
            </a:r>
            <a:r>
              <a:rPr lang="fr-FR" sz="2000" dirty="0" smtClean="0">
                <a:solidFill>
                  <a:srgbClr val="333333"/>
                </a:solidFill>
                <a:latin typeface="+mn-lt"/>
                <a:cs typeface="Arial" charset="0"/>
              </a:rPr>
              <a:t>les </a:t>
            </a:r>
            <a:r>
              <a:rPr lang="fr-FR" sz="2000" dirty="0">
                <a:solidFill>
                  <a:srgbClr val="333333"/>
                </a:solidFill>
                <a:latin typeface="+mn-lt"/>
                <a:cs typeface="Arial" charset="0"/>
              </a:rPr>
              <a:t>constituants élémentaires de la </a:t>
            </a:r>
            <a:r>
              <a:rPr lang="fr-FR" sz="2000" dirty="0" smtClean="0">
                <a:solidFill>
                  <a:srgbClr val="333333"/>
                </a:solidFill>
                <a:latin typeface="+mn-lt"/>
                <a:cs typeface="Arial" charset="0"/>
              </a:rPr>
              <a:t>matière.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602166" y="5347305"/>
            <a:ext cx="5725942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9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FF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rgbClr val="DDDDDD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603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sz="2000" dirty="0" smtClean="0">
                <a:solidFill>
                  <a:srgbClr val="333333"/>
                </a:solidFill>
                <a:latin typeface="+mn-lt"/>
                <a:cs typeface="Arial" charset="0"/>
              </a:rPr>
              <a:t>Les particules de matière interagissent entre elles par des forces engendrées par l’échange de bosons: </a:t>
            </a:r>
            <a:endParaRPr lang="fr-FR" sz="2000" dirty="0">
              <a:solidFill>
                <a:srgbClr val="333333"/>
              </a:solidFill>
              <a:latin typeface="+mn-lt"/>
              <a:cs typeface="Arial" charset="0"/>
            </a:endParaRPr>
          </a:p>
        </p:txBody>
      </p:sp>
      <p:grpSp>
        <p:nvGrpSpPr>
          <p:cNvPr id="51" name="Groupe 50"/>
          <p:cNvGrpSpPr/>
          <p:nvPr/>
        </p:nvGrpSpPr>
        <p:grpSpPr>
          <a:xfrm>
            <a:off x="6247923" y="4766832"/>
            <a:ext cx="2701969" cy="1871012"/>
            <a:chOff x="6206585" y="3824130"/>
            <a:chExt cx="2701969" cy="1871012"/>
          </a:xfrm>
        </p:grpSpPr>
        <p:sp>
          <p:nvSpPr>
            <p:cNvPr id="21" name="ZoneTexte 20"/>
            <p:cNvSpPr txBox="1"/>
            <p:nvPr/>
          </p:nvSpPr>
          <p:spPr>
            <a:xfrm>
              <a:off x="7222497" y="4990627"/>
              <a:ext cx="352982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Symbol" pitchFamily="18" charset="2"/>
                </a:rPr>
                <a:t>g</a:t>
              </a:r>
              <a:endParaRPr lang="fr-FR" sz="3200" dirty="0">
                <a:latin typeface="Symbol" pitchFamily="18" charset="2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206585" y="3882413"/>
              <a:ext cx="2668043" cy="181272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4" name="Connecteur droit avec flèche 23"/>
            <p:cNvCxnSpPr/>
            <p:nvPr/>
          </p:nvCxnSpPr>
          <p:spPr>
            <a:xfrm flipV="1">
              <a:off x="6356897" y="3990604"/>
              <a:ext cx="0" cy="158653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/>
            <p:cNvCxnSpPr/>
            <p:nvPr/>
          </p:nvCxnSpPr>
          <p:spPr>
            <a:xfrm>
              <a:off x="6358985" y="5592109"/>
              <a:ext cx="236533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/>
            <p:cNvSpPr txBox="1"/>
            <p:nvPr/>
          </p:nvSpPr>
          <p:spPr>
            <a:xfrm rot="16200000">
              <a:off x="6114868" y="4072369"/>
              <a:ext cx="7184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smtClean="0"/>
                <a:t>Temps</a:t>
              </a:r>
              <a:endParaRPr lang="fr-FR" sz="1600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8055621" y="5305072"/>
              <a:ext cx="7601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smtClean="0"/>
                <a:t>Espace</a:t>
              </a:r>
              <a:endParaRPr lang="fr-FR" sz="1600"/>
            </a:p>
          </p:txBody>
        </p:sp>
        <p:cxnSp>
          <p:nvCxnSpPr>
            <p:cNvPr id="28" name="Connecteur droit 27"/>
            <p:cNvCxnSpPr>
              <a:stCxn id="32" idx="1"/>
            </p:cNvCxnSpPr>
            <p:nvPr/>
          </p:nvCxnSpPr>
          <p:spPr>
            <a:xfrm flipV="1">
              <a:off x="6686047" y="4776393"/>
              <a:ext cx="307560" cy="525185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 flipH="1" flipV="1">
              <a:off x="8318250" y="4789550"/>
              <a:ext cx="264497" cy="492773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 flipV="1">
              <a:off x="8303735" y="4170910"/>
              <a:ext cx="319163" cy="639892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H="1" flipV="1">
              <a:off x="6686047" y="4106515"/>
              <a:ext cx="307561" cy="678509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ZoneTexte 31"/>
            <p:cNvSpPr txBox="1"/>
            <p:nvPr/>
          </p:nvSpPr>
          <p:spPr>
            <a:xfrm>
              <a:off x="6686047" y="5109217"/>
              <a:ext cx="312906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mtClean="0"/>
                <a:t>e</a:t>
              </a:r>
              <a:endParaRPr lang="fr-FR"/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6627375" y="3824130"/>
              <a:ext cx="312906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mtClean="0"/>
                <a:t>e</a:t>
              </a:r>
              <a:endParaRPr lang="fr-FR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8568233" y="4964442"/>
              <a:ext cx="312906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mtClean="0"/>
                <a:t>e</a:t>
              </a:r>
              <a:endParaRPr lang="fr-FR"/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8595648" y="3965232"/>
              <a:ext cx="312906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mtClean="0"/>
                <a:t>e</a:t>
              </a:r>
              <a:endParaRPr lang="fr-FR"/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6788318" y="3852385"/>
              <a:ext cx="17688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 smtClean="0"/>
                <a:t>Interaction </a:t>
              </a:r>
            </a:p>
            <a:p>
              <a:pPr algn="ctr"/>
              <a:r>
                <a:rPr lang="fr-FR" sz="1600" dirty="0" smtClean="0"/>
                <a:t>électromagnétique</a:t>
              </a: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7006491" y="4830354"/>
              <a:ext cx="116089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mtClean="0"/>
                <a:t>photon</a:t>
              </a:r>
            </a:p>
            <a:p>
              <a:pPr algn="ctr"/>
              <a:r>
                <a:rPr lang="fr-FR" smtClean="0"/>
                <a:t>masse = 0</a:t>
              </a:r>
              <a:endParaRPr lang="fr-FR"/>
            </a:p>
          </p:txBody>
        </p:sp>
        <p:grpSp>
          <p:nvGrpSpPr>
            <p:cNvPr id="38" name="Groupe 37"/>
            <p:cNvGrpSpPr/>
            <p:nvPr/>
          </p:nvGrpSpPr>
          <p:grpSpPr>
            <a:xfrm rot="21429090">
              <a:off x="7005295" y="4588208"/>
              <a:ext cx="1324496" cy="340643"/>
              <a:chOff x="7904340" y="6513068"/>
              <a:chExt cx="1653273" cy="175914"/>
            </a:xfrm>
          </p:grpSpPr>
          <p:grpSp>
            <p:nvGrpSpPr>
              <p:cNvPr id="39" name="Groupe 38"/>
              <p:cNvGrpSpPr/>
              <p:nvPr/>
            </p:nvGrpSpPr>
            <p:grpSpPr>
              <a:xfrm>
                <a:off x="8723073" y="6536582"/>
                <a:ext cx="834540" cy="152400"/>
                <a:chOff x="6357257" y="6536582"/>
                <a:chExt cx="3200356" cy="702038"/>
              </a:xfrm>
            </p:grpSpPr>
            <p:sp>
              <p:nvSpPr>
                <p:cNvPr id="45" name="Forme libre 44"/>
                <p:cNvSpPr/>
                <p:nvPr/>
              </p:nvSpPr>
              <p:spPr>
                <a:xfrm>
                  <a:off x="6357257" y="6536582"/>
                  <a:ext cx="798286" cy="549638"/>
                </a:xfrm>
                <a:custGeom>
                  <a:avLst/>
                  <a:gdLst>
                    <a:gd name="connsiteX0" fmla="*/ 0 w 798286"/>
                    <a:gd name="connsiteY0" fmla="*/ 328675 h 549638"/>
                    <a:gd name="connsiteX1" fmla="*/ 174172 w 798286"/>
                    <a:gd name="connsiteY1" fmla="*/ 546389 h 549638"/>
                    <a:gd name="connsiteX2" fmla="*/ 333829 w 798286"/>
                    <a:gd name="connsiteY2" fmla="*/ 430275 h 549638"/>
                    <a:gd name="connsiteX3" fmla="*/ 449943 w 798286"/>
                    <a:gd name="connsiteY3" fmla="*/ 52904 h 549638"/>
                    <a:gd name="connsiteX4" fmla="*/ 682172 w 798286"/>
                    <a:gd name="connsiteY4" fmla="*/ 38389 h 549638"/>
                    <a:gd name="connsiteX5" fmla="*/ 798286 w 798286"/>
                    <a:gd name="connsiteY5" fmla="*/ 386732 h 549638"/>
                    <a:gd name="connsiteX6" fmla="*/ 798286 w 798286"/>
                    <a:gd name="connsiteY6" fmla="*/ 386732 h 549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98286" h="549638">
                      <a:moveTo>
                        <a:pt x="0" y="328675"/>
                      </a:moveTo>
                      <a:cubicBezTo>
                        <a:pt x="59267" y="429065"/>
                        <a:pt x="118534" y="529456"/>
                        <a:pt x="174172" y="546389"/>
                      </a:cubicBezTo>
                      <a:cubicBezTo>
                        <a:pt x="229810" y="563322"/>
                        <a:pt x="287867" y="512522"/>
                        <a:pt x="333829" y="430275"/>
                      </a:cubicBezTo>
                      <a:cubicBezTo>
                        <a:pt x="379791" y="348028"/>
                        <a:pt x="391886" y="118218"/>
                        <a:pt x="449943" y="52904"/>
                      </a:cubicBezTo>
                      <a:cubicBezTo>
                        <a:pt x="508000" y="-12410"/>
                        <a:pt x="624115" y="-17249"/>
                        <a:pt x="682172" y="38389"/>
                      </a:cubicBezTo>
                      <a:cubicBezTo>
                        <a:pt x="740229" y="94027"/>
                        <a:pt x="798286" y="386732"/>
                        <a:pt x="798286" y="386732"/>
                      </a:cubicBezTo>
                      <a:lnTo>
                        <a:pt x="798286" y="386732"/>
                      </a:lnTo>
                    </a:path>
                  </a:pathLst>
                </a:cu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6" name="Forme libre 45"/>
                <p:cNvSpPr/>
                <p:nvPr/>
              </p:nvSpPr>
              <p:spPr>
                <a:xfrm>
                  <a:off x="7162787" y="6587384"/>
                  <a:ext cx="798286" cy="549638"/>
                </a:xfrm>
                <a:custGeom>
                  <a:avLst/>
                  <a:gdLst>
                    <a:gd name="connsiteX0" fmla="*/ 0 w 798286"/>
                    <a:gd name="connsiteY0" fmla="*/ 328675 h 549638"/>
                    <a:gd name="connsiteX1" fmla="*/ 174172 w 798286"/>
                    <a:gd name="connsiteY1" fmla="*/ 546389 h 549638"/>
                    <a:gd name="connsiteX2" fmla="*/ 333829 w 798286"/>
                    <a:gd name="connsiteY2" fmla="*/ 430275 h 549638"/>
                    <a:gd name="connsiteX3" fmla="*/ 449943 w 798286"/>
                    <a:gd name="connsiteY3" fmla="*/ 52904 h 549638"/>
                    <a:gd name="connsiteX4" fmla="*/ 682172 w 798286"/>
                    <a:gd name="connsiteY4" fmla="*/ 38389 h 549638"/>
                    <a:gd name="connsiteX5" fmla="*/ 798286 w 798286"/>
                    <a:gd name="connsiteY5" fmla="*/ 386732 h 549638"/>
                    <a:gd name="connsiteX6" fmla="*/ 798286 w 798286"/>
                    <a:gd name="connsiteY6" fmla="*/ 386732 h 549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98286" h="549638">
                      <a:moveTo>
                        <a:pt x="0" y="328675"/>
                      </a:moveTo>
                      <a:cubicBezTo>
                        <a:pt x="59267" y="429065"/>
                        <a:pt x="118534" y="529456"/>
                        <a:pt x="174172" y="546389"/>
                      </a:cubicBezTo>
                      <a:cubicBezTo>
                        <a:pt x="229810" y="563322"/>
                        <a:pt x="287867" y="512522"/>
                        <a:pt x="333829" y="430275"/>
                      </a:cubicBezTo>
                      <a:cubicBezTo>
                        <a:pt x="379791" y="348028"/>
                        <a:pt x="391886" y="118218"/>
                        <a:pt x="449943" y="52904"/>
                      </a:cubicBezTo>
                      <a:cubicBezTo>
                        <a:pt x="508000" y="-12410"/>
                        <a:pt x="624115" y="-17249"/>
                        <a:pt x="682172" y="38389"/>
                      </a:cubicBezTo>
                      <a:cubicBezTo>
                        <a:pt x="740229" y="94027"/>
                        <a:pt x="798286" y="386732"/>
                        <a:pt x="798286" y="386732"/>
                      </a:cubicBezTo>
                      <a:lnTo>
                        <a:pt x="798286" y="386732"/>
                      </a:lnTo>
                    </a:path>
                  </a:pathLst>
                </a:cu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7" name="Forme libre 46"/>
                <p:cNvSpPr/>
                <p:nvPr/>
              </p:nvSpPr>
              <p:spPr>
                <a:xfrm>
                  <a:off x="7953803" y="6638186"/>
                  <a:ext cx="798286" cy="549638"/>
                </a:xfrm>
                <a:custGeom>
                  <a:avLst/>
                  <a:gdLst>
                    <a:gd name="connsiteX0" fmla="*/ 0 w 798286"/>
                    <a:gd name="connsiteY0" fmla="*/ 328675 h 549638"/>
                    <a:gd name="connsiteX1" fmla="*/ 174172 w 798286"/>
                    <a:gd name="connsiteY1" fmla="*/ 546389 h 549638"/>
                    <a:gd name="connsiteX2" fmla="*/ 333829 w 798286"/>
                    <a:gd name="connsiteY2" fmla="*/ 430275 h 549638"/>
                    <a:gd name="connsiteX3" fmla="*/ 449943 w 798286"/>
                    <a:gd name="connsiteY3" fmla="*/ 52904 h 549638"/>
                    <a:gd name="connsiteX4" fmla="*/ 682172 w 798286"/>
                    <a:gd name="connsiteY4" fmla="*/ 38389 h 549638"/>
                    <a:gd name="connsiteX5" fmla="*/ 798286 w 798286"/>
                    <a:gd name="connsiteY5" fmla="*/ 386732 h 549638"/>
                    <a:gd name="connsiteX6" fmla="*/ 798286 w 798286"/>
                    <a:gd name="connsiteY6" fmla="*/ 386732 h 549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98286" h="549638">
                      <a:moveTo>
                        <a:pt x="0" y="328675"/>
                      </a:moveTo>
                      <a:cubicBezTo>
                        <a:pt x="59267" y="429065"/>
                        <a:pt x="118534" y="529456"/>
                        <a:pt x="174172" y="546389"/>
                      </a:cubicBezTo>
                      <a:cubicBezTo>
                        <a:pt x="229810" y="563322"/>
                        <a:pt x="287867" y="512522"/>
                        <a:pt x="333829" y="430275"/>
                      </a:cubicBezTo>
                      <a:cubicBezTo>
                        <a:pt x="379791" y="348028"/>
                        <a:pt x="391886" y="118218"/>
                        <a:pt x="449943" y="52904"/>
                      </a:cubicBezTo>
                      <a:cubicBezTo>
                        <a:pt x="508000" y="-12410"/>
                        <a:pt x="624115" y="-17249"/>
                        <a:pt x="682172" y="38389"/>
                      </a:cubicBezTo>
                      <a:cubicBezTo>
                        <a:pt x="740229" y="94027"/>
                        <a:pt x="798286" y="386732"/>
                        <a:pt x="798286" y="386732"/>
                      </a:cubicBezTo>
                      <a:lnTo>
                        <a:pt x="798286" y="386732"/>
                      </a:lnTo>
                    </a:path>
                  </a:pathLst>
                </a:cu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8" name="Forme libre 47"/>
                <p:cNvSpPr/>
                <p:nvPr/>
              </p:nvSpPr>
              <p:spPr>
                <a:xfrm>
                  <a:off x="8759327" y="6688982"/>
                  <a:ext cx="798286" cy="549638"/>
                </a:xfrm>
                <a:custGeom>
                  <a:avLst/>
                  <a:gdLst>
                    <a:gd name="connsiteX0" fmla="*/ 0 w 798286"/>
                    <a:gd name="connsiteY0" fmla="*/ 328675 h 549638"/>
                    <a:gd name="connsiteX1" fmla="*/ 174172 w 798286"/>
                    <a:gd name="connsiteY1" fmla="*/ 546389 h 549638"/>
                    <a:gd name="connsiteX2" fmla="*/ 333829 w 798286"/>
                    <a:gd name="connsiteY2" fmla="*/ 430275 h 549638"/>
                    <a:gd name="connsiteX3" fmla="*/ 449943 w 798286"/>
                    <a:gd name="connsiteY3" fmla="*/ 52904 h 549638"/>
                    <a:gd name="connsiteX4" fmla="*/ 682172 w 798286"/>
                    <a:gd name="connsiteY4" fmla="*/ 38389 h 549638"/>
                    <a:gd name="connsiteX5" fmla="*/ 798286 w 798286"/>
                    <a:gd name="connsiteY5" fmla="*/ 386732 h 549638"/>
                    <a:gd name="connsiteX6" fmla="*/ 798286 w 798286"/>
                    <a:gd name="connsiteY6" fmla="*/ 386732 h 549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98286" h="549638">
                      <a:moveTo>
                        <a:pt x="0" y="328675"/>
                      </a:moveTo>
                      <a:cubicBezTo>
                        <a:pt x="59267" y="429065"/>
                        <a:pt x="118534" y="529456"/>
                        <a:pt x="174172" y="546389"/>
                      </a:cubicBezTo>
                      <a:cubicBezTo>
                        <a:pt x="229810" y="563322"/>
                        <a:pt x="287867" y="512522"/>
                        <a:pt x="333829" y="430275"/>
                      </a:cubicBezTo>
                      <a:cubicBezTo>
                        <a:pt x="379791" y="348028"/>
                        <a:pt x="391886" y="118218"/>
                        <a:pt x="449943" y="52904"/>
                      </a:cubicBezTo>
                      <a:cubicBezTo>
                        <a:pt x="508000" y="-12410"/>
                        <a:pt x="624115" y="-17249"/>
                        <a:pt x="682172" y="38389"/>
                      </a:cubicBezTo>
                      <a:cubicBezTo>
                        <a:pt x="740229" y="94027"/>
                        <a:pt x="798286" y="386732"/>
                        <a:pt x="798286" y="386732"/>
                      </a:cubicBezTo>
                      <a:lnTo>
                        <a:pt x="798286" y="386732"/>
                      </a:lnTo>
                    </a:path>
                  </a:pathLst>
                </a:cu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40" name="Groupe 39"/>
              <p:cNvGrpSpPr/>
              <p:nvPr/>
            </p:nvGrpSpPr>
            <p:grpSpPr>
              <a:xfrm>
                <a:off x="7904340" y="6513068"/>
                <a:ext cx="834540" cy="152400"/>
                <a:chOff x="6357257" y="6536582"/>
                <a:chExt cx="3200356" cy="702038"/>
              </a:xfrm>
            </p:grpSpPr>
            <p:sp>
              <p:nvSpPr>
                <p:cNvPr id="41" name="Forme libre 40"/>
                <p:cNvSpPr/>
                <p:nvPr/>
              </p:nvSpPr>
              <p:spPr>
                <a:xfrm>
                  <a:off x="6357257" y="6536582"/>
                  <a:ext cx="798286" cy="549638"/>
                </a:xfrm>
                <a:custGeom>
                  <a:avLst/>
                  <a:gdLst>
                    <a:gd name="connsiteX0" fmla="*/ 0 w 798286"/>
                    <a:gd name="connsiteY0" fmla="*/ 328675 h 549638"/>
                    <a:gd name="connsiteX1" fmla="*/ 174172 w 798286"/>
                    <a:gd name="connsiteY1" fmla="*/ 546389 h 549638"/>
                    <a:gd name="connsiteX2" fmla="*/ 333829 w 798286"/>
                    <a:gd name="connsiteY2" fmla="*/ 430275 h 549638"/>
                    <a:gd name="connsiteX3" fmla="*/ 449943 w 798286"/>
                    <a:gd name="connsiteY3" fmla="*/ 52904 h 549638"/>
                    <a:gd name="connsiteX4" fmla="*/ 682172 w 798286"/>
                    <a:gd name="connsiteY4" fmla="*/ 38389 h 549638"/>
                    <a:gd name="connsiteX5" fmla="*/ 798286 w 798286"/>
                    <a:gd name="connsiteY5" fmla="*/ 386732 h 549638"/>
                    <a:gd name="connsiteX6" fmla="*/ 798286 w 798286"/>
                    <a:gd name="connsiteY6" fmla="*/ 386732 h 549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98286" h="549638">
                      <a:moveTo>
                        <a:pt x="0" y="328675"/>
                      </a:moveTo>
                      <a:cubicBezTo>
                        <a:pt x="59267" y="429065"/>
                        <a:pt x="118534" y="529456"/>
                        <a:pt x="174172" y="546389"/>
                      </a:cubicBezTo>
                      <a:cubicBezTo>
                        <a:pt x="229810" y="563322"/>
                        <a:pt x="287867" y="512522"/>
                        <a:pt x="333829" y="430275"/>
                      </a:cubicBezTo>
                      <a:cubicBezTo>
                        <a:pt x="379791" y="348028"/>
                        <a:pt x="391886" y="118218"/>
                        <a:pt x="449943" y="52904"/>
                      </a:cubicBezTo>
                      <a:cubicBezTo>
                        <a:pt x="508000" y="-12410"/>
                        <a:pt x="624115" y="-17249"/>
                        <a:pt x="682172" y="38389"/>
                      </a:cubicBezTo>
                      <a:cubicBezTo>
                        <a:pt x="740229" y="94027"/>
                        <a:pt x="798286" y="386732"/>
                        <a:pt x="798286" y="386732"/>
                      </a:cubicBezTo>
                      <a:lnTo>
                        <a:pt x="798286" y="386732"/>
                      </a:lnTo>
                    </a:path>
                  </a:pathLst>
                </a:cu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2" name="Forme libre 41"/>
                <p:cNvSpPr/>
                <p:nvPr/>
              </p:nvSpPr>
              <p:spPr>
                <a:xfrm>
                  <a:off x="7162787" y="6587384"/>
                  <a:ext cx="798286" cy="549638"/>
                </a:xfrm>
                <a:custGeom>
                  <a:avLst/>
                  <a:gdLst>
                    <a:gd name="connsiteX0" fmla="*/ 0 w 798286"/>
                    <a:gd name="connsiteY0" fmla="*/ 328675 h 549638"/>
                    <a:gd name="connsiteX1" fmla="*/ 174172 w 798286"/>
                    <a:gd name="connsiteY1" fmla="*/ 546389 h 549638"/>
                    <a:gd name="connsiteX2" fmla="*/ 333829 w 798286"/>
                    <a:gd name="connsiteY2" fmla="*/ 430275 h 549638"/>
                    <a:gd name="connsiteX3" fmla="*/ 449943 w 798286"/>
                    <a:gd name="connsiteY3" fmla="*/ 52904 h 549638"/>
                    <a:gd name="connsiteX4" fmla="*/ 682172 w 798286"/>
                    <a:gd name="connsiteY4" fmla="*/ 38389 h 549638"/>
                    <a:gd name="connsiteX5" fmla="*/ 798286 w 798286"/>
                    <a:gd name="connsiteY5" fmla="*/ 386732 h 549638"/>
                    <a:gd name="connsiteX6" fmla="*/ 798286 w 798286"/>
                    <a:gd name="connsiteY6" fmla="*/ 386732 h 549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98286" h="549638">
                      <a:moveTo>
                        <a:pt x="0" y="328675"/>
                      </a:moveTo>
                      <a:cubicBezTo>
                        <a:pt x="59267" y="429065"/>
                        <a:pt x="118534" y="529456"/>
                        <a:pt x="174172" y="546389"/>
                      </a:cubicBezTo>
                      <a:cubicBezTo>
                        <a:pt x="229810" y="563322"/>
                        <a:pt x="287867" y="512522"/>
                        <a:pt x="333829" y="430275"/>
                      </a:cubicBezTo>
                      <a:cubicBezTo>
                        <a:pt x="379791" y="348028"/>
                        <a:pt x="391886" y="118218"/>
                        <a:pt x="449943" y="52904"/>
                      </a:cubicBezTo>
                      <a:cubicBezTo>
                        <a:pt x="508000" y="-12410"/>
                        <a:pt x="624115" y="-17249"/>
                        <a:pt x="682172" y="38389"/>
                      </a:cubicBezTo>
                      <a:cubicBezTo>
                        <a:pt x="740229" y="94027"/>
                        <a:pt x="798286" y="386732"/>
                        <a:pt x="798286" y="386732"/>
                      </a:cubicBezTo>
                      <a:lnTo>
                        <a:pt x="798286" y="386732"/>
                      </a:lnTo>
                    </a:path>
                  </a:pathLst>
                </a:cu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3" name="Forme libre 42"/>
                <p:cNvSpPr/>
                <p:nvPr/>
              </p:nvSpPr>
              <p:spPr>
                <a:xfrm>
                  <a:off x="7953803" y="6638186"/>
                  <a:ext cx="798286" cy="549638"/>
                </a:xfrm>
                <a:custGeom>
                  <a:avLst/>
                  <a:gdLst>
                    <a:gd name="connsiteX0" fmla="*/ 0 w 798286"/>
                    <a:gd name="connsiteY0" fmla="*/ 328675 h 549638"/>
                    <a:gd name="connsiteX1" fmla="*/ 174172 w 798286"/>
                    <a:gd name="connsiteY1" fmla="*/ 546389 h 549638"/>
                    <a:gd name="connsiteX2" fmla="*/ 333829 w 798286"/>
                    <a:gd name="connsiteY2" fmla="*/ 430275 h 549638"/>
                    <a:gd name="connsiteX3" fmla="*/ 449943 w 798286"/>
                    <a:gd name="connsiteY3" fmla="*/ 52904 h 549638"/>
                    <a:gd name="connsiteX4" fmla="*/ 682172 w 798286"/>
                    <a:gd name="connsiteY4" fmla="*/ 38389 h 549638"/>
                    <a:gd name="connsiteX5" fmla="*/ 798286 w 798286"/>
                    <a:gd name="connsiteY5" fmla="*/ 386732 h 549638"/>
                    <a:gd name="connsiteX6" fmla="*/ 798286 w 798286"/>
                    <a:gd name="connsiteY6" fmla="*/ 386732 h 549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98286" h="549638">
                      <a:moveTo>
                        <a:pt x="0" y="328675"/>
                      </a:moveTo>
                      <a:cubicBezTo>
                        <a:pt x="59267" y="429065"/>
                        <a:pt x="118534" y="529456"/>
                        <a:pt x="174172" y="546389"/>
                      </a:cubicBezTo>
                      <a:cubicBezTo>
                        <a:pt x="229810" y="563322"/>
                        <a:pt x="287867" y="512522"/>
                        <a:pt x="333829" y="430275"/>
                      </a:cubicBezTo>
                      <a:cubicBezTo>
                        <a:pt x="379791" y="348028"/>
                        <a:pt x="391886" y="118218"/>
                        <a:pt x="449943" y="52904"/>
                      </a:cubicBezTo>
                      <a:cubicBezTo>
                        <a:pt x="508000" y="-12410"/>
                        <a:pt x="624115" y="-17249"/>
                        <a:pt x="682172" y="38389"/>
                      </a:cubicBezTo>
                      <a:cubicBezTo>
                        <a:pt x="740229" y="94027"/>
                        <a:pt x="798286" y="386732"/>
                        <a:pt x="798286" y="386732"/>
                      </a:cubicBezTo>
                      <a:lnTo>
                        <a:pt x="798286" y="386732"/>
                      </a:lnTo>
                    </a:path>
                  </a:pathLst>
                </a:cu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4" name="Forme libre 43"/>
                <p:cNvSpPr/>
                <p:nvPr/>
              </p:nvSpPr>
              <p:spPr>
                <a:xfrm>
                  <a:off x="8759327" y="6688982"/>
                  <a:ext cx="798286" cy="549638"/>
                </a:xfrm>
                <a:custGeom>
                  <a:avLst/>
                  <a:gdLst>
                    <a:gd name="connsiteX0" fmla="*/ 0 w 798286"/>
                    <a:gd name="connsiteY0" fmla="*/ 328675 h 549638"/>
                    <a:gd name="connsiteX1" fmla="*/ 174172 w 798286"/>
                    <a:gd name="connsiteY1" fmla="*/ 546389 h 549638"/>
                    <a:gd name="connsiteX2" fmla="*/ 333829 w 798286"/>
                    <a:gd name="connsiteY2" fmla="*/ 430275 h 549638"/>
                    <a:gd name="connsiteX3" fmla="*/ 449943 w 798286"/>
                    <a:gd name="connsiteY3" fmla="*/ 52904 h 549638"/>
                    <a:gd name="connsiteX4" fmla="*/ 682172 w 798286"/>
                    <a:gd name="connsiteY4" fmla="*/ 38389 h 549638"/>
                    <a:gd name="connsiteX5" fmla="*/ 798286 w 798286"/>
                    <a:gd name="connsiteY5" fmla="*/ 386732 h 549638"/>
                    <a:gd name="connsiteX6" fmla="*/ 798286 w 798286"/>
                    <a:gd name="connsiteY6" fmla="*/ 386732 h 549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98286" h="549638">
                      <a:moveTo>
                        <a:pt x="0" y="328675"/>
                      </a:moveTo>
                      <a:cubicBezTo>
                        <a:pt x="59267" y="429065"/>
                        <a:pt x="118534" y="529456"/>
                        <a:pt x="174172" y="546389"/>
                      </a:cubicBezTo>
                      <a:cubicBezTo>
                        <a:pt x="229810" y="563322"/>
                        <a:pt x="287867" y="512522"/>
                        <a:pt x="333829" y="430275"/>
                      </a:cubicBezTo>
                      <a:cubicBezTo>
                        <a:pt x="379791" y="348028"/>
                        <a:pt x="391886" y="118218"/>
                        <a:pt x="449943" y="52904"/>
                      </a:cubicBezTo>
                      <a:cubicBezTo>
                        <a:pt x="508000" y="-12410"/>
                        <a:pt x="624115" y="-17249"/>
                        <a:pt x="682172" y="38389"/>
                      </a:cubicBezTo>
                      <a:cubicBezTo>
                        <a:pt x="740229" y="94027"/>
                        <a:pt x="798286" y="386732"/>
                        <a:pt x="798286" y="386732"/>
                      </a:cubicBezTo>
                      <a:lnTo>
                        <a:pt x="798286" y="386732"/>
                      </a:lnTo>
                    </a:path>
                  </a:pathLst>
                </a:cu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sp>
          <p:nvSpPr>
            <p:cNvPr id="49" name="ZoneTexte 48"/>
            <p:cNvSpPr txBox="1"/>
            <p:nvPr/>
          </p:nvSpPr>
          <p:spPr>
            <a:xfrm>
              <a:off x="7704653" y="4289544"/>
              <a:ext cx="284052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mtClean="0">
                  <a:latin typeface="Symbol" pitchFamily="18" charset="2"/>
                </a:rPr>
                <a:t>g</a:t>
              </a:r>
              <a:endParaRPr lang="fr-FR">
                <a:latin typeface="Symbol" pitchFamily="18" charset="2"/>
              </a:endParaRPr>
            </a:p>
          </p:txBody>
        </p:sp>
      </p:grpSp>
      <p:sp>
        <p:nvSpPr>
          <p:cNvPr id="52" name="Espace réservé du pied de page 5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5586761" y="2246910"/>
            <a:ext cx="1081952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5497555" y="1892731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~ 10</a:t>
            </a:r>
            <a:r>
              <a:rPr lang="fr-FR" baseline="30000" dirty="0" smtClean="0"/>
              <a:t>-15 </a:t>
            </a:r>
            <a:r>
              <a:rPr lang="fr-FR" dirty="0" smtClean="0"/>
              <a:t>m</a:t>
            </a:r>
            <a:endParaRPr lang="fr-FR" dirty="0"/>
          </a:p>
        </p:txBody>
      </p:sp>
      <p:cxnSp>
        <p:nvCxnSpPr>
          <p:cNvPr id="50" name="Connecteur droit avec flèche 49"/>
          <p:cNvCxnSpPr/>
          <p:nvPr/>
        </p:nvCxnSpPr>
        <p:spPr>
          <a:xfrm>
            <a:off x="7440326" y="2923407"/>
            <a:ext cx="1416777" cy="15153"/>
          </a:xfrm>
          <a:prstGeom prst="straightConnector1">
            <a:avLst/>
          </a:prstGeom>
          <a:ln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7924759" y="2513473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FF00"/>
                </a:solidFill>
              </a:rPr>
              <a:t>?</a:t>
            </a:r>
            <a:endParaRPr lang="fr-FR" sz="2400" dirty="0">
              <a:solidFill>
                <a:srgbClr val="FFFF00"/>
              </a:solidFill>
            </a:endParaRPr>
          </a:p>
        </p:txBody>
      </p:sp>
      <p:cxnSp>
        <p:nvCxnSpPr>
          <p:cNvPr id="54" name="Connecteur droit avec flèche 53"/>
          <p:cNvCxnSpPr/>
          <p:nvPr/>
        </p:nvCxnSpPr>
        <p:spPr>
          <a:xfrm>
            <a:off x="2771045" y="1973296"/>
            <a:ext cx="0" cy="538683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ZoneTexte 54"/>
          <p:cNvSpPr txBox="1"/>
          <p:nvPr/>
        </p:nvSpPr>
        <p:spPr>
          <a:xfrm>
            <a:off x="1760832" y="2062244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&lt; 10</a:t>
            </a:r>
            <a:r>
              <a:rPr lang="fr-FR" baseline="30000" dirty="0" smtClean="0"/>
              <a:t>-18 </a:t>
            </a:r>
            <a:r>
              <a:rPr lang="fr-FR" dirty="0" smtClean="0"/>
              <a:t>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481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space réservé du contenu 2"/>
          <p:cNvSpPr>
            <a:spLocks noGrp="1"/>
          </p:cNvSpPr>
          <p:nvPr>
            <p:ph idx="1"/>
          </p:nvPr>
        </p:nvSpPr>
        <p:spPr>
          <a:xfrm>
            <a:off x="121469" y="1946190"/>
            <a:ext cx="6636009" cy="46218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47500" lnSpcReduction="20000"/>
          </a:bodyPr>
          <a:lstStyle/>
          <a:p>
            <a:pPr marL="0" indent="0" defTabSz="914400">
              <a:spcBef>
                <a:spcPts val="0"/>
              </a:spcBef>
              <a:buClrTx/>
              <a:buSzTx/>
              <a:buNone/>
            </a:pPr>
            <a:r>
              <a:rPr kumimoji="0" lang="fr-FR" sz="4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La </a:t>
            </a:r>
            <a:r>
              <a:rPr kumimoji="0" lang="fr-FR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machine contient </a:t>
            </a:r>
            <a:r>
              <a:rPr kumimoji="0" lang="fr-FR" sz="4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9300 aimants:</a:t>
            </a:r>
            <a:endParaRPr kumimoji="0" lang="fr-FR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457200" lvl="1" indent="-457200" defTabSz="914400">
              <a:spcBef>
                <a:spcPts val="0"/>
              </a:spcBef>
              <a:buClrTx/>
              <a:buSzTx/>
            </a:pPr>
            <a:r>
              <a:rPr kumimoji="0" lang="fr-FR" sz="35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392 </a:t>
            </a:r>
            <a:r>
              <a:rPr kumimoji="0" lang="fr-FR" sz="35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quadripôles </a:t>
            </a:r>
            <a:r>
              <a:rPr kumimoji="0" lang="fr-FR" sz="35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supraconducteurs </a:t>
            </a:r>
            <a:r>
              <a:rPr kumimoji="0" lang="fr-FR" sz="35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(</a:t>
            </a:r>
            <a:r>
              <a:rPr kumimoji="0" lang="fr-FR" sz="35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focalisation)</a:t>
            </a:r>
            <a:endParaRPr kumimoji="0" lang="fr-FR" sz="35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</a:endParaRPr>
          </a:p>
          <a:p>
            <a:pPr marL="457200" lvl="1" indent="-457200" defTabSz="914400">
              <a:spcBef>
                <a:spcPts val="0"/>
              </a:spcBef>
              <a:buClrTx/>
              <a:buSzTx/>
            </a:pPr>
            <a:r>
              <a:rPr kumimoji="0" lang="fr-FR" sz="35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2464 </a:t>
            </a:r>
            <a:r>
              <a:rPr kumimoji="0" lang="fr-FR" sz="35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sextupôles</a:t>
            </a:r>
            <a:r>
              <a:rPr kumimoji="0" lang="fr-FR" sz="35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, 1232 </a:t>
            </a:r>
            <a:r>
              <a:rPr kumimoji="0" lang="fr-FR" sz="35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octupôles</a:t>
            </a:r>
            <a:r>
              <a:rPr kumimoji="0" lang="fr-FR" sz="35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, plus de 1200 </a:t>
            </a:r>
            <a:r>
              <a:rPr kumimoji="0" lang="fr-FR" sz="35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autres petits </a:t>
            </a:r>
            <a:r>
              <a:rPr kumimoji="0" lang="fr-FR" sz="35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aimants de correction</a:t>
            </a:r>
            <a:endParaRPr kumimoji="0" lang="fr-FR" sz="35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</a:endParaRPr>
          </a:p>
          <a:p>
            <a:pPr marL="457200" lvl="1" indent="-457200" defTabSz="914400">
              <a:spcBef>
                <a:spcPts val="0"/>
              </a:spcBef>
              <a:buClrTx/>
              <a:buSzTx/>
            </a:pPr>
            <a:r>
              <a:rPr kumimoji="0" lang="fr-FR" sz="35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1232 dipôles, le plus gros défi à relever (14.3m </a:t>
            </a:r>
            <a:r>
              <a:rPr kumimoji="0" lang="fr-FR" sz="35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et 35t par dipôle = 18 km de dipôles sur les 27 km de LHC)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457200" lvl="1" indent="-457200" defTabSz="914400">
              <a:spcBef>
                <a:spcPts val="0"/>
              </a:spcBef>
              <a:buClrTx/>
              <a:buSzTx/>
            </a:pPr>
            <a:r>
              <a:rPr kumimoji="0" lang="fr-FR" sz="35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Supraconducteurs: </a:t>
            </a:r>
          </a:p>
          <a:p>
            <a:pPr marL="803235" lvl="2" indent="-457200" defTabSz="914400">
              <a:spcBef>
                <a:spcPts val="0"/>
              </a:spcBef>
              <a:buClrTx/>
              <a:buSzTx/>
            </a:pPr>
            <a:r>
              <a:rPr kumimoji="0" lang="fr-FR" sz="33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NbTi</a:t>
            </a:r>
            <a:r>
              <a:rPr kumimoji="0" lang="fr-FR" sz="3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température de transition 10K utilisé à 1.9K </a:t>
            </a:r>
            <a:r>
              <a:rPr kumimoji="0" lang="fr-FR" sz="3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Wingdings"/>
              </a:rPr>
              <a:t></a:t>
            </a:r>
            <a:r>
              <a:rPr kumimoji="0" lang="fr-FR" sz="3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champ de 8.33T </a:t>
            </a:r>
          </a:p>
          <a:p>
            <a:pPr marL="803235" lvl="2" indent="-457200" defTabSz="914400">
              <a:spcBef>
                <a:spcPts val="0"/>
              </a:spcBef>
              <a:buClrTx/>
              <a:buSzTx/>
            </a:pPr>
            <a:r>
              <a:rPr kumimoji="0" lang="fr-FR" sz="3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Energie stockée &gt; 10 GJ (</a:t>
            </a:r>
            <a:r>
              <a:rPr kumimoji="0" lang="fr-FR" sz="3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Symbol" pitchFamily="18" charset="2"/>
              </a:rPr>
              <a:t></a:t>
            </a:r>
            <a:r>
              <a:rPr kumimoji="0" lang="fr-FR" sz="3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un A380 à 700 km/h) (200 x les précédents accélérateurs)</a:t>
            </a:r>
          </a:p>
          <a:p>
            <a:pPr marL="457200" lvl="1" indent="-457200" defTabSz="914400">
              <a:spcBef>
                <a:spcPts val="0"/>
              </a:spcBef>
              <a:buClrTx/>
              <a:buSzTx/>
            </a:pPr>
            <a:r>
              <a:rPr kumimoji="0" lang="fr-FR" sz="35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</a:rPr>
              <a:t>Bobinage</a:t>
            </a:r>
          </a:p>
          <a:p>
            <a:pPr marL="803235" lvl="2" indent="-457200" defTabSz="914400">
              <a:spcBef>
                <a:spcPts val="0"/>
              </a:spcBef>
              <a:buClrTx/>
              <a:buSzTx/>
            </a:pPr>
            <a:r>
              <a:rPr kumimoji="0" lang="fr-FR" sz="3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 câble (</a:t>
            </a:r>
            <a:r>
              <a:rPr kumimoji="0" lang="fr-FR" sz="3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/>
              </a:rPr>
              <a:t>Ø1.5cm)</a:t>
            </a:r>
            <a:r>
              <a:rPr kumimoji="0" lang="fr-FR" sz="3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= 36 brins torsadés (</a:t>
            </a:r>
            <a:r>
              <a:rPr kumimoji="0" lang="fr-FR" sz="3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/>
              </a:rPr>
              <a:t>Ø15mm)</a:t>
            </a:r>
            <a:endParaRPr lang="fr-FR" sz="3300" kern="0" dirty="0">
              <a:solidFill>
                <a:sysClr val="windowText" lastClr="000000"/>
              </a:solidFill>
            </a:endParaRPr>
          </a:p>
          <a:p>
            <a:pPr marL="803235" lvl="2" indent="-457200" defTabSz="914400">
              <a:spcBef>
                <a:spcPts val="0"/>
              </a:spcBef>
              <a:buClrTx/>
              <a:buSzTx/>
            </a:pPr>
            <a:r>
              <a:rPr kumimoji="0" lang="fr-FR" sz="3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 brin = 6400 filaments (</a:t>
            </a:r>
            <a:r>
              <a:rPr kumimoji="0" lang="fr-FR" sz="3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/>
              </a:rPr>
              <a:t>Ø 7</a:t>
            </a:r>
            <a:r>
              <a:rPr kumimoji="0" lang="el-GR" sz="3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μ</a:t>
            </a:r>
            <a:r>
              <a:rPr kumimoji="0" lang="fr-FR" sz="3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/>
              </a:rPr>
              <a:t>m)</a:t>
            </a:r>
          </a:p>
          <a:p>
            <a:pPr marL="803235" lvl="2" indent="-457200" defTabSz="914400">
              <a:spcBef>
                <a:spcPts val="0"/>
              </a:spcBef>
              <a:buClrTx/>
              <a:buSzTx/>
            </a:pPr>
            <a:r>
              <a:rPr kumimoji="0" lang="fr-FR" sz="3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/>
              </a:rPr>
              <a:t>7600km de câbles = en brins 5 AR Terre-Soleil plus un aller sur la Lune!</a:t>
            </a:r>
          </a:p>
          <a:p>
            <a:pPr marL="457200" lvl="1" indent="-457200" defTabSz="914400">
              <a:spcBef>
                <a:spcPts val="0"/>
              </a:spcBef>
              <a:buClrTx/>
              <a:buSzTx/>
            </a:pPr>
            <a:r>
              <a:rPr kumimoji="0" lang="fr-FR" sz="35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cs typeface="Arial"/>
              </a:rPr>
              <a:t>Cryogénie</a:t>
            </a:r>
            <a:r>
              <a:rPr kumimoji="0" lang="fr-FR" sz="3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/>
              </a:rPr>
              <a:t>:</a:t>
            </a:r>
          </a:p>
          <a:p>
            <a:pPr marL="803235" lvl="2" indent="-457200" defTabSz="914400">
              <a:spcBef>
                <a:spcPts val="0"/>
              </a:spcBef>
              <a:buClrTx/>
              <a:buSzTx/>
            </a:pPr>
            <a:r>
              <a:rPr kumimoji="0" lang="fr-FR" sz="33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Le plus gros frigo du monde: 40000t de matériel à 1.9K (120t d’He superfluide). 1,9K = -271,25°C.</a:t>
            </a:r>
          </a:p>
          <a:p>
            <a:pPr marL="803235" lvl="2" indent="-457200" defTabSz="914400">
              <a:spcBef>
                <a:spcPts val="0"/>
              </a:spcBef>
              <a:buClrTx/>
              <a:buSzTx/>
            </a:pPr>
            <a:r>
              <a:rPr kumimoji="0" lang="fr-FR" sz="3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L’endroit le plus froid de l’univers (le fond diffus est à 2.7K)</a:t>
            </a:r>
          </a:p>
          <a:p>
            <a:pPr marL="803235" lvl="2" indent="-457200" defTabSz="914400">
              <a:spcBef>
                <a:spcPts val="0"/>
              </a:spcBef>
              <a:buClrTx/>
              <a:buSzTx/>
            </a:pPr>
            <a:r>
              <a:rPr kumimoji="0" lang="fr-FR" sz="3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Avec des températures générées  par les collisions plus de 100 000 fois supérieures à celles qui règnent au centre du Soleil. </a:t>
            </a:r>
            <a:endParaRPr kumimoji="0" lang="en-US" sz="3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LHC en </a:t>
            </a:r>
            <a:r>
              <a:rPr lang="en-US" dirty="0" err="1" smtClean="0"/>
              <a:t>quelques</a:t>
            </a:r>
            <a:r>
              <a:rPr lang="en-US" dirty="0" smtClean="0"/>
              <a:t> </a:t>
            </a:r>
            <a:r>
              <a:rPr lang="en-US" dirty="0" err="1" smtClean="0"/>
              <a:t>chiffres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20</a:t>
            </a:fld>
            <a:endParaRPr lang="en-US"/>
          </a:p>
        </p:txBody>
      </p:sp>
      <p:grpSp>
        <p:nvGrpSpPr>
          <p:cNvPr id="12" name="Groupe 9"/>
          <p:cNvGrpSpPr/>
          <p:nvPr/>
        </p:nvGrpSpPr>
        <p:grpSpPr>
          <a:xfrm>
            <a:off x="6797415" y="4960468"/>
            <a:ext cx="2175795" cy="1776830"/>
            <a:chOff x="6465888" y="2133600"/>
            <a:chExt cx="2663825" cy="2089150"/>
          </a:xfrm>
        </p:grpSpPr>
        <p:pic>
          <p:nvPicPr>
            <p:cNvPr id="13" name="Picture 5" descr="cabl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65888" y="2133600"/>
              <a:ext cx="2452687" cy="873125"/>
            </a:xfrm>
            <a:prstGeom prst="rect">
              <a:avLst/>
            </a:prstGeom>
            <a:noFill/>
          </p:spPr>
        </p:pic>
        <p:pic>
          <p:nvPicPr>
            <p:cNvPr id="14" name="Picture 8" descr="stran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37325" y="3141663"/>
              <a:ext cx="995363" cy="990600"/>
            </a:xfrm>
            <a:prstGeom prst="rect">
              <a:avLst/>
            </a:prstGeom>
            <a:noFill/>
          </p:spPr>
        </p:pic>
        <p:pic>
          <p:nvPicPr>
            <p:cNvPr id="15" name="Picture 9" descr="filamen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93088" y="3141663"/>
              <a:ext cx="738187" cy="1008062"/>
            </a:xfrm>
            <a:prstGeom prst="rect">
              <a:avLst/>
            </a:prstGeom>
            <a:noFill/>
          </p:spPr>
        </p:pic>
        <p:sp>
          <p:nvSpPr>
            <p:cNvPr id="16" name="Oval 10"/>
            <p:cNvSpPr>
              <a:spLocks noChangeArrowheads="1"/>
            </p:cNvSpPr>
            <p:nvPr/>
          </p:nvSpPr>
          <p:spPr bwMode="auto">
            <a:xfrm>
              <a:off x="6969125" y="2709863"/>
              <a:ext cx="144463" cy="144462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" name="Oval 11"/>
            <p:cNvSpPr>
              <a:spLocks noChangeArrowheads="1"/>
            </p:cNvSpPr>
            <p:nvPr/>
          </p:nvSpPr>
          <p:spPr bwMode="auto">
            <a:xfrm>
              <a:off x="6465888" y="3070225"/>
              <a:ext cx="1223962" cy="1152525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" name="Line 12"/>
            <p:cNvSpPr>
              <a:spLocks noChangeShapeType="1"/>
            </p:cNvSpPr>
            <p:nvPr/>
          </p:nvSpPr>
          <p:spPr bwMode="auto">
            <a:xfrm>
              <a:off x="7040563" y="2854325"/>
              <a:ext cx="0" cy="2159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Oval 14"/>
            <p:cNvSpPr>
              <a:spLocks noChangeArrowheads="1"/>
            </p:cNvSpPr>
            <p:nvPr/>
          </p:nvSpPr>
          <p:spPr bwMode="auto">
            <a:xfrm rot="16200000">
              <a:off x="7329487" y="3571876"/>
              <a:ext cx="144463" cy="144462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" name="Oval 15"/>
            <p:cNvSpPr>
              <a:spLocks noChangeArrowheads="1"/>
            </p:cNvSpPr>
            <p:nvPr/>
          </p:nvSpPr>
          <p:spPr bwMode="auto">
            <a:xfrm rot="16200000">
              <a:off x="7941470" y="3031331"/>
              <a:ext cx="1223962" cy="1152525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1" name="Line 16"/>
            <p:cNvSpPr>
              <a:spLocks noChangeShapeType="1"/>
            </p:cNvSpPr>
            <p:nvPr/>
          </p:nvSpPr>
          <p:spPr bwMode="auto">
            <a:xfrm rot="16200000">
              <a:off x="7725569" y="3394869"/>
              <a:ext cx="0" cy="50323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2" name="Espace réservé du contenu 4" descr="0503012_01-A4-at-144-dpi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8270" y="3203908"/>
            <a:ext cx="2450159" cy="1629394"/>
          </a:xfrm>
          <a:prstGeom prst="rect">
            <a:avLst/>
          </a:prstGeom>
        </p:spPr>
      </p:pic>
      <p:pic>
        <p:nvPicPr>
          <p:cNvPr id="23" name="Picture 14" descr="qua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2243" y="1635601"/>
            <a:ext cx="1994759" cy="1482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1527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LHC au CEA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2" descr="\\Dapdc5\vedrine\My Documents\My Pictures\15600_hr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036419" y="1743585"/>
            <a:ext cx="1828799" cy="1639670"/>
          </a:xfrm>
          <a:prstGeom prst="rect">
            <a:avLst/>
          </a:prstGeom>
          <a:noFill/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C. GUYOT, J. MALCLES</a:t>
            </a:r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412593" y="1817650"/>
            <a:ext cx="6623825" cy="1477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Le DAPNIA a eu en charge l’étude, la réalisation de prototypes, leurs essais, le transfert industriel et le suivi technique de la production de série de plus de 400 aimants </a:t>
            </a:r>
            <a:r>
              <a:rPr lang="fr-FR" dirty="0" smtClean="0"/>
              <a:t>quadripolaire </a:t>
            </a:r>
            <a:r>
              <a:rPr lang="fr-FR" dirty="0"/>
              <a:t>supraconducteurs double </a:t>
            </a:r>
            <a:r>
              <a:rPr lang="fr-FR" dirty="0" smtClean="0"/>
              <a:t>ouverture </a:t>
            </a:r>
            <a:r>
              <a:rPr lang="fr-FR" dirty="0"/>
              <a:t>à fort gradient (223 T/m) pour la focalisation des faisceaux de particules dans les arcs de l’accélérateur LHC du </a:t>
            </a:r>
            <a:r>
              <a:rPr lang="fr-FR" dirty="0" smtClean="0"/>
              <a:t>CERN.</a:t>
            </a:r>
            <a:endParaRPr lang="fr-F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07" y="3627731"/>
            <a:ext cx="3047632" cy="3047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721" y="3517641"/>
            <a:ext cx="2134715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3658579" y="4084931"/>
            <a:ext cx="3130841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1994 </a:t>
            </a:r>
            <a:r>
              <a:rPr lang="fr-FR" dirty="0"/>
              <a:t>: Essais réussis des 2 premiers prototypes </a:t>
            </a:r>
          </a:p>
          <a:p>
            <a:r>
              <a:rPr lang="fr-FR" b="1" dirty="0" smtClean="0"/>
              <a:t>Juillet </a:t>
            </a:r>
            <a:r>
              <a:rPr lang="fr-FR" b="1" dirty="0"/>
              <a:t>2002 </a:t>
            </a:r>
            <a:r>
              <a:rPr lang="fr-FR" dirty="0"/>
              <a:t>: Premier aimant de série livré au CERN </a:t>
            </a:r>
          </a:p>
          <a:p>
            <a:r>
              <a:rPr lang="fr-FR" b="1" dirty="0"/>
              <a:t>Avril 2005 </a:t>
            </a:r>
            <a:r>
              <a:rPr lang="fr-FR" dirty="0"/>
              <a:t>: Premier quadripôle dans le tunnel de </a:t>
            </a:r>
            <a:r>
              <a:rPr lang="fr-FR" dirty="0" smtClean="0"/>
              <a:t>l’accélérateur </a:t>
            </a:r>
            <a:endParaRPr lang="fr-FR" dirty="0"/>
          </a:p>
          <a:p>
            <a:r>
              <a:rPr lang="fr-FR" b="1" dirty="0" smtClean="0"/>
              <a:t>Avril </a:t>
            </a:r>
            <a:r>
              <a:rPr lang="fr-FR" b="1" dirty="0"/>
              <a:t>2007 </a:t>
            </a:r>
            <a:r>
              <a:rPr lang="fr-FR" dirty="0"/>
              <a:t>: le dernier aimant a été descendu </a:t>
            </a:r>
            <a:r>
              <a:rPr lang="fr-FR" dirty="0" smtClean="0"/>
              <a:t>dans </a:t>
            </a:r>
            <a:r>
              <a:rPr lang="fr-FR" dirty="0"/>
              <a:t>le tunnel</a:t>
            </a:r>
          </a:p>
        </p:txBody>
      </p:sp>
    </p:spTree>
    <p:extLst>
      <p:ext uri="{BB962C8B-B14F-4D97-AF65-F5344CB8AC3E}">
        <p14:creationId xmlns:p14="http://schemas.microsoft.com/office/powerpoint/2010/main" val="3272315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smtClean="0"/>
              <a:t>L’expérience ATLAS</a:t>
            </a:r>
            <a:endParaRPr lang="fr-FR" sz="3600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84" y="1749189"/>
            <a:ext cx="7543789" cy="5030751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22</a:t>
            </a:fld>
            <a:endParaRPr lang="en-US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92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89" y="1688122"/>
            <a:ext cx="6892474" cy="516987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détecteur ATLAS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505" y="289215"/>
            <a:ext cx="823390" cy="1372316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23</a:t>
            </a:fld>
            <a:endParaRPr lang="en-US"/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7554543" y="1718266"/>
            <a:ext cx="1" cy="239151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7555663" y="2556944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22m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  <p:grpSp>
        <p:nvGrpSpPr>
          <p:cNvPr id="22" name="Groupe 21"/>
          <p:cNvGrpSpPr/>
          <p:nvPr/>
        </p:nvGrpSpPr>
        <p:grpSpPr>
          <a:xfrm>
            <a:off x="44604" y="2585496"/>
            <a:ext cx="6997227" cy="1417792"/>
            <a:chOff x="44604" y="2585496"/>
            <a:chExt cx="6997227" cy="1417792"/>
          </a:xfrm>
        </p:grpSpPr>
        <p:cxnSp>
          <p:nvCxnSpPr>
            <p:cNvPr id="14" name="Connecteur droit avec flèche 13"/>
            <p:cNvCxnSpPr/>
            <p:nvPr/>
          </p:nvCxnSpPr>
          <p:spPr>
            <a:xfrm flipV="1">
              <a:off x="44604" y="3278459"/>
              <a:ext cx="3668751" cy="724829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/>
            <p:cNvCxnSpPr/>
            <p:nvPr/>
          </p:nvCxnSpPr>
          <p:spPr>
            <a:xfrm flipH="1">
              <a:off x="3798849" y="2642839"/>
              <a:ext cx="3114908" cy="60960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/>
            <p:cNvSpPr txBox="1"/>
            <p:nvPr/>
          </p:nvSpPr>
          <p:spPr>
            <a:xfrm>
              <a:off x="6735337" y="2585496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accent1">
                      <a:lumMod val="75000"/>
                    </a:schemeClr>
                  </a:solidFill>
                </a:rPr>
                <a:t>p</a:t>
              </a:r>
              <a:endParaRPr lang="fr-FR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163551" y="3633956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accent1">
                      <a:lumMod val="75000"/>
                    </a:schemeClr>
                  </a:solidFill>
                </a:rPr>
                <a:t>p</a:t>
              </a:r>
              <a:endParaRPr lang="fr-FR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8575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87" y="1785148"/>
            <a:ext cx="6394389" cy="474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smtClean="0"/>
              <a:t>La collaboration ATLAS</a:t>
            </a:r>
            <a:endParaRPr lang="fr-FR" sz="36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06/07/2012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24</a:t>
            </a:fld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6" y="1682283"/>
            <a:ext cx="4755357" cy="344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85066" y="5107258"/>
            <a:ext cx="3054939" cy="1477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38 pays</a:t>
            </a:r>
          </a:p>
          <a:p>
            <a:r>
              <a:rPr lang="fr-FR" dirty="0" smtClean="0"/>
              <a:t>175 instituts</a:t>
            </a:r>
          </a:p>
          <a:p>
            <a:r>
              <a:rPr lang="fr-FR" dirty="0" smtClean="0"/>
              <a:t>&gt;3000 physiciens et ingénieurs</a:t>
            </a:r>
          </a:p>
          <a:p>
            <a:r>
              <a:rPr lang="fr-FR" dirty="0" smtClean="0"/>
              <a:t>~2900 auteurs </a:t>
            </a:r>
          </a:p>
          <a:p>
            <a:r>
              <a:rPr lang="fr-FR" dirty="0" smtClean="0"/>
              <a:t>~1000 étudiants</a:t>
            </a:r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995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DAPNIA/IRFU </a:t>
            </a:r>
            <a:r>
              <a:rPr lang="en-US" dirty="0" err="1" smtClean="0"/>
              <a:t>dans</a:t>
            </a:r>
            <a:r>
              <a:rPr lang="en-US" dirty="0" smtClean="0"/>
              <a:t> ATLAS(1)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25</a:t>
            </a:fld>
            <a:endParaRPr lang="en-US"/>
          </a:p>
        </p:txBody>
      </p:sp>
      <p:pic>
        <p:nvPicPr>
          <p:cNvPr id="8" name="Espace réservé du contenu 7" descr="MarcVirchau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7064" y="2972758"/>
            <a:ext cx="1021694" cy="135660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46443" y="1996788"/>
            <a:ext cx="2691717" cy="2502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2442125" y="4219245"/>
            <a:ext cx="2071401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Marc </a:t>
            </a:r>
            <a:r>
              <a:rPr lang="en-US" sz="1400" i="1" dirty="0" err="1" smtClean="0"/>
              <a:t>Virchaux</a:t>
            </a:r>
            <a:r>
              <a:rPr lang="en-US" sz="1400" i="1" dirty="0" smtClean="0"/>
              <a:t> 1953-2004</a:t>
            </a:r>
            <a:endParaRPr lang="en-US" sz="1400" i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2476181" y="1928779"/>
            <a:ext cx="2017757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L’aimant</a:t>
            </a:r>
            <a:r>
              <a:rPr lang="en-US" dirty="0" smtClean="0"/>
              <a:t>  </a:t>
            </a:r>
            <a:r>
              <a:rPr lang="en-US" dirty="0" err="1" smtClean="0"/>
              <a:t>toroïde</a:t>
            </a:r>
            <a:r>
              <a:rPr lang="en-US" dirty="0" smtClean="0"/>
              <a:t> </a:t>
            </a:r>
            <a:r>
              <a:rPr lang="en-US" dirty="0" err="1" smtClean="0"/>
              <a:t>d’ASCOT</a:t>
            </a:r>
            <a:r>
              <a:rPr lang="en-US" dirty="0" smtClean="0"/>
              <a:t>  et </a:t>
            </a:r>
            <a:r>
              <a:rPr lang="en-US" dirty="0" err="1" smtClean="0"/>
              <a:t>ses</a:t>
            </a:r>
            <a:r>
              <a:rPr lang="en-US" dirty="0" smtClean="0"/>
              <a:t> 12 </a:t>
            </a:r>
            <a:r>
              <a:rPr lang="en-US" dirty="0" err="1" smtClean="0"/>
              <a:t>bobines</a:t>
            </a:r>
            <a:r>
              <a:rPr lang="en-US" dirty="0"/>
              <a:t> </a:t>
            </a:r>
            <a:r>
              <a:rPr lang="en-US" dirty="0" smtClean="0"/>
              <a:t> (1992)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1705930" y="4893260"/>
            <a:ext cx="2741491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L’aimant</a:t>
            </a:r>
            <a:r>
              <a:rPr lang="en-US" dirty="0" smtClean="0"/>
              <a:t>  </a:t>
            </a:r>
            <a:r>
              <a:rPr lang="en-US" dirty="0" err="1" smtClean="0"/>
              <a:t>toroïdal</a:t>
            </a:r>
            <a:r>
              <a:rPr lang="en-US" dirty="0" smtClean="0"/>
              <a:t> </a:t>
            </a:r>
            <a:r>
              <a:rPr lang="en-US" dirty="0" err="1" smtClean="0"/>
              <a:t>d’ATLAS</a:t>
            </a:r>
            <a:r>
              <a:rPr lang="en-US" dirty="0" smtClean="0"/>
              <a:t> et </a:t>
            </a:r>
            <a:r>
              <a:rPr lang="en-US" dirty="0" err="1" smtClean="0"/>
              <a:t>ses</a:t>
            </a:r>
            <a:r>
              <a:rPr lang="en-US" dirty="0" smtClean="0"/>
              <a:t> 8 </a:t>
            </a:r>
            <a:r>
              <a:rPr lang="en-US" dirty="0" err="1" smtClean="0"/>
              <a:t>bobines</a:t>
            </a:r>
            <a:r>
              <a:rPr lang="en-US" dirty="0"/>
              <a:t> </a:t>
            </a:r>
            <a:r>
              <a:rPr lang="en-US" dirty="0" smtClean="0"/>
              <a:t> (2004):</a:t>
            </a:r>
          </a:p>
          <a:p>
            <a:endParaRPr lang="en-US" dirty="0"/>
          </a:p>
          <a:p>
            <a:r>
              <a:rPr lang="en-US" dirty="0" smtClean="0"/>
              <a:t>Le DAPNIA/SACM  maître d’oeuvre </a:t>
            </a:r>
            <a:endParaRPr lang="en-US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959" y="1507274"/>
            <a:ext cx="4730041" cy="528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14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DAPNIA/IRFU </a:t>
            </a:r>
            <a:r>
              <a:rPr lang="en-US" dirty="0" err="1" smtClean="0"/>
              <a:t>dans</a:t>
            </a:r>
            <a:r>
              <a:rPr lang="en-US" dirty="0" smtClean="0"/>
              <a:t> ATLAS(2)</a:t>
            </a:r>
            <a:endParaRPr lang="fr-FR" dirty="0"/>
          </a:p>
        </p:txBody>
      </p:sp>
      <p:pic>
        <p:nvPicPr>
          <p:cNvPr id="11" name="Espace réservé du contenu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24" y="3973158"/>
            <a:ext cx="2184159" cy="1872499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2" descr="\\Dapdc5\mansoulie\My Documents\Articles\IRFU-20ans\Bruno\Stack2_120101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4781" y="3456990"/>
            <a:ext cx="3391009" cy="2709638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364087" y="2274851"/>
            <a:ext cx="8494163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Participation a la conception, a la construction, a l’installation et a l’exploitation du calorimètre électromagnétique  « accordéon »  a argon  liquide (SEDI) </a:t>
            </a:r>
            <a:endParaRPr lang="fr-FR" sz="200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5" r="13375"/>
          <a:stretch/>
        </p:blipFill>
        <p:spPr>
          <a:xfrm>
            <a:off x="6054279" y="3537000"/>
            <a:ext cx="2953321" cy="2592270"/>
          </a:xfrm>
          <a:prstGeom prst="rect">
            <a:avLst/>
          </a:prstGeom>
        </p:spPr>
      </p:pic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80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DAPNIA/IRFU dans </a:t>
            </a:r>
            <a:r>
              <a:rPr lang="fr-FR" dirty="0" smtClean="0"/>
              <a:t>ATLAS(3)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6771" y="1743682"/>
            <a:ext cx="7076747" cy="1334429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fr-FR" sz="1800" dirty="0" smtClean="0"/>
              <a:t>Conception, construction, installation et exploitation du système d’alignement de la partie centrale du spectromètre a muon (SIS-SEDI)</a:t>
            </a:r>
          </a:p>
          <a:p>
            <a:r>
              <a:rPr lang="fr-FR" sz="1800" dirty="0" smtClean="0">
                <a:solidFill>
                  <a:schemeClr val="accent1">
                    <a:lumMod val="75000"/>
                  </a:schemeClr>
                </a:solidFill>
              </a:rPr>
              <a:t>Cartographie du champ magnétique inhomogène des aimants toroïdaux a l’aide d’un réseau de 1700 sondes de Hall (SIS-SEDI)</a:t>
            </a:r>
            <a:endParaRPr lang="fr-FR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2" descr="D:\Boulot\ATLAS2\Alignement\Alignement-notes\ali_pub_note\figures_original\barrel-layout2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98" y="3430204"/>
            <a:ext cx="4009116" cy="300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\\Dapdc5\mansoulie\My Documents\Articles\IRFU-20ans\Bruno\field-rphi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1214" y="3044658"/>
            <a:ext cx="4120123" cy="3777927"/>
          </a:xfrm>
          <a:prstGeom prst="rect">
            <a:avLst/>
          </a:prstGeom>
          <a:noFill/>
        </p:spPr>
      </p:pic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28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DAPNIA/IRFU dans </a:t>
            </a:r>
            <a:r>
              <a:rPr lang="fr-FR" dirty="0" smtClean="0"/>
              <a:t>ATLAS(4)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4577" y="1910577"/>
            <a:ext cx="5756721" cy="4713249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fr-FR" sz="1800" dirty="0" smtClean="0">
                <a:solidFill>
                  <a:schemeClr val="accent2">
                    <a:lumMod val="50000"/>
                  </a:schemeClr>
                </a:solidFill>
              </a:rPr>
              <a:t>Calibration du calorimètre a l’aide des évènements Z-&gt;</a:t>
            </a:r>
            <a:r>
              <a:rPr lang="fr-FR" sz="1800" dirty="0" err="1" smtClean="0">
                <a:solidFill>
                  <a:schemeClr val="accent2">
                    <a:lumMod val="50000"/>
                  </a:schemeClr>
                </a:solidFill>
              </a:rPr>
              <a:t>e</a:t>
            </a:r>
            <a:r>
              <a:rPr lang="fr-FR" sz="1800" baseline="30000" dirty="0" err="1" smtClean="0">
                <a:solidFill>
                  <a:schemeClr val="accent2">
                    <a:lumMod val="50000"/>
                  </a:schemeClr>
                </a:solidFill>
              </a:rPr>
              <a:t>+</a:t>
            </a:r>
            <a:r>
              <a:rPr lang="fr-FR" sz="1800" dirty="0" err="1" smtClean="0">
                <a:solidFill>
                  <a:schemeClr val="accent2">
                    <a:lumMod val="50000"/>
                  </a:schemeClr>
                </a:solidFill>
              </a:rPr>
              <a:t>e</a:t>
            </a:r>
            <a:r>
              <a:rPr lang="fr-FR" sz="1800" baseline="30000" dirty="0" smtClean="0">
                <a:solidFill>
                  <a:schemeClr val="accent2">
                    <a:lumMod val="50000"/>
                  </a:schemeClr>
                </a:solidFill>
              </a:rPr>
              <a:t>-</a:t>
            </a:r>
          </a:p>
          <a:p>
            <a:r>
              <a:rPr lang="fr-FR" sz="1800" dirty="0" smtClean="0"/>
              <a:t>Développement </a:t>
            </a:r>
            <a:r>
              <a:rPr lang="fr-FR" sz="1800" dirty="0"/>
              <a:t>des premiers logiciels de reconstruction  des muons à partir des coups dans les chambres a muons (encore </a:t>
            </a:r>
            <a:r>
              <a:rPr lang="fr-FR" sz="1800" dirty="0" smtClean="0"/>
              <a:t>utilisé </a:t>
            </a:r>
            <a:r>
              <a:rPr lang="fr-FR" sz="1800" dirty="0"/>
              <a:t>actuellement dans la recherche des bosons de Higgs</a:t>
            </a:r>
            <a:r>
              <a:rPr lang="fr-FR" sz="1800" dirty="0" smtClean="0"/>
              <a:t>)</a:t>
            </a:r>
          </a:p>
          <a:p>
            <a:r>
              <a:rPr lang="fr-FR" sz="1800" dirty="0" smtClean="0">
                <a:solidFill>
                  <a:schemeClr val="accent1">
                    <a:lumMod val="75000"/>
                  </a:schemeClr>
                </a:solidFill>
              </a:rPr>
              <a:t>Travaux sur la simulation du spectromètre </a:t>
            </a:r>
          </a:p>
          <a:p>
            <a:r>
              <a:rPr lang="fr-FR" sz="1800" dirty="0" smtClean="0"/>
              <a:t>Développement </a:t>
            </a:r>
            <a:r>
              <a:rPr lang="fr-FR" sz="1800" dirty="0"/>
              <a:t>d’un logiciel de visualisation des évènements complexe d’ATLAS en </a:t>
            </a:r>
            <a:r>
              <a:rPr lang="fr-FR" sz="1800" dirty="0" smtClean="0"/>
              <a:t>3D (PERSINT)</a:t>
            </a:r>
          </a:p>
          <a:p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fr-FR" sz="1800" dirty="0" smtClean="0">
                <a:solidFill>
                  <a:schemeClr val="accent1">
                    <a:lumMod val="75000"/>
                  </a:schemeClr>
                </a:solidFill>
              </a:rPr>
              <a:t>mplication 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de certains physiciens du groupe sur le bon fonctionnement du calcul local à Saclay et </a:t>
            </a:r>
            <a:r>
              <a:rPr lang="fr-FR" sz="1800" dirty="0" smtClean="0">
                <a:solidFill>
                  <a:schemeClr val="accent1">
                    <a:lumMod val="75000"/>
                  </a:schemeClr>
                </a:solidFill>
              </a:rPr>
              <a:t>le nuage français de 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la grille de calcul qui a permis le traitement d’une masse de données sans commune mesure avec les expériences précédentes sur  une échelle de temps très restreinte </a:t>
            </a:r>
            <a:endParaRPr lang="fr-FR" sz="1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fr-FR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les </a:t>
            </a:r>
            <a:r>
              <a:rPr lang="fr-FR" sz="16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résultats de l’analyse Higgs sont apparus seulement 2 semaines après la fin de la prise de </a:t>
            </a:r>
            <a:r>
              <a:rPr lang="fr-FR" sz="1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données.</a:t>
            </a:r>
            <a:endParaRPr lang="fr-FR" sz="16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 t="2863" r="1913" b="1431"/>
          <a:stretch>
            <a:fillRect/>
          </a:stretch>
        </p:blipFill>
        <p:spPr bwMode="auto">
          <a:xfrm>
            <a:off x="6211224" y="1724276"/>
            <a:ext cx="2510974" cy="28787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3255134"/>
              </p:ext>
            </p:extLst>
          </p:nvPr>
        </p:nvGraphicFramePr>
        <p:xfrm>
          <a:off x="5997241" y="4659621"/>
          <a:ext cx="2947987" cy="211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8" r:id="rId4" imgW="7628571" imgH="5466667" progId="">
                  <p:embed/>
                </p:oleObj>
              </mc:Choice>
              <mc:Fallback>
                <p:oleObj r:id="rId4" imgW="7628571" imgH="5466667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7241" y="4659621"/>
                        <a:ext cx="2947987" cy="2112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05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l’IRFU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ATLAS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29</a:t>
            </a:fld>
            <a:endParaRPr lang="en-US"/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334500" y="1788703"/>
            <a:ext cx="8474966" cy="1127698"/>
          </a:xfrm>
          <a:prstGeom prst="rect">
            <a:avLst/>
          </a:prstGeom>
          <a:solidFill>
            <a:srgbClr val="333399">
              <a:lumMod val="20000"/>
              <a:lumOff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21 Permanents SPP:</a:t>
            </a:r>
            <a:r>
              <a:rPr lang="en-GB" sz="14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kumimoji="0" lang="en-GB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H. </a:t>
            </a:r>
            <a:r>
              <a:rPr kumimoji="0" lang="en-GB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Bachacou</a:t>
            </a:r>
            <a:r>
              <a:rPr lang="en-GB" sz="1400" i="1" kern="0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kumimoji="0" lang="en-GB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F. Bauer,</a:t>
            </a:r>
            <a:r>
              <a:rPr kumimoji="0" lang="en-GB" sz="1400" b="0" i="1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GB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N. </a:t>
            </a:r>
            <a:r>
              <a:rPr kumimoji="0" lang="en-GB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Besson</a:t>
            </a:r>
            <a:r>
              <a:rPr lang="en-GB" sz="1400" i="1" kern="0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kumimoji="0" lang="en-GB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M. </a:t>
            </a:r>
            <a:r>
              <a:rPr kumimoji="0" lang="en-GB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Boonekamp</a:t>
            </a:r>
            <a:r>
              <a:rPr lang="en-GB" sz="1400" i="1" kern="0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kumimoji="0" lang="en-GB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L. Chevalier</a:t>
            </a:r>
            <a:r>
              <a:rPr kumimoji="0" lang="en-GB" sz="14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</a:rPr>
              <a:t>,</a:t>
            </a:r>
            <a:r>
              <a:rPr kumimoji="0" lang="en-GB" sz="1400" b="0" i="1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</a:rPr>
              <a:t> </a:t>
            </a:r>
            <a:r>
              <a:rPr kumimoji="0" lang="en-GB" sz="14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</a:rPr>
              <a:t>F. </a:t>
            </a:r>
            <a:r>
              <a:rPr kumimoji="0" lang="en-GB" sz="1400" b="0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</a:rPr>
              <a:t>Deliot</a:t>
            </a:r>
            <a:r>
              <a:rPr lang="en-GB" sz="1400" i="1" kern="0" dirty="0" smtClean="0">
                <a:latin typeface="Arial"/>
              </a:rPr>
              <a:t>, </a:t>
            </a:r>
            <a:r>
              <a:rPr kumimoji="0" lang="en-GB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A.I. </a:t>
            </a:r>
            <a:r>
              <a:rPr kumimoji="0" lang="en-GB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Etienvre</a:t>
            </a:r>
            <a:r>
              <a:rPr lang="en-GB" sz="1400" i="1" kern="0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kumimoji="0" lang="en-GB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P.G. Giraud,</a:t>
            </a:r>
            <a:r>
              <a:rPr kumimoji="0" lang="en-GB" sz="1400" b="0" i="1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GB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C. </a:t>
            </a:r>
            <a:r>
              <a:rPr kumimoji="0" lang="en-GB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Guyot</a:t>
            </a:r>
            <a:r>
              <a:rPr lang="en-GB" sz="1400" i="1" kern="0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kumimoji="0" lang="en-GB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S. </a:t>
            </a:r>
            <a:r>
              <a:rPr kumimoji="0" lang="en-GB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Hassani</a:t>
            </a:r>
            <a:r>
              <a:rPr lang="en-GB" sz="1400" i="1" kern="0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kumimoji="0" lang="en-GB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W. </a:t>
            </a:r>
            <a:r>
              <a:rPr lang="en-GB" sz="1400" i="1" kern="0" dirty="0" err="1" smtClean="0">
                <a:solidFill>
                  <a:srgbClr val="000000"/>
                </a:solidFill>
                <a:latin typeface="Arial"/>
              </a:rPr>
              <a:t>Kozanecki</a:t>
            </a:r>
            <a:r>
              <a:rPr lang="en-GB" sz="1400" i="1" kern="0" dirty="0" smtClean="0">
                <a:solidFill>
                  <a:srgbClr val="000000"/>
                </a:solidFill>
                <a:latin typeface="Arial"/>
              </a:rPr>
              <a:t>, E</a:t>
            </a:r>
            <a:r>
              <a:rPr lang="en-GB" sz="1400" i="1" kern="0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GB" sz="1400" i="1" kern="0" dirty="0" err="1" smtClean="0">
                <a:solidFill>
                  <a:srgbClr val="000000"/>
                </a:solidFill>
                <a:latin typeface="Arial"/>
              </a:rPr>
              <a:t>Lançon</a:t>
            </a:r>
            <a:r>
              <a:rPr lang="en-GB" sz="1400" i="1" kern="0" dirty="0" smtClean="0">
                <a:solidFill>
                  <a:srgbClr val="000000"/>
                </a:solidFill>
                <a:latin typeface="Arial"/>
              </a:rPr>
              <a:t>, J.F</a:t>
            </a:r>
            <a:r>
              <a:rPr lang="en-GB" sz="1400" i="1" kern="0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GB" sz="1400" i="1" kern="0" dirty="0" err="1" smtClean="0">
                <a:solidFill>
                  <a:srgbClr val="000000"/>
                </a:solidFill>
                <a:latin typeface="Arial"/>
              </a:rPr>
              <a:t>Laporte</a:t>
            </a:r>
            <a:r>
              <a:rPr lang="en-GB" sz="1400" i="1" kern="0" dirty="0" smtClean="0">
                <a:solidFill>
                  <a:srgbClr val="000000"/>
                </a:solidFill>
                <a:latin typeface="Arial"/>
              </a:rPr>
              <a:t>, B</a:t>
            </a:r>
            <a:r>
              <a:rPr lang="en-GB" sz="1400" i="1" kern="0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GB" sz="1400" i="1" kern="0" dirty="0" err="1" smtClean="0">
                <a:solidFill>
                  <a:srgbClr val="000000"/>
                </a:solidFill>
                <a:latin typeface="Arial"/>
              </a:rPr>
              <a:t>Mansoulié</a:t>
            </a:r>
            <a:r>
              <a:rPr lang="en-GB" sz="1400" i="1" kern="0" dirty="0" smtClean="0">
                <a:solidFill>
                  <a:srgbClr val="000000"/>
                </a:solidFill>
                <a:latin typeface="Arial"/>
              </a:rPr>
              <a:t>, J.P</a:t>
            </a:r>
            <a:r>
              <a:rPr lang="en-GB" sz="1400" i="1" kern="0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GB" sz="1400" i="1" kern="0" dirty="0" smtClean="0">
                <a:solidFill>
                  <a:srgbClr val="000000"/>
                </a:solidFill>
                <a:latin typeface="Arial"/>
              </a:rPr>
              <a:t>Meyer, R</a:t>
            </a:r>
            <a:r>
              <a:rPr lang="en-GB" sz="1400" i="1" kern="0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GB" sz="1400" i="1" kern="0" dirty="0" err="1" smtClean="0">
                <a:solidFill>
                  <a:srgbClr val="000000"/>
                </a:solidFill>
                <a:latin typeface="Arial"/>
              </a:rPr>
              <a:t>Nikolaïdou</a:t>
            </a:r>
            <a:r>
              <a:rPr lang="en-GB" sz="1400" i="1" kern="0" dirty="0" smtClean="0">
                <a:solidFill>
                  <a:srgbClr val="000000"/>
                </a:solidFill>
                <a:latin typeface="Arial"/>
              </a:rPr>
              <a:t>, A</a:t>
            </a:r>
            <a:r>
              <a:rPr lang="en-GB" sz="1400" i="1" kern="0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GB" sz="1400" i="1" kern="0" dirty="0" err="1" smtClean="0">
                <a:solidFill>
                  <a:srgbClr val="000000"/>
                </a:solidFill>
                <a:latin typeface="Arial"/>
              </a:rPr>
              <a:t>Ouraou</a:t>
            </a:r>
            <a:r>
              <a:rPr lang="en-GB" sz="1400" i="1" kern="0" dirty="0" smtClean="0">
                <a:solidFill>
                  <a:srgbClr val="000000"/>
                </a:solidFill>
                <a:latin typeface="Arial"/>
              </a:rPr>
              <a:t>, C</a:t>
            </a:r>
            <a:r>
              <a:rPr lang="en-GB" sz="1400" i="1" kern="0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GB" sz="1400" i="1" kern="0" dirty="0" err="1" smtClean="0">
                <a:solidFill>
                  <a:srgbClr val="000000"/>
                </a:solidFill>
                <a:latin typeface="Arial"/>
              </a:rPr>
              <a:t>Royon</a:t>
            </a:r>
            <a:r>
              <a:rPr lang="en-GB" sz="1400" i="1" kern="0" dirty="0" smtClean="0">
                <a:solidFill>
                  <a:srgbClr val="000000"/>
                </a:solidFill>
                <a:latin typeface="Arial"/>
              </a:rPr>
              <a:t>, L</a:t>
            </a:r>
            <a:r>
              <a:rPr lang="en-GB" sz="1400" i="1" kern="0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GB" sz="1400" i="1" kern="0" dirty="0" err="1" smtClean="0">
                <a:solidFill>
                  <a:srgbClr val="000000"/>
                </a:solidFill>
                <a:latin typeface="Arial"/>
              </a:rPr>
              <a:t>Schoeffel</a:t>
            </a:r>
            <a:r>
              <a:rPr lang="en-GB" sz="1400" i="1" kern="0" dirty="0" smtClean="0">
                <a:solidFill>
                  <a:srgbClr val="000000"/>
                </a:solidFill>
                <a:latin typeface="Arial"/>
              </a:rPr>
              <a:t>, P</a:t>
            </a:r>
            <a:r>
              <a:rPr lang="en-GB" sz="1400" i="1" kern="0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GB" sz="1400" i="1" kern="0" dirty="0" err="1" smtClean="0">
                <a:solidFill>
                  <a:srgbClr val="000000"/>
                </a:solidFill>
                <a:latin typeface="Arial"/>
              </a:rPr>
              <a:t>Schune</a:t>
            </a:r>
            <a:r>
              <a:rPr lang="en-GB" sz="1400" i="1" kern="0" dirty="0" smtClean="0">
                <a:solidFill>
                  <a:srgbClr val="000000"/>
                </a:solidFill>
                <a:latin typeface="Arial"/>
              </a:rPr>
              <a:t>, J</a:t>
            </a:r>
            <a:r>
              <a:rPr lang="en-GB" sz="1400" i="1" kern="0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GB" sz="1400" i="1" kern="0" dirty="0" err="1">
                <a:solidFill>
                  <a:srgbClr val="000000"/>
                </a:solidFill>
                <a:latin typeface="Arial"/>
              </a:rPr>
              <a:t>Schwindling</a:t>
            </a:r>
            <a:endParaRPr lang="en-GB" sz="1400" i="1" kern="0" dirty="0">
              <a:solidFill>
                <a:srgbClr val="000000"/>
              </a:solidFill>
              <a:latin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334499" y="2577846"/>
            <a:ext cx="3215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 Conseiller </a:t>
            </a: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Scientifique:</a:t>
            </a:r>
            <a:r>
              <a:rPr lang="fr-FR" sz="1600" kern="0" dirty="0">
                <a:solidFill>
                  <a:sysClr val="windowText" lastClr="000000"/>
                </a:solidFill>
              </a:rPr>
              <a:t> </a:t>
            </a:r>
            <a:r>
              <a:rPr kumimoji="0" lang="fr-FR" sz="16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J. </a:t>
            </a:r>
            <a:r>
              <a:rPr kumimoji="0" lang="fr-FR" sz="1600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Ernwein</a:t>
            </a:r>
            <a:r>
              <a:rPr kumimoji="0" lang="fr-FR" sz="16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endParaRPr kumimoji="0" lang="fr-FR" sz="16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334498" y="2916401"/>
            <a:ext cx="8474968" cy="387286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7 Post-Docs SPP:</a:t>
            </a:r>
            <a:r>
              <a:rPr lang="fr-FR" sz="14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H. Abreu,</a:t>
            </a:r>
            <a:r>
              <a:rPr kumimoji="0" lang="en-US" sz="1400" b="0" i="1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J.B. </a:t>
            </a:r>
            <a:r>
              <a:rPr kumimoji="0" lang="en-US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Banchard</a:t>
            </a:r>
            <a:r>
              <a:rPr lang="en-US" sz="1400" i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C. </a:t>
            </a:r>
            <a:r>
              <a:rPr kumimoji="0" lang="en-US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Maiani</a:t>
            </a:r>
            <a:r>
              <a:rPr lang="en-US" sz="1400" i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P.K. Mal,</a:t>
            </a:r>
            <a:r>
              <a:rPr kumimoji="0" lang="en-US" sz="1400" b="0" i="1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L. </a:t>
            </a:r>
            <a:r>
              <a:rPr kumimoji="0" lang="en-US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Mijovic</a:t>
            </a:r>
            <a:r>
              <a:rPr lang="fr-FR" sz="1400" i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kumimoji="0" lang="fr-FR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</a:t>
            </a:r>
            <a:r>
              <a:rPr kumimoji="0" lang="fr-FR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 </a:t>
            </a:r>
            <a:r>
              <a:rPr kumimoji="0" lang="fr-FR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Simard,</a:t>
            </a:r>
            <a:r>
              <a:rPr kumimoji="0" lang="fr-FR" sz="1400" b="0" i="1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N. </a:t>
            </a:r>
            <a:r>
              <a:rPr kumimoji="0" lang="en-US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Vranjes</a:t>
            </a:r>
            <a:endParaRPr kumimoji="0" lang="fr-FR" sz="14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334498" y="3261943"/>
            <a:ext cx="8474965" cy="97719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16 Etudiants:</a:t>
            </a:r>
            <a:r>
              <a:rPr lang="fr-FR" sz="1600" kern="0" dirty="0">
                <a:solidFill>
                  <a:sysClr val="windowText" lastClr="000000"/>
                </a:solidFill>
              </a:rPr>
              <a:t> 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N. </a:t>
            </a:r>
            <a:r>
              <a:rPr kumimoji="0" lang="en-US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Bolnet</a:t>
            </a:r>
            <a:r>
              <a:rPr lang="en-US" sz="1400" i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C. </a:t>
            </a:r>
            <a:r>
              <a:rPr kumimoji="0" lang="en-US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Deterre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(D0/ATLAS)</a:t>
            </a:r>
            <a:r>
              <a:rPr lang="en-US" sz="1400" i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F. </a:t>
            </a:r>
            <a:r>
              <a:rPr kumimoji="0" lang="en-US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Balli</a:t>
            </a:r>
            <a:r>
              <a:rPr lang="en-US" sz="1400" i="1" kern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A. </a:t>
            </a:r>
            <a:r>
              <a:rPr kumimoji="0" lang="en-US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Chapelain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(D0/ATLAS),</a:t>
            </a:r>
            <a:r>
              <a:rPr kumimoji="0" lang="en-US" sz="1400" b="0" i="1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L. Gauthier,</a:t>
            </a:r>
            <a:r>
              <a:rPr kumimoji="0" lang="en-US" sz="1400" b="0" i="1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H. </a:t>
            </a:r>
            <a:r>
              <a:rPr kumimoji="0" lang="en-US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Grabas</a:t>
            </a:r>
            <a:r>
              <a:rPr lang="fr-FR" sz="1400" i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kumimoji="0" lang="fr-FR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J. </a:t>
            </a:r>
            <a:r>
              <a:rPr kumimoji="0" lang="fr-FR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Manjarres</a:t>
            </a:r>
            <a:r>
              <a:rPr kumimoji="0" lang="fr-FR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-Ramos,</a:t>
            </a:r>
            <a:r>
              <a:rPr kumimoji="0" lang="fr-FR" sz="1400" b="0" i="1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H. Martinez</a:t>
            </a:r>
            <a:r>
              <a:rPr lang="fr-FR" sz="1400" i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N. </a:t>
            </a:r>
            <a:r>
              <a:rPr kumimoji="0" lang="en-US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Morange</a:t>
            </a:r>
            <a:r>
              <a:rPr lang="en-US" sz="1400" i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S. </a:t>
            </a:r>
            <a:r>
              <a:rPr kumimoji="0" lang="en-US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Protopapadaki</a:t>
            </a:r>
            <a:r>
              <a:rPr lang="fr-FR" sz="1400" i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kumimoji="0" lang="fr-FR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 </a:t>
            </a:r>
            <a:r>
              <a:rPr kumimoji="0" lang="fr-FR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Xu,</a:t>
            </a:r>
            <a:r>
              <a:rPr kumimoji="0" lang="fr-FR" sz="1400" b="0" i="1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 </a:t>
            </a:r>
            <a:r>
              <a:rPr kumimoji="0" lang="fr-FR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Xiao</a:t>
            </a:r>
            <a:r>
              <a:rPr lang="fr-FR" sz="1400" i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kumimoji="0" lang="fr-FR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</a:t>
            </a:r>
            <a:r>
              <a:rPr kumimoji="0" lang="fr-FR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 </a:t>
            </a:r>
            <a:r>
              <a:rPr kumimoji="0" lang="fr-FR" sz="14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Mountricha</a:t>
            </a:r>
            <a:r>
              <a:rPr kumimoji="0" lang="fr-FR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(cotutelle),</a:t>
            </a:r>
            <a:r>
              <a:rPr kumimoji="0" lang="fr-FR" sz="1400" b="0" i="1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</a:t>
            </a:r>
            <a:r>
              <a:rPr kumimoji="0" lang="fr-FR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 </a:t>
            </a:r>
            <a:r>
              <a:rPr kumimoji="0" lang="fr-FR" sz="14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Stazewski</a:t>
            </a:r>
            <a:r>
              <a:rPr kumimoji="0" lang="fr-FR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</a:t>
            </a:r>
            <a:r>
              <a:rPr kumimoji="0" lang="fr-FR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(cotutelle),</a:t>
            </a:r>
            <a:r>
              <a:rPr kumimoji="0" lang="fr-FR" sz="1400" b="0" i="1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</a:t>
            </a:r>
            <a:r>
              <a:rPr kumimoji="0" lang="fr-FR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 </a:t>
            </a:r>
            <a:r>
              <a:rPr kumimoji="0" lang="fr-FR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Trzebinski</a:t>
            </a:r>
            <a:r>
              <a:rPr kumimoji="0" lang="fr-FR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</a:t>
            </a:r>
            <a:r>
              <a:rPr kumimoji="0" lang="fr-FR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(</a:t>
            </a:r>
            <a:r>
              <a:rPr kumimoji="0" lang="fr-FR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cotutelle),</a:t>
            </a:r>
            <a:r>
              <a:rPr kumimoji="0" lang="fr-FR" sz="1400" b="0" i="1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M. </a:t>
            </a:r>
            <a:r>
              <a:rPr kumimoji="0" lang="en-US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Zeman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(</a:t>
            </a:r>
            <a:r>
              <a:rPr kumimoji="0" lang="en-US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cotutelle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)</a:t>
            </a:r>
            <a:endParaRPr kumimoji="0" lang="fr-FR" sz="14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  <p:sp>
        <p:nvSpPr>
          <p:cNvPr id="15" name="ZoneTexte 14"/>
          <p:cNvSpPr txBox="1"/>
          <p:nvPr/>
        </p:nvSpPr>
        <p:spPr>
          <a:xfrm>
            <a:off x="334498" y="4294060"/>
            <a:ext cx="8460745" cy="16004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latin typeface="Arial" pitchFamily="34" charset="0"/>
                <a:cs typeface="Arial" pitchFamily="34" charset="0"/>
              </a:rPr>
              <a:t>Forte implication des services techniques (et </a:t>
            </a:r>
            <a:r>
              <a:rPr lang="fr-FR" sz="1400" b="1" dirty="0" err="1" smtClean="0">
                <a:latin typeface="Arial" pitchFamily="34" charset="0"/>
                <a:cs typeface="Arial" pitchFamily="34" charset="0"/>
              </a:rPr>
              <a:t>budgetaires</a:t>
            </a:r>
            <a:r>
              <a:rPr lang="fr-FR" sz="14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fr-FR" sz="1400" i="1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r>
              <a:rPr lang="fr-FR" sz="1400" i="1" dirty="0" err="1" smtClean="0">
                <a:latin typeface="Arial" pitchFamily="34" charset="0"/>
                <a:cs typeface="Arial" pitchFamily="34" charset="0"/>
              </a:rPr>
              <a:t>G.Adroit</a:t>
            </a:r>
            <a:r>
              <a:rPr lang="fr-FR" sz="1400" i="1" dirty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>
                <a:latin typeface="Arial" pitchFamily="34" charset="0"/>
                <a:cs typeface="Arial" pitchFamily="34" charset="0"/>
              </a:rPr>
              <a:t>M.Arnault</a:t>
            </a:r>
            <a:r>
              <a:rPr lang="fr-FR" sz="1400" i="1" dirty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 smtClean="0">
                <a:latin typeface="Arial" pitchFamily="34" charset="0"/>
                <a:cs typeface="Arial" pitchFamily="34" charset="0"/>
              </a:rPr>
              <a:t>M.Boyer</a:t>
            </a:r>
            <a:r>
              <a:rPr lang="fr-FR" sz="1400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 smtClean="0">
                <a:latin typeface="Arial" pitchFamily="34" charset="0"/>
                <a:cs typeface="Arial" pitchFamily="34" charset="0"/>
              </a:rPr>
              <a:t>J.Ch.Barriere</a:t>
            </a:r>
            <a:r>
              <a:rPr lang="fr-FR" sz="1400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 smtClean="0">
                <a:latin typeface="Arial" pitchFamily="34" charset="0"/>
                <a:cs typeface="Arial" pitchFamily="34" charset="0"/>
              </a:rPr>
              <a:t>J.Belorgey</a:t>
            </a:r>
            <a:r>
              <a:rPr lang="fr-FR" sz="1400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 smtClean="0">
                <a:latin typeface="Arial" pitchFamily="34" charset="0"/>
                <a:cs typeface="Arial" pitchFamily="34" charset="0"/>
              </a:rPr>
              <a:t>G.Besnard,T.Chaminade</a:t>
            </a:r>
            <a:r>
              <a:rPr lang="fr-FR" sz="1400" i="1" dirty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 smtClean="0">
                <a:latin typeface="Arial" pitchFamily="34" charset="0"/>
                <a:cs typeface="Arial" pitchFamily="34" charset="0"/>
              </a:rPr>
              <a:t>M.Chalifour</a:t>
            </a:r>
            <a:r>
              <a:rPr lang="fr-FR" sz="1400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 smtClean="0">
                <a:latin typeface="Arial" pitchFamily="34" charset="0"/>
                <a:cs typeface="Arial" pitchFamily="34" charset="0"/>
              </a:rPr>
              <a:t>F.Chateau</a:t>
            </a:r>
            <a:r>
              <a:rPr lang="fr-FR" sz="1400" i="1" dirty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>
                <a:latin typeface="Arial" pitchFamily="34" charset="0"/>
                <a:cs typeface="Arial" pitchFamily="34" charset="0"/>
              </a:rPr>
              <a:t>O.Cloue</a:t>
            </a:r>
            <a:r>
              <a:rPr lang="fr-FR" sz="1400" i="1" dirty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 smtClean="0">
                <a:latin typeface="Arial" pitchFamily="34" charset="0"/>
                <a:cs typeface="Arial" pitchFamily="34" charset="0"/>
              </a:rPr>
              <a:t>X.Delabroise</a:t>
            </a:r>
            <a:r>
              <a:rPr lang="fr-FR" sz="1400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 smtClean="0">
                <a:latin typeface="Arial" pitchFamily="34" charset="0"/>
                <a:cs typeface="Arial" pitchFamily="34" charset="0"/>
              </a:rPr>
              <a:t>E.Delagnes</a:t>
            </a:r>
            <a:r>
              <a:rPr lang="fr-FR" sz="1400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 smtClean="0">
                <a:latin typeface="Arial" pitchFamily="34" charset="0"/>
                <a:cs typeface="Arial" pitchFamily="34" charset="0"/>
              </a:rPr>
              <a:t>B.Duboue</a:t>
            </a:r>
            <a:r>
              <a:rPr lang="fr-FR" sz="1400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 smtClean="0">
                <a:latin typeface="Arial" pitchFamily="34" charset="0"/>
                <a:cs typeface="Arial" pitchFamily="34" charset="0"/>
              </a:rPr>
              <a:t>D.Durant</a:t>
            </a:r>
            <a:r>
              <a:rPr lang="fr-FR" sz="1400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 smtClean="0">
                <a:latin typeface="Arial" pitchFamily="34" charset="0"/>
                <a:cs typeface="Arial" pitchFamily="34" charset="0"/>
              </a:rPr>
              <a:t>F.Desages</a:t>
            </a:r>
            <a:r>
              <a:rPr lang="fr-FR" sz="1400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 smtClean="0">
                <a:latin typeface="Arial" pitchFamily="34" charset="0"/>
                <a:cs typeface="Arial" pitchFamily="34" charset="0"/>
              </a:rPr>
              <a:t>D.Desforge</a:t>
            </a:r>
            <a:r>
              <a:rPr lang="fr-FR" sz="1400" i="1" dirty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>
                <a:latin typeface="Arial" pitchFamily="34" charset="0"/>
                <a:cs typeface="Arial" pitchFamily="34" charset="0"/>
              </a:rPr>
              <a:t>B.Duboue</a:t>
            </a:r>
            <a:r>
              <a:rPr lang="fr-FR" sz="1400" i="1" dirty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>
                <a:latin typeface="Arial" pitchFamily="34" charset="0"/>
                <a:cs typeface="Arial" pitchFamily="34" charset="0"/>
              </a:rPr>
              <a:t>M.Fontaine</a:t>
            </a:r>
            <a:r>
              <a:rPr lang="fr-FR" sz="1400" i="1" dirty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>
                <a:latin typeface="Arial" pitchFamily="34" charset="0"/>
                <a:cs typeface="Arial" pitchFamily="34" charset="0"/>
              </a:rPr>
              <a:t>A.Formica</a:t>
            </a:r>
            <a:r>
              <a:rPr lang="fr-FR" sz="1400" i="1" dirty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>
                <a:latin typeface="Arial" pitchFamily="34" charset="0"/>
                <a:cs typeface="Arial" pitchFamily="34" charset="0"/>
              </a:rPr>
              <a:t>V.Gautard</a:t>
            </a:r>
            <a:r>
              <a:rPr lang="fr-FR" sz="1400" i="1" dirty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 smtClean="0">
                <a:latin typeface="Arial" pitchFamily="34" charset="0"/>
                <a:cs typeface="Arial" pitchFamily="34" charset="0"/>
              </a:rPr>
              <a:t>P.Girolamo</a:t>
            </a:r>
            <a:r>
              <a:rPr lang="fr-FR" sz="1400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 smtClean="0">
                <a:latin typeface="Arial" pitchFamily="34" charset="0"/>
                <a:cs typeface="Arial" pitchFamily="34" charset="0"/>
              </a:rPr>
              <a:t>A.Gongadze</a:t>
            </a:r>
            <a:r>
              <a:rPr lang="fr-FR" sz="1400" i="1" dirty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>
                <a:latin typeface="Arial" pitchFamily="34" charset="0"/>
                <a:cs typeface="Arial" pitchFamily="34" charset="0"/>
              </a:rPr>
              <a:t>P.Graffin</a:t>
            </a:r>
            <a:r>
              <a:rPr lang="fr-FR" sz="1400" i="1" dirty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 smtClean="0">
                <a:latin typeface="Arial" pitchFamily="34" charset="0"/>
                <a:cs typeface="Arial" pitchFamily="34" charset="0"/>
              </a:rPr>
              <a:t>P.Hardy</a:t>
            </a:r>
            <a:r>
              <a:rPr lang="fr-FR" sz="1400" i="1" dirty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 smtClean="0">
                <a:latin typeface="Arial" pitchFamily="34" charset="0"/>
                <a:cs typeface="Arial" pitchFamily="34" charset="0"/>
              </a:rPr>
              <a:t>J.Heitzmann</a:t>
            </a:r>
            <a:r>
              <a:rPr lang="fr-FR" sz="1400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 smtClean="0">
                <a:latin typeface="Arial" pitchFamily="34" charset="0"/>
                <a:cs typeface="Arial" pitchFamily="34" charset="0"/>
              </a:rPr>
              <a:t>M.Humeau</a:t>
            </a:r>
            <a:r>
              <a:rPr lang="fr-FR" sz="1400" i="1" dirty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>
                <a:latin typeface="Arial" pitchFamily="34" charset="0"/>
                <a:cs typeface="Arial" pitchFamily="34" charset="0"/>
              </a:rPr>
              <a:t>D.Jourde</a:t>
            </a:r>
            <a:r>
              <a:rPr lang="fr-FR" sz="1400" i="1" dirty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>
                <a:latin typeface="Arial" pitchFamily="34" charset="0"/>
                <a:cs typeface="Arial" pitchFamily="34" charset="0"/>
              </a:rPr>
              <a:t>R.Leboeuf</a:t>
            </a:r>
            <a:r>
              <a:rPr lang="fr-FR" sz="1400" i="1" dirty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>
                <a:latin typeface="Arial" pitchFamily="34" charset="0"/>
                <a:cs typeface="Arial" pitchFamily="34" charset="0"/>
              </a:rPr>
              <a:t>A.LeCoguie</a:t>
            </a:r>
            <a:r>
              <a:rPr lang="fr-FR" sz="1400" i="1" dirty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 smtClean="0">
                <a:latin typeface="Arial" pitchFamily="34" charset="0"/>
                <a:cs typeface="Arial" pitchFamily="34" charset="0"/>
              </a:rPr>
              <a:t>T.Lerch</a:t>
            </a:r>
            <a:r>
              <a:rPr lang="fr-FR" sz="1400" i="1" dirty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>
                <a:latin typeface="Arial" pitchFamily="34" charset="0"/>
                <a:cs typeface="Arial" pitchFamily="34" charset="0"/>
              </a:rPr>
              <a:t>J.F.Millot</a:t>
            </a:r>
            <a:r>
              <a:rPr lang="fr-FR" sz="1400" i="1" dirty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 smtClean="0">
                <a:latin typeface="Arial" pitchFamily="34" charset="0"/>
                <a:cs typeface="Arial" pitchFamily="34" charset="0"/>
              </a:rPr>
              <a:t>JP.Mols</a:t>
            </a:r>
            <a:r>
              <a:rPr lang="fr-FR" sz="1400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 smtClean="0">
                <a:latin typeface="Arial" pitchFamily="34" charset="0"/>
                <a:cs typeface="Arial" pitchFamily="34" charset="0"/>
              </a:rPr>
              <a:t>J.Noury</a:t>
            </a:r>
            <a:r>
              <a:rPr lang="fr-FR" sz="1400" i="1" dirty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 smtClean="0">
                <a:latin typeface="Arial" pitchFamily="34" charset="0"/>
                <a:cs typeface="Arial" pitchFamily="34" charset="0"/>
              </a:rPr>
              <a:t>P.Pailler</a:t>
            </a:r>
            <a:r>
              <a:rPr lang="fr-FR" sz="1400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 smtClean="0">
                <a:latin typeface="Arial" pitchFamily="34" charset="0"/>
                <a:cs typeface="Arial" pitchFamily="34" charset="0"/>
              </a:rPr>
              <a:t>J.Pascual</a:t>
            </a:r>
            <a:r>
              <a:rPr lang="fr-FR" sz="1400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 smtClean="0">
                <a:latin typeface="Arial" pitchFamily="34" charset="0"/>
                <a:cs typeface="Arial" pitchFamily="34" charset="0"/>
              </a:rPr>
              <a:t>E.Pasquetto</a:t>
            </a:r>
            <a:r>
              <a:rPr lang="fr-FR" sz="1400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 smtClean="0">
                <a:latin typeface="Arial" pitchFamily="34" charset="0"/>
                <a:cs typeface="Arial" pitchFamily="34" charset="0"/>
              </a:rPr>
              <a:t>Y.Penichot</a:t>
            </a:r>
            <a:r>
              <a:rPr lang="fr-FR" sz="1400" i="1" dirty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>
                <a:latin typeface="Arial" pitchFamily="34" charset="0"/>
                <a:cs typeface="Arial" pitchFamily="34" charset="0"/>
              </a:rPr>
              <a:t>P.Perrin</a:t>
            </a:r>
            <a:r>
              <a:rPr lang="fr-FR" sz="1400" i="1" dirty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>
                <a:latin typeface="Arial" pitchFamily="34" charset="0"/>
                <a:cs typeface="Arial" pitchFamily="34" charset="0"/>
              </a:rPr>
              <a:t>D.Pierrepont</a:t>
            </a:r>
            <a:r>
              <a:rPr lang="fr-FR" sz="1400" i="1" dirty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>
                <a:latin typeface="Arial" pitchFamily="34" charset="0"/>
                <a:cs typeface="Arial" pitchFamily="34" charset="0"/>
              </a:rPr>
              <a:t>D.Pomarede</a:t>
            </a:r>
            <a:r>
              <a:rPr lang="fr-FR" sz="1400" i="1" dirty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>
                <a:latin typeface="Arial" pitchFamily="34" charset="0"/>
                <a:cs typeface="Arial" pitchFamily="34" charset="0"/>
              </a:rPr>
              <a:t>P.Ponsot</a:t>
            </a:r>
            <a:r>
              <a:rPr lang="fr-FR" sz="1400" i="1" dirty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 smtClean="0">
                <a:latin typeface="Arial" pitchFamily="34" charset="0"/>
                <a:cs typeface="Arial" pitchFamily="34" charset="0"/>
              </a:rPr>
              <a:t>S.Portier</a:t>
            </a:r>
            <a:r>
              <a:rPr lang="fr-FR" sz="1400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 smtClean="0">
                <a:latin typeface="Arial" pitchFamily="34" charset="0"/>
                <a:cs typeface="Arial" pitchFamily="34" charset="0"/>
              </a:rPr>
              <a:t>G.Prono,Y.Reinert</a:t>
            </a:r>
            <a:r>
              <a:rPr lang="fr-FR" sz="1400" i="1" dirty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 smtClean="0">
                <a:latin typeface="Arial" pitchFamily="34" charset="0"/>
                <a:cs typeface="Arial" pitchFamily="34" charset="0"/>
              </a:rPr>
              <a:t>P.Sizun</a:t>
            </a:r>
            <a:r>
              <a:rPr lang="fr-FR" sz="1400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 smtClean="0">
                <a:latin typeface="Arial" pitchFamily="34" charset="0"/>
                <a:cs typeface="Arial" pitchFamily="34" charset="0"/>
              </a:rPr>
              <a:t>J.P.Taguet</a:t>
            </a:r>
            <a:r>
              <a:rPr lang="fr-FR" sz="1400" i="1" dirty="0" smtClean="0">
                <a:latin typeface="Arial" pitchFamily="34" charset="0"/>
                <a:cs typeface="Arial" pitchFamily="34" charset="0"/>
              </a:rPr>
              <a:t>  et </a:t>
            </a:r>
            <a:r>
              <a:rPr lang="fr-FR" sz="1400" i="1" dirty="0">
                <a:latin typeface="Arial" pitchFamily="34" charset="0"/>
                <a:cs typeface="Arial" pitchFamily="34" charset="0"/>
              </a:rPr>
              <a:t>de nombreux autres !!! 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69241" y="5885572"/>
            <a:ext cx="6643037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400" i="1" dirty="0" err="1" smtClean="0">
                <a:latin typeface="Arial" pitchFamily="34" charset="0"/>
                <a:cs typeface="Arial" pitchFamily="34" charset="0"/>
              </a:rPr>
              <a:t>A.Dael</a:t>
            </a:r>
            <a:r>
              <a:rPr lang="fr-FR" sz="1400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 smtClean="0">
                <a:latin typeface="Arial" pitchFamily="34" charset="0"/>
                <a:cs typeface="Arial" pitchFamily="34" charset="0"/>
              </a:rPr>
              <a:t>P.Vedrine</a:t>
            </a:r>
            <a:r>
              <a:rPr lang="fr-FR" sz="1400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 smtClean="0">
                <a:latin typeface="Arial" pitchFamily="34" charset="0"/>
                <a:cs typeface="Arial" pitchFamily="34" charset="0"/>
              </a:rPr>
              <a:t>Z.Sun</a:t>
            </a:r>
            <a:r>
              <a:rPr lang="fr-FR" sz="1400" i="1" dirty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>
                <a:latin typeface="Arial" pitchFamily="34" charset="0"/>
                <a:cs typeface="Arial" pitchFamily="34" charset="0"/>
              </a:rPr>
              <a:t>H.Desportes</a:t>
            </a:r>
            <a:r>
              <a:rPr lang="fr-FR" sz="1400" i="1" dirty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>
                <a:latin typeface="Arial" pitchFamily="34" charset="0"/>
                <a:cs typeface="Arial" pitchFamily="34" charset="0"/>
              </a:rPr>
              <a:t>Y.Pabot</a:t>
            </a:r>
            <a:r>
              <a:rPr lang="fr-FR" sz="1400" i="1" dirty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 err="1" smtClean="0">
                <a:latin typeface="Arial" pitchFamily="34" charset="0"/>
                <a:cs typeface="Arial" pitchFamily="34" charset="0"/>
              </a:rPr>
              <a:t>J.M.Base</a:t>
            </a:r>
            <a:r>
              <a:rPr lang="fr-FR" sz="1400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fr-FR" sz="1400" i="1" dirty="0">
                <a:latin typeface="Arial" pitchFamily="34" charset="0"/>
                <a:cs typeface="Arial" pitchFamily="34" charset="0"/>
              </a:rPr>
              <a:t>+ l’ équipe du SACM </a:t>
            </a:r>
            <a:r>
              <a:rPr lang="fr-FR" sz="1400" i="1" dirty="0" smtClean="0">
                <a:latin typeface="Arial" pitchFamily="34" charset="0"/>
                <a:cs typeface="Arial" pitchFamily="34" charset="0"/>
              </a:rPr>
              <a:t> </a:t>
            </a:r>
            <a:endParaRPr lang="fr-FR" sz="1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204334" y="6294188"/>
            <a:ext cx="684867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/>
              <a:t>Un grand </a:t>
            </a:r>
            <a:r>
              <a:rPr lang="fr-FR" b="1" dirty="0"/>
              <a:t>merci a tout le staff technique pour le travail remarquable !!</a:t>
            </a:r>
          </a:p>
        </p:txBody>
      </p:sp>
      <p:sp>
        <p:nvSpPr>
          <p:cNvPr id="9" name="ZoneTexte 8"/>
          <p:cNvSpPr txBox="1"/>
          <p:nvPr/>
        </p:nvSpPr>
        <p:spPr>
          <a:xfrm rot="20805406">
            <a:off x="7344914" y="2427664"/>
            <a:ext cx="1623971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Equipe actuelle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5863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Modèle</a:t>
            </a:r>
            <a:r>
              <a:rPr lang="en-US" dirty="0" smtClean="0"/>
              <a:t> Standard (MS)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05" y="481216"/>
            <a:ext cx="947280" cy="1076649"/>
          </a:xfrm>
          <a:prstGeom prst="rect">
            <a:avLst/>
          </a:prstGeom>
        </p:spPr>
      </p:pic>
      <p:grpSp>
        <p:nvGrpSpPr>
          <p:cNvPr id="52" name="Groupe 51"/>
          <p:cNvGrpSpPr/>
          <p:nvPr/>
        </p:nvGrpSpPr>
        <p:grpSpPr>
          <a:xfrm>
            <a:off x="341313" y="5471165"/>
            <a:ext cx="8416925" cy="944563"/>
            <a:chOff x="341313" y="5259296"/>
            <a:chExt cx="8416925" cy="944563"/>
          </a:xfrm>
        </p:grpSpPr>
        <p:sp>
          <p:nvSpPr>
            <p:cNvPr id="28" name="AutoShape 26"/>
            <p:cNvSpPr>
              <a:spLocks noChangeArrowheads="1"/>
            </p:cNvSpPr>
            <p:nvPr/>
          </p:nvSpPr>
          <p:spPr bwMode="auto">
            <a:xfrm>
              <a:off x="341313" y="5259296"/>
              <a:ext cx="8416925" cy="944563"/>
            </a:xfrm>
            <a:prstGeom prst="roundRect">
              <a:avLst>
                <a:gd name="adj" fmla="val 16667"/>
              </a:avLst>
            </a:prstGeom>
            <a:solidFill>
              <a:srgbClr val="333333">
                <a:alpha val="75000"/>
              </a:srgbClr>
            </a:solidFill>
            <a:ln w="3175" algn="ctr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auto">
            <a:xfrm>
              <a:off x="4287838" y="5443408"/>
              <a:ext cx="579437" cy="568325"/>
            </a:xfrm>
            <a:prstGeom prst="ellipse">
              <a:avLst/>
            </a:prstGeom>
            <a:solidFill>
              <a:srgbClr val="FFFFFF"/>
            </a:solidFill>
            <a:ln w="3175" algn="ctr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auto">
            <a:xfrm>
              <a:off x="4287838" y="5446583"/>
              <a:ext cx="579437" cy="568325"/>
            </a:xfrm>
            <a:prstGeom prst="ellipse">
              <a:avLst/>
            </a:prstGeom>
            <a:solidFill>
              <a:srgbClr val="FFFF00"/>
            </a:solidFill>
            <a:ln w="3175" algn="ctr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graphicFrame>
          <p:nvGraphicFramePr>
            <p:cNvPr id="31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12190633"/>
                </p:ext>
              </p:extLst>
            </p:nvPr>
          </p:nvGraphicFramePr>
          <p:xfrm>
            <a:off x="4352925" y="5506908"/>
            <a:ext cx="461963" cy="409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9" name="Equation" r:id="rId4" imgW="215640" imgH="190440" progId="Equation.DSMT4">
                    <p:embed/>
                  </p:oleObj>
                </mc:Choice>
                <mc:Fallback>
                  <p:oleObj name="Equation" r:id="rId4" imgW="21564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52925" y="5506908"/>
                          <a:ext cx="461963" cy="4095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6" name="Text Box 44"/>
            <p:cNvSpPr txBox="1">
              <a:spLocks noChangeArrowheads="1"/>
            </p:cNvSpPr>
            <p:nvPr/>
          </p:nvSpPr>
          <p:spPr bwMode="auto">
            <a:xfrm>
              <a:off x="2457450" y="5518020"/>
              <a:ext cx="180022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>
                      <a:alpha val="89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r>
                <a:rPr lang="fr-FR" sz="1600" b="1" i="1">
                  <a:solidFill>
                    <a:srgbClr val="FFFF00"/>
                  </a:solidFill>
                </a:rPr>
                <a:t>Boson de Higgs</a:t>
              </a:r>
              <a:endParaRPr lang="fr-FR" sz="1600" b="1" i="1">
                <a:solidFill>
                  <a:srgbClr val="FFFF00"/>
                </a:solidFill>
                <a:sym typeface="Wingdings" pitchFamily="2" charset="2"/>
              </a:endParaRPr>
            </a:p>
          </p:txBody>
        </p:sp>
        <p:sp>
          <p:nvSpPr>
            <p:cNvPr id="47" name="Rectangle 45"/>
            <p:cNvSpPr>
              <a:spLocks noChangeArrowheads="1"/>
            </p:cNvSpPr>
            <p:nvPr/>
          </p:nvSpPr>
          <p:spPr bwMode="auto">
            <a:xfrm>
              <a:off x="5021263" y="5518020"/>
              <a:ext cx="3736975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r>
                <a:rPr lang="fr-FR" sz="1600" b="1" i="1">
                  <a:solidFill>
                    <a:srgbClr val="FFFF00"/>
                  </a:solidFill>
                  <a:sym typeface="Wingdings" pitchFamily="2" charset="2"/>
                </a:rPr>
                <a:t>Brise la symétrie électrofaible</a:t>
              </a:r>
            </a:p>
            <a:p>
              <a:r>
                <a:rPr lang="fr-FR" sz="1600" b="1" i="1">
                  <a:solidFill>
                    <a:srgbClr val="FFFF00"/>
                  </a:solidFill>
                  <a:sym typeface="Wingdings" pitchFamily="2" charset="2"/>
                </a:rPr>
                <a:t>Génère les masses des particules</a:t>
              </a:r>
            </a:p>
          </p:txBody>
        </p:sp>
      </p:grpSp>
      <p:grpSp>
        <p:nvGrpSpPr>
          <p:cNvPr id="50" name="Groupe 49"/>
          <p:cNvGrpSpPr/>
          <p:nvPr/>
        </p:nvGrpSpPr>
        <p:grpSpPr>
          <a:xfrm>
            <a:off x="296863" y="2430949"/>
            <a:ext cx="8461375" cy="1362075"/>
            <a:chOff x="296863" y="2252533"/>
            <a:chExt cx="8461375" cy="1362075"/>
          </a:xfrm>
        </p:grpSpPr>
        <p:sp>
          <p:nvSpPr>
            <p:cNvPr id="20" name="AutoShape 18"/>
            <p:cNvSpPr>
              <a:spLocks noChangeArrowheads="1"/>
            </p:cNvSpPr>
            <p:nvPr/>
          </p:nvSpPr>
          <p:spPr bwMode="auto">
            <a:xfrm>
              <a:off x="341313" y="2670045"/>
              <a:ext cx="8416925" cy="944563"/>
            </a:xfrm>
            <a:prstGeom prst="roundRect">
              <a:avLst>
                <a:gd name="adj" fmla="val 16667"/>
              </a:avLst>
            </a:prstGeom>
            <a:solidFill>
              <a:srgbClr val="D52929">
                <a:alpha val="75000"/>
              </a:srgbClr>
            </a:solidFill>
            <a:ln w="3175" algn="ctr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21" name="Oval 19"/>
            <p:cNvSpPr>
              <a:spLocks noChangeArrowheads="1"/>
            </p:cNvSpPr>
            <p:nvPr/>
          </p:nvSpPr>
          <p:spPr bwMode="auto">
            <a:xfrm>
              <a:off x="5761038" y="2860545"/>
              <a:ext cx="579437" cy="568325"/>
            </a:xfrm>
            <a:prstGeom prst="ellipse">
              <a:avLst/>
            </a:prstGeom>
            <a:solidFill>
              <a:srgbClr val="FFFFFF"/>
            </a:solidFill>
            <a:ln w="3175" algn="ctr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22" name="Oval 20"/>
            <p:cNvSpPr>
              <a:spLocks noChangeArrowheads="1"/>
            </p:cNvSpPr>
            <p:nvPr/>
          </p:nvSpPr>
          <p:spPr bwMode="auto">
            <a:xfrm>
              <a:off x="2835275" y="2860545"/>
              <a:ext cx="579438" cy="568325"/>
            </a:xfrm>
            <a:prstGeom prst="ellipse">
              <a:avLst/>
            </a:prstGeom>
            <a:solidFill>
              <a:srgbClr val="FFFFFF"/>
            </a:solidFill>
            <a:ln w="3175" algn="ctr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graphicFrame>
          <p:nvGraphicFramePr>
            <p:cNvPr id="23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0685797"/>
                </p:ext>
              </p:extLst>
            </p:nvPr>
          </p:nvGraphicFramePr>
          <p:xfrm>
            <a:off x="2982913" y="2927220"/>
            <a:ext cx="277812" cy="401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0" name="Equation" r:id="rId6" imgW="114120" imgH="164880" progId="Equation.DSMT4">
                    <p:embed/>
                  </p:oleObj>
                </mc:Choice>
                <mc:Fallback>
                  <p:oleObj name="Equation" r:id="rId6" imgW="114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82913" y="2927220"/>
                          <a:ext cx="277812" cy="4016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15424322"/>
                </p:ext>
              </p:extLst>
            </p:nvPr>
          </p:nvGraphicFramePr>
          <p:xfrm>
            <a:off x="5895975" y="2951033"/>
            <a:ext cx="339725" cy="433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1" name="Equation" r:id="rId8" imgW="139680" imgH="177480" progId="Equation.DSMT4">
                    <p:embed/>
                  </p:oleObj>
                </mc:Choice>
                <mc:Fallback>
                  <p:oleObj name="Equation" r:id="rId8" imgW="13968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95975" y="2951033"/>
                          <a:ext cx="339725" cy="4333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17345366"/>
                </p:ext>
              </p:extLst>
            </p:nvPr>
          </p:nvGraphicFramePr>
          <p:xfrm>
            <a:off x="592138" y="2771645"/>
            <a:ext cx="1674812" cy="727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2" name="Equation" r:id="rId10" imgW="1117440" imgH="482400" progId="Equation.DSMT4">
                    <p:embed/>
                  </p:oleObj>
                </mc:Choice>
                <mc:Fallback>
                  <p:oleObj name="Equation" r:id="rId10" imgW="1117440" imgH="482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2138" y="2771645"/>
                          <a:ext cx="1674812" cy="7270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37952112"/>
                </p:ext>
              </p:extLst>
            </p:nvPr>
          </p:nvGraphicFramePr>
          <p:xfrm>
            <a:off x="7034213" y="2817683"/>
            <a:ext cx="1408112" cy="687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3" name="Equation" r:id="rId12" imgW="939600" imgH="457200" progId="Equation.DSMT4">
                    <p:embed/>
                  </p:oleObj>
                </mc:Choice>
                <mc:Fallback>
                  <p:oleObj name="Equation" r:id="rId12" imgW="939600" imgH="457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34213" y="2817683"/>
                          <a:ext cx="1408112" cy="6873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Text Box 32"/>
            <p:cNvSpPr txBox="1">
              <a:spLocks noChangeArrowheads="1"/>
            </p:cNvSpPr>
            <p:nvPr/>
          </p:nvSpPr>
          <p:spPr bwMode="auto">
            <a:xfrm>
              <a:off x="3086100" y="2252533"/>
              <a:ext cx="2430463" cy="339725"/>
            </a:xfrm>
            <a:prstGeom prst="rect">
              <a:avLst/>
            </a:prstGeom>
            <a:solidFill>
              <a:schemeClr val="bg1">
                <a:alpha val="89000"/>
              </a:schemeClr>
            </a:solidFill>
            <a:ln w="3175" algn="ctr">
              <a:solidFill>
                <a:srgbClr val="D62A2A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C0C0C0">
                  <a:alpha val="50000"/>
                </a:srgbClr>
              </a:outerShdw>
            </a:effectLst>
          </p:spPr>
          <p:txBody>
            <a:bodyPr lIns="90000" tIns="46800" rIns="90000" bIns="46800">
              <a:spAutoFit/>
            </a:bodyPr>
            <a:lstStyle/>
            <a:p>
              <a:pPr algn="ctr"/>
              <a:r>
                <a:rPr lang="fr-FR" sz="1600" b="1">
                  <a:solidFill>
                    <a:srgbClr val="D62A2A"/>
                  </a:solidFill>
                </a:rPr>
                <a:t>Particules de matière</a:t>
              </a:r>
            </a:p>
          </p:txBody>
        </p:sp>
        <p:sp>
          <p:nvSpPr>
            <p:cNvPr id="35" name="Text Box 33"/>
            <p:cNvSpPr txBox="1">
              <a:spLocks noChangeArrowheads="1"/>
            </p:cNvSpPr>
            <p:nvPr/>
          </p:nvSpPr>
          <p:spPr bwMode="auto">
            <a:xfrm>
              <a:off x="5741988" y="2252533"/>
              <a:ext cx="3016250" cy="339725"/>
            </a:xfrm>
            <a:prstGeom prst="rect">
              <a:avLst/>
            </a:prstGeom>
            <a:solidFill>
              <a:schemeClr val="bg1">
                <a:alpha val="89000"/>
              </a:schemeClr>
            </a:solidFill>
            <a:ln w="3175" algn="ctr">
              <a:solidFill>
                <a:srgbClr val="D62A2A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C0C0C0">
                  <a:alpha val="50000"/>
                </a:srgbClr>
              </a:outerShdw>
            </a:effectLst>
          </p:spPr>
          <p:txBody>
            <a:bodyPr lIns="90000" tIns="46800" rIns="90000" bIns="46800">
              <a:spAutoFit/>
            </a:bodyPr>
            <a:lstStyle/>
            <a:p>
              <a:pPr algn="ctr"/>
              <a:r>
                <a:rPr lang="fr-FR" sz="1600">
                  <a:solidFill>
                    <a:srgbClr val="D62A2A"/>
                  </a:solidFill>
                </a:rPr>
                <a:t>Organisées en 3 familles</a:t>
              </a:r>
            </a:p>
          </p:txBody>
        </p:sp>
        <p:sp>
          <p:nvSpPr>
            <p:cNvPr id="36" name="Text Box 34"/>
            <p:cNvSpPr txBox="1">
              <a:spLocks noChangeArrowheads="1"/>
            </p:cNvSpPr>
            <p:nvPr/>
          </p:nvSpPr>
          <p:spPr bwMode="auto">
            <a:xfrm>
              <a:off x="5067300" y="2682745"/>
              <a:ext cx="831850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fr-FR" sz="1200" b="1" i="1">
                  <a:solidFill>
                    <a:schemeClr val="bg1"/>
                  </a:solidFill>
                </a:rPr>
                <a:t>6 Quarks</a:t>
              </a:r>
            </a:p>
          </p:txBody>
        </p:sp>
        <p:sp>
          <p:nvSpPr>
            <p:cNvPr id="37" name="Text Box 35"/>
            <p:cNvSpPr txBox="1">
              <a:spLocks noChangeArrowheads="1"/>
            </p:cNvSpPr>
            <p:nvPr/>
          </p:nvSpPr>
          <p:spPr bwMode="auto">
            <a:xfrm>
              <a:off x="3306763" y="2682745"/>
              <a:ext cx="901700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fr-FR" sz="1200" b="1" i="1">
                  <a:solidFill>
                    <a:schemeClr val="bg1"/>
                  </a:solidFill>
                </a:rPr>
                <a:t>6 Leptons</a:t>
              </a:r>
            </a:p>
          </p:txBody>
        </p:sp>
        <p:sp>
          <p:nvSpPr>
            <p:cNvPr id="48" name="Text Box 46"/>
            <p:cNvSpPr txBox="1">
              <a:spLocks noChangeArrowheads="1"/>
            </p:cNvSpPr>
            <p:nvPr/>
          </p:nvSpPr>
          <p:spPr bwMode="auto">
            <a:xfrm>
              <a:off x="296863" y="2366833"/>
              <a:ext cx="97948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fr-FR" sz="1400" b="1" i="1">
                  <a:solidFill>
                    <a:srgbClr val="D52929"/>
                  </a:solidFill>
                </a:rPr>
                <a:t>Fermions</a:t>
              </a:r>
            </a:p>
          </p:txBody>
        </p:sp>
      </p:grpSp>
      <p:grpSp>
        <p:nvGrpSpPr>
          <p:cNvPr id="51" name="Groupe 50"/>
          <p:cNvGrpSpPr/>
          <p:nvPr/>
        </p:nvGrpSpPr>
        <p:grpSpPr>
          <a:xfrm>
            <a:off x="296863" y="3947743"/>
            <a:ext cx="8462962" cy="1357312"/>
            <a:chOff x="296863" y="3557458"/>
            <a:chExt cx="8462962" cy="1357312"/>
          </a:xfrm>
        </p:grpSpPr>
        <p:sp>
          <p:nvSpPr>
            <p:cNvPr id="13" name="AutoShape 12"/>
            <p:cNvSpPr>
              <a:spLocks noChangeArrowheads="1"/>
            </p:cNvSpPr>
            <p:nvPr/>
          </p:nvSpPr>
          <p:spPr bwMode="auto">
            <a:xfrm>
              <a:off x="341313" y="3967033"/>
              <a:ext cx="8416925" cy="944562"/>
            </a:xfrm>
            <a:prstGeom prst="roundRect">
              <a:avLst>
                <a:gd name="adj" fmla="val 16667"/>
              </a:avLst>
            </a:prstGeom>
            <a:solidFill>
              <a:srgbClr val="003399">
                <a:alpha val="75000"/>
              </a:srgbClr>
            </a:solidFill>
            <a:ln w="3175" algn="ctr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3830638" y="4165470"/>
              <a:ext cx="579437" cy="568325"/>
            </a:xfrm>
            <a:prstGeom prst="ellipse">
              <a:avLst/>
            </a:prstGeom>
            <a:solidFill>
              <a:srgbClr val="FFFFFF"/>
            </a:solidFill>
            <a:ln w="3175" algn="ctr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14869570"/>
                </p:ext>
              </p:extLst>
            </p:nvPr>
          </p:nvGraphicFramePr>
          <p:xfrm>
            <a:off x="3844925" y="4222620"/>
            <a:ext cx="579438" cy="412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4" name="Equation" r:id="rId14" imgW="266400" imgH="190440" progId="Equation.DSMT4">
                    <p:embed/>
                  </p:oleObj>
                </mc:Choice>
                <mc:Fallback>
                  <p:oleObj name="Equation" r:id="rId14" imgW="26640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4925" y="4222620"/>
                          <a:ext cx="579438" cy="4127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2025650" y="4165470"/>
              <a:ext cx="579438" cy="568325"/>
            </a:xfrm>
            <a:prstGeom prst="ellipse">
              <a:avLst/>
            </a:prstGeom>
            <a:solidFill>
              <a:srgbClr val="FFFFFF"/>
            </a:solidFill>
            <a:ln w="3175" algn="ctr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4730750" y="4165470"/>
              <a:ext cx="579438" cy="568325"/>
            </a:xfrm>
            <a:prstGeom prst="ellipse">
              <a:avLst/>
            </a:prstGeom>
            <a:solidFill>
              <a:srgbClr val="FFFFFF"/>
            </a:solidFill>
            <a:ln w="3175" algn="ctr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6530975" y="4165470"/>
              <a:ext cx="579438" cy="568325"/>
            </a:xfrm>
            <a:prstGeom prst="ellipse">
              <a:avLst/>
            </a:prstGeom>
            <a:solidFill>
              <a:srgbClr val="FFFFFF"/>
            </a:solidFill>
            <a:ln w="3175" algn="ctr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  <p:graphicFrame>
          <p:nvGraphicFramePr>
            <p:cNvPr id="25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85902487"/>
                </p:ext>
              </p:extLst>
            </p:nvPr>
          </p:nvGraphicFramePr>
          <p:xfrm>
            <a:off x="2160588" y="4271833"/>
            <a:ext cx="339725" cy="4016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5" name="Equation" r:id="rId16" imgW="139680" imgH="164880" progId="Equation.DSMT4">
                    <p:embed/>
                  </p:oleObj>
                </mc:Choice>
                <mc:Fallback>
                  <p:oleObj name="Equation" r:id="rId16" imgW="13968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0588" y="4271833"/>
                          <a:ext cx="339725" cy="4016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7139586"/>
                </p:ext>
              </p:extLst>
            </p:nvPr>
          </p:nvGraphicFramePr>
          <p:xfrm>
            <a:off x="4824413" y="4213095"/>
            <a:ext cx="441325" cy="414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6" name="Equation" r:id="rId18" imgW="203040" imgH="190440" progId="Equation.DSMT4">
                    <p:embed/>
                  </p:oleObj>
                </mc:Choice>
                <mc:Fallback>
                  <p:oleObj name="Equation" r:id="rId18" imgW="20304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24413" y="4213095"/>
                          <a:ext cx="441325" cy="4143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59489933"/>
                </p:ext>
              </p:extLst>
            </p:nvPr>
          </p:nvGraphicFramePr>
          <p:xfrm>
            <a:off x="6654800" y="4230558"/>
            <a:ext cx="339725" cy="431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7" name="Equation" r:id="rId20" imgW="139680" imgH="177480" progId="Equation.DSMT4">
                    <p:embed/>
                  </p:oleObj>
                </mc:Choice>
                <mc:Fallback>
                  <p:oleObj name="Equation" r:id="rId20" imgW="13968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54800" y="4230558"/>
                          <a:ext cx="339725" cy="431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Text Box 36"/>
            <p:cNvSpPr txBox="1">
              <a:spLocks noChangeArrowheads="1"/>
            </p:cNvSpPr>
            <p:nvPr/>
          </p:nvSpPr>
          <p:spPr bwMode="auto">
            <a:xfrm>
              <a:off x="3086100" y="3557458"/>
              <a:ext cx="2432050" cy="339725"/>
            </a:xfrm>
            <a:prstGeom prst="rect">
              <a:avLst/>
            </a:prstGeom>
            <a:solidFill>
              <a:schemeClr val="bg1">
                <a:alpha val="89000"/>
              </a:schemeClr>
            </a:solidFill>
            <a:ln w="3175" algn="ctr">
              <a:solidFill>
                <a:srgbClr val="003399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C0C0C0">
                  <a:alpha val="50000"/>
                </a:srgbClr>
              </a:outerShdw>
            </a:effectLst>
          </p:spPr>
          <p:txBody>
            <a:bodyPr lIns="90000" tIns="46800" rIns="90000" bIns="46800">
              <a:spAutoFit/>
            </a:bodyPr>
            <a:lstStyle/>
            <a:p>
              <a:pPr algn="ctr"/>
              <a:r>
                <a:rPr lang="fr-FR" sz="1600" b="1">
                  <a:solidFill>
                    <a:srgbClr val="003399"/>
                  </a:solidFill>
                </a:rPr>
                <a:t>Propagateurs de force </a:t>
              </a:r>
            </a:p>
          </p:txBody>
        </p:sp>
        <p:sp>
          <p:nvSpPr>
            <p:cNvPr id="39" name="Text Box 37"/>
            <p:cNvSpPr txBox="1">
              <a:spLocks noChangeArrowheads="1"/>
            </p:cNvSpPr>
            <p:nvPr/>
          </p:nvSpPr>
          <p:spPr bwMode="auto">
            <a:xfrm>
              <a:off x="5743575" y="3557458"/>
              <a:ext cx="3016250" cy="339725"/>
            </a:xfrm>
            <a:prstGeom prst="rect">
              <a:avLst/>
            </a:prstGeom>
            <a:solidFill>
              <a:schemeClr val="bg1">
                <a:alpha val="89000"/>
              </a:schemeClr>
            </a:solidFill>
            <a:ln w="3175" algn="ctr">
              <a:solidFill>
                <a:srgbClr val="003399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C0C0C0">
                  <a:alpha val="50000"/>
                </a:srgbClr>
              </a:outerShdw>
            </a:effectLst>
          </p:spPr>
          <p:txBody>
            <a:bodyPr lIns="90000" tIns="46800" rIns="90000" bIns="46800">
              <a:spAutoFit/>
            </a:bodyPr>
            <a:lstStyle/>
            <a:p>
              <a:pPr algn="ctr"/>
              <a:r>
                <a:rPr lang="fr-FR" sz="1600">
                  <a:solidFill>
                    <a:srgbClr val="003399"/>
                  </a:solidFill>
                </a:rPr>
                <a:t>Distinguant 3 forces</a:t>
              </a:r>
            </a:p>
          </p:txBody>
        </p:sp>
        <p:sp>
          <p:nvSpPr>
            <p:cNvPr id="40" name="Text Box 38"/>
            <p:cNvSpPr txBox="1">
              <a:spLocks noChangeArrowheads="1"/>
            </p:cNvSpPr>
            <p:nvPr/>
          </p:nvSpPr>
          <p:spPr bwMode="auto">
            <a:xfrm>
              <a:off x="1376363" y="3987670"/>
              <a:ext cx="708025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fr-FR" sz="1200" b="1" i="1">
                  <a:solidFill>
                    <a:schemeClr val="bg1"/>
                  </a:solidFill>
                </a:rPr>
                <a:t>Photon</a:t>
              </a:r>
            </a:p>
          </p:txBody>
        </p:sp>
        <p:sp>
          <p:nvSpPr>
            <p:cNvPr id="41" name="Text Box 39"/>
            <p:cNvSpPr txBox="1">
              <a:spLocks noChangeArrowheads="1"/>
            </p:cNvSpPr>
            <p:nvPr/>
          </p:nvSpPr>
          <p:spPr bwMode="auto">
            <a:xfrm>
              <a:off x="2592388" y="3987670"/>
              <a:ext cx="1392237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fr-FR" sz="1200" b="1" i="1">
                  <a:solidFill>
                    <a:schemeClr val="bg1"/>
                  </a:solidFill>
                </a:rPr>
                <a:t>3 Bosons faibles</a:t>
              </a:r>
            </a:p>
          </p:txBody>
        </p:sp>
        <p:sp>
          <p:nvSpPr>
            <p:cNvPr id="42" name="Text Box 40"/>
            <p:cNvSpPr txBox="1">
              <a:spLocks noChangeArrowheads="1"/>
            </p:cNvSpPr>
            <p:nvPr/>
          </p:nvSpPr>
          <p:spPr bwMode="auto">
            <a:xfrm>
              <a:off x="7053263" y="3987670"/>
              <a:ext cx="835025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fr-FR" sz="1200" b="1" i="1">
                  <a:solidFill>
                    <a:schemeClr val="bg1"/>
                  </a:solidFill>
                </a:rPr>
                <a:t>8 Gluons</a:t>
              </a:r>
            </a:p>
          </p:txBody>
        </p:sp>
        <p:sp>
          <p:nvSpPr>
            <p:cNvPr id="43" name="Text Box 41"/>
            <p:cNvSpPr txBox="1">
              <a:spLocks noChangeArrowheads="1"/>
            </p:cNvSpPr>
            <p:nvPr/>
          </p:nvSpPr>
          <p:spPr bwMode="auto">
            <a:xfrm>
              <a:off x="7046913" y="4563933"/>
              <a:ext cx="1243012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fr-FR" sz="1600" b="1" i="1">
                  <a:solidFill>
                    <a:schemeClr val="bg1"/>
                  </a:solidFill>
                </a:rPr>
                <a:t>Force forte</a:t>
              </a:r>
            </a:p>
          </p:txBody>
        </p:sp>
        <p:sp>
          <p:nvSpPr>
            <p:cNvPr id="44" name="Text Box 42"/>
            <p:cNvSpPr txBox="1">
              <a:spLocks noChangeArrowheads="1"/>
            </p:cNvSpPr>
            <p:nvPr/>
          </p:nvSpPr>
          <p:spPr bwMode="auto">
            <a:xfrm>
              <a:off x="2636838" y="4571870"/>
              <a:ext cx="1322387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fr-FR" sz="1600" b="1" i="1">
                  <a:solidFill>
                    <a:schemeClr val="bg1"/>
                  </a:solidFill>
                </a:rPr>
                <a:t>Force faible</a:t>
              </a:r>
            </a:p>
          </p:txBody>
        </p:sp>
        <p:sp>
          <p:nvSpPr>
            <p:cNvPr id="45" name="Text Box 43"/>
            <p:cNvSpPr txBox="1">
              <a:spLocks noChangeArrowheads="1"/>
            </p:cNvSpPr>
            <p:nvPr/>
          </p:nvSpPr>
          <p:spPr bwMode="auto">
            <a:xfrm>
              <a:off x="431800" y="4333745"/>
              <a:ext cx="1755775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r>
                <a:rPr lang="fr-FR" sz="1600" b="1" i="1">
                  <a:solidFill>
                    <a:schemeClr val="bg1"/>
                  </a:solidFill>
                </a:rPr>
                <a:t>Force électro-magnétique </a:t>
              </a:r>
            </a:p>
          </p:txBody>
        </p:sp>
        <p:sp>
          <p:nvSpPr>
            <p:cNvPr id="49" name="Text Box 47"/>
            <p:cNvSpPr txBox="1">
              <a:spLocks noChangeArrowheads="1"/>
            </p:cNvSpPr>
            <p:nvPr/>
          </p:nvSpPr>
          <p:spPr bwMode="auto">
            <a:xfrm>
              <a:off x="296863" y="3671758"/>
              <a:ext cx="830262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fr-FR" sz="1400" b="1" i="1">
                  <a:solidFill>
                    <a:srgbClr val="1C4A94"/>
                  </a:solidFill>
                </a:rPr>
                <a:t>Bosons</a:t>
              </a:r>
            </a:p>
          </p:txBody>
        </p:sp>
      </p:grp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3</a:t>
            </a:fld>
            <a:endParaRPr lang="en-US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6794936" y="6392428"/>
            <a:ext cx="2133600" cy="365125"/>
          </a:xfrm>
        </p:spPr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pic>
        <p:nvPicPr>
          <p:cNvPr id="1062" name="Picture 38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3243263"/>
            <a:ext cx="18891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" name="ZoneTexte 91"/>
          <p:cNvSpPr txBox="1"/>
          <p:nvPr/>
        </p:nvSpPr>
        <p:spPr>
          <a:xfrm>
            <a:off x="85959" y="1748884"/>
            <a:ext cx="8991135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Le </a:t>
            </a:r>
            <a:r>
              <a:rPr lang="fr-FR" dirty="0"/>
              <a:t>MS comporte </a:t>
            </a:r>
            <a:r>
              <a:rPr lang="fr-FR" dirty="0" smtClean="0"/>
              <a:t>12 </a:t>
            </a:r>
            <a:r>
              <a:rPr lang="fr-FR" dirty="0"/>
              <a:t>particules de </a:t>
            </a:r>
            <a:r>
              <a:rPr lang="fr-FR" dirty="0" smtClean="0"/>
              <a:t>matière (+12 d’antimatière)  </a:t>
            </a:r>
            <a:r>
              <a:rPr lang="fr-FR" dirty="0"/>
              <a:t>et 3 </a:t>
            </a:r>
            <a:r>
              <a:rPr lang="fr-FR" dirty="0" smtClean="0"/>
              <a:t>forces.</a:t>
            </a:r>
            <a:endParaRPr lang="fr-FR" dirty="0"/>
          </a:p>
          <a:p>
            <a:r>
              <a:rPr lang="fr-FR" dirty="0"/>
              <a:t>Il décrit tous les phénomènes observés </a:t>
            </a:r>
            <a:r>
              <a:rPr lang="fr-FR" dirty="0" smtClean="0"/>
              <a:t>en physique des particules (avec 29 paramètres libres).</a:t>
            </a:r>
            <a:endParaRPr lang="fr-FR" dirty="0"/>
          </a:p>
        </p:txBody>
      </p:sp>
      <p:sp>
        <p:nvSpPr>
          <p:cNvPr id="93" name="Espace réservé du pied de page 9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525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385" y="630383"/>
            <a:ext cx="7607868" cy="967840"/>
          </a:xfrm>
        </p:spPr>
        <p:txBody>
          <a:bodyPr>
            <a:normAutofit/>
          </a:bodyPr>
          <a:lstStyle/>
          <a:p>
            <a:r>
              <a:rPr lang="en-US" dirty="0" smtClean="0"/>
              <a:t>Le </a:t>
            </a:r>
            <a:r>
              <a:rPr lang="en-US" dirty="0" err="1" smtClean="0"/>
              <a:t>détecteur</a:t>
            </a:r>
            <a:r>
              <a:rPr lang="en-US" dirty="0" smtClean="0"/>
              <a:t>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30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05" y="481216"/>
            <a:ext cx="947280" cy="1076649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783818"/>
            <a:ext cx="7056437" cy="469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87535" y="5205059"/>
            <a:ext cx="3165265" cy="1591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>
              <a:lnSpc>
                <a:spcPct val="90000"/>
              </a:lnSpc>
              <a:spcBef>
                <a:spcPts val="375"/>
              </a:spcBef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fr-FR" dirty="0">
                <a:solidFill>
                  <a:srgbClr val="000000"/>
                </a:solidFill>
              </a:rPr>
              <a:t>Poids total	</a:t>
            </a:r>
            <a:r>
              <a:rPr lang="fr-FR" dirty="0" smtClean="0">
                <a:solidFill>
                  <a:srgbClr val="000000"/>
                </a:solidFill>
              </a:rPr>
              <a:t>12500 </a:t>
            </a:r>
            <a:r>
              <a:rPr lang="fr-FR" dirty="0" err="1">
                <a:solidFill>
                  <a:srgbClr val="000000"/>
                </a:solidFill>
              </a:rPr>
              <a:t>T</a:t>
            </a:r>
            <a:endParaRPr lang="fr-FR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ts val="375"/>
              </a:spcBef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fr-FR" dirty="0">
                <a:solidFill>
                  <a:srgbClr val="000000"/>
                </a:solidFill>
              </a:rPr>
              <a:t>Diamètre extérieur	15.0 m</a:t>
            </a:r>
          </a:p>
          <a:p>
            <a:pPr>
              <a:lnSpc>
                <a:spcPct val="90000"/>
              </a:lnSpc>
              <a:spcBef>
                <a:spcPts val="375"/>
              </a:spcBef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fr-FR" dirty="0">
                <a:solidFill>
                  <a:srgbClr val="000000"/>
                </a:solidFill>
              </a:rPr>
              <a:t>Longueur		21.5 m</a:t>
            </a:r>
          </a:p>
          <a:p>
            <a:pPr>
              <a:lnSpc>
                <a:spcPct val="90000"/>
              </a:lnSpc>
              <a:spcBef>
                <a:spcPts val="375"/>
              </a:spcBef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fr-FR" dirty="0">
                <a:solidFill>
                  <a:srgbClr val="000000"/>
                </a:solidFill>
              </a:rPr>
              <a:t>Champ magnétique	</a:t>
            </a:r>
            <a:r>
              <a:rPr lang="fr-FR" dirty="0" smtClean="0">
                <a:solidFill>
                  <a:srgbClr val="000000"/>
                </a:solidFill>
              </a:rPr>
              <a:t> 4 </a:t>
            </a:r>
            <a:r>
              <a:rPr lang="fr-FR" dirty="0">
                <a:solidFill>
                  <a:srgbClr val="000000"/>
                </a:solidFill>
              </a:rPr>
              <a:t>Tesla</a:t>
            </a:r>
          </a:p>
        </p:txBody>
      </p:sp>
      <p:sp>
        <p:nvSpPr>
          <p:cNvPr id="9" name="AutoShape 4"/>
          <p:cNvSpPr>
            <a:spLocks/>
          </p:cNvSpPr>
          <p:nvPr/>
        </p:nvSpPr>
        <p:spPr bwMode="auto">
          <a:xfrm>
            <a:off x="5181600" y="2379130"/>
            <a:ext cx="1066800" cy="276225"/>
          </a:xfrm>
          <a:prstGeom prst="borderCallout1">
            <a:avLst>
              <a:gd name="adj1" fmla="val 41380"/>
              <a:gd name="adj2" fmla="val -7144"/>
              <a:gd name="adj3" fmla="val 436208"/>
              <a:gd name="adj4" fmla="val -73213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400" b="1">
                <a:solidFill>
                  <a:srgbClr val="000000"/>
                </a:solidFill>
              </a:rPr>
              <a:t>ECAL</a:t>
            </a:r>
          </a:p>
        </p:txBody>
      </p:sp>
      <p:sp>
        <p:nvSpPr>
          <p:cNvPr id="10" name="AutoShape 5"/>
          <p:cNvSpPr>
            <a:spLocks/>
          </p:cNvSpPr>
          <p:nvPr/>
        </p:nvSpPr>
        <p:spPr bwMode="auto">
          <a:xfrm>
            <a:off x="5181600" y="1998130"/>
            <a:ext cx="1524000" cy="276225"/>
          </a:xfrm>
          <a:prstGeom prst="borderCallout1">
            <a:avLst>
              <a:gd name="adj1" fmla="val 41380"/>
              <a:gd name="adj2" fmla="val -5000"/>
              <a:gd name="adj3" fmla="val 567241"/>
              <a:gd name="adj4" fmla="val -67190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400" b="1">
                <a:solidFill>
                  <a:srgbClr val="000000"/>
                </a:solidFill>
              </a:rPr>
              <a:t>Traceur</a:t>
            </a:r>
          </a:p>
        </p:txBody>
      </p:sp>
      <p:sp>
        <p:nvSpPr>
          <p:cNvPr id="11" name="AutoShape 6"/>
          <p:cNvSpPr>
            <a:spLocks/>
          </p:cNvSpPr>
          <p:nvPr/>
        </p:nvSpPr>
        <p:spPr bwMode="auto">
          <a:xfrm>
            <a:off x="3352800" y="5122330"/>
            <a:ext cx="990600" cy="276225"/>
          </a:xfrm>
          <a:prstGeom prst="borderCallout1">
            <a:avLst>
              <a:gd name="adj1" fmla="val 41380"/>
              <a:gd name="adj2" fmla="val 107694"/>
              <a:gd name="adj3" fmla="val -453449"/>
              <a:gd name="adj4" fmla="val 123079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400" b="1">
                <a:solidFill>
                  <a:srgbClr val="000000"/>
                </a:solidFill>
              </a:rPr>
              <a:t>HCAL</a:t>
            </a: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V="1">
            <a:off x="4419600" y="4206343"/>
            <a:ext cx="1828800" cy="10699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AutoShape 9"/>
          <p:cNvSpPr>
            <a:spLocks/>
          </p:cNvSpPr>
          <p:nvPr/>
        </p:nvSpPr>
        <p:spPr bwMode="auto">
          <a:xfrm>
            <a:off x="381000" y="4436530"/>
            <a:ext cx="1828800" cy="533400"/>
          </a:xfrm>
          <a:prstGeom prst="borderCallout1">
            <a:avLst>
              <a:gd name="adj1" fmla="val 21431"/>
              <a:gd name="adj2" fmla="val 104167"/>
              <a:gd name="adj3" fmla="val -73213"/>
              <a:gd name="adj4" fmla="val 210676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400" b="1">
                <a:solidFill>
                  <a:srgbClr val="000000"/>
                </a:solidFill>
              </a:rPr>
              <a:t>Aimant solénoïdal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400" b="1">
                <a:solidFill>
                  <a:srgbClr val="000000"/>
                </a:solidFill>
              </a:rPr>
              <a:t>supraconducteur</a:t>
            </a:r>
          </a:p>
        </p:txBody>
      </p:sp>
      <p:sp>
        <p:nvSpPr>
          <p:cNvPr id="15" name="AutoShape 10"/>
          <p:cNvSpPr>
            <a:spLocks/>
          </p:cNvSpPr>
          <p:nvPr/>
        </p:nvSpPr>
        <p:spPr bwMode="auto">
          <a:xfrm>
            <a:off x="6781800" y="6036730"/>
            <a:ext cx="1295400" cy="352425"/>
          </a:xfrm>
          <a:prstGeom prst="borderCallout1">
            <a:avLst>
              <a:gd name="adj1" fmla="val 32431"/>
              <a:gd name="adj2" fmla="val -5884"/>
              <a:gd name="adj3" fmla="val -345944"/>
              <a:gd name="adj4" fmla="val -37866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400" b="1">
                <a:solidFill>
                  <a:srgbClr val="000000"/>
                </a:solidFill>
              </a:rPr>
              <a:t>Muons</a:t>
            </a:r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5105400" y="2531530"/>
            <a:ext cx="685800" cy="15240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99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385" y="630383"/>
            <a:ext cx="7607868" cy="967840"/>
          </a:xfrm>
        </p:spPr>
        <p:txBody>
          <a:bodyPr>
            <a:normAutofit/>
          </a:bodyPr>
          <a:lstStyle/>
          <a:p>
            <a:r>
              <a:rPr lang="en-US" dirty="0" smtClean="0"/>
              <a:t>La collaboration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31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05" y="481216"/>
            <a:ext cx="947280" cy="1076649"/>
          </a:xfrm>
          <a:prstGeom prst="rect">
            <a:avLst/>
          </a:prstGeom>
        </p:spPr>
      </p:pic>
      <p:pic>
        <p:nvPicPr>
          <p:cNvPr id="18" name="Content Placeholder 6" descr="CMScollaboration_20120627_0139light.jpg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9" b="5659"/>
          <a:stretch>
            <a:fillRect/>
          </a:stretch>
        </p:blipFill>
        <p:spPr>
          <a:xfrm>
            <a:off x="438571" y="1777999"/>
            <a:ext cx="8119809" cy="4799542"/>
          </a:xfrm>
        </p:spPr>
      </p:pic>
    </p:spTree>
    <p:extLst>
      <p:ext uri="{BB962C8B-B14F-4D97-AF65-F5344CB8AC3E}">
        <p14:creationId xmlns:p14="http://schemas.microsoft.com/office/powerpoint/2010/main" val="3529165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385" y="630383"/>
            <a:ext cx="7607868" cy="967840"/>
          </a:xfrm>
        </p:spPr>
        <p:txBody>
          <a:bodyPr>
            <a:normAutofit/>
          </a:bodyPr>
          <a:lstStyle/>
          <a:p>
            <a:r>
              <a:rPr lang="en-US" dirty="0" smtClean="0"/>
              <a:t>Le </a:t>
            </a:r>
            <a:r>
              <a:rPr lang="en-US" dirty="0" err="1" smtClean="0"/>
              <a:t>groupe</a:t>
            </a:r>
            <a:r>
              <a:rPr lang="en-US" dirty="0" smtClean="0"/>
              <a:t> CMS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l’IRFU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32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05" y="481216"/>
            <a:ext cx="947280" cy="1076649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74488" y="1687323"/>
            <a:ext cx="8840895" cy="5120396"/>
          </a:xfrm>
          <a:noFill/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200" dirty="0"/>
          </a:p>
          <a:p>
            <a:pPr marL="0" lvl="1" indent="0">
              <a:spcBef>
                <a:spcPts val="0"/>
              </a:spcBef>
              <a:buClr>
                <a:schemeClr val="bg1">
                  <a:lumMod val="65000"/>
                </a:schemeClr>
              </a:buClr>
              <a:buNone/>
            </a:pPr>
            <a:r>
              <a:rPr lang="en-US" sz="2000" b="1" dirty="0" smtClean="0">
                <a:solidFill>
                  <a:srgbClr val="990000"/>
                </a:solidFill>
              </a:rPr>
              <a:t>Composition </a:t>
            </a:r>
            <a:r>
              <a:rPr lang="en-US" sz="2000" b="1" dirty="0" err="1" smtClean="0">
                <a:solidFill>
                  <a:srgbClr val="990000"/>
                </a:solidFill>
              </a:rPr>
              <a:t>actuelle</a:t>
            </a:r>
            <a:r>
              <a:rPr lang="en-US" sz="2000" b="1" dirty="0" smtClean="0">
                <a:solidFill>
                  <a:srgbClr val="990000"/>
                </a:solidFill>
              </a:rPr>
              <a:t>:</a:t>
            </a:r>
            <a:endParaRPr lang="fr-FR" dirty="0" smtClean="0"/>
          </a:p>
          <a:p>
            <a:pPr marL="342900" lvl="1" indent="-342900">
              <a:spcBef>
                <a:spcPts val="0"/>
              </a:spcBef>
              <a:buClrTx/>
            </a:pPr>
            <a:endParaRPr lang="fr-FR" sz="1800" b="1" dirty="0" smtClean="0">
              <a:solidFill>
                <a:srgbClr val="000000"/>
              </a:solidFill>
            </a:endParaRPr>
          </a:p>
          <a:p>
            <a:pPr marL="285750" lvl="1" indent="-285750">
              <a:spcBef>
                <a:spcPts val="0"/>
              </a:spcBef>
              <a:buClrTx/>
              <a:buFont typeface="Wingdings" pitchFamily="2" charset="2"/>
              <a:buChar char="q"/>
            </a:pPr>
            <a:r>
              <a:rPr lang="fr-FR" sz="1800" b="1" dirty="0" smtClean="0">
                <a:solidFill>
                  <a:srgbClr val="000000"/>
                </a:solidFill>
              </a:rPr>
              <a:t>16 physiciens: </a:t>
            </a:r>
            <a:r>
              <a:rPr lang="fr-FR" sz="1600" i="1" dirty="0" smtClean="0">
                <a:solidFill>
                  <a:srgbClr val="000000"/>
                </a:solidFill>
              </a:rPr>
              <a:t>M</a:t>
            </a:r>
            <a:r>
              <a:rPr lang="fr-FR" sz="1600" i="1" dirty="0">
                <a:solidFill>
                  <a:srgbClr val="000000"/>
                </a:solidFill>
              </a:rPr>
              <a:t>. Besançon, </a:t>
            </a:r>
            <a:r>
              <a:rPr lang="fr-FR" sz="1600" i="1" dirty="0" smtClean="0">
                <a:solidFill>
                  <a:srgbClr val="000000"/>
                </a:solidFill>
              </a:rPr>
              <a:t>F. Couderc, M</a:t>
            </a:r>
            <a:r>
              <a:rPr lang="fr-FR" sz="1600" i="1" dirty="0">
                <a:solidFill>
                  <a:srgbClr val="000000"/>
                </a:solidFill>
              </a:rPr>
              <a:t>. </a:t>
            </a:r>
            <a:r>
              <a:rPr lang="fr-FR" sz="1600" i="1" dirty="0" err="1" smtClean="0">
                <a:solidFill>
                  <a:srgbClr val="000000"/>
                </a:solidFill>
              </a:rPr>
              <a:t>Déjardin</a:t>
            </a:r>
            <a:r>
              <a:rPr lang="fr-FR" sz="1600" i="1" dirty="0">
                <a:solidFill>
                  <a:srgbClr val="000000"/>
                </a:solidFill>
              </a:rPr>
              <a:t>, D. </a:t>
            </a:r>
            <a:r>
              <a:rPr lang="fr-FR" sz="1600" i="1" dirty="0" err="1">
                <a:solidFill>
                  <a:srgbClr val="000000"/>
                </a:solidFill>
              </a:rPr>
              <a:t>Denegri</a:t>
            </a:r>
            <a:r>
              <a:rPr lang="fr-FR" sz="1600" i="1" dirty="0">
                <a:solidFill>
                  <a:srgbClr val="000000"/>
                </a:solidFill>
              </a:rPr>
              <a:t>, B. </a:t>
            </a:r>
            <a:r>
              <a:rPr lang="fr-FR" sz="1600" i="1" dirty="0" err="1">
                <a:solidFill>
                  <a:srgbClr val="000000"/>
                </a:solidFill>
              </a:rPr>
              <a:t>Fabbro</a:t>
            </a:r>
            <a:r>
              <a:rPr lang="fr-FR" sz="1600" i="1" dirty="0">
                <a:solidFill>
                  <a:srgbClr val="000000"/>
                </a:solidFill>
              </a:rPr>
              <a:t>, J.L. Faure, </a:t>
            </a:r>
            <a:r>
              <a:rPr lang="fr-FR" sz="1600" i="1" dirty="0" smtClean="0">
                <a:solidFill>
                  <a:srgbClr val="000000"/>
                </a:solidFill>
              </a:rPr>
              <a:t>F. Ferri, S</a:t>
            </a:r>
            <a:r>
              <a:rPr lang="fr-FR" sz="1600" i="1" dirty="0">
                <a:solidFill>
                  <a:srgbClr val="000000"/>
                </a:solidFill>
              </a:rPr>
              <a:t>. </a:t>
            </a:r>
            <a:r>
              <a:rPr lang="fr-FR" sz="1600" i="1" dirty="0" err="1" smtClean="0">
                <a:solidFill>
                  <a:srgbClr val="000000"/>
                </a:solidFill>
              </a:rPr>
              <a:t>Ganjour</a:t>
            </a:r>
            <a:r>
              <a:rPr lang="fr-FR" sz="1600" i="1" dirty="0" smtClean="0">
                <a:solidFill>
                  <a:srgbClr val="000000"/>
                </a:solidFill>
              </a:rPr>
              <a:t>, </a:t>
            </a:r>
            <a:r>
              <a:rPr lang="fr-FR" sz="1600" i="1" dirty="0">
                <a:solidFill>
                  <a:srgbClr val="000000"/>
                </a:solidFill>
              </a:rPr>
              <a:t>A. </a:t>
            </a:r>
            <a:r>
              <a:rPr lang="fr-FR" sz="1600" i="1" dirty="0" err="1">
                <a:solidFill>
                  <a:srgbClr val="000000"/>
                </a:solidFill>
              </a:rPr>
              <a:t>Givernaud</a:t>
            </a:r>
            <a:r>
              <a:rPr lang="fr-FR" sz="1600" i="1" dirty="0">
                <a:solidFill>
                  <a:srgbClr val="000000"/>
                </a:solidFill>
              </a:rPr>
              <a:t> </a:t>
            </a:r>
            <a:r>
              <a:rPr lang="fr-FR" sz="1600" i="1" dirty="0" smtClean="0">
                <a:solidFill>
                  <a:srgbClr val="000000"/>
                </a:solidFill>
              </a:rPr>
              <a:t>, P. Gras, </a:t>
            </a:r>
            <a:r>
              <a:rPr lang="fr-FR" sz="1600" i="1" dirty="0">
                <a:solidFill>
                  <a:srgbClr val="000000"/>
                </a:solidFill>
              </a:rPr>
              <a:t>G. Hamel de </a:t>
            </a:r>
            <a:r>
              <a:rPr lang="fr-FR" sz="1600" i="1" dirty="0" err="1">
                <a:solidFill>
                  <a:srgbClr val="000000"/>
                </a:solidFill>
              </a:rPr>
              <a:t>Monchenault</a:t>
            </a:r>
            <a:r>
              <a:rPr lang="fr-FR" sz="1600" i="1" dirty="0">
                <a:solidFill>
                  <a:srgbClr val="000000"/>
                </a:solidFill>
              </a:rPr>
              <a:t>, P. Jarry, E. </a:t>
            </a:r>
            <a:r>
              <a:rPr lang="fr-FR" sz="1600" i="1" dirty="0" err="1">
                <a:solidFill>
                  <a:srgbClr val="000000"/>
                </a:solidFill>
              </a:rPr>
              <a:t>Locci</a:t>
            </a:r>
            <a:r>
              <a:rPr lang="fr-FR" sz="1600" i="1" dirty="0">
                <a:solidFill>
                  <a:srgbClr val="000000"/>
                </a:solidFill>
              </a:rPr>
              <a:t>, J. </a:t>
            </a:r>
            <a:r>
              <a:rPr lang="fr-FR" sz="1600" i="1" dirty="0" err="1">
                <a:solidFill>
                  <a:srgbClr val="000000"/>
                </a:solidFill>
              </a:rPr>
              <a:t>Malclès</a:t>
            </a:r>
            <a:r>
              <a:rPr lang="fr-FR" sz="1600" i="1" dirty="0">
                <a:solidFill>
                  <a:srgbClr val="000000"/>
                </a:solidFill>
              </a:rPr>
              <a:t>, A. </a:t>
            </a:r>
            <a:r>
              <a:rPr lang="fr-FR" sz="1600" i="1" dirty="0" err="1">
                <a:solidFill>
                  <a:srgbClr val="000000"/>
                </a:solidFill>
              </a:rPr>
              <a:t>Rosowsky</a:t>
            </a:r>
            <a:r>
              <a:rPr lang="fr-FR" sz="1600" i="1" dirty="0">
                <a:solidFill>
                  <a:srgbClr val="000000"/>
                </a:solidFill>
              </a:rPr>
              <a:t>, M. </a:t>
            </a:r>
            <a:r>
              <a:rPr lang="fr-FR" sz="1600" i="1" dirty="0" err="1" smtClean="0">
                <a:solidFill>
                  <a:srgbClr val="000000"/>
                </a:solidFill>
              </a:rPr>
              <a:t>Titov</a:t>
            </a:r>
            <a:endParaRPr lang="fr-FR" sz="1800" b="1" dirty="0" smtClean="0">
              <a:solidFill>
                <a:srgbClr val="000000"/>
              </a:solidFill>
            </a:endParaRPr>
          </a:p>
          <a:p>
            <a:pPr>
              <a:spcBef>
                <a:spcPts val="750"/>
              </a:spcBef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FR" sz="1800" b="1" dirty="0" smtClean="0">
                <a:solidFill>
                  <a:srgbClr val="000000"/>
                </a:solidFill>
              </a:rPr>
              <a:t>3 doctorants</a:t>
            </a:r>
            <a:r>
              <a:rPr lang="fr-FR" sz="1800" dirty="0" smtClean="0">
                <a:solidFill>
                  <a:srgbClr val="000000"/>
                </a:solidFill>
              </a:rPr>
              <a:t>: </a:t>
            </a:r>
            <a:r>
              <a:rPr lang="fr-FR" sz="1600" i="1" dirty="0" smtClean="0">
                <a:solidFill>
                  <a:srgbClr val="000000"/>
                </a:solidFill>
              </a:rPr>
              <a:t>S. </a:t>
            </a:r>
            <a:r>
              <a:rPr lang="fr-FR" sz="1600" i="1" dirty="0" err="1" smtClean="0">
                <a:solidFill>
                  <a:srgbClr val="000000"/>
                </a:solidFill>
              </a:rPr>
              <a:t>Choudhury</a:t>
            </a:r>
            <a:r>
              <a:rPr lang="fr-FR" sz="1600" i="1" dirty="0" smtClean="0">
                <a:solidFill>
                  <a:srgbClr val="000000"/>
                </a:solidFill>
              </a:rPr>
              <a:t>, J. Neveu, </a:t>
            </a:r>
            <a:r>
              <a:rPr lang="fr-FR" sz="1600" i="1" dirty="0" err="1" smtClean="0">
                <a:solidFill>
                  <a:srgbClr val="000000"/>
                </a:solidFill>
              </a:rPr>
              <a:t>T</a:t>
            </a:r>
            <a:r>
              <a:rPr lang="fr-FR" sz="1600" i="1" dirty="0" smtClean="0">
                <a:solidFill>
                  <a:srgbClr val="000000"/>
                </a:solidFill>
              </a:rPr>
              <a:t>. </a:t>
            </a:r>
            <a:r>
              <a:rPr lang="fr-FR" sz="1600" i="1" dirty="0" err="1" smtClean="0">
                <a:solidFill>
                  <a:srgbClr val="000000"/>
                </a:solidFill>
              </a:rPr>
              <a:t>Hennequin</a:t>
            </a:r>
            <a:endParaRPr lang="fr-FR" sz="1800" b="1" dirty="0" smtClean="0">
              <a:solidFill>
                <a:srgbClr val="000000"/>
              </a:solidFill>
            </a:endParaRPr>
          </a:p>
          <a:p>
            <a:pPr>
              <a:spcBef>
                <a:spcPts val="750"/>
              </a:spcBef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FR" sz="1800" b="1" dirty="0" smtClean="0">
                <a:solidFill>
                  <a:srgbClr val="000000"/>
                </a:solidFill>
              </a:rPr>
              <a:t>2 </a:t>
            </a:r>
            <a:r>
              <a:rPr lang="fr-FR" sz="1800" b="1" dirty="0" err="1">
                <a:solidFill>
                  <a:srgbClr val="000000"/>
                </a:solidFill>
              </a:rPr>
              <a:t>p</a:t>
            </a:r>
            <a:r>
              <a:rPr lang="fr-FR" sz="1800" b="1" dirty="0" err="1" smtClean="0">
                <a:solidFill>
                  <a:srgbClr val="000000"/>
                </a:solidFill>
              </a:rPr>
              <a:t>ostdocs</a:t>
            </a:r>
            <a:r>
              <a:rPr lang="fr-FR" sz="1800" b="1" dirty="0" smtClean="0">
                <a:solidFill>
                  <a:srgbClr val="000000"/>
                </a:solidFill>
              </a:rPr>
              <a:t>: </a:t>
            </a:r>
            <a:r>
              <a:rPr lang="fr-FR" sz="1800" i="1" dirty="0" smtClean="0">
                <a:solidFill>
                  <a:srgbClr val="000000"/>
                </a:solidFill>
              </a:rPr>
              <a:t>I</a:t>
            </a:r>
            <a:r>
              <a:rPr lang="fr-FR" sz="1600" i="1" dirty="0" smtClean="0">
                <a:solidFill>
                  <a:srgbClr val="000000"/>
                </a:solidFill>
              </a:rPr>
              <a:t>. </a:t>
            </a:r>
            <a:r>
              <a:rPr lang="fr-FR" sz="1600" i="1" dirty="0" err="1" smtClean="0">
                <a:solidFill>
                  <a:srgbClr val="000000"/>
                </a:solidFill>
              </a:rPr>
              <a:t>Tecker</a:t>
            </a:r>
            <a:r>
              <a:rPr lang="fr-FR" sz="1600" i="1" dirty="0" smtClean="0">
                <a:solidFill>
                  <a:srgbClr val="000000"/>
                </a:solidFill>
              </a:rPr>
              <a:t>, A. </a:t>
            </a:r>
            <a:r>
              <a:rPr lang="fr-FR" sz="1600" i="1" dirty="0" err="1" smtClean="0">
                <a:solidFill>
                  <a:srgbClr val="000000"/>
                </a:solidFill>
              </a:rPr>
              <a:t>Nayak</a:t>
            </a:r>
            <a:endParaRPr lang="fr-FR" sz="1600" i="1" dirty="0" smtClean="0">
              <a:solidFill>
                <a:srgbClr val="000000"/>
              </a:solidFill>
            </a:endParaRPr>
          </a:p>
          <a:p>
            <a:pPr>
              <a:spcBef>
                <a:spcPts val="750"/>
              </a:spcBef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fr-FR" sz="1800" b="1" dirty="0" smtClean="0">
              <a:solidFill>
                <a:srgbClr val="000000"/>
              </a:solidFill>
            </a:endParaRPr>
          </a:p>
          <a:p>
            <a:pPr marL="0" indent="0">
              <a:spcBef>
                <a:spcPts val="750"/>
              </a:spcBef>
              <a:buClrTx/>
              <a:buSz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FR" sz="2000" b="1" dirty="0" smtClean="0">
                <a:solidFill>
                  <a:schemeClr val="accent1"/>
                </a:solidFill>
              </a:rPr>
              <a:t>Dans le passé:</a:t>
            </a:r>
          </a:p>
          <a:p>
            <a:pPr>
              <a:spcBef>
                <a:spcPts val="750"/>
              </a:spcBef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FR" sz="1800" b="1" dirty="0" smtClean="0">
                <a:solidFill>
                  <a:srgbClr val="000000"/>
                </a:solidFill>
              </a:rPr>
              <a:t>Forte implication du SEDI à la construction</a:t>
            </a:r>
            <a:r>
              <a:rPr lang="fr-FR" sz="1800" i="1" dirty="0" smtClean="0">
                <a:solidFill>
                  <a:srgbClr val="000000"/>
                </a:solidFill>
              </a:rPr>
              <a:t>: </a:t>
            </a:r>
            <a:r>
              <a:rPr lang="fr-FR" sz="1600" i="1" dirty="0" smtClean="0">
                <a:solidFill>
                  <a:schemeClr val="tx1"/>
                </a:solidFill>
              </a:rPr>
              <a:t>M</a:t>
            </a:r>
            <a:r>
              <a:rPr lang="fr-FR" sz="1600" i="1" dirty="0">
                <a:solidFill>
                  <a:schemeClr val="tx1"/>
                </a:solidFill>
              </a:rPr>
              <a:t>. </a:t>
            </a:r>
            <a:r>
              <a:rPr lang="fr-FR" sz="1600" i="1" dirty="0" err="1">
                <a:solidFill>
                  <a:schemeClr val="tx1"/>
                </a:solidFill>
              </a:rPr>
              <a:t>Anfreville</a:t>
            </a:r>
            <a:r>
              <a:rPr lang="fr-FR" sz="1600" i="1" dirty="0">
                <a:solidFill>
                  <a:schemeClr val="tx1"/>
                </a:solidFill>
              </a:rPr>
              <a:t> , </a:t>
            </a:r>
            <a:r>
              <a:rPr lang="fr-FR" sz="1600" i="1" dirty="0" smtClean="0">
                <a:solidFill>
                  <a:schemeClr val="tx1"/>
                </a:solidFill>
              </a:rPr>
              <a:t>J.-</a:t>
            </a:r>
            <a:r>
              <a:rPr lang="fr-FR" sz="1600" i="1" dirty="0">
                <a:solidFill>
                  <a:schemeClr val="tx1"/>
                </a:solidFill>
              </a:rPr>
              <a:t>P. Bard, </a:t>
            </a:r>
            <a:r>
              <a:rPr lang="fr-FR" sz="1600" i="1" dirty="0" smtClean="0">
                <a:solidFill>
                  <a:schemeClr val="tx1"/>
                </a:solidFill>
              </a:rPr>
              <a:t>D. </a:t>
            </a:r>
            <a:r>
              <a:rPr lang="fr-FR" sz="1600" i="1" dirty="0" err="1" smtClean="0">
                <a:solidFill>
                  <a:schemeClr val="tx1"/>
                </a:solidFill>
              </a:rPr>
              <a:t>Bésin</a:t>
            </a:r>
            <a:r>
              <a:rPr lang="fr-FR" sz="1600" i="1" dirty="0" smtClean="0">
                <a:solidFill>
                  <a:schemeClr val="tx1"/>
                </a:solidFill>
              </a:rPr>
              <a:t>, M</a:t>
            </a:r>
            <a:r>
              <a:rPr lang="fr-FR" sz="1600" i="1" dirty="0">
                <a:solidFill>
                  <a:schemeClr val="tx1"/>
                </a:solidFill>
              </a:rPr>
              <a:t>. Boyer, </a:t>
            </a:r>
            <a:r>
              <a:rPr lang="fr-FR" sz="1600" i="1" dirty="0" smtClean="0">
                <a:solidFill>
                  <a:schemeClr val="tx1"/>
                </a:solidFill>
              </a:rPr>
              <a:t>C. </a:t>
            </a:r>
            <a:r>
              <a:rPr lang="fr-FR" sz="1600" i="1" dirty="0" err="1" smtClean="0">
                <a:solidFill>
                  <a:schemeClr val="tx1"/>
                </a:solidFill>
              </a:rPr>
              <a:t>Bouchand</a:t>
            </a:r>
            <a:r>
              <a:rPr lang="fr-FR" sz="1600" i="1" dirty="0" smtClean="0">
                <a:solidFill>
                  <a:schemeClr val="tx1"/>
                </a:solidFill>
              </a:rPr>
              <a:t>, C. Coquelet, M. </a:t>
            </a:r>
            <a:r>
              <a:rPr lang="fr-FR" sz="1600" i="1" dirty="0" err="1" smtClean="0">
                <a:solidFill>
                  <a:schemeClr val="tx1"/>
                </a:solidFill>
              </a:rPr>
              <a:t>Géléoc</a:t>
            </a:r>
            <a:r>
              <a:rPr lang="fr-FR" sz="1600" i="1" dirty="0" smtClean="0">
                <a:solidFill>
                  <a:schemeClr val="tx1"/>
                </a:solidFill>
              </a:rPr>
              <a:t>, O. </a:t>
            </a:r>
            <a:r>
              <a:rPr lang="fr-FR" sz="1600" i="1" dirty="0" err="1" smtClean="0">
                <a:solidFill>
                  <a:schemeClr val="tx1"/>
                </a:solidFill>
              </a:rPr>
              <a:t>Gachelin</a:t>
            </a:r>
            <a:r>
              <a:rPr lang="fr-FR" sz="1600" i="1" dirty="0" smtClean="0">
                <a:solidFill>
                  <a:schemeClr val="tx1"/>
                </a:solidFill>
              </a:rPr>
              <a:t>, A</a:t>
            </a:r>
            <a:r>
              <a:rPr lang="fr-FR" sz="1600" i="1" dirty="0">
                <a:solidFill>
                  <a:schemeClr val="tx1"/>
                </a:solidFill>
              </a:rPr>
              <a:t>. Gomes, P. Gras, C. </a:t>
            </a:r>
            <a:r>
              <a:rPr lang="fr-FR" sz="1600" i="1" dirty="0" err="1">
                <a:solidFill>
                  <a:schemeClr val="tx1"/>
                </a:solidFill>
              </a:rPr>
              <a:t>Jeanney</a:t>
            </a:r>
            <a:r>
              <a:rPr lang="fr-FR" sz="1600" i="1" dirty="0" smtClean="0">
                <a:solidFill>
                  <a:schemeClr val="tx1"/>
                </a:solidFill>
              </a:rPr>
              <a:t>, A. </a:t>
            </a:r>
            <a:r>
              <a:rPr lang="fr-FR" sz="1600" i="1" dirty="0" err="1" smtClean="0">
                <a:solidFill>
                  <a:schemeClr val="tx1"/>
                </a:solidFill>
              </a:rPr>
              <a:t>Joudon</a:t>
            </a:r>
            <a:r>
              <a:rPr lang="fr-FR" sz="1600" i="1" dirty="0" smtClean="0">
                <a:solidFill>
                  <a:schemeClr val="tx1"/>
                </a:solidFill>
              </a:rPr>
              <a:t>, </a:t>
            </a:r>
            <a:r>
              <a:rPr lang="fr-FR" sz="1600" i="1" dirty="0">
                <a:solidFill>
                  <a:schemeClr val="tx1"/>
                </a:solidFill>
              </a:rPr>
              <a:t>I. </a:t>
            </a:r>
            <a:r>
              <a:rPr lang="fr-FR" sz="1600" i="1" dirty="0" err="1" smtClean="0">
                <a:solidFill>
                  <a:schemeClr val="tx1"/>
                </a:solidFill>
              </a:rPr>
              <a:t>Mandjavidze</a:t>
            </a:r>
            <a:r>
              <a:rPr lang="fr-FR" sz="1600" i="1" dirty="0">
                <a:solidFill>
                  <a:schemeClr val="tx1"/>
                </a:solidFill>
              </a:rPr>
              <a:t>, Y. </a:t>
            </a:r>
            <a:r>
              <a:rPr lang="fr-FR" sz="1600" i="1" dirty="0" err="1">
                <a:solidFill>
                  <a:schemeClr val="tx1"/>
                </a:solidFill>
              </a:rPr>
              <a:t>Penichot</a:t>
            </a:r>
            <a:r>
              <a:rPr lang="fr-FR" sz="1600" i="1" dirty="0">
                <a:solidFill>
                  <a:schemeClr val="tx1"/>
                </a:solidFill>
              </a:rPr>
              <a:t>, D. Pierrepont (antenne), J</a:t>
            </a:r>
            <a:r>
              <a:rPr lang="fr-FR" sz="1600" i="1" dirty="0" smtClean="0">
                <a:solidFill>
                  <a:schemeClr val="tx1"/>
                </a:solidFill>
              </a:rPr>
              <a:t>.-M. </a:t>
            </a:r>
            <a:r>
              <a:rPr lang="fr-FR" sz="1600" i="1" dirty="0">
                <a:solidFill>
                  <a:schemeClr val="tx1"/>
                </a:solidFill>
              </a:rPr>
              <a:t>Reymond, J. </a:t>
            </a:r>
            <a:r>
              <a:rPr lang="fr-FR" sz="1600" i="1" dirty="0" err="1">
                <a:solidFill>
                  <a:schemeClr val="tx1"/>
                </a:solidFill>
              </a:rPr>
              <a:t>Rolequin</a:t>
            </a:r>
            <a:r>
              <a:rPr lang="fr-FR" sz="1600" i="1" dirty="0">
                <a:solidFill>
                  <a:schemeClr val="tx1"/>
                </a:solidFill>
              </a:rPr>
              <a:t>, J. Tartas, P. </a:t>
            </a:r>
            <a:r>
              <a:rPr lang="fr-FR" sz="1600" i="1" dirty="0" err="1" smtClean="0">
                <a:solidFill>
                  <a:schemeClr val="tx1"/>
                </a:solidFill>
              </a:rPr>
              <a:t>Venault</a:t>
            </a:r>
            <a:r>
              <a:rPr lang="en-US" sz="1600" dirty="0" smtClean="0"/>
              <a:t>, </a:t>
            </a:r>
            <a:r>
              <a:rPr lang="fr-FR" sz="1600" i="1" dirty="0" smtClean="0">
                <a:solidFill>
                  <a:schemeClr val="tx1"/>
                </a:solidFill>
              </a:rPr>
              <a:t>Sun </a:t>
            </a:r>
            <a:r>
              <a:rPr lang="fr-FR" sz="1600" i="1" dirty="0" err="1" smtClean="0">
                <a:solidFill>
                  <a:schemeClr val="tx1"/>
                </a:solidFill>
              </a:rPr>
              <a:t>Zhihong</a:t>
            </a:r>
            <a:r>
              <a:rPr lang="fr-FR" sz="1600" i="1" dirty="0" smtClean="0">
                <a:solidFill>
                  <a:schemeClr val="tx1"/>
                </a:solidFill>
              </a:rPr>
              <a:t> (SIS)</a:t>
            </a:r>
            <a:endParaRPr lang="fr-FR" sz="1600" i="1" dirty="0">
              <a:solidFill>
                <a:schemeClr val="tx1"/>
              </a:solidFill>
            </a:endParaRPr>
          </a:p>
          <a:p>
            <a:pPr>
              <a:spcBef>
                <a:spcPts val="750"/>
              </a:spcBef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FR" sz="1800" b="1" dirty="0" smtClean="0">
                <a:solidFill>
                  <a:schemeClr val="tx1"/>
                </a:solidFill>
              </a:rPr>
              <a:t>Physiciens du SPP:</a:t>
            </a:r>
            <a:r>
              <a:rPr lang="fr-FR" sz="1600" i="1" dirty="0" smtClean="0">
                <a:solidFill>
                  <a:schemeClr val="tx1"/>
                </a:solidFill>
              </a:rPr>
              <a:t> </a:t>
            </a:r>
            <a:r>
              <a:rPr lang="fr-FR" sz="1600" i="1" dirty="0">
                <a:solidFill>
                  <a:schemeClr val="tx1"/>
                </a:solidFill>
              </a:rPr>
              <a:t>F.-X. </a:t>
            </a:r>
            <a:r>
              <a:rPr lang="fr-FR" sz="1600" i="1" dirty="0" smtClean="0">
                <a:solidFill>
                  <a:schemeClr val="tx1"/>
                </a:solidFill>
              </a:rPr>
              <a:t>Gentil, </a:t>
            </a:r>
            <a:r>
              <a:rPr lang="fr-FR" sz="1600" i="1" dirty="0">
                <a:solidFill>
                  <a:schemeClr val="tx1"/>
                </a:solidFill>
              </a:rPr>
              <a:t>M.-C. </a:t>
            </a:r>
            <a:r>
              <a:rPr lang="fr-FR" sz="1600" i="1" dirty="0" smtClean="0">
                <a:solidFill>
                  <a:schemeClr val="tx1"/>
                </a:solidFill>
              </a:rPr>
              <a:t>Lemaire, J.-P. </a:t>
            </a:r>
            <a:r>
              <a:rPr lang="fr-FR" sz="1600" i="1" dirty="0" err="1" smtClean="0">
                <a:solidFill>
                  <a:schemeClr val="tx1"/>
                </a:solidFill>
              </a:rPr>
              <a:t>Pansart</a:t>
            </a:r>
            <a:r>
              <a:rPr lang="fr-FR" sz="1600" i="1" dirty="0" smtClean="0">
                <a:solidFill>
                  <a:schemeClr val="tx1"/>
                </a:solidFill>
              </a:rPr>
              <a:t>, J. </a:t>
            </a:r>
            <a:r>
              <a:rPr lang="fr-FR" sz="1600" i="1" dirty="0" err="1" smtClean="0">
                <a:solidFill>
                  <a:schemeClr val="tx1"/>
                </a:solidFill>
              </a:rPr>
              <a:t>Rander</a:t>
            </a:r>
            <a:r>
              <a:rPr lang="fr-FR" sz="1600" i="1" dirty="0" smtClean="0">
                <a:solidFill>
                  <a:schemeClr val="tx1"/>
                </a:solidFill>
              </a:rPr>
              <a:t>, P. </a:t>
            </a:r>
            <a:r>
              <a:rPr lang="fr-FR" sz="1600" i="1" dirty="0" err="1" smtClean="0">
                <a:solidFill>
                  <a:schemeClr val="tx1"/>
                </a:solidFill>
              </a:rPr>
              <a:t>Verrecchia</a:t>
            </a:r>
            <a:endParaRPr lang="fr-FR" sz="1600" i="1" dirty="0" smtClean="0">
              <a:solidFill>
                <a:schemeClr val="tx1"/>
              </a:solidFill>
            </a:endParaRPr>
          </a:p>
          <a:p>
            <a:pPr marL="287338" indent="-287338">
              <a:spcBef>
                <a:spcPts val="750"/>
              </a:spcBef>
              <a:buClrTx/>
              <a:buSz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fr-FR" sz="1800" i="1" dirty="0">
              <a:solidFill>
                <a:schemeClr val="tx1"/>
              </a:solidFill>
            </a:endParaRPr>
          </a:p>
          <a:p>
            <a:pPr marL="0" lvl="1">
              <a:spcBef>
                <a:spcPts val="0"/>
              </a:spcBef>
              <a:buClr>
                <a:schemeClr val="bg1">
                  <a:lumMod val="65000"/>
                </a:schemeClr>
              </a:buClr>
            </a:pPr>
            <a:endParaRPr lang="en-US" b="1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928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385" y="630383"/>
            <a:ext cx="7607868" cy="967840"/>
          </a:xfrm>
        </p:spPr>
        <p:txBody>
          <a:bodyPr>
            <a:normAutofit/>
          </a:bodyPr>
          <a:lstStyle/>
          <a:p>
            <a:r>
              <a:rPr lang="en-US" dirty="0" smtClean="0"/>
              <a:t>Le </a:t>
            </a:r>
            <a:r>
              <a:rPr lang="en-US" dirty="0" err="1" smtClean="0"/>
              <a:t>groupe</a:t>
            </a:r>
            <a:r>
              <a:rPr lang="en-US" dirty="0" smtClean="0"/>
              <a:t> CMS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l’IRFU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33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05" y="481216"/>
            <a:ext cx="947280" cy="1076649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3105" y="1574798"/>
            <a:ext cx="8555148" cy="5120396"/>
          </a:xfrm>
          <a:noFill/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200" dirty="0"/>
          </a:p>
          <a:p>
            <a:pPr marL="287338" indent="-287338">
              <a:spcBef>
                <a:spcPts val="750"/>
              </a:spcBef>
              <a:buClrTx/>
              <a:buSz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FR" sz="2000" b="1" dirty="0" smtClean="0">
                <a:solidFill>
                  <a:srgbClr val="990000"/>
                </a:solidFill>
              </a:rPr>
              <a:t>Contributions majeures au détecteur:</a:t>
            </a:r>
            <a:endParaRPr lang="fr-FR" sz="1800" b="1" dirty="0" smtClean="0">
              <a:solidFill>
                <a:srgbClr val="990000"/>
              </a:solidFill>
            </a:endParaRPr>
          </a:p>
          <a:p>
            <a:pPr>
              <a:spcBef>
                <a:spcPts val="750"/>
              </a:spcBef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FR" sz="1800" b="1" dirty="0" smtClean="0">
                <a:solidFill>
                  <a:srgbClr val="990000"/>
                </a:solidFill>
              </a:rPr>
              <a:t>Design: </a:t>
            </a:r>
            <a:r>
              <a:rPr lang="fr-FR" sz="1800" dirty="0" smtClean="0">
                <a:solidFill>
                  <a:schemeClr val="tx1"/>
                </a:solidFill>
              </a:rPr>
              <a:t>Forte participation au design de l’expérience, R&amp;D sur les cristaux, design du calorimètre électromagnétique, avant de convaincre les ingénieurs de la faisabilité des projets </a:t>
            </a:r>
          </a:p>
          <a:p>
            <a:pPr>
              <a:spcBef>
                <a:spcPts val="750"/>
              </a:spcBef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FR" sz="1800" b="1" dirty="0" err="1" smtClean="0">
                <a:solidFill>
                  <a:srgbClr val="990000"/>
                </a:solidFill>
              </a:rPr>
              <a:t>Solénoide</a:t>
            </a:r>
            <a:r>
              <a:rPr lang="fr-FR" sz="1800" b="1" dirty="0" smtClean="0">
                <a:solidFill>
                  <a:srgbClr val="990000"/>
                </a:solidFill>
              </a:rPr>
              <a:t>: </a:t>
            </a:r>
            <a:r>
              <a:rPr lang="fr-FR" sz="1800" dirty="0" smtClean="0">
                <a:solidFill>
                  <a:srgbClr val="000000"/>
                </a:solidFill>
              </a:rPr>
              <a:t>IRFU </a:t>
            </a:r>
            <a:r>
              <a:rPr lang="fr-FR" sz="1800" dirty="0">
                <a:solidFill>
                  <a:srgbClr val="000000"/>
                </a:solidFill>
              </a:rPr>
              <a:t>à l’origine de la conception de ce solénoïde supraconducteur, le plus grand jamais </a:t>
            </a:r>
            <a:r>
              <a:rPr lang="fr-FR" sz="1800" dirty="0" smtClean="0">
                <a:solidFill>
                  <a:srgbClr val="000000"/>
                </a:solidFill>
              </a:rPr>
              <a:t>réalisé</a:t>
            </a:r>
          </a:p>
          <a:p>
            <a:pPr>
              <a:spcBef>
                <a:spcPts val="750"/>
              </a:spcBef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FR" sz="1800" b="1" dirty="0" smtClean="0">
                <a:solidFill>
                  <a:srgbClr val="990000"/>
                </a:solidFill>
              </a:rPr>
              <a:t>Calorimètre électromagnétique:</a:t>
            </a:r>
            <a:endParaRPr lang="fr-FR" sz="1600" b="1" dirty="0" smtClean="0">
              <a:solidFill>
                <a:srgbClr val="990000"/>
              </a:solidFill>
            </a:endParaRPr>
          </a:p>
          <a:p>
            <a:pPr lvl="1">
              <a:spcBef>
                <a:spcPts val="750"/>
              </a:spcBef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FR" sz="1800" dirty="0" smtClean="0">
                <a:solidFill>
                  <a:schemeClr val="tx1"/>
                </a:solidFill>
              </a:rPr>
              <a:t>Electronique de lecture </a:t>
            </a:r>
            <a:r>
              <a:rPr lang="fr-FR" sz="1800" dirty="0" err="1" smtClean="0">
                <a:solidFill>
                  <a:schemeClr val="tx1"/>
                </a:solidFill>
              </a:rPr>
              <a:t>selective</a:t>
            </a:r>
            <a:r>
              <a:rPr lang="fr-FR" sz="1800" dirty="0" smtClean="0">
                <a:solidFill>
                  <a:schemeClr val="tx1"/>
                </a:solidFill>
              </a:rPr>
              <a:t> 	</a:t>
            </a:r>
          </a:p>
          <a:p>
            <a:pPr lvl="1">
              <a:spcBef>
                <a:spcPts val="750"/>
              </a:spcBef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FR" sz="1800" dirty="0" smtClean="0">
                <a:solidFill>
                  <a:schemeClr val="tx1"/>
                </a:solidFill>
              </a:rPr>
              <a:t>Monitorage par LASER: </a:t>
            </a:r>
            <a:r>
              <a:rPr lang="fr-FR" sz="1800" dirty="0" smtClean="0">
                <a:solidFill>
                  <a:srgbClr val="FF0000"/>
                </a:solidFill>
              </a:rPr>
              <a:t>crucial pour la recherche du </a:t>
            </a:r>
            <a:r>
              <a:rPr lang="fr-FR" sz="1800" dirty="0" err="1" smtClean="0">
                <a:solidFill>
                  <a:srgbClr val="FF0000"/>
                </a:solidFill>
              </a:rPr>
              <a:t>Higgs</a:t>
            </a:r>
            <a:r>
              <a:rPr lang="fr-FR" sz="1800" dirty="0" smtClean="0">
                <a:solidFill>
                  <a:srgbClr val="FF0000"/>
                </a:solidFill>
              </a:rPr>
              <a:t> en deux photons</a:t>
            </a:r>
          </a:p>
          <a:p>
            <a:pPr>
              <a:spcBef>
                <a:spcPts val="750"/>
              </a:spcBef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fr-FR" sz="1800" b="1" dirty="0" smtClean="0">
              <a:solidFill>
                <a:schemeClr val="accent1"/>
              </a:solidFill>
            </a:endParaRPr>
          </a:p>
          <a:p>
            <a:pPr marL="0" indent="0">
              <a:spcBef>
                <a:spcPts val="750"/>
              </a:spcBef>
              <a:buClrTx/>
              <a:buSz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FR" sz="2000" b="1" dirty="0" smtClean="0">
                <a:solidFill>
                  <a:schemeClr val="accent1"/>
                </a:solidFill>
              </a:rPr>
              <a:t>Contribution aux analyses liées au boson de </a:t>
            </a:r>
            <a:r>
              <a:rPr lang="fr-FR" sz="2000" b="1" dirty="0" err="1" smtClean="0">
                <a:solidFill>
                  <a:schemeClr val="accent1"/>
                </a:solidFill>
              </a:rPr>
              <a:t>Higgs</a:t>
            </a:r>
            <a:r>
              <a:rPr lang="fr-FR" sz="2000" b="1" dirty="0" smtClean="0">
                <a:solidFill>
                  <a:schemeClr val="accent1"/>
                </a:solidFill>
              </a:rPr>
              <a:t>:</a:t>
            </a:r>
          </a:p>
          <a:p>
            <a:pPr>
              <a:spcBef>
                <a:spcPts val="750"/>
              </a:spcBef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FR" sz="1800" b="1" dirty="0" smtClean="0">
                <a:solidFill>
                  <a:srgbClr val="FF0000"/>
                </a:solidFill>
              </a:rPr>
              <a:t>H en deux photons</a:t>
            </a:r>
          </a:p>
          <a:p>
            <a:pPr>
              <a:spcBef>
                <a:spcPts val="750"/>
              </a:spcBef>
              <a:buClrTx/>
              <a:buSzTx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fr-FR" sz="1800" b="1" dirty="0" smtClean="0">
                <a:solidFill>
                  <a:srgbClr val="990000"/>
                </a:solidFill>
              </a:rPr>
              <a:t>H en deux </a:t>
            </a:r>
            <a:r>
              <a:rPr lang="fr-FR" sz="1800" b="1" dirty="0" err="1" smtClean="0">
                <a:solidFill>
                  <a:srgbClr val="990000"/>
                </a:solidFill>
              </a:rPr>
              <a:t>τ</a:t>
            </a:r>
            <a:endParaRPr lang="fr-FR" sz="1800" b="1" dirty="0" smtClean="0">
              <a:solidFill>
                <a:srgbClr val="990000"/>
              </a:solidFill>
            </a:endParaRPr>
          </a:p>
          <a:p>
            <a:pPr marL="287338" indent="-287338">
              <a:spcBef>
                <a:spcPts val="750"/>
              </a:spcBef>
              <a:buClrTx/>
              <a:buSz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fr-FR" sz="1800" dirty="0">
              <a:solidFill>
                <a:schemeClr val="tx1"/>
              </a:solidFill>
            </a:endParaRPr>
          </a:p>
          <a:p>
            <a:pPr marL="0" lvl="1">
              <a:spcBef>
                <a:spcPts val="0"/>
              </a:spcBef>
              <a:buClr>
                <a:schemeClr val="bg1">
                  <a:lumMod val="65000"/>
                </a:schemeClr>
              </a:buClr>
            </a:pPr>
            <a:endParaRPr lang="en-US" b="1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897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385" y="630383"/>
            <a:ext cx="7607868" cy="967840"/>
          </a:xfrm>
        </p:spPr>
        <p:txBody>
          <a:bodyPr>
            <a:normAutofit/>
          </a:bodyPr>
          <a:lstStyle/>
          <a:p>
            <a:r>
              <a:rPr lang="en-US" dirty="0" smtClean="0"/>
              <a:t>Le </a:t>
            </a:r>
            <a:r>
              <a:rPr lang="en-US" dirty="0" err="1" smtClean="0"/>
              <a:t>calorimètre</a:t>
            </a:r>
            <a:r>
              <a:rPr lang="en-US" dirty="0" smtClean="0"/>
              <a:t> de CMS: ECAL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34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05" y="481216"/>
            <a:ext cx="947280" cy="1076649"/>
          </a:xfrm>
          <a:prstGeom prst="rect">
            <a:avLst/>
          </a:prstGeom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313" y="1698302"/>
            <a:ext cx="3255963" cy="244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2006739" y="924611"/>
            <a:ext cx="1276956" cy="403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7105" y="3579889"/>
            <a:ext cx="8893696" cy="321690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800" dirty="0" smtClean="0"/>
              <a:t>Le </a:t>
            </a:r>
            <a:r>
              <a:rPr lang="en-US" sz="1800" dirty="0" err="1"/>
              <a:t>calorimètre</a:t>
            </a:r>
            <a:r>
              <a:rPr lang="en-US" sz="1800" dirty="0"/>
              <a:t> (</a:t>
            </a:r>
            <a:r>
              <a:rPr lang="en-US" sz="1800" dirty="0" err="1"/>
              <a:t>cristaux+photodetecteurs</a:t>
            </a:r>
            <a:r>
              <a:rPr lang="en-US" sz="1800" dirty="0"/>
              <a:t>) </a:t>
            </a:r>
            <a:r>
              <a:rPr lang="en-US" sz="1800" dirty="0" err="1"/>
              <a:t>mesure</a:t>
            </a:r>
            <a:r>
              <a:rPr lang="en-US" sz="1800" dirty="0"/>
              <a:t> </a:t>
            </a:r>
            <a:r>
              <a:rPr lang="en-US" sz="1800" dirty="0" err="1"/>
              <a:t>l’énergie</a:t>
            </a:r>
            <a:r>
              <a:rPr lang="en-US" sz="1800" dirty="0"/>
              <a:t> des </a:t>
            </a:r>
            <a:r>
              <a:rPr lang="en-US" sz="1800" dirty="0" err="1"/>
              <a:t>électrons</a:t>
            </a:r>
            <a:r>
              <a:rPr lang="en-US" sz="1800" dirty="0"/>
              <a:t> et </a:t>
            </a:r>
            <a:r>
              <a:rPr lang="en-US" sz="1800" dirty="0" smtClean="0"/>
              <a:t>photons:</a:t>
            </a:r>
          </a:p>
          <a:p>
            <a:pPr lvl="1"/>
            <a:r>
              <a:rPr lang="en-US" sz="1600" dirty="0" err="1" smtClean="0"/>
              <a:t>Lorsqu’un</a:t>
            </a:r>
            <a:r>
              <a:rPr lang="en-US" sz="1600" dirty="0" smtClean="0"/>
              <a:t> </a:t>
            </a:r>
            <a:r>
              <a:rPr lang="en-US" sz="1600" dirty="0"/>
              <a:t>photon </a:t>
            </a:r>
            <a:r>
              <a:rPr lang="en-US" sz="1600" dirty="0" err="1"/>
              <a:t>ou</a:t>
            </a:r>
            <a:r>
              <a:rPr lang="en-US" sz="1600" dirty="0"/>
              <a:t> un </a:t>
            </a:r>
            <a:r>
              <a:rPr lang="en-US" sz="1600" dirty="0" err="1"/>
              <a:t>électron</a:t>
            </a:r>
            <a:r>
              <a:rPr lang="en-US" sz="1600" dirty="0"/>
              <a:t> arrive </a:t>
            </a:r>
            <a:r>
              <a:rPr lang="en-US" sz="1600" dirty="0" err="1"/>
              <a:t>dans</a:t>
            </a:r>
            <a:r>
              <a:rPr lang="en-US" sz="1600" dirty="0"/>
              <a:t> un </a:t>
            </a:r>
            <a:r>
              <a:rPr lang="en-US" sz="1600" dirty="0" err="1"/>
              <a:t>cristal</a:t>
            </a:r>
            <a:r>
              <a:rPr lang="en-US" sz="1600" dirty="0"/>
              <a:t>, </a:t>
            </a:r>
            <a:r>
              <a:rPr lang="en-US" sz="1600" dirty="0" err="1"/>
              <a:t>une</a:t>
            </a:r>
            <a:r>
              <a:rPr lang="en-US" sz="1600" dirty="0"/>
              <a:t> suite </a:t>
            </a:r>
            <a:r>
              <a:rPr lang="en-US" sz="1600" dirty="0" err="1"/>
              <a:t>d’interactions</a:t>
            </a:r>
            <a:r>
              <a:rPr lang="en-US" sz="1600" dirty="0"/>
              <a:t> </a:t>
            </a:r>
            <a:r>
              <a:rPr lang="en-US" sz="1600" dirty="0" err="1" smtClean="0"/>
              <a:t>électromagnétiques</a:t>
            </a:r>
            <a:r>
              <a:rPr lang="en-US" sz="1600" dirty="0" smtClean="0"/>
              <a:t> </a:t>
            </a:r>
            <a:r>
              <a:rPr lang="en-US" sz="1600" dirty="0" err="1"/>
              <a:t>transforme</a:t>
            </a:r>
            <a:r>
              <a:rPr lang="en-US" sz="1600" dirty="0"/>
              <a:t> </a:t>
            </a:r>
            <a:r>
              <a:rPr lang="en-US" sz="1600" dirty="0" err="1"/>
              <a:t>toute</a:t>
            </a:r>
            <a:r>
              <a:rPr lang="en-US" sz="1600" dirty="0"/>
              <a:t> son </a:t>
            </a:r>
            <a:r>
              <a:rPr lang="en-US" sz="1600" dirty="0" err="1"/>
              <a:t>énergie</a:t>
            </a:r>
            <a:r>
              <a:rPr lang="en-US" sz="1600" dirty="0"/>
              <a:t> en lumière visible</a:t>
            </a:r>
          </a:p>
          <a:p>
            <a:pPr lvl="1"/>
            <a:r>
              <a:rPr lang="en-US" sz="1600" dirty="0"/>
              <a:t>On </a:t>
            </a:r>
            <a:r>
              <a:rPr lang="en-US" sz="1600" dirty="0" err="1"/>
              <a:t>recueille</a:t>
            </a:r>
            <a:r>
              <a:rPr lang="en-US" sz="1600" dirty="0"/>
              <a:t> </a:t>
            </a:r>
            <a:r>
              <a:rPr lang="en-US" sz="1600" dirty="0" err="1"/>
              <a:t>cette</a:t>
            </a:r>
            <a:r>
              <a:rPr lang="en-US" sz="1600" dirty="0"/>
              <a:t> lumière et en </a:t>
            </a:r>
            <a:r>
              <a:rPr lang="en-US" sz="1600" dirty="0" err="1"/>
              <a:t>déduit</a:t>
            </a:r>
            <a:r>
              <a:rPr lang="en-US" sz="1600" dirty="0"/>
              <a:t> son </a:t>
            </a:r>
            <a:r>
              <a:rPr lang="en-US" sz="1600" dirty="0" err="1"/>
              <a:t>énergie</a:t>
            </a:r>
            <a:r>
              <a:rPr lang="en-US" sz="1600" dirty="0"/>
              <a:t> </a:t>
            </a:r>
            <a:r>
              <a:rPr lang="en-US" sz="1600" dirty="0" err="1"/>
              <a:t>initiale</a:t>
            </a:r>
            <a:endParaRPr lang="en-US" sz="1600" dirty="0"/>
          </a:p>
          <a:p>
            <a:r>
              <a:rPr lang="en-US" sz="1800" b="1" dirty="0" err="1" smtClean="0"/>
              <a:t>Problème</a:t>
            </a:r>
            <a:r>
              <a:rPr lang="en-US" sz="1800" b="1" dirty="0"/>
              <a:t>: </a:t>
            </a:r>
            <a:r>
              <a:rPr lang="en-US" sz="1800" dirty="0"/>
              <a:t>après irradiation (</a:t>
            </a:r>
            <a:r>
              <a:rPr lang="en-US" sz="1800" dirty="0" err="1"/>
              <a:t>quand</a:t>
            </a:r>
            <a:r>
              <a:rPr lang="en-US" sz="1800" dirty="0"/>
              <a:t> des collisions </a:t>
            </a:r>
            <a:r>
              <a:rPr lang="en-US" sz="1800" dirty="0" err="1"/>
              <a:t>ont</a:t>
            </a:r>
            <a:r>
              <a:rPr lang="en-US" sz="1800" dirty="0"/>
              <a:t> lieu), les </a:t>
            </a:r>
            <a:r>
              <a:rPr lang="en-US" sz="1800" dirty="0" err="1"/>
              <a:t>cristaux</a:t>
            </a:r>
            <a:r>
              <a:rPr lang="en-US" sz="1800" dirty="0"/>
              <a:t> </a:t>
            </a:r>
            <a:r>
              <a:rPr lang="en-US" sz="1800" dirty="0" err="1"/>
              <a:t>perdent</a:t>
            </a:r>
            <a:r>
              <a:rPr lang="en-US" sz="1800" dirty="0"/>
              <a:t> de la transparence </a:t>
            </a:r>
            <a:r>
              <a:rPr lang="en-US" sz="1800" dirty="0" err="1"/>
              <a:t>à</a:t>
            </a:r>
            <a:r>
              <a:rPr lang="en-US" sz="1800" dirty="0"/>
              <a:t> </a:t>
            </a:r>
            <a:r>
              <a:rPr lang="en-US" sz="1800" dirty="0" err="1"/>
              <a:t>cette</a:t>
            </a:r>
            <a:r>
              <a:rPr lang="en-US" sz="1800" dirty="0"/>
              <a:t> lumière visible, et </a:t>
            </a:r>
            <a:r>
              <a:rPr lang="en-US" sz="1800" dirty="0" err="1"/>
              <a:t>l’énergie</a:t>
            </a:r>
            <a:r>
              <a:rPr lang="en-US" sz="1800" dirty="0"/>
              <a:t> </a:t>
            </a:r>
            <a:r>
              <a:rPr lang="en-US" sz="1800" dirty="0" err="1"/>
              <a:t>est</a:t>
            </a:r>
            <a:r>
              <a:rPr lang="en-US" sz="1800" dirty="0"/>
              <a:t> sous </a:t>
            </a:r>
            <a:r>
              <a:rPr lang="en-US" sz="1800" dirty="0" err="1"/>
              <a:t>estimée</a:t>
            </a:r>
            <a:r>
              <a:rPr lang="en-US" sz="1800" dirty="0"/>
              <a:t> </a:t>
            </a:r>
            <a:r>
              <a:rPr lang="en-US" sz="1800" dirty="0" err="1"/>
              <a:t>donc</a:t>
            </a:r>
            <a:r>
              <a:rPr lang="en-US" sz="1800" dirty="0"/>
              <a:t> mal </a:t>
            </a:r>
            <a:r>
              <a:rPr lang="en-US" sz="1800" dirty="0" err="1" smtClean="0"/>
              <a:t>mesurée</a:t>
            </a:r>
            <a:endParaRPr lang="en-US" sz="1800" dirty="0"/>
          </a:p>
          <a:p>
            <a:r>
              <a:rPr lang="en-US" sz="1800" b="1" dirty="0" smtClean="0"/>
              <a:t>Solution</a:t>
            </a:r>
            <a:r>
              <a:rPr lang="en-US" sz="1800" b="1" dirty="0"/>
              <a:t>: </a:t>
            </a:r>
            <a:r>
              <a:rPr lang="en-US" sz="1800" dirty="0"/>
              <a:t>le </a:t>
            </a:r>
            <a:r>
              <a:rPr lang="en-US" sz="1800" dirty="0" err="1"/>
              <a:t>système</a:t>
            </a:r>
            <a:r>
              <a:rPr lang="en-US" sz="1800" dirty="0"/>
              <a:t> de </a:t>
            </a:r>
            <a:r>
              <a:rPr lang="en-US" sz="1800" dirty="0" err="1"/>
              <a:t>monitorage</a:t>
            </a:r>
            <a:r>
              <a:rPr lang="en-US" sz="1800" dirty="0"/>
              <a:t> LASER </a:t>
            </a:r>
            <a:r>
              <a:rPr lang="en-US" sz="1800" dirty="0" err="1" smtClean="0"/>
              <a:t>conçu</a:t>
            </a:r>
            <a:r>
              <a:rPr lang="en-US" sz="1800" dirty="0" smtClean="0"/>
              <a:t> par </a:t>
            </a:r>
            <a:r>
              <a:rPr lang="en-US" sz="1800" dirty="0" err="1" smtClean="0"/>
              <a:t>saclay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00209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385" y="630383"/>
            <a:ext cx="7607868" cy="9678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 </a:t>
            </a:r>
            <a:r>
              <a:rPr lang="en-US" dirty="0" err="1" smtClean="0"/>
              <a:t>système</a:t>
            </a:r>
            <a:r>
              <a:rPr lang="en-US" dirty="0" smtClean="0"/>
              <a:t> de </a:t>
            </a:r>
            <a:r>
              <a:rPr lang="en-US" dirty="0" err="1" smtClean="0"/>
              <a:t>monitorage</a:t>
            </a:r>
            <a:r>
              <a:rPr lang="en-US" dirty="0" smtClean="0"/>
              <a:t> LASER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35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05" y="481216"/>
            <a:ext cx="947280" cy="1076649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7105" y="1411993"/>
            <a:ext cx="4575695" cy="538479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Principe </a:t>
            </a:r>
            <a:r>
              <a:rPr lang="en-US" sz="1800" dirty="0" err="1" smtClean="0">
                <a:solidFill>
                  <a:schemeClr val="tx1"/>
                </a:solidFill>
              </a:rPr>
              <a:t>simplifié</a:t>
            </a:r>
            <a:r>
              <a:rPr lang="en-US" sz="1800" dirty="0" smtClean="0">
                <a:solidFill>
                  <a:schemeClr val="tx1"/>
                </a:solidFill>
              </a:rPr>
              <a:t>: </a:t>
            </a:r>
          </a:p>
          <a:p>
            <a:pPr marL="0" indent="0">
              <a:buNone/>
            </a:pPr>
            <a:endParaRPr lang="en-US" sz="800" dirty="0" smtClean="0">
              <a:solidFill>
                <a:schemeClr val="tx1"/>
              </a:solidFill>
            </a:endParaRP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On </a:t>
            </a:r>
            <a:r>
              <a:rPr lang="en-US" sz="1800" dirty="0" err="1" smtClean="0">
                <a:solidFill>
                  <a:schemeClr val="tx1"/>
                </a:solidFill>
              </a:rPr>
              <a:t>envoie</a:t>
            </a:r>
            <a:r>
              <a:rPr lang="en-US" sz="1800" dirty="0" smtClean="0">
                <a:solidFill>
                  <a:schemeClr val="tx1"/>
                </a:solidFill>
              </a:rPr>
              <a:t> des impulsions lasers </a:t>
            </a:r>
            <a:r>
              <a:rPr lang="en-US" sz="1800" dirty="0" err="1" smtClean="0">
                <a:solidFill>
                  <a:schemeClr val="tx1"/>
                </a:solidFill>
              </a:rPr>
              <a:t>connues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dans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tous</a:t>
            </a:r>
            <a:r>
              <a:rPr lang="en-US" sz="1800" dirty="0" smtClean="0">
                <a:solidFill>
                  <a:schemeClr val="tx1"/>
                </a:solidFill>
              </a:rPr>
              <a:t> les </a:t>
            </a:r>
            <a:r>
              <a:rPr lang="en-US" sz="1800" dirty="0" err="1" smtClean="0">
                <a:solidFill>
                  <a:schemeClr val="tx1"/>
                </a:solidFill>
              </a:rPr>
              <a:t>cristaux</a:t>
            </a:r>
            <a:r>
              <a:rPr lang="en-US" sz="1800" dirty="0" smtClean="0">
                <a:solidFill>
                  <a:schemeClr val="tx1"/>
                </a:solidFill>
              </a:rPr>
              <a:t> (</a:t>
            </a:r>
            <a:r>
              <a:rPr lang="en-US" sz="1800" dirty="0" smtClean="0">
                <a:solidFill>
                  <a:schemeClr val="tx1"/>
                </a:solidFill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sz="1800" dirty="0" smtClean="0">
                <a:solidFill>
                  <a:schemeClr val="tx1"/>
                </a:solidFill>
              </a:rPr>
              <a:t>80000) </a:t>
            </a:r>
            <a:r>
              <a:rPr lang="en-US" sz="1800" dirty="0" err="1" smtClean="0">
                <a:solidFill>
                  <a:schemeClr val="tx1"/>
                </a:solidFill>
              </a:rPr>
              <a:t>toutes</a:t>
            </a:r>
            <a:r>
              <a:rPr lang="en-US" sz="1800" dirty="0" smtClean="0">
                <a:solidFill>
                  <a:schemeClr val="tx1"/>
                </a:solidFill>
              </a:rPr>
              <a:t> les 30 minutes via un </a:t>
            </a:r>
            <a:r>
              <a:rPr lang="en-US" sz="1800" dirty="0" err="1" smtClean="0">
                <a:solidFill>
                  <a:schemeClr val="tx1"/>
                </a:solidFill>
              </a:rPr>
              <a:t>système</a:t>
            </a:r>
            <a:r>
              <a:rPr lang="en-US" sz="1800" dirty="0" smtClean="0">
                <a:solidFill>
                  <a:schemeClr val="tx1"/>
                </a:solidFill>
              </a:rPr>
              <a:t> de </a:t>
            </a:r>
            <a:r>
              <a:rPr lang="en-US" sz="1800" dirty="0" err="1" smtClean="0">
                <a:solidFill>
                  <a:schemeClr val="tx1"/>
                </a:solidFill>
              </a:rPr>
              <a:t>fibres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optiques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</a:p>
          <a:p>
            <a:pPr lvl="1"/>
            <a:endParaRPr lang="en-US" sz="1800" dirty="0" smtClean="0">
              <a:solidFill>
                <a:schemeClr val="tx1"/>
              </a:solidFill>
            </a:endParaRP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On </a:t>
            </a:r>
            <a:r>
              <a:rPr lang="en-US" sz="1800" dirty="0" err="1" smtClean="0">
                <a:solidFill>
                  <a:schemeClr val="tx1"/>
                </a:solidFill>
              </a:rPr>
              <a:t>mesure</a:t>
            </a:r>
            <a:r>
              <a:rPr lang="en-US" sz="1800" dirty="0" smtClean="0">
                <a:solidFill>
                  <a:schemeClr val="tx1"/>
                </a:solidFill>
              </a:rPr>
              <a:t> la </a:t>
            </a:r>
            <a:r>
              <a:rPr lang="en-US" sz="1800" dirty="0" err="1" smtClean="0">
                <a:solidFill>
                  <a:schemeClr val="tx1"/>
                </a:solidFill>
              </a:rPr>
              <a:t>perte</a:t>
            </a:r>
            <a:r>
              <a:rPr lang="en-US" sz="1800" dirty="0" smtClean="0">
                <a:solidFill>
                  <a:schemeClr val="tx1"/>
                </a:solidFill>
              </a:rPr>
              <a:t> de </a:t>
            </a:r>
            <a:r>
              <a:rPr lang="en-US" sz="1800" dirty="0" err="1" smtClean="0">
                <a:solidFill>
                  <a:schemeClr val="tx1"/>
                </a:solidFill>
              </a:rPr>
              <a:t>réponse</a:t>
            </a:r>
            <a:r>
              <a:rPr lang="en-US" sz="1800" dirty="0" smtClean="0">
                <a:solidFill>
                  <a:schemeClr val="tx1"/>
                </a:solidFill>
              </a:rPr>
              <a:t> de </a:t>
            </a:r>
            <a:r>
              <a:rPr lang="en-US" sz="1800" dirty="0" err="1" smtClean="0">
                <a:solidFill>
                  <a:schemeClr val="tx1"/>
                </a:solidFill>
              </a:rPr>
              <a:t>chaque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cristal</a:t>
            </a:r>
            <a:r>
              <a:rPr lang="en-US" sz="1800" dirty="0" smtClean="0">
                <a:solidFill>
                  <a:schemeClr val="tx1"/>
                </a:solidFill>
              </a:rPr>
              <a:t> avec la </a:t>
            </a:r>
            <a:r>
              <a:rPr lang="en-US" sz="1800" dirty="0" err="1" smtClean="0">
                <a:solidFill>
                  <a:schemeClr val="tx1"/>
                </a:solidFill>
              </a:rPr>
              <a:t>réponse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mesurée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à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ces</a:t>
            </a:r>
            <a:r>
              <a:rPr lang="en-US" sz="1800" dirty="0" smtClean="0">
                <a:solidFill>
                  <a:schemeClr val="tx1"/>
                </a:solidFill>
              </a:rPr>
              <a:t> impulsions</a:t>
            </a:r>
          </a:p>
          <a:p>
            <a:pPr lvl="1"/>
            <a:endParaRPr lang="en-US" sz="1800" dirty="0" smtClean="0">
              <a:solidFill>
                <a:schemeClr val="tx1"/>
              </a:solidFill>
            </a:endParaRP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On </a:t>
            </a:r>
            <a:r>
              <a:rPr lang="en-US" sz="1800" dirty="0" err="1" smtClean="0">
                <a:solidFill>
                  <a:schemeClr val="tx1"/>
                </a:solidFill>
              </a:rPr>
              <a:t>corrige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l’énergie</a:t>
            </a:r>
            <a:r>
              <a:rPr lang="en-US" sz="1800" dirty="0" smtClean="0">
                <a:solidFill>
                  <a:schemeClr val="tx1"/>
                </a:solidFill>
              </a:rPr>
              <a:t> au fur et </a:t>
            </a:r>
            <a:r>
              <a:rPr lang="en-US" sz="1800" dirty="0" err="1" smtClean="0">
                <a:solidFill>
                  <a:schemeClr val="tx1"/>
                </a:solidFill>
              </a:rPr>
              <a:t>à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mesure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cristal</a:t>
            </a:r>
            <a:r>
              <a:rPr lang="en-US" sz="1800" dirty="0" smtClean="0">
                <a:solidFill>
                  <a:schemeClr val="tx1"/>
                </a:solidFill>
              </a:rPr>
              <a:t> par </a:t>
            </a:r>
            <a:r>
              <a:rPr lang="en-US" sz="1800" dirty="0" err="1" smtClean="0">
                <a:solidFill>
                  <a:schemeClr val="tx1"/>
                </a:solidFill>
              </a:rPr>
              <a:t>cristal</a:t>
            </a:r>
            <a:r>
              <a:rPr lang="en-US" sz="1800" dirty="0" smtClean="0">
                <a:solidFill>
                  <a:schemeClr val="tx1"/>
                </a:solidFill>
              </a:rPr>
              <a:t> pour les </a:t>
            </a:r>
            <a:r>
              <a:rPr lang="en-US" sz="1800" dirty="0" err="1" smtClean="0">
                <a:solidFill>
                  <a:schemeClr val="tx1"/>
                </a:solidFill>
              </a:rPr>
              <a:t>événements</a:t>
            </a:r>
            <a:r>
              <a:rPr lang="en-US" sz="1800" dirty="0" smtClean="0">
                <a:solidFill>
                  <a:schemeClr val="tx1"/>
                </a:solidFill>
              </a:rPr>
              <a:t> de collision</a:t>
            </a:r>
          </a:p>
          <a:p>
            <a:pPr marL="0" indent="0">
              <a:buNone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chemeClr val="tx1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739" y="2882324"/>
            <a:ext cx="3395849" cy="2722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5511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385" y="630383"/>
            <a:ext cx="7607868" cy="9678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 </a:t>
            </a:r>
            <a:r>
              <a:rPr lang="en-US" dirty="0" err="1" smtClean="0"/>
              <a:t>système</a:t>
            </a:r>
            <a:r>
              <a:rPr lang="en-US" dirty="0" smtClean="0"/>
              <a:t> de </a:t>
            </a:r>
            <a:r>
              <a:rPr lang="en-US" dirty="0" err="1" smtClean="0"/>
              <a:t>monitorage</a:t>
            </a:r>
            <a:r>
              <a:rPr lang="en-US" dirty="0" smtClean="0"/>
              <a:t> LASER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36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05" y="481216"/>
            <a:ext cx="947280" cy="1076649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7105" y="948273"/>
            <a:ext cx="8978363" cy="538479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CMS </a:t>
            </a:r>
            <a:r>
              <a:rPr lang="en-US" sz="1800" dirty="0" err="1" smtClean="0">
                <a:solidFill>
                  <a:srgbClr val="FF0000"/>
                </a:solidFill>
              </a:rPr>
              <a:t>saclay</a:t>
            </a:r>
            <a:r>
              <a:rPr lang="en-US" sz="1800" dirty="0" smtClean="0">
                <a:solidFill>
                  <a:srgbClr val="FF0000"/>
                </a:solidFill>
              </a:rPr>
              <a:t> a </a:t>
            </a:r>
            <a:r>
              <a:rPr lang="en-US" sz="1800" dirty="0" err="1" smtClean="0">
                <a:solidFill>
                  <a:srgbClr val="FF0000"/>
                </a:solidFill>
              </a:rPr>
              <a:t>conçu</a:t>
            </a:r>
            <a:r>
              <a:rPr lang="en-US" sz="1800" dirty="0" smtClean="0">
                <a:solidFill>
                  <a:srgbClr val="FF0000"/>
                </a:solidFill>
              </a:rPr>
              <a:t> et </a:t>
            </a:r>
            <a:r>
              <a:rPr lang="en-US" sz="1800" dirty="0" err="1" smtClean="0">
                <a:solidFill>
                  <a:srgbClr val="FF0000"/>
                </a:solidFill>
              </a:rPr>
              <a:t>mis</a:t>
            </a:r>
            <a:r>
              <a:rPr lang="en-US" sz="1800" dirty="0" smtClean="0">
                <a:solidFill>
                  <a:srgbClr val="FF0000"/>
                </a:solidFill>
              </a:rPr>
              <a:t> en place </a:t>
            </a:r>
            <a:r>
              <a:rPr lang="en-US" sz="1800" dirty="0" err="1" smtClean="0">
                <a:solidFill>
                  <a:srgbClr val="FF0000"/>
                </a:solidFill>
              </a:rPr>
              <a:t>ce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système</a:t>
            </a:r>
            <a:r>
              <a:rPr lang="en-US" sz="1800" dirty="0" smtClean="0">
                <a:solidFill>
                  <a:srgbClr val="FF0000"/>
                </a:solidFill>
              </a:rPr>
              <a:t> et </a:t>
            </a:r>
            <a:r>
              <a:rPr lang="en-US" sz="1800" dirty="0" err="1" smtClean="0">
                <a:solidFill>
                  <a:srgbClr val="FF0000"/>
                </a:solidFill>
              </a:rPr>
              <a:t>s’occupe</a:t>
            </a:r>
            <a:r>
              <a:rPr lang="en-US" sz="1800" dirty="0" smtClean="0">
                <a:solidFill>
                  <a:srgbClr val="FF0000"/>
                </a:solidFill>
              </a:rPr>
              <a:t> de </a:t>
            </a:r>
            <a:r>
              <a:rPr lang="en-US" sz="1800" dirty="0" err="1" smtClean="0">
                <a:solidFill>
                  <a:srgbClr val="FF0000"/>
                </a:solidFill>
              </a:rPr>
              <a:t>tous</a:t>
            </a:r>
            <a:r>
              <a:rPr lang="en-US" sz="1800" dirty="0" smtClean="0">
                <a:solidFill>
                  <a:srgbClr val="FF0000"/>
                </a:solidFill>
              </a:rPr>
              <a:t> les </a:t>
            </a:r>
            <a:r>
              <a:rPr lang="en-US" sz="1800" dirty="0" err="1" smtClean="0">
                <a:solidFill>
                  <a:srgbClr val="FF0000"/>
                </a:solidFill>
              </a:rPr>
              <a:t>calculs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nécessaires</a:t>
            </a:r>
            <a:r>
              <a:rPr lang="en-US" sz="1800" dirty="0" smtClean="0">
                <a:solidFill>
                  <a:srgbClr val="FF0000"/>
                </a:solidFill>
              </a:rPr>
              <a:t> en temps </a:t>
            </a:r>
            <a:r>
              <a:rPr lang="en-US" sz="1800" dirty="0" err="1" smtClean="0">
                <a:solidFill>
                  <a:srgbClr val="FF0000"/>
                </a:solidFill>
              </a:rPr>
              <a:t>réel</a:t>
            </a:r>
            <a:r>
              <a:rPr lang="en-US" sz="1800" dirty="0" smtClean="0">
                <a:solidFill>
                  <a:srgbClr val="FF0000"/>
                </a:solidFill>
              </a:rPr>
              <a:t> pour </a:t>
            </a:r>
            <a:r>
              <a:rPr lang="en-US" sz="1800" dirty="0" err="1" smtClean="0">
                <a:solidFill>
                  <a:srgbClr val="FF0000"/>
                </a:solidFill>
              </a:rPr>
              <a:t>corriger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l’énergie</a:t>
            </a:r>
            <a:r>
              <a:rPr lang="en-US" sz="1800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1800" dirty="0" err="1" smtClean="0">
                <a:solidFill>
                  <a:srgbClr val="FF0000"/>
                </a:solidFill>
              </a:rPr>
              <a:t>Cette</a:t>
            </a:r>
            <a:r>
              <a:rPr lang="en-US" sz="1800" dirty="0" smtClean="0">
                <a:solidFill>
                  <a:srgbClr val="FF0000"/>
                </a:solidFill>
              </a:rPr>
              <a:t> correction </a:t>
            </a:r>
            <a:r>
              <a:rPr lang="en-US" sz="1800" dirty="0" err="1" smtClean="0">
                <a:solidFill>
                  <a:srgbClr val="FF0000"/>
                </a:solidFill>
              </a:rPr>
              <a:t>est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cruciale</a:t>
            </a:r>
            <a:r>
              <a:rPr lang="en-US" sz="1800" dirty="0" smtClean="0">
                <a:solidFill>
                  <a:srgbClr val="FF0000"/>
                </a:solidFill>
              </a:rPr>
              <a:t> pour la </a:t>
            </a:r>
            <a:r>
              <a:rPr lang="en-US" sz="1800" dirty="0" err="1" smtClean="0">
                <a:solidFill>
                  <a:srgbClr val="FF0000"/>
                </a:solidFill>
              </a:rPr>
              <a:t>recherche</a:t>
            </a:r>
            <a:r>
              <a:rPr lang="en-US" sz="1800" dirty="0" smtClean="0">
                <a:solidFill>
                  <a:srgbClr val="FF0000"/>
                </a:solidFill>
              </a:rPr>
              <a:t> du Higgs en </a:t>
            </a:r>
            <a:r>
              <a:rPr lang="en-US" sz="1800" dirty="0" err="1" smtClean="0">
                <a:solidFill>
                  <a:srgbClr val="FF0000"/>
                </a:solidFill>
              </a:rPr>
              <a:t>deux</a:t>
            </a:r>
            <a:r>
              <a:rPr lang="en-US" sz="1800" dirty="0" smtClean="0">
                <a:solidFill>
                  <a:srgbClr val="FF0000"/>
                </a:solidFill>
              </a:rPr>
              <a:t> photons.</a:t>
            </a:r>
          </a:p>
        </p:txBody>
      </p:sp>
      <p:pic>
        <p:nvPicPr>
          <p:cNvPr id="8" name="Picture 12" descr="EB_01_01_2012_20_06_2012_history_vsTim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" r="4097"/>
          <a:stretch/>
        </p:blipFill>
        <p:spPr bwMode="auto">
          <a:xfrm>
            <a:off x="1147130" y="3166789"/>
            <a:ext cx="6233850" cy="291465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9860" y="6081439"/>
            <a:ext cx="8112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Illustration </a:t>
            </a:r>
            <a:r>
              <a:rPr lang="en-US" b="1" dirty="0" err="1" smtClean="0">
                <a:solidFill>
                  <a:srgbClr val="FF0000"/>
                </a:solidFill>
              </a:rPr>
              <a:t>que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ça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fonctionne</a:t>
            </a:r>
            <a:r>
              <a:rPr lang="en-US" dirty="0" smtClean="0"/>
              <a:t>: rapport entre </a:t>
            </a:r>
            <a:r>
              <a:rPr lang="en-US" dirty="0" err="1" smtClean="0"/>
              <a:t>l’énergie</a:t>
            </a:r>
            <a:r>
              <a:rPr lang="en-US" dirty="0" smtClean="0"/>
              <a:t> </a:t>
            </a:r>
            <a:r>
              <a:rPr lang="en-US" dirty="0" err="1" smtClean="0"/>
              <a:t>mesurée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ECAL et </a:t>
            </a:r>
            <a:r>
              <a:rPr lang="en-US" dirty="0" err="1" smtClean="0"/>
              <a:t>dans</a:t>
            </a:r>
            <a:r>
              <a:rPr lang="en-US" dirty="0" smtClean="0"/>
              <a:t> le </a:t>
            </a:r>
          </a:p>
          <a:p>
            <a:r>
              <a:rPr lang="en-US" dirty="0" err="1" smtClean="0"/>
              <a:t>trajectographe</a:t>
            </a:r>
            <a:r>
              <a:rPr lang="en-US" dirty="0" smtClean="0"/>
              <a:t> en </a:t>
            </a:r>
            <a:r>
              <a:rPr lang="en-US" dirty="0" err="1" smtClean="0"/>
              <a:t>fonction</a:t>
            </a:r>
            <a:r>
              <a:rPr lang="en-US" dirty="0" smtClean="0"/>
              <a:t> du temps pour des </a:t>
            </a:r>
            <a:r>
              <a:rPr lang="en-US" dirty="0" err="1" smtClean="0"/>
              <a:t>électrons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avant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et </a:t>
            </a:r>
            <a:r>
              <a:rPr lang="en-US" dirty="0" smtClean="0">
                <a:solidFill>
                  <a:srgbClr val="008000"/>
                </a:solidFill>
              </a:rPr>
              <a:t>après</a:t>
            </a:r>
            <a:r>
              <a:rPr lang="en-US" dirty="0" smtClean="0"/>
              <a:t> correction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9333" y="3928533"/>
            <a:ext cx="1010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Données</a:t>
            </a:r>
            <a:endParaRPr lang="en-US" dirty="0" smtClean="0"/>
          </a:p>
          <a:p>
            <a:r>
              <a:rPr lang="en-US" dirty="0" smtClean="0"/>
              <a:t> 2012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990463" y="3928533"/>
            <a:ext cx="743268" cy="80856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980" y="4168303"/>
            <a:ext cx="1727200" cy="1137594"/>
          </a:xfrm>
          <a:prstGeom prst="rect">
            <a:avLst/>
          </a:prstGeom>
          <a:ln w="38100" cmpd="sng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15353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385" y="630383"/>
            <a:ext cx="7607868" cy="9678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 </a:t>
            </a:r>
            <a:r>
              <a:rPr lang="en-US" dirty="0" err="1" smtClean="0"/>
              <a:t>système</a:t>
            </a:r>
            <a:r>
              <a:rPr lang="en-US" dirty="0" smtClean="0"/>
              <a:t> de </a:t>
            </a:r>
            <a:r>
              <a:rPr lang="en-US" dirty="0" err="1" smtClean="0"/>
              <a:t>monitorage</a:t>
            </a:r>
            <a:r>
              <a:rPr lang="en-US" dirty="0" smtClean="0"/>
              <a:t> LASER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37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05" y="481216"/>
            <a:ext cx="947280" cy="1076649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7105" y="948273"/>
            <a:ext cx="8978363" cy="538479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CMS </a:t>
            </a:r>
            <a:r>
              <a:rPr lang="en-US" sz="1800" dirty="0" err="1" smtClean="0">
                <a:solidFill>
                  <a:srgbClr val="FF0000"/>
                </a:solidFill>
              </a:rPr>
              <a:t>saclay</a:t>
            </a:r>
            <a:r>
              <a:rPr lang="en-US" sz="1800" dirty="0" smtClean="0">
                <a:solidFill>
                  <a:srgbClr val="FF0000"/>
                </a:solidFill>
              </a:rPr>
              <a:t> a </a:t>
            </a:r>
            <a:r>
              <a:rPr lang="en-US" sz="1800" dirty="0" err="1" smtClean="0">
                <a:solidFill>
                  <a:srgbClr val="FF0000"/>
                </a:solidFill>
              </a:rPr>
              <a:t>conçu</a:t>
            </a:r>
            <a:r>
              <a:rPr lang="en-US" sz="1800" dirty="0" smtClean="0">
                <a:solidFill>
                  <a:srgbClr val="FF0000"/>
                </a:solidFill>
              </a:rPr>
              <a:t> et </a:t>
            </a:r>
            <a:r>
              <a:rPr lang="en-US" sz="1800" dirty="0" err="1" smtClean="0">
                <a:solidFill>
                  <a:srgbClr val="FF0000"/>
                </a:solidFill>
              </a:rPr>
              <a:t>mis</a:t>
            </a:r>
            <a:r>
              <a:rPr lang="en-US" sz="1800" dirty="0" smtClean="0">
                <a:solidFill>
                  <a:srgbClr val="FF0000"/>
                </a:solidFill>
              </a:rPr>
              <a:t> en place </a:t>
            </a:r>
            <a:r>
              <a:rPr lang="en-US" sz="1800" dirty="0" err="1" smtClean="0">
                <a:solidFill>
                  <a:srgbClr val="FF0000"/>
                </a:solidFill>
              </a:rPr>
              <a:t>ce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système</a:t>
            </a:r>
            <a:r>
              <a:rPr lang="en-US" sz="1800" dirty="0" smtClean="0">
                <a:solidFill>
                  <a:srgbClr val="FF0000"/>
                </a:solidFill>
              </a:rPr>
              <a:t> et </a:t>
            </a:r>
            <a:r>
              <a:rPr lang="en-US" sz="1800" dirty="0" err="1" smtClean="0">
                <a:solidFill>
                  <a:srgbClr val="FF0000"/>
                </a:solidFill>
              </a:rPr>
              <a:t>s’occupe</a:t>
            </a:r>
            <a:r>
              <a:rPr lang="en-US" sz="1800" dirty="0" smtClean="0">
                <a:solidFill>
                  <a:srgbClr val="FF0000"/>
                </a:solidFill>
              </a:rPr>
              <a:t> de </a:t>
            </a:r>
            <a:r>
              <a:rPr lang="en-US" sz="1800" dirty="0" err="1" smtClean="0">
                <a:solidFill>
                  <a:srgbClr val="FF0000"/>
                </a:solidFill>
              </a:rPr>
              <a:t>tous</a:t>
            </a:r>
            <a:r>
              <a:rPr lang="en-US" sz="1800" dirty="0" smtClean="0">
                <a:solidFill>
                  <a:srgbClr val="FF0000"/>
                </a:solidFill>
              </a:rPr>
              <a:t> les </a:t>
            </a:r>
            <a:r>
              <a:rPr lang="en-US" sz="1800" dirty="0" err="1" smtClean="0">
                <a:solidFill>
                  <a:srgbClr val="FF0000"/>
                </a:solidFill>
              </a:rPr>
              <a:t>calculs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nécessaires</a:t>
            </a:r>
            <a:r>
              <a:rPr lang="en-US" sz="1800" dirty="0" smtClean="0">
                <a:solidFill>
                  <a:srgbClr val="FF0000"/>
                </a:solidFill>
              </a:rPr>
              <a:t> en temps </a:t>
            </a:r>
            <a:r>
              <a:rPr lang="en-US" sz="1800" dirty="0" err="1" smtClean="0">
                <a:solidFill>
                  <a:srgbClr val="FF0000"/>
                </a:solidFill>
              </a:rPr>
              <a:t>réel</a:t>
            </a:r>
            <a:r>
              <a:rPr lang="en-US" sz="1800" dirty="0" smtClean="0">
                <a:solidFill>
                  <a:srgbClr val="FF0000"/>
                </a:solidFill>
              </a:rPr>
              <a:t> pour </a:t>
            </a:r>
            <a:r>
              <a:rPr lang="en-US" sz="1800" dirty="0" err="1" smtClean="0">
                <a:solidFill>
                  <a:srgbClr val="FF0000"/>
                </a:solidFill>
              </a:rPr>
              <a:t>corriger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l’énergie</a:t>
            </a:r>
            <a:r>
              <a:rPr lang="en-US" sz="1800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1800" dirty="0" err="1" smtClean="0">
                <a:solidFill>
                  <a:srgbClr val="FF0000"/>
                </a:solidFill>
              </a:rPr>
              <a:t>Cette</a:t>
            </a:r>
            <a:r>
              <a:rPr lang="en-US" sz="1800" dirty="0" smtClean="0">
                <a:solidFill>
                  <a:srgbClr val="FF0000"/>
                </a:solidFill>
              </a:rPr>
              <a:t> correction </a:t>
            </a:r>
            <a:r>
              <a:rPr lang="en-US" sz="1800" dirty="0" err="1" smtClean="0">
                <a:solidFill>
                  <a:srgbClr val="FF0000"/>
                </a:solidFill>
              </a:rPr>
              <a:t>est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cruciale</a:t>
            </a:r>
            <a:r>
              <a:rPr lang="en-US" sz="1800" dirty="0" smtClean="0">
                <a:solidFill>
                  <a:srgbClr val="FF0000"/>
                </a:solidFill>
              </a:rPr>
              <a:t> pour la </a:t>
            </a:r>
            <a:r>
              <a:rPr lang="en-US" sz="1800" dirty="0" err="1" smtClean="0">
                <a:solidFill>
                  <a:srgbClr val="FF0000"/>
                </a:solidFill>
              </a:rPr>
              <a:t>recherche</a:t>
            </a:r>
            <a:r>
              <a:rPr lang="en-US" sz="1800" dirty="0" smtClean="0">
                <a:solidFill>
                  <a:srgbClr val="FF0000"/>
                </a:solidFill>
              </a:rPr>
              <a:t> du Higgs en </a:t>
            </a:r>
            <a:r>
              <a:rPr lang="en-US" sz="1800" dirty="0" err="1" smtClean="0">
                <a:solidFill>
                  <a:srgbClr val="FF0000"/>
                </a:solidFill>
              </a:rPr>
              <a:t>deux</a:t>
            </a:r>
            <a:r>
              <a:rPr lang="en-US" sz="1800" dirty="0" smtClean="0">
                <a:solidFill>
                  <a:srgbClr val="FF0000"/>
                </a:solidFill>
              </a:rPr>
              <a:t> photons.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32518" y="6055511"/>
            <a:ext cx="489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Masse du Higgs: </a:t>
            </a:r>
            <a:r>
              <a:rPr lang="en-US" dirty="0" err="1" smtClean="0"/>
              <a:t>précision</a:t>
            </a:r>
            <a:r>
              <a:rPr lang="en-US" dirty="0" smtClean="0"/>
              <a:t> accrue après correction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9333" y="3928533"/>
            <a:ext cx="1184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Simulation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370667" y="3268133"/>
            <a:ext cx="3776133" cy="2556934"/>
            <a:chOff x="5383294" y="3262024"/>
            <a:chExt cx="2796767" cy="2332832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028" y="3262024"/>
              <a:ext cx="2655033" cy="2166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7478916" y="5287079"/>
              <a:ext cx="663839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Masse</a:t>
              </a:r>
              <a:endParaRPr lang="en-US" sz="14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 rot="16200000" flipH="1">
              <a:off x="4792704" y="3865039"/>
              <a:ext cx="148895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err="1" smtClean="0"/>
                <a:t>Nombre</a:t>
              </a:r>
              <a:r>
                <a:rPr lang="en-US" sz="1400" b="1" dirty="0" smtClean="0"/>
                <a:t> </a:t>
              </a:r>
              <a:r>
                <a:rPr lang="en-US" sz="1400" b="1" dirty="0" err="1" smtClean="0"/>
                <a:t>d’évts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17692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296809" y="3534301"/>
            <a:ext cx="8731071" cy="16312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sz="2000" dirty="0" smtClean="0"/>
              <a:t>Ce que j’ai écrit dans une présentation de novembre 2010: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smtClean="0"/>
              <a:t>Les prises de données en 2011 et 2012</a:t>
            </a:r>
            <a:endParaRPr lang="fr-FR" sz="36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38</a:t>
            </a:fld>
            <a:endParaRPr lang="en-US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6"/>
          <a:stretch/>
        </p:blipFill>
        <p:spPr bwMode="auto">
          <a:xfrm>
            <a:off x="401444" y="4164333"/>
            <a:ext cx="8549534" cy="8425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296809" y="2085276"/>
            <a:ext cx="8731072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sz="2000" dirty="0" smtClean="0"/>
              <a:t>Incident de septembre 2008 =&gt;  énergie (</a:t>
            </a:r>
            <a:r>
              <a:rPr lang="fr-FR" sz="2000" dirty="0" smtClean="0">
                <a:sym typeface="Symbol"/>
              </a:rPr>
              <a:t></a:t>
            </a:r>
            <a:r>
              <a:rPr lang="fr-FR" sz="2000" dirty="0" smtClean="0"/>
              <a:t>s) ramenée de 14 TeV a 7 TeV puis remontée a 8TeV en 2012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2000" dirty="0" smtClean="0"/>
              <a:t>Premières collisions proton-proton fin 2009 (a 900 GeV puis a 2.2 TeV)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2000" dirty="0" smtClean="0"/>
              <a:t>Premières collisions a 7 TeV en mars 2010</a:t>
            </a:r>
            <a:endParaRPr lang="fr-FR" sz="2000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88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smtClean="0"/>
              <a:t>Les prises de données en 2011 et 2012</a:t>
            </a:r>
            <a:endParaRPr lang="fr-FR" sz="36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39</a:t>
            </a:fld>
            <a:endParaRPr lang="en-US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4"/>
          <a:stretch/>
        </p:blipFill>
        <p:spPr bwMode="auto">
          <a:xfrm>
            <a:off x="1296105" y="1738456"/>
            <a:ext cx="6718731" cy="507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e 7"/>
          <p:cNvGrpSpPr/>
          <p:nvPr/>
        </p:nvGrpSpPr>
        <p:grpSpPr>
          <a:xfrm>
            <a:off x="4501923" y="1895707"/>
            <a:ext cx="2865863" cy="1403634"/>
            <a:chOff x="4457319" y="1951462"/>
            <a:chExt cx="2865863" cy="1403634"/>
          </a:xfrm>
        </p:grpSpPr>
        <p:sp>
          <p:nvSpPr>
            <p:cNvPr id="3" name="Rectangle 2"/>
            <p:cNvSpPr/>
            <p:nvPr/>
          </p:nvSpPr>
          <p:spPr>
            <a:xfrm>
              <a:off x="4457319" y="1951462"/>
              <a:ext cx="2598234" cy="1403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475689" y="1973764"/>
              <a:ext cx="847493" cy="9478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/>
            <p:cNvSpPr/>
            <p:nvPr/>
          </p:nvSpPr>
          <p:spPr>
            <a:xfrm rot="17954919">
              <a:off x="6886631" y="2903260"/>
              <a:ext cx="411557" cy="3095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337617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0803" y="1706137"/>
            <a:ext cx="8562115" cy="51518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Modèle</a:t>
            </a:r>
            <a:r>
              <a:rPr lang="en-US" dirty="0" smtClean="0"/>
              <a:t> Standard : Les masses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05" y="481216"/>
            <a:ext cx="947280" cy="1076649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4</a:t>
            </a:fld>
            <a:endParaRPr lang="en-US"/>
          </a:p>
        </p:txBody>
      </p:sp>
      <p:pic>
        <p:nvPicPr>
          <p:cNvPr id="53" name="Content Placeholder 9" descr="SM_spectrum.tif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2543534" y="1717288"/>
            <a:ext cx="4072927" cy="5140712"/>
          </a:xfrm>
          <a:effectLst>
            <a:outerShdw blurRad="406400" dist="38100" dir="2700000">
              <a:srgbClr val="000000">
                <a:alpha val="46000"/>
              </a:srgbClr>
            </a:outerShdw>
          </a:effectLst>
        </p:spPr>
      </p:pic>
      <p:sp>
        <p:nvSpPr>
          <p:cNvPr id="4" name="ZoneTexte 3"/>
          <p:cNvSpPr txBox="1"/>
          <p:nvPr/>
        </p:nvSpPr>
        <p:spPr>
          <a:xfrm>
            <a:off x="2174488" y="1839950"/>
            <a:ext cx="577402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GeV</a:t>
            </a:r>
            <a:endParaRPr lang="fr-FR" dirty="0"/>
          </a:p>
        </p:txBody>
      </p:sp>
      <p:sp>
        <p:nvSpPr>
          <p:cNvPr id="5" name="Ellipse 4"/>
          <p:cNvSpPr/>
          <p:nvPr/>
        </p:nvSpPr>
        <p:spPr>
          <a:xfrm>
            <a:off x="5876694" y="2209282"/>
            <a:ext cx="546410" cy="600825"/>
          </a:xfrm>
          <a:prstGeom prst="ellipse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/>
          <p:cNvCxnSpPr>
            <a:stCxn id="5" idx="6"/>
          </p:cNvCxnSpPr>
          <p:nvPr/>
        </p:nvCxnSpPr>
        <p:spPr>
          <a:xfrm flipV="1">
            <a:off x="6423104" y="2509694"/>
            <a:ext cx="468350" cy="1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6891454" y="2209282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  <a:endParaRPr lang="fr-FR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1950237" y="2609391"/>
            <a:ext cx="535724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100</a:t>
            </a:r>
            <a:endParaRPr lang="fr-FR" dirty="0"/>
          </a:p>
        </p:txBody>
      </p:sp>
      <p:sp>
        <p:nvSpPr>
          <p:cNvPr id="56" name="ZoneTexte 55"/>
          <p:cNvSpPr txBox="1"/>
          <p:nvPr/>
        </p:nvSpPr>
        <p:spPr>
          <a:xfrm>
            <a:off x="2172026" y="3453342"/>
            <a:ext cx="301686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1</a:t>
            </a:r>
            <a:endParaRPr lang="fr-FR" dirty="0"/>
          </a:p>
        </p:txBody>
      </p:sp>
      <p:sp>
        <p:nvSpPr>
          <p:cNvPr id="57" name="ZoneTexte 56"/>
          <p:cNvSpPr txBox="1"/>
          <p:nvPr/>
        </p:nvSpPr>
        <p:spPr>
          <a:xfrm>
            <a:off x="1792269" y="4754493"/>
            <a:ext cx="710451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0,001</a:t>
            </a:r>
            <a:endParaRPr lang="fr-FR" dirty="0"/>
          </a:p>
        </p:txBody>
      </p:sp>
      <p:sp>
        <p:nvSpPr>
          <p:cNvPr id="58" name="ZoneTexte 57"/>
          <p:cNvSpPr txBox="1"/>
          <p:nvPr/>
        </p:nvSpPr>
        <p:spPr>
          <a:xfrm>
            <a:off x="1885175" y="6055644"/>
            <a:ext cx="622286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10</a:t>
            </a:r>
            <a:r>
              <a:rPr lang="fr-FR" baseline="30000" dirty="0" smtClean="0"/>
              <a:t>-11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9755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smtClean="0"/>
              <a:t>Les prises </a:t>
            </a:r>
            <a:r>
              <a:rPr lang="fr-FR" sz="3600" dirty="0"/>
              <a:t>de données en 2011 et 2012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40</a:t>
            </a:fld>
            <a:endParaRPr lang="en-US"/>
          </a:p>
        </p:txBody>
      </p:sp>
      <p:grpSp>
        <p:nvGrpSpPr>
          <p:cNvPr id="7" name="Groupe 6"/>
          <p:cNvGrpSpPr/>
          <p:nvPr/>
        </p:nvGrpSpPr>
        <p:grpSpPr>
          <a:xfrm>
            <a:off x="595974" y="3686767"/>
            <a:ext cx="8229600" cy="2772668"/>
            <a:chOff x="662880" y="4077072"/>
            <a:chExt cx="8229600" cy="2772668"/>
          </a:xfrm>
        </p:grpSpPr>
        <p:pic>
          <p:nvPicPr>
            <p:cNvPr id="8" name="Picture 2" descr="Untitled.png"/>
            <p:cNvPicPr preferRelativeResize="0"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880" y="4077072"/>
              <a:ext cx="8229600" cy="27726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TextBox 5"/>
            <p:cNvSpPr txBox="1">
              <a:spLocks noChangeArrowheads="1"/>
            </p:cNvSpPr>
            <p:nvPr/>
          </p:nvSpPr>
          <p:spPr bwMode="auto">
            <a:xfrm>
              <a:off x="1792176" y="5641503"/>
              <a:ext cx="763600" cy="30777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1400" dirty="0" smtClean="0">
                  <a:effectLst/>
                  <a:sym typeface="Wingdings"/>
                </a:rPr>
                <a:t>Z </a:t>
              </a:r>
              <a:r>
                <a:rPr lang="en-US" sz="1400" dirty="0" err="1" smtClean="0">
                  <a:effectLst/>
                  <a:latin typeface="Lucida Grande"/>
                  <a:ea typeface="Lucida Grande"/>
                  <a:cs typeface="Lucida Grande"/>
                  <a:sym typeface="Wingdings"/>
                </a:rPr>
                <a:t>μμ</a:t>
              </a:r>
              <a:endParaRPr lang="en-US" sz="1400" dirty="0" smtClean="0">
                <a:effectLst/>
                <a:sym typeface="Wingdings"/>
              </a:endParaRPr>
            </a:p>
          </p:txBody>
        </p:sp>
        <p:sp>
          <p:nvSpPr>
            <p:cNvPr id="10" name="TextBox 5"/>
            <p:cNvSpPr txBox="1">
              <a:spLocks noChangeArrowheads="1"/>
            </p:cNvSpPr>
            <p:nvPr/>
          </p:nvSpPr>
          <p:spPr bwMode="auto">
            <a:xfrm>
              <a:off x="2771800" y="4170566"/>
              <a:ext cx="6045745" cy="33855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dirty="0" smtClean="0">
                  <a:effectLst/>
                  <a:sym typeface="Wingdings"/>
                </a:rPr>
                <a:t>Z </a:t>
              </a:r>
              <a:r>
                <a:rPr lang="en-US" dirty="0" err="1" smtClean="0">
                  <a:effectLst/>
                  <a:latin typeface="Lucida Grande"/>
                  <a:ea typeface="Lucida Grande"/>
                  <a:cs typeface="Lucida Grande"/>
                  <a:sym typeface="Wingdings"/>
                </a:rPr>
                <a:t>μμ</a:t>
              </a:r>
              <a:r>
                <a:rPr lang="en-US" dirty="0" smtClean="0">
                  <a:effectLst/>
                  <a:sym typeface="Wingdings"/>
                </a:rPr>
                <a:t> event from 2012 data with 25 reconstructed vertices</a:t>
              </a: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473312" y="1862253"/>
            <a:ext cx="8492268" cy="16312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Principale difficulté: le taux de collisions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/>
              <a:t>Croisement de paquets de protons (&gt;1,5 10</a:t>
            </a:r>
            <a:r>
              <a:rPr lang="fr-FR" baseline="30000" dirty="0" smtClean="0"/>
              <a:t>11</a:t>
            </a:r>
            <a:r>
              <a:rPr lang="fr-FR" dirty="0" smtClean="0"/>
              <a:t>p) chaque 50 ns =&gt; 40 10</a:t>
            </a:r>
            <a:r>
              <a:rPr lang="fr-FR" baseline="30000" dirty="0" smtClean="0"/>
              <a:t>6</a:t>
            </a:r>
            <a:r>
              <a:rPr lang="fr-FR" dirty="0" smtClean="0"/>
              <a:t> par seconde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/>
              <a:t>Plus de 25 interactions proton-protons  en moyenne par croisement </a:t>
            </a:r>
          </a:p>
          <a:p>
            <a:pPr marL="742898" lvl="1" indent="-285750">
              <a:buFont typeface="Wingdings" pitchFamily="2" charset="2"/>
              <a:buChar char="ü"/>
            </a:pPr>
            <a:r>
              <a:rPr lang="fr-FR" sz="1400" dirty="0" smtClean="0">
                <a:solidFill>
                  <a:schemeClr val="accent1">
                    <a:lumMod val="75000"/>
                  </a:schemeClr>
                </a:solidFill>
              </a:rPr>
              <a:t>Beaucoup de travail nécessaire pour maintenir les performances des détecteurs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dirty="0" smtClean="0"/>
              <a:t>Seulement 400 évènements enregistrés par seconde   =&gt;   ~10</a:t>
            </a:r>
            <a:r>
              <a:rPr lang="fr-FR" baseline="30000" dirty="0" smtClean="0"/>
              <a:t>9</a:t>
            </a:r>
            <a:r>
              <a:rPr lang="fr-FR" dirty="0" smtClean="0"/>
              <a:t> évènements/an </a:t>
            </a:r>
          </a:p>
          <a:p>
            <a:pPr marL="742898" lvl="1" indent="-285750">
              <a:buFont typeface="Wingdings" pitchFamily="2" charset="2"/>
              <a:buChar char="ü"/>
            </a:pPr>
            <a:r>
              <a:rPr lang="fr-FR" sz="1400" dirty="0" smtClean="0">
                <a:solidFill>
                  <a:schemeClr val="accent1">
                    <a:lumMod val="75000"/>
                  </a:schemeClr>
                </a:solidFill>
              </a:rPr>
              <a:t>~25 bosons de Higgs (</a:t>
            </a:r>
            <a:r>
              <a:rPr lang="fr-FR" sz="1400" dirty="0" err="1" smtClean="0">
                <a:solidFill>
                  <a:schemeClr val="accent1">
                    <a:lumMod val="75000"/>
                  </a:schemeClr>
                </a:solidFill>
              </a:rPr>
              <a:t>m</a:t>
            </a:r>
            <a:r>
              <a:rPr lang="fr-FR" sz="1400" baseline="-25000" dirty="0" err="1" smtClean="0">
                <a:solidFill>
                  <a:schemeClr val="accent1">
                    <a:lumMod val="75000"/>
                  </a:schemeClr>
                </a:solidFill>
              </a:rPr>
              <a:t>H</a:t>
            </a:r>
            <a:r>
              <a:rPr lang="fr-FR" sz="1400" dirty="0" smtClean="0">
                <a:solidFill>
                  <a:schemeClr val="accent1">
                    <a:lumMod val="75000"/>
                  </a:schemeClr>
                </a:solidFill>
              </a:rPr>
              <a:t>=125 GeV) attendus dans le canal H-&gt;4 leptons sur 2011+2012 (avant analyse)</a:t>
            </a:r>
            <a:endParaRPr lang="fr-F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  <p:cxnSp>
        <p:nvCxnSpPr>
          <p:cNvPr id="5" name="Connecteur droit avec flèche 4"/>
          <p:cNvCxnSpPr/>
          <p:nvPr/>
        </p:nvCxnSpPr>
        <p:spPr>
          <a:xfrm flipV="1">
            <a:off x="947854" y="6166624"/>
            <a:ext cx="7660887" cy="44605"/>
          </a:xfrm>
          <a:prstGeom prst="straightConnector1">
            <a:avLst/>
          </a:prstGeom>
          <a:ln w="38100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3992137" y="5742882"/>
            <a:ext cx="2093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</a:rPr>
              <a:t>Quelques cm</a:t>
            </a:r>
            <a:endParaRPr lang="fr-F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1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385" y="630383"/>
            <a:ext cx="7607868" cy="967840"/>
          </a:xfrm>
        </p:spPr>
        <p:txBody>
          <a:bodyPr>
            <a:normAutofit/>
          </a:bodyPr>
          <a:lstStyle/>
          <a:p>
            <a:r>
              <a:rPr lang="en-US" sz="4400" dirty="0" err="1" smtClean="0"/>
              <a:t>Recherche</a:t>
            </a:r>
            <a:r>
              <a:rPr lang="en-US" sz="4400" dirty="0" smtClean="0"/>
              <a:t> </a:t>
            </a:r>
            <a:r>
              <a:rPr lang="en-US" sz="4400" dirty="0"/>
              <a:t>du </a:t>
            </a:r>
            <a:r>
              <a:rPr lang="en-US" sz="4400" dirty="0" smtClean="0"/>
              <a:t>boson </a:t>
            </a:r>
            <a:r>
              <a:rPr lang="en-US" sz="4400" dirty="0"/>
              <a:t>de Higgs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41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05" y="481216"/>
            <a:ext cx="947280" cy="1076649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03105" y="2150527"/>
            <a:ext cx="8555148" cy="33189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chemeClr val="accent1"/>
                </a:solidFill>
              </a:rPr>
              <a:t>Les </a:t>
            </a:r>
            <a:r>
              <a:rPr lang="en-US" sz="2800" b="1" dirty="0" err="1" smtClean="0">
                <a:solidFill>
                  <a:schemeClr val="accent1"/>
                </a:solidFill>
              </a:rPr>
              <a:t>derniers</a:t>
            </a:r>
            <a:r>
              <a:rPr lang="en-US" sz="2800" b="1" dirty="0" smtClean="0">
                <a:solidFill>
                  <a:schemeClr val="accent1"/>
                </a:solidFill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</a:rPr>
              <a:t>résultats</a:t>
            </a:r>
            <a:r>
              <a:rPr lang="en-US" sz="2800" b="1" dirty="0" smtClean="0">
                <a:solidFill>
                  <a:schemeClr val="accent1"/>
                </a:solidFill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</a:rPr>
              <a:t>d’ATLAS</a:t>
            </a:r>
            <a:r>
              <a:rPr lang="en-US" sz="2800" b="1" dirty="0" smtClean="0">
                <a:solidFill>
                  <a:schemeClr val="accent1"/>
                </a:solidFill>
              </a:rPr>
              <a:t> et CMS: </a:t>
            </a:r>
          </a:p>
          <a:p>
            <a:pPr marL="0" indent="0">
              <a:buNone/>
            </a:pPr>
            <a:endParaRPr lang="en-US" sz="900" b="1" dirty="0" smtClean="0">
              <a:solidFill>
                <a:schemeClr val="accent1"/>
              </a:solidFill>
            </a:endParaRPr>
          </a:p>
          <a:p>
            <a:r>
              <a:rPr lang="en-US" sz="2800" dirty="0" err="1" smtClean="0">
                <a:solidFill>
                  <a:schemeClr val="tx1"/>
                </a:solidFill>
              </a:rPr>
              <a:t>Recherche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du Higgs se </a:t>
            </a:r>
            <a:r>
              <a:rPr lang="en-US" sz="2800" dirty="0" err="1">
                <a:solidFill>
                  <a:schemeClr val="tx1"/>
                </a:solidFill>
              </a:rPr>
              <a:t>désintégrant</a:t>
            </a:r>
            <a:r>
              <a:rPr lang="en-US" sz="2800" dirty="0">
                <a:solidFill>
                  <a:schemeClr val="tx1"/>
                </a:solidFill>
              </a:rPr>
              <a:t> en </a:t>
            </a:r>
            <a:r>
              <a:rPr lang="en-US" sz="2800" dirty="0" err="1">
                <a:solidFill>
                  <a:schemeClr val="tx1"/>
                </a:solidFill>
              </a:rPr>
              <a:t>deux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photons γ</a:t>
            </a:r>
          </a:p>
          <a:p>
            <a:r>
              <a:rPr lang="en-US" sz="2800" dirty="0" err="1" smtClean="0">
                <a:solidFill>
                  <a:schemeClr val="tx1"/>
                </a:solidFill>
              </a:rPr>
              <a:t>Recherche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du Higgs se </a:t>
            </a:r>
            <a:r>
              <a:rPr lang="en-US" sz="2800" dirty="0" err="1">
                <a:solidFill>
                  <a:schemeClr val="tx1"/>
                </a:solidFill>
              </a:rPr>
              <a:t>désintégrant</a:t>
            </a:r>
            <a:r>
              <a:rPr lang="en-US" sz="2800" dirty="0">
                <a:solidFill>
                  <a:schemeClr val="tx1"/>
                </a:solidFill>
              </a:rPr>
              <a:t> en </a:t>
            </a:r>
            <a:r>
              <a:rPr lang="en-US" sz="2800" dirty="0" err="1">
                <a:solidFill>
                  <a:schemeClr val="tx1"/>
                </a:solidFill>
              </a:rPr>
              <a:t>deux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bosons Z</a:t>
            </a:r>
          </a:p>
          <a:p>
            <a:pPr marL="742898" lvl="1" indent="-285750">
              <a:buFont typeface="Arial"/>
              <a:buChar char="•"/>
            </a:pPr>
            <a:endParaRPr lang="en-US" sz="2800" b="1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783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385" y="630383"/>
            <a:ext cx="7607868" cy="96784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H en </a:t>
            </a:r>
            <a:r>
              <a:rPr lang="en-US" sz="4400" dirty="0" err="1" smtClean="0"/>
              <a:t>γγ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42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05" y="481216"/>
            <a:ext cx="947280" cy="1076649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99909" y="1794927"/>
            <a:ext cx="8758344" cy="49002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On </a:t>
            </a:r>
            <a:r>
              <a:rPr lang="en-US" sz="2000" b="1" dirty="0" err="1" smtClean="0">
                <a:solidFill>
                  <a:schemeClr val="accent1"/>
                </a:solidFill>
              </a:rPr>
              <a:t>cherche</a:t>
            </a:r>
            <a:r>
              <a:rPr 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</a:rPr>
              <a:t>tous</a:t>
            </a:r>
            <a:r>
              <a:rPr lang="en-US" sz="2000" b="1" dirty="0" smtClean="0">
                <a:solidFill>
                  <a:schemeClr val="accent1"/>
                </a:solidFill>
              </a:rPr>
              <a:t> les </a:t>
            </a:r>
            <a:r>
              <a:rPr lang="en-US" sz="2000" b="1" dirty="0" err="1" smtClean="0">
                <a:solidFill>
                  <a:schemeClr val="accent1"/>
                </a:solidFill>
              </a:rPr>
              <a:t>événements</a:t>
            </a:r>
            <a:r>
              <a:rPr lang="en-US" sz="2000" b="1" dirty="0" smtClean="0">
                <a:solidFill>
                  <a:schemeClr val="accent1"/>
                </a:solidFill>
              </a:rPr>
              <a:t> avec 2 photons </a:t>
            </a:r>
            <a:r>
              <a:rPr lang="en-US" sz="2000" b="1" dirty="0" err="1" smtClean="0">
                <a:solidFill>
                  <a:schemeClr val="accent1"/>
                </a:solidFill>
              </a:rPr>
              <a:t>dans</a:t>
            </a:r>
            <a:r>
              <a:rPr lang="en-US" sz="2000" b="1" dirty="0" smtClean="0">
                <a:solidFill>
                  <a:schemeClr val="accent1"/>
                </a:solidFill>
              </a:rPr>
              <a:t> le </a:t>
            </a:r>
            <a:r>
              <a:rPr lang="en-US" sz="2000" b="1" dirty="0" err="1" smtClean="0">
                <a:solidFill>
                  <a:schemeClr val="accent1"/>
                </a:solidFill>
              </a:rPr>
              <a:t>détecteur</a:t>
            </a:r>
            <a:r>
              <a:rPr lang="en-US" sz="2000" b="1" dirty="0" smtClean="0">
                <a:solidFill>
                  <a:schemeClr val="accent1"/>
                </a:solidFill>
              </a:rPr>
              <a:t>:</a:t>
            </a:r>
          </a:p>
          <a:p>
            <a:pPr marL="457148" lvl="1" indent="0">
              <a:buNone/>
            </a:pPr>
            <a:endParaRPr lang="en-US" b="1" dirty="0" smtClean="0">
              <a:solidFill>
                <a:schemeClr val="accent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0799" y="5873486"/>
            <a:ext cx="8555148" cy="940238"/>
          </a:xfrm>
          <a:prstGeom prst="rect">
            <a:avLst/>
          </a:prstGeom>
        </p:spPr>
        <p:txBody>
          <a:bodyPr vert="horz" lIns="91430" tIns="45715" rIns="91430" bIns="45715" rtlCol="0">
            <a:noAutofit/>
          </a:bodyPr>
          <a:lstStyle>
            <a:lvl1pPr marL="453974" indent="-453974" algn="l" defTabSz="914296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296" indent="-457148" algn="l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331" indent="-346036" algn="l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018" indent="-339686" algn="l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704" indent="-331750" algn="l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502" indent="-344449" algn="l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426" indent="-344449" algn="l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69875" indent="-344449" algn="l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2736" indent="-344449" algn="l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000" b="1" dirty="0" smtClean="0">
                <a:solidFill>
                  <a:srgbClr val="990000"/>
                </a:solidFill>
              </a:rPr>
              <a:t>Après </a:t>
            </a:r>
            <a:r>
              <a:rPr lang="en-US" sz="2000" b="1" dirty="0" err="1" smtClean="0">
                <a:solidFill>
                  <a:srgbClr val="990000"/>
                </a:solidFill>
              </a:rPr>
              <a:t>cette</a:t>
            </a:r>
            <a:r>
              <a:rPr lang="en-US" sz="2000" b="1" dirty="0" smtClean="0">
                <a:solidFill>
                  <a:srgbClr val="990000"/>
                </a:solidFill>
              </a:rPr>
              <a:t> </a:t>
            </a:r>
            <a:r>
              <a:rPr lang="en-US" sz="2000" b="1" dirty="0" err="1" smtClean="0">
                <a:solidFill>
                  <a:srgbClr val="990000"/>
                </a:solidFill>
              </a:rPr>
              <a:t>sélection</a:t>
            </a:r>
            <a:r>
              <a:rPr lang="en-US" sz="2000" b="1" dirty="0" smtClean="0">
                <a:solidFill>
                  <a:srgbClr val="990000"/>
                </a:solidFill>
              </a:rPr>
              <a:t>, </a:t>
            </a:r>
            <a:r>
              <a:rPr lang="en-US" sz="2000" b="1" dirty="0" err="1" smtClean="0">
                <a:solidFill>
                  <a:srgbClr val="990000"/>
                </a:solidFill>
              </a:rPr>
              <a:t>il</a:t>
            </a:r>
            <a:r>
              <a:rPr lang="en-US" sz="2000" b="1" dirty="0" smtClean="0">
                <a:solidFill>
                  <a:srgbClr val="990000"/>
                </a:solidFill>
              </a:rPr>
              <a:t> </a:t>
            </a:r>
            <a:r>
              <a:rPr lang="en-US" sz="2000" b="1" dirty="0" err="1" smtClean="0">
                <a:solidFill>
                  <a:srgbClr val="990000"/>
                </a:solidFill>
              </a:rPr>
              <a:t>reste</a:t>
            </a:r>
            <a:r>
              <a:rPr lang="en-US" sz="2000" b="1" dirty="0" smtClean="0">
                <a:solidFill>
                  <a:srgbClr val="990000"/>
                </a:solidFill>
              </a:rPr>
              <a:t> beaucoup de bruit de fond! 		    </a:t>
            </a:r>
            <a:r>
              <a:rPr lang="en-US" sz="2000" dirty="0" err="1" smtClean="0">
                <a:solidFill>
                  <a:srgbClr val="000000"/>
                </a:solidFill>
              </a:rPr>
              <a:t>D’autres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processus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connus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peuvent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produire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deux</a:t>
            </a:r>
            <a:r>
              <a:rPr lang="en-US" sz="2000" dirty="0" smtClean="0">
                <a:solidFill>
                  <a:srgbClr val="000000"/>
                </a:solidFill>
              </a:rPr>
              <a:t> photons </a:t>
            </a:r>
            <a:r>
              <a:rPr lang="en-US" sz="2000" dirty="0" err="1" smtClean="0">
                <a:solidFill>
                  <a:srgbClr val="000000"/>
                </a:solidFill>
              </a:rPr>
              <a:t>isolés</a:t>
            </a:r>
            <a:endParaRPr lang="en-US" sz="2000" b="1" dirty="0" smtClean="0">
              <a:solidFill>
                <a:srgbClr val="990000"/>
              </a:solidFill>
            </a:endParaRPr>
          </a:p>
        </p:txBody>
      </p:sp>
      <p:pic>
        <p:nvPicPr>
          <p:cNvPr id="12" name="Picture 4" descr="gammagamma_run194224_evt537407586_ispy_3d-annotate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067" y="2273746"/>
            <a:ext cx="4995327" cy="345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593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5174999" y="4871604"/>
            <a:ext cx="2055374" cy="1884598"/>
            <a:chOff x="5366376" y="4852749"/>
            <a:chExt cx="2160489" cy="2005251"/>
          </a:xfrm>
        </p:grpSpPr>
        <p:grpSp>
          <p:nvGrpSpPr>
            <p:cNvPr id="14" name="Group 13"/>
            <p:cNvGrpSpPr/>
            <p:nvPr/>
          </p:nvGrpSpPr>
          <p:grpSpPr>
            <a:xfrm>
              <a:off x="5520265" y="4903549"/>
              <a:ext cx="2006600" cy="1954451"/>
              <a:chOff x="5520265" y="4903549"/>
              <a:chExt cx="2006600" cy="1954451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5520265" y="4903549"/>
                <a:ext cx="2006600" cy="1802054"/>
                <a:chOff x="5435600" y="5055946"/>
                <a:chExt cx="2006600" cy="1802054"/>
              </a:xfrm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435600" y="5072879"/>
                  <a:ext cx="2006600" cy="1785121"/>
                </a:xfrm>
                <a:prstGeom prst="rect">
                  <a:avLst/>
                </a:prstGeom>
              </p:spPr>
            </p:pic>
            <p:sp>
              <p:nvSpPr>
                <p:cNvPr id="12" name="Rectangle 11"/>
                <p:cNvSpPr/>
                <p:nvPr/>
              </p:nvSpPr>
              <p:spPr>
                <a:xfrm>
                  <a:off x="5977466" y="5055946"/>
                  <a:ext cx="1049867" cy="48125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5" name="TextBox 14"/>
              <p:cNvSpPr txBox="1"/>
              <p:nvPr/>
            </p:nvSpPr>
            <p:spPr>
              <a:xfrm>
                <a:off x="6757911" y="6550223"/>
                <a:ext cx="663839" cy="30777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Masse</a:t>
                </a:r>
                <a:endParaRPr lang="en-US" sz="1400" b="1" dirty="0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 rot="16200000" flipH="1">
              <a:off x="4775786" y="5443339"/>
              <a:ext cx="1488957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err="1" smtClean="0"/>
                <a:t>Nombre</a:t>
              </a:r>
              <a:r>
                <a:rPr lang="en-US" sz="1400" b="1" dirty="0" smtClean="0"/>
                <a:t> </a:t>
              </a:r>
              <a:r>
                <a:rPr lang="en-US" sz="1400" b="1" dirty="0" err="1" smtClean="0"/>
                <a:t>d’évts</a:t>
              </a:r>
              <a:endParaRPr lang="en-US" sz="1400" b="1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385" y="630383"/>
            <a:ext cx="7607868" cy="96784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H en </a:t>
            </a:r>
            <a:r>
              <a:rPr lang="en-US" sz="4400" dirty="0" err="1" smtClean="0"/>
              <a:t>γγ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43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05" y="481216"/>
            <a:ext cx="947280" cy="1076649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03105" y="1794927"/>
            <a:ext cx="8555148" cy="18457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Comment </a:t>
            </a:r>
            <a:r>
              <a:rPr lang="en-US" sz="2000" b="1" dirty="0" err="1" smtClean="0">
                <a:solidFill>
                  <a:schemeClr val="accent1"/>
                </a:solidFill>
              </a:rPr>
              <a:t>séparer</a:t>
            </a:r>
            <a:r>
              <a:rPr lang="en-US" sz="2000" b="1" dirty="0" smtClean="0">
                <a:solidFill>
                  <a:schemeClr val="accent1"/>
                </a:solidFill>
              </a:rPr>
              <a:t> les bruits de </a:t>
            </a:r>
            <a:r>
              <a:rPr lang="en-US" sz="2000" b="1" dirty="0" err="1" smtClean="0">
                <a:solidFill>
                  <a:schemeClr val="accent1"/>
                </a:solidFill>
              </a:rPr>
              <a:t>fonds</a:t>
            </a:r>
            <a:r>
              <a:rPr 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</a:rPr>
              <a:t>restants</a:t>
            </a:r>
            <a:r>
              <a:rPr lang="en-US" sz="2000" b="1" dirty="0" smtClean="0">
                <a:solidFill>
                  <a:schemeClr val="accent1"/>
                </a:solidFill>
              </a:rPr>
              <a:t> du boson de Higgs? </a:t>
            </a:r>
            <a:endParaRPr lang="en-US" sz="20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Avec la masse </a:t>
            </a:r>
            <a:r>
              <a:rPr lang="en-US" sz="2000" b="1" dirty="0" err="1" smtClean="0">
                <a:solidFill>
                  <a:srgbClr val="FF0000"/>
                </a:solidFill>
              </a:rPr>
              <a:t>diphoton</a:t>
            </a:r>
            <a:r>
              <a:rPr lang="en-US" sz="2000" b="1" dirty="0" smtClean="0">
                <a:solidFill>
                  <a:srgbClr val="FF0000"/>
                </a:solidFill>
              </a:rPr>
              <a:t>: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            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m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γγ</a:t>
            </a:r>
            <a:r>
              <a:rPr lang="en-US" sz="2000" dirty="0" smtClean="0">
                <a:solidFill>
                  <a:srgbClr val="FF0000"/>
                </a:solidFill>
              </a:rPr>
              <a:t>= √2 E</a:t>
            </a:r>
            <a:r>
              <a:rPr lang="en-US" sz="2000" baseline="-25000" dirty="0" smtClean="0">
                <a:solidFill>
                  <a:srgbClr val="FF0000"/>
                </a:solidFill>
              </a:rPr>
              <a:t>1</a:t>
            </a:r>
            <a:r>
              <a:rPr lang="en-US" sz="2000" dirty="0" smtClean="0">
                <a:solidFill>
                  <a:srgbClr val="FF0000"/>
                </a:solidFill>
              </a:rPr>
              <a:t> E</a:t>
            </a:r>
            <a:r>
              <a:rPr lang="en-US" sz="2000" baseline="-25000" dirty="0" smtClean="0">
                <a:solidFill>
                  <a:srgbClr val="FF0000"/>
                </a:solidFill>
              </a:rPr>
              <a:t>2</a:t>
            </a:r>
            <a:r>
              <a:rPr lang="en-US" sz="2000" dirty="0" smtClean="0">
                <a:solidFill>
                  <a:srgbClr val="FF0000"/>
                </a:solidFill>
              </a:rPr>
              <a:t> [1-cos(</a:t>
            </a:r>
            <a:r>
              <a:rPr lang="en-US" sz="2000" dirty="0" err="1" smtClean="0">
                <a:solidFill>
                  <a:srgbClr val="FF0000"/>
                </a:solidFill>
              </a:rPr>
              <a:t>θ</a:t>
            </a:r>
            <a:r>
              <a:rPr lang="en-US" sz="2000" dirty="0" smtClean="0">
                <a:solidFill>
                  <a:srgbClr val="FF0000"/>
                </a:solidFill>
              </a:rPr>
              <a:t>)]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Avec </a:t>
            </a:r>
            <a:r>
              <a:rPr lang="en-US" sz="2000" dirty="0">
                <a:solidFill>
                  <a:srgbClr val="000000"/>
                </a:solidFill>
              </a:rPr>
              <a:t>E</a:t>
            </a:r>
            <a:r>
              <a:rPr lang="en-US" sz="2000" baseline="-25000" dirty="0">
                <a:solidFill>
                  <a:srgbClr val="000000"/>
                </a:solidFill>
              </a:rPr>
              <a:t>1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et E</a:t>
            </a:r>
            <a:r>
              <a:rPr lang="en-US" sz="2000" baseline="-25000" dirty="0" smtClean="0">
                <a:solidFill>
                  <a:srgbClr val="000000"/>
                </a:solidFill>
              </a:rPr>
              <a:t>2</a:t>
            </a:r>
            <a:r>
              <a:rPr lang="en-US" sz="2000" dirty="0" smtClean="0">
                <a:solidFill>
                  <a:srgbClr val="000000"/>
                </a:solidFill>
              </a:rPr>
              <a:t> les </a:t>
            </a:r>
            <a:r>
              <a:rPr lang="en-US" sz="2000" dirty="0" err="1" smtClean="0">
                <a:solidFill>
                  <a:srgbClr val="000000"/>
                </a:solidFill>
              </a:rPr>
              <a:t>énergies</a:t>
            </a:r>
            <a:r>
              <a:rPr lang="en-US" sz="2000" dirty="0" smtClean="0">
                <a:solidFill>
                  <a:srgbClr val="000000"/>
                </a:solidFill>
              </a:rPr>
              <a:t> des photons et </a:t>
            </a:r>
            <a:r>
              <a:rPr lang="en-US" sz="2000" dirty="0" err="1" smtClean="0">
                <a:solidFill>
                  <a:srgbClr val="000000"/>
                </a:solidFill>
              </a:rPr>
              <a:t>θ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l’angle</a:t>
            </a:r>
            <a:r>
              <a:rPr lang="en-US" sz="2000" dirty="0" smtClean="0">
                <a:solidFill>
                  <a:srgbClr val="000000"/>
                </a:solidFill>
              </a:rPr>
              <a:t> entre les photons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67639" y="3712308"/>
            <a:ext cx="4268894" cy="2724724"/>
          </a:xfrm>
          <a:prstGeom prst="rect">
            <a:avLst/>
          </a:prstGeom>
        </p:spPr>
        <p:txBody>
          <a:bodyPr vert="horz" lIns="91430" tIns="45715" rIns="91430" bIns="45715" rtlCol="0">
            <a:noAutofit/>
          </a:bodyPr>
          <a:lstStyle>
            <a:lvl1pPr marL="453974" indent="-453974" algn="l" defTabSz="914296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296" indent="-457148" algn="l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331" indent="-346036" algn="l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018" indent="-339686" algn="l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704" indent="-331750" algn="l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502" indent="-344449" algn="l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426" indent="-344449" algn="l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69875" indent="-344449" algn="l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2736" indent="-344449" algn="l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000000"/>
                </a:solidFill>
              </a:rPr>
              <a:t>Si les </a:t>
            </a:r>
            <a:r>
              <a:rPr lang="en-US" sz="2000" dirty="0" err="1" smtClean="0">
                <a:solidFill>
                  <a:srgbClr val="000000"/>
                </a:solidFill>
              </a:rPr>
              <a:t>deux</a:t>
            </a:r>
            <a:r>
              <a:rPr lang="en-US" sz="2000" dirty="0" smtClean="0">
                <a:solidFill>
                  <a:srgbClr val="000000"/>
                </a:solidFill>
              </a:rPr>
              <a:t> photons </a:t>
            </a:r>
            <a:r>
              <a:rPr lang="en-US" sz="2000" dirty="0" err="1" smtClean="0">
                <a:solidFill>
                  <a:srgbClr val="000000"/>
                </a:solidFill>
              </a:rPr>
              <a:t>proviennent</a:t>
            </a:r>
            <a:r>
              <a:rPr lang="en-US" sz="2000" dirty="0" smtClean="0">
                <a:solidFill>
                  <a:srgbClr val="000000"/>
                </a:solidFill>
              </a:rPr>
              <a:t> de la </a:t>
            </a:r>
            <a:r>
              <a:rPr lang="en-US" sz="2000" dirty="0" err="1" smtClean="0">
                <a:solidFill>
                  <a:srgbClr val="000000"/>
                </a:solidFill>
              </a:rPr>
              <a:t>désintégration</a:t>
            </a:r>
            <a:r>
              <a:rPr lang="en-US" sz="2000" dirty="0" smtClean="0">
                <a:solidFill>
                  <a:srgbClr val="000000"/>
                </a:solidFill>
              </a:rPr>
              <a:t> d’un boson de Higgs, </a:t>
            </a:r>
            <a:r>
              <a:rPr lang="en-US" sz="2000" dirty="0" err="1" smtClean="0">
                <a:solidFill>
                  <a:srgbClr val="000000"/>
                </a:solidFill>
              </a:rPr>
              <a:t>cette</a:t>
            </a:r>
            <a:r>
              <a:rPr lang="en-US" sz="2000" dirty="0" smtClean="0">
                <a:solidFill>
                  <a:srgbClr val="000000"/>
                </a:solidFill>
              </a:rPr>
              <a:t> masse sera </a:t>
            </a:r>
            <a:r>
              <a:rPr lang="en-US" sz="2000" dirty="0" err="1" smtClean="0">
                <a:solidFill>
                  <a:srgbClr val="000000"/>
                </a:solidFill>
              </a:rPr>
              <a:t>égale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à</a:t>
            </a:r>
            <a:r>
              <a:rPr lang="en-US" sz="2000" dirty="0" smtClean="0">
                <a:solidFill>
                  <a:srgbClr val="000000"/>
                </a:solidFill>
              </a:rPr>
              <a:t> la masse du Higgs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Sinon</a:t>
            </a:r>
            <a:r>
              <a:rPr lang="en-US" sz="2000" dirty="0" smtClean="0">
                <a:solidFill>
                  <a:srgbClr val="000000"/>
                </a:solidFill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</a:rPr>
              <a:t>cette</a:t>
            </a:r>
            <a:r>
              <a:rPr lang="en-US" sz="2000" dirty="0" smtClean="0">
                <a:solidFill>
                  <a:srgbClr val="000000"/>
                </a:solidFill>
              </a:rPr>
              <a:t> masse </a:t>
            </a:r>
            <a:r>
              <a:rPr lang="en-US" sz="2000" dirty="0" err="1" smtClean="0">
                <a:solidFill>
                  <a:srgbClr val="000000"/>
                </a:solidFill>
              </a:rPr>
              <a:t>peut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prendre</a:t>
            </a:r>
            <a:r>
              <a:rPr lang="en-US" sz="2000" dirty="0" smtClean="0">
                <a:solidFill>
                  <a:srgbClr val="000000"/>
                </a:solidFill>
              </a:rPr>
              <a:t> des </a:t>
            </a:r>
            <a:r>
              <a:rPr lang="en-US" sz="2000" dirty="0" err="1" smtClean="0">
                <a:solidFill>
                  <a:srgbClr val="000000"/>
                </a:solidFill>
              </a:rPr>
              <a:t>valeurs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variées</a:t>
            </a:r>
            <a:endParaRPr lang="en-US" sz="2000" dirty="0" smtClean="0">
              <a:solidFill>
                <a:srgbClr val="000000"/>
              </a:solidFill>
            </a:endParaRPr>
          </a:p>
          <a:p>
            <a:pPr marL="457148" lvl="1" indent="0">
              <a:buFont typeface="Wingdings" pitchFamily="2" charset="2"/>
              <a:buNone/>
            </a:pPr>
            <a:endParaRPr lang="en-US" b="1" dirty="0" smtClean="0">
              <a:solidFill>
                <a:schemeClr val="accent1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5220405" y="3246001"/>
            <a:ext cx="1994632" cy="1790857"/>
            <a:chOff x="5220405" y="3212135"/>
            <a:chExt cx="1994632" cy="1790857"/>
          </a:xfrm>
        </p:grpSpPr>
        <p:grpSp>
          <p:nvGrpSpPr>
            <p:cNvPr id="26" name="Group 25"/>
            <p:cNvGrpSpPr/>
            <p:nvPr/>
          </p:nvGrpSpPr>
          <p:grpSpPr>
            <a:xfrm>
              <a:off x="5220405" y="3212135"/>
              <a:ext cx="1994632" cy="1790857"/>
              <a:chOff x="6031753" y="2549816"/>
              <a:chExt cx="2160489" cy="2005251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6031753" y="2549816"/>
                <a:ext cx="2160489" cy="2005251"/>
                <a:chOff x="5366376" y="4852749"/>
                <a:chExt cx="2160489" cy="2005251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5520265" y="4903549"/>
                  <a:ext cx="2006600" cy="1954451"/>
                  <a:chOff x="5520265" y="4903549"/>
                  <a:chExt cx="2006600" cy="1954451"/>
                </a:xfrm>
              </p:grpSpPr>
              <p:grpSp>
                <p:nvGrpSpPr>
                  <p:cNvPr id="22" name="Group 21"/>
                  <p:cNvGrpSpPr/>
                  <p:nvPr/>
                </p:nvGrpSpPr>
                <p:grpSpPr>
                  <a:xfrm>
                    <a:off x="5520265" y="4903549"/>
                    <a:ext cx="2006600" cy="1802054"/>
                    <a:chOff x="5435600" y="5055946"/>
                    <a:chExt cx="2006600" cy="1802054"/>
                  </a:xfrm>
                </p:grpSpPr>
                <p:pic>
                  <p:nvPicPr>
                    <p:cNvPr id="24" name="Picture 23"/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5435600" y="5072879"/>
                      <a:ext cx="2006600" cy="178512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5" name="Rectangle 24"/>
                    <p:cNvSpPr/>
                    <p:nvPr/>
                  </p:nvSpPr>
                  <p:spPr>
                    <a:xfrm>
                      <a:off x="5977466" y="5055946"/>
                      <a:ext cx="1049867" cy="48125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6757911" y="6550223"/>
                    <a:ext cx="663839" cy="307777"/>
                  </a:xfrm>
                  <a:prstGeom prst="rect">
                    <a:avLst/>
                  </a:prstGeom>
                  <a:solidFill>
                    <a:srgbClr val="FFFFFF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dirty="0" smtClean="0"/>
                      <a:t>Masse</a:t>
                    </a:r>
                    <a:endParaRPr lang="en-US" sz="1400" b="1" dirty="0"/>
                  </a:p>
                </p:txBody>
              </p:sp>
            </p:grpSp>
            <p:sp>
              <p:nvSpPr>
                <p:cNvPr id="21" name="TextBox 20"/>
                <p:cNvSpPr txBox="1"/>
                <p:nvPr/>
              </p:nvSpPr>
              <p:spPr>
                <a:xfrm rot="16200000" flipH="1">
                  <a:off x="4775786" y="5443339"/>
                  <a:ext cx="1488957" cy="307777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err="1" smtClean="0"/>
                    <a:t>Nombre</a:t>
                  </a:r>
                  <a:r>
                    <a:rPr lang="en-US" sz="1400" b="1" dirty="0" smtClean="0"/>
                    <a:t> </a:t>
                  </a:r>
                  <a:r>
                    <a:rPr lang="en-US" sz="1400" b="1" dirty="0" err="1" smtClean="0"/>
                    <a:t>d’évts</a:t>
                  </a:r>
                  <a:endParaRPr lang="en-US" sz="1400" b="1" dirty="0"/>
                </a:p>
              </p:txBody>
            </p:sp>
          </p:grpSp>
          <p:sp>
            <p:nvSpPr>
              <p:cNvPr id="17" name="Rectangle 16"/>
              <p:cNvSpPr/>
              <p:nvPr/>
            </p:nvSpPr>
            <p:spPr>
              <a:xfrm>
                <a:off x="6468533" y="2827867"/>
                <a:ext cx="1723709" cy="1202266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23654" y="3712308"/>
              <a:ext cx="1369813" cy="977885"/>
            </a:xfrm>
            <a:prstGeom prst="rect">
              <a:avLst/>
            </a:prstGeom>
          </p:spPr>
        </p:pic>
        <p:cxnSp>
          <p:nvCxnSpPr>
            <p:cNvPr id="33" name="Straight Connector 32"/>
            <p:cNvCxnSpPr/>
            <p:nvPr/>
          </p:nvCxnSpPr>
          <p:spPr>
            <a:xfrm>
              <a:off x="6316134" y="3847925"/>
              <a:ext cx="0" cy="880196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6057106" y="4599217"/>
              <a:ext cx="4649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m</a:t>
              </a:r>
              <a:r>
                <a:rPr lang="en-US" baseline="-25000" dirty="0" err="1" smtClean="0">
                  <a:solidFill>
                    <a:srgbClr val="FF0000"/>
                  </a:solidFill>
                </a:rPr>
                <a:t>H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7552267" y="3847925"/>
            <a:ext cx="1342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environ 200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événements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71320" y="5483546"/>
            <a:ext cx="1518364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des </a:t>
            </a:r>
            <a:r>
              <a:rPr lang="en-US" dirty="0" err="1" smtClean="0">
                <a:solidFill>
                  <a:srgbClr val="660066"/>
                </a:solidFill>
              </a:rPr>
              <a:t>milliers</a:t>
            </a:r>
            <a:endParaRPr lang="en-US" dirty="0" smtClean="0">
              <a:solidFill>
                <a:srgbClr val="660066"/>
              </a:solidFill>
            </a:endParaRPr>
          </a:p>
          <a:p>
            <a:r>
              <a:rPr lang="en-US" dirty="0" err="1" smtClean="0">
                <a:solidFill>
                  <a:srgbClr val="660066"/>
                </a:solidFill>
              </a:rPr>
              <a:t>d’événements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819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385" y="630383"/>
            <a:ext cx="7607868" cy="96784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H en </a:t>
            </a:r>
            <a:r>
              <a:rPr lang="en-US" sz="4400" dirty="0" err="1" smtClean="0"/>
              <a:t>γγ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44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05" y="481216"/>
            <a:ext cx="947280" cy="10766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744" y="4434871"/>
            <a:ext cx="2526456" cy="21785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1762677"/>
            <a:ext cx="2438400" cy="225287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24838" y="2687093"/>
            <a:ext cx="3583369" cy="2545308"/>
            <a:chOff x="2817431" y="4251484"/>
            <a:chExt cx="3583369" cy="254530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17431" y="4251484"/>
              <a:ext cx="3380169" cy="2545308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4521200" y="4251484"/>
              <a:ext cx="1879600" cy="104864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50705" y="1999734"/>
            <a:ext cx="3403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Les </a:t>
            </a:r>
            <a:r>
              <a:rPr lang="en-US" dirty="0" err="1" smtClean="0"/>
              <a:t>données</a:t>
            </a:r>
            <a:r>
              <a:rPr lang="en-US" dirty="0" smtClean="0"/>
              <a:t> </a:t>
            </a:r>
            <a:r>
              <a:rPr lang="en-US" dirty="0" err="1" smtClean="0"/>
              <a:t>vont</a:t>
            </a:r>
            <a:r>
              <a:rPr lang="en-US" dirty="0" smtClean="0"/>
              <a:t> </a:t>
            </a:r>
            <a:r>
              <a:rPr lang="en-US" dirty="0" err="1" smtClean="0"/>
              <a:t>ressembler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ça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 rot="16200000" flipH="1">
            <a:off x="-255103" y="3117180"/>
            <a:ext cx="1488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Nombre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d’évts</a:t>
            </a:r>
            <a:endParaRPr lang="en-US" sz="1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356133" y="5232145"/>
            <a:ext cx="663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Masse</a:t>
            </a:r>
            <a:endParaRPr lang="en-US" sz="1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7200001" y="3769608"/>
            <a:ext cx="663839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Masse</a:t>
            </a:r>
            <a:endParaRPr lang="en-US" sz="1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7200001" y="6437032"/>
            <a:ext cx="663839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Masse</a:t>
            </a:r>
            <a:endParaRPr lang="en-US" sz="1400" b="1" dirty="0"/>
          </a:p>
        </p:txBody>
      </p:sp>
      <p:sp>
        <p:nvSpPr>
          <p:cNvPr id="30" name="TextBox 29"/>
          <p:cNvSpPr txBox="1"/>
          <p:nvPr/>
        </p:nvSpPr>
        <p:spPr>
          <a:xfrm rot="16200000" flipH="1">
            <a:off x="4960154" y="2525100"/>
            <a:ext cx="1488957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Nombre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d’évts</a:t>
            </a:r>
            <a:endParaRPr lang="en-US" sz="1400" b="1" dirty="0"/>
          </a:p>
        </p:txBody>
      </p:sp>
      <p:sp>
        <p:nvSpPr>
          <p:cNvPr id="31" name="TextBox 30"/>
          <p:cNvSpPr txBox="1"/>
          <p:nvPr/>
        </p:nvSpPr>
        <p:spPr>
          <a:xfrm rot="16200000" flipH="1">
            <a:off x="4976885" y="5233846"/>
            <a:ext cx="1488957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Nombre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d’évts</a:t>
            </a:r>
            <a:endParaRPr lang="en-US" sz="1400" b="1" dirty="0"/>
          </a:p>
        </p:txBody>
      </p:sp>
      <p:sp>
        <p:nvSpPr>
          <p:cNvPr id="33" name="Rectangle 32"/>
          <p:cNvSpPr/>
          <p:nvPr/>
        </p:nvSpPr>
        <p:spPr>
          <a:xfrm>
            <a:off x="4019971" y="2526590"/>
            <a:ext cx="822959" cy="93074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7632" y="1762677"/>
            <a:ext cx="850900" cy="13843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5300" y="4643255"/>
            <a:ext cx="1028700" cy="12446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03105" y="5706533"/>
            <a:ext cx="44710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Plus on a de </a:t>
            </a:r>
            <a:r>
              <a:rPr lang="en-US" dirty="0" err="1" smtClean="0">
                <a:solidFill>
                  <a:srgbClr val="FF0000"/>
                </a:solidFill>
              </a:rPr>
              <a:t>données</a:t>
            </a:r>
            <a:r>
              <a:rPr lang="en-US" dirty="0" smtClean="0">
                <a:solidFill>
                  <a:srgbClr val="FF0000"/>
                </a:solidFill>
              </a:rPr>
              <a:t>, plus </a:t>
            </a:r>
            <a:r>
              <a:rPr lang="en-US" dirty="0" err="1" smtClean="0">
                <a:solidFill>
                  <a:srgbClr val="FF0000"/>
                </a:solidFill>
              </a:rPr>
              <a:t>ce</a:t>
            </a:r>
            <a:r>
              <a:rPr lang="en-US" dirty="0" smtClean="0">
                <a:solidFill>
                  <a:srgbClr val="FF0000"/>
                </a:solidFill>
              </a:rPr>
              <a:t> petit pic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se </a:t>
            </a:r>
            <a:r>
              <a:rPr lang="en-US" dirty="0" err="1" smtClean="0">
                <a:solidFill>
                  <a:srgbClr val="FF0000"/>
                </a:solidFill>
              </a:rPr>
              <a:t>voit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clairement</a:t>
            </a:r>
            <a:r>
              <a:rPr lang="en-US" dirty="0" smtClean="0">
                <a:solidFill>
                  <a:srgbClr val="FF0000"/>
                </a:solidFill>
              </a:rPr>
              <a:t>, car </a:t>
            </a:r>
            <a:r>
              <a:rPr lang="en-US" dirty="0" err="1" smtClean="0">
                <a:solidFill>
                  <a:srgbClr val="FF0000"/>
                </a:solidFill>
              </a:rPr>
              <a:t>moins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grandes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sont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les fluctuations </a:t>
            </a:r>
            <a:r>
              <a:rPr lang="en-US" dirty="0" err="1" smtClean="0">
                <a:solidFill>
                  <a:srgbClr val="FF0000"/>
                </a:solidFill>
              </a:rPr>
              <a:t>statistiques</a:t>
            </a:r>
            <a:r>
              <a:rPr lang="en-US" dirty="0" smtClean="0">
                <a:solidFill>
                  <a:srgbClr val="FF0000"/>
                </a:solidFill>
              </a:rPr>
              <a:t> du bruit de fond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86809">
            <a:off x="3656372" y="2828760"/>
            <a:ext cx="1705436" cy="20155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43867" y="2369066"/>
            <a:ext cx="930309" cy="77791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89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385" y="630383"/>
            <a:ext cx="7607868" cy="96784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H en </a:t>
            </a:r>
            <a:r>
              <a:rPr lang="en-US" sz="4400" dirty="0" err="1" smtClean="0"/>
              <a:t>γγ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45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05" y="481216"/>
            <a:ext cx="947280" cy="10766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744" y="4434871"/>
            <a:ext cx="2526456" cy="21785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1762677"/>
            <a:ext cx="2438400" cy="225287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24838" y="2687093"/>
            <a:ext cx="3583369" cy="2545308"/>
            <a:chOff x="2817431" y="4251484"/>
            <a:chExt cx="3583369" cy="254530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17431" y="4251484"/>
              <a:ext cx="3380169" cy="2545308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4521200" y="4251484"/>
              <a:ext cx="1879600" cy="104864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356133" y="5232145"/>
            <a:ext cx="663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Masse</a:t>
            </a:r>
            <a:endParaRPr lang="en-US" sz="1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7200001" y="3769608"/>
            <a:ext cx="663839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Masse</a:t>
            </a:r>
            <a:endParaRPr lang="en-US" sz="1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7200001" y="6437032"/>
            <a:ext cx="663839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Masse</a:t>
            </a:r>
            <a:endParaRPr lang="en-US" sz="1400" b="1" dirty="0"/>
          </a:p>
        </p:txBody>
      </p:sp>
      <p:sp>
        <p:nvSpPr>
          <p:cNvPr id="30" name="TextBox 29"/>
          <p:cNvSpPr txBox="1"/>
          <p:nvPr/>
        </p:nvSpPr>
        <p:spPr>
          <a:xfrm rot="16200000" flipH="1">
            <a:off x="4960154" y="2525100"/>
            <a:ext cx="1488957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Nombre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d’évts</a:t>
            </a:r>
            <a:endParaRPr lang="en-US" sz="1400" b="1" dirty="0"/>
          </a:p>
        </p:txBody>
      </p:sp>
      <p:sp>
        <p:nvSpPr>
          <p:cNvPr id="31" name="TextBox 30"/>
          <p:cNvSpPr txBox="1"/>
          <p:nvPr/>
        </p:nvSpPr>
        <p:spPr>
          <a:xfrm rot="16200000" flipH="1">
            <a:off x="4976885" y="5233846"/>
            <a:ext cx="1488957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Nombre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d’évts</a:t>
            </a:r>
            <a:endParaRPr lang="en-US" sz="1400" b="1" dirty="0"/>
          </a:p>
        </p:txBody>
      </p:sp>
      <p:sp>
        <p:nvSpPr>
          <p:cNvPr id="33" name="Rectangle 32"/>
          <p:cNvSpPr/>
          <p:nvPr/>
        </p:nvSpPr>
        <p:spPr>
          <a:xfrm>
            <a:off x="4019971" y="2526590"/>
            <a:ext cx="822959" cy="93074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7632" y="1762677"/>
            <a:ext cx="850900" cy="13843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5300" y="4643255"/>
            <a:ext cx="1028700" cy="12446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93405" y="1768009"/>
            <a:ext cx="5113867" cy="507831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Plus </a:t>
            </a:r>
            <a:r>
              <a:rPr lang="en-US" dirty="0" err="1" smtClean="0"/>
              <a:t>ce</a:t>
            </a:r>
            <a:r>
              <a:rPr lang="en-US" dirty="0" smtClean="0"/>
              <a:t> pic </a:t>
            </a:r>
            <a:r>
              <a:rPr lang="en-US" dirty="0" err="1" smtClean="0"/>
              <a:t>est</a:t>
            </a:r>
            <a:r>
              <a:rPr lang="en-US" dirty="0" smtClean="0"/>
              <a:t> fin, plus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facile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voir</a:t>
            </a:r>
            <a:r>
              <a:rPr lang="en-US" dirty="0" smtClean="0"/>
              <a:t>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La </a:t>
            </a:r>
            <a:r>
              <a:rPr lang="en-US" dirty="0" err="1" smtClean="0">
                <a:solidFill>
                  <a:srgbClr val="000000"/>
                </a:solidFill>
              </a:rPr>
              <a:t>précision</a:t>
            </a:r>
            <a:r>
              <a:rPr lang="en-US" dirty="0" smtClean="0">
                <a:solidFill>
                  <a:srgbClr val="000000"/>
                </a:solidFill>
              </a:rPr>
              <a:t> de la </a:t>
            </a:r>
            <a:r>
              <a:rPr lang="en-US" dirty="0" err="1" smtClean="0">
                <a:solidFill>
                  <a:srgbClr val="000000"/>
                </a:solidFill>
              </a:rPr>
              <a:t>mesure</a:t>
            </a:r>
            <a:r>
              <a:rPr lang="en-US" dirty="0" smtClean="0">
                <a:solidFill>
                  <a:srgbClr val="000000"/>
                </a:solidFill>
              </a:rPr>
              <a:t> de </a:t>
            </a:r>
            <a:r>
              <a:rPr lang="en-US" dirty="0" err="1" smtClean="0">
                <a:solidFill>
                  <a:srgbClr val="000000"/>
                </a:solidFill>
              </a:rPr>
              <a:t>l’énergie</a:t>
            </a:r>
            <a:r>
              <a:rPr lang="en-US" dirty="0" smtClean="0">
                <a:solidFill>
                  <a:srgbClr val="000000"/>
                </a:solidFill>
              </a:rPr>
              <a:t> des photons </a:t>
            </a:r>
            <a:r>
              <a:rPr lang="en-US" dirty="0" err="1" smtClean="0">
                <a:solidFill>
                  <a:srgbClr val="000000"/>
                </a:solidFill>
              </a:rPr>
              <a:t>est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cruciale</a:t>
            </a:r>
            <a:r>
              <a:rPr lang="en-US" dirty="0">
                <a:solidFill>
                  <a:srgbClr val="000000"/>
                </a:solidFill>
              </a:rPr>
              <a:t>!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Pic beaucoup plus </a:t>
            </a:r>
            <a:r>
              <a:rPr lang="en-US" dirty="0" err="1" smtClean="0">
                <a:solidFill>
                  <a:srgbClr val="FF0000"/>
                </a:solidFill>
              </a:rPr>
              <a:t>étroit</a:t>
            </a:r>
            <a:r>
              <a:rPr lang="en-US" dirty="0" smtClean="0">
                <a:solidFill>
                  <a:srgbClr val="FF0000"/>
                </a:solidFill>
              </a:rPr>
              <a:t> après la correction de </a:t>
            </a:r>
            <a:r>
              <a:rPr lang="en-US" dirty="0" err="1" smtClean="0">
                <a:solidFill>
                  <a:srgbClr val="FF0000"/>
                </a:solidFill>
              </a:rPr>
              <a:t>l’énergie</a:t>
            </a:r>
            <a:r>
              <a:rPr lang="en-US" dirty="0" smtClean="0">
                <a:solidFill>
                  <a:srgbClr val="FF0000"/>
                </a:solidFill>
              </a:rPr>
              <a:t> par le </a:t>
            </a:r>
            <a:r>
              <a:rPr lang="en-US" dirty="0" err="1" smtClean="0">
                <a:solidFill>
                  <a:srgbClr val="FF0000"/>
                </a:solidFill>
              </a:rPr>
              <a:t>système</a:t>
            </a:r>
            <a:r>
              <a:rPr lang="en-US" dirty="0" smtClean="0">
                <a:solidFill>
                  <a:srgbClr val="FF0000"/>
                </a:solidFill>
              </a:rPr>
              <a:t> de </a:t>
            </a:r>
            <a:r>
              <a:rPr lang="en-US" dirty="0" err="1" smtClean="0">
                <a:solidFill>
                  <a:srgbClr val="FF0000"/>
                </a:solidFill>
              </a:rPr>
              <a:t>monitorage</a:t>
            </a:r>
            <a:r>
              <a:rPr lang="en-US" dirty="0" smtClean="0">
                <a:solidFill>
                  <a:srgbClr val="FF0000"/>
                </a:solidFill>
              </a:rPr>
              <a:t> de </a:t>
            </a:r>
            <a:r>
              <a:rPr lang="en-US" dirty="0" err="1" smtClean="0">
                <a:solidFill>
                  <a:srgbClr val="FF0000"/>
                </a:solidFill>
              </a:rPr>
              <a:t>saclay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624839" y="2885207"/>
            <a:ext cx="4046782" cy="3067622"/>
            <a:chOff x="5383294" y="3262024"/>
            <a:chExt cx="2904737" cy="2250889"/>
          </a:xfrm>
        </p:grpSpPr>
        <p:pic>
          <p:nvPicPr>
            <p:cNvPr id="38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028" y="3262024"/>
              <a:ext cx="2655033" cy="2166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7478916" y="5287079"/>
              <a:ext cx="809115" cy="22583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Masse (</a:t>
              </a:r>
              <a:r>
                <a:rPr lang="en-US" sz="1400" b="1" dirty="0" err="1" smtClean="0"/>
                <a:t>GeV</a:t>
              </a:r>
              <a:r>
                <a:rPr lang="en-US" sz="1400" b="1" dirty="0" smtClean="0"/>
                <a:t>)</a:t>
              </a:r>
              <a:endParaRPr lang="en-US" sz="1400" b="1" dirty="0"/>
            </a:p>
          </p:txBody>
        </p:sp>
        <p:sp>
          <p:nvSpPr>
            <p:cNvPr id="40" name="TextBox 39"/>
            <p:cNvSpPr txBox="1"/>
            <p:nvPr/>
          </p:nvSpPr>
          <p:spPr>
            <a:xfrm rot="16200000" flipH="1">
              <a:off x="4792704" y="3865039"/>
              <a:ext cx="148895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err="1" smtClean="0"/>
                <a:t>Nombre</a:t>
              </a:r>
              <a:r>
                <a:rPr lang="en-US" sz="1400" b="1" dirty="0" smtClean="0"/>
                <a:t> </a:t>
              </a:r>
              <a:r>
                <a:rPr lang="en-US" sz="1400" b="1" dirty="0" err="1" smtClean="0"/>
                <a:t>d’évts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38389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385" y="630383"/>
            <a:ext cx="7607868" cy="96784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H en </a:t>
            </a:r>
            <a:r>
              <a:rPr lang="en-US" sz="4400" dirty="0" err="1" smtClean="0"/>
              <a:t>γγ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46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05" y="481216"/>
            <a:ext cx="947280" cy="107664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96748" y="2304533"/>
            <a:ext cx="2930883" cy="2618915"/>
            <a:chOff x="5550744" y="1762677"/>
            <a:chExt cx="2526456" cy="231470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38800" y="1762677"/>
              <a:ext cx="2438400" cy="225287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200001" y="3769608"/>
              <a:ext cx="663839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Masse</a:t>
              </a:r>
              <a:endParaRPr lang="en-US" sz="1400" b="1" dirty="0"/>
            </a:p>
          </p:txBody>
        </p:sp>
        <p:sp>
          <p:nvSpPr>
            <p:cNvPr id="30" name="TextBox 29"/>
            <p:cNvSpPr txBox="1"/>
            <p:nvPr/>
          </p:nvSpPr>
          <p:spPr>
            <a:xfrm rot="16200000" flipH="1">
              <a:off x="4960154" y="2525100"/>
              <a:ext cx="1488957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err="1" smtClean="0"/>
                <a:t>Nombre</a:t>
              </a:r>
              <a:r>
                <a:rPr lang="en-US" sz="1400" b="1" dirty="0" smtClean="0"/>
                <a:t> </a:t>
              </a:r>
              <a:r>
                <a:rPr lang="en-US" sz="1400" b="1" dirty="0" err="1" smtClean="0"/>
                <a:t>d’évts</a:t>
              </a:r>
              <a:endParaRPr lang="en-US" sz="1400" b="1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55411" y="2317268"/>
            <a:ext cx="2949790" cy="2627266"/>
            <a:chOff x="560271" y="2368067"/>
            <a:chExt cx="2526456" cy="230993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271" y="2368067"/>
              <a:ext cx="2526456" cy="217853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2238534" y="4370228"/>
              <a:ext cx="663839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Masse</a:t>
              </a:r>
              <a:endParaRPr lang="en-US" sz="1400" b="1" dirty="0"/>
            </a:p>
          </p:txBody>
        </p:sp>
        <p:sp>
          <p:nvSpPr>
            <p:cNvPr id="31" name="TextBox 30"/>
            <p:cNvSpPr txBox="1"/>
            <p:nvPr/>
          </p:nvSpPr>
          <p:spPr>
            <a:xfrm rot="16200000" flipH="1">
              <a:off x="15418" y="3167042"/>
              <a:ext cx="1488957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err="1" smtClean="0"/>
                <a:t>Nombre</a:t>
              </a:r>
              <a:r>
                <a:rPr lang="en-US" sz="1400" b="1" dirty="0" smtClean="0"/>
                <a:t> </a:t>
              </a:r>
              <a:r>
                <a:rPr lang="en-US" sz="1400" b="1" dirty="0" err="1" smtClean="0"/>
                <a:t>d’évts</a:t>
              </a:r>
              <a:endParaRPr lang="en-US" sz="1400" b="1" dirty="0"/>
            </a:p>
          </p:txBody>
        </p:sp>
      </p:grpSp>
      <p:sp>
        <p:nvSpPr>
          <p:cNvPr id="33" name="Rectangle 32"/>
          <p:cNvSpPr/>
          <p:nvPr/>
        </p:nvSpPr>
        <p:spPr>
          <a:xfrm>
            <a:off x="4019971" y="2526590"/>
            <a:ext cx="822959" cy="93074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8302" y="2456930"/>
            <a:ext cx="850900" cy="13843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425" y="2559519"/>
            <a:ext cx="1028700" cy="1244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19890" y="5729146"/>
            <a:ext cx="50373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</a:t>
            </a:r>
            <a:r>
              <a:rPr lang="en-US" sz="3600" dirty="0" smtClean="0"/>
              <a:t>uspense… </a:t>
            </a: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02447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385" y="630383"/>
            <a:ext cx="7607868" cy="96784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H en </a:t>
            </a:r>
            <a:r>
              <a:rPr lang="en-US" sz="4400" dirty="0" err="1" smtClean="0"/>
              <a:t>γγ</a:t>
            </a:r>
            <a:r>
              <a:rPr lang="en-US" sz="4400" dirty="0" smtClean="0"/>
              <a:t>: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47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05" y="481216"/>
            <a:ext cx="947280" cy="107664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50705" y="1762672"/>
            <a:ext cx="2979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Les </a:t>
            </a:r>
            <a:r>
              <a:rPr lang="en-US" dirty="0" err="1" smtClean="0"/>
              <a:t>données</a:t>
            </a:r>
            <a:r>
              <a:rPr lang="en-US" dirty="0" smtClean="0"/>
              <a:t> en 2011 et 2012: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4019971" y="2526590"/>
            <a:ext cx="822959" cy="93074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e 32"/>
          <p:cNvGrpSpPr>
            <a:grpSpLocks/>
          </p:cNvGrpSpPr>
          <p:nvPr/>
        </p:nvGrpSpPr>
        <p:grpSpPr bwMode="auto">
          <a:xfrm>
            <a:off x="207962" y="2111907"/>
            <a:ext cx="4685767" cy="4593696"/>
            <a:chOff x="156634" y="1582671"/>
            <a:chExt cx="4306851" cy="4294600"/>
          </a:xfrm>
        </p:grpSpPr>
        <p:pic>
          <p:nvPicPr>
            <p:cNvPr id="38" name="Imag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47" y="1988839"/>
              <a:ext cx="4173360" cy="3888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ZoneTexte 5"/>
            <p:cNvSpPr txBox="1">
              <a:spLocks noChangeArrowheads="1"/>
            </p:cNvSpPr>
            <p:nvPr/>
          </p:nvSpPr>
          <p:spPr bwMode="auto">
            <a:xfrm rot="-5400000">
              <a:off x="-1685376" y="3424681"/>
              <a:ext cx="399179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nombre d</a:t>
              </a:r>
              <a:r>
                <a:rPr lang="ja-JP" altLang="fr-FR" sz="1400"/>
                <a:t>’</a:t>
              </a:r>
              <a:r>
                <a:rPr lang="fr-FR" sz="1400"/>
                <a:t>événements (pondérés)  </a:t>
              </a:r>
              <a:r>
                <a:rPr lang="en-US" sz="1400"/>
                <a:t>/  (1.67 GeV)</a:t>
              </a:r>
              <a:endParaRPr lang="fr-FR" sz="1400"/>
            </a:p>
          </p:txBody>
        </p:sp>
        <p:sp>
          <p:nvSpPr>
            <p:cNvPr id="41" name="ZoneTexte 6"/>
            <p:cNvSpPr txBox="1">
              <a:spLocks noChangeArrowheads="1"/>
            </p:cNvSpPr>
            <p:nvPr/>
          </p:nvSpPr>
          <p:spPr bwMode="auto">
            <a:xfrm>
              <a:off x="951723" y="4941168"/>
              <a:ext cx="224016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00FF"/>
                  </a:solidFill>
                </a:rPr>
                <a:t>r</a:t>
              </a:r>
              <a:r>
                <a:rPr lang="fr-FR" sz="1200">
                  <a:solidFill>
                    <a:srgbClr val="0000FF"/>
                  </a:solidFill>
                </a:rPr>
                <a:t>ésolution effective : 1.67 GeV</a:t>
              </a:r>
            </a:p>
          </p:txBody>
        </p:sp>
        <p:sp>
          <p:nvSpPr>
            <p:cNvPr id="42" name="ZoneTexte 7"/>
            <p:cNvSpPr txBox="1">
              <a:spLocks noChangeArrowheads="1"/>
            </p:cNvSpPr>
            <p:nvPr/>
          </p:nvSpPr>
          <p:spPr bwMode="auto">
            <a:xfrm>
              <a:off x="536927" y="5183577"/>
              <a:ext cx="28405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/>
                <a:t>0</a:t>
              </a:r>
            </a:p>
          </p:txBody>
        </p:sp>
        <p:sp>
          <p:nvSpPr>
            <p:cNvPr id="43" name="ZoneTexte 8"/>
            <p:cNvSpPr txBox="1">
              <a:spLocks noChangeArrowheads="1"/>
            </p:cNvSpPr>
            <p:nvPr/>
          </p:nvSpPr>
          <p:spPr bwMode="auto">
            <a:xfrm>
              <a:off x="540907" y="4535505"/>
              <a:ext cx="28405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2</a:t>
              </a:r>
              <a:endParaRPr lang="fr-FR" sz="1400"/>
            </a:p>
          </p:txBody>
        </p:sp>
        <p:sp>
          <p:nvSpPr>
            <p:cNvPr id="44" name="ZoneTexte 9"/>
            <p:cNvSpPr txBox="1">
              <a:spLocks noChangeArrowheads="1"/>
            </p:cNvSpPr>
            <p:nvPr/>
          </p:nvSpPr>
          <p:spPr bwMode="auto">
            <a:xfrm>
              <a:off x="556706" y="3881300"/>
              <a:ext cx="28405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4</a:t>
              </a:r>
              <a:endParaRPr lang="fr-FR" sz="1400"/>
            </a:p>
          </p:txBody>
        </p:sp>
        <p:sp>
          <p:nvSpPr>
            <p:cNvPr id="45" name="ZoneTexte 10"/>
            <p:cNvSpPr txBox="1">
              <a:spLocks noChangeArrowheads="1"/>
            </p:cNvSpPr>
            <p:nvPr/>
          </p:nvSpPr>
          <p:spPr bwMode="auto">
            <a:xfrm>
              <a:off x="546627" y="3227662"/>
              <a:ext cx="28405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6</a:t>
              </a:r>
              <a:endParaRPr lang="fr-FR" sz="1400"/>
            </a:p>
          </p:txBody>
        </p:sp>
        <p:sp>
          <p:nvSpPr>
            <p:cNvPr id="46" name="ZoneTexte 11"/>
            <p:cNvSpPr txBox="1">
              <a:spLocks noChangeArrowheads="1"/>
            </p:cNvSpPr>
            <p:nvPr/>
          </p:nvSpPr>
          <p:spPr bwMode="auto">
            <a:xfrm>
              <a:off x="545553" y="2574037"/>
              <a:ext cx="28405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8</a:t>
              </a:r>
              <a:endParaRPr lang="fr-FR" sz="1400"/>
            </a:p>
          </p:txBody>
        </p:sp>
        <p:sp>
          <p:nvSpPr>
            <p:cNvPr id="47" name="ZoneTexte 12"/>
            <p:cNvSpPr txBox="1">
              <a:spLocks noChangeArrowheads="1"/>
            </p:cNvSpPr>
            <p:nvPr/>
          </p:nvSpPr>
          <p:spPr bwMode="auto">
            <a:xfrm>
              <a:off x="446631" y="1934084"/>
              <a:ext cx="38343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/>
                <a:t>10</a:t>
              </a:r>
            </a:p>
          </p:txBody>
        </p:sp>
        <p:sp>
          <p:nvSpPr>
            <p:cNvPr id="48" name="ZoneTexte 13"/>
            <p:cNvSpPr txBox="1">
              <a:spLocks noChangeArrowheads="1"/>
            </p:cNvSpPr>
            <p:nvPr/>
          </p:nvSpPr>
          <p:spPr bwMode="auto">
            <a:xfrm>
              <a:off x="755870" y="1672437"/>
              <a:ext cx="64793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600"/>
                <a:t>x 10</a:t>
              </a:r>
              <a:r>
                <a:rPr lang="fr-FR" sz="1600" baseline="30000"/>
                <a:t>3</a:t>
              </a:r>
            </a:p>
          </p:txBody>
        </p:sp>
        <p:sp>
          <p:nvSpPr>
            <p:cNvPr id="49" name="ZoneTexte 14"/>
            <p:cNvSpPr txBox="1">
              <a:spLocks noChangeArrowheads="1"/>
            </p:cNvSpPr>
            <p:nvPr/>
          </p:nvSpPr>
          <p:spPr bwMode="auto">
            <a:xfrm>
              <a:off x="1846961" y="1711840"/>
              <a:ext cx="257839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 dirty="0">
                  <a:solidFill>
                    <a:srgbClr val="0000FF"/>
                  </a:solidFill>
                </a:rPr>
                <a:t>5.1 fb</a:t>
              </a:r>
              <a:r>
                <a:rPr lang="en-US" sz="1200" baseline="30000" dirty="0">
                  <a:solidFill>
                    <a:srgbClr val="0000FF"/>
                  </a:solidFill>
                </a:rPr>
                <a:t>-1</a:t>
              </a:r>
              <a:r>
                <a:rPr lang="en-US" sz="1200" dirty="0">
                  <a:solidFill>
                    <a:srgbClr val="0000FF"/>
                  </a:solidFill>
                </a:rPr>
                <a:t> @ 7 </a:t>
              </a:r>
              <a:r>
                <a:rPr lang="en-US" sz="1200" dirty="0" err="1">
                  <a:solidFill>
                    <a:srgbClr val="0000FF"/>
                  </a:solidFill>
                </a:rPr>
                <a:t>TeV</a:t>
              </a:r>
              <a:r>
                <a:rPr lang="en-US" sz="1200" dirty="0">
                  <a:solidFill>
                    <a:srgbClr val="0000FF"/>
                  </a:solidFill>
                </a:rPr>
                <a:t> </a:t>
              </a:r>
              <a:r>
                <a:rPr lang="en-US" sz="1200" dirty="0"/>
                <a:t>+ </a:t>
              </a:r>
              <a:r>
                <a:rPr lang="en-US" sz="1200" dirty="0">
                  <a:solidFill>
                    <a:srgbClr val="FF0000"/>
                  </a:solidFill>
                </a:rPr>
                <a:t>5.3 fb</a:t>
              </a:r>
              <a:r>
                <a:rPr lang="en-US" sz="1200" baseline="30000" dirty="0">
                  <a:solidFill>
                    <a:srgbClr val="FF0000"/>
                  </a:solidFill>
                </a:rPr>
                <a:t>-1</a:t>
              </a:r>
              <a:r>
                <a:rPr lang="en-US" sz="1200" dirty="0">
                  <a:solidFill>
                    <a:srgbClr val="FF0000"/>
                  </a:solidFill>
                </a:rPr>
                <a:t> @ 8 </a:t>
              </a:r>
              <a:r>
                <a:rPr lang="en-US" sz="1200" dirty="0" err="1">
                  <a:solidFill>
                    <a:srgbClr val="FF0000"/>
                  </a:solidFill>
                </a:rPr>
                <a:t>TeV</a:t>
              </a:r>
              <a:endParaRPr lang="fr-FR" sz="1200" dirty="0">
                <a:solidFill>
                  <a:srgbClr val="FF0000"/>
                </a:solidFill>
              </a:endParaRPr>
            </a:p>
          </p:txBody>
        </p:sp>
        <p:sp>
          <p:nvSpPr>
            <p:cNvPr id="51" name="ZoneTexte 16"/>
            <p:cNvSpPr txBox="1">
              <a:spLocks noChangeArrowheads="1"/>
            </p:cNvSpPr>
            <p:nvPr/>
          </p:nvSpPr>
          <p:spPr bwMode="auto">
            <a:xfrm>
              <a:off x="2938709" y="2356972"/>
              <a:ext cx="1524776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/>
                <a:t>donn</a:t>
              </a:r>
              <a:r>
                <a:rPr lang="fr-FR" sz="1100"/>
                <a:t>ées (pondérées)</a:t>
              </a:r>
            </a:p>
          </p:txBody>
        </p:sp>
        <p:sp>
          <p:nvSpPr>
            <p:cNvPr id="52" name="ZoneTexte 17"/>
            <p:cNvSpPr txBox="1">
              <a:spLocks noChangeArrowheads="1"/>
            </p:cNvSpPr>
            <p:nvPr/>
          </p:nvSpPr>
          <p:spPr bwMode="auto">
            <a:xfrm>
              <a:off x="2939069" y="2536570"/>
              <a:ext cx="1183337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100"/>
                <a:t>ajustement S+B</a:t>
              </a:r>
            </a:p>
          </p:txBody>
        </p:sp>
        <p:sp>
          <p:nvSpPr>
            <p:cNvPr id="53" name="ZoneTexte 18"/>
            <p:cNvSpPr txBox="1">
              <a:spLocks noChangeArrowheads="1"/>
            </p:cNvSpPr>
            <p:nvPr/>
          </p:nvSpPr>
          <p:spPr bwMode="auto">
            <a:xfrm>
              <a:off x="2933443" y="2708920"/>
              <a:ext cx="1007007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100"/>
                <a:t>ajustement B</a:t>
              </a:r>
            </a:p>
          </p:txBody>
        </p:sp>
        <p:sp>
          <p:nvSpPr>
            <p:cNvPr id="54" name="ZoneTexte 19"/>
            <p:cNvSpPr txBox="1">
              <a:spLocks noChangeArrowheads="1"/>
            </p:cNvSpPr>
            <p:nvPr/>
          </p:nvSpPr>
          <p:spPr bwMode="auto">
            <a:xfrm>
              <a:off x="951723" y="4725144"/>
              <a:ext cx="230063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200" dirty="0">
                  <a:solidFill>
                    <a:srgbClr val="0000FF"/>
                  </a:solidFill>
                </a:rPr>
                <a:t>pondération : Signal</a:t>
              </a:r>
              <a:r>
                <a:rPr lang="en-US" sz="1200" dirty="0">
                  <a:solidFill>
                    <a:srgbClr val="0000FF"/>
                  </a:solidFill>
                </a:rPr>
                <a:t>/Bruit (S/B</a:t>
              </a:r>
              <a:r>
                <a:rPr lang="fr-FR" sz="1200" dirty="0">
                  <a:solidFill>
                    <a:srgbClr val="0000FF"/>
                  </a:solidFill>
                </a:rPr>
                <a:t>)</a:t>
              </a:r>
            </a:p>
          </p:txBody>
        </p:sp>
        <p:sp>
          <p:nvSpPr>
            <p:cNvPr id="55" name="ZoneTexte 20"/>
            <p:cNvSpPr txBox="1">
              <a:spLocks noChangeArrowheads="1"/>
            </p:cNvSpPr>
            <p:nvPr/>
          </p:nvSpPr>
          <p:spPr bwMode="auto">
            <a:xfrm>
              <a:off x="2968568" y="2892910"/>
              <a:ext cx="120577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100"/>
                <a:t>± 1</a:t>
              </a:r>
              <a:r>
                <a:rPr lang="el-GR" sz="1100">
                  <a:latin typeface="Calibri" charset="0"/>
                  <a:cs typeface="Calibri" charset="0"/>
                </a:rPr>
                <a:t>σ</a:t>
              </a:r>
              <a:r>
                <a:rPr lang="fr-FR" sz="1100">
                  <a:latin typeface="Calibri" charset="0"/>
                  <a:cs typeface="Calibri" charset="0"/>
                </a:rPr>
                <a:t>   </a:t>
              </a:r>
              <a:r>
                <a:rPr lang="fr-FR" sz="1100">
                  <a:cs typeface="Arial" charset="0"/>
                </a:rPr>
                <a:t>stat </a:t>
              </a:r>
              <a:r>
                <a:rPr lang="el-GR" sz="1100">
                  <a:latin typeface="Calibri" charset="0"/>
                  <a:cs typeface="Calibri" charset="0"/>
                  <a:sym typeface="Symbol" charset="0"/>
                </a:rPr>
                <a:t></a:t>
              </a:r>
              <a:r>
                <a:rPr lang="fr-FR" sz="1100">
                  <a:latin typeface="Calibri" charset="0"/>
                  <a:cs typeface="Calibri" charset="0"/>
                  <a:sym typeface="Symbol" charset="0"/>
                </a:rPr>
                <a:t> </a:t>
              </a:r>
              <a:r>
                <a:rPr lang="fr-FR" sz="1100">
                  <a:cs typeface="Arial" charset="0"/>
                  <a:sym typeface="Symbol" charset="0"/>
                </a:rPr>
                <a:t>syst</a:t>
              </a:r>
              <a:endParaRPr lang="fr-FR" sz="1100">
                <a:cs typeface="Arial" charset="0"/>
              </a:endParaRPr>
            </a:p>
          </p:txBody>
        </p:sp>
        <p:sp>
          <p:nvSpPr>
            <p:cNvPr id="56" name="ZoneTexte 21"/>
            <p:cNvSpPr txBox="1">
              <a:spLocks noChangeArrowheads="1"/>
            </p:cNvSpPr>
            <p:nvPr/>
          </p:nvSpPr>
          <p:spPr bwMode="auto">
            <a:xfrm>
              <a:off x="2967947" y="3068960"/>
              <a:ext cx="120577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100"/>
                <a:t>± 2</a:t>
              </a:r>
              <a:r>
                <a:rPr lang="el-GR" sz="1100">
                  <a:latin typeface="Calibri" charset="0"/>
                  <a:cs typeface="Calibri" charset="0"/>
                </a:rPr>
                <a:t>σ</a:t>
              </a:r>
              <a:r>
                <a:rPr lang="fr-FR" sz="1100">
                  <a:latin typeface="Calibri" charset="0"/>
                  <a:cs typeface="Calibri" charset="0"/>
                </a:rPr>
                <a:t>   </a:t>
              </a:r>
              <a:r>
                <a:rPr lang="fr-FR" sz="1100">
                  <a:cs typeface="Arial" charset="0"/>
                </a:rPr>
                <a:t>stat </a:t>
              </a:r>
              <a:r>
                <a:rPr lang="el-GR" sz="1100">
                  <a:latin typeface="Calibri" charset="0"/>
                  <a:cs typeface="Calibri" charset="0"/>
                  <a:sym typeface="Symbol" charset="0"/>
                </a:rPr>
                <a:t></a:t>
              </a:r>
              <a:r>
                <a:rPr lang="fr-FR" sz="1100">
                  <a:latin typeface="Calibri" charset="0"/>
                  <a:cs typeface="Calibri" charset="0"/>
                  <a:sym typeface="Symbol" charset="0"/>
                </a:rPr>
                <a:t> </a:t>
              </a:r>
              <a:r>
                <a:rPr lang="fr-FR" sz="1100">
                  <a:cs typeface="Arial" charset="0"/>
                  <a:sym typeface="Symbol" charset="0"/>
                </a:rPr>
                <a:t>syst</a:t>
              </a:r>
              <a:endParaRPr lang="fr-FR" sz="1100">
                <a:cs typeface="Arial" charset="0"/>
              </a:endParaRPr>
            </a:p>
          </p:txBody>
        </p:sp>
        <p:sp>
          <p:nvSpPr>
            <p:cNvPr id="63" name="ZoneTexte 30"/>
            <p:cNvSpPr txBox="1">
              <a:spLocks noChangeArrowheads="1"/>
            </p:cNvSpPr>
            <p:nvPr/>
          </p:nvSpPr>
          <p:spPr bwMode="auto">
            <a:xfrm>
              <a:off x="977459" y="2024404"/>
              <a:ext cx="110959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/>
                <a:t>CMS</a:t>
              </a:r>
            </a:p>
            <a:p>
              <a:pPr eaLnBrk="1" hangingPunct="1"/>
              <a:r>
                <a:rPr lang="fr-FR" sz="1400"/>
                <a:t>préliminaire</a:t>
              </a:r>
            </a:p>
          </p:txBody>
        </p:sp>
      </p:grpSp>
      <p:sp>
        <p:nvSpPr>
          <p:cNvPr id="36" name="ZoneTexte 1"/>
          <p:cNvSpPr txBox="1">
            <a:spLocks noChangeArrowheads="1"/>
          </p:cNvSpPr>
          <p:nvPr/>
        </p:nvSpPr>
        <p:spPr bwMode="auto">
          <a:xfrm>
            <a:off x="5695567" y="2022501"/>
            <a:ext cx="2786064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err="1">
                <a:solidFill>
                  <a:srgbClr val="FF0000"/>
                </a:solidFill>
                <a:latin typeface="+mn-lt"/>
              </a:rPr>
              <a:t>Exc</a:t>
            </a:r>
            <a:r>
              <a:rPr lang="fr-FR" b="1" dirty="0">
                <a:solidFill>
                  <a:srgbClr val="FF0000"/>
                </a:solidFill>
                <a:latin typeface="+mn-lt"/>
              </a:rPr>
              <a:t>ès autour de 125 </a:t>
            </a:r>
            <a:r>
              <a:rPr lang="fr-FR" b="1" dirty="0" err="1" smtClean="0">
                <a:solidFill>
                  <a:srgbClr val="FF0000"/>
                </a:solidFill>
                <a:latin typeface="+mn-lt"/>
              </a:rPr>
              <a:t>GeV</a:t>
            </a:r>
            <a:r>
              <a:rPr lang="fr-FR" b="1" dirty="0" smtClean="0">
                <a:solidFill>
                  <a:srgbClr val="FF0000"/>
                </a:solidFill>
                <a:latin typeface="+mn-lt"/>
              </a:rPr>
              <a:t>! </a:t>
            </a:r>
          </a:p>
          <a:p>
            <a:pPr eaLnBrk="1" hangingPunct="1"/>
            <a:endParaRPr lang="fr-FR" dirty="0">
              <a:solidFill>
                <a:srgbClr val="FF0000"/>
              </a:solidFill>
              <a:latin typeface="+mn-lt"/>
            </a:endParaRPr>
          </a:p>
          <a:p>
            <a:pPr eaLnBrk="1" hangingPunct="1"/>
            <a:r>
              <a:rPr lang="fr-FR" dirty="0">
                <a:solidFill>
                  <a:srgbClr val="FF0000"/>
                </a:solidFill>
                <a:latin typeface="+mn-lt"/>
              </a:rPr>
              <a:t>P</a:t>
            </a:r>
            <a:r>
              <a:rPr lang="fr-FR" dirty="0" smtClean="0">
                <a:solidFill>
                  <a:srgbClr val="FF0000"/>
                </a:solidFill>
                <a:latin typeface="+mn-lt"/>
              </a:rPr>
              <a:t>robabilité d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’</a:t>
            </a:r>
            <a:r>
              <a:rPr lang="fr-FR" dirty="0" smtClean="0">
                <a:solidFill>
                  <a:srgbClr val="FF0000"/>
                </a:solidFill>
                <a:latin typeface="+mn-lt"/>
              </a:rPr>
              <a:t>une fluctuation </a:t>
            </a:r>
            <a:r>
              <a:rPr lang="fr-FR" dirty="0">
                <a:solidFill>
                  <a:srgbClr val="FF0000"/>
                </a:solidFill>
                <a:latin typeface="+mn-lt"/>
              </a:rPr>
              <a:t>du bruit de </a:t>
            </a:r>
            <a:r>
              <a:rPr lang="fr-FR" dirty="0" smtClean="0">
                <a:solidFill>
                  <a:srgbClr val="FF0000"/>
                </a:solidFill>
                <a:latin typeface="+mn-lt"/>
              </a:rPr>
              <a:t>fond: 30 sur </a:t>
            </a:r>
            <a:r>
              <a:rPr lang="fr-FR" dirty="0">
                <a:solidFill>
                  <a:srgbClr val="FF0000"/>
                </a:solidFill>
                <a:latin typeface="+mn-lt"/>
              </a:rPr>
              <a:t>un </a:t>
            </a:r>
            <a:r>
              <a:rPr lang="fr-FR" dirty="0" smtClean="0">
                <a:solidFill>
                  <a:srgbClr val="FF0000"/>
                </a:solidFill>
                <a:latin typeface="+mn-lt"/>
              </a:rPr>
              <a:t>million</a:t>
            </a:r>
          </a:p>
          <a:p>
            <a:pPr eaLnBrk="1" hangingPunct="1"/>
            <a:r>
              <a:rPr lang="fr-FR" dirty="0">
                <a:solidFill>
                  <a:srgbClr val="FF0000"/>
                </a:solidFill>
                <a:latin typeface="+mn-lt"/>
              </a:rPr>
              <a:t>	</a:t>
            </a:r>
            <a:r>
              <a:rPr lang="fr-FR" dirty="0" smtClean="0">
                <a:solidFill>
                  <a:srgbClr val="FF0000"/>
                </a:solidFill>
                <a:latin typeface="+mn-lt"/>
              </a:rPr>
              <a:t>= 0.00003</a:t>
            </a:r>
          </a:p>
          <a:p>
            <a:pPr eaLnBrk="1" hangingPunct="1"/>
            <a:endParaRPr lang="fr-FR" dirty="0">
              <a:solidFill>
                <a:srgbClr val="FF0000"/>
              </a:solidFill>
              <a:latin typeface="+mn-lt"/>
            </a:endParaRPr>
          </a:p>
          <a:p>
            <a:pPr eaLnBrk="1" hangingPunct="1"/>
            <a:r>
              <a:rPr lang="fr-FR" dirty="0" smtClean="0">
                <a:solidFill>
                  <a:srgbClr val="FF0000"/>
                </a:solidFill>
                <a:latin typeface="+mn-lt"/>
              </a:rPr>
              <a:t>(</a:t>
            </a:r>
            <a:r>
              <a:rPr lang="fr-FR" dirty="0">
                <a:solidFill>
                  <a:srgbClr val="FF0000"/>
                </a:solidFill>
                <a:latin typeface="+mn-lt"/>
              </a:rPr>
              <a:t>~ </a:t>
            </a:r>
            <a:r>
              <a:rPr lang="fr-FR" dirty="0" smtClean="0">
                <a:solidFill>
                  <a:srgbClr val="FF0000"/>
                </a:solidFill>
                <a:latin typeface="+mn-lt"/>
              </a:rPr>
              <a:t>4.1 </a:t>
            </a:r>
            <a:r>
              <a:rPr lang="fr-FR" dirty="0">
                <a:solidFill>
                  <a:srgbClr val="FF0000"/>
                </a:solidFill>
                <a:latin typeface="+mn-lt"/>
              </a:rPr>
              <a:t>écarts </a:t>
            </a:r>
            <a:r>
              <a:rPr lang="fr-FR" dirty="0" smtClean="0">
                <a:solidFill>
                  <a:srgbClr val="FF0000"/>
                </a:solidFill>
                <a:latin typeface="+mn-lt"/>
              </a:rPr>
              <a:t>standard ou 4.1σ)</a:t>
            </a:r>
          </a:p>
          <a:p>
            <a:pPr eaLnBrk="1" hangingPunct="1"/>
            <a:endParaRPr lang="fr-FR" dirty="0" smtClean="0">
              <a:solidFill>
                <a:srgbClr val="FF0000"/>
              </a:solidFill>
              <a:latin typeface="+mn-lt"/>
            </a:endParaRPr>
          </a:p>
          <a:p>
            <a:pPr eaLnBrk="1" hangingPunct="1"/>
            <a:r>
              <a:rPr lang="fr-FR" dirty="0" smtClean="0">
                <a:solidFill>
                  <a:srgbClr val="000000"/>
                </a:solidFill>
                <a:latin typeface="+mn-lt"/>
              </a:rPr>
              <a:t>NB: par convention, on déclare une découverte à partir de 5σ soit environ une probabilité 0.0000003 </a:t>
            </a:r>
            <a:endParaRPr lang="fr-FR" dirty="0">
              <a:solidFill>
                <a:srgbClr val="000000"/>
              </a:solidFill>
              <a:latin typeface="+mn-lt"/>
            </a:endParaRPr>
          </a:p>
          <a:p>
            <a:pPr eaLnBrk="1" hangingPunct="1"/>
            <a:endParaRPr lang="fr-FR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7908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385" y="630383"/>
            <a:ext cx="7607868" cy="96784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H en </a:t>
            </a:r>
            <a:r>
              <a:rPr lang="en-US" sz="4400" dirty="0" err="1" smtClean="0"/>
              <a:t>γγ</a:t>
            </a:r>
            <a:r>
              <a:rPr lang="en-US" sz="4400" dirty="0" smtClean="0"/>
              <a:t>: CMS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48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05" y="481216"/>
            <a:ext cx="947280" cy="107664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50705" y="1762672"/>
            <a:ext cx="2979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Les </a:t>
            </a:r>
            <a:r>
              <a:rPr lang="en-US" dirty="0" err="1" smtClean="0"/>
              <a:t>données</a:t>
            </a:r>
            <a:r>
              <a:rPr lang="en-US" dirty="0" smtClean="0"/>
              <a:t> en 2011 et 2012: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4019971" y="2526590"/>
            <a:ext cx="822959" cy="93074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ZoneTexte 1"/>
          <p:cNvSpPr txBox="1">
            <a:spLocks noChangeArrowheads="1"/>
          </p:cNvSpPr>
          <p:nvPr/>
        </p:nvSpPr>
        <p:spPr bwMode="auto">
          <a:xfrm>
            <a:off x="5695567" y="2022501"/>
            <a:ext cx="2786064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err="1">
                <a:solidFill>
                  <a:srgbClr val="FF0000"/>
                </a:solidFill>
                <a:latin typeface="+mn-lt"/>
              </a:rPr>
              <a:t>Exc</a:t>
            </a:r>
            <a:r>
              <a:rPr lang="fr-FR" b="1" dirty="0">
                <a:solidFill>
                  <a:srgbClr val="FF0000"/>
                </a:solidFill>
                <a:latin typeface="+mn-lt"/>
              </a:rPr>
              <a:t>ès autour de 125 </a:t>
            </a:r>
            <a:r>
              <a:rPr lang="fr-FR" b="1" dirty="0" err="1" smtClean="0">
                <a:solidFill>
                  <a:srgbClr val="FF0000"/>
                </a:solidFill>
                <a:latin typeface="+mn-lt"/>
              </a:rPr>
              <a:t>GeV</a:t>
            </a:r>
            <a:r>
              <a:rPr lang="fr-FR" b="1" dirty="0" smtClean="0">
                <a:solidFill>
                  <a:srgbClr val="FF0000"/>
                </a:solidFill>
                <a:latin typeface="+mn-lt"/>
              </a:rPr>
              <a:t>! </a:t>
            </a:r>
          </a:p>
          <a:p>
            <a:pPr eaLnBrk="1" hangingPunct="1"/>
            <a:endParaRPr lang="fr-FR" dirty="0">
              <a:solidFill>
                <a:srgbClr val="FF0000"/>
              </a:solidFill>
              <a:latin typeface="+mn-lt"/>
            </a:endParaRPr>
          </a:p>
          <a:p>
            <a:pPr eaLnBrk="1" hangingPunct="1"/>
            <a:r>
              <a:rPr lang="fr-FR" dirty="0">
                <a:solidFill>
                  <a:srgbClr val="FF0000"/>
                </a:solidFill>
                <a:latin typeface="+mn-lt"/>
              </a:rPr>
              <a:t>P</a:t>
            </a:r>
            <a:r>
              <a:rPr lang="fr-FR" dirty="0" smtClean="0">
                <a:solidFill>
                  <a:srgbClr val="FF0000"/>
                </a:solidFill>
                <a:latin typeface="+mn-lt"/>
              </a:rPr>
              <a:t>robabilité d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’</a:t>
            </a:r>
            <a:r>
              <a:rPr lang="fr-FR" dirty="0" smtClean="0">
                <a:solidFill>
                  <a:srgbClr val="FF0000"/>
                </a:solidFill>
                <a:latin typeface="+mn-lt"/>
              </a:rPr>
              <a:t>une fluctuation </a:t>
            </a:r>
            <a:r>
              <a:rPr lang="fr-FR" dirty="0">
                <a:solidFill>
                  <a:srgbClr val="FF0000"/>
                </a:solidFill>
                <a:latin typeface="+mn-lt"/>
              </a:rPr>
              <a:t>du bruit de </a:t>
            </a:r>
            <a:r>
              <a:rPr lang="fr-FR" dirty="0" smtClean="0">
                <a:solidFill>
                  <a:srgbClr val="FF0000"/>
                </a:solidFill>
                <a:latin typeface="+mn-lt"/>
              </a:rPr>
              <a:t>fond: </a:t>
            </a:r>
            <a:r>
              <a:rPr lang="fr-FR" dirty="0">
                <a:solidFill>
                  <a:srgbClr val="FF0000"/>
                </a:solidFill>
                <a:latin typeface="+mn-lt"/>
              </a:rPr>
              <a:t>3</a:t>
            </a:r>
            <a:r>
              <a:rPr lang="fr-FR" dirty="0" smtClean="0">
                <a:solidFill>
                  <a:srgbClr val="FF0000"/>
                </a:solidFill>
                <a:latin typeface="+mn-lt"/>
              </a:rPr>
              <a:t>0 </a:t>
            </a:r>
            <a:r>
              <a:rPr lang="fr-FR" dirty="0" smtClean="0">
                <a:solidFill>
                  <a:srgbClr val="FF0000"/>
                </a:solidFill>
                <a:latin typeface="+mn-lt"/>
              </a:rPr>
              <a:t>sur </a:t>
            </a:r>
            <a:r>
              <a:rPr lang="fr-FR" dirty="0">
                <a:solidFill>
                  <a:srgbClr val="FF0000"/>
                </a:solidFill>
                <a:latin typeface="+mn-lt"/>
              </a:rPr>
              <a:t>un </a:t>
            </a:r>
            <a:r>
              <a:rPr lang="fr-FR" dirty="0" smtClean="0">
                <a:solidFill>
                  <a:srgbClr val="FF0000"/>
                </a:solidFill>
                <a:latin typeface="+mn-lt"/>
              </a:rPr>
              <a:t>million</a:t>
            </a:r>
          </a:p>
          <a:p>
            <a:pPr eaLnBrk="1" hangingPunct="1"/>
            <a:r>
              <a:rPr lang="fr-FR" dirty="0">
                <a:solidFill>
                  <a:srgbClr val="FF0000"/>
                </a:solidFill>
                <a:latin typeface="+mn-lt"/>
              </a:rPr>
              <a:t>	</a:t>
            </a:r>
            <a:r>
              <a:rPr lang="fr-FR" dirty="0" smtClean="0">
                <a:solidFill>
                  <a:srgbClr val="FF0000"/>
                </a:solidFill>
                <a:latin typeface="+mn-lt"/>
              </a:rPr>
              <a:t>= </a:t>
            </a:r>
            <a:r>
              <a:rPr lang="fr-FR" dirty="0" smtClean="0">
                <a:solidFill>
                  <a:srgbClr val="FF0000"/>
                </a:solidFill>
                <a:latin typeface="+mn-lt"/>
              </a:rPr>
              <a:t>0.00003</a:t>
            </a:r>
            <a:endParaRPr lang="fr-FR" dirty="0" smtClean="0">
              <a:solidFill>
                <a:srgbClr val="FF0000"/>
              </a:solidFill>
              <a:latin typeface="+mn-lt"/>
            </a:endParaRPr>
          </a:p>
          <a:p>
            <a:pPr eaLnBrk="1" hangingPunct="1"/>
            <a:endParaRPr lang="fr-FR" dirty="0">
              <a:solidFill>
                <a:srgbClr val="FF0000"/>
              </a:solidFill>
              <a:latin typeface="+mn-lt"/>
            </a:endParaRPr>
          </a:p>
          <a:p>
            <a:pPr eaLnBrk="1" hangingPunct="1"/>
            <a:r>
              <a:rPr lang="fr-FR" dirty="0" smtClean="0">
                <a:solidFill>
                  <a:srgbClr val="FF0000"/>
                </a:solidFill>
                <a:latin typeface="+mn-lt"/>
              </a:rPr>
              <a:t>(</a:t>
            </a:r>
            <a:r>
              <a:rPr lang="fr-FR" dirty="0">
                <a:solidFill>
                  <a:srgbClr val="FF0000"/>
                </a:solidFill>
                <a:latin typeface="+mn-lt"/>
              </a:rPr>
              <a:t>~ </a:t>
            </a:r>
            <a:r>
              <a:rPr lang="fr-FR" dirty="0" smtClean="0">
                <a:solidFill>
                  <a:srgbClr val="FF0000"/>
                </a:solidFill>
                <a:latin typeface="+mn-lt"/>
              </a:rPr>
              <a:t>4.1 </a:t>
            </a:r>
            <a:r>
              <a:rPr lang="fr-FR" dirty="0">
                <a:solidFill>
                  <a:srgbClr val="FF0000"/>
                </a:solidFill>
                <a:latin typeface="+mn-lt"/>
              </a:rPr>
              <a:t>écarts </a:t>
            </a:r>
            <a:r>
              <a:rPr lang="fr-FR" dirty="0" smtClean="0">
                <a:solidFill>
                  <a:srgbClr val="FF0000"/>
                </a:solidFill>
                <a:latin typeface="+mn-lt"/>
              </a:rPr>
              <a:t>standard ou 4.1σ)</a:t>
            </a:r>
          </a:p>
          <a:p>
            <a:pPr eaLnBrk="1" hangingPunct="1"/>
            <a:endParaRPr lang="fr-FR" dirty="0" smtClean="0">
              <a:solidFill>
                <a:srgbClr val="FF0000"/>
              </a:solidFill>
              <a:latin typeface="+mn-lt"/>
            </a:endParaRPr>
          </a:p>
          <a:p>
            <a:pPr eaLnBrk="1" hangingPunct="1"/>
            <a:r>
              <a:rPr lang="fr-FR" dirty="0" smtClean="0">
                <a:solidFill>
                  <a:srgbClr val="000000"/>
                </a:solidFill>
                <a:latin typeface="+mn-lt"/>
              </a:rPr>
              <a:t>NB: par convention, on déclare une découverte à partir de 5σ soit environ une probabilité 0.0000003 </a:t>
            </a:r>
            <a:endParaRPr lang="fr-FR" dirty="0">
              <a:solidFill>
                <a:srgbClr val="000000"/>
              </a:solidFill>
              <a:latin typeface="+mn-lt"/>
            </a:endParaRPr>
          </a:p>
          <a:p>
            <a:pPr eaLnBrk="1" hangingPunct="1"/>
            <a:endParaRPr lang="fr-FR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27" name="Picture 26" descr="MVApvaluescom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5" y="2526590"/>
            <a:ext cx="4749680" cy="310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37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"/>
          <p:cNvSpPr txBox="1">
            <a:spLocks noChangeArrowheads="1"/>
          </p:cNvSpPr>
          <p:nvPr/>
        </p:nvSpPr>
        <p:spPr bwMode="auto">
          <a:xfrm>
            <a:off x="5695567" y="2022501"/>
            <a:ext cx="2786064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err="1">
                <a:solidFill>
                  <a:srgbClr val="FF0000"/>
                </a:solidFill>
                <a:latin typeface="+mn-lt"/>
              </a:rPr>
              <a:t>Exc</a:t>
            </a:r>
            <a:r>
              <a:rPr lang="fr-FR" b="1" dirty="0">
                <a:solidFill>
                  <a:srgbClr val="FF0000"/>
                </a:solidFill>
                <a:latin typeface="+mn-lt"/>
              </a:rPr>
              <a:t>ès autour de 125 </a:t>
            </a:r>
            <a:r>
              <a:rPr lang="fr-FR" b="1" dirty="0" err="1" smtClean="0">
                <a:solidFill>
                  <a:srgbClr val="FF0000"/>
                </a:solidFill>
                <a:latin typeface="+mn-lt"/>
              </a:rPr>
              <a:t>GeV</a:t>
            </a:r>
            <a:r>
              <a:rPr lang="fr-FR" b="1" dirty="0" smtClean="0">
                <a:solidFill>
                  <a:srgbClr val="FF0000"/>
                </a:solidFill>
                <a:latin typeface="+mn-lt"/>
              </a:rPr>
              <a:t>! </a:t>
            </a:r>
          </a:p>
          <a:p>
            <a:pPr eaLnBrk="1" hangingPunct="1"/>
            <a:endParaRPr lang="fr-FR" dirty="0">
              <a:solidFill>
                <a:srgbClr val="FF0000"/>
              </a:solidFill>
              <a:latin typeface="+mn-lt"/>
            </a:endParaRPr>
          </a:p>
          <a:p>
            <a:pPr eaLnBrk="1" hangingPunct="1"/>
            <a:r>
              <a:rPr lang="fr-FR" dirty="0">
                <a:solidFill>
                  <a:srgbClr val="FF0000"/>
                </a:solidFill>
                <a:latin typeface="+mn-lt"/>
              </a:rPr>
              <a:t>P</a:t>
            </a:r>
            <a:r>
              <a:rPr lang="fr-FR" dirty="0" smtClean="0">
                <a:solidFill>
                  <a:srgbClr val="FF0000"/>
                </a:solidFill>
                <a:latin typeface="+mn-lt"/>
              </a:rPr>
              <a:t>robabilité d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’</a:t>
            </a:r>
            <a:r>
              <a:rPr lang="fr-FR" dirty="0" smtClean="0">
                <a:solidFill>
                  <a:srgbClr val="FF0000"/>
                </a:solidFill>
                <a:latin typeface="+mn-lt"/>
              </a:rPr>
              <a:t>une fluctuation </a:t>
            </a:r>
            <a:r>
              <a:rPr lang="fr-FR" dirty="0">
                <a:solidFill>
                  <a:srgbClr val="FF0000"/>
                </a:solidFill>
                <a:latin typeface="+mn-lt"/>
              </a:rPr>
              <a:t>du bruit de </a:t>
            </a:r>
            <a:r>
              <a:rPr lang="fr-FR" dirty="0" smtClean="0">
                <a:solidFill>
                  <a:srgbClr val="FF0000"/>
                </a:solidFill>
                <a:latin typeface="+mn-lt"/>
              </a:rPr>
              <a:t>fond: 2 sur </a:t>
            </a:r>
            <a:r>
              <a:rPr lang="fr-FR" dirty="0">
                <a:solidFill>
                  <a:srgbClr val="FF0000"/>
                </a:solidFill>
                <a:latin typeface="+mn-lt"/>
              </a:rPr>
              <a:t>un </a:t>
            </a:r>
            <a:r>
              <a:rPr lang="fr-FR" dirty="0" smtClean="0">
                <a:solidFill>
                  <a:srgbClr val="FF0000"/>
                </a:solidFill>
                <a:latin typeface="+mn-lt"/>
              </a:rPr>
              <a:t>million</a:t>
            </a:r>
          </a:p>
          <a:p>
            <a:pPr eaLnBrk="1" hangingPunct="1"/>
            <a:r>
              <a:rPr lang="fr-FR" dirty="0">
                <a:solidFill>
                  <a:srgbClr val="FF0000"/>
                </a:solidFill>
                <a:latin typeface="+mn-lt"/>
              </a:rPr>
              <a:t>	</a:t>
            </a:r>
            <a:r>
              <a:rPr lang="fr-FR" dirty="0" smtClean="0">
                <a:solidFill>
                  <a:srgbClr val="FF0000"/>
                </a:solidFill>
                <a:latin typeface="+mn-lt"/>
              </a:rPr>
              <a:t>= 0.000002</a:t>
            </a:r>
          </a:p>
          <a:p>
            <a:pPr eaLnBrk="1" hangingPunct="1"/>
            <a:endParaRPr lang="fr-FR" dirty="0">
              <a:solidFill>
                <a:srgbClr val="FF0000"/>
              </a:solidFill>
              <a:latin typeface="+mn-lt"/>
            </a:endParaRPr>
          </a:p>
          <a:p>
            <a:pPr eaLnBrk="1" hangingPunct="1"/>
            <a:r>
              <a:rPr lang="fr-FR" dirty="0" smtClean="0">
                <a:solidFill>
                  <a:srgbClr val="FF0000"/>
                </a:solidFill>
                <a:latin typeface="+mn-lt"/>
              </a:rPr>
              <a:t>(</a:t>
            </a:r>
            <a:r>
              <a:rPr lang="fr-FR" dirty="0">
                <a:solidFill>
                  <a:srgbClr val="FF0000"/>
                </a:solidFill>
                <a:latin typeface="+mn-lt"/>
              </a:rPr>
              <a:t>~ </a:t>
            </a:r>
            <a:r>
              <a:rPr lang="fr-FR" dirty="0" smtClean="0">
                <a:solidFill>
                  <a:srgbClr val="FF0000"/>
                </a:solidFill>
                <a:latin typeface="+mn-lt"/>
              </a:rPr>
              <a:t>4.5 </a:t>
            </a:r>
            <a:r>
              <a:rPr lang="fr-FR" dirty="0">
                <a:solidFill>
                  <a:srgbClr val="FF0000"/>
                </a:solidFill>
                <a:latin typeface="+mn-lt"/>
              </a:rPr>
              <a:t>écarts </a:t>
            </a:r>
            <a:r>
              <a:rPr lang="fr-FR" dirty="0" smtClean="0">
                <a:solidFill>
                  <a:srgbClr val="FF0000"/>
                </a:solidFill>
                <a:latin typeface="+mn-lt"/>
              </a:rPr>
              <a:t>standard ou 4.5σ)</a:t>
            </a:r>
          </a:p>
          <a:p>
            <a:pPr eaLnBrk="1" hangingPunct="1"/>
            <a:endParaRPr lang="fr-FR" dirty="0" smtClean="0">
              <a:solidFill>
                <a:srgbClr val="FF0000"/>
              </a:solidFill>
              <a:latin typeface="+mn-lt"/>
            </a:endParaRPr>
          </a:p>
          <a:p>
            <a:pPr eaLnBrk="1" hangingPunct="1"/>
            <a:r>
              <a:rPr lang="fr-FR" dirty="0" smtClean="0">
                <a:solidFill>
                  <a:srgbClr val="000000"/>
                </a:solidFill>
                <a:latin typeface="+mn-lt"/>
              </a:rPr>
              <a:t>NB: par convention, on déclare un découverte à partir de 5σ soit environ une probabilité 0.0000003 </a:t>
            </a:r>
            <a:endParaRPr lang="fr-FR" dirty="0">
              <a:solidFill>
                <a:srgbClr val="000000"/>
              </a:solidFill>
              <a:latin typeface="+mn-lt"/>
            </a:endParaRPr>
          </a:p>
          <a:p>
            <a:pPr eaLnBrk="1" hangingPunct="1"/>
            <a:endParaRPr lang="fr-FR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385" y="630383"/>
            <a:ext cx="7607868" cy="96784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H en </a:t>
            </a:r>
            <a:r>
              <a:rPr lang="en-US" sz="4400" dirty="0" err="1" smtClean="0"/>
              <a:t>γγ</a:t>
            </a:r>
            <a:r>
              <a:rPr lang="en-US" sz="4400" dirty="0" smtClean="0"/>
              <a:t>: ATLAS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49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05" y="481216"/>
            <a:ext cx="947280" cy="107664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019971" y="2526590"/>
            <a:ext cx="822959" cy="93074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 descr="Untitled.pn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4" y="2531135"/>
            <a:ext cx="5160793" cy="4106732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50705" y="1762672"/>
            <a:ext cx="2979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Les </a:t>
            </a:r>
            <a:r>
              <a:rPr lang="en-US" dirty="0" err="1" smtClean="0"/>
              <a:t>données</a:t>
            </a:r>
            <a:r>
              <a:rPr lang="en-US" dirty="0" smtClean="0"/>
              <a:t> en 2011 et 2012: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605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Pourquoi</a:t>
            </a:r>
            <a:r>
              <a:rPr lang="en-US" dirty="0" smtClean="0"/>
              <a:t> le Boson de Higgs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05" y="481216"/>
            <a:ext cx="947280" cy="1076649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5</a:t>
            </a:fld>
            <a:endParaRPr lang="en-US"/>
          </a:p>
        </p:txBody>
      </p:sp>
      <p:sp>
        <p:nvSpPr>
          <p:cNvPr id="10" name="ZoneTexte 9"/>
          <p:cNvSpPr txBox="1"/>
          <p:nvPr/>
        </p:nvSpPr>
        <p:spPr>
          <a:xfrm>
            <a:off x="401443" y="2302050"/>
            <a:ext cx="8385717" cy="34163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Question centrale du </a:t>
            </a:r>
            <a:r>
              <a:rPr lang="fr-FR" sz="2400" b="1" dirty="0"/>
              <a:t>(</a:t>
            </a:r>
            <a:r>
              <a:rPr lang="fr-FR" sz="2400" b="1" dirty="0" smtClean="0"/>
              <a:t>pré)Modèle </a:t>
            </a:r>
            <a:r>
              <a:rPr lang="fr-FR" sz="2400" b="1" dirty="0"/>
              <a:t>Standard</a:t>
            </a:r>
            <a:r>
              <a:rPr lang="fr-FR" sz="2400" b="1" dirty="0" smtClean="0"/>
              <a:t>:</a:t>
            </a:r>
          </a:p>
          <a:p>
            <a:endParaRPr lang="fr-FR" sz="2400" b="1" dirty="0" smtClean="0"/>
          </a:p>
          <a:p>
            <a:r>
              <a:rPr lang="fr-FR" sz="2400" dirty="0" smtClean="0"/>
              <a:t>La théorie mathématique qui décrit les interactions prévoit a priori une masse nulle pour les bosons vecteurs  (avec une portée infinie de la force associée). </a:t>
            </a:r>
          </a:p>
          <a:p>
            <a:endParaRPr lang="fr-FR" sz="2400" dirty="0" smtClean="0"/>
          </a:p>
          <a:p>
            <a:r>
              <a:rPr lang="fr-FR" sz="2400" dirty="0" smtClean="0"/>
              <a:t>Les expériences montrent que la force faible  (W</a:t>
            </a:r>
            <a:r>
              <a:rPr lang="fr-FR" sz="2400" baseline="30000" dirty="0" smtClean="0"/>
              <a:t>+-</a:t>
            </a:r>
            <a:r>
              <a:rPr lang="fr-FR" sz="2400" dirty="0" smtClean="0"/>
              <a:t>,Z</a:t>
            </a:r>
            <a:r>
              <a:rPr lang="fr-FR" sz="2400" baseline="30000" dirty="0" smtClean="0"/>
              <a:t>0</a:t>
            </a:r>
            <a:r>
              <a:rPr lang="fr-FR" sz="2400" dirty="0" smtClean="0"/>
              <a:t>) est de très courte portée, compatible avec des masses de boson d’environ 100GeV (~100 fois la masse du proton).</a:t>
            </a:r>
            <a:endParaRPr lang="fr-FR" sz="2400" dirty="0"/>
          </a:p>
        </p:txBody>
      </p:sp>
      <p:sp>
        <p:nvSpPr>
          <p:cNvPr id="2053" name="Espace réservé de la date 205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2054" name="Espace réservé du pied de page 205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C. GUYOT, J. MALCLES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339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"/>
          <p:cNvSpPr txBox="1">
            <a:spLocks noChangeArrowheads="1"/>
          </p:cNvSpPr>
          <p:nvPr/>
        </p:nvSpPr>
        <p:spPr bwMode="auto">
          <a:xfrm>
            <a:off x="5695567" y="2022501"/>
            <a:ext cx="2786064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err="1">
                <a:solidFill>
                  <a:srgbClr val="FF0000"/>
                </a:solidFill>
                <a:latin typeface="+mn-lt"/>
              </a:rPr>
              <a:t>Exc</a:t>
            </a:r>
            <a:r>
              <a:rPr lang="fr-FR" b="1" dirty="0">
                <a:solidFill>
                  <a:srgbClr val="FF0000"/>
                </a:solidFill>
                <a:latin typeface="+mn-lt"/>
              </a:rPr>
              <a:t>ès autour de 125 </a:t>
            </a:r>
            <a:r>
              <a:rPr lang="fr-FR" b="1" dirty="0" err="1" smtClean="0">
                <a:solidFill>
                  <a:srgbClr val="FF0000"/>
                </a:solidFill>
                <a:latin typeface="+mn-lt"/>
              </a:rPr>
              <a:t>GeV</a:t>
            </a:r>
            <a:r>
              <a:rPr lang="fr-FR" b="1" dirty="0" smtClean="0">
                <a:solidFill>
                  <a:srgbClr val="FF0000"/>
                </a:solidFill>
                <a:latin typeface="+mn-lt"/>
              </a:rPr>
              <a:t>! </a:t>
            </a:r>
          </a:p>
          <a:p>
            <a:pPr eaLnBrk="1" hangingPunct="1"/>
            <a:endParaRPr lang="fr-FR" dirty="0">
              <a:solidFill>
                <a:srgbClr val="FF0000"/>
              </a:solidFill>
              <a:latin typeface="+mn-lt"/>
            </a:endParaRPr>
          </a:p>
          <a:p>
            <a:pPr eaLnBrk="1" hangingPunct="1"/>
            <a:r>
              <a:rPr lang="fr-FR" dirty="0">
                <a:solidFill>
                  <a:srgbClr val="FF0000"/>
                </a:solidFill>
                <a:latin typeface="+mn-lt"/>
              </a:rPr>
              <a:t>P</a:t>
            </a:r>
            <a:r>
              <a:rPr lang="fr-FR" dirty="0" smtClean="0">
                <a:solidFill>
                  <a:srgbClr val="FF0000"/>
                </a:solidFill>
                <a:latin typeface="+mn-lt"/>
              </a:rPr>
              <a:t>robabilité d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’</a:t>
            </a:r>
            <a:r>
              <a:rPr lang="fr-FR" dirty="0" smtClean="0">
                <a:solidFill>
                  <a:srgbClr val="FF0000"/>
                </a:solidFill>
                <a:latin typeface="+mn-lt"/>
              </a:rPr>
              <a:t>une fluctuation </a:t>
            </a:r>
            <a:r>
              <a:rPr lang="fr-FR" dirty="0">
                <a:solidFill>
                  <a:srgbClr val="FF0000"/>
                </a:solidFill>
                <a:latin typeface="+mn-lt"/>
              </a:rPr>
              <a:t>du bruit de </a:t>
            </a:r>
            <a:r>
              <a:rPr lang="fr-FR" dirty="0" smtClean="0">
                <a:solidFill>
                  <a:srgbClr val="FF0000"/>
                </a:solidFill>
                <a:latin typeface="+mn-lt"/>
              </a:rPr>
              <a:t>fond: 2 sur </a:t>
            </a:r>
            <a:r>
              <a:rPr lang="fr-FR" dirty="0">
                <a:solidFill>
                  <a:srgbClr val="FF0000"/>
                </a:solidFill>
                <a:latin typeface="+mn-lt"/>
              </a:rPr>
              <a:t>un </a:t>
            </a:r>
            <a:r>
              <a:rPr lang="fr-FR" dirty="0" smtClean="0">
                <a:solidFill>
                  <a:srgbClr val="FF0000"/>
                </a:solidFill>
                <a:latin typeface="+mn-lt"/>
              </a:rPr>
              <a:t>million</a:t>
            </a:r>
          </a:p>
          <a:p>
            <a:pPr eaLnBrk="1" hangingPunct="1"/>
            <a:r>
              <a:rPr lang="fr-FR" dirty="0">
                <a:solidFill>
                  <a:srgbClr val="FF0000"/>
                </a:solidFill>
                <a:latin typeface="+mn-lt"/>
              </a:rPr>
              <a:t>	</a:t>
            </a:r>
            <a:r>
              <a:rPr lang="fr-FR" dirty="0" smtClean="0">
                <a:solidFill>
                  <a:srgbClr val="FF0000"/>
                </a:solidFill>
                <a:latin typeface="+mn-lt"/>
              </a:rPr>
              <a:t>= 0.000002</a:t>
            </a:r>
          </a:p>
          <a:p>
            <a:pPr eaLnBrk="1" hangingPunct="1"/>
            <a:endParaRPr lang="fr-FR" dirty="0">
              <a:solidFill>
                <a:srgbClr val="FF0000"/>
              </a:solidFill>
              <a:latin typeface="+mn-lt"/>
            </a:endParaRPr>
          </a:p>
          <a:p>
            <a:pPr eaLnBrk="1" hangingPunct="1"/>
            <a:r>
              <a:rPr lang="fr-FR" dirty="0" smtClean="0">
                <a:solidFill>
                  <a:srgbClr val="FF0000"/>
                </a:solidFill>
                <a:latin typeface="+mn-lt"/>
              </a:rPr>
              <a:t>(</a:t>
            </a:r>
            <a:r>
              <a:rPr lang="fr-FR" dirty="0">
                <a:solidFill>
                  <a:srgbClr val="FF0000"/>
                </a:solidFill>
                <a:latin typeface="+mn-lt"/>
              </a:rPr>
              <a:t>~ </a:t>
            </a:r>
            <a:r>
              <a:rPr lang="fr-FR" dirty="0" smtClean="0">
                <a:solidFill>
                  <a:srgbClr val="FF0000"/>
                </a:solidFill>
                <a:latin typeface="+mn-lt"/>
              </a:rPr>
              <a:t>4.5 </a:t>
            </a:r>
            <a:r>
              <a:rPr lang="fr-FR" dirty="0">
                <a:solidFill>
                  <a:srgbClr val="FF0000"/>
                </a:solidFill>
                <a:latin typeface="+mn-lt"/>
              </a:rPr>
              <a:t>écarts </a:t>
            </a:r>
            <a:r>
              <a:rPr lang="fr-FR" dirty="0" smtClean="0">
                <a:solidFill>
                  <a:srgbClr val="FF0000"/>
                </a:solidFill>
                <a:latin typeface="+mn-lt"/>
              </a:rPr>
              <a:t>standard ou 4.5σ)</a:t>
            </a:r>
          </a:p>
          <a:p>
            <a:pPr eaLnBrk="1" hangingPunct="1"/>
            <a:endParaRPr lang="fr-FR" dirty="0" smtClean="0">
              <a:solidFill>
                <a:srgbClr val="FF0000"/>
              </a:solidFill>
              <a:latin typeface="+mn-lt"/>
            </a:endParaRPr>
          </a:p>
          <a:p>
            <a:pPr eaLnBrk="1" hangingPunct="1"/>
            <a:r>
              <a:rPr lang="fr-FR" dirty="0" smtClean="0">
                <a:solidFill>
                  <a:srgbClr val="000000"/>
                </a:solidFill>
                <a:latin typeface="+mn-lt"/>
              </a:rPr>
              <a:t>NB: par convention, on déclare un découverte à partir de 5σ soit environ une probabilité 0.0000003 </a:t>
            </a:r>
            <a:endParaRPr lang="fr-FR" dirty="0">
              <a:solidFill>
                <a:srgbClr val="000000"/>
              </a:solidFill>
              <a:latin typeface="+mn-lt"/>
            </a:endParaRPr>
          </a:p>
          <a:p>
            <a:pPr eaLnBrk="1" hangingPunct="1"/>
            <a:endParaRPr lang="fr-FR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385" y="630383"/>
            <a:ext cx="7607868" cy="96784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H en </a:t>
            </a:r>
            <a:r>
              <a:rPr lang="en-US" sz="4400" dirty="0" err="1" smtClean="0"/>
              <a:t>γγ</a:t>
            </a:r>
            <a:r>
              <a:rPr lang="en-US" sz="4400" dirty="0" smtClean="0"/>
              <a:t>: ATLAS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50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05" y="481216"/>
            <a:ext cx="947280" cy="107664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019971" y="2526590"/>
            <a:ext cx="822959" cy="93074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0705" y="1762672"/>
            <a:ext cx="2979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Les </a:t>
            </a:r>
            <a:r>
              <a:rPr lang="en-US" dirty="0" err="1" smtClean="0"/>
              <a:t>données</a:t>
            </a:r>
            <a:r>
              <a:rPr lang="en-US" dirty="0" smtClean="0"/>
              <a:t> en 2011 et 2012:</a:t>
            </a:r>
            <a:endParaRPr lang="en-US" dirty="0"/>
          </a:p>
        </p:txBody>
      </p:sp>
      <p:pic>
        <p:nvPicPr>
          <p:cNvPr id="9" name="Picture 8" descr="Comb_p0_2011_2012_590_final.eps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5" y="2400135"/>
            <a:ext cx="5328666" cy="382498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79244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8068" y="1750740"/>
            <a:ext cx="8607152" cy="50069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</a:t>
            </a:r>
            <a:r>
              <a:rPr lang="en-US" dirty="0"/>
              <a:t>→</a:t>
            </a:r>
            <a:r>
              <a:rPr lang="en-US" dirty="0" smtClean="0"/>
              <a:t>ZZ(*)</a:t>
            </a:r>
            <a:r>
              <a:rPr lang="en-US" dirty="0" smtClean="0">
                <a:latin typeface="Arial"/>
                <a:cs typeface="Arial"/>
              </a:rPr>
              <a:t>→</a:t>
            </a:r>
            <a:r>
              <a:rPr lang="en-US" dirty="0" smtClean="0"/>
              <a:t>4 </a:t>
            </a:r>
            <a:r>
              <a:rPr lang="en-US" dirty="0"/>
              <a:t>leptons(4e, 2e2</a:t>
            </a:r>
            <a:r>
              <a:rPr lang="en-US" dirty="0">
                <a:latin typeface="Symbol" pitchFamily="18" charset="2"/>
              </a:rPr>
              <a:t>m</a:t>
            </a:r>
            <a:r>
              <a:rPr lang="en-US" dirty="0"/>
              <a:t>, 4</a:t>
            </a:r>
            <a:r>
              <a:rPr lang="en-US" dirty="0">
                <a:latin typeface="Symbol" pitchFamily="18" charset="2"/>
              </a:rPr>
              <a:t>m</a:t>
            </a:r>
            <a:r>
              <a:rPr lang="en-US" dirty="0"/>
              <a:t>) 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058" y="1870628"/>
            <a:ext cx="6289273" cy="4716955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51</a:t>
            </a:fld>
            <a:endParaRPr lang="en-US"/>
          </a:p>
        </p:txBody>
      </p:sp>
      <p:sp>
        <p:nvSpPr>
          <p:cNvPr id="9" name="ZoneTexte 8"/>
          <p:cNvSpPr txBox="1"/>
          <p:nvPr/>
        </p:nvSpPr>
        <p:spPr>
          <a:xfrm>
            <a:off x="267628" y="2587083"/>
            <a:ext cx="14847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Candidat</a:t>
            </a:r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H→2e2</a:t>
            </a:r>
            <a:r>
              <a:rPr lang="en-US" sz="2800" dirty="0">
                <a:solidFill>
                  <a:schemeClr val="bg1"/>
                </a:solidFill>
                <a:latin typeface="Symbol" pitchFamily="18" charset="2"/>
              </a:rPr>
              <a:t>m</a:t>
            </a:r>
            <a:endParaRPr lang="fr-FR" sz="2800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8" y="4149260"/>
            <a:ext cx="1496299" cy="813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9471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H→ZZ(*)</a:t>
            </a:r>
            <a:r>
              <a:rPr lang="en-US" dirty="0">
                <a:latin typeface="Arial"/>
                <a:cs typeface="Arial"/>
              </a:rPr>
              <a:t>→</a:t>
            </a:r>
            <a:r>
              <a:rPr lang="en-US" dirty="0"/>
              <a:t>4 leptons (4e, 2e2</a:t>
            </a:r>
            <a:r>
              <a:rPr lang="en-US" dirty="0">
                <a:latin typeface="Symbol" pitchFamily="18" charset="2"/>
              </a:rPr>
              <a:t>m</a:t>
            </a:r>
            <a:r>
              <a:rPr lang="en-US" dirty="0" smtClean="0"/>
              <a:t>, 4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/>
              <a:t>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5326" y="2111299"/>
            <a:ext cx="8619893" cy="3992563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fr-FR" dirty="0" smtClean="0"/>
              <a:t>Canal utilisable pour 120GeV &lt; </a:t>
            </a:r>
            <a:r>
              <a:rPr lang="fr-FR" dirty="0" err="1" smtClean="0"/>
              <a:t>m</a:t>
            </a:r>
            <a:r>
              <a:rPr lang="fr-FR" baseline="-25000" dirty="0" err="1" smtClean="0"/>
              <a:t>H</a:t>
            </a:r>
            <a:r>
              <a:rPr lang="fr-FR" baseline="-25000" dirty="0" smtClean="0"/>
              <a:t> </a:t>
            </a:r>
            <a:r>
              <a:rPr lang="fr-FR" dirty="0" smtClean="0"/>
              <a:t>&lt; 600 GeV</a:t>
            </a:r>
          </a:p>
          <a:p>
            <a:r>
              <a:rPr lang="fr-FR" dirty="0" smtClean="0"/>
              <a:t>A l’oppose du canal en 2</a:t>
            </a:r>
            <a:r>
              <a:rPr lang="fr-FR" dirty="0" smtClean="0">
                <a:latin typeface="Symbol" pitchFamily="18" charset="2"/>
              </a:rPr>
              <a:t>g</a:t>
            </a:r>
            <a:r>
              <a:rPr lang="fr-FR" dirty="0" smtClean="0"/>
              <a:t>, faible nombre d’évènement attendus (~5 </a:t>
            </a:r>
            <a:r>
              <a:rPr lang="fr-FR" dirty="0" err="1" smtClean="0"/>
              <a:t>evts</a:t>
            </a:r>
            <a:r>
              <a:rPr lang="fr-FR" dirty="0" smtClean="0"/>
              <a:t> pour </a:t>
            </a:r>
            <a:r>
              <a:rPr lang="fr-FR" dirty="0" err="1" smtClean="0"/>
              <a:t>m</a:t>
            </a:r>
            <a:r>
              <a:rPr lang="fr-FR" baseline="-25000" dirty="0" err="1" smtClean="0"/>
              <a:t>H</a:t>
            </a:r>
            <a:r>
              <a:rPr lang="fr-FR" dirty="0" smtClean="0"/>
              <a:t>=125 GeV après coupures d’analyse dans ATLAS), mais avec un très faible bruit de fond (~5 </a:t>
            </a:r>
            <a:r>
              <a:rPr lang="fr-FR" dirty="0" err="1" smtClean="0"/>
              <a:t>evts</a:t>
            </a:r>
            <a:r>
              <a:rPr lang="fr-FR" dirty="0" smtClean="0"/>
              <a:t> entre 120 et 130 GeV):</a:t>
            </a:r>
          </a:p>
          <a:p>
            <a:pPr lvl="1"/>
            <a:r>
              <a:rPr lang="fr-FR" b="1" dirty="0" smtClean="0"/>
              <a:t>ZZ</a:t>
            </a:r>
            <a:r>
              <a:rPr lang="fr-FR" dirty="0" smtClean="0"/>
              <a:t> (dit irréductible: état final a 4 leptons isoles)</a:t>
            </a:r>
          </a:p>
          <a:p>
            <a:pPr lvl="1"/>
            <a:r>
              <a:rPr lang="fr-FR" b="1" dirty="0" err="1" smtClean="0"/>
              <a:t>Z+bb</a:t>
            </a:r>
            <a:r>
              <a:rPr lang="fr-FR" b="1" dirty="0" smtClean="0"/>
              <a:t>̅ </a:t>
            </a:r>
            <a:r>
              <a:rPr lang="fr-FR" dirty="0" smtClean="0"/>
              <a:t>(désintégration semi-</a:t>
            </a:r>
            <a:r>
              <a:rPr lang="fr-FR" dirty="0" err="1" smtClean="0"/>
              <a:t>leptonique</a:t>
            </a:r>
            <a:r>
              <a:rPr lang="fr-FR" dirty="0" smtClean="0"/>
              <a:t> des hadrons B)</a:t>
            </a:r>
          </a:p>
          <a:p>
            <a:pPr lvl="1"/>
            <a:r>
              <a:rPr lang="fr-FR" b="1" dirty="0" err="1" smtClean="0"/>
              <a:t>Z+jets</a:t>
            </a:r>
            <a:r>
              <a:rPr lang="fr-FR" dirty="0" smtClean="0"/>
              <a:t> (jets simulant des leptons)</a:t>
            </a:r>
          </a:p>
          <a:p>
            <a:pPr lvl="1"/>
            <a:r>
              <a:rPr lang="fr-FR" b="1" dirty="0" smtClean="0"/>
              <a:t>t </a:t>
            </a:r>
            <a:r>
              <a:rPr lang="fr-FR" b="1" dirty="0" err="1" smtClean="0"/>
              <a:t>t</a:t>
            </a:r>
            <a:r>
              <a:rPr lang="fr-FR" dirty="0" smtClean="0"/>
              <a:t>̅ : top-antitop → 2 leptons + </a:t>
            </a:r>
            <a:r>
              <a:rPr lang="fr-FR" dirty="0" err="1" smtClean="0"/>
              <a:t>bb</a:t>
            </a:r>
            <a:r>
              <a:rPr lang="fr-FR" dirty="0" smtClean="0"/>
              <a:t>̅ → 4 leptons +…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52</a:t>
            </a:fld>
            <a:endParaRPr lang="en-US"/>
          </a:p>
        </p:txBody>
      </p:sp>
      <p:sp>
        <p:nvSpPr>
          <p:cNvPr id="7" name="Accolade fermante 6"/>
          <p:cNvSpPr/>
          <p:nvPr/>
        </p:nvSpPr>
        <p:spPr>
          <a:xfrm>
            <a:off x="7213726" y="4728117"/>
            <a:ext cx="313348" cy="108166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7593982" y="5034780"/>
            <a:ext cx="1138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Fond </a:t>
            </a:r>
            <a:r>
              <a:rPr lang="en-US" dirty="0" err="1" smtClean="0"/>
              <a:t>dit</a:t>
            </a:r>
            <a:endParaRPr lang="en-US" dirty="0" smtClean="0"/>
          </a:p>
          <a:p>
            <a:r>
              <a:rPr lang="en-US" dirty="0" err="1" smtClean="0"/>
              <a:t>reductible</a:t>
            </a:r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64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6478" y="1750739"/>
            <a:ext cx="8586439" cy="5040353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</a:t>
            </a:r>
            <a:r>
              <a:rPr lang="en-US" dirty="0"/>
              <a:t>→</a:t>
            </a:r>
            <a:r>
              <a:rPr lang="en-US" dirty="0" smtClean="0"/>
              <a:t>ZZ(*)</a:t>
            </a:r>
            <a:r>
              <a:rPr lang="en-US" dirty="0" smtClean="0">
                <a:latin typeface="Arial"/>
                <a:cs typeface="Arial"/>
              </a:rPr>
              <a:t>→</a:t>
            </a:r>
            <a:r>
              <a:rPr lang="en-US" dirty="0" smtClean="0"/>
              <a:t>4 leptons 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53</a:t>
            </a:fld>
            <a:endParaRPr lang="en-US"/>
          </a:p>
        </p:txBody>
      </p:sp>
      <p:sp>
        <p:nvSpPr>
          <p:cNvPr id="9" name="ZoneTexte 8"/>
          <p:cNvSpPr txBox="1"/>
          <p:nvPr/>
        </p:nvSpPr>
        <p:spPr>
          <a:xfrm>
            <a:off x="489180" y="2587082"/>
            <a:ext cx="14847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Candidat</a:t>
            </a:r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H</a:t>
            </a:r>
            <a:r>
              <a:rPr lang="en-US" sz="2800" dirty="0" smtClean="0">
                <a:solidFill>
                  <a:schemeClr val="bg1"/>
                </a:solidFill>
              </a:rPr>
              <a:t>→</a:t>
            </a:r>
            <a:r>
              <a:rPr lang="en-US" sz="2800" dirty="0">
                <a:solidFill>
                  <a:schemeClr val="bg1"/>
                </a:solidFill>
              </a:rPr>
              <a:t>4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m</a:t>
            </a:r>
            <a:endParaRPr lang="fr-FR" sz="2800" dirty="0">
              <a:solidFill>
                <a:schemeClr val="bg1"/>
              </a:solidFill>
              <a:latin typeface="Symbol" pitchFamily="18" charset="2"/>
            </a:endParaRPr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132" y="1851102"/>
            <a:ext cx="6305097" cy="4728823"/>
          </a:xfrm>
        </p:spPr>
      </p:pic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37" y="4149260"/>
            <a:ext cx="1709400" cy="928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5503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9931" y="1776925"/>
            <a:ext cx="8530683" cy="49026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H→ZZ(*)→4 leptons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54</a:t>
            </a:fld>
            <a:endParaRPr lang="en-US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34" y="1799227"/>
            <a:ext cx="7660886" cy="490265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057077" y="5535896"/>
            <a:ext cx="1484702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Candidat</a:t>
            </a:r>
            <a:endParaRPr lang="en-US" sz="2800" dirty="0" smtClean="0"/>
          </a:p>
          <a:p>
            <a:r>
              <a:rPr lang="en-US" sz="2800" dirty="0"/>
              <a:t>H→2e2</a:t>
            </a:r>
            <a:r>
              <a:rPr lang="en-US" sz="2800" dirty="0">
                <a:latin typeface="Symbol" pitchFamily="18" charset="2"/>
              </a:rPr>
              <a:t>m</a:t>
            </a:r>
            <a:endParaRPr lang="fr-FR" sz="2800" dirty="0"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59333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2" t="8651" r="7393" b="5279"/>
          <a:stretch/>
        </p:blipFill>
        <p:spPr bwMode="auto">
          <a:xfrm>
            <a:off x="1499282" y="1660701"/>
            <a:ext cx="7143749" cy="5197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H→ZZ(*)→4 leptons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55</a:t>
            </a:fld>
            <a:endParaRPr lang="en-US"/>
          </a:p>
        </p:txBody>
      </p:sp>
      <p:sp>
        <p:nvSpPr>
          <p:cNvPr id="9" name="ZoneTexte 8"/>
          <p:cNvSpPr txBox="1"/>
          <p:nvPr/>
        </p:nvSpPr>
        <p:spPr>
          <a:xfrm>
            <a:off x="113102" y="2603125"/>
            <a:ext cx="1484702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Candidat</a:t>
            </a:r>
            <a:endParaRPr lang="en-US" sz="2800" dirty="0" smtClean="0"/>
          </a:p>
          <a:p>
            <a:r>
              <a:rPr lang="en-US" sz="2800" dirty="0"/>
              <a:t>H→2e2</a:t>
            </a:r>
            <a:r>
              <a:rPr lang="en-US" sz="2800" dirty="0">
                <a:latin typeface="Symbol" pitchFamily="18" charset="2"/>
              </a:rPr>
              <a:t>m</a:t>
            </a:r>
            <a:endParaRPr lang="fr-FR" sz="2800" dirty="0">
              <a:latin typeface="Symbol" pitchFamily="18" charset="2"/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  <p:cxnSp>
        <p:nvCxnSpPr>
          <p:cNvPr id="5" name="Connecteur droit avec flèche 4"/>
          <p:cNvCxnSpPr/>
          <p:nvPr/>
        </p:nvCxnSpPr>
        <p:spPr>
          <a:xfrm flipH="1">
            <a:off x="7906215" y="4337407"/>
            <a:ext cx="914400" cy="99945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8336537" y="4018047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</a:t>
            </a:r>
            <a:endParaRPr lang="fr-FR" dirty="0"/>
          </a:p>
        </p:txBody>
      </p:sp>
      <p:cxnSp>
        <p:nvCxnSpPr>
          <p:cNvPr id="12" name="Connecteur droit avec flèche 11"/>
          <p:cNvCxnSpPr/>
          <p:nvPr/>
        </p:nvCxnSpPr>
        <p:spPr>
          <a:xfrm flipH="1">
            <a:off x="4455805" y="4732189"/>
            <a:ext cx="914400" cy="99945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4759758" y="445392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</a:t>
            </a:r>
            <a:endParaRPr lang="fr-FR" dirty="0"/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13" y="4638586"/>
            <a:ext cx="1776724" cy="1182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8448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H→ZZ(*)→4 leptons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4803" y="2096429"/>
            <a:ext cx="7763938" cy="429322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smtClean="0"/>
              <a:t>Implication du </a:t>
            </a:r>
            <a:r>
              <a:rPr lang="en-US" b="1" dirty="0" err="1" smtClean="0"/>
              <a:t>groupe</a:t>
            </a:r>
            <a:r>
              <a:rPr lang="en-US" b="1" dirty="0" smtClean="0"/>
              <a:t> ATLAS IRFU </a:t>
            </a:r>
            <a:r>
              <a:rPr lang="en-US" b="1" dirty="0" err="1" smtClean="0"/>
              <a:t>dans</a:t>
            </a:r>
            <a:r>
              <a:rPr lang="en-US" b="1" dirty="0" smtClean="0"/>
              <a:t> </a:t>
            </a:r>
            <a:r>
              <a:rPr lang="en-US" b="1" dirty="0" err="1" smtClean="0"/>
              <a:t>cette</a:t>
            </a:r>
            <a:r>
              <a:rPr lang="en-US" b="1" dirty="0" smtClean="0"/>
              <a:t> </a:t>
            </a:r>
            <a:r>
              <a:rPr lang="en-US" b="1" dirty="0" err="1" smtClean="0"/>
              <a:t>analyse</a:t>
            </a:r>
            <a:r>
              <a:rPr lang="en-US" b="1" dirty="0" smtClean="0"/>
              <a:t> </a:t>
            </a:r>
            <a:r>
              <a:rPr lang="en-US" dirty="0" smtClean="0"/>
              <a:t>:</a:t>
            </a:r>
          </a:p>
          <a:p>
            <a:r>
              <a:rPr lang="fr-FR" dirty="0"/>
              <a:t>Environ 8 physiciens </a:t>
            </a:r>
            <a:r>
              <a:rPr lang="fr-FR" dirty="0" smtClean="0"/>
              <a:t>SPP directement engagés </a:t>
            </a:r>
            <a:r>
              <a:rPr lang="fr-FR" dirty="0"/>
              <a:t>dans la recherche du bosons de </a:t>
            </a:r>
            <a:r>
              <a:rPr lang="fr-FR" dirty="0" smtClean="0"/>
              <a:t>Higgs</a:t>
            </a:r>
            <a:endParaRPr lang="en-US" dirty="0" smtClean="0"/>
          </a:p>
          <a:p>
            <a:pPr lvl="1"/>
            <a:r>
              <a:rPr lang="fr-FR" dirty="0"/>
              <a:t>E</a:t>
            </a:r>
            <a:r>
              <a:rPr lang="fr-FR" dirty="0" smtClean="0"/>
              <a:t>xpertise </a:t>
            </a:r>
            <a:r>
              <a:rPr lang="fr-FR" dirty="0"/>
              <a:t>dans la détection des électrons et des </a:t>
            </a:r>
            <a:r>
              <a:rPr lang="fr-FR" dirty="0" smtClean="0"/>
              <a:t>muons suite aux travaux sur les données simulées, sur les données de faisceaux test et avec évènements cosmiques. </a:t>
            </a:r>
          </a:p>
          <a:p>
            <a:pPr lvl="1"/>
            <a:r>
              <a:rPr lang="fr-FR" dirty="0" smtClean="0"/>
              <a:t>Optimisation </a:t>
            </a:r>
            <a:r>
              <a:rPr lang="fr-FR" dirty="0"/>
              <a:t>de l’identification des électrons et des </a:t>
            </a:r>
            <a:r>
              <a:rPr lang="fr-FR" dirty="0" smtClean="0"/>
              <a:t>muons.</a:t>
            </a:r>
          </a:p>
          <a:p>
            <a:pPr lvl="1"/>
            <a:r>
              <a:rPr lang="fr-FR" dirty="0" smtClean="0"/>
              <a:t>Optimisation </a:t>
            </a:r>
            <a:r>
              <a:rPr lang="fr-FR" dirty="0"/>
              <a:t>de la sélection du signal </a:t>
            </a:r>
            <a:r>
              <a:rPr lang="fr-FR" dirty="0" smtClean="0"/>
              <a:t>de Higgs et du rapport signa/bruit de fond</a:t>
            </a:r>
          </a:p>
          <a:p>
            <a:pPr lvl="1"/>
            <a:r>
              <a:rPr lang="fr-FR" dirty="0"/>
              <a:t>E</a:t>
            </a:r>
            <a:r>
              <a:rPr lang="fr-FR" dirty="0" smtClean="0"/>
              <a:t>stimation </a:t>
            </a:r>
            <a:r>
              <a:rPr lang="fr-FR" dirty="0"/>
              <a:t>à partir des données elles-mêmes du niveau de bruit de fond provenant des canaux </a:t>
            </a:r>
            <a:r>
              <a:rPr lang="fr-FR" dirty="0" err="1"/>
              <a:t>Z+bb</a:t>
            </a:r>
            <a:r>
              <a:rPr lang="fr-FR" dirty="0" smtClean="0"/>
              <a:t>̅, « </a:t>
            </a:r>
            <a:r>
              <a:rPr lang="fr-FR" dirty="0" err="1"/>
              <a:t>Z+jets</a:t>
            </a:r>
            <a:r>
              <a:rPr lang="fr-FR" dirty="0"/>
              <a:t> » et </a:t>
            </a:r>
            <a:r>
              <a:rPr lang="fr-FR" dirty="0" smtClean="0"/>
              <a:t>«top-antitop». 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56</a:t>
            </a:fld>
            <a:endParaRPr lang="en-US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71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H→ZZ(*)→4 leptons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57</a:t>
            </a:fld>
            <a:endParaRPr lang="en-US"/>
          </a:p>
        </p:txBody>
      </p:sp>
      <p:grpSp>
        <p:nvGrpSpPr>
          <p:cNvPr id="11" name="Groupe 10"/>
          <p:cNvGrpSpPr/>
          <p:nvPr/>
        </p:nvGrpSpPr>
        <p:grpSpPr>
          <a:xfrm>
            <a:off x="208064" y="2358575"/>
            <a:ext cx="4199836" cy="3887823"/>
            <a:chOff x="208064" y="2358575"/>
            <a:chExt cx="4199836" cy="3887823"/>
          </a:xfrm>
        </p:grpSpPr>
        <p:sp>
          <p:nvSpPr>
            <p:cNvPr id="8" name="TextBox 9"/>
            <p:cNvSpPr txBox="1"/>
            <p:nvPr/>
          </p:nvSpPr>
          <p:spPr>
            <a:xfrm>
              <a:off x="4017660" y="4545134"/>
              <a:ext cx="174460" cy="31994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en-US" dirty="0" smtClean="0">
                <a:effectLst/>
              </a:endParaRPr>
            </a:p>
          </p:txBody>
        </p:sp>
        <p:pic>
          <p:nvPicPr>
            <p:cNvPr id="10" name="Picture 3" descr="Untitled.png"/>
            <p:cNvPicPr preferRelativeResize="0"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064" y="2358575"/>
              <a:ext cx="4199836" cy="3887823"/>
            </a:xfrm>
            <a:prstGeom prst="rect">
              <a:avLst/>
            </a:prstGeom>
            <a:ln w="76200">
              <a:noFill/>
            </a:ln>
          </p:spPr>
        </p:pic>
      </p:grp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208" y="2249980"/>
            <a:ext cx="4259767" cy="410252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2010542" y="1822555"/>
            <a:ext cx="423173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Spectre</a:t>
            </a:r>
            <a:r>
              <a:rPr lang="en-US" dirty="0" smtClean="0"/>
              <a:t> de masse </a:t>
            </a:r>
            <a:r>
              <a:rPr lang="en-US" dirty="0" err="1" smtClean="0"/>
              <a:t>invariante</a:t>
            </a:r>
            <a:r>
              <a:rPr lang="en-US" dirty="0" smtClean="0"/>
              <a:t> des 4 leptons</a:t>
            </a:r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H→ZZ(*)→4 leptons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58</a:t>
            </a:fld>
            <a:endParaRPr lang="en-US"/>
          </a:p>
        </p:txBody>
      </p:sp>
      <p:pic>
        <p:nvPicPr>
          <p:cNvPr id="12" name="Picture 1" descr="spectrum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110324"/>
            <a:ext cx="4525353" cy="4451684"/>
          </a:xfrm>
          <a:prstGeom prst="rect">
            <a:avLst/>
          </a:prstGeom>
          <a:ln>
            <a:noFill/>
          </a:ln>
        </p:spPr>
      </p:pic>
      <p:sp>
        <p:nvSpPr>
          <p:cNvPr id="14" name="ZoneTexte 13"/>
          <p:cNvSpPr txBox="1"/>
          <p:nvPr/>
        </p:nvSpPr>
        <p:spPr>
          <a:xfrm>
            <a:off x="2010542" y="1822555"/>
            <a:ext cx="6142259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Spectre</a:t>
            </a:r>
            <a:r>
              <a:rPr lang="en-US" dirty="0" smtClean="0"/>
              <a:t> de masse </a:t>
            </a:r>
            <a:r>
              <a:rPr lang="en-US" dirty="0" err="1" smtClean="0"/>
              <a:t>invariante</a:t>
            </a:r>
            <a:r>
              <a:rPr lang="en-US" dirty="0" smtClean="0"/>
              <a:t> des 4 leptons (zone a </a:t>
            </a:r>
            <a:r>
              <a:rPr lang="en-US" dirty="0" err="1" smtClean="0"/>
              <a:t>basse</a:t>
            </a:r>
            <a:r>
              <a:rPr lang="en-US" dirty="0" smtClean="0"/>
              <a:t> masse)</a:t>
            </a:r>
            <a:endParaRPr lang="fr-FR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339" y="2871440"/>
            <a:ext cx="4620392" cy="357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  <p:sp>
        <p:nvSpPr>
          <p:cNvPr id="5" name="ZoneTexte 4"/>
          <p:cNvSpPr txBox="1"/>
          <p:nvPr/>
        </p:nvSpPr>
        <p:spPr>
          <a:xfrm>
            <a:off x="404391" y="6377342"/>
            <a:ext cx="3327258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 smtClean="0"/>
              <a:t>Significativité statistique: 3,4</a:t>
            </a:r>
            <a:r>
              <a:rPr lang="fr-FR" sz="2000" dirty="0" smtClean="0">
                <a:latin typeface="Symbol" pitchFamily="18" charset="2"/>
              </a:rPr>
              <a:t>s</a:t>
            </a:r>
            <a:endParaRPr lang="fr-FR" sz="2000" dirty="0">
              <a:latin typeface="Symbol" pitchFamily="18" charset="2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081671" y="6383621"/>
            <a:ext cx="3327258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 smtClean="0"/>
              <a:t>Significativité statistique: 3,2</a:t>
            </a:r>
            <a:r>
              <a:rPr lang="fr-FR" sz="2000" dirty="0" smtClean="0">
                <a:latin typeface="Symbol" pitchFamily="18" charset="2"/>
              </a:rPr>
              <a:t>s</a:t>
            </a:r>
            <a:endParaRPr lang="fr-FR" sz="2000" dirty="0"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77357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Et en combinant les canaux!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59</a:t>
            </a:fld>
            <a:endParaRPr lang="en-US"/>
          </a:p>
        </p:txBody>
      </p:sp>
      <p:pic>
        <p:nvPicPr>
          <p:cNvPr id="8" name="Picture 24" descr="Untitled1.png"/>
          <p:cNvPicPr preferRelativeResize="0"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8"/>
          <a:stretch/>
        </p:blipFill>
        <p:spPr>
          <a:xfrm>
            <a:off x="0" y="1761893"/>
            <a:ext cx="4719953" cy="4304371"/>
          </a:xfrm>
          <a:prstGeom prst="rect">
            <a:avLst/>
          </a:prstGeom>
          <a:ln>
            <a:noFill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509" y="2581569"/>
            <a:ext cx="4259766" cy="4086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4464527" y="1899053"/>
            <a:ext cx="462915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Probabilité que les données soient compatibles avec une fluctuation du bruit de fond </a:t>
            </a:r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C. GUYOT, J. MALCLES</a:t>
            </a:r>
            <a:endParaRPr lang="en-US" dirty="0"/>
          </a:p>
        </p:txBody>
      </p:sp>
      <p:sp>
        <p:nvSpPr>
          <p:cNvPr id="3" name="Explosion 1 2"/>
          <p:cNvSpPr/>
          <p:nvPr/>
        </p:nvSpPr>
        <p:spPr>
          <a:xfrm>
            <a:off x="2246966" y="3668338"/>
            <a:ext cx="4873083" cy="2553629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smtClean="0"/>
              <a:t>5</a:t>
            </a:r>
            <a:r>
              <a:rPr lang="fr-FR" sz="3600" dirty="0" smtClean="0">
                <a:latin typeface="Symbol" pitchFamily="18" charset="2"/>
              </a:rPr>
              <a:t>s</a:t>
            </a:r>
            <a:r>
              <a:rPr lang="fr-FR" sz="3600" dirty="0" smtClean="0"/>
              <a:t> =&gt; Découverte! 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1454007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3105" y="1773044"/>
            <a:ext cx="8517510" cy="48953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Mecanisme</a:t>
            </a:r>
            <a:r>
              <a:rPr lang="en-US" dirty="0" smtClean="0"/>
              <a:t> de Higgs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05" y="481216"/>
            <a:ext cx="947280" cy="1076649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6</a:t>
            </a:fld>
            <a:endParaRPr lang="en-US"/>
          </a:p>
        </p:txBody>
      </p:sp>
      <p:pic>
        <p:nvPicPr>
          <p:cNvPr id="57" name="Picture 5" descr="higg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702" y="4639803"/>
            <a:ext cx="2691659" cy="18293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7" descr="higg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94" y="4650059"/>
            <a:ext cx="2544833" cy="1819044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9" descr="nature06079-f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129" y="4650059"/>
            <a:ext cx="2589317" cy="181453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Espace réservé de la date 205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2054" name="Espace réservé du pied de page 205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  <p:grpSp>
        <p:nvGrpSpPr>
          <p:cNvPr id="11" name="Groupe 10"/>
          <p:cNvGrpSpPr/>
          <p:nvPr/>
        </p:nvGrpSpPr>
        <p:grpSpPr>
          <a:xfrm>
            <a:off x="691376" y="1885950"/>
            <a:ext cx="4321216" cy="2592434"/>
            <a:chOff x="4387909" y="1897557"/>
            <a:chExt cx="4572000" cy="3062883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7909" y="1897557"/>
              <a:ext cx="4572000" cy="3062883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7047571" y="4516249"/>
              <a:ext cx="1242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Peter Higgs</a:t>
              </a:r>
              <a:endParaRPr lang="fr-FR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480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Masse du boson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60</a:t>
            </a:fld>
            <a:endParaRPr lang="en-US"/>
          </a:p>
        </p:txBody>
      </p:sp>
      <p:grpSp>
        <p:nvGrpSpPr>
          <p:cNvPr id="7" name="Group 11"/>
          <p:cNvGrpSpPr/>
          <p:nvPr/>
        </p:nvGrpSpPr>
        <p:grpSpPr>
          <a:xfrm>
            <a:off x="395536" y="2709746"/>
            <a:ext cx="4320480" cy="3467216"/>
            <a:chOff x="4716016" y="44624"/>
            <a:chExt cx="4320480" cy="3323074"/>
          </a:xfrm>
        </p:grpSpPr>
        <p:pic>
          <p:nvPicPr>
            <p:cNvPr id="8" name="Picture 1" descr="Untitled.png"/>
            <p:cNvPicPr preferRelativeResize="0"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16" y="44624"/>
              <a:ext cx="4208155" cy="3323074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9" name="Straight Connector 12"/>
            <p:cNvCxnSpPr/>
            <p:nvPr/>
          </p:nvCxnSpPr>
          <p:spPr bwMode="auto">
            <a:xfrm>
              <a:off x="5364088" y="2348880"/>
              <a:ext cx="367240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noFill/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" name="TextBox 13"/>
            <p:cNvSpPr txBox="1"/>
            <p:nvPr/>
          </p:nvSpPr>
          <p:spPr>
            <a:xfrm>
              <a:off x="5708743" y="2200508"/>
              <a:ext cx="447433" cy="292388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300" dirty="0" smtClean="0">
                  <a:effectLst/>
                </a:rPr>
                <a:t>SM</a:t>
              </a:r>
            </a:p>
          </p:txBody>
        </p:sp>
      </p:grp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443" y="2285987"/>
            <a:ext cx="2932771" cy="383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5542157" y="6188113"/>
            <a:ext cx="271260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CMS: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 = 125,3 ± 0,6 GeV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634404" y="1824322"/>
            <a:ext cx="3730415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Ajustement combine (par canal de désintégration) de la force du signal et de la masse </a:t>
            </a:r>
            <a:r>
              <a:rPr lang="fr-FR" dirty="0" err="1" smtClean="0"/>
              <a:t>m</a:t>
            </a:r>
            <a:r>
              <a:rPr lang="fr-FR" baseline="-25000" dirty="0" err="1" smtClean="0"/>
              <a:t>H</a:t>
            </a:r>
            <a:endParaRPr lang="fr-FR" baseline="-25000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  <p:cxnSp>
        <p:nvCxnSpPr>
          <p:cNvPr id="5" name="Connecteur droit 4"/>
          <p:cNvCxnSpPr/>
          <p:nvPr/>
        </p:nvCxnSpPr>
        <p:spPr>
          <a:xfrm>
            <a:off x="1204332" y="5111679"/>
            <a:ext cx="3160487" cy="2273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7415561" y="4688417"/>
            <a:ext cx="140775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Combinaison</a:t>
            </a:r>
            <a:endParaRPr lang="fr-FR" dirty="0"/>
          </a:p>
        </p:txBody>
      </p:sp>
      <p:cxnSp>
        <p:nvCxnSpPr>
          <p:cNvPr id="16" name="Connecteur droit avec flèche 15"/>
          <p:cNvCxnSpPr/>
          <p:nvPr/>
        </p:nvCxnSpPr>
        <p:spPr>
          <a:xfrm flipH="1">
            <a:off x="6368775" y="4901840"/>
            <a:ext cx="1059366" cy="573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46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/>
              <a:t>Est-ce</a:t>
            </a:r>
            <a:r>
              <a:rPr lang="en-US" sz="3600" dirty="0" smtClean="0"/>
              <a:t> un boson de Higgs du MS?</a:t>
            </a:r>
            <a:endParaRPr lang="fr-FR" sz="36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61</a:t>
            </a:fld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6"/>
          <a:stretch/>
        </p:blipFill>
        <p:spPr bwMode="auto">
          <a:xfrm>
            <a:off x="4716966" y="2070180"/>
            <a:ext cx="3938123" cy="4607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4" descr="Untitled.png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8" y="2533825"/>
            <a:ext cx="4337824" cy="3680252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7" name="ZoneTexte 6"/>
          <p:cNvSpPr txBox="1"/>
          <p:nvPr/>
        </p:nvSpPr>
        <p:spPr>
          <a:xfrm>
            <a:off x="93982" y="1885514"/>
            <a:ext cx="4841775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ATLAS</a:t>
            </a:r>
            <a:r>
              <a:rPr lang="fr-FR" dirty="0" smtClean="0"/>
              <a:t>: données 2011 seulement pour </a:t>
            </a:r>
            <a:r>
              <a:rPr lang="fr-FR" dirty="0" err="1" smtClean="0"/>
              <a:t>bb</a:t>
            </a:r>
            <a:r>
              <a:rPr lang="fr-FR" dirty="0" smtClean="0"/>
              <a:t>̅, WW, </a:t>
            </a:r>
            <a:r>
              <a:rPr lang="fr-FR" dirty="0" smtClean="0">
                <a:latin typeface="Symbol" pitchFamily="18" charset="2"/>
              </a:rPr>
              <a:t>tt</a:t>
            </a:r>
            <a:endParaRPr lang="fr-FR" dirty="0">
              <a:latin typeface="Symbol" pitchFamily="18" charset="2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518323" y="1852812"/>
            <a:ext cx="264527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CMS</a:t>
            </a:r>
            <a:r>
              <a:rPr lang="fr-FR" dirty="0" smtClean="0"/>
              <a:t>: données 2011+2012</a:t>
            </a:r>
            <a:endParaRPr lang="fr-FR" dirty="0">
              <a:latin typeface="Symbol" pitchFamily="18" charset="2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  <p:cxnSp>
        <p:nvCxnSpPr>
          <p:cNvPr id="11" name="Connecteur droit 10"/>
          <p:cNvCxnSpPr/>
          <p:nvPr/>
        </p:nvCxnSpPr>
        <p:spPr>
          <a:xfrm flipH="1" flipV="1">
            <a:off x="6958361" y="3100039"/>
            <a:ext cx="22302" cy="299967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9"/>
          <p:cNvSpPr txBox="1"/>
          <p:nvPr/>
        </p:nvSpPr>
        <p:spPr>
          <a:xfrm>
            <a:off x="5466054" y="6521208"/>
            <a:ext cx="2785847" cy="307777"/>
          </a:xfrm>
          <a:prstGeom prst="rect">
            <a:avLst/>
          </a:prstGeom>
          <a:solidFill>
            <a:srgbClr val="99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effectLst/>
                <a:ea typeface="Lucida Grande"/>
                <a:cs typeface="Lucida Grande"/>
              </a:rPr>
              <a:t>CMS Combined: </a:t>
            </a:r>
            <a:r>
              <a:rPr lang="en-US" sz="1400" b="1" dirty="0" smtClean="0">
                <a:solidFill>
                  <a:srgbClr val="000000"/>
                </a:solidFill>
                <a:effectLst/>
                <a:latin typeface="Symbol" pitchFamily="18" charset="2"/>
                <a:ea typeface="Lucida Grande"/>
                <a:cs typeface="Lucida Grande"/>
              </a:rPr>
              <a:t>s/</a:t>
            </a:r>
            <a:r>
              <a:rPr lang="en-US" sz="1400" b="1" dirty="0" err="1" smtClean="0">
                <a:solidFill>
                  <a:srgbClr val="000000"/>
                </a:solidFill>
                <a:effectLst/>
                <a:latin typeface="Symbol" pitchFamily="18" charset="2"/>
                <a:ea typeface="Lucida Grande"/>
                <a:cs typeface="Lucida Grande"/>
              </a:rPr>
              <a:t>s</a:t>
            </a:r>
            <a:r>
              <a:rPr lang="en-US" sz="1400" b="1" baseline="-25000" dirty="0" err="1" smtClean="0">
                <a:solidFill>
                  <a:srgbClr val="000000"/>
                </a:solidFill>
                <a:effectLst/>
                <a:ea typeface="Lucida Grande"/>
                <a:cs typeface="Lucida Grande"/>
              </a:rPr>
              <a:t>SM</a:t>
            </a:r>
            <a:r>
              <a:rPr lang="en-US" sz="1400" b="1" dirty="0" smtClean="0">
                <a:solidFill>
                  <a:srgbClr val="000000"/>
                </a:solidFill>
                <a:effectLst/>
                <a:ea typeface="Lucida Grande"/>
                <a:cs typeface="Lucida Grande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effectLst/>
              </a:rPr>
              <a:t>= 0,88 </a:t>
            </a:r>
            <a:r>
              <a:rPr lang="en-US" sz="1400" b="1" dirty="0">
                <a:solidFill>
                  <a:srgbClr val="000000"/>
                </a:solidFill>
                <a:effectLst/>
              </a:rPr>
              <a:t>± </a:t>
            </a:r>
            <a:r>
              <a:rPr lang="en-US" sz="1400" b="1" dirty="0" smtClean="0">
                <a:solidFill>
                  <a:srgbClr val="000000"/>
                </a:solidFill>
                <a:effectLst/>
              </a:rPr>
              <a:t>0,22</a:t>
            </a:r>
          </a:p>
        </p:txBody>
      </p:sp>
      <p:sp>
        <p:nvSpPr>
          <p:cNvPr id="13" name="TextBox 19"/>
          <p:cNvSpPr txBox="1"/>
          <p:nvPr/>
        </p:nvSpPr>
        <p:spPr>
          <a:xfrm>
            <a:off x="1693225" y="6517861"/>
            <a:ext cx="3023741" cy="307777"/>
          </a:xfrm>
          <a:prstGeom prst="rect">
            <a:avLst/>
          </a:prstGeom>
          <a:solidFill>
            <a:srgbClr val="99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ea typeface="Lucida Grande"/>
                <a:cs typeface="Lucida Grande"/>
              </a:rPr>
              <a:t>ATLAS</a:t>
            </a:r>
            <a:r>
              <a:rPr lang="en-US" sz="1400" dirty="0" smtClean="0">
                <a:solidFill>
                  <a:srgbClr val="000000"/>
                </a:solidFill>
                <a:effectLst/>
                <a:ea typeface="Lucida Grande"/>
                <a:cs typeface="Lucida Grande"/>
              </a:rPr>
              <a:t> Combined: </a:t>
            </a:r>
            <a:r>
              <a:rPr lang="en-US" sz="1400" b="1" dirty="0" smtClean="0">
                <a:solidFill>
                  <a:srgbClr val="000000"/>
                </a:solidFill>
                <a:effectLst/>
                <a:latin typeface="Symbol" pitchFamily="18" charset="2"/>
                <a:ea typeface="Lucida Grande"/>
                <a:cs typeface="Lucida Grande"/>
              </a:rPr>
              <a:t>s/</a:t>
            </a:r>
            <a:r>
              <a:rPr lang="en-US" sz="1400" b="1" dirty="0" err="1" smtClean="0">
                <a:solidFill>
                  <a:srgbClr val="000000"/>
                </a:solidFill>
                <a:effectLst/>
                <a:latin typeface="Symbol" pitchFamily="18" charset="2"/>
                <a:ea typeface="Lucida Grande"/>
                <a:cs typeface="Lucida Grande"/>
              </a:rPr>
              <a:t>s</a:t>
            </a:r>
            <a:r>
              <a:rPr lang="en-US" sz="1400" b="1" baseline="-25000" dirty="0" err="1" smtClean="0">
                <a:solidFill>
                  <a:srgbClr val="000000"/>
                </a:solidFill>
                <a:effectLst/>
                <a:ea typeface="Lucida Grande"/>
                <a:cs typeface="Lucida Grande"/>
              </a:rPr>
              <a:t>SM</a:t>
            </a:r>
            <a:r>
              <a:rPr lang="en-US" sz="1400" b="1" dirty="0" smtClean="0">
                <a:solidFill>
                  <a:srgbClr val="000000"/>
                </a:solidFill>
                <a:effectLst/>
                <a:ea typeface="Lucida Grande"/>
                <a:cs typeface="Lucida Grande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effectLst/>
              </a:rPr>
              <a:t>= </a:t>
            </a:r>
            <a:r>
              <a:rPr lang="en-US" sz="1400" b="1" dirty="0" smtClean="0">
                <a:solidFill>
                  <a:srgbClr val="000000"/>
                </a:solidFill>
              </a:rPr>
              <a:t>1,2</a:t>
            </a:r>
            <a:r>
              <a:rPr lang="en-US" sz="1400" b="1" dirty="0" smtClean="0">
                <a:solidFill>
                  <a:srgbClr val="000000"/>
                </a:solidFill>
                <a:effectLst/>
              </a:rPr>
              <a:t> </a:t>
            </a:r>
            <a:r>
              <a:rPr lang="en-US" sz="1400" b="1" dirty="0">
                <a:solidFill>
                  <a:srgbClr val="000000"/>
                </a:solidFill>
                <a:effectLst/>
              </a:rPr>
              <a:t>± </a:t>
            </a:r>
            <a:r>
              <a:rPr lang="en-US" sz="1400" b="1" dirty="0" smtClean="0">
                <a:solidFill>
                  <a:srgbClr val="000000"/>
                </a:solidFill>
                <a:effectLst/>
              </a:rPr>
              <a:t>0,3</a:t>
            </a:r>
          </a:p>
        </p:txBody>
      </p:sp>
    </p:spTree>
    <p:extLst>
      <p:ext uri="{BB962C8B-B14F-4D97-AF65-F5344CB8AC3E}">
        <p14:creationId xmlns:p14="http://schemas.microsoft.com/office/powerpoint/2010/main" val="830496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et perspectives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1777" y="1899426"/>
            <a:ext cx="8053871" cy="4557130"/>
          </a:xfrm>
        </p:spPr>
        <p:txBody>
          <a:bodyPr>
            <a:normAutofit fontScale="77500" lnSpcReduction="20000"/>
          </a:bodyPr>
          <a:lstStyle/>
          <a:p>
            <a:r>
              <a:rPr lang="fr-FR" b="1" dirty="0" smtClean="0"/>
              <a:t>Une nouvelle particule d’une masse proche de 125 GeV a été découverte</a:t>
            </a:r>
            <a:r>
              <a:rPr lang="fr-FR" dirty="0" smtClean="0"/>
              <a:t>, dont les propriétés semblent compatibles avec celles du boson de Higgs prédit par le Modèle Standard.</a:t>
            </a:r>
          </a:p>
          <a:p>
            <a:pPr lvl="1"/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La précision des mesures de ses couplages avec les particules du Modèle Standard est encore insuffisante pour affirmer que c’est le boson de Higgs du MS</a:t>
            </a:r>
          </a:p>
          <a:p>
            <a:pPr lvl="1"/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La mesure de son spin nécessite plus de données en particulier dans le canal H-&gt;4l (spin 0 attendu pour un Higgs)</a:t>
            </a:r>
          </a:p>
          <a:p>
            <a:r>
              <a:rPr lang="fr-FR" dirty="0"/>
              <a:t>F</a:t>
            </a:r>
            <a:r>
              <a:rPr lang="fr-FR" dirty="0" smtClean="0"/>
              <a:t>utures campagnes de prises de données pour améliorer cette précision:</a:t>
            </a:r>
          </a:p>
          <a:p>
            <a:pPr lvl="1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tatistique plus que doublée fin 2012,</a:t>
            </a:r>
          </a:p>
          <a:p>
            <a:pPr lvl="1"/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Données a 13 TeV a partir de 2015-…</a:t>
            </a:r>
          </a:p>
          <a:p>
            <a:r>
              <a:rPr lang="fr-FR" dirty="0"/>
              <a:t>N</a:t>
            </a:r>
            <a:r>
              <a:rPr lang="fr-FR" dirty="0" smtClean="0"/>
              <a:t>ouvelles pistes ouvertes vers la physique au-delà du MS, en particulier s’il s’avère que ce boson n’est pas un Higgs « standard » </a:t>
            </a:r>
          </a:p>
          <a:p>
            <a:pPr lvl="1"/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Il est possible que d’autres bosons de Higgs existent dans d’autres domaines de masse comme prédit par d’autres théories au-delà du MS (ex: la supersymétrie)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62</a:t>
            </a:fld>
            <a:endParaRPr lang="en-US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  <p:sp>
        <p:nvSpPr>
          <p:cNvPr id="5" name="Parchemin horizontal 4"/>
          <p:cNvSpPr/>
          <p:nvPr/>
        </p:nvSpPr>
        <p:spPr>
          <a:xfrm>
            <a:off x="892098" y="2966224"/>
            <a:ext cx="7370956" cy="1873405"/>
          </a:xfrm>
          <a:prstGeom prst="horizontalScroll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Cette découverte ouvre tout un champ de physique au delà du Modèle Standard tant au niveau expérimental qu’au niveau théorique </a:t>
            </a:r>
          </a:p>
        </p:txBody>
      </p:sp>
    </p:spTree>
    <p:extLst>
      <p:ext uri="{BB962C8B-B14F-4D97-AF65-F5344CB8AC3E}">
        <p14:creationId xmlns:p14="http://schemas.microsoft.com/office/powerpoint/2010/main" val="2841333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385" y="630383"/>
            <a:ext cx="7607868" cy="967840"/>
          </a:xfrm>
        </p:spPr>
        <p:txBody>
          <a:bodyPr>
            <a:normAutofit/>
          </a:bodyPr>
          <a:lstStyle/>
          <a:p>
            <a:r>
              <a:rPr lang="en-US" dirty="0" smtClean="0"/>
              <a:t>La masse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dite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63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05" y="481216"/>
            <a:ext cx="947280" cy="1076649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581" y="1721233"/>
            <a:ext cx="2758336" cy="2691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4" descr="Untitled.png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54" y="1721233"/>
            <a:ext cx="3016526" cy="2400419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8" name="Picture 1" descr="spectrum.png"/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385" y="4087786"/>
            <a:ext cx="2807769" cy="2762061"/>
          </a:xfrm>
          <a:prstGeom prst="rect">
            <a:avLst/>
          </a:prstGeom>
          <a:ln>
            <a:noFill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617" y="4351867"/>
            <a:ext cx="3157015" cy="244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5421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64</a:t>
            </a:fld>
            <a:endParaRPr lang="en-US"/>
          </a:p>
        </p:txBody>
      </p:sp>
      <p:sp>
        <p:nvSpPr>
          <p:cNvPr id="5" name="ZoneTexte 4"/>
          <p:cNvSpPr txBox="1"/>
          <p:nvPr/>
        </p:nvSpPr>
        <p:spPr>
          <a:xfrm>
            <a:off x="2865863" y="1940312"/>
            <a:ext cx="20778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EXTRAS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3984838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Est-ce un Higgs « Standard »?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65</a:t>
            </a:fld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42" y="2335314"/>
            <a:ext cx="4328416" cy="415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031" y="2185638"/>
            <a:ext cx="4250409" cy="413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685258" y="5051502"/>
            <a:ext cx="254732" cy="2787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535259" y="1827457"/>
            <a:ext cx="717106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Couplages</a:t>
            </a:r>
            <a:r>
              <a:rPr lang="en-US" dirty="0" smtClean="0"/>
              <a:t> du boson de Higgs aux fermions (C</a:t>
            </a:r>
            <a:r>
              <a:rPr lang="en-US" baseline="-25000" dirty="0" smtClean="0"/>
              <a:t>F</a:t>
            </a:r>
            <a:r>
              <a:rPr lang="en-US" dirty="0" smtClean="0"/>
              <a:t>) et aux bosons </a:t>
            </a:r>
            <a:r>
              <a:rPr lang="en-US" dirty="0" err="1" smtClean="0"/>
              <a:t>vecteurs</a:t>
            </a:r>
            <a:r>
              <a:rPr lang="en-US" dirty="0" smtClean="0"/>
              <a:t> (C</a:t>
            </a:r>
            <a:r>
              <a:rPr lang="en-US" baseline="-25000" dirty="0" smtClean="0"/>
              <a:t>V</a:t>
            </a:r>
            <a:r>
              <a:rPr lang="en-US" dirty="0" smtClean="0"/>
              <a:t>)</a:t>
            </a:r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2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H→ZZ(*)→4 leptons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66</a:t>
            </a:fld>
            <a:endParaRPr lang="en-US"/>
          </a:p>
        </p:txBody>
      </p:sp>
      <p:sp>
        <p:nvSpPr>
          <p:cNvPr id="8" name="TextBox 20"/>
          <p:cNvSpPr txBox="1"/>
          <p:nvPr/>
        </p:nvSpPr>
        <p:spPr>
          <a:xfrm>
            <a:off x="4679179" y="1977430"/>
            <a:ext cx="4380751" cy="353943"/>
          </a:xfrm>
          <a:prstGeom prst="rect">
            <a:avLst/>
          </a:prstGeom>
          <a:solidFill>
            <a:srgbClr val="99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700" dirty="0" smtClean="0">
                <a:effectLst/>
              </a:rPr>
              <a:t>Force du signal </a:t>
            </a:r>
            <a:r>
              <a:rPr lang="en-US" sz="1700" dirty="0" err="1" smtClean="0">
                <a:effectLst/>
              </a:rPr>
              <a:t>normalisee</a:t>
            </a:r>
            <a:r>
              <a:rPr lang="en-US" sz="1700" dirty="0" smtClean="0">
                <a:effectLst/>
              </a:rPr>
              <a:t> au </a:t>
            </a:r>
            <a:r>
              <a:rPr lang="en-US" sz="1700" dirty="0" err="1" smtClean="0">
                <a:effectLst/>
              </a:rPr>
              <a:t>Modele</a:t>
            </a:r>
            <a:r>
              <a:rPr lang="en-US" sz="1700" dirty="0" smtClean="0">
                <a:effectLst/>
              </a:rPr>
              <a:t> Standard</a:t>
            </a:r>
          </a:p>
        </p:txBody>
      </p:sp>
      <p:sp>
        <p:nvSpPr>
          <p:cNvPr id="12" name="TextBox 28"/>
          <p:cNvSpPr txBox="1"/>
          <p:nvPr/>
        </p:nvSpPr>
        <p:spPr>
          <a:xfrm>
            <a:off x="4837779" y="2369339"/>
            <a:ext cx="4089052" cy="338554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FFFF"/>
                </a:solidFill>
                <a:effectLst/>
                <a:latin typeface="Comic Sans MS"/>
                <a:ea typeface="Lucida Grande"/>
                <a:cs typeface="Lucida Grande"/>
              </a:rPr>
              <a:t>Meilleur</a:t>
            </a:r>
            <a:r>
              <a:rPr lang="en-US" sz="1600" dirty="0" smtClean="0">
                <a:solidFill>
                  <a:srgbClr val="00FFFF"/>
                </a:solidFill>
                <a:effectLst/>
                <a:latin typeface="Comic Sans MS"/>
                <a:ea typeface="Lucida Grande"/>
                <a:cs typeface="Lucida Grande"/>
              </a:rPr>
              <a:t> fit pour </a:t>
            </a:r>
            <a:r>
              <a:rPr lang="en-US" sz="1600" dirty="0" err="1" smtClean="0">
                <a:solidFill>
                  <a:srgbClr val="00FFFF"/>
                </a:solidFill>
                <a:effectLst/>
                <a:latin typeface="Comic Sans MS"/>
                <a:ea typeface="Lucida Grande"/>
                <a:cs typeface="Lucida Grande"/>
              </a:rPr>
              <a:t>m</a:t>
            </a:r>
            <a:r>
              <a:rPr lang="en-US" sz="1600" baseline="-25000" dirty="0" err="1" smtClean="0">
                <a:solidFill>
                  <a:srgbClr val="00FFFF"/>
                </a:solidFill>
                <a:effectLst/>
                <a:latin typeface="Comic Sans MS"/>
                <a:ea typeface="Lucida Grande"/>
                <a:cs typeface="Lucida Grande"/>
              </a:rPr>
              <a:t>H</a:t>
            </a:r>
            <a:r>
              <a:rPr lang="en-US" sz="1600" dirty="0" smtClean="0">
                <a:solidFill>
                  <a:srgbClr val="00FFFF"/>
                </a:solidFill>
                <a:effectLst/>
                <a:latin typeface="Comic Sans MS"/>
                <a:ea typeface="Lucida Grande"/>
                <a:cs typeface="Lucida Grande"/>
              </a:rPr>
              <a:t>= </a:t>
            </a:r>
            <a:r>
              <a:rPr lang="en-US" sz="1600" dirty="0" smtClean="0">
                <a:solidFill>
                  <a:srgbClr val="00FFFF"/>
                </a:solidFill>
                <a:effectLst/>
              </a:rPr>
              <a:t>125 GeV: </a:t>
            </a:r>
            <a:r>
              <a:rPr lang="en-US" sz="1600" dirty="0">
                <a:solidFill>
                  <a:srgbClr val="00FFFF"/>
                </a:solidFill>
                <a:effectLst/>
                <a:latin typeface="Lucida Grande"/>
                <a:ea typeface="Lucida Grande"/>
                <a:cs typeface="Lucida Grande"/>
              </a:rPr>
              <a:t>μ</a:t>
            </a:r>
            <a:r>
              <a:rPr lang="en-US" sz="1600" dirty="0">
                <a:solidFill>
                  <a:srgbClr val="00FFFF"/>
                </a:solidFill>
                <a:effectLst/>
              </a:rPr>
              <a:t>=1.3 ± 0.6 </a:t>
            </a:r>
            <a:endParaRPr lang="en-US" sz="1600" dirty="0" smtClean="0">
              <a:solidFill>
                <a:srgbClr val="00FFFF"/>
              </a:solidFill>
              <a:effectLst/>
            </a:endParaRPr>
          </a:p>
        </p:txBody>
      </p:sp>
      <p:sp>
        <p:nvSpPr>
          <p:cNvPr id="11" name="TextBox 26"/>
          <p:cNvSpPr txBox="1"/>
          <p:nvPr/>
        </p:nvSpPr>
        <p:spPr>
          <a:xfrm>
            <a:off x="7563147" y="2230211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effectLst/>
            </a:endParaRPr>
          </a:p>
        </p:txBody>
      </p:sp>
      <p:pic>
        <p:nvPicPr>
          <p:cNvPr id="7" name="Picture 1" descr="Untitled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240" y="2851731"/>
            <a:ext cx="3429000" cy="3129311"/>
          </a:xfrm>
          <a:prstGeom prst="rect">
            <a:avLst/>
          </a:prstGeom>
          <a:ln>
            <a:noFill/>
          </a:ln>
        </p:spPr>
      </p:pic>
      <p:cxnSp>
        <p:nvCxnSpPr>
          <p:cNvPr id="13" name="Straight Arrow Connector 14"/>
          <p:cNvCxnSpPr/>
          <p:nvPr/>
        </p:nvCxnSpPr>
        <p:spPr bwMode="auto">
          <a:xfrm>
            <a:off x="6413699" y="3565177"/>
            <a:ext cx="0" cy="7920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4"/>
          <p:cNvSpPr txBox="1"/>
          <p:nvPr/>
        </p:nvSpPr>
        <p:spPr>
          <a:xfrm>
            <a:off x="178472" y="5837282"/>
            <a:ext cx="2045368" cy="369332"/>
          </a:xfrm>
          <a:prstGeom prst="rect">
            <a:avLst/>
          </a:prstGeom>
          <a:solidFill>
            <a:srgbClr val="FFCC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</a:rPr>
              <a:t>Exclusion a 95% CL  </a:t>
            </a:r>
          </a:p>
        </p:txBody>
      </p:sp>
      <p:sp>
        <p:nvSpPr>
          <p:cNvPr id="17" name="TextBox 25"/>
          <p:cNvSpPr txBox="1"/>
          <p:nvPr/>
        </p:nvSpPr>
        <p:spPr>
          <a:xfrm>
            <a:off x="259522" y="6303382"/>
            <a:ext cx="1939570" cy="369332"/>
          </a:xfrm>
          <a:prstGeom prst="rect">
            <a:avLst/>
          </a:prstGeom>
          <a:solidFill>
            <a:srgbClr val="CC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effectLst/>
              </a:rPr>
              <a:t>Exclusion a 99% CL</a:t>
            </a:r>
          </a:p>
        </p:txBody>
      </p:sp>
      <p:sp>
        <p:nvSpPr>
          <p:cNvPr id="19" name="TextBox 27"/>
          <p:cNvSpPr txBox="1"/>
          <p:nvPr/>
        </p:nvSpPr>
        <p:spPr>
          <a:xfrm>
            <a:off x="2471941" y="5837282"/>
            <a:ext cx="3094755" cy="369332"/>
          </a:xfrm>
          <a:prstGeom prst="rect">
            <a:avLst/>
          </a:prstGeom>
          <a:solidFill>
            <a:srgbClr val="FFCC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/>
              </a:rPr>
              <a:t>110-122.6   129.7-558  </a:t>
            </a:r>
            <a:r>
              <a:rPr lang="en-US" sz="1800" dirty="0" err="1" smtClean="0">
                <a:effectLst/>
              </a:rPr>
              <a:t>GeV</a:t>
            </a:r>
            <a:r>
              <a:rPr lang="en-US" sz="1800" dirty="0" smtClean="0">
                <a:effectLst/>
              </a:rPr>
              <a:t> </a:t>
            </a:r>
          </a:p>
        </p:txBody>
      </p:sp>
      <p:sp>
        <p:nvSpPr>
          <p:cNvPr id="20" name="TextBox 30"/>
          <p:cNvSpPr txBox="1"/>
          <p:nvPr/>
        </p:nvSpPr>
        <p:spPr>
          <a:xfrm>
            <a:off x="2471941" y="6303382"/>
            <a:ext cx="3514604" cy="369332"/>
          </a:xfrm>
          <a:prstGeom prst="rect">
            <a:avLst/>
          </a:prstGeom>
          <a:solidFill>
            <a:srgbClr val="CC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/>
              </a:rPr>
              <a:t>111.7-121.8 </a:t>
            </a:r>
            <a:r>
              <a:rPr lang="en-US" sz="1800" dirty="0" err="1" smtClean="0">
                <a:effectLst/>
              </a:rPr>
              <a:t>GeV</a:t>
            </a:r>
            <a:r>
              <a:rPr lang="en-US" sz="1800" dirty="0" smtClean="0">
                <a:effectLst/>
              </a:rPr>
              <a:t> 130.7-523 </a:t>
            </a:r>
            <a:r>
              <a:rPr lang="en-US" sz="1800" dirty="0" err="1" smtClean="0">
                <a:effectLst/>
              </a:rPr>
              <a:t>GeV</a:t>
            </a:r>
            <a:r>
              <a:rPr lang="en-US" sz="1800" dirty="0" smtClean="0">
                <a:effectLst/>
              </a:rPr>
              <a:t>  </a:t>
            </a:r>
            <a:r>
              <a:rPr lang="en-US" sz="1700" dirty="0" smtClean="0">
                <a:effectLst/>
              </a:rPr>
              <a:t> </a:t>
            </a:r>
          </a:p>
        </p:txBody>
      </p:sp>
      <p:pic>
        <p:nvPicPr>
          <p:cNvPr id="14" name="Picture 7" descr="Untitled.pn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2" y="2422813"/>
            <a:ext cx="4479343" cy="3356356"/>
          </a:xfrm>
          <a:prstGeom prst="rect">
            <a:avLst/>
          </a:prstGeom>
          <a:ln>
            <a:noFill/>
          </a:ln>
        </p:spPr>
      </p:pic>
      <p:sp>
        <p:nvSpPr>
          <p:cNvPr id="22" name="Rectangle 21"/>
          <p:cNvSpPr/>
          <p:nvPr/>
        </p:nvSpPr>
        <p:spPr bwMode="auto">
          <a:xfrm>
            <a:off x="953378" y="2466801"/>
            <a:ext cx="216024" cy="2880320"/>
          </a:xfrm>
          <a:prstGeom prst="rect">
            <a:avLst/>
          </a:prstGeom>
          <a:solidFill>
            <a:srgbClr val="330000">
              <a:alpha val="25098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1320210" y="2466801"/>
            <a:ext cx="2880320" cy="2880320"/>
          </a:xfrm>
          <a:prstGeom prst="rect">
            <a:avLst/>
          </a:prstGeom>
          <a:solidFill>
            <a:srgbClr val="330000">
              <a:alpha val="25098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25" name="Espace réservé du pied de page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52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Zones de masse </a:t>
            </a:r>
            <a:r>
              <a:rPr lang="en-US" sz="3600" dirty="0" err="1" smtClean="0"/>
              <a:t>exclues</a:t>
            </a:r>
            <a:r>
              <a:rPr lang="en-US" sz="3600" dirty="0" smtClean="0"/>
              <a:t> avec </a:t>
            </a:r>
            <a:r>
              <a:rPr lang="en-US" sz="3600" dirty="0" err="1" smtClean="0"/>
              <a:t>tous</a:t>
            </a:r>
            <a:r>
              <a:rPr lang="en-US" sz="3600" dirty="0" smtClean="0"/>
              <a:t> les </a:t>
            </a:r>
            <a:r>
              <a:rPr lang="en-US" sz="3600" dirty="0" err="1" smtClean="0"/>
              <a:t>canaux</a:t>
            </a:r>
            <a:r>
              <a:rPr lang="en-US" sz="3600" dirty="0" smtClean="0"/>
              <a:t> de </a:t>
            </a:r>
            <a:r>
              <a:rPr lang="en-US" sz="3600" dirty="0" err="1" smtClean="0"/>
              <a:t>desintegration</a:t>
            </a:r>
            <a:r>
              <a:rPr lang="en-US" sz="3600" dirty="0" smtClean="0"/>
              <a:t> </a:t>
            </a:r>
            <a:r>
              <a:rPr lang="en-US" sz="3600" dirty="0" err="1" smtClean="0"/>
              <a:t>disponibles</a:t>
            </a:r>
            <a:r>
              <a:rPr lang="en-US" sz="3600" dirty="0" smtClean="0"/>
              <a:t> </a:t>
            </a:r>
            <a:endParaRPr lang="fr-FR" sz="36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67</a:t>
            </a:fld>
            <a:endParaRPr lang="en-US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38" y="1676400"/>
            <a:ext cx="5400675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11351" y="1929160"/>
            <a:ext cx="228599" cy="4248615"/>
          </a:xfrm>
          <a:prstGeom prst="rect">
            <a:avLst/>
          </a:prstGeom>
          <a:solidFill>
            <a:srgbClr val="000000">
              <a:alpha val="27059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1964476" y="1929160"/>
            <a:ext cx="3689192" cy="4248615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5917813" y="4243782"/>
            <a:ext cx="2693856" cy="1477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Zones </a:t>
            </a:r>
            <a:r>
              <a:rPr lang="en-US" dirty="0" err="1" smtClean="0"/>
              <a:t>exclues</a:t>
            </a:r>
            <a:r>
              <a:rPr lang="en-US" dirty="0" smtClean="0"/>
              <a:t> a 95% de </a:t>
            </a:r>
            <a:r>
              <a:rPr lang="en-US" dirty="0" err="1" smtClean="0"/>
              <a:t>niveau</a:t>
            </a:r>
            <a:r>
              <a:rPr lang="en-US" dirty="0" smtClean="0"/>
              <a:t> de </a:t>
            </a:r>
            <a:r>
              <a:rPr lang="en-US" dirty="0" err="1" smtClean="0"/>
              <a:t>confiance</a:t>
            </a:r>
            <a:r>
              <a:rPr lang="en-US" dirty="0" smtClean="0"/>
              <a:t> (CL):</a:t>
            </a:r>
          </a:p>
          <a:p>
            <a:endParaRPr lang="en-US" dirty="0"/>
          </a:p>
          <a:p>
            <a:r>
              <a:rPr lang="en-US" dirty="0" smtClean="0"/>
              <a:t>110 GeV - 122,5 GeV</a:t>
            </a:r>
          </a:p>
          <a:p>
            <a:r>
              <a:rPr lang="en-US" dirty="0" smtClean="0"/>
              <a:t>127 GeV - 600 GeV</a:t>
            </a:r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C. GUYOT, J. MALCLES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4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385" y="630383"/>
            <a:ext cx="7607868" cy="967840"/>
          </a:xfrm>
        </p:spPr>
        <p:txBody>
          <a:bodyPr>
            <a:normAutofit/>
          </a:bodyPr>
          <a:lstStyle/>
          <a:p>
            <a:r>
              <a:rPr lang="en-US" dirty="0" smtClean="0"/>
              <a:t>Production au LHC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68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05" y="481216"/>
            <a:ext cx="947280" cy="1076649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2179" y="1775887"/>
            <a:ext cx="1715453" cy="128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7178" y="3556731"/>
            <a:ext cx="2127342" cy="95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64037" y="3472066"/>
            <a:ext cx="1572763" cy="1111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4344" y="5197156"/>
            <a:ext cx="1419756" cy="112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5" y="2476688"/>
            <a:ext cx="4779224" cy="33977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39963" y="2963333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Fusion de gluons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66368" y="4476880"/>
            <a:ext cx="2658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Production en association</a:t>
            </a:r>
          </a:p>
          <a:p>
            <a:r>
              <a:rPr lang="en-US" b="1" dirty="0">
                <a:solidFill>
                  <a:srgbClr val="008000"/>
                </a:solidFill>
              </a:rPr>
              <a:t> </a:t>
            </a:r>
            <a:r>
              <a:rPr lang="en-US" b="1" dirty="0" smtClean="0">
                <a:solidFill>
                  <a:srgbClr val="008000"/>
                </a:solidFill>
              </a:rPr>
              <a:t>avec un boson W </a:t>
            </a:r>
            <a:r>
              <a:rPr lang="en-US" b="1" dirty="0" err="1" smtClean="0">
                <a:solidFill>
                  <a:srgbClr val="008000"/>
                </a:solidFill>
              </a:rPr>
              <a:t>ou</a:t>
            </a:r>
            <a:r>
              <a:rPr lang="en-US" b="1" dirty="0" smtClean="0">
                <a:solidFill>
                  <a:srgbClr val="008000"/>
                </a:solidFill>
              </a:rPr>
              <a:t> Z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35040" y="6150461"/>
            <a:ext cx="2658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</a:rPr>
              <a:t>Production en association</a:t>
            </a:r>
          </a:p>
          <a:p>
            <a:r>
              <a:rPr lang="en-US" b="1" dirty="0">
                <a:solidFill>
                  <a:srgbClr val="660066"/>
                </a:solidFill>
              </a:rPr>
              <a:t> </a:t>
            </a:r>
            <a:r>
              <a:rPr lang="en-US" b="1" dirty="0" smtClean="0">
                <a:solidFill>
                  <a:srgbClr val="660066"/>
                </a:solidFill>
              </a:rPr>
              <a:t>avec </a:t>
            </a:r>
            <a:r>
              <a:rPr lang="en-US" b="1" dirty="0" err="1" smtClean="0">
                <a:solidFill>
                  <a:srgbClr val="660066"/>
                </a:solidFill>
              </a:rPr>
              <a:t>une</a:t>
            </a:r>
            <a:r>
              <a:rPr lang="en-US" b="1" dirty="0" smtClean="0">
                <a:solidFill>
                  <a:srgbClr val="660066"/>
                </a:solidFill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</a:rPr>
              <a:t>paire</a:t>
            </a:r>
            <a:r>
              <a:rPr lang="en-US" b="1" dirty="0" smtClean="0">
                <a:solidFill>
                  <a:srgbClr val="660066"/>
                </a:solidFill>
              </a:rPr>
              <a:t> </a:t>
            </a:r>
            <a:r>
              <a:rPr lang="en-US" b="1" dirty="0" err="1" smtClean="0">
                <a:solidFill>
                  <a:srgbClr val="660066"/>
                </a:solidFill>
              </a:rPr>
              <a:t>tt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78699" y="4566914"/>
            <a:ext cx="1787669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Fusion de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 bosons </a:t>
            </a:r>
            <a:r>
              <a:rPr lang="en-US" b="1" dirty="0" err="1" smtClean="0">
                <a:solidFill>
                  <a:srgbClr val="FF0000"/>
                </a:solidFill>
              </a:rPr>
              <a:t>vecteurs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197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385" y="630383"/>
            <a:ext cx="7607868" cy="9678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Contributions de </a:t>
            </a:r>
            <a:r>
              <a:rPr lang="en-US" dirty="0" err="1" smtClean="0"/>
              <a:t>saclay</a:t>
            </a:r>
            <a:r>
              <a:rPr lang="en-US" dirty="0" smtClean="0"/>
              <a:t> et </a:t>
            </a:r>
            <a:r>
              <a:rPr lang="en-US" dirty="0" err="1" smtClean="0"/>
              <a:t>historique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69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05" y="481216"/>
            <a:ext cx="947280" cy="1076649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03105" y="1473200"/>
            <a:ext cx="8555148" cy="5120396"/>
          </a:xfrm>
        </p:spPr>
        <p:txBody>
          <a:bodyPr>
            <a:noAutofit/>
          </a:bodyPr>
          <a:lstStyle/>
          <a:p>
            <a:pPr marL="0" lvl="1">
              <a:spcBef>
                <a:spcPts val="0"/>
              </a:spcBef>
              <a:buClr>
                <a:schemeClr val="bg1">
                  <a:lumMod val="65000"/>
                </a:schemeClr>
              </a:buClr>
            </a:pPr>
            <a:endParaRPr lang="en-US" b="1" dirty="0" smtClean="0">
              <a:solidFill>
                <a:schemeClr val="accent1"/>
              </a:solidFill>
            </a:endParaRPr>
          </a:p>
          <a:p>
            <a:pPr marL="0" lvl="1">
              <a:spcBef>
                <a:spcPts val="0"/>
              </a:spcBef>
              <a:buClr>
                <a:schemeClr val="bg1">
                  <a:lumMod val="65000"/>
                </a:schemeClr>
              </a:buClr>
            </a:pPr>
            <a:r>
              <a:rPr lang="en-US" b="1" dirty="0" smtClean="0">
                <a:solidFill>
                  <a:schemeClr val="accent1"/>
                </a:solidFill>
              </a:rPr>
              <a:t>Contributions au </a:t>
            </a:r>
            <a:r>
              <a:rPr lang="en-US" b="1" dirty="0" err="1" smtClean="0">
                <a:solidFill>
                  <a:schemeClr val="accent1"/>
                </a:solidFill>
              </a:rPr>
              <a:t>détecteur</a:t>
            </a:r>
            <a:r>
              <a:rPr lang="en-US" b="1" dirty="0" smtClean="0">
                <a:solidFill>
                  <a:schemeClr val="accent1"/>
                </a:solidFill>
              </a:rPr>
              <a:t> ATLAS</a:t>
            </a:r>
            <a:endParaRPr lang="en-US" b="1" dirty="0">
              <a:solidFill>
                <a:schemeClr val="accent1"/>
              </a:solidFill>
            </a:endParaRPr>
          </a:p>
          <a:p>
            <a:pPr marL="742898" lvl="1" indent="-285750"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Le </a:t>
            </a:r>
            <a:r>
              <a:rPr lang="en-US" sz="1800" dirty="0" err="1" smtClean="0">
                <a:solidFill>
                  <a:schemeClr val="tx1"/>
                </a:solidFill>
              </a:rPr>
              <a:t>calorimètre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électromagnétique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742898" lvl="1" indent="-285750"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Le </a:t>
            </a:r>
            <a:r>
              <a:rPr lang="en-US" sz="1800" dirty="0" err="1" smtClean="0">
                <a:solidFill>
                  <a:schemeClr val="tx1"/>
                </a:solidFill>
              </a:rPr>
              <a:t>spectromètre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à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muons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742898" lvl="1" indent="-285750"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Le </a:t>
            </a:r>
            <a:r>
              <a:rPr lang="en-US" sz="1800" dirty="0" err="1" smtClean="0">
                <a:solidFill>
                  <a:schemeClr val="tx1"/>
                </a:solidFill>
              </a:rPr>
              <a:t>toroide</a:t>
            </a:r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2200" b="1" dirty="0" smtClean="0">
                <a:solidFill>
                  <a:schemeClr val="accent1"/>
                </a:solidFill>
              </a:rPr>
              <a:t>Contributions au </a:t>
            </a:r>
            <a:r>
              <a:rPr lang="en-US" sz="2200" b="1" dirty="0" err="1" smtClean="0">
                <a:solidFill>
                  <a:schemeClr val="accent1"/>
                </a:solidFill>
              </a:rPr>
              <a:t>détecteur</a:t>
            </a:r>
            <a:r>
              <a:rPr lang="en-US" sz="2200" b="1" dirty="0" smtClean="0">
                <a:solidFill>
                  <a:schemeClr val="accent1"/>
                </a:solidFill>
              </a:rPr>
              <a:t> CMS</a:t>
            </a:r>
            <a:r>
              <a:rPr lang="en-US" sz="1800" dirty="0" smtClean="0">
                <a:solidFill>
                  <a:schemeClr val="accent1"/>
                </a:solidFill>
              </a:rPr>
              <a:t>: </a:t>
            </a:r>
            <a:r>
              <a:rPr lang="en-US" sz="2000" dirty="0">
                <a:solidFill>
                  <a:schemeClr val="accent1"/>
                </a:solidFill>
              </a:rPr>
              <a:t>l</a:t>
            </a:r>
            <a:r>
              <a:rPr lang="en-US" sz="2000" dirty="0" smtClean="0">
                <a:solidFill>
                  <a:schemeClr val="accent1"/>
                </a:solidFill>
              </a:rPr>
              <a:t>e </a:t>
            </a:r>
            <a:r>
              <a:rPr lang="en-US" sz="2000" dirty="0" err="1" smtClean="0">
                <a:solidFill>
                  <a:schemeClr val="accent1"/>
                </a:solidFill>
              </a:rPr>
              <a:t>calorimètre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err="1" smtClean="0">
                <a:solidFill>
                  <a:schemeClr val="accent1"/>
                </a:solidFill>
              </a:rPr>
              <a:t>électromagnétique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</a:p>
          <a:p>
            <a:pPr marL="742898" lvl="1" indent="-285750"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Le </a:t>
            </a:r>
            <a:r>
              <a:rPr lang="en-US" sz="1800" dirty="0" err="1" smtClean="0">
                <a:solidFill>
                  <a:schemeClr val="tx1"/>
                </a:solidFill>
              </a:rPr>
              <a:t>système</a:t>
            </a:r>
            <a:r>
              <a:rPr lang="en-US" sz="1800" dirty="0" smtClean="0">
                <a:solidFill>
                  <a:schemeClr val="tx1"/>
                </a:solidFill>
              </a:rPr>
              <a:t> de </a:t>
            </a:r>
            <a:r>
              <a:rPr lang="en-US" sz="1800" dirty="0" err="1" smtClean="0">
                <a:solidFill>
                  <a:schemeClr val="tx1"/>
                </a:solidFill>
              </a:rPr>
              <a:t>monitorage</a:t>
            </a:r>
            <a:r>
              <a:rPr lang="en-US" sz="1800" dirty="0" smtClean="0">
                <a:solidFill>
                  <a:schemeClr val="tx1"/>
                </a:solidFill>
              </a:rPr>
              <a:t> LASER</a:t>
            </a:r>
          </a:p>
          <a:p>
            <a:pPr marL="742898" lvl="1" indent="-285750"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La lecture </a:t>
            </a:r>
            <a:r>
              <a:rPr lang="en-US" sz="1800" dirty="0" err="1" smtClean="0">
                <a:solidFill>
                  <a:schemeClr val="tx1"/>
                </a:solidFill>
              </a:rPr>
              <a:t>sélective</a:t>
            </a:r>
            <a:r>
              <a:rPr lang="en-US" sz="1800" dirty="0" smtClean="0">
                <a:solidFill>
                  <a:schemeClr val="tx1"/>
                </a:solidFill>
              </a:rPr>
              <a:t> du </a:t>
            </a:r>
            <a:r>
              <a:rPr lang="en-US" sz="1800" dirty="0" err="1" smtClean="0">
                <a:solidFill>
                  <a:schemeClr val="tx1"/>
                </a:solidFill>
              </a:rPr>
              <a:t>calorimètre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</a:p>
          <a:p>
            <a:pPr marL="742898" lvl="1" indent="-285750"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Le </a:t>
            </a:r>
            <a:r>
              <a:rPr lang="en-US" sz="1800" dirty="0" err="1" smtClean="0">
                <a:solidFill>
                  <a:schemeClr val="tx1"/>
                </a:solidFill>
              </a:rPr>
              <a:t>solénoide</a:t>
            </a:r>
            <a:r>
              <a:rPr lang="en-US" sz="1800" dirty="0" smtClean="0">
                <a:solidFill>
                  <a:schemeClr val="tx1"/>
                </a:solidFill>
              </a:rPr>
              <a:t>: </a:t>
            </a:r>
            <a:r>
              <a:rPr lang="en-US" sz="1800" dirty="0" err="1" smtClean="0">
                <a:solidFill>
                  <a:schemeClr val="tx1"/>
                </a:solidFill>
              </a:rPr>
              <a:t>bobine</a:t>
            </a:r>
            <a:r>
              <a:rPr lang="en-US" sz="1800" dirty="0" smtClean="0">
                <a:solidFill>
                  <a:schemeClr val="tx1"/>
                </a:solidFill>
              </a:rPr>
              <a:t> supra</a:t>
            </a: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Les implications de </a:t>
            </a:r>
            <a:r>
              <a:rPr lang="en-US" sz="2000" dirty="0" err="1" smtClean="0">
                <a:solidFill>
                  <a:srgbClr val="FF0000"/>
                </a:solidFill>
              </a:rPr>
              <a:t>saclay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ont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été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importantes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dans</a:t>
            </a:r>
            <a:r>
              <a:rPr lang="en-US" sz="2000" dirty="0" smtClean="0">
                <a:solidFill>
                  <a:srgbClr val="FF0000"/>
                </a:solidFill>
              </a:rPr>
              <a:t> les sous-</a:t>
            </a:r>
            <a:r>
              <a:rPr lang="en-US" sz="2000" dirty="0" err="1" smtClean="0">
                <a:solidFill>
                  <a:srgbClr val="FF0000"/>
                </a:solidFill>
              </a:rPr>
              <a:t>détecteurs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cruciaux</a:t>
            </a:r>
            <a:r>
              <a:rPr lang="en-US" sz="2000" dirty="0" smtClean="0">
                <a:solidFill>
                  <a:srgbClr val="FF0000"/>
                </a:solidFill>
              </a:rPr>
              <a:t> pour la </a:t>
            </a:r>
            <a:r>
              <a:rPr lang="en-US" sz="2000" dirty="0" err="1" smtClean="0">
                <a:solidFill>
                  <a:srgbClr val="FF0000"/>
                </a:solidFill>
              </a:rPr>
              <a:t>recherche</a:t>
            </a:r>
            <a:r>
              <a:rPr lang="en-US" sz="2000" dirty="0" smtClean="0">
                <a:solidFill>
                  <a:srgbClr val="FF0000"/>
                </a:solidFill>
              </a:rPr>
              <a:t> du boson de Higgs: les </a:t>
            </a:r>
            <a:r>
              <a:rPr lang="en-US" sz="2000" dirty="0" err="1" smtClean="0">
                <a:solidFill>
                  <a:srgbClr val="FF0000"/>
                </a:solidFill>
              </a:rPr>
              <a:t>calorimètres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électromagnétiques</a:t>
            </a:r>
            <a:r>
              <a:rPr lang="en-US" sz="2000" dirty="0" smtClean="0">
                <a:solidFill>
                  <a:srgbClr val="FF0000"/>
                </a:solidFill>
              </a:rPr>
              <a:t> (</a:t>
            </a:r>
            <a:r>
              <a:rPr lang="en-US" sz="2000" dirty="0" err="1" smtClean="0">
                <a:solidFill>
                  <a:srgbClr val="FF0000"/>
                </a:solidFill>
              </a:rPr>
              <a:t>électrons</a:t>
            </a:r>
            <a:r>
              <a:rPr lang="en-US" sz="2000" dirty="0" smtClean="0">
                <a:solidFill>
                  <a:srgbClr val="FF0000"/>
                </a:solidFill>
              </a:rPr>
              <a:t> et photons) et le </a:t>
            </a:r>
            <a:r>
              <a:rPr lang="en-US" sz="2000" dirty="0" err="1" smtClean="0">
                <a:solidFill>
                  <a:srgbClr val="FF0000"/>
                </a:solidFill>
              </a:rPr>
              <a:t>spectromètre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à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muons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et </a:t>
            </a:r>
            <a:r>
              <a:rPr lang="en-US" sz="2000" dirty="0" err="1" smtClean="0">
                <a:solidFill>
                  <a:srgbClr val="FF0000"/>
                </a:solidFill>
              </a:rPr>
              <a:t>aussi</a:t>
            </a:r>
            <a:r>
              <a:rPr lang="en-US" sz="2000" dirty="0" smtClean="0">
                <a:solidFill>
                  <a:srgbClr val="FF0000"/>
                </a:solidFill>
              </a:rPr>
              <a:t> pour la calibration et </a:t>
            </a:r>
            <a:r>
              <a:rPr lang="en-US" sz="2000" dirty="0" err="1" smtClean="0">
                <a:solidFill>
                  <a:srgbClr val="FF0000"/>
                </a:solidFill>
              </a:rPr>
              <a:t>l’analyse</a:t>
            </a:r>
            <a:r>
              <a:rPr lang="en-US" sz="2000" dirty="0" smtClean="0">
                <a:solidFill>
                  <a:srgbClr val="FF0000"/>
                </a:solidFill>
              </a:rPr>
              <a:t> des </a:t>
            </a:r>
            <a:r>
              <a:rPr lang="en-US" sz="2000" dirty="0" err="1" smtClean="0">
                <a:solidFill>
                  <a:srgbClr val="FF0000"/>
                </a:solidFill>
              </a:rPr>
              <a:t>données</a:t>
            </a:r>
            <a:r>
              <a:rPr lang="en-US" sz="2000" dirty="0" smtClean="0">
                <a:solidFill>
                  <a:srgbClr val="FF0000"/>
                </a:solidFill>
              </a:rPr>
              <a:t>!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44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Boson de Higgs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05" y="481216"/>
            <a:ext cx="947280" cy="1076649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7</a:t>
            </a:fld>
            <a:endParaRPr lang="en-US"/>
          </a:p>
        </p:txBody>
      </p:sp>
      <p:sp>
        <p:nvSpPr>
          <p:cNvPr id="2048" name="ZoneTexte 2047"/>
          <p:cNvSpPr txBox="1"/>
          <p:nvPr/>
        </p:nvSpPr>
        <p:spPr>
          <a:xfrm>
            <a:off x="303105" y="2165588"/>
            <a:ext cx="8740534" cy="41549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La solution a cette énigme a été apportée en 1964 par le mécanisme de Higgs (P. Higgs; F. </a:t>
            </a:r>
            <a:r>
              <a:rPr lang="fr-FR" sz="2400" b="1" dirty="0" err="1" smtClean="0"/>
              <a:t>Englert</a:t>
            </a:r>
            <a:r>
              <a:rPr lang="fr-FR" sz="2400" b="1" dirty="0" smtClean="0"/>
              <a:t> - R. Brout):</a:t>
            </a:r>
          </a:p>
          <a:p>
            <a:endParaRPr lang="fr-FR" sz="2400" b="1" dirty="0" smtClean="0"/>
          </a:p>
          <a:p>
            <a:r>
              <a:rPr lang="fr-FR" sz="2400" dirty="0" smtClean="0"/>
              <a:t>Un nouveau champ de particules (appelées bosons de Higgs) remplit tout le vide de l’espace-temps.</a:t>
            </a:r>
          </a:p>
          <a:p>
            <a:r>
              <a:rPr lang="fr-FR" sz="2400" dirty="0" smtClean="0">
                <a:solidFill>
                  <a:srgbClr val="005696"/>
                </a:solidFill>
              </a:rPr>
              <a:t>Ses propriétés sont telles que le vide (minimum d’énergie) correspond a une valeur non nulle de ce champ.</a:t>
            </a:r>
          </a:p>
          <a:p>
            <a:r>
              <a:rPr lang="fr-FR" sz="2400" dirty="0" smtClean="0">
                <a:solidFill>
                  <a:schemeClr val="accent1">
                    <a:lumMod val="75000"/>
                  </a:schemeClr>
                </a:solidFill>
              </a:rPr>
              <a:t>Les particules interagissent avec ce champ, ce qui ralenti leur mouvement (vitesse &lt; c, donc effet équivalent a celui d’une masse). </a:t>
            </a:r>
            <a:r>
              <a:rPr lang="fr-FR" sz="2400" dirty="0" smtClean="0"/>
              <a:t>L’action du champ de Higgs est l’équivalent d’une sorte de viscosité du vide.</a:t>
            </a:r>
          </a:p>
        </p:txBody>
      </p:sp>
      <p:sp>
        <p:nvSpPr>
          <p:cNvPr id="2053" name="Espace réservé de la date 205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2054" name="Espace réservé du pied de page 205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C. GUYOT, J. MALCLES</a:t>
            </a:r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86" y="1825875"/>
            <a:ext cx="7783551" cy="487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88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385" y="630383"/>
            <a:ext cx="7607868" cy="967840"/>
          </a:xfrm>
        </p:spPr>
        <p:txBody>
          <a:bodyPr>
            <a:normAutofit/>
          </a:bodyPr>
          <a:lstStyle/>
          <a:p>
            <a:r>
              <a:rPr lang="en-US" dirty="0" smtClean="0"/>
              <a:t>La lecture </a:t>
            </a:r>
            <a:r>
              <a:rPr lang="en-US" dirty="0" err="1" smtClean="0"/>
              <a:t>sélective</a:t>
            </a:r>
            <a:r>
              <a:rPr lang="en-US" dirty="0" smtClean="0"/>
              <a:t> du ECAL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70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05" y="481216"/>
            <a:ext cx="947280" cy="1076649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7105" y="1411993"/>
            <a:ext cx="8588895" cy="538479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fr-FR" sz="2000" dirty="0" smtClean="0">
                <a:solidFill>
                  <a:schemeClr val="accent1"/>
                </a:solidFill>
              </a:rPr>
              <a:t>ECAL: 75848 </a:t>
            </a:r>
            <a:r>
              <a:rPr lang="fr-FR" sz="2000" dirty="0">
                <a:solidFill>
                  <a:schemeClr val="accent1"/>
                </a:solidFill>
              </a:rPr>
              <a:t>cristaux – canaux de </a:t>
            </a:r>
            <a:r>
              <a:rPr lang="fr-FR" sz="2000" dirty="0" smtClean="0">
                <a:solidFill>
                  <a:schemeClr val="accent1"/>
                </a:solidFill>
              </a:rPr>
              <a:t>lecture</a:t>
            </a:r>
          </a:p>
          <a:p>
            <a:r>
              <a:rPr lang="fr-FR" sz="2000" dirty="0" smtClean="0">
                <a:solidFill>
                  <a:schemeClr val="tx1"/>
                </a:solidFill>
              </a:rPr>
              <a:t>4032 </a:t>
            </a:r>
            <a:r>
              <a:rPr lang="fr-FR" sz="2000" dirty="0">
                <a:solidFill>
                  <a:schemeClr val="tx1"/>
                </a:solidFill>
              </a:rPr>
              <a:t>unités de déclenchement (lecture synchrone 40 MHz</a:t>
            </a:r>
            <a:r>
              <a:rPr lang="fr-FR" sz="2000" dirty="0" smtClean="0">
                <a:solidFill>
                  <a:schemeClr val="tx1"/>
                </a:solidFill>
              </a:rPr>
              <a:t>)</a:t>
            </a:r>
          </a:p>
          <a:p>
            <a:r>
              <a:rPr lang="fr-FR" sz="2000" dirty="0" smtClean="0">
                <a:solidFill>
                  <a:schemeClr val="tx1"/>
                </a:solidFill>
              </a:rPr>
              <a:t>3072 </a:t>
            </a:r>
            <a:r>
              <a:rPr lang="fr-FR" sz="2000" dirty="0">
                <a:solidFill>
                  <a:schemeClr val="tx1"/>
                </a:solidFill>
              </a:rPr>
              <a:t>unités de </a:t>
            </a:r>
            <a:r>
              <a:rPr lang="fr-FR" sz="2000" dirty="0" smtClean="0">
                <a:solidFill>
                  <a:schemeClr val="tx1"/>
                </a:solidFill>
              </a:rPr>
              <a:t>lecture (lecture asynchrone)</a:t>
            </a:r>
          </a:p>
          <a:p>
            <a:pPr lvl="1"/>
            <a:r>
              <a:rPr lang="fr-FR" sz="1800" dirty="0" smtClean="0">
                <a:solidFill>
                  <a:schemeClr val="tx1"/>
                </a:solidFill>
              </a:rPr>
              <a:t>Lecture </a:t>
            </a:r>
            <a:r>
              <a:rPr lang="fr-FR" sz="1800" dirty="0">
                <a:solidFill>
                  <a:schemeClr val="tx1"/>
                </a:solidFill>
              </a:rPr>
              <a:t>totale ECAL(1,5 Mo) &gt; Taille événement CMS (1 Mo</a:t>
            </a:r>
            <a:r>
              <a:rPr lang="fr-FR" sz="1800" dirty="0" smtClean="0">
                <a:solidFill>
                  <a:schemeClr val="tx1"/>
                </a:solidFill>
              </a:rPr>
              <a:t>)</a:t>
            </a:r>
            <a:r>
              <a:rPr lang="fr-FR" sz="1800" dirty="0" smtClean="0">
                <a:solidFill>
                  <a:srgbClr val="FF0000"/>
                </a:solidFill>
              </a:rPr>
              <a:t>: Impossible!</a:t>
            </a:r>
          </a:p>
          <a:p>
            <a:pPr lvl="1"/>
            <a:r>
              <a:rPr lang="fr-FR" sz="1800" b="1" dirty="0" smtClean="0">
                <a:solidFill>
                  <a:srgbClr val="FF0000"/>
                </a:solidFill>
              </a:rPr>
              <a:t>SRP: Réduction </a:t>
            </a:r>
            <a:r>
              <a:rPr lang="fr-FR" sz="1800" b="1" dirty="0">
                <a:solidFill>
                  <a:srgbClr val="FF0000"/>
                </a:solidFill>
              </a:rPr>
              <a:t>intelligente /20 </a:t>
            </a:r>
            <a:r>
              <a:rPr lang="fr-FR" sz="1800" b="1" dirty="0" smtClean="0">
                <a:solidFill>
                  <a:srgbClr val="FF0000"/>
                </a:solidFill>
              </a:rPr>
              <a:t>(sans perdre d’information pour </a:t>
            </a:r>
            <a:r>
              <a:rPr lang="fr-FR" sz="1800" b="1" dirty="0">
                <a:solidFill>
                  <a:srgbClr val="FF0000"/>
                </a:solidFill>
              </a:rPr>
              <a:t>la physique)</a:t>
            </a:r>
          </a:p>
          <a:p>
            <a:pPr marL="946281" indent="-285750">
              <a:lnSpc>
                <a:spcPct val="90000"/>
              </a:lnSpc>
              <a:spcBef>
                <a:spcPts val="675"/>
              </a:spcBef>
              <a:buClrTx/>
              <a:tabLst>
                <a:tab pos="287338" algn="l"/>
                <a:tab pos="1201738" algn="l"/>
                <a:tab pos="2116138" algn="l"/>
                <a:tab pos="3030538" algn="l"/>
                <a:tab pos="3944938" algn="l"/>
                <a:tab pos="4859338" algn="l"/>
                <a:tab pos="5773738" algn="l"/>
                <a:tab pos="6688138" algn="l"/>
                <a:tab pos="7602538" algn="l"/>
                <a:tab pos="8516938" algn="l"/>
                <a:tab pos="9431338" algn="l"/>
                <a:tab pos="10345738" algn="l"/>
              </a:tabLst>
            </a:pPr>
            <a:r>
              <a:rPr lang="fr-FR" sz="1800" dirty="0" smtClean="0">
                <a:solidFill>
                  <a:schemeClr val="tx1"/>
                </a:solidFill>
              </a:rPr>
              <a:t>Pas </a:t>
            </a:r>
            <a:r>
              <a:rPr lang="fr-FR" sz="1800" dirty="0">
                <a:solidFill>
                  <a:schemeClr val="tx1"/>
                </a:solidFill>
              </a:rPr>
              <a:t>de suppression de zéros massive</a:t>
            </a:r>
          </a:p>
          <a:p>
            <a:pPr marL="946281" indent="-285750">
              <a:lnSpc>
                <a:spcPct val="90000"/>
              </a:lnSpc>
              <a:spcBef>
                <a:spcPts val="675"/>
              </a:spcBef>
              <a:buClrTx/>
              <a:tabLst>
                <a:tab pos="287338" algn="l"/>
                <a:tab pos="1201738" algn="l"/>
                <a:tab pos="2116138" algn="l"/>
                <a:tab pos="3030538" algn="l"/>
                <a:tab pos="3944938" algn="l"/>
                <a:tab pos="4859338" algn="l"/>
                <a:tab pos="5773738" algn="l"/>
                <a:tab pos="6688138" algn="l"/>
                <a:tab pos="7602538" algn="l"/>
                <a:tab pos="8516938" algn="l"/>
                <a:tab pos="9431338" algn="l"/>
                <a:tab pos="10345738" algn="l"/>
              </a:tabLst>
            </a:pPr>
            <a:r>
              <a:rPr lang="fr-FR" sz="1800" dirty="0" smtClean="0">
                <a:solidFill>
                  <a:schemeClr val="tx1"/>
                </a:solidFill>
              </a:rPr>
              <a:t>Lecture </a:t>
            </a:r>
            <a:r>
              <a:rPr lang="fr-FR" sz="1800" dirty="0">
                <a:solidFill>
                  <a:schemeClr val="tx1"/>
                </a:solidFill>
              </a:rPr>
              <a:t>de zones d’intérêt hiérarchisées</a:t>
            </a:r>
          </a:p>
          <a:p>
            <a:pPr marL="946281" indent="-285750">
              <a:lnSpc>
                <a:spcPct val="90000"/>
              </a:lnSpc>
              <a:spcBef>
                <a:spcPts val="675"/>
              </a:spcBef>
              <a:buClrTx/>
              <a:tabLst>
                <a:tab pos="287338" algn="l"/>
                <a:tab pos="1201738" algn="l"/>
                <a:tab pos="2116138" algn="l"/>
                <a:tab pos="3030538" algn="l"/>
                <a:tab pos="3944938" algn="l"/>
                <a:tab pos="4859338" algn="l"/>
                <a:tab pos="5773738" algn="l"/>
                <a:tab pos="6688138" algn="l"/>
                <a:tab pos="7602538" algn="l"/>
                <a:tab pos="8516938" algn="l"/>
                <a:tab pos="9431338" algn="l"/>
                <a:tab pos="10345738" algn="l"/>
              </a:tabLst>
            </a:pPr>
            <a:r>
              <a:rPr lang="fr-FR" sz="1800" dirty="0" smtClean="0">
                <a:solidFill>
                  <a:schemeClr val="tx1"/>
                </a:solidFill>
              </a:rPr>
              <a:t>Lecture </a:t>
            </a:r>
            <a:r>
              <a:rPr lang="fr-FR" sz="1800" dirty="0">
                <a:solidFill>
                  <a:schemeClr val="tx1"/>
                </a:solidFill>
              </a:rPr>
              <a:t>de tous les dépôts </a:t>
            </a:r>
            <a:r>
              <a:rPr lang="fr-FR" sz="1800" dirty="0" smtClean="0">
                <a:solidFill>
                  <a:schemeClr val="tx1"/>
                </a:solidFill>
              </a:rPr>
              <a:t>d’énergie					 </a:t>
            </a:r>
            <a:r>
              <a:rPr lang="fr-FR" sz="1800" dirty="0">
                <a:solidFill>
                  <a:schemeClr val="tx1"/>
                </a:solidFill>
              </a:rPr>
              <a:t>avec une grosse </a:t>
            </a:r>
            <a:r>
              <a:rPr lang="fr-FR" sz="1800" dirty="0" smtClean="0">
                <a:solidFill>
                  <a:schemeClr val="tx1"/>
                </a:solidFill>
              </a:rPr>
              <a:t>granularité</a:t>
            </a:r>
          </a:p>
          <a:p>
            <a:pPr marL="2092325" lvl="3" indent="-285750">
              <a:lnSpc>
                <a:spcPct val="90000"/>
              </a:lnSpc>
              <a:spcBef>
                <a:spcPts val="675"/>
              </a:spcBef>
              <a:buClr>
                <a:srgbClr val="D60093"/>
              </a:buClr>
              <a:tabLst>
                <a:tab pos="287338" algn="l"/>
                <a:tab pos="1201738" algn="l"/>
                <a:tab pos="2116138" algn="l"/>
                <a:tab pos="3030538" algn="l"/>
                <a:tab pos="3944938" algn="l"/>
                <a:tab pos="4859338" algn="l"/>
                <a:tab pos="5773738" algn="l"/>
                <a:tab pos="6688138" algn="l"/>
                <a:tab pos="7602538" algn="l"/>
                <a:tab pos="8516938" algn="l"/>
                <a:tab pos="9431338" algn="l"/>
                <a:tab pos="10345738" algn="l"/>
              </a:tabLst>
            </a:pPr>
            <a:endParaRPr lang="fr-FR" dirty="0">
              <a:solidFill>
                <a:schemeClr val="tx1"/>
              </a:solidFill>
            </a:endParaRPr>
          </a:p>
          <a:p>
            <a:pPr marL="660531" indent="0">
              <a:lnSpc>
                <a:spcPct val="90000"/>
              </a:lnSpc>
              <a:spcBef>
                <a:spcPts val="675"/>
              </a:spcBef>
              <a:buClr>
                <a:srgbClr val="D60093"/>
              </a:buClr>
              <a:buNone/>
              <a:tabLst>
                <a:tab pos="287338" algn="l"/>
                <a:tab pos="1201738" algn="l"/>
                <a:tab pos="2116138" algn="l"/>
                <a:tab pos="3030538" algn="l"/>
                <a:tab pos="3944938" algn="l"/>
                <a:tab pos="4859338" algn="l"/>
                <a:tab pos="5773738" algn="l"/>
                <a:tab pos="6688138" algn="l"/>
                <a:tab pos="7602538" algn="l"/>
                <a:tab pos="8516938" algn="l"/>
                <a:tab pos="9431338" algn="l"/>
                <a:tab pos="10345738" algn="l"/>
              </a:tabLst>
            </a:pPr>
            <a:r>
              <a:rPr lang="fr-FR" sz="2000" dirty="0" smtClean="0">
                <a:solidFill>
                  <a:srgbClr val="FF0000"/>
                </a:solidFill>
              </a:rPr>
              <a:t>Cartes de SRP faites à Saclay et </a:t>
            </a:r>
          </a:p>
          <a:p>
            <a:pPr marL="660531" indent="0">
              <a:lnSpc>
                <a:spcPct val="90000"/>
              </a:lnSpc>
              <a:spcBef>
                <a:spcPts val="675"/>
              </a:spcBef>
              <a:buClr>
                <a:srgbClr val="D60093"/>
              </a:buClr>
              <a:buNone/>
              <a:tabLst>
                <a:tab pos="287338" algn="l"/>
                <a:tab pos="1201738" algn="l"/>
                <a:tab pos="2116138" algn="l"/>
                <a:tab pos="3030538" algn="l"/>
                <a:tab pos="3944938" algn="l"/>
                <a:tab pos="4859338" algn="l"/>
                <a:tab pos="5773738" algn="l"/>
                <a:tab pos="6688138" algn="l"/>
                <a:tab pos="7602538" algn="l"/>
                <a:tab pos="8516938" algn="l"/>
                <a:tab pos="9431338" algn="l"/>
                <a:tab pos="10345738" algn="l"/>
              </a:tabLst>
            </a:pPr>
            <a:r>
              <a:rPr lang="fr-FR" sz="2000" dirty="0" smtClean="0">
                <a:solidFill>
                  <a:srgbClr val="FF0000"/>
                </a:solidFill>
              </a:rPr>
              <a:t>opérationnelles depuis le début</a:t>
            </a:r>
          </a:p>
          <a:p>
            <a:pPr marL="660531" indent="0">
              <a:lnSpc>
                <a:spcPct val="90000"/>
              </a:lnSpc>
              <a:spcBef>
                <a:spcPts val="675"/>
              </a:spcBef>
              <a:buClr>
                <a:srgbClr val="D60093"/>
              </a:buClr>
              <a:buNone/>
              <a:tabLst>
                <a:tab pos="287338" algn="l"/>
                <a:tab pos="1201738" algn="l"/>
                <a:tab pos="2116138" algn="l"/>
                <a:tab pos="3030538" algn="l"/>
                <a:tab pos="3944938" algn="l"/>
                <a:tab pos="4859338" algn="l"/>
                <a:tab pos="5773738" algn="l"/>
                <a:tab pos="6688138" algn="l"/>
                <a:tab pos="7602538" algn="l"/>
                <a:tab pos="8516938" algn="l"/>
                <a:tab pos="9431338" algn="l"/>
                <a:tab pos="10345738" algn="l"/>
              </a:tabLst>
            </a:pPr>
            <a:r>
              <a:rPr lang="fr-FR" sz="2000" dirty="0" smtClean="0">
                <a:solidFill>
                  <a:srgbClr val="FF0000"/>
                </a:solidFill>
              </a:rPr>
              <a:t> de la prise de données</a:t>
            </a: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chemeClr val="tx1"/>
              </a:solidFill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694" y="4272995"/>
            <a:ext cx="3221201" cy="2415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2330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385" y="630383"/>
            <a:ext cx="7607868" cy="967840"/>
          </a:xfrm>
        </p:spPr>
        <p:txBody>
          <a:bodyPr>
            <a:normAutofit/>
          </a:bodyPr>
          <a:lstStyle/>
          <a:p>
            <a:r>
              <a:rPr lang="en-US" dirty="0" err="1" smtClean="0"/>
              <a:t>Connaissances</a:t>
            </a:r>
            <a:r>
              <a:rPr lang="en-US" dirty="0" smtClean="0"/>
              <a:t> </a:t>
            </a:r>
            <a:r>
              <a:rPr lang="en-US" dirty="0" err="1" smtClean="0"/>
              <a:t>avant</a:t>
            </a:r>
            <a:r>
              <a:rPr lang="en-US" dirty="0" smtClean="0"/>
              <a:t> le LHC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71</a:t>
            </a:fld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80969" y="1450808"/>
            <a:ext cx="4999031" cy="520399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endParaRPr lang="fr-FR" sz="200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fr-FR" sz="2000" b="1" dirty="0" smtClean="0"/>
              <a:t>Recherches directes avant le LHC:</a:t>
            </a:r>
            <a:endParaRPr lang="fr-FR" sz="2000" b="1" dirty="0"/>
          </a:p>
          <a:p>
            <a:pPr>
              <a:lnSpc>
                <a:spcPct val="80000"/>
              </a:lnSpc>
            </a:pPr>
            <a:r>
              <a:rPr lang="fr-FR" sz="1800" b="1" dirty="0" smtClean="0"/>
              <a:t>Le LEP au </a:t>
            </a:r>
            <a:r>
              <a:rPr lang="fr-FR" sz="1800" b="1" dirty="0" smtClean="0">
                <a:solidFill>
                  <a:schemeClr val="tx1"/>
                </a:solidFill>
              </a:rPr>
              <a:t>CERN</a:t>
            </a:r>
            <a:r>
              <a:rPr lang="fr-FR" sz="1800" dirty="0" smtClean="0">
                <a:solidFill>
                  <a:schemeClr val="tx1"/>
                </a:solidFill>
              </a:rPr>
              <a:t> (Genève) de </a:t>
            </a:r>
            <a:r>
              <a:rPr lang="fr-FR" sz="1800" dirty="0">
                <a:solidFill>
                  <a:schemeClr val="tx1"/>
                </a:solidFill>
              </a:rPr>
              <a:t>1989 à </a:t>
            </a:r>
            <a:r>
              <a:rPr lang="fr-FR" sz="1800" dirty="0" smtClean="0">
                <a:solidFill>
                  <a:schemeClr val="tx1"/>
                </a:solidFill>
              </a:rPr>
              <a:t>2000 (</a:t>
            </a:r>
            <a:r>
              <a:rPr lang="fr-FR" sz="1800" dirty="0" smtClean="0"/>
              <a:t>collisions </a:t>
            </a:r>
            <a:r>
              <a:rPr lang="fr-FR" sz="1800" dirty="0"/>
              <a:t>électron-positon </a:t>
            </a:r>
            <a:r>
              <a:rPr lang="fr-FR" sz="1800" dirty="0" smtClean="0"/>
              <a:t>à la masse du Z, puis à 130 </a:t>
            </a:r>
            <a:r>
              <a:rPr lang="fr-FR" sz="1800" dirty="0" err="1" smtClean="0"/>
              <a:t>GeV</a:t>
            </a:r>
            <a:r>
              <a:rPr lang="fr-FR" sz="1800" dirty="0" smtClean="0"/>
              <a:t> et 209 </a:t>
            </a:r>
            <a:r>
              <a:rPr lang="fr-FR" sz="1800" dirty="0" err="1" smtClean="0"/>
              <a:t>GeV</a:t>
            </a:r>
            <a:r>
              <a:rPr lang="fr-FR" sz="1800" dirty="0" smtClean="0"/>
              <a:t>)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fr-FR" sz="1800" dirty="0" smtClean="0">
                <a:solidFill>
                  <a:srgbClr val="FF2929"/>
                </a:solidFill>
              </a:rPr>
              <a:t>Gamme de masse en dessous de 115 </a:t>
            </a:r>
            <a:r>
              <a:rPr lang="fr-FR" sz="1800" dirty="0" err="1" smtClean="0">
                <a:solidFill>
                  <a:srgbClr val="FF2929"/>
                </a:solidFill>
              </a:rPr>
              <a:t>GeV</a:t>
            </a:r>
            <a:r>
              <a:rPr lang="fr-FR" sz="1800" dirty="0" smtClean="0">
                <a:solidFill>
                  <a:srgbClr val="FF2929"/>
                </a:solidFill>
              </a:rPr>
              <a:t> exclue à 95% de niveau de confiance</a:t>
            </a:r>
          </a:p>
          <a:p>
            <a:pPr marL="457148" lvl="1" indent="0">
              <a:lnSpc>
                <a:spcPct val="80000"/>
              </a:lnSpc>
              <a:buNone/>
            </a:pPr>
            <a:endParaRPr lang="fr-FR" sz="1800" dirty="0" smtClean="0"/>
          </a:p>
          <a:p>
            <a:pPr>
              <a:lnSpc>
                <a:spcPct val="80000"/>
              </a:lnSpc>
            </a:pPr>
            <a:r>
              <a:rPr lang="fr-FR" sz="1800" b="1" dirty="0" smtClean="0"/>
              <a:t>Le </a:t>
            </a:r>
            <a:r>
              <a:rPr lang="fr-FR" sz="1800" b="1" dirty="0" err="1" smtClean="0"/>
              <a:t>Tevatron</a:t>
            </a:r>
            <a:r>
              <a:rPr lang="fr-FR" sz="1800" b="1" dirty="0" smtClean="0"/>
              <a:t> au </a:t>
            </a:r>
            <a:r>
              <a:rPr lang="fr-FR" sz="1800" b="1" dirty="0" err="1" smtClean="0"/>
              <a:t>Fermilab</a:t>
            </a:r>
            <a:r>
              <a:rPr lang="fr-FR" sz="1800" b="1" dirty="0" smtClean="0"/>
              <a:t> </a:t>
            </a:r>
            <a:r>
              <a:rPr lang="fr-FR" sz="1800" dirty="0" smtClean="0"/>
              <a:t>(Chicago) de 1992-2011 (collisions proton-antiproton à 1.96 </a:t>
            </a:r>
            <a:r>
              <a:rPr lang="fr-FR" sz="1800" dirty="0" err="1" smtClean="0"/>
              <a:t>TeV</a:t>
            </a:r>
            <a:r>
              <a:rPr lang="fr-FR" sz="1800" dirty="0" smtClean="0"/>
              <a:t>)</a:t>
            </a:r>
          </a:p>
          <a:p>
            <a:pPr marL="0" lvl="2" indent="0">
              <a:lnSpc>
                <a:spcPct val="80000"/>
              </a:lnSpc>
              <a:spcBef>
                <a:spcPts val="2000"/>
              </a:spcBef>
              <a:buNone/>
            </a:pPr>
            <a:r>
              <a:rPr lang="fr-FR" sz="1800" dirty="0" smtClean="0">
                <a:solidFill>
                  <a:srgbClr val="FF0000"/>
                </a:solidFill>
              </a:rPr>
              <a:t>Première exclusion d’une zone autour de 160 </a:t>
            </a:r>
            <a:r>
              <a:rPr lang="fr-FR" sz="1800" dirty="0" err="1" smtClean="0">
                <a:solidFill>
                  <a:srgbClr val="FF0000"/>
                </a:solidFill>
              </a:rPr>
              <a:t>GeV</a:t>
            </a:r>
            <a:r>
              <a:rPr lang="fr-FR" sz="1800" dirty="0" smtClean="0">
                <a:solidFill>
                  <a:srgbClr val="FF0000"/>
                </a:solidFill>
              </a:rPr>
              <a:t> en 2010 (</a:t>
            </a:r>
            <a:r>
              <a:rPr lang="fr-FR" sz="1800" dirty="0" err="1" smtClean="0">
                <a:solidFill>
                  <a:srgbClr val="FF0000"/>
                </a:solidFill>
              </a:rPr>
              <a:t>m</a:t>
            </a:r>
            <a:r>
              <a:rPr lang="fr-FR" sz="1800" baseline="-25000" dirty="0" err="1" smtClean="0">
                <a:solidFill>
                  <a:srgbClr val="FF0000"/>
                </a:solidFill>
              </a:rPr>
              <a:t>H</a:t>
            </a:r>
            <a:r>
              <a:rPr lang="fr-FR" sz="1800" baseline="-25000" dirty="0" smtClean="0">
                <a:solidFill>
                  <a:srgbClr val="FF0000"/>
                </a:solidFill>
              </a:rPr>
              <a:t> </a:t>
            </a:r>
            <a:r>
              <a:rPr lang="fr-FR" sz="1800" dirty="0" smtClean="0">
                <a:solidFill>
                  <a:srgbClr val="FF0000"/>
                </a:solidFill>
                <a:sym typeface="Symbol" pitchFamily="18" charset="2"/>
              </a:rPr>
              <a:t> [</a:t>
            </a:r>
            <a:r>
              <a:rPr lang="fr-FR" sz="1800" dirty="0">
                <a:solidFill>
                  <a:srgbClr val="FF0000"/>
                </a:solidFill>
                <a:sym typeface="Symbol" pitchFamily="18" charset="2"/>
              </a:rPr>
              <a:t>158-173] </a:t>
            </a:r>
            <a:r>
              <a:rPr lang="fr-FR" sz="1800" dirty="0" err="1" smtClean="0">
                <a:solidFill>
                  <a:srgbClr val="FF0000"/>
                </a:solidFill>
                <a:sym typeface="Symbol" pitchFamily="18" charset="2"/>
              </a:rPr>
              <a:t>GeV</a:t>
            </a:r>
            <a:r>
              <a:rPr lang="fr-FR" sz="1800" dirty="0" smtClean="0">
                <a:solidFill>
                  <a:srgbClr val="FF0000"/>
                </a:solidFill>
                <a:sym typeface="Symbol" pitchFamily="18" charset="2"/>
              </a:rPr>
              <a:t>)</a:t>
            </a:r>
            <a:endParaRPr lang="fr-FR" sz="1800" dirty="0" smtClean="0">
              <a:solidFill>
                <a:srgbClr val="FF0000"/>
              </a:solidFill>
            </a:endParaRPr>
          </a:p>
          <a:p>
            <a:pPr marL="0" lvl="2" indent="0">
              <a:lnSpc>
                <a:spcPct val="80000"/>
              </a:lnSpc>
              <a:spcBef>
                <a:spcPts val="2000"/>
              </a:spcBef>
              <a:buNone/>
            </a:pPr>
            <a:r>
              <a:rPr lang="fr-FR" sz="1800" dirty="0" smtClean="0">
                <a:solidFill>
                  <a:schemeClr val="tx1"/>
                </a:solidFill>
              </a:rPr>
              <a:t>Gamme de masse entre 147 et 179 </a:t>
            </a:r>
            <a:r>
              <a:rPr lang="fr-FR" sz="1800" dirty="0" err="1" smtClean="0">
                <a:solidFill>
                  <a:schemeClr val="tx1"/>
                </a:solidFill>
              </a:rPr>
              <a:t>GeV</a:t>
            </a:r>
            <a:r>
              <a:rPr lang="fr-FR" sz="1800" dirty="0" smtClean="0">
                <a:solidFill>
                  <a:schemeClr val="tx1"/>
                </a:solidFill>
              </a:rPr>
              <a:t> exclue à  95% de niveau de confiance à l’hiver 2012</a:t>
            </a:r>
          </a:p>
          <a:p>
            <a:pPr lvl="1">
              <a:lnSpc>
                <a:spcPct val="80000"/>
              </a:lnSpc>
            </a:pPr>
            <a:endParaRPr lang="fr-FR" sz="1800" dirty="0"/>
          </a:p>
          <a:p>
            <a:pPr marL="0" indent="0">
              <a:lnSpc>
                <a:spcPct val="80000"/>
              </a:lnSpc>
              <a:buNone/>
            </a:pPr>
            <a:endParaRPr lang="fr-FR" sz="200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fr-FR" sz="2000" dirty="0" smtClean="0"/>
              <a:t> </a:t>
            </a:r>
            <a:endParaRPr lang="fr-FR" sz="2000" dirty="0"/>
          </a:p>
          <a:p>
            <a:endParaRPr lang="en-US" sz="2000" b="1" dirty="0" smtClean="0">
              <a:solidFill>
                <a:schemeClr val="accent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05" y="481216"/>
            <a:ext cx="947280" cy="1076649"/>
          </a:xfrm>
          <a:prstGeom prst="rect">
            <a:avLst/>
          </a:prstGeom>
        </p:spPr>
      </p:pic>
      <p:pic>
        <p:nvPicPr>
          <p:cNvPr id="6" name="Picture 14" descr="Higg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267" y="1811868"/>
            <a:ext cx="4114800" cy="372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24848" y="5790701"/>
            <a:ext cx="2468344" cy="646331"/>
          </a:xfrm>
          <a:prstGeom prst="rect">
            <a:avLst/>
          </a:prstGeom>
          <a:solidFill>
            <a:srgbClr val="FFF1CC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2929"/>
                </a:solidFill>
              </a:rPr>
              <a:t>m</a:t>
            </a:r>
            <a:r>
              <a:rPr lang="en-US" b="1" baseline="-25000" dirty="0" err="1" smtClean="0">
                <a:solidFill>
                  <a:srgbClr val="FF2929"/>
                </a:solidFill>
              </a:rPr>
              <a:t>H</a:t>
            </a:r>
            <a:r>
              <a:rPr lang="en-US" b="1" dirty="0" smtClean="0">
                <a:solidFill>
                  <a:srgbClr val="FF2929"/>
                </a:solidFill>
              </a:rPr>
              <a:t>&gt;114.4 </a:t>
            </a:r>
            <a:r>
              <a:rPr lang="en-US" b="1" dirty="0" err="1">
                <a:solidFill>
                  <a:srgbClr val="FF2929"/>
                </a:solidFill>
              </a:rPr>
              <a:t>GeV</a:t>
            </a:r>
            <a:r>
              <a:rPr lang="en-US" dirty="0">
                <a:solidFill>
                  <a:srgbClr val="FF2929"/>
                </a:solidFill>
              </a:rPr>
              <a:t> </a:t>
            </a:r>
            <a:r>
              <a:rPr lang="en-US" dirty="0" err="1">
                <a:solidFill>
                  <a:srgbClr val="FF2929"/>
                </a:solidFill>
              </a:rPr>
              <a:t>à</a:t>
            </a:r>
            <a:r>
              <a:rPr lang="en-US" dirty="0">
                <a:solidFill>
                  <a:srgbClr val="FF2929"/>
                </a:solidFill>
              </a:rPr>
              <a:t> 95% </a:t>
            </a:r>
            <a:r>
              <a:rPr lang="en-US" dirty="0" smtClean="0">
                <a:solidFill>
                  <a:srgbClr val="FF2929"/>
                </a:solidFill>
              </a:rPr>
              <a:t>de</a:t>
            </a:r>
          </a:p>
          <a:p>
            <a:r>
              <a:rPr lang="en-US" dirty="0" smtClean="0">
                <a:solidFill>
                  <a:srgbClr val="FF2929"/>
                </a:solidFill>
              </a:rPr>
              <a:t> </a:t>
            </a:r>
            <a:r>
              <a:rPr lang="en-US" dirty="0" err="1">
                <a:solidFill>
                  <a:srgbClr val="FF2929"/>
                </a:solidFill>
              </a:rPr>
              <a:t>niveau</a:t>
            </a:r>
            <a:r>
              <a:rPr lang="en-US" dirty="0">
                <a:solidFill>
                  <a:srgbClr val="FF2929"/>
                </a:solidFill>
              </a:rPr>
              <a:t> de </a:t>
            </a:r>
            <a:r>
              <a:rPr lang="en-US" dirty="0" err="1" smtClean="0">
                <a:solidFill>
                  <a:srgbClr val="FF2929"/>
                </a:solidFill>
              </a:rPr>
              <a:t>confiance</a:t>
            </a:r>
            <a:endParaRPr lang="en-US" dirty="0">
              <a:solidFill>
                <a:srgbClr val="FF2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513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Résultats combinés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72</a:t>
            </a:fld>
            <a:endParaRPr lang="en-US"/>
          </a:p>
        </p:txBody>
      </p:sp>
      <p:pic>
        <p:nvPicPr>
          <p:cNvPr id="7" name="Picture 8" descr="Untitled2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1033"/>
            <a:ext cx="4769112" cy="4047893"/>
          </a:xfrm>
          <a:prstGeom prst="rect">
            <a:avLst/>
          </a:prstGeom>
          <a:ln>
            <a:noFill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54" y="2274847"/>
            <a:ext cx="3767147" cy="3824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103971" y="1905515"/>
            <a:ext cx="610987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Force du signal normalisée a la prédiction du Modèle Standard</a:t>
            </a:r>
            <a:endParaRPr lang="fr-FR" dirty="0"/>
          </a:p>
        </p:txBody>
      </p:sp>
      <p:sp>
        <p:nvSpPr>
          <p:cNvPr id="10" name="TextBox 19"/>
          <p:cNvSpPr txBox="1"/>
          <p:nvPr/>
        </p:nvSpPr>
        <p:spPr>
          <a:xfrm>
            <a:off x="746532" y="6122009"/>
            <a:ext cx="3814317" cy="615553"/>
          </a:xfrm>
          <a:prstGeom prst="rect">
            <a:avLst/>
          </a:prstGeom>
          <a:solidFill>
            <a:srgbClr val="99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700" dirty="0" err="1" smtClean="0">
                <a:solidFill>
                  <a:srgbClr val="000000"/>
                </a:solidFill>
                <a:effectLst/>
                <a:ea typeface="Lucida Grande"/>
                <a:cs typeface="Lucida Grande"/>
              </a:rPr>
              <a:t>Meilleur</a:t>
            </a:r>
            <a:r>
              <a:rPr lang="en-US" sz="1700" dirty="0" smtClean="0">
                <a:solidFill>
                  <a:srgbClr val="000000"/>
                </a:solidFill>
                <a:effectLst/>
                <a:ea typeface="Lucida Grande"/>
                <a:cs typeface="Lucida Grande"/>
              </a:rPr>
              <a:t> </a:t>
            </a:r>
            <a:r>
              <a:rPr lang="en-US" sz="1700" dirty="0" err="1" smtClean="0">
                <a:solidFill>
                  <a:srgbClr val="000000"/>
                </a:solidFill>
                <a:effectLst/>
                <a:ea typeface="Lucida Grande"/>
                <a:cs typeface="Lucida Grande"/>
              </a:rPr>
              <a:t>ajustement</a:t>
            </a:r>
            <a:r>
              <a:rPr lang="en-US" sz="1700" dirty="0" smtClean="0">
                <a:solidFill>
                  <a:srgbClr val="000000"/>
                </a:solidFill>
                <a:effectLst/>
                <a:ea typeface="Lucida Grande"/>
                <a:cs typeface="Lucida Grande"/>
              </a:rPr>
              <a:t> pour </a:t>
            </a:r>
            <a:r>
              <a:rPr lang="en-US" sz="1700" dirty="0" err="1" smtClean="0">
                <a:solidFill>
                  <a:srgbClr val="000000"/>
                </a:solidFill>
                <a:effectLst/>
                <a:ea typeface="Lucida Grande"/>
                <a:cs typeface="Lucida Grande"/>
              </a:rPr>
              <a:t>m</a:t>
            </a:r>
            <a:r>
              <a:rPr lang="en-US" sz="1700" baseline="-25000" dirty="0" err="1" smtClean="0">
                <a:solidFill>
                  <a:srgbClr val="000000"/>
                </a:solidFill>
                <a:effectLst/>
                <a:ea typeface="Lucida Grande"/>
                <a:cs typeface="Lucida Grande"/>
              </a:rPr>
              <a:t>H</a:t>
            </a:r>
            <a:r>
              <a:rPr lang="en-US" sz="1700" dirty="0" smtClean="0">
                <a:solidFill>
                  <a:srgbClr val="000000"/>
                </a:solidFill>
                <a:effectLst/>
                <a:ea typeface="Lucida Grande"/>
                <a:cs typeface="Lucida Grande"/>
              </a:rPr>
              <a:t>=</a:t>
            </a:r>
            <a:r>
              <a:rPr lang="en-US" sz="1700" dirty="0" smtClean="0">
                <a:solidFill>
                  <a:srgbClr val="000000"/>
                </a:solidFill>
                <a:effectLst/>
              </a:rPr>
              <a:t>126.5 GeV: </a:t>
            </a:r>
          </a:p>
          <a:p>
            <a:pPr algn="r"/>
            <a:r>
              <a:rPr lang="en-US" sz="1700" b="1" dirty="0" smtClean="0">
                <a:solidFill>
                  <a:srgbClr val="000000"/>
                </a:solidFill>
                <a:effectLst/>
                <a:ea typeface="Lucida Grande"/>
                <a:cs typeface="Lucida Grande"/>
              </a:rPr>
              <a:t>μ = </a:t>
            </a:r>
            <a:r>
              <a:rPr lang="en-US" sz="1700" b="1" dirty="0">
                <a:solidFill>
                  <a:srgbClr val="000000"/>
                </a:solidFill>
                <a:latin typeface="Symbol" pitchFamily="18" charset="2"/>
                <a:ea typeface="Lucida Grande"/>
                <a:cs typeface="Lucida Grande"/>
              </a:rPr>
              <a:t>s/</a:t>
            </a:r>
            <a:r>
              <a:rPr lang="en-US" sz="1700" b="1" dirty="0" err="1">
                <a:solidFill>
                  <a:srgbClr val="000000"/>
                </a:solidFill>
                <a:latin typeface="Symbol" pitchFamily="18" charset="2"/>
                <a:ea typeface="Lucida Grande"/>
                <a:cs typeface="Lucida Grande"/>
              </a:rPr>
              <a:t>s</a:t>
            </a:r>
            <a:r>
              <a:rPr lang="en-US" sz="1700" b="1" baseline="-25000" dirty="0" err="1">
                <a:solidFill>
                  <a:srgbClr val="000000"/>
                </a:solidFill>
                <a:ea typeface="Lucida Grande"/>
                <a:cs typeface="Lucida Grande"/>
              </a:rPr>
              <a:t>SM</a:t>
            </a:r>
            <a:r>
              <a:rPr lang="en-US" sz="1700" b="1" dirty="0">
                <a:solidFill>
                  <a:srgbClr val="000000"/>
                </a:solidFill>
                <a:ea typeface="Lucida Grande"/>
                <a:cs typeface="Lucida Grande"/>
              </a:rPr>
              <a:t> </a:t>
            </a:r>
            <a:r>
              <a:rPr lang="en-US" sz="1700" b="1" dirty="0" smtClean="0">
                <a:solidFill>
                  <a:srgbClr val="000000"/>
                </a:solidFill>
                <a:effectLst/>
              </a:rPr>
              <a:t>= 1.2 </a:t>
            </a:r>
            <a:r>
              <a:rPr lang="en-US" sz="1700" b="1" dirty="0">
                <a:solidFill>
                  <a:srgbClr val="000000"/>
                </a:solidFill>
                <a:effectLst/>
              </a:rPr>
              <a:t>± </a:t>
            </a:r>
            <a:r>
              <a:rPr lang="en-US" sz="1700" b="1" dirty="0" smtClean="0">
                <a:solidFill>
                  <a:srgbClr val="000000"/>
                </a:solidFill>
                <a:effectLst/>
              </a:rPr>
              <a:t>0.3</a:t>
            </a:r>
          </a:p>
        </p:txBody>
      </p:sp>
      <p:sp>
        <p:nvSpPr>
          <p:cNvPr id="11" name="TextBox 19"/>
          <p:cNvSpPr txBox="1"/>
          <p:nvPr/>
        </p:nvSpPr>
        <p:spPr>
          <a:xfrm>
            <a:off x="4953108" y="6097470"/>
            <a:ext cx="3814317" cy="615553"/>
          </a:xfrm>
          <a:prstGeom prst="rect">
            <a:avLst/>
          </a:prstGeom>
          <a:solidFill>
            <a:srgbClr val="99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700" dirty="0" err="1" smtClean="0">
                <a:solidFill>
                  <a:srgbClr val="000000"/>
                </a:solidFill>
                <a:effectLst/>
                <a:ea typeface="Lucida Grande"/>
                <a:cs typeface="Lucida Grande"/>
              </a:rPr>
              <a:t>Meilleur</a:t>
            </a:r>
            <a:r>
              <a:rPr lang="en-US" sz="1700" dirty="0" smtClean="0">
                <a:solidFill>
                  <a:srgbClr val="000000"/>
                </a:solidFill>
                <a:effectLst/>
                <a:ea typeface="Lucida Grande"/>
                <a:cs typeface="Lucida Grande"/>
              </a:rPr>
              <a:t> </a:t>
            </a:r>
            <a:r>
              <a:rPr lang="en-US" sz="1700" dirty="0" err="1" smtClean="0">
                <a:solidFill>
                  <a:srgbClr val="000000"/>
                </a:solidFill>
                <a:effectLst/>
                <a:ea typeface="Lucida Grande"/>
                <a:cs typeface="Lucida Grande"/>
              </a:rPr>
              <a:t>ajustement</a:t>
            </a:r>
            <a:r>
              <a:rPr lang="en-US" sz="1700" dirty="0" smtClean="0">
                <a:solidFill>
                  <a:srgbClr val="000000"/>
                </a:solidFill>
                <a:effectLst/>
                <a:ea typeface="Lucida Grande"/>
                <a:cs typeface="Lucida Grande"/>
              </a:rPr>
              <a:t> pour </a:t>
            </a:r>
            <a:r>
              <a:rPr lang="en-US" sz="1700" dirty="0" err="1" smtClean="0">
                <a:solidFill>
                  <a:srgbClr val="000000"/>
                </a:solidFill>
                <a:effectLst/>
                <a:ea typeface="Lucida Grande"/>
                <a:cs typeface="Lucida Grande"/>
              </a:rPr>
              <a:t>m</a:t>
            </a:r>
            <a:r>
              <a:rPr lang="en-US" sz="1700" baseline="-25000" dirty="0" err="1" smtClean="0">
                <a:solidFill>
                  <a:srgbClr val="000000"/>
                </a:solidFill>
                <a:effectLst/>
                <a:ea typeface="Lucida Grande"/>
                <a:cs typeface="Lucida Grande"/>
              </a:rPr>
              <a:t>H</a:t>
            </a:r>
            <a:r>
              <a:rPr lang="en-US" sz="1700" dirty="0" smtClean="0">
                <a:solidFill>
                  <a:srgbClr val="000000"/>
                </a:solidFill>
                <a:effectLst/>
                <a:ea typeface="Lucida Grande"/>
                <a:cs typeface="Lucida Grande"/>
              </a:rPr>
              <a:t>=</a:t>
            </a:r>
            <a:r>
              <a:rPr lang="en-US" sz="1700" dirty="0" smtClean="0">
                <a:solidFill>
                  <a:srgbClr val="000000"/>
                </a:solidFill>
                <a:effectLst/>
              </a:rPr>
              <a:t>125.5 GeV: </a:t>
            </a:r>
          </a:p>
          <a:p>
            <a:r>
              <a:rPr lang="en-US" sz="1700" b="1" dirty="0" smtClean="0">
                <a:solidFill>
                  <a:srgbClr val="000000"/>
                </a:solidFill>
                <a:effectLst/>
                <a:latin typeface="Symbol" pitchFamily="18" charset="2"/>
                <a:ea typeface="Lucida Grande"/>
                <a:cs typeface="Lucida Grande"/>
              </a:rPr>
              <a:t>s/</a:t>
            </a:r>
            <a:r>
              <a:rPr lang="en-US" sz="1700" b="1" dirty="0" err="1" smtClean="0">
                <a:solidFill>
                  <a:srgbClr val="000000"/>
                </a:solidFill>
                <a:effectLst/>
                <a:latin typeface="Symbol" pitchFamily="18" charset="2"/>
                <a:ea typeface="Lucida Grande"/>
                <a:cs typeface="Lucida Grande"/>
              </a:rPr>
              <a:t>s</a:t>
            </a:r>
            <a:r>
              <a:rPr lang="en-US" sz="1700" b="1" baseline="-25000" dirty="0" err="1" smtClean="0">
                <a:solidFill>
                  <a:srgbClr val="000000"/>
                </a:solidFill>
                <a:effectLst/>
                <a:ea typeface="Lucida Grande"/>
                <a:cs typeface="Lucida Grande"/>
              </a:rPr>
              <a:t>SM</a:t>
            </a:r>
            <a:r>
              <a:rPr lang="en-US" sz="1700" b="1" dirty="0" smtClean="0">
                <a:solidFill>
                  <a:srgbClr val="000000"/>
                </a:solidFill>
                <a:effectLst/>
                <a:ea typeface="Lucida Grande"/>
                <a:cs typeface="Lucida Grande"/>
              </a:rPr>
              <a:t> </a:t>
            </a:r>
            <a:r>
              <a:rPr lang="en-US" sz="1700" b="1" dirty="0" smtClean="0">
                <a:solidFill>
                  <a:srgbClr val="000000"/>
                </a:solidFill>
                <a:effectLst/>
              </a:rPr>
              <a:t>= 0,88 </a:t>
            </a:r>
            <a:r>
              <a:rPr lang="en-US" sz="1700" b="1" dirty="0">
                <a:solidFill>
                  <a:srgbClr val="000000"/>
                </a:solidFill>
                <a:effectLst/>
              </a:rPr>
              <a:t>± </a:t>
            </a:r>
            <a:r>
              <a:rPr lang="en-US" sz="1700" b="1" dirty="0" smtClean="0">
                <a:solidFill>
                  <a:srgbClr val="000000"/>
                </a:solidFill>
                <a:effectLst/>
              </a:rPr>
              <a:t>0.22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C. GUYOT, J. MALCLES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97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Boson de Higgs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05" y="481216"/>
            <a:ext cx="947280" cy="1076649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8</a:t>
            </a:fld>
            <a:endParaRPr lang="en-US"/>
          </a:p>
        </p:txBody>
      </p:sp>
      <p:sp>
        <p:nvSpPr>
          <p:cNvPr id="2048" name="ZoneTexte 2047"/>
          <p:cNvSpPr txBox="1"/>
          <p:nvPr/>
        </p:nvSpPr>
        <p:spPr>
          <a:xfrm>
            <a:off x="303105" y="1909115"/>
            <a:ext cx="8575288" cy="43396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Le mécanisme </a:t>
            </a:r>
            <a:r>
              <a:rPr lang="fr-FR" sz="2400" dirty="0"/>
              <a:t>de Brout-</a:t>
            </a:r>
            <a:r>
              <a:rPr lang="fr-FR" sz="2400" dirty="0" err="1"/>
              <a:t>Englert</a:t>
            </a:r>
            <a:r>
              <a:rPr lang="fr-FR" sz="2400" dirty="0"/>
              <a:t>-Higgs </a:t>
            </a:r>
            <a:r>
              <a:rPr lang="fr-FR" sz="2400" dirty="0" smtClean="0"/>
              <a:t>est la clef de l’unification électrofaible en expliquant la différence de masse entre les bosons W/Z et photon </a:t>
            </a:r>
            <a:r>
              <a:rPr lang="fr-FR" sz="2400" dirty="0" smtClean="0">
                <a:latin typeface="Symbol" pitchFamily="18" charset="2"/>
              </a:rPr>
              <a:t>g</a:t>
            </a:r>
            <a:r>
              <a:rPr lang="fr-FR" sz="2400" dirty="0" smtClean="0"/>
              <a:t>.</a:t>
            </a:r>
          </a:p>
          <a:p>
            <a:endParaRPr lang="fr-FR" sz="2400" dirty="0" smtClean="0"/>
          </a:p>
          <a:p>
            <a:r>
              <a:rPr lang="fr-FR" sz="2400" dirty="0" smtClean="0">
                <a:solidFill>
                  <a:schemeClr val="accent1">
                    <a:lumMod val="75000"/>
                  </a:schemeClr>
                </a:solidFill>
              </a:rPr>
              <a:t>Ce mécanisme dérive des concepts 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développés en physique de </a:t>
            </a:r>
            <a:r>
              <a:rPr lang="fr-FR" sz="2400" dirty="0" smtClean="0">
                <a:solidFill>
                  <a:schemeClr val="accent1">
                    <a:lumMod val="75000"/>
                  </a:schemeClr>
                </a:solidFill>
              </a:rPr>
              <a:t>l'état condensé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fr-FR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000" dirty="0" smtClean="0">
                <a:solidFill>
                  <a:srgbClr val="002060"/>
                </a:solidFill>
              </a:rPr>
              <a:t>brisure spontanée des symétries et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000" dirty="0" smtClean="0">
                <a:solidFill>
                  <a:srgbClr val="002060"/>
                </a:solidFill>
              </a:rPr>
              <a:t>rôle du vide en tant qu'état fondamental de la matière où des champs peuvent se condenser. </a:t>
            </a:r>
          </a:p>
          <a:p>
            <a:pPr marL="342900" indent="-342900">
              <a:buFont typeface="Arial" pitchFamily="34" charset="0"/>
              <a:buChar char="•"/>
            </a:pPr>
            <a:endParaRPr lang="fr-FR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2400" dirty="0" smtClean="0">
                <a:solidFill>
                  <a:schemeClr val="accent1">
                    <a:lumMod val="75000"/>
                  </a:schemeClr>
                </a:solidFill>
              </a:rPr>
              <a:t>Le rôle du boson de Higgs est analogue sur le plan théorique à celui des paires de Cooper de la supraconductivité</a:t>
            </a:r>
            <a:r>
              <a:rPr lang="fr-FR" sz="2400" dirty="0" smtClean="0"/>
              <a:t>.</a:t>
            </a:r>
            <a:endParaRPr lang="fr-FR" sz="2400" dirty="0"/>
          </a:p>
        </p:txBody>
      </p:sp>
      <p:sp>
        <p:nvSpPr>
          <p:cNvPr id="2053" name="Espace réservé de la date 205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06/07/2012</a:t>
            </a:r>
            <a:endParaRPr lang="en-US"/>
          </a:p>
        </p:txBody>
      </p:sp>
      <p:sp>
        <p:nvSpPr>
          <p:cNvPr id="2054" name="Espace réservé du pied de page 205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C. GUYOT, J. MALCLES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623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385" y="630383"/>
            <a:ext cx="7607868" cy="967840"/>
          </a:xfrm>
        </p:spPr>
        <p:txBody>
          <a:bodyPr>
            <a:normAutofit/>
          </a:bodyPr>
          <a:lstStyle/>
          <a:p>
            <a:r>
              <a:rPr lang="en-US" dirty="0" err="1" smtClean="0"/>
              <a:t>Connaissances</a:t>
            </a:r>
            <a:r>
              <a:rPr lang="en-US" dirty="0" smtClean="0"/>
              <a:t> </a:t>
            </a:r>
            <a:r>
              <a:rPr lang="en-US" dirty="0" err="1" smtClean="0"/>
              <a:t>avant</a:t>
            </a:r>
            <a:r>
              <a:rPr lang="en-US" dirty="0" smtClean="0"/>
              <a:t> le LHC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9</a:t>
            </a:fld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80969" y="959751"/>
            <a:ext cx="4999031" cy="520399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endParaRPr lang="fr-FR" sz="2000" dirty="0" smtClean="0"/>
          </a:p>
          <a:p>
            <a:pPr>
              <a:lnSpc>
                <a:spcPct val="80000"/>
              </a:lnSpc>
            </a:pPr>
            <a:endParaRPr lang="fr-FR" sz="1200" b="1" dirty="0" smtClean="0"/>
          </a:p>
          <a:p>
            <a:r>
              <a:rPr lang="en-US" sz="1800" dirty="0">
                <a:solidFill>
                  <a:schemeClr val="tx1"/>
                </a:solidFill>
              </a:rPr>
              <a:t>Le </a:t>
            </a:r>
            <a:r>
              <a:rPr lang="en-US" sz="1800" dirty="0" err="1">
                <a:solidFill>
                  <a:srgbClr val="000000"/>
                </a:solidFill>
              </a:rPr>
              <a:t>modèle</a:t>
            </a:r>
            <a:r>
              <a:rPr lang="en-US" sz="1800" dirty="0">
                <a:solidFill>
                  <a:srgbClr val="000000"/>
                </a:solidFill>
              </a:rPr>
              <a:t> ne </a:t>
            </a:r>
            <a:r>
              <a:rPr lang="en-US" sz="1800" dirty="0" err="1">
                <a:solidFill>
                  <a:srgbClr val="000000"/>
                </a:solidFill>
              </a:rPr>
              <a:t>prédit</a:t>
            </a:r>
            <a:r>
              <a:rPr lang="en-US" sz="1800" dirty="0">
                <a:solidFill>
                  <a:srgbClr val="000000"/>
                </a:solidFill>
              </a:rPr>
              <a:t> pas la </a:t>
            </a:r>
            <a:r>
              <a:rPr lang="en-US" sz="1800" b="1" dirty="0">
                <a:solidFill>
                  <a:srgbClr val="000000"/>
                </a:solidFill>
              </a:rPr>
              <a:t>masse du boson de Higgs</a:t>
            </a:r>
          </a:p>
          <a:p>
            <a:r>
              <a:rPr lang="en-US" sz="1800" dirty="0">
                <a:solidFill>
                  <a:srgbClr val="000000"/>
                </a:solidFill>
              </a:rPr>
              <a:t>En </a:t>
            </a:r>
            <a:r>
              <a:rPr lang="en-US" sz="1800" dirty="0" err="1">
                <a:solidFill>
                  <a:srgbClr val="000000"/>
                </a:solidFill>
              </a:rPr>
              <a:t>revanche</a:t>
            </a:r>
            <a:r>
              <a:rPr lang="en-US" sz="1800" dirty="0">
                <a:solidFill>
                  <a:srgbClr val="000000"/>
                </a:solidFill>
              </a:rPr>
              <a:t>, </a:t>
            </a:r>
            <a:r>
              <a:rPr lang="en-US" sz="1800" b="1" dirty="0">
                <a:solidFill>
                  <a:srgbClr val="000000"/>
                </a:solidFill>
              </a:rPr>
              <a:t>pour </a:t>
            </a:r>
            <a:r>
              <a:rPr lang="en-US" sz="1800" b="1" dirty="0" err="1">
                <a:solidFill>
                  <a:srgbClr val="000000"/>
                </a:solidFill>
              </a:rPr>
              <a:t>une</a:t>
            </a:r>
            <a:r>
              <a:rPr lang="en-US" sz="1800" b="1" dirty="0">
                <a:solidFill>
                  <a:srgbClr val="000000"/>
                </a:solidFill>
              </a:rPr>
              <a:t> masse </a:t>
            </a:r>
            <a:r>
              <a:rPr lang="en-US" sz="1800" b="1" dirty="0" err="1">
                <a:solidFill>
                  <a:srgbClr val="000000"/>
                </a:solidFill>
              </a:rPr>
              <a:t>donnée</a:t>
            </a:r>
            <a:r>
              <a:rPr lang="en-US" sz="1800" b="1" dirty="0">
                <a:solidFill>
                  <a:srgbClr val="000000"/>
                </a:solidFill>
              </a:rPr>
              <a:t>, le </a:t>
            </a:r>
            <a:r>
              <a:rPr lang="en-US" sz="1800" b="1" dirty="0" err="1">
                <a:solidFill>
                  <a:srgbClr val="000000"/>
                </a:solidFill>
              </a:rPr>
              <a:t>modèle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prédit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>
                <a:solidFill>
                  <a:srgbClr val="000000"/>
                </a:solidFill>
              </a:rPr>
              <a:t>ses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</a:rPr>
              <a:t>propriétés</a:t>
            </a:r>
            <a:endParaRPr lang="fr-FR" sz="1800" b="1" dirty="0" smtClean="0"/>
          </a:p>
          <a:p>
            <a:pPr>
              <a:lnSpc>
                <a:spcPct val="80000"/>
              </a:lnSpc>
            </a:pPr>
            <a:r>
              <a:rPr lang="fr-FR" sz="1800" b="1" dirty="0" smtClean="0"/>
              <a:t>Le LEP au </a:t>
            </a:r>
            <a:r>
              <a:rPr lang="fr-FR" sz="1800" b="1" dirty="0" smtClean="0">
                <a:solidFill>
                  <a:schemeClr val="tx1"/>
                </a:solidFill>
              </a:rPr>
              <a:t>CERN</a:t>
            </a:r>
            <a:r>
              <a:rPr lang="fr-FR" sz="1800" dirty="0" smtClean="0">
                <a:solidFill>
                  <a:schemeClr val="tx1"/>
                </a:solidFill>
              </a:rPr>
              <a:t> (Genève, 1989-2000)  </a:t>
            </a:r>
            <a:r>
              <a:rPr lang="fr-FR" sz="1800" dirty="0" smtClean="0"/>
              <a:t>collisions </a:t>
            </a:r>
            <a:r>
              <a:rPr lang="fr-FR" sz="1800" dirty="0"/>
              <a:t>électron-positon </a:t>
            </a:r>
            <a:r>
              <a:rPr lang="fr-FR" sz="1800" dirty="0" smtClean="0"/>
              <a:t>jusqu’à 209 </a:t>
            </a:r>
            <a:r>
              <a:rPr lang="fr-FR" sz="1800" dirty="0" err="1" smtClean="0"/>
              <a:t>GeV</a:t>
            </a:r>
            <a:endParaRPr lang="fr-FR" sz="1800" dirty="0" smtClean="0"/>
          </a:p>
          <a:p>
            <a:pPr marL="457148" lvl="1" indent="0">
              <a:lnSpc>
                <a:spcPct val="80000"/>
              </a:lnSpc>
              <a:buNone/>
            </a:pPr>
            <a:r>
              <a:rPr lang="fr-FR" sz="1600" dirty="0" smtClean="0">
                <a:solidFill>
                  <a:srgbClr val="FF2929"/>
                </a:solidFill>
              </a:rPr>
              <a:t>Mesures  de la masse du W et des paramètres du Z </a:t>
            </a:r>
          </a:p>
          <a:p>
            <a:pPr marL="457148" lvl="1" indent="0">
              <a:lnSpc>
                <a:spcPct val="80000"/>
              </a:lnSpc>
              <a:buNone/>
            </a:pPr>
            <a:r>
              <a:rPr lang="fr-FR" sz="1600" dirty="0" smtClean="0">
                <a:solidFill>
                  <a:srgbClr val="FF2929"/>
                </a:solidFill>
              </a:rPr>
              <a:t>Recherches directes: </a:t>
            </a:r>
            <a:r>
              <a:rPr lang="fr-FR" sz="1600" dirty="0" err="1" smtClean="0">
                <a:solidFill>
                  <a:srgbClr val="FF2929"/>
                </a:solidFill>
              </a:rPr>
              <a:t>m</a:t>
            </a:r>
            <a:r>
              <a:rPr lang="fr-FR" sz="1600" baseline="-25000" dirty="0" err="1" smtClean="0">
                <a:solidFill>
                  <a:srgbClr val="FF2929"/>
                </a:solidFill>
              </a:rPr>
              <a:t>H</a:t>
            </a:r>
            <a:r>
              <a:rPr lang="fr-FR" sz="1600" dirty="0" smtClean="0">
                <a:solidFill>
                  <a:srgbClr val="FF2929"/>
                </a:solidFill>
              </a:rPr>
              <a:t>&gt;115 </a:t>
            </a:r>
            <a:r>
              <a:rPr lang="fr-FR" sz="1600" dirty="0" err="1" smtClean="0">
                <a:solidFill>
                  <a:srgbClr val="FF2929"/>
                </a:solidFill>
              </a:rPr>
              <a:t>GeV</a:t>
            </a:r>
            <a:endParaRPr lang="fr-FR" sz="1200" dirty="0" smtClean="0"/>
          </a:p>
          <a:p>
            <a:pPr>
              <a:lnSpc>
                <a:spcPct val="80000"/>
              </a:lnSpc>
            </a:pPr>
            <a:r>
              <a:rPr lang="fr-FR" sz="1800" b="1" dirty="0" smtClean="0"/>
              <a:t>Le </a:t>
            </a:r>
            <a:r>
              <a:rPr lang="fr-FR" sz="1800" b="1" dirty="0" err="1" smtClean="0"/>
              <a:t>Tevatron</a:t>
            </a:r>
            <a:r>
              <a:rPr lang="fr-FR" sz="1800" b="1" dirty="0" smtClean="0"/>
              <a:t> au </a:t>
            </a:r>
            <a:r>
              <a:rPr lang="fr-FR" sz="1800" b="1" dirty="0" err="1" smtClean="0"/>
              <a:t>Fermilab</a:t>
            </a:r>
            <a:r>
              <a:rPr lang="fr-FR" sz="1800" b="1" dirty="0" smtClean="0"/>
              <a:t> </a:t>
            </a:r>
            <a:r>
              <a:rPr lang="fr-FR" sz="1800" dirty="0" smtClean="0"/>
              <a:t>(Chicago</a:t>
            </a:r>
            <a:r>
              <a:rPr lang="fr-FR" sz="1800" dirty="0"/>
              <a:t>,</a:t>
            </a:r>
            <a:r>
              <a:rPr lang="fr-FR" sz="1800" dirty="0" smtClean="0"/>
              <a:t> 1992-2011) collisions proton-antiproton à 1.96 </a:t>
            </a:r>
            <a:r>
              <a:rPr lang="fr-FR" sz="1800" dirty="0" err="1" smtClean="0"/>
              <a:t>TeV</a:t>
            </a:r>
            <a:endParaRPr lang="fr-FR" sz="1800" dirty="0" smtClean="0"/>
          </a:p>
          <a:p>
            <a:pPr marL="457148" lvl="1" indent="0">
              <a:lnSpc>
                <a:spcPct val="80000"/>
              </a:lnSpc>
              <a:buNone/>
            </a:pPr>
            <a:r>
              <a:rPr lang="fr-FR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Découverte du quark top et mesure de sa masse </a:t>
            </a:r>
          </a:p>
          <a:p>
            <a:pPr marL="457148" lvl="1" indent="0">
              <a:lnSpc>
                <a:spcPct val="80000"/>
              </a:lnSpc>
              <a:buNone/>
            </a:pPr>
            <a:r>
              <a:rPr lang="fr-FR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Recherches directes: </a:t>
            </a:r>
            <a:r>
              <a:rPr lang="fr-FR" sz="1600" dirty="0" err="1">
                <a:solidFill>
                  <a:srgbClr val="FF0000"/>
                </a:solidFill>
              </a:rPr>
              <a:t>m</a:t>
            </a:r>
            <a:r>
              <a:rPr lang="fr-FR" sz="1600" baseline="-25000" dirty="0" err="1">
                <a:solidFill>
                  <a:srgbClr val="FF0000"/>
                </a:solidFill>
              </a:rPr>
              <a:t>H</a:t>
            </a:r>
            <a:r>
              <a:rPr lang="fr-FR" sz="1600" baseline="-25000" dirty="0">
                <a:solidFill>
                  <a:srgbClr val="FF0000"/>
                </a:solidFill>
              </a:rPr>
              <a:t> </a:t>
            </a:r>
            <a:r>
              <a:rPr lang="fr-FR" sz="1600" dirty="0">
                <a:solidFill>
                  <a:srgbClr val="FF0000"/>
                </a:solidFill>
                <a:sym typeface="Symbol" pitchFamily="18" charset="2"/>
              </a:rPr>
              <a:t> [158-173] </a:t>
            </a:r>
            <a:r>
              <a:rPr lang="fr-FR" sz="1600" dirty="0" err="1" smtClean="0">
                <a:solidFill>
                  <a:srgbClr val="FF0000"/>
                </a:solidFill>
                <a:sym typeface="Symbol" pitchFamily="18" charset="2"/>
              </a:rPr>
              <a:t>GeV</a:t>
            </a:r>
            <a:endParaRPr lang="fr-FR" sz="1600" dirty="0"/>
          </a:p>
          <a:p>
            <a:pPr marL="0" indent="0">
              <a:lnSpc>
                <a:spcPct val="80000"/>
              </a:lnSpc>
              <a:buNone/>
            </a:pPr>
            <a:r>
              <a:rPr lang="fr-FR" sz="2000" dirty="0" smtClean="0"/>
              <a:t>	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fr-FR" sz="2000" dirty="0" smtClean="0"/>
              <a:t> </a:t>
            </a:r>
            <a:endParaRPr lang="fr-FR" sz="2000" dirty="0"/>
          </a:p>
          <a:p>
            <a:endParaRPr lang="en-US" sz="2000" b="1" dirty="0" smtClean="0">
              <a:solidFill>
                <a:schemeClr val="accent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05" y="481216"/>
            <a:ext cx="947280" cy="10766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969" y="6163227"/>
            <a:ext cx="8927565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2929"/>
                </a:solidFill>
              </a:rPr>
              <a:t>La </a:t>
            </a:r>
            <a:r>
              <a:rPr lang="en-US" dirty="0" err="1" smtClean="0">
                <a:solidFill>
                  <a:srgbClr val="FF2929"/>
                </a:solidFill>
              </a:rPr>
              <a:t>gamme</a:t>
            </a:r>
            <a:r>
              <a:rPr lang="en-US" dirty="0" smtClean="0">
                <a:solidFill>
                  <a:srgbClr val="FF2929"/>
                </a:solidFill>
              </a:rPr>
              <a:t> de masse la plus probable </a:t>
            </a:r>
            <a:r>
              <a:rPr lang="en-US" dirty="0" err="1" smtClean="0">
                <a:solidFill>
                  <a:srgbClr val="FF2929"/>
                </a:solidFill>
              </a:rPr>
              <a:t>d’après</a:t>
            </a:r>
            <a:r>
              <a:rPr lang="en-US" dirty="0" smtClean="0">
                <a:solidFill>
                  <a:srgbClr val="FF2929"/>
                </a:solidFill>
              </a:rPr>
              <a:t> </a:t>
            </a:r>
            <a:r>
              <a:rPr lang="en-US" dirty="0" err="1" smtClean="0">
                <a:solidFill>
                  <a:srgbClr val="FF2929"/>
                </a:solidFill>
              </a:rPr>
              <a:t>ces</a:t>
            </a:r>
            <a:r>
              <a:rPr lang="en-US" dirty="0" smtClean="0">
                <a:solidFill>
                  <a:srgbClr val="FF2929"/>
                </a:solidFill>
              </a:rPr>
              <a:t> </a:t>
            </a:r>
            <a:r>
              <a:rPr lang="en-US" dirty="0" err="1" smtClean="0">
                <a:solidFill>
                  <a:srgbClr val="FF2929"/>
                </a:solidFill>
              </a:rPr>
              <a:t>mesures</a:t>
            </a:r>
            <a:r>
              <a:rPr lang="en-US" dirty="0" smtClean="0">
                <a:solidFill>
                  <a:srgbClr val="FF2929"/>
                </a:solidFill>
              </a:rPr>
              <a:t>:</a:t>
            </a:r>
            <a:endParaRPr lang="en-US" b="1" dirty="0" smtClean="0">
              <a:solidFill>
                <a:srgbClr val="FF2929"/>
              </a:solidFill>
            </a:endParaRPr>
          </a:p>
          <a:p>
            <a:pPr algn="ctr"/>
            <a:r>
              <a:rPr lang="en-US" b="1" dirty="0">
                <a:solidFill>
                  <a:srgbClr val="FF2929"/>
                </a:solidFill>
              </a:rPr>
              <a:t>	</a:t>
            </a:r>
            <a:r>
              <a:rPr lang="en-US" b="1" dirty="0" smtClean="0">
                <a:solidFill>
                  <a:srgbClr val="FF2929"/>
                </a:solidFill>
              </a:rPr>
              <a:t> 115 </a:t>
            </a:r>
            <a:r>
              <a:rPr lang="en-US" b="1" dirty="0" err="1" smtClean="0">
                <a:solidFill>
                  <a:srgbClr val="FF2929"/>
                </a:solidFill>
              </a:rPr>
              <a:t>GeV</a:t>
            </a:r>
            <a:r>
              <a:rPr lang="en-US" b="1" dirty="0" smtClean="0">
                <a:solidFill>
                  <a:srgbClr val="FF2929"/>
                </a:solidFill>
              </a:rPr>
              <a:t> &lt; </a:t>
            </a:r>
            <a:r>
              <a:rPr lang="en-US" b="1" dirty="0" err="1" smtClean="0">
                <a:solidFill>
                  <a:srgbClr val="FF2929"/>
                </a:solidFill>
              </a:rPr>
              <a:t>m</a:t>
            </a:r>
            <a:r>
              <a:rPr lang="en-US" b="1" baseline="-25000" dirty="0" err="1" smtClean="0">
                <a:solidFill>
                  <a:srgbClr val="FF2929"/>
                </a:solidFill>
              </a:rPr>
              <a:t>H</a:t>
            </a:r>
            <a:r>
              <a:rPr lang="en-US" b="1" dirty="0" smtClean="0">
                <a:solidFill>
                  <a:srgbClr val="FF2929"/>
                </a:solidFill>
              </a:rPr>
              <a:t> &lt; 160 </a:t>
            </a:r>
            <a:r>
              <a:rPr lang="en-US" b="1" dirty="0" err="1" smtClean="0">
                <a:solidFill>
                  <a:srgbClr val="FF2929"/>
                </a:solidFill>
              </a:rPr>
              <a:t>GeV</a:t>
            </a:r>
            <a:endParaRPr lang="en-US" dirty="0">
              <a:solidFill>
                <a:srgbClr val="FF292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0" y="1450808"/>
            <a:ext cx="4524151" cy="479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7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pectrum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6123</TotalTime>
  <Words>5108</Words>
  <Application>Microsoft Macintosh PowerPoint</Application>
  <PresentationFormat>On-screen Show (4:3)</PresentationFormat>
  <Paragraphs>757</Paragraphs>
  <Slides>72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4" baseType="lpstr">
      <vt:lpstr>Spectrum</vt:lpstr>
      <vt:lpstr>Equation</vt:lpstr>
      <vt:lpstr>DERNIERS RESULTATS SUR LA RECHERCHE  DU BOSON DE HIGGS AU LHC</vt:lpstr>
      <vt:lpstr>Particules et forces</vt:lpstr>
      <vt:lpstr>Le Modèle Standard (MS)</vt:lpstr>
      <vt:lpstr>Le Modèle Standard : Les masses</vt:lpstr>
      <vt:lpstr>Pourquoi le Boson de Higgs</vt:lpstr>
      <vt:lpstr>Le Mecanisme de Higgs</vt:lpstr>
      <vt:lpstr>Le Boson de Higgs</vt:lpstr>
      <vt:lpstr>Le Boson de Higgs</vt:lpstr>
      <vt:lpstr>Connaissances avant le LHC</vt:lpstr>
      <vt:lpstr>Comment le produire?</vt:lpstr>
      <vt:lpstr>Comment le produire?</vt:lpstr>
      <vt:lpstr>Comment le produire?</vt:lpstr>
      <vt:lpstr>Comment le produire?</vt:lpstr>
      <vt:lpstr>Comment le détecter?</vt:lpstr>
      <vt:lpstr>Comment le détecter?</vt:lpstr>
      <vt:lpstr>Comment le détecter?</vt:lpstr>
      <vt:lpstr>Comment le détecter?</vt:lpstr>
      <vt:lpstr>La naissance du projet LHC</vt:lpstr>
      <vt:lpstr>Le LHC</vt:lpstr>
      <vt:lpstr>Le LHC en quelques chiffres</vt:lpstr>
      <vt:lpstr>Le LHC au CEA</vt:lpstr>
      <vt:lpstr>L’expérience ATLAS</vt:lpstr>
      <vt:lpstr>Le détecteur ATLAS</vt:lpstr>
      <vt:lpstr>La collaboration ATLAS</vt:lpstr>
      <vt:lpstr>Le DAPNIA/IRFU dans ATLAS(1)</vt:lpstr>
      <vt:lpstr>Le DAPNIA/IRFU dans ATLAS(2)</vt:lpstr>
      <vt:lpstr>Le DAPNIA/IRFU dans ATLAS(3)</vt:lpstr>
      <vt:lpstr>Le DAPNIA/IRFU dans ATLAS(4)</vt:lpstr>
      <vt:lpstr>l’IRFU dans ATLAS</vt:lpstr>
      <vt:lpstr>Le détecteur CMS</vt:lpstr>
      <vt:lpstr>La collaboration CMS</vt:lpstr>
      <vt:lpstr>Le groupe CMS à l’IRFU</vt:lpstr>
      <vt:lpstr>Le groupe CMS à l’IRFU</vt:lpstr>
      <vt:lpstr>Le calorimètre de CMS: ECAL</vt:lpstr>
      <vt:lpstr>Le système de monitorage LASER</vt:lpstr>
      <vt:lpstr>Le système de monitorage LASER</vt:lpstr>
      <vt:lpstr>Le système de monitorage LASER</vt:lpstr>
      <vt:lpstr>Les prises de données en 2011 et 2012</vt:lpstr>
      <vt:lpstr>Les prises de données en 2011 et 2012</vt:lpstr>
      <vt:lpstr>Les prises de données en 2011 et 2012</vt:lpstr>
      <vt:lpstr>Recherche du boson de Higgs</vt:lpstr>
      <vt:lpstr>H en γγ</vt:lpstr>
      <vt:lpstr>H en γγ</vt:lpstr>
      <vt:lpstr>H en γγ</vt:lpstr>
      <vt:lpstr>H en γγ</vt:lpstr>
      <vt:lpstr>H en γγ</vt:lpstr>
      <vt:lpstr>H en γγ: CMS</vt:lpstr>
      <vt:lpstr>H en γγ: CMS</vt:lpstr>
      <vt:lpstr>H en γγ: ATLAS</vt:lpstr>
      <vt:lpstr>H en γγ: ATLAS</vt:lpstr>
      <vt:lpstr>H→ZZ(*)→4 leptons(4e, 2e2m, 4m) </vt:lpstr>
      <vt:lpstr>H→ZZ(*)→4 leptons (4e, 2e2m, 4m)</vt:lpstr>
      <vt:lpstr>H→ZZ(*)→4 leptons </vt:lpstr>
      <vt:lpstr>H→ZZ(*)→4 leptons </vt:lpstr>
      <vt:lpstr>H→ZZ(*)→4 leptons </vt:lpstr>
      <vt:lpstr>H→ZZ(*)→4 leptons </vt:lpstr>
      <vt:lpstr>H→ZZ(*)→4 leptons</vt:lpstr>
      <vt:lpstr>H→ZZ(*)→4 leptons</vt:lpstr>
      <vt:lpstr>Et en combinant les canaux!</vt:lpstr>
      <vt:lpstr>Masse du boson</vt:lpstr>
      <vt:lpstr>Est-ce un boson de Higgs du MS?</vt:lpstr>
      <vt:lpstr>Conclusions et perspectives</vt:lpstr>
      <vt:lpstr>La masse est dite!</vt:lpstr>
      <vt:lpstr>PowerPoint Presentation</vt:lpstr>
      <vt:lpstr>Est-ce un Higgs « Standard »?</vt:lpstr>
      <vt:lpstr>H→ZZ(*)→4 leptons</vt:lpstr>
      <vt:lpstr>Zones de masse exclues avec tous les canaux de desintegration disponibles </vt:lpstr>
      <vt:lpstr>Production au LHC</vt:lpstr>
      <vt:lpstr>Contributions de saclay et historique</vt:lpstr>
      <vt:lpstr>La lecture sélective du ECAL</vt:lpstr>
      <vt:lpstr>Connaissances avant le LHC</vt:lpstr>
      <vt:lpstr>Résultats combinés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DERNIERS RESULTATS SUR LA RECHERCHE  DU BOSON DE HIGGS AU LHC</dc:title>
  <dc:creator>Guyot Claude</dc:creator>
  <cp:lastModifiedBy>Malcles Julie</cp:lastModifiedBy>
  <cp:revision>122</cp:revision>
  <dcterms:modified xsi:type="dcterms:W3CDTF">2012-07-11T14:39:29Z</dcterms:modified>
</cp:coreProperties>
</file>