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7" r:id="rId1"/>
  </p:sldMasterIdLst>
  <p:notesMasterIdLst>
    <p:notesMasterId r:id="rId115"/>
  </p:notesMasterIdLst>
  <p:handoutMasterIdLst>
    <p:handoutMasterId r:id="rId116"/>
  </p:handoutMasterIdLst>
  <p:sldIdLst>
    <p:sldId id="354" r:id="rId2"/>
    <p:sldId id="456" r:id="rId3"/>
    <p:sldId id="462" r:id="rId4"/>
    <p:sldId id="511" r:id="rId5"/>
    <p:sldId id="463" r:id="rId6"/>
    <p:sldId id="464" r:id="rId7"/>
    <p:sldId id="355" r:id="rId8"/>
    <p:sldId id="525" r:id="rId9"/>
    <p:sldId id="465" r:id="rId10"/>
    <p:sldId id="466" r:id="rId11"/>
    <p:sldId id="468" r:id="rId12"/>
    <p:sldId id="469" r:id="rId13"/>
    <p:sldId id="471" r:id="rId14"/>
    <p:sldId id="316" r:id="rId15"/>
    <p:sldId id="499" r:id="rId16"/>
    <p:sldId id="513" r:id="rId17"/>
    <p:sldId id="502" r:id="rId18"/>
    <p:sldId id="428" r:id="rId19"/>
    <p:sldId id="512" r:id="rId20"/>
    <p:sldId id="429" r:id="rId21"/>
    <p:sldId id="430" r:id="rId22"/>
    <p:sldId id="431" r:id="rId23"/>
    <p:sldId id="432" r:id="rId24"/>
    <p:sldId id="508" r:id="rId25"/>
    <p:sldId id="487" r:id="rId26"/>
    <p:sldId id="433" r:id="rId27"/>
    <p:sldId id="434" r:id="rId28"/>
    <p:sldId id="477" r:id="rId29"/>
    <p:sldId id="488" r:id="rId30"/>
    <p:sldId id="436" r:id="rId31"/>
    <p:sldId id="489" r:id="rId32"/>
    <p:sldId id="437" r:id="rId33"/>
    <p:sldId id="438" r:id="rId34"/>
    <p:sldId id="515" r:id="rId35"/>
    <p:sldId id="442" r:id="rId36"/>
    <p:sldId id="443" r:id="rId37"/>
    <p:sldId id="444" r:id="rId38"/>
    <p:sldId id="445" r:id="rId39"/>
    <p:sldId id="518" r:id="rId40"/>
    <p:sldId id="446" r:id="rId41"/>
    <p:sldId id="447" r:id="rId42"/>
    <p:sldId id="476" r:id="rId43"/>
    <p:sldId id="448" r:id="rId44"/>
    <p:sldId id="449" r:id="rId45"/>
    <p:sldId id="450" r:id="rId46"/>
    <p:sldId id="451" r:id="rId47"/>
    <p:sldId id="452" r:id="rId48"/>
    <p:sldId id="453" r:id="rId49"/>
    <p:sldId id="454" r:id="rId50"/>
    <p:sldId id="517" r:id="rId51"/>
    <p:sldId id="423" r:id="rId52"/>
    <p:sldId id="372" r:id="rId53"/>
    <p:sldId id="373" r:id="rId54"/>
    <p:sldId id="528" r:id="rId55"/>
    <p:sldId id="529" r:id="rId56"/>
    <p:sldId id="376" r:id="rId57"/>
    <p:sldId id="460" r:id="rId58"/>
    <p:sldId id="531" r:id="rId59"/>
    <p:sldId id="459" r:id="rId60"/>
    <p:sldId id="455" r:id="rId61"/>
    <p:sldId id="388" r:id="rId62"/>
    <p:sldId id="556" r:id="rId63"/>
    <p:sldId id="555" r:id="rId64"/>
    <p:sldId id="383" r:id="rId65"/>
    <p:sldId id="554" r:id="rId66"/>
    <p:sldId id="379" r:id="rId67"/>
    <p:sldId id="381" r:id="rId68"/>
    <p:sldId id="415" r:id="rId69"/>
    <p:sldId id="420" r:id="rId70"/>
    <p:sldId id="380" r:id="rId71"/>
    <p:sldId id="473" r:id="rId72"/>
    <p:sldId id="474" r:id="rId73"/>
    <p:sldId id="486" r:id="rId74"/>
    <p:sldId id="514" r:id="rId75"/>
    <p:sldId id="557" r:id="rId76"/>
    <p:sldId id="558" r:id="rId77"/>
    <p:sldId id="559" r:id="rId78"/>
    <p:sldId id="485" r:id="rId79"/>
    <p:sldId id="507" r:id="rId80"/>
    <p:sldId id="509" r:id="rId81"/>
    <p:sldId id="490" r:id="rId82"/>
    <p:sldId id="491" r:id="rId83"/>
    <p:sldId id="492" r:id="rId84"/>
    <p:sldId id="493" r:id="rId85"/>
    <p:sldId id="494" r:id="rId86"/>
    <p:sldId id="551" r:id="rId87"/>
    <p:sldId id="552" r:id="rId88"/>
    <p:sldId id="496" r:id="rId89"/>
    <p:sldId id="497" r:id="rId90"/>
    <p:sldId id="498" r:id="rId91"/>
    <p:sldId id="501" r:id="rId92"/>
    <p:sldId id="553" r:id="rId93"/>
    <p:sldId id="506" r:id="rId94"/>
    <p:sldId id="519" r:id="rId95"/>
    <p:sldId id="520" r:id="rId96"/>
    <p:sldId id="521" r:id="rId97"/>
    <p:sldId id="530" r:id="rId98"/>
    <p:sldId id="533" r:id="rId99"/>
    <p:sldId id="534" r:id="rId100"/>
    <p:sldId id="535" r:id="rId101"/>
    <p:sldId id="536" r:id="rId102"/>
    <p:sldId id="537" r:id="rId103"/>
    <p:sldId id="538" r:id="rId104"/>
    <p:sldId id="539" r:id="rId105"/>
    <p:sldId id="540" r:id="rId106"/>
    <p:sldId id="541" r:id="rId107"/>
    <p:sldId id="542" r:id="rId108"/>
    <p:sldId id="543" r:id="rId109"/>
    <p:sldId id="544" r:id="rId110"/>
    <p:sldId id="546" r:id="rId111"/>
    <p:sldId id="545" r:id="rId112"/>
    <p:sldId id="547" r:id="rId113"/>
    <p:sldId id="549" r:id="rId114"/>
  </p:sldIdLst>
  <p:sldSz cx="9144000" cy="6858000" type="screen4x3"/>
  <p:notesSz cx="6858000" cy="9144000"/>
  <p:defaultTextStyle>
    <a:defPPr>
      <a:defRPr lang="en-US"/>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4"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696"/>
    <a:srgbClr val="3300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944" y="-104"/>
      </p:cViewPr>
      <p:guideLst>
        <p:guide orient="horz" pos="2160"/>
        <p:guide pos="2880"/>
      </p:guideLst>
    </p:cSldViewPr>
  </p:slideViewPr>
  <p:notesTextViewPr>
    <p:cViewPr>
      <p:scale>
        <a:sx n="1" d="1"/>
        <a:sy n="1" d="1"/>
      </p:scale>
      <p:origin x="0" y="0"/>
    </p:cViewPr>
  </p:notesTextViewPr>
  <p:notesViewPr>
    <p:cSldViewPr snapToGrid="0">
      <p:cViewPr varScale="1">
        <p:scale>
          <a:sx n="68" d="100"/>
          <a:sy n="68" d="100"/>
        </p:scale>
        <p:origin x="-251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heme" Target="theme/theme1.xml"/><Relationship Id="rId121"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notesMaster" Target="notesMasters/notesMaster1.xml"/><Relationship Id="rId116" Type="http://schemas.openxmlformats.org/officeDocument/2006/relationships/handoutMaster" Target="handoutMasters/handoutMaster1.xml"/><Relationship Id="rId117" Type="http://schemas.openxmlformats.org/officeDocument/2006/relationships/printerSettings" Target="printerSettings/printerSettings1.bin"/><Relationship Id="rId118" Type="http://schemas.openxmlformats.org/officeDocument/2006/relationships/presProps" Target="presProps.xml"/><Relationship Id="rId119" Type="http://schemas.openxmlformats.org/officeDocument/2006/relationships/viewProps" Target="view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4.emf"/><Relationship Id="rId4" Type="http://schemas.openxmlformats.org/officeDocument/2006/relationships/image" Target="../media/image105.emf"/><Relationship Id="rId5" Type="http://schemas.openxmlformats.org/officeDocument/2006/relationships/image" Target="../media/image106.emf"/><Relationship Id="rId6" Type="http://schemas.openxmlformats.org/officeDocument/2006/relationships/image" Target="../media/image107.emf"/><Relationship Id="rId7" Type="http://schemas.openxmlformats.org/officeDocument/2006/relationships/image" Target="../media/image108.emf"/><Relationship Id="rId8" Type="http://schemas.openxmlformats.org/officeDocument/2006/relationships/image" Target="../media/image109.emf"/><Relationship Id="rId9" Type="http://schemas.openxmlformats.org/officeDocument/2006/relationships/image" Target="../media/image110.emf"/><Relationship Id="rId1" Type="http://schemas.openxmlformats.org/officeDocument/2006/relationships/image" Target="../media/image102.emf"/><Relationship Id="rId2" Type="http://schemas.openxmlformats.org/officeDocument/2006/relationships/image" Target="../media/image10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A18FC4-ACD4-2240-8DC8-A11F5BFB24A7}" type="datetime1">
              <a:rPr lang="en-US" smtClean="0"/>
              <a:t>9/24/12</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33C625-EA94-4A4F-9B15-F6DE6C4F7610}" type="slidenum">
              <a:rPr lang="fr-FR" smtClean="0"/>
              <a:t>‹#›</a:t>
            </a:fld>
            <a:endParaRPr lang="fr-FR"/>
          </a:p>
        </p:txBody>
      </p:sp>
    </p:spTree>
    <p:extLst>
      <p:ext uri="{BB962C8B-B14F-4D97-AF65-F5344CB8AC3E}">
        <p14:creationId xmlns:p14="http://schemas.microsoft.com/office/powerpoint/2010/main" val="209852335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C2BCB2-3C18-7044-9D48-8E148BFECB18}" type="datetime1">
              <a:rPr lang="en-US" smtClean="0"/>
              <a:t>9/24/12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DC6FE9-491B-4DC0-BED5-7F7190DE09C8}" type="slidenum">
              <a:rPr lang="fr-FR" smtClean="0"/>
              <a:t>‹#›</a:t>
            </a:fld>
            <a:endParaRPr lang="fr-FR"/>
          </a:p>
        </p:txBody>
      </p:sp>
    </p:spTree>
    <p:extLst>
      <p:ext uri="{BB962C8B-B14F-4D97-AF65-F5344CB8AC3E}">
        <p14:creationId xmlns:p14="http://schemas.microsoft.com/office/powerpoint/2010/main" val="709844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9D664E-F677-D34D-91A8-E846FCC494DA}" type="slidenum">
              <a:rPr lang="en-US" smtClean="0"/>
              <a:t>1</a:t>
            </a:fld>
            <a:endParaRPr lang="en-US"/>
          </a:p>
        </p:txBody>
      </p:sp>
      <p:sp>
        <p:nvSpPr>
          <p:cNvPr id="6" name="Footer Placeholder 5"/>
          <p:cNvSpPr>
            <a:spLocks noGrp="1"/>
          </p:cNvSpPr>
          <p:nvPr>
            <p:ph type="ftr" sz="quarter" idx="11"/>
          </p:nvPr>
        </p:nvSpPr>
        <p:spPr/>
        <p:txBody>
          <a:bodyPr/>
          <a:lstStyle/>
          <a:p>
            <a:r>
              <a:rPr lang="en-US" smtClean="0"/>
              <a:t>J. MALCLES 02/01/2012</a:t>
            </a:r>
            <a:endParaRPr lang="en-US"/>
          </a:p>
        </p:txBody>
      </p:sp>
    </p:spTree>
    <p:extLst>
      <p:ext uri="{BB962C8B-B14F-4D97-AF65-F5344CB8AC3E}">
        <p14:creationId xmlns:p14="http://schemas.microsoft.com/office/powerpoint/2010/main" val="3226972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DC6FE9-491B-4DC0-BED5-7F7190DE09C8}" type="slidenum">
              <a:rPr lang="fr-FR" smtClean="0"/>
              <a:t>3</a:t>
            </a:fld>
            <a:endParaRPr lang="fr-FR"/>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944319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DC6FE9-491B-4DC0-BED5-7F7190DE09C8}" type="slidenum">
              <a:rPr lang="fr-FR" smtClean="0"/>
              <a:t>4</a:t>
            </a:fld>
            <a:endParaRPr lang="fr-FR"/>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94431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DC6FE9-491B-4DC0-BED5-7F7190DE09C8}" type="slidenum">
              <a:rPr lang="fr-FR" smtClean="0"/>
              <a:t>5</a:t>
            </a:fld>
            <a:endParaRPr lang="fr-FR"/>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944319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DC6FE9-491B-4DC0-BED5-7F7190DE09C8}" type="slidenum">
              <a:rPr lang="fr-FR" smtClean="0"/>
              <a:t>6</a:t>
            </a:fld>
            <a:endParaRPr lang="fr-FR"/>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944319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DC6FE9-491B-4DC0-BED5-7F7190DE09C8}" type="slidenum">
              <a:rPr lang="fr-FR" smtClean="0"/>
              <a:t>19</a:t>
            </a:fld>
            <a:endParaRPr lang="fr-FR"/>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944319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fr-FR" smtClean="0"/>
              <a:t>J. MALCLES 25/09/2012</a:t>
            </a:r>
            <a:endParaRPr lang="en-US"/>
          </a:p>
        </p:txBody>
      </p:sp>
      <p:sp>
        <p:nvSpPr>
          <p:cNvPr id="6" name="Slide Number Placeholder 5"/>
          <p:cNvSpPr>
            <a:spLocks noGrp="1"/>
          </p:cNvSpPr>
          <p:nvPr>
            <p:ph type="sldNum" sz="quarter" idx="12"/>
          </p:nvPr>
        </p:nvSpPr>
        <p:spPr>
          <a:xfrm>
            <a:off x="8334369" y="6433930"/>
            <a:ext cx="630621" cy="359760"/>
          </a:xfrm>
        </p:spPr>
        <p:txBody>
          <a:bodyPr/>
          <a:lstStyle/>
          <a:p>
            <a:fld id="{2754ED01-E2A0-4C1E-8E21-014B99041579}" type="slidenum">
              <a:rPr lang="en-US" smtClean="0"/>
              <a:pPr/>
              <a:t>‹#›</a:t>
            </a:fld>
            <a:endParaRPr lang="en-US" dirty="0"/>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794936" y="6437032"/>
            <a:ext cx="2133600" cy="365125"/>
          </a:xfrm>
          <a:prstGeom prst="rect">
            <a:avLst/>
          </a:prstGeom>
        </p:spPr>
        <p:txBody>
          <a:bodyPr/>
          <a:lstStyle/>
          <a:p>
            <a:r>
              <a:rPr lang="en-US" smtClean="0"/>
              <a:t>25/09/2012</a:t>
            </a:r>
            <a:endParaRPr lang="en-US"/>
          </a:p>
        </p:txBody>
      </p:sp>
      <p:sp>
        <p:nvSpPr>
          <p:cNvPr id="6" name="Footer Placeholder 5"/>
          <p:cNvSpPr>
            <a:spLocks noGrp="1"/>
          </p:cNvSpPr>
          <p:nvPr>
            <p:ph type="ftr" sz="quarter" idx="11"/>
          </p:nvPr>
        </p:nvSpPr>
        <p:spPr/>
        <p:txBody>
          <a:bodyPr/>
          <a:lstStyle/>
          <a:p>
            <a:r>
              <a:rPr lang="fr-FR" smtClean="0"/>
              <a:t>J. MALCLES 25/09/2012</a:t>
            </a:r>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794936" y="6437032"/>
            <a:ext cx="2133600" cy="365125"/>
          </a:xfrm>
          <a:prstGeom prst="rect">
            <a:avLst/>
          </a:prstGeom>
        </p:spPr>
        <p:txBody>
          <a:bodyPr/>
          <a:lstStyle/>
          <a:p>
            <a:r>
              <a:rPr lang="en-US" smtClean="0"/>
              <a:t>25/09/2012</a:t>
            </a:r>
            <a:endParaRPr lang="en-US"/>
          </a:p>
        </p:txBody>
      </p:sp>
      <p:sp>
        <p:nvSpPr>
          <p:cNvPr id="6" name="Footer Placeholder 5"/>
          <p:cNvSpPr>
            <a:spLocks noGrp="1"/>
          </p:cNvSpPr>
          <p:nvPr>
            <p:ph type="ftr" sz="quarter" idx="11"/>
          </p:nvPr>
        </p:nvSpPr>
        <p:spPr/>
        <p:txBody>
          <a:bodyPr/>
          <a:lstStyle/>
          <a:p>
            <a:r>
              <a:rPr lang="fr-FR" smtClean="0"/>
              <a:t>J. MALCLES 25/09/2012</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794936" y="6437032"/>
            <a:ext cx="2133600" cy="365125"/>
          </a:xfrm>
          <a:prstGeom prst="rect">
            <a:avLst/>
          </a:prstGeom>
        </p:spPr>
        <p:txBody>
          <a:bodyPr/>
          <a:lstStyle/>
          <a:p>
            <a:r>
              <a:rPr lang="en-US" smtClean="0"/>
              <a:t>25/09/2012</a:t>
            </a:r>
            <a:endParaRPr lang="en-US"/>
          </a:p>
        </p:txBody>
      </p:sp>
      <p:sp>
        <p:nvSpPr>
          <p:cNvPr id="6" name="Footer Placeholder 5"/>
          <p:cNvSpPr>
            <a:spLocks noGrp="1"/>
          </p:cNvSpPr>
          <p:nvPr>
            <p:ph type="ftr" sz="quarter" idx="11"/>
          </p:nvPr>
        </p:nvSpPr>
        <p:spPr/>
        <p:txBody>
          <a:bodyPr/>
          <a:lstStyle/>
          <a:p>
            <a:r>
              <a:rPr lang="fr-FR" smtClean="0"/>
              <a:t>J. MALCLES 25/09/2012</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794936" y="6437032"/>
            <a:ext cx="2133600" cy="365125"/>
          </a:xfrm>
          <a:prstGeom prst="rect">
            <a:avLst/>
          </a:prstGeom>
        </p:spPr>
        <p:txBody>
          <a:bodyPr/>
          <a:lstStyle/>
          <a:p>
            <a:r>
              <a:rPr lang="en-US" smtClean="0"/>
              <a:t>25/09/2012</a:t>
            </a:r>
            <a:endParaRPr lang="en-US"/>
          </a:p>
        </p:txBody>
      </p:sp>
      <p:sp>
        <p:nvSpPr>
          <p:cNvPr id="6" name="Footer Placeholder 5"/>
          <p:cNvSpPr>
            <a:spLocks noGrp="1"/>
          </p:cNvSpPr>
          <p:nvPr>
            <p:ph type="ftr" sz="quarter" idx="11"/>
          </p:nvPr>
        </p:nvSpPr>
        <p:spPr/>
        <p:txBody>
          <a:bodyPr/>
          <a:lstStyle/>
          <a:p>
            <a:r>
              <a:rPr lang="fr-FR" smtClean="0"/>
              <a:t>J. MALCLES 25/09/2012</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794936" y="6437032"/>
            <a:ext cx="2133600" cy="365125"/>
          </a:xfrm>
          <a:prstGeom prst="rect">
            <a:avLst/>
          </a:prstGeom>
        </p:spPr>
        <p:txBody>
          <a:bodyPr/>
          <a:lstStyle/>
          <a:p>
            <a:r>
              <a:rPr lang="en-US" smtClean="0"/>
              <a:t>25/09/2012</a:t>
            </a:r>
            <a:endParaRPr lang="en-US"/>
          </a:p>
        </p:txBody>
      </p:sp>
      <p:sp>
        <p:nvSpPr>
          <p:cNvPr id="6" name="Footer Placeholder 5"/>
          <p:cNvSpPr>
            <a:spLocks noGrp="1"/>
          </p:cNvSpPr>
          <p:nvPr>
            <p:ph type="ftr" sz="quarter" idx="11"/>
          </p:nvPr>
        </p:nvSpPr>
        <p:spPr/>
        <p:txBody>
          <a:bodyPr/>
          <a:lstStyle/>
          <a:p>
            <a:r>
              <a:rPr lang="fr-FR" smtClean="0"/>
              <a:t>J. MALCLES 25/09/2012</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6794936" y="6437032"/>
            <a:ext cx="2133600" cy="365125"/>
          </a:xfrm>
          <a:prstGeom prst="rect">
            <a:avLst/>
          </a:prstGeom>
        </p:spPr>
        <p:txBody>
          <a:bodyPr/>
          <a:lstStyle/>
          <a:p>
            <a:r>
              <a:rPr lang="en-US" smtClean="0"/>
              <a:t>25/09/2012</a:t>
            </a:r>
            <a:endParaRPr lang="en-US"/>
          </a:p>
        </p:txBody>
      </p:sp>
      <p:sp>
        <p:nvSpPr>
          <p:cNvPr id="5" name="Footer Placeholder 4"/>
          <p:cNvSpPr>
            <a:spLocks noGrp="1"/>
          </p:cNvSpPr>
          <p:nvPr>
            <p:ph type="ftr" sz="quarter" idx="11"/>
          </p:nvPr>
        </p:nvSpPr>
        <p:spPr/>
        <p:txBody>
          <a:bodyPr/>
          <a:lstStyle/>
          <a:p>
            <a:r>
              <a:rPr lang="fr-FR" smtClean="0"/>
              <a:t>J. MALCLES 25/09/2012</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6794936" y="6437032"/>
            <a:ext cx="2133600" cy="365125"/>
          </a:xfrm>
          <a:prstGeom prst="rect">
            <a:avLst/>
          </a:prstGeom>
        </p:spPr>
        <p:txBody>
          <a:bodyPr/>
          <a:lstStyle/>
          <a:p>
            <a:r>
              <a:rPr lang="en-US" smtClean="0"/>
              <a:t>25/09/2012</a:t>
            </a:r>
            <a:endParaRPr lang="en-US"/>
          </a:p>
        </p:txBody>
      </p:sp>
      <p:sp>
        <p:nvSpPr>
          <p:cNvPr id="5" name="Footer Placeholder 4"/>
          <p:cNvSpPr>
            <a:spLocks noGrp="1"/>
          </p:cNvSpPr>
          <p:nvPr>
            <p:ph type="ftr" sz="quarter" idx="11"/>
          </p:nvPr>
        </p:nvSpPr>
        <p:spPr/>
        <p:txBody>
          <a:bodyPr/>
          <a:lstStyle/>
          <a:p>
            <a:r>
              <a:rPr lang="fr-FR" smtClean="0"/>
              <a:t>J. MALCLES 25/09/2012</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6794936" y="6437032"/>
            <a:ext cx="2133600" cy="365125"/>
          </a:xfrm>
          <a:prstGeom prst="rect">
            <a:avLst/>
          </a:prstGeom>
        </p:spPr>
        <p:txBody>
          <a:bodyPr/>
          <a:lstStyle/>
          <a:p>
            <a:r>
              <a:rPr lang="en-US" smtClean="0"/>
              <a:t>25/09/2012</a:t>
            </a:r>
            <a:endParaRPr lang="en-US"/>
          </a:p>
        </p:txBody>
      </p:sp>
      <p:sp>
        <p:nvSpPr>
          <p:cNvPr id="5" name="Footer Placeholder 4"/>
          <p:cNvSpPr>
            <a:spLocks noGrp="1"/>
          </p:cNvSpPr>
          <p:nvPr>
            <p:ph type="ftr" sz="quarter" idx="11"/>
          </p:nvPr>
        </p:nvSpPr>
        <p:spPr/>
        <p:txBody>
          <a:bodyPr/>
          <a:lstStyle/>
          <a:p>
            <a:r>
              <a:rPr lang="fr-FR" smtClean="0"/>
              <a:t>J. MALCLES 25/09/2012</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pic>
        <p:nvPicPr>
          <p:cNvPr id="12"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a:xfrm>
            <a:off x="6794936" y="6437032"/>
            <a:ext cx="2133600" cy="365125"/>
          </a:xfrm>
          <a:prstGeom prst="rect">
            <a:avLst/>
          </a:prstGeom>
        </p:spPr>
        <p:txBody>
          <a:bodyPr/>
          <a:lstStyle/>
          <a:p>
            <a:r>
              <a:rPr lang="en-US" smtClean="0"/>
              <a:t>25/09/2012</a:t>
            </a:r>
            <a:endParaRPr lang="en-US"/>
          </a:p>
        </p:txBody>
      </p:sp>
      <p:sp>
        <p:nvSpPr>
          <p:cNvPr id="5" name="Footer Placeholder 4"/>
          <p:cNvSpPr>
            <a:spLocks noGrp="1"/>
          </p:cNvSpPr>
          <p:nvPr>
            <p:ph type="ftr" sz="quarter" idx="11"/>
          </p:nvPr>
        </p:nvSpPr>
        <p:spPr/>
        <p:txBody>
          <a:bodyPr/>
          <a:lstStyle/>
          <a:p>
            <a:r>
              <a:rPr lang="fr-FR" smtClean="0"/>
              <a:t>J. MALCLES 25/09/2012</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a:xfrm>
            <a:off x="6794936" y="6437032"/>
            <a:ext cx="2133600" cy="365125"/>
          </a:xfrm>
          <a:prstGeom prst="rect">
            <a:avLst/>
          </a:prstGeom>
        </p:spPr>
        <p:txBody>
          <a:bodyPr/>
          <a:lstStyle/>
          <a:p>
            <a:r>
              <a:rPr lang="en-US" smtClean="0"/>
              <a:t>25/09/2012</a:t>
            </a:r>
            <a:endParaRPr lang="en-US"/>
          </a:p>
        </p:txBody>
      </p:sp>
      <p:sp>
        <p:nvSpPr>
          <p:cNvPr id="5" name="Footer Placeholder 4"/>
          <p:cNvSpPr>
            <a:spLocks noGrp="1"/>
          </p:cNvSpPr>
          <p:nvPr>
            <p:ph type="ftr" sz="quarter" idx="11"/>
          </p:nvPr>
        </p:nvSpPr>
        <p:spPr/>
        <p:txBody>
          <a:bodyPr/>
          <a:lstStyle/>
          <a:p>
            <a:r>
              <a:rPr lang="fr-FR" smtClean="0"/>
              <a:t>J. MALCLES 25/09/2012</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a:xfrm>
            <a:off x="6794936" y="6437032"/>
            <a:ext cx="2133600" cy="365125"/>
          </a:xfrm>
          <a:prstGeom prst="rect">
            <a:avLst/>
          </a:prstGeom>
        </p:spPr>
        <p:txBody>
          <a:bodyPr/>
          <a:lstStyle/>
          <a:p>
            <a:r>
              <a:rPr lang="en-US" smtClean="0"/>
              <a:t>25/09/2012</a:t>
            </a:r>
            <a:endParaRPr lang="en-US"/>
          </a:p>
        </p:txBody>
      </p:sp>
      <p:sp>
        <p:nvSpPr>
          <p:cNvPr id="5" name="Footer Placeholder 4"/>
          <p:cNvSpPr>
            <a:spLocks noGrp="1"/>
          </p:cNvSpPr>
          <p:nvPr>
            <p:ph type="ftr" sz="quarter" idx="11"/>
          </p:nvPr>
        </p:nvSpPr>
        <p:spPr/>
        <p:txBody>
          <a:bodyPr/>
          <a:lstStyle/>
          <a:p>
            <a:r>
              <a:rPr lang="fr-FR" smtClean="0"/>
              <a:t>J. MALCLES 25/09/2012</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794936" y="6437032"/>
            <a:ext cx="2133600" cy="365125"/>
          </a:xfrm>
          <a:prstGeom prst="rect">
            <a:avLst/>
          </a:prstGeom>
        </p:spPr>
        <p:txBody>
          <a:bodyPr/>
          <a:lstStyle/>
          <a:p>
            <a:r>
              <a:rPr lang="en-US" smtClean="0"/>
              <a:t>25/09/2012</a:t>
            </a:r>
            <a:endParaRPr lang="en-US"/>
          </a:p>
        </p:txBody>
      </p:sp>
      <p:sp>
        <p:nvSpPr>
          <p:cNvPr id="6" name="Footer Placeholder 5"/>
          <p:cNvSpPr>
            <a:spLocks noGrp="1"/>
          </p:cNvSpPr>
          <p:nvPr>
            <p:ph type="ftr" sz="quarter" idx="11"/>
          </p:nvPr>
        </p:nvSpPr>
        <p:spPr/>
        <p:txBody>
          <a:bodyPr/>
          <a:lstStyle/>
          <a:p>
            <a:r>
              <a:rPr lang="fr-FR" smtClean="0"/>
              <a:t>J. MALCLES 25/09/2012</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794936" y="6437032"/>
            <a:ext cx="2133600" cy="365125"/>
          </a:xfrm>
          <a:prstGeom prst="rect">
            <a:avLst/>
          </a:prstGeom>
        </p:spPr>
        <p:txBody>
          <a:bodyPr/>
          <a:lstStyle/>
          <a:p>
            <a:r>
              <a:rPr lang="en-US" smtClean="0"/>
              <a:t>25/09/2012</a:t>
            </a:r>
            <a:endParaRPr lang="en-US"/>
          </a:p>
        </p:txBody>
      </p:sp>
      <p:sp>
        <p:nvSpPr>
          <p:cNvPr id="8" name="Footer Placeholder 7"/>
          <p:cNvSpPr>
            <a:spLocks noGrp="1"/>
          </p:cNvSpPr>
          <p:nvPr>
            <p:ph type="ftr" sz="quarter" idx="11"/>
          </p:nvPr>
        </p:nvSpPr>
        <p:spPr/>
        <p:txBody>
          <a:bodyPr/>
          <a:lstStyle/>
          <a:p>
            <a:r>
              <a:rPr lang="fr-FR" smtClean="0"/>
              <a:t>J. MALCLES 25/09/2012</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a:xfrm>
            <a:off x="6794936" y="6437032"/>
            <a:ext cx="2133600" cy="365125"/>
          </a:xfrm>
          <a:prstGeom prst="rect">
            <a:avLst/>
          </a:prstGeom>
        </p:spPr>
        <p:txBody>
          <a:bodyPr/>
          <a:lstStyle/>
          <a:p>
            <a:r>
              <a:rPr lang="en-US" smtClean="0"/>
              <a:t>25/09/2012</a:t>
            </a:r>
            <a:endParaRPr lang="en-US"/>
          </a:p>
        </p:txBody>
      </p:sp>
      <p:sp>
        <p:nvSpPr>
          <p:cNvPr id="4" name="Footer Placeholder 3"/>
          <p:cNvSpPr>
            <a:spLocks noGrp="1"/>
          </p:cNvSpPr>
          <p:nvPr>
            <p:ph type="ftr" sz="quarter" idx="11"/>
          </p:nvPr>
        </p:nvSpPr>
        <p:spPr/>
        <p:txBody>
          <a:bodyPr/>
          <a:lstStyle/>
          <a:p>
            <a:r>
              <a:rPr lang="fr-FR" smtClean="0"/>
              <a:t>J. MALCLES 25/09/2012</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794936" y="6437032"/>
            <a:ext cx="2133600" cy="365125"/>
          </a:xfrm>
          <a:prstGeom prst="rect">
            <a:avLst/>
          </a:prstGeom>
        </p:spPr>
        <p:txBody>
          <a:bodyPr/>
          <a:lstStyle/>
          <a:p>
            <a:r>
              <a:rPr lang="en-US" smtClean="0"/>
              <a:t>25/09/2012</a:t>
            </a:r>
            <a:endParaRPr lang="en-US"/>
          </a:p>
        </p:txBody>
      </p:sp>
      <p:sp>
        <p:nvSpPr>
          <p:cNvPr id="3" name="Footer Placeholder 2"/>
          <p:cNvSpPr>
            <a:spLocks noGrp="1"/>
          </p:cNvSpPr>
          <p:nvPr>
            <p:ph type="ftr" sz="quarter" idx="11"/>
          </p:nvPr>
        </p:nvSpPr>
        <p:spPr/>
        <p:txBody>
          <a:bodyPr/>
          <a:lstStyle/>
          <a:p>
            <a:r>
              <a:rPr lang="fr-FR" smtClean="0"/>
              <a:t>J. MALCLES 25/09/2012</a:t>
            </a:r>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r>
              <a:rPr lang="fr-FR" smtClean="0"/>
              <a:t>J. MALCLES 25/09/2012</a:t>
            </a:r>
            <a:endParaRPr lang="en-US"/>
          </a:p>
        </p:txBody>
      </p:sp>
      <p:sp>
        <p:nvSpPr>
          <p:cNvPr id="6" name="Slide Number Placeholder 5"/>
          <p:cNvSpPr>
            <a:spLocks noGrp="1"/>
          </p:cNvSpPr>
          <p:nvPr>
            <p:ph type="sldNum" sz="quarter" idx="4"/>
          </p:nvPr>
        </p:nvSpPr>
        <p:spPr>
          <a:xfrm>
            <a:off x="8292504" y="6428455"/>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5FD889E0-CAB2-4699-909D-B9A88D47ACBE}" type="slidenum">
              <a:rPr lang="en-US" smtClean="0"/>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Lst>
  <p:hf hdr="0" dt="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51.emf"/><Relationship Id="rId4" Type="http://schemas.openxmlformats.org/officeDocument/2006/relationships/image" Target="../media/image152.emf"/><Relationship Id="rId1" Type="http://schemas.openxmlformats.org/officeDocument/2006/relationships/slideLayout" Target="../slideLayouts/slideLayout2.xml"/><Relationship Id="rId2" Type="http://schemas.openxmlformats.org/officeDocument/2006/relationships/image" Target="../media/image150.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106.xml.rels><?xml version="1.0" encoding="UTF-8" standalone="yes"?>
<Relationships xmlns="http://schemas.openxmlformats.org/package/2006/relationships"><Relationship Id="rId3" Type="http://schemas.openxmlformats.org/officeDocument/2006/relationships/image" Target="../media/image155.emf"/><Relationship Id="rId4" Type="http://schemas.openxmlformats.org/officeDocument/2006/relationships/image" Target="../media/image156.emf"/><Relationship Id="rId1" Type="http://schemas.openxmlformats.org/officeDocument/2006/relationships/slideLayout" Target="../slideLayouts/slideLayout2.xml"/><Relationship Id="rId2" Type="http://schemas.openxmlformats.org/officeDocument/2006/relationships/image" Target="../media/image154.emf"/></Relationships>
</file>

<file path=ppt/slides/_rels/slide107.xml.rels><?xml version="1.0" encoding="UTF-8" standalone="yes"?>
<Relationships xmlns="http://schemas.openxmlformats.org/package/2006/relationships"><Relationship Id="rId3" Type="http://schemas.openxmlformats.org/officeDocument/2006/relationships/image" Target="../media/image155.emf"/><Relationship Id="rId4" Type="http://schemas.openxmlformats.org/officeDocument/2006/relationships/image" Target="../media/image156.emf"/><Relationship Id="rId5" Type="http://schemas.openxmlformats.org/officeDocument/2006/relationships/image" Target="../media/image157.emf"/><Relationship Id="rId1" Type="http://schemas.openxmlformats.org/officeDocument/2006/relationships/slideLayout" Target="../slideLayouts/slideLayout2.xml"/><Relationship Id="rId2" Type="http://schemas.openxmlformats.org/officeDocument/2006/relationships/image" Target="../media/image154.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emf"/><Relationship Id="rId3" Type="http://schemas.openxmlformats.org/officeDocument/2006/relationships/image" Target="../media/image160.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6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11" Type="http://schemas.openxmlformats.org/officeDocument/2006/relationships/image" Target="../media/image55.emf"/><Relationship Id="rId12"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6" Type="http://schemas.openxmlformats.org/officeDocument/2006/relationships/image" Target="../media/image50.emf"/><Relationship Id="rId7" Type="http://schemas.openxmlformats.org/officeDocument/2006/relationships/image" Target="../media/image51.emf"/><Relationship Id="rId8" Type="http://schemas.openxmlformats.org/officeDocument/2006/relationships/image" Target="../media/image52.emf"/><Relationship Id="rId9" Type="http://schemas.openxmlformats.org/officeDocument/2006/relationships/image" Target="../media/image53.emf"/><Relationship Id="rId10" Type="http://schemas.openxmlformats.org/officeDocument/2006/relationships/image" Target="../media/image54.emf"/></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8.png"/><Relationship Id="rId5" Type="http://schemas.openxmlformats.org/officeDocument/2006/relationships/image" Target="../media/image59.emf"/><Relationship Id="rId6"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1.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0.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76.png"/><Relationship Id="rId6"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83.emf"/><Relationship Id="rId5" Type="http://schemas.openxmlformats.org/officeDocument/2006/relationships/image" Target="../media/image84.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 Id="rId3" Type="http://schemas.openxmlformats.org/officeDocument/2006/relationships/image" Target="../media/image101.png"/></Relationships>
</file>

<file path=ppt/slides/_rels/slide71.xml.rels><?xml version="1.0" encoding="UTF-8" standalone="yes"?>
<Relationships xmlns="http://schemas.openxmlformats.org/package/2006/relationships"><Relationship Id="rId9" Type="http://schemas.openxmlformats.org/officeDocument/2006/relationships/image" Target="../media/image104.emf"/><Relationship Id="rId20" Type="http://schemas.openxmlformats.org/officeDocument/2006/relationships/oleObject" Target="../embeddings/oleObject9.bin"/><Relationship Id="rId21" Type="http://schemas.openxmlformats.org/officeDocument/2006/relationships/image" Target="../media/image110.emf"/><Relationship Id="rId22" Type="http://schemas.openxmlformats.org/officeDocument/2006/relationships/image" Target="../media/image19.png"/><Relationship Id="rId10" Type="http://schemas.openxmlformats.org/officeDocument/2006/relationships/oleObject" Target="../embeddings/oleObject4.bin"/><Relationship Id="rId11" Type="http://schemas.openxmlformats.org/officeDocument/2006/relationships/image" Target="../media/image105.emf"/><Relationship Id="rId12" Type="http://schemas.openxmlformats.org/officeDocument/2006/relationships/oleObject" Target="../embeddings/oleObject5.bin"/><Relationship Id="rId13" Type="http://schemas.openxmlformats.org/officeDocument/2006/relationships/image" Target="../media/image106.emf"/><Relationship Id="rId14" Type="http://schemas.openxmlformats.org/officeDocument/2006/relationships/oleObject" Target="../embeddings/oleObject6.bin"/><Relationship Id="rId15" Type="http://schemas.openxmlformats.org/officeDocument/2006/relationships/image" Target="../media/image107.emf"/><Relationship Id="rId16" Type="http://schemas.openxmlformats.org/officeDocument/2006/relationships/oleObject" Target="../embeddings/oleObject7.bin"/><Relationship Id="rId17" Type="http://schemas.openxmlformats.org/officeDocument/2006/relationships/image" Target="../media/image108.emf"/><Relationship Id="rId18" Type="http://schemas.openxmlformats.org/officeDocument/2006/relationships/oleObject" Target="../embeddings/oleObject8.bin"/><Relationship Id="rId19" Type="http://schemas.openxmlformats.org/officeDocument/2006/relationships/image" Target="../media/image109.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1.png"/><Relationship Id="rId4" Type="http://schemas.openxmlformats.org/officeDocument/2006/relationships/oleObject" Target="../embeddings/oleObject1.bin"/><Relationship Id="rId5" Type="http://schemas.openxmlformats.org/officeDocument/2006/relationships/image" Target="../media/image102.emf"/><Relationship Id="rId6" Type="http://schemas.openxmlformats.org/officeDocument/2006/relationships/oleObject" Target="../embeddings/oleObject2.bin"/><Relationship Id="rId7" Type="http://schemas.openxmlformats.org/officeDocument/2006/relationships/image" Target="../media/image103.emf"/><Relationship Id="rId8" Type="http://schemas.openxmlformats.org/officeDocument/2006/relationships/oleObject" Target="../embeddings/oleObject3.bin"/></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tiff"/><Relationship Id="rId3"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12.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13.emf"/><Relationship Id="rId4" Type="http://schemas.openxmlformats.org/officeDocument/2006/relationships/image" Target="../media/image114.emf"/><Relationship Id="rId5" Type="http://schemas.openxmlformats.org/officeDocument/2006/relationships/image" Target="../media/image115.emf"/><Relationship Id="rId6" Type="http://schemas.openxmlformats.org/officeDocument/2006/relationships/image" Target="../media/image116.emf"/><Relationship Id="rId7" Type="http://schemas.openxmlformats.org/officeDocument/2006/relationships/image" Target="../media/image117.emf"/><Relationship Id="rId8" Type="http://schemas.openxmlformats.org/officeDocument/2006/relationships/image" Target="../media/image118.emf"/><Relationship Id="rId9" Type="http://schemas.openxmlformats.org/officeDocument/2006/relationships/image" Target="../media/image119.emf"/><Relationship Id="rId10" Type="http://schemas.openxmlformats.org/officeDocument/2006/relationships/image" Target="../media/image120.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2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jpeg"/><Relationship Id="rId6" Type="http://schemas.openxmlformats.org/officeDocument/2006/relationships/image" Target="../media/image126.png"/><Relationship Id="rId7"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oleObject" Target="../embeddings/oleObject10.bin"/><Relationship Id="rId7" Type="http://schemas.openxmlformats.org/officeDocument/2006/relationships/image" Target="../media/image127.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3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33.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 Id="rId3" Type="http://schemas.openxmlformats.org/officeDocument/2006/relationships/image" Target="../media/image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g"/><Relationship Id="rId3"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36.emf"/><Relationship Id="rId5" Type="http://schemas.openxmlformats.org/officeDocument/2006/relationships/image" Target="../media/image137.emf"/><Relationship Id="rId6" Type="http://schemas.openxmlformats.org/officeDocument/2006/relationships/image" Target="../media/image138.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39.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 Id="rId3"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95.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 Id="rId3"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emf"/><Relationship Id="rId3" Type="http://schemas.openxmlformats.org/officeDocument/2006/relationships/image" Target="../media/image1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4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172" y="2528812"/>
            <a:ext cx="8580154" cy="40960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p:cNvSpPr>
            <a:spLocks noGrp="1"/>
          </p:cNvSpPr>
          <p:nvPr>
            <p:ph type="ctrTitle"/>
          </p:nvPr>
        </p:nvSpPr>
        <p:spPr>
          <a:xfrm>
            <a:off x="323528" y="684680"/>
            <a:ext cx="7463027" cy="1088136"/>
          </a:xfrm>
        </p:spPr>
        <p:txBody>
          <a:bodyPr>
            <a:noAutofit/>
          </a:bodyPr>
          <a:lstStyle/>
          <a:p>
            <a:pPr algn="ctr"/>
            <a:r>
              <a:rPr lang="en-US" sz="2800" dirty="0" smtClean="0"/>
              <a:t>BOSON DE HIGGS:</a:t>
            </a:r>
            <a:br>
              <a:rPr lang="en-US" sz="2800" dirty="0" smtClean="0"/>
            </a:br>
            <a:r>
              <a:rPr lang="en-US" sz="2800" dirty="0" smtClean="0"/>
              <a:t>LA MASSE EST DITE!</a:t>
            </a:r>
            <a:endParaRPr lang="en-US" sz="2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7121" y="451213"/>
            <a:ext cx="1279205" cy="1453905"/>
          </a:xfrm>
          <a:prstGeom prst="rect">
            <a:avLst/>
          </a:prstGeom>
        </p:spPr>
      </p:pic>
      <p:sp>
        <p:nvSpPr>
          <p:cNvPr id="22" name="Subtitle 2"/>
          <p:cNvSpPr txBox="1">
            <a:spLocks/>
          </p:cNvSpPr>
          <p:nvPr/>
        </p:nvSpPr>
        <p:spPr>
          <a:xfrm>
            <a:off x="286172" y="2052126"/>
            <a:ext cx="8568945" cy="454384"/>
          </a:xfrm>
          <a:prstGeom prst="rect">
            <a:avLst/>
          </a:prstGeom>
          <a:solidFill>
            <a:schemeClr val="tx1">
              <a:lumMod val="75000"/>
              <a:lumOff val="25000"/>
            </a:schemeClr>
          </a:solidFill>
          <a:ln>
            <a:noFill/>
          </a:ln>
        </p:spPr>
        <p:style>
          <a:lnRef idx="1">
            <a:schemeClr val="accent3"/>
          </a:lnRef>
          <a:fillRef idx="2">
            <a:schemeClr val="accent3"/>
          </a:fillRef>
          <a:effectRef idx="1">
            <a:schemeClr val="accent3"/>
          </a:effectRef>
          <a:fontRef idx="minor">
            <a:schemeClr val="dk1"/>
          </a:fontRef>
        </p:style>
        <p:txBody>
          <a:bodyPr vert="horz" lIns="91430" tIns="45715" rIns="91430" bIns="45715" rtlCol="0">
            <a:normAutofit/>
          </a:bodyPr>
          <a:lstStyle>
            <a:lvl1pPr marL="0" indent="0" algn="l" defTabSz="914296"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148" indent="0" algn="ctr" defTabSz="914296" rtl="0" eaLnBrk="1" latinLnBrk="0" hangingPunct="1">
              <a:spcBef>
                <a:spcPts val="600"/>
              </a:spcBef>
              <a:buClr>
                <a:schemeClr val="tx1">
                  <a:lumMod val="75000"/>
                  <a:lumOff val="25000"/>
                </a:schemeClr>
              </a:buClr>
              <a:buSzPct val="90000"/>
              <a:buFont typeface="Wingdings" pitchFamily="2" charset="2"/>
              <a:buNone/>
              <a:defRPr sz="2200" kern="1200">
                <a:solidFill>
                  <a:schemeClr val="tx1">
                    <a:tint val="75000"/>
                  </a:schemeClr>
                </a:solidFill>
                <a:latin typeface="+mn-lt"/>
                <a:ea typeface="+mn-ea"/>
                <a:cs typeface="+mn-cs"/>
              </a:defRPr>
            </a:lvl2pPr>
            <a:lvl3pPr marL="914296" indent="0" algn="ctr" defTabSz="914296" rtl="0" eaLnBrk="1" latinLnBrk="0" hangingPunct="1">
              <a:spcBef>
                <a:spcPts val="600"/>
              </a:spcBef>
              <a:buClr>
                <a:schemeClr val="bg1">
                  <a:lumMod val="65000"/>
                </a:schemeClr>
              </a:buClr>
              <a:buSzPct val="90000"/>
              <a:buFont typeface="Wingdings" pitchFamily="2" charset="2"/>
              <a:buNone/>
              <a:defRPr sz="2000" kern="1200">
                <a:solidFill>
                  <a:schemeClr val="tx1">
                    <a:tint val="75000"/>
                  </a:schemeClr>
                </a:solidFill>
                <a:latin typeface="+mn-lt"/>
                <a:ea typeface="+mn-ea"/>
                <a:cs typeface="+mn-cs"/>
              </a:defRPr>
            </a:lvl3pPr>
            <a:lvl4pPr marL="1371444" indent="0" algn="ctr" defTabSz="914296" rtl="0" eaLnBrk="1" latinLnBrk="0" hangingPunct="1">
              <a:spcBef>
                <a:spcPts val="600"/>
              </a:spcBef>
              <a:buClr>
                <a:schemeClr val="tx1">
                  <a:lumMod val="75000"/>
                  <a:lumOff val="25000"/>
                </a:schemeClr>
              </a:buClr>
              <a:buSzPct val="90000"/>
              <a:buFont typeface="Wingdings" pitchFamily="2" charset="2"/>
              <a:buNone/>
              <a:defRPr sz="1800" kern="1200">
                <a:solidFill>
                  <a:schemeClr val="tx1">
                    <a:tint val="75000"/>
                  </a:schemeClr>
                </a:solidFill>
                <a:latin typeface="+mn-lt"/>
                <a:ea typeface="+mn-ea"/>
                <a:cs typeface="+mn-cs"/>
              </a:defRPr>
            </a:lvl4pPr>
            <a:lvl5pPr marL="1828592" indent="0" algn="ctr" defTabSz="914296" rtl="0" eaLnBrk="1" latinLnBrk="0" hangingPunct="1">
              <a:spcBef>
                <a:spcPts val="600"/>
              </a:spcBef>
              <a:buClr>
                <a:schemeClr val="bg1">
                  <a:lumMod val="65000"/>
                </a:schemeClr>
              </a:buClr>
              <a:buSzPct val="90000"/>
              <a:buFont typeface="Wingdings" pitchFamily="2" charset="2"/>
              <a:buNone/>
              <a:defRPr sz="1800" kern="1200">
                <a:solidFill>
                  <a:schemeClr val="tx1">
                    <a:tint val="75000"/>
                  </a:schemeClr>
                </a:solidFill>
                <a:latin typeface="+mn-lt"/>
                <a:ea typeface="+mn-ea"/>
                <a:cs typeface="+mn-cs"/>
              </a:defRPr>
            </a:lvl5pPr>
            <a:lvl6pPr marL="2285740" indent="0" algn="ctr" defTabSz="914296" rtl="0" eaLnBrk="1" latinLnBrk="0" hangingPunct="1">
              <a:spcBef>
                <a:spcPts val="600"/>
              </a:spcBef>
              <a:buClr>
                <a:schemeClr val="tx1">
                  <a:lumMod val="75000"/>
                  <a:lumOff val="25000"/>
                </a:schemeClr>
              </a:buClr>
              <a:buSzPct val="90000"/>
              <a:buFont typeface="Wingdings" pitchFamily="2" charset="2"/>
              <a:buNone/>
              <a:defRPr lang="en-US" sz="1800" kern="1200">
                <a:solidFill>
                  <a:schemeClr val="tx1">
                    <a:tint val="75000"/>
                  </a:schemeClr>
                </a:solidFill>
                <a:latin typeface="+mn-lt"/>
                <a:ea typeface="+mn-ea"/>
                <a:cs typeface="+mn-cs"/>
              </a:defRPr>
            </a:lvl6pPr>
            <a:lvl7pPr marL="2742888" indent="0" algn="ctr" defTabSz="914296" rtl="0" eaLnBrk="1" latinLnBrk="0" hangingPunct="1">
              <a:spcBef>
                <a:spcPts val="600"/>
              </a:spcBef>
              <a:buClr>
                <a:schemeClr val="bg1">
                  <a:lumMod val="65000"/>
                </a:schemeClr>
              </a:buClr>
              <a:buSzPct val="90000"/>
              <a:buFont typeface="Wingdings" pitchFamily="2" charset="2"/>
              <a:buNone/>
              <a:defRPr lang="en-US" sz="1800" kern="1200">
                <a:solidFill>
                  <a:schemeClr val="tx1">
                    <a:tint val="75000"/>
                  </a:schemeClr>
                </a:solidFill>
                <a:latin typeface="+mn-lt"/>
                <a:ea typeface="+mn-ea"/>
                <a:cs typeface="+mn-cs"/>
              </a:defRPr>
            </a:lvl7pPr>
            <a:lvl8pPr marL="3200036" indent="0" algn="ctr" defTabSz="914296" rtl="0" eaLnBrk="1" latinLnBrk="0" hangingPunct="1">
              <a:spcBef>
                <a:spcPts val="600"/>
              </a:spcBef>
              <a:buClr>
                <a:schemeClr val="tx1">
                  <a:lumMod val="75000"/>
                  <a:lumOff val="25000"/>
                </a:schemeClr>
              </a:buClr>
              <a:buSzPct val="90000"/>
              <a:buFont typeface="Wingdings" pitchFamily="2" charset="2"/>
              <a:buNone/>
              <a:defRPr lang="en-US" sz="1800" kern="1200">
                <a:solidFill>
                  <a:schemeClr val="tx1">
                    <a:tint val="75000"/>
                  </a:schemeClr>
                </a:solidFill>
                <a:latin typeface="+mn-lt"/>
                <a:ea typeface="+mn-ea"/>
                <a:cs typeface="+mn-cs"/>
              </a:defRPr>
            </a:lvl8pPr>
            <a:lvl9pPr marL="3657184" indent="0" algn="ctr" defTabSz="914296" rtl="0" eaLnBrk="1" latinLnBrk="0" hangingPunct="1">
              <a:spcBef>
                <a:spcPts val="600"/>
              </a:spcBef>
              <a:buClr>
                <a:schemeClr val="bg1">
                  <a:lumMod val="65000"/>
                </a:schemeClr>
              </a:buClr>
              <a:buSzPct val="90000"/>
              <a:buFont typeface="Wingdings" pitchFamily="2" charset="2"/>
              <a:buNone/>
              <a:defRPr lang="en-US" sz="1800" kern="1200">
                <a:solidFill>
                  <a:schemeClr val="tx1">
                    <a:tint val="75000"/>
                  </a:schemeClr>
                </a:solidFill>
                <a:latin typeface="+mn-lt"/>
                <a:ea typeface="+mn-ea"/>
                <a:cs typeface="+mn-cs"/>
              </a:defRPr>
            </a:lvl9pPr>
          </a:lstStyle>
          <a:p>
            <a:pPr algn="r"/>
            <a:r>
              <a:rPr lang="en-US" sz="2000" dirty="0" smtClean="0"/>
              <a:t>Julie </a:t>
            </a:r>
            <a:r>
              <a:rPr lang="en-US" sz="2000" dirty="0" err="1" smtClean="0"/>
              <a:t>Malclès</a:t>
            </a:r>
            <a:r>
              <a:rPr lang="en-US" sz="2000" dirty="0" smtClean="0"/>
              <a:t> (SPP, CEA-</a:t>
            </a:r>
            <a:r>
              <a:rPr lang="en-US" sz="2000" dirty="0" err="1" smtClean="0"/>
              <a:t>Saclay</a:t>
            </a:r>
            <a:r>
              <a:rPr lang="en-US" sz="2000" dirty="0" smtClean="0"/>
              <a:t>), </a:t>
            </a:r>
            <a:r>
              <a:rPr lang="en-US" sz="2000" dirty="0" err="1" smtClean="0"/>
              <a:t>séminaires</a:t>
            </a:r>
            <a:r>
              <a:rPr lang="en-US" sz="2000" dirty="0" smtClean="0"/>
              <a:t> du </a:t>
            </a:r>
            <a:r>
              <a:rPr lang="en-US" sz="2000" dirty="0" err="1" smtClean="0"/>
              <a:t>Magistère</a:t>
            </a:r>
            <a:r>
              <a:rPr lang="en-US" sz="2000" dirty="0" smtClean="0"/>
              <a:t> de physique d’Orsay </a:t>
            </a:r>
            <a:endParaRPr lang="en-US" sz="20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6137" y="2539963"/>
            <a:ext cx="5905742" cy="408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92093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Modèle Standard</a:t>
            </a:r>
            <a:endParaRPr lang="fr-FR" dirty="0"/>
          </a:p>
        </p:txBody>
      </p:sp>
      <p:sp>
        <p:nvSpPr>
          <p:cNvPr id="3" name="Espace réservé du pied de page 2"/>
          <p:cNvSpPr>
            <a:spLocks noGrp="1"/>
          </p:cNvSpPr>
          <p:nvPr>
            <p:ph type="ftr" sz="quarter" idx="11"/>
          </p:nvPr>
        </p:nvSpPr>
        <p:spPr/>
        <p:txBody>
          <a:bodyPr/>
          <a:lstStyle/>
          <a:p>
            <a:r>
              <a:rPr lang="fr-FR" smtClean="0"/>
              <a:t>J. MALCLES 25/09/2012</a:t>
            </a:r>
            <a:endParaRPr lang="en-US" dirty="0"/>
          </a:p>
        </p:txBody>
      </p:sp>
      <p:sp>
        <p:nvSpPr>
          <p:cNvPr id="7" name="Text Box 5"/>
          <p:cNvSpPr txBox="1">
            <a:spLocks noChangeArrowheads="1"/>
          </p:cNvSpPr>
          <p:nvPr/>
        </p:nvSpPr>
        <p:spPr bwMode="auto">
          <a:xfrm>
            <a:off x="156532" y="1837118"/>
            <a:ext cx="4753309" cy="4711163"/>
          </a:xfrm>
          <a:prstGeom prst="rect">
            <a:avLst/>
          </a:prstGeom>
          <a:noFill/>
          <a:ln>
            <a:noFill/>
          </a:ln>
          <a:effectLst/>
          <a:extLst>
            <a:ext uri="{909E8E84-426E-40dd-AFC4-6F175D3DCCD1}">
              <a14:hiddenFill xmlns:a14="http://schemas.microsoft.com/office/drawing/2010/main">
                <a:solidFill>
                  <a:schemeClr val="bg1">
                    <a:alpha val="89000"/>
                  </a:schemeClr>
                </a:solidFill>
              </a14:hiddenFill>
            </a:ext>
            <a:ext uri="{91240B29-F687-4f45-9708-019B960494DF}">
              <a14:hiddenLine xmlns:a14="http://schemas.microsoft.com/office/drawing/2010/main" w="19050">
                <a:solidFill>
                  <a:srgbClr val="0000FF"/>
                </a:solidFill>
                <a:miter lim="800000"/>
                <a:headEnd/>
                <a:tailEnd type="none" w="sm" len="med"/>
              </a14:hiddenLine>
            </a:ext>
            <a:ext uri="{AF507438-7753-43e0-B8FC-AC1667EBCBE1}">
              <a14:hiddenEffects xmlns:a14="http://schemas.microsoft.com/office/drawing/2010/main">
                <a:effectLst>
                  <a:outerShdw dist="71842" dir="2700000" algn="ctr" rotWithShape="0">
                    <a:srgbClr val="DDDDDD"/>
                  </a:outerShdw>
                </a:effectLst>
              </a14:hiddenEffects>
            </a:ext>
          </a:extLst>
        </p:spPr>
        <p:txBody>
          <a:bodyPr wrap="square" lIns="90000" tIns="46800" rIns="90000" bIns="46800">
            <a:spAutoFit/>
          </a:bodyPr>
          <a:lstStyle>
            <a:lvl1pPr marL="603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fr-FR" sz="2000" b="1" dirty="0" smtClean="0">
                <a:solidFill>
                  <a:srgbClr val="FF0000"/>
                </a:solidFill>
                <a:latin typeface="+mn-lt"/>
                <a:cs typeface="Arial" charset="0"/>
              </a:rPr>
              <a:t>Le Modèle Standard </a:t>
            </a:r>
            <a:r>
              <a:rPr lang="fr-FR" sz="2000" b="1" dirty="0" smtClean="0">
                <a:solidFill>
                  <a:srgbClr val="333333"/>
                </a:solidFill>
                <a:latin typeface="+mn-lt"/>
                <a:cs typeface="Arial" charset="0"/>
              </a:rPr>
              <a:t>décrit la physique des particules à partir de: </a:t>
            </a:r>
          </a:p>
          <a:p>
            <a:pPr>
              <a:spcBef>
                <a:spcPct val="50000"/>
              </a:spcBef>
            </a:pPr>
            <a:r>
              <a:rPr lang="fr-FR" sz="2000" b="1" dirty="0" smtClean="0">
                <a:solidFill>
                  <a:srgbClr val="990000"/>
                </a:solidFill>
                <a:latin typeface="+mn-lt"/>
                <a:cs typeface="Arial" charset="0"/>
              </a:rPr>
              <a:t>Quelques constituants élémentaires:</a:t>
            </a:r>
          </a:p>
          <a:p>
            <a:pPr marL="403225" indent="-342900">
              <a:spcBef>
                <a:spcPct val="50000"/>
              </a:spcBef>
              <a:buFont typeface="Arial"/>
              <a:buChar char="•"/>
            </a:pPr>
            <a:r>
              <a:rPr lang="fr-FR" sz="2000" dirty="0" smtClean="0">
                <a:solidFill>
                  <a:srgbClr val="333333"/>
                </a:solidFill>
                <a:latin typeface="+mn-lt"/>
                <a:cs typeface="Arial" charset="0"/>
              </a:rPr>
              <a:t>12 constituants (+12 constituants d’antimatière)</a:t>
            </a:r>
          </a:p>
          <a:p>
            <a:pPr marL="403225" indent="-342900">
              <a:spcBef>
                <a:spcPct val="50000"/>
              </a:spcBef>
              <a:buFont typeface="Arial"/>
              <a:buChar char="•"/>
            </a:pPr>
            <a:r>
              <a:rPr lang="fr-FR" sz="2000" dirty="0" smtClean="0">
                <a:solidFill>
                  <a:srgbClr val="333333"/>
                </a:solidFill>
                <a:latin typeface="+mn-lt"/>
                <a:cs typeface="Arial" charset="0"/>
              </a:rPr>
              <a:t>répartis en 3 familles semblables mais dont les membres ont des masses différentes</a:t>
            </a:r>
            <a:endParaRPr lang="fr-FR" sz="2000" dirty="0">
              <a:solidFill>
                <a:srgbClr val="333333"/>
              </a:solidFill>
              <a:latin typeface="+mn-lt"/>
              <a:cs typeface="Arial" charset="0"/>
            </a:endParaRPr>
          </a:p>
          <a:p>
            <a:pPr>
              <a:spcBef>
                <a:spcPct val="50000"/>
              </a:spcBef>
            </a:pPr>
            <a:r>
              <a:rPr lang="fr-FR" sz="2000" b="1" dirty="0" smtClean="0">
                <a:solidFill>
                  <a:srgbClr val="990000"/>
                </a:solidFill>
                <a:latin typeface="+mn-lt"/>
                <a:cs typeface="Arial" charset="0"/>
              </a:rPr>
              <a:t>Et leurs </a:t>
            </a:r>
            <a:r>
              <a:rPr lang="fr-FR" sz="2000" b="1" dirty="0">
                <a:solidFill>
                  <a:srgbClr val="990000"/>
                </a:solidFill>
                <a:latin typeface="+mn-lt"/>
                <a:cs typeface="Arial" charset="0"/>
              </a:rPr>
              <a:t>i</a:t>
            </a:r>
            <a:r>
              <a:rPr lang="fr-FR" sz="2000" b="1" dirty="0" smtClean="0">
                <a:solidFill>
                  <a:srgbClr val="990000"/>
                </a:solidFill>
                <a:latin typeface="+mn-lt"/>
                <a:cs typeface="Arial" charset="0"/>
              </a:rPr>
              <a:t>nteractions:</a:t>
            </a:r>
          </a:p>
          <a:p>
            <a:pPr marL="403225" indent="-342900">
              <a:spcBef>
                <a:spcPct val="50000"/>
              </a:spcBef>
              <a:buFont typeface="Arial"/>
              <a:buChar char="•"/>
            </a:pPr>
            <a:r>
              <a:rPr lang="fr-FR" sz="2000" dirty="0" smtClean="0">
                <a:solidFill>
                  <a:srgbClr val="333333"/>
                </a:solidFill>
                <a:latin typeface="+mn-lt"/>
                <a:cs typeface="Arial" charset="0"/>
              </a:rPr>
              <a:t>faible, forte, électromagnétique</a:t>
            </a:r>
          </a:p>
          <a:p>
            <a:pPr marL="403225" indent="-342900">
              <a:spcBef>
                <a:spcPct val="50000"/>
              </a:spcBef>
              <a:buFont typeface="Arial"/>
              <a:buChar char="•"/>
            </a:pPr>
            <a:r>
              <a:rPr lang="fr-FR" sz="2000" dirty="0" smtClean="0">
                <a:solidFill>
                  <a:srgbClr val="333333"/>
                </a:solidFill>
                <a:latin typeface="+mn-lt"/>
                <a:cs typeface="Arial" charset="0"/>
              </a:rPr>
              <a:t>portées par des particules médiatrices: les bosons d’interactions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4" name="TextBox 3"/>
          <p:cNvSpPr txBox="1"/>
          <p:nvPr/>
        </p:nvSpPr>
        <p:spPr>
          <a:xfrm>
            <a:off x="5075071" y="5969000"/>
            <a:ext cx="3776319" cy="646331"/>
          </a:xfrm>
          <a:prstGeom prst="rect">
            <a:avLst/>
          </a:prstGeom>
          <a:noFill/>
        </p:spPr>
        <p:txBody>
          <a:bodyPr wrap="none" rtlCol="0">
            <a:spAutoFit/>
          </a:bodyPr>
          <a:lstStyle/>
          <a:p>
            <a:pPr algn="ctr"/>
            <a:r>
              <a:rPr lang="en-US" dirty="0" err="1" smtClean="0"/>
              <a:t>Modèle</a:t>
            </a:r>
            <a:r>
              <a:rPr lang="en-US" dirty="0" smtClean="0"/>
              <a:t> Standard = </a:t>
            </a:r>
            <a:r>
              <a:rPr lang="en-US" dirty="0" smtClean="0"/>
              <a:t> </a:t>
            </a:r>
            <a:r>
              <a:rPr lang="en-US" dirty="0" err="1" smtClean="0"/>
              <a:t>théorie</a:t>
            </a:r>
            <a:r>
              <a:rPr lang="en-US" dirty="0" smtClean="0"/>
              <a:t> </a:t>
            </a:r>
            <a:r>
              <a:rPr lang="en-US" dirty="0" err="1" smtClean="0"/>
              <a:t>quantique</a:t>
            </a:r>
            <a:endParaRPr lang="en-US" dirty="0" smtClean="0"/>
          </a:p>
          <a:p>
            <a:pPr algn="ctr"/>
            <a:r>
              <a:rPr lang="en-US" dirty="0" smtClean="0"/>
              <a:t> et </a:t>
            </a:r>
            <a:r>
              <a:rPr lang="en-US" dirty="0" err="1" smtClean="0"/>
              <a:t>relativiste</a:t>
            </a:r>
            <a:r>
              <a:rPr lang="en-US" dirty="0" smtClean="0"/>
              <a:t> des champs</a:t>
            </a:r>
            <a:endParaRPr lang="en-US" dirty="0"/>
          </a:p>
        </p:txBody>
      </p:sp>
      <p:pic>
        <p:nvPicPr>
          <p:cNvPr id="9" name="Picture 8" descr="Elementary-Particl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417" y="1624885"/>
            <a:ext cx="4027000" cy="4361976"/>
          </a:xfrm>
          <a:prstGeom prst="rect">
            <a:avLst/>
          </a:prstGeom>
        </p:spPr>
      </p:pic>
      <p:sp>
        <p:nvSpPr>
          <p:cNvPr id="5" name="Slide Number Placeholder 4"/>
          <p:cNvSpPr>
            <a:spLocks noGrp="1"/>
          </p:cNvSpPr>
          <p:nvPr>
            <p:ph type="sldNum" sz="quarter" idx="12"/>
          </p:nvPr>
        </p:nvSpPr>
        <p:spPr/>
        <p:txBody>
          <a:bodyPr/>
          <a:lstStyle/>
          <a:p>
            <a:fld id="{5FD889E0-CAB2-4699-909D-B9A88D47ACBE}" type="slidenum">
              <a:rPr lang="en-US" smtClean="0"/>
              <a:t>10</a:t>
            </a:fld>
            <a:endParaRPr lang="en-US" dirty="0"/>
          </a:p>
        </p:txBody>
      </p:sp>
    </p:spTree>
    <p:extLst>
      <p:ext uri="{BB962C8B-B14F-4D97-AF65-F5344CB8AC3E}">
        <p14:creationId xmlns:p14="http://schemas.microsoft.com/office/powerpoint/2010/main" val="473924673"/>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Brisure</a:t>
            </a:r>
            <a:r>
              <a:rPr lang="en-US" dirty="0" smtClean="0"/>
              <a:t> de la </a:t>
            </a:r>
            <a:r>
              <a:rPr lang="en-US" dirty="0" err="1" smtClean="0"/>
              <a:t>symétrie</a:t>
            </a:r>
            <a:r>
              <a:rPr lang="en-US" dirty="0" smtClean="0"/>
              <a:t> </a:t>
            </a:r>
            <a:r>
              <a:rPr lang="en-US" dirty="0" err="1" smtClean="0"/>
              <a:t>électrofaible</a:t>
            </a:r>
            <a:endParaRPr lang="en-US" dirty="0"/>
          </a:p>
        </p:txBody>
      </p:sp>
      <p:sp>
        <p:nvSpPr>
          <p:cNvPr id="5" name="Slide Number Placeholder 4"/>
          <p:cNvSpPr>
            <a:spLocks noGrp="1"/>
          </p:cNvSpPr>
          <p:nvPr>
            <p:ph type="sldNum" sz="quarter" idx="12"/>
          </p:nvPr>
        </p:nvSpPr>
        <p:spPr>
          <a:xfrm>
            <a:off x="8227632" y="6437032"/>
            <a:ext cx="630621" cy="359760"/>
          </a:xfrm>
        </p:spPr>
        <p:txBody>
          <a:bodyPr/>
          <a:lstStyle/>
          <a:p>
            <a:fld id="{5FD889E0-CAB2-4699-909D-B9A88D47ACBE}" type="slidenum">
              <a:rPr lang="en-US" smtClean="0"/>
              <a:t>100</a:t>
            </a:fld>
            <a:endParaRPr lang="en-US" dirty="0"/>
          </a:p>
        </p:txBody>
      </p:sp>
      <p:sp>
        <p:nvSpPr>
          <p:cNvPr id="6" name="Footer Placeholder 5"/>
          <p:cNvSpPr>
            <a:spLocks noGrp="1"/>
          </p:cNvSpPr>
          <p:nvPr>
            <p:ph type="ftr" sz="quarter" idx="11"/>
          </p:nvPr>
        </p:nvSpPr>
        <p:spPr/>
        <p:txBody>
          <a:bodyPr/>
          <a:lstStyle/>
          <a:p>
            <a:r>
              <a:rPr lang="en-US" smtClean="0"/>
              <a:t>J. MALCLES 25/09/2012</a:t>
            </a:r>
            <a:endParaRPr lang="en-US" dirty="0"/>
          </a:p>
        </p:txBody>
      </p:sp>
      <p:sp>
        <p:nvSpPr>
          <p:cNvPr id="19" name="Content Placeholder 2"/>
          <p:cNvSpPr>
            <a:spLocks noGrp="1"/>
          </p:cNvSpPr>
          <p:nvPr>
            <p:ph idx="1"/>
          </p:nvPr>
        </p:nvSpPr>
        <p:spPr>
          <a:xfrm>
            <a:off x="199698" y="1450808"/>
            <a:ext cx="8944301" cy="5345984"/>
          </a:xfrm>
        </p:spPr>
        <p:txBody>
          <a:bodyPr>
            <a:noAutofit/>
          </a:bodyPr>
          <a:lstStyle/>
          <a:p>
            <a:pPr marL="0" indent="0">
              <a:buNone/>
            </a:pPr>
            <a:endParaRPr lang="en-US" sz="1200" dirty="0"/>
          </a:p>
          <a:p>
            <a:pPr marL="0" indent="0">
              <a:buNone/>
            </a:pPr>
            <a:r>
              <a:rPr lang="en-US" sz="2000" b="1" dirty="0" smtClean="0">
                <a:solidFill>
                  <a:schemeClr val="accent1"/>
                </a:solidFill>
              </a:rPr>
              <a:t>Introduction d’un doublet de champs </a:t>
            </a:r>
            <a:r>
              <a:rPr lang="en-US" sz="2000" b="1" dirty="0" err="1" smtClean="0">
                <a:solidFill>
                  <a:schemeClr val="accent1"/>
                </a:solidFill>
              </a:rPr>
              <a:t>scalaires</a:t>
            </a:r>
            <a:r>
              <a:rPr lang="en-US" sz="2000" b="1" dirty="0" smtClean="0">
                <a:solidFill>
                  <a:schemeClr val="accent1"/>
                </a:solidFill>
              </a:rPr>
              <a:t>:</a:t>
            </a:r>
          </a:p>
          <a:p>
            <a:pPr marL="0" indent="0">
              <a:buNone/>
            </a:pPr>
            <a:endParaRPr lang="en-US" sz="2000" b="1" dirty="0">
              <a:solidFill>
                <a:schemeClr val="accent1"/>
              </a:solidFill>
            </a:endParaRPr>
          </a:p>
          <a:p>
            <a:pPr marL="0" indent="0">
              <a:buNone/>
            </a:pPr>
            <a:r>
              <a:rPr lang="en-US" sz="2000" dirty="0" err="1" smtClean="0">
                <a:solidFill>
                  <a:srgbClr val="000000"/>
                </a:solidFill>
              </a:rPr>
              <a:t>Une</a:t>
            </a:r>
            <a:r>
              <a:rPr lang="en-US" sz="2000" dirty="0" smtClean="0">
                <a:solidFill>
                  <a:srgbClr val="000000"/>
                </a:solidFill>
              </a:rPr>
              <a:t> des </a:t>
            </a:r>
            <a:r>
              <a:rPr lang="en-US" sz="2000" dirty="0" err="1" smtClean="0">
                <a:solidFill>
                  <a:srgbClr val="000000"/>
                </a:solidFill>
              </a:rPr>
              <a:t>composantes</a:t>
            </a:r>
            <a:r>
              <a:rPr lang="en-US" sz="2000" dirty="0" smtClean="0">
                <a:solidFill>
                  <a:srgbClr val="000000"/>
                </a:solidFill>
              </a:rPr>
              <a:t> </a:t>
            </a:r>
            <a:r>
              <a:rPr lang="en-US" sz="2000" dirty="0" err="1" smtClean="0">
                <a:solidFill>
                  <a:srgbClr val="000000"/>
                </a:solidFill>
              </a:rPr>
              <a:t>développe</a:t>
            </a:r>
            <a:r>
              <a:rPr lang="en-US" sz="2000" dirty="0" smtClean="0">
                <a:solidFill>
                  <a:srgbClr val="000000"/>
                </a:solidFill>
              </a:rPr>
              <a:t> </a:t>
            </a:r>
            <a:r>
              <a:rPr lang="en-US" sz="2000" dirty="0" err="1" smtClean="0">
                <a:solidFill>
                  <a:srgbClr val="000000"/>
                </a:solidFill>
              </a:rPr>
              <a:t>une</a:t>
            </a:r>
            <a:r>
              <a:rPr lang="en-US" sz="2000" dirty="0" smtClean="0">
                <a:solidFill>
                  <a:srgbClr val="000000"/>
                </a:solidFill>
              </a:rPr>
              <a:t> </a:t>
            </a:r>
            <a:r>
              <a:rPr lang="en-US" sz="2000" dirty="0" err="1" smtClean="0">
                <a:solidFill>
                  <a:srgbClr val="000000"/>
                </a:solidFill>
              </a:rPr>
              <a:t>valeur</a:t>
            </a:r>
            <a:r>
              <a:rPr lang="en-US" sz="2000" dirty="0" smtClean="0">
                <a:solidFill>
                  <a:srgbClr val="000000"/>
                </a:solidFill>
              </a:rPr>
              <a:t> non-</a:t>
            </a:r>
            <a:r>
              <a:rPr lang="en-US" sz="2000" dirty="0" err="1" smtClean="0">
                <a:solidFill>
                  <a:srgbClr val="000000"/>
                </a:solidFill>
              </a:rPr>
              <a:t>nulle</a:t>
            </a:r>
            <a:r>
              <a:rPr lang="en-US" sz="2000" dirty="0" smtClean="0">
                <a:solidFill>
                  <a:srgbClr val="000000"/>
                </a:solidFill>
              </a:rPr>
              <a:t> </a:t>
            </a:r>
            <a:r>
              <a:rPr lang="en-US" sz="2000" dirty="0" err="1" smtClean="0">
                <a:solidFill>
                  <a:srgbClr val="000000"/>
                </a:solidFill>
              </a:rPr>
              <a:t>dans</a:t>
            </a:r>
            <a:r>
              <a:rPr lang="en-US" sz="2000" dirty="0" smtClean="0">
                <a:solidFill>
                  <a:srgbClr val="000000"/>
                </a:solidFill>
              </a:rPr>
              <a:t> le vide </a:t>
            </a:r>
            <a:r>
              <a:rPr lang="en-US" sz="2000" dirty="0" smtClean="0">
                <a:solidFill>
                  <a:srgbClr val="000000"/>
                </a:solidFill>
                <a:latin typeface="Apple Chancery"/>
                <a:cs typeface="Apple Chancery"/>
              </a:rPr>
              <a:t>v</a:t>
            </a:r>
          </a:p>
          <a:p>
            <a:pPr lvl="1"/>
            <a:r>
              <a:rPr lang="en-US" sz="1800" dirty="0" smtClean="0">
                <a:solidFill>
                  <a:srgbClr val="000000"/>
                </a:solidFill>
              </a:rPr>
              <a:t>3 </a:t>
            </a:r>
            <a:r>
              <a:rPr lang="en-US" sz="1800" dirty="0" err="1" smtClean="0">
                <a:solidFill>
                  <a:srgbClr val="000000"/>
                </a:solidFill>
              </a:rPr>
              <a:t>composantes</a:t>
            </a:r>
            <a:r>
              <a:rPr lang="en-US" sz="1800" dirty="0" smtClean="0">
                <a:solidFill>
                  <a:srgbClr val="000000"/>
                </a:solidFill>
              </a:rPr>
              <a:t> </a:t>
            </a:r>
            <a:r>
              <a:rPr lang="en-US" sz="1800" dirty="0" err="1" smtClean="0">
                <a:solidFill>
                  <a:srgbClr val="000000"/>
                </a:solidFill>
              </a:rPr>
              <a:t>sont</a:t>
            </a:r>
            <a:r>
              <a:rPr lang="en-US" sz="1800" dirty="0" smtClean="0">
                <a:solidFill>
                  <a:srgbClr val="000000"/>
                </a:solidFill>
              </a:rPr>
              <a:t> </a:t>
            </a:r>
            <a:r>
              <a:rPr lang="en-US" sz="1800" dirty="0" err="1" smtClean="0">
                <a:solidFill>
                  <a:srgbClr val="000000"/>
                </a:solidFill>
              </a:rPr>
              <a:t>absorbées</a:t>
            </a:r>
            <a:r>
              <a:rPr lang="en-US" sz="1800" dirty="0" smtClean="0">
                <a:solidFill>
                  <a:srgbClr val="000000"/>
                </a:solidFill>
              </a:rPr>
              <a:t> sous </a:t>
            </a:r>
            <a:r>
              <a:rPr lang="en-US" sz="1800" dirty="0" err="1" smtClean="0">
                <a:solidFill>
                  <a:srgbClr val="000000"/>
                </a:solidFill>
              </a:rPr>
              <a:t>forme</a:t>
            </a:r>
            <a:r>
              <a:rPr lang="en-US" sz="1800" dirty="0" smtClean="0">
                <a:solidFill>
                  <a:srgbClr val="000000"/>
                </a:solidFill>
              </a:rPr>
              <a:t> de </a:t>
            </a:r>
            <a:r>
              <a:rPr lang="en-US" sz="1800" dirty="0" err="1" smtClean="0">
                <a:solidFill>
                  <a:srgbClr val="000000"/>
                </a:solidFill>
              </a:rPr>
              <a:t>degrés</a:t>
            </a:r>
            <a:r>
              <a:rPr lang="en-US" sz="1800" dirty="0" smtClean="0">
                <a:solidFill>
                  <a:srgbClr val="000000"/>
                </a:solidFill>
              </a:rPr>
              <a:t> de </a:t>
            </a:r>
            <a:r>
              <a:rPr lang="en-US" sz="1800" dirty="0" err="1" smtClean="0">
                <a:solidFill>
                  <a:srgbClr val="000000"/>
                </a:solidFill>
              </a:rPr>
              <a:t>liberté</a:t>
            </a:r>
            <a:r>
              <a:rPr lang="en-US" sz="1800" dirty="0" smtClean="0">
                <a:solidFill>
                  <a:srgbClr val="000000"/>
                </a:solidFill>
              </a:rPr>
              <a:t> </a:t>
            </a:r>
            <a:r>
              <a:rPr lang="en-US" sz="1800" dirty="0" err="1" smtClean="0">
                <a:solidFill>
                  <a:srgbClr val="000000"/>
                </a:solidFill>
              </a:rPr>
              <a:t>longitudinaux</a:t>
            </a:r>
            <a:r>
              <a:rPr lang="en-US" sz="1800" dirty="0" smtClean="0">
                <a:solidFill>
                  <a:srgbClr val="000000"/>
                </a:solidFill>
              </a:rPr>
              <a:t> des bosons </a:t>
            </a:r>
            <a:r>
              <a:rPr lang="en-US" sz="1800" dirty="0" smtClean="0">
                <a:solidFill>
                  <a:schemeClr val="tx1"/>
                </a:solidFill>
              </a:rPr>
              <a:t>W</a:t>
            </a:r>
            <a:r>
              <a:rPr lang="en-US" sz="1800" baseline="30000" dirty="0" smtClean="0">
                <a:solidFill>
                  <a:schemeClr val="tx1"/>
                </a:solidFill>
              </a:rPr>
              <a:t>±</a:t>
            </a:r>
            <a:r>
              <a:rPr lang="en-US" sz="1800" dirty="0" smtClean="0">
                <a:solidFill>
                  <a:schemeClr val="tx1"/>
                </a:solidFill>
              </a:rPr>
              <a:t> et Z, </a:t>
            </a:r>
            <a:r>
              <a:rPr lang="en-US" sz="1800" dirty="0" err="1" smtClean="0">
                <a:solidFill>
                  <a:schemeClr val="tx1"/>
                </a:solidFill>
              </a:rPr>
              <a:t>leur</a:t>
            </a:r>
            <a:r>
              <a:rPr lang="en-US" sz="1800" dirty="0" smtClean="0">
                <a:solidFill>
                  <a:schemeClr val="tx1"/>
                </a:solidFill>
              </a:rPr>
              <a:t> </a:t>
            </a:r>
            <a:r>
              <a:rPr lang="en-US" sz="1800" dirty="0" err="1" smtClean="0">
                <a:solidFill>
                  <a:schemeClr val="tx1"/>
                </a:solidFill>
              </a:rPr>
              <a:t>conférant</a:t>
            </a:r>
            <a:r>
              <a:rPr lang="en-US" sz="1800" dirty="0" smtClean="0">
                <a:solidFill>
                  <a:schemeClr val="tx1"/>
                </a:solidFill>
              </a:rPr>
              <a:t> </a:t>
            </a:r>
            <a:r>
              <a:rPr lang="en-US" sz="1800" dirty="0" err="1" smtClean="0">
                <a:solidFill>
                  <a:schemeClr val="tx1"/>
                </a:solidFill>
              </a:rPr>
              <a:t>une</a:t>
            </a:r>
            <a:r>
              <a:rPr lang="en-US" sz="1800" dirty="0" smtClean="0">
                <a:solidFill>
                  <a:schemeClr val="tx1"/>
                </a:solidFill>
              </a:rPr>
              <a:t> masse</a:t>
            </a:r>
          </a:p>
          <a:p>
            <a:pPr lvl="1"/>
            <a:r>
              <a:rPr lang="en-US" sz="1800" dirty="0" smtClean="0">
                <a:solidFill>
                  <a:srgbClr val="000000"/>
                </a:solidFill>
              </a:rPr>
              <a:t>U(1)</a:t>
            </a:r>
            <a:r>
              <a:rPr lang="en-US" sz="1800" baseline="-25000" dirty="0" smtClean="0">
                <a:solidFill>
                  <a:srgbClr val="000000"/>
                </a:solidFill>
              </a:rPr>
              <a:t>EM</a:t>
            </a:r>
            <a:r>
              <a:rPr lang="en-US" sz="1800" dirty="0" smtClean="0">
                <a:solidFill>
                  <a:srgbClr val="000000"/>
                </a:solidFill>
              </a:rPr>
              <a:t> </a:t>
            </a:r>
            <a:r>
              <a:rPr lang="en-US" sz="1800" dirty="0" err="1" smtClean="0">
                <a:solidFill>
                  <a:srgbClr val="000000"/>
                </a:solidFill>
              </a:rPr>
              <a:t>est</a:t>
            </a:r>
            <a:r>
              <a:rPr lang="en-US" sz="1800" dirty="0" smtClean="0">
                <a:solidFill>
                  <a:srgbClr val="000000"/>
                </a:solidFill>
              </a:rPr>
              <a:t> </a:t>
            </a:r>
            <a:r>
              <a:rPr lang="en-US" sz="1800" dirty="0" err="1" smtClean="0">
                <a:solidFill>
                  <a:srgbClr val="000000"/>
                </a:solidFill>
              </a:rPr>
              <a:t>préservée</a:t>
            </a:r>
            <a:r>
              <a:rPr lang="en-US" sz="1800" dirty="0" smtClean="0">
                <a:solidFill>
                  <a:srgbClr val="000000"/>
                </a:solidFill>
              </a:rPr>
              <a:t> et le photon </a:t>
            </a:r>
            <a:r>
              <a:rPr lang="en-US" sz="1800" dirty="0" err="1" smtClean="0">
                <a:solidFill>
                  <a:srgbClr val="000000"/>
                </a:solidFill>
              </a:rPr>
              <a:t>reste</a:t>
            </a:r>
            <a:r>
              <a:rPr lang="en-US" sz="1800" dirty="0" smtClean="0">
                <a:solidFill>
                  <a:srgbClr val="000000"/>
                </a:solidFill>
              </a:rPr>
              <a:t> sans masse</a:t>
            </a:r>
          </a:p>
          <a:p>
            <a:pPr lvl="1"/>
            <a:r>
              <a:rPr lang="en-US" sz="1800" dirty="0" smtClean="0">
                <a:solidFill>
                  <a:srgbClr val="000000"/>
                </a:solidFill>
              </a:rPr>
              <a:t>Les quarks et leptons </a:t>
            </a:r>
            <a:r>
              <a:rPr lang="en-US" sz="1800" dirty="0" err="1" smtClean="0">
                <a:solidFill>
                  <a:srgbClr val="000000"/>
                </a:solidFill>
              </a:rPr>
              <a:t>acquièrent</a:t>
            </a:r>
            <a:r>
              <a:rPr lang="en-US" sz="1800" dirty="0" smtClean="0">
                <a:solidFill>
                  <a:srgbClr val="000000"/>
                </a:solidFill>
              </a:rPr>
              <a:t> </a:t>
            </a:r>
            <a:r>
              <a:rPr lang="en-US" sz="1800" dirty="0" err="1" smtClean="0">
                <a:solidFill>
                  <a:srgbClr val="000000"/>
                </a:solidFill>
              </a:rPr>
              <a:t>aussi</a:t>
            </a:r>
            <a:r>
              <a:rPr lang="en-US" sz="1800" dirty="0" smtClean="0">
                <a:solidFill>
                  <a:srgbClr val="000000"/>
                </a:solidFill>
              </a:rPr>
              <a:t> </a:t>
            </a:r>
            <a:r>
              <a:rPr lang="en-US" sz="1800" dirty="0" err="1" smtClean="0">
                <a:solidFill>
                  <a:srgbClr val="000000"/>
                </a:solidFill>
              </a:rPr>
              <a:t>une</a:t>
            </a:r>
            <a:r>
              <a:rPr lang="en-US" sz="1800" dirty="0" smtClean="0">
                <a:solidFill>
                  <a:srgbClr val="000000"/>
                </a:solidFill>
              </a:rPr>
              <a:t> masse via </a:t>
            </a:r>
            <a:r>
              <a:rPr lang="en-US" sz="1800" dirty="0" err="1" smtClean="0">
                <a:solidFill>
                  <a:srgbClr val="000000"/>
                </a:solidFill>
              </a:rPr>
              <a:t>leur</a:t>
            </a:r>
            <a:r>
              <a:rPr lang="en-US" sz="1800" dirty="0" smtClean="0">
                <a:solidFill>
                  <a:srgbClr val="000000"/>
                </a:solidFill>
              </a:rPr>
              <a:t> interaction de type Yukawa avec le champ de Higgs</a:t>
            </a:r>
          </a:p>
          <a:p>
            <a:pPr lvl="1"/>
            <a:r>
              <a:rPr lang="en-US" sz="1800" dirty="0" smtClean="0">
                <a:solidFill>
                  <a:srgbClr val="000000"/>
                </a:solidFill>
              </a:rPr>
              <a:t>Le </a:t>
            </a:r>
            <a:r>
              <a:rPr lang="en-US" sz="1800" dirty="0" err="1" smtClean="0">
                <a:solidFill>
                  <a:srgbClr val="000000"/>
                </a:solidFill>
              </a:rPr>
              <a:t>degré</a:t>
            </a:r>
            <a:r>
              <a:rPr lang="en-US" sz="1800" dirty="0" smtClean="0">
                <a:solidFill>
                  <a:srgbClr val="000000"/>
                </a:solidFill>
              </a:rPr>
              <a:t> de </a:t>
            </a:r>
            <a:r>
              <a:rPr lang="en-US" sz="1800" dirty="0" err="1" smtClean="0">
                <a:solidFill>
                  <a:srgbClr val="000000"/>
                </a:solidFill>
              </a:rPr>
              <a:t>liberté</a:t>
            </a:r>
            <a:r>
              <a:rPr lang="en-US" sz="1800" dirty="0" smtClean="0">
                <a:solidFill>
                  <a:srgbClr val="000000"/>
                </a:solidFill>
              </a:rPr>
              <a:t> </a:t>
            </a:r>
            <a:r>
              <a:rPr lang="en-US" sz="1800" dirty="0" err="1" smtClean="0">
                <a:solidFill>
                  <a:srgbClr val="000000"/>
                </a:solidFill>
              </a:rPr>
              <a:t>restant</a:t>
            </a:r>
            <a:r>
              <a:rPr lang="en-US" sz="1800" dirty="0" smtClean="0">
                <a:solidFill>
                  <a:srgbClr val="000000"/>
                </a:solidFill>
              </a:rPr>
              <a:t> </a:t>
            </a:r>
            <a:r>
              <a:rPr lang="en-US" sz="1800" dirty="0" err="1" smtClean="0">
                <a:solidFill>
                  <a:srgbClr val="000000"/>
                </a:solidFill>
              </a:rPr>
              <a:t>survit</a:t>
            </a:r>
            <a:r>
              <a:rPr lang="en-US" sz="1800" dirty="0" smtClean="0">
                <a:solidFill>
                  <a:srgbClr val="000000"/>
                </a:solidFill>
              </a:rPr>
              <a:t> sous la </a:t>
            </a:r>
            <a:r>
              <a:rPr lang="en-US" sz="1800" dirty="0" err="1" smtClean="0">
                <a:solidFill>
                  <a:srgbClr val="000000"/>
                </a:solidFill>
              </a:rPr>
              <a:t>forme</a:t>
            </a:r>
            <a:r>
              <a:rPr lang="en-US" sz="1800" dirty="0" smtClean="0">
                <a:solidFill>
                  <a:srgbClr val="000000"/>
                </a:solidFill>
              </a:rPr>
              <a:t> </a:t>
            </a:r>
            <a:r>
              <a:rPr lang="en-US" sz="1800" dirty="0" err="1" smtClean="0">
                <a:solidFill>
                  <a:srgbClr val="FF0000"/>
                </a:solidFill>
              </a:rPr>
              <a:t>d’une</a:t>
            </a:r>
            <a:r>
              <a:rPr lang="en-US" sz="1800" dirty="0" smtClean="0">
                <a:solidFill>
                  <a:srgbClr val="FF0000"/>
                </a:solidFill>
              </a:rPr>
              <a:t> </a:t>
            </a:r>
            <a:r>
              <a:rPr lang="en-US" sz="1800" dirty="0" err="1" smtClean="0">
                <a:solidFill>
                  <a:srgbClr val="FF0000"/>
                </a:solidFill>
              </a:rPr>
              <a:t>particule</a:t>
            </a:r>
            <a:r>
              <a:rPr lang="en-US" sz="1800" dirty="0" smtClean="0">
                <a:solidFill>
                  <a:srgbClr val="FF0000"/>
                </a:solidFill>
              </a:rPr>
              <a:t> </a:t>
            </a:r>
            <a:r>
              <a:rPr lang="en-US" sz="1800" dirty="0" err="1" smtClean="0">
                <a:solidFill>
                  <a:srgbClr val="FF0000"/>
                </a:solidFill>
              </a:rPr>
              <a:t>scalaire</a:t>
            </a:r>
            <a:r>
              <a:rPr lang="en-US" sz="1800" dirty="0" smtClean="0">
                <a:solidFill>
                  <a:srgbClr val="FF0000"/>
                </a:solidFill>
              </a:rPr>
              <a:t> </a:t>
            </a:r>
            <a:r>
              <a:rPr lang="en-US" sz="1800" dirty="0" err="1" smtClean="0">
                <a:solidFill>
                  <a:srgbClr val="FF0000"/>
                </a:solidFill>
              </a:rPr>
              <a:t>neutre</a:t>
            </a:r>
            <a:r>
              <a:rPr lang="en-US" sz="1800" dirty="0" smtClean="0">
                <a:solidFill>
                  <a:srgbClr val="FF0000"/>
                </a:solidFill>
              </a:rPr>
              <a:t>, le boson de Higgs, de masse </a:t>
            </a:r>
            <a:r>
              <a:rPr lang="en-US" sz="1800" dirty="0" err="1" smtClean="0">
                <a:solidFill>
                  <a:srgbClr val="FF0000"/>
                </a:solidFill>
              </a:rPr>
              <a:t>inconnue</a:t>
            </a:r>
            <a:endParaRPr lang="en-US" sz="1800" dirty="0" smtClean="0">
              <a:solidFill>
                <a:srgbClr val="FF0000"/>
              </a:solidFill>
            </a:endParaRPr>
          </a:p>
          <a:p>
            <a:pPr marL="0" indent="0" algn="ctr">
              <a:buNone/>
            </a:pPr>
            <a:r>
              <a:rPr lang="en-US" sz="2000" dirty="0">
                <a:solidFill>
                  <a:srgbClr val="FF0000"/>
                </a:solidFill>
              </a:rPr>
              <a:t>L</a:t>
            </a:r>
            <a:r>
              <a:rPr lang="en-US" sz="2000" dirty="0" smtClean="0">
                <a:solidFill>
                  <a:srgbClr val="FF0000"/>
                </a:solidFill>
              </a:rPr>
              <a:t>e </a:t>
            </a:r>
            <a:r>
              <a:rPr lang="en-US" sz="2000" dirty="0" err="1" smtClean="0">
                <a:solidFill>
                  <a:srgbClr val="FF0000"/>
                </a:solidFill>
              </a:rPr>
              <a:t>mécanisme</a:t>
            </a:r>
            <a:r>
              <a:rPr lang="en-US" sz="2000" dirty="0" smtClean="0">
                <a:solidFill>
                  <a:srgbClr val="FF0000"/>
                </a:solidFill>
              </a:rPr>
              <a:t> de </a:t>
            </a:r>
            <a:r>
              <a:rPr lang="en-US" sz="2000" dirty="0" err="1" smtClean="0">
                <a:solidFill>
                  <a:srgbClr val="FF0000"/>
                </a:solidFill>
              </a:rPr>
              <a:t>brisure</a:t>
            </a:r>
            <a:r>
              <a:rPr lang="en-US" sz="2000" dirty="0" smtClean="0">
                <a:solidFill>
                  <a:srgbClr val="FF0000"/>
                </a:solidFill>
              </a:rPr>
              <a:t> </a:t>
            </a:r>
            <a:r>
              <a:rPr lang="en-US" sz="2000" dirty="0" err="1" smtClean="0">
                <a:solidFill>
                  <a:srgbClr val="FF0000"/>
                </a:solidFill>
              </a:rPr>
              <a:t>spontanée</a:t>
            </a:r>
            <a:r>
              <a:rPr lang="en-US" sz="2000" dirty="0" smtClean="0">
                <a:solidFill>
                  <a:srgbClr val="FF0000"/>
                </a:solidFill>
              </a:rPr>
              <a:t> de la </a:t>
            </a:r>
            <a:r>
              <a:rPr lang="en-US" sz="2000" dirty="0" err="1" smtClean="0">
                <a:solidFill>
                  <a:srgbClr val="FF0000"/>
                </a:solidFill>
              </a:rPr>
              <a:t>symétrie</a:t>
            </a:r>
            <a:r>
              <a:rPr lang="en-US" sz="2000" dirty="0" smtClean="0">
                <a:solidFill>
                  <a:srgbClr val="FF0000"/>
                </a:solidFill>
              </a:rPr>
              <a:t>, pas encore </a:t>
            </a:r>
            <a:r>
              <a:rPr lang="en-US" sz="2000" dirty="0" err="1" smtClean="0">
                <a:solidFill>
                  <a:srgbClr val="FF0000"/>
                </a:solidFill>
              </a:rPr>
              <a:t>établi</a:t>
            </a:r>
            <a:r>
              <a:rPr lang="en-US" sz="2000" dirty="0" smtClean="0">
                <a:solidFill>
                  <a:srgbClr val="FF0000"/>
                </a:solidFill>
              </a:rPr>
              <a:t> </a:t>
            </a:r>
            <a:r>
              <a:rPr lang="en-US" sz="2000" dirty="0" err="1" smtClean="0">
                <a:solidFill>
                  <a:srgbClr val="FF0000"/>
                </a:solidFill>
              </a:rPr>
              <a:t>expérimentalement</a:t>
            </a:r>
            <a:r>
              <a:rPr lang="en-US" sz="2000" dirty="0" smtClean="0">
                <a:solidFill>
                  <a:srgbClr val="FF0000"/>
                </a:solidFill>
              </a:rPr>
              <a:t>, </a:t>
            </a:r>
            <a:r>
              <a:rPr lang="en-US" sz="2000" dirty="0" err="1" smtClean="0">
                <a:solidFill>
                  <a:srgbClr val="FF0000"/>
                </a:solidFill>
              </a:rPr>
              <a:t>génère</a:t>
            </a:r>
            <a:r>
              <a:rPr lang="en-US" sz="2000" dirty="0" smtClean="0">
                <a:solidFill>
                  <a:srgbClr val="FF0000"/>
                </a:solidFill>
              </a:rPr>
              <a:t> les masses non </a:t>
            </a:r>
            <a:r>
              <a:rPr lang="en-US" sz="2000" dirty="0" err="1" smtClean="0">
                <a:solidFill>
                  <a:srgbClr val="FF0000"/>
                </a:solidFill>
              </a:rPr>
              <a:t>nulles</a:t>
            </a:r>
            <a:r>
              <a:rPr lang="en-US" sz="2000" dirty="0" smtClean="0">
                <a:solidFill>
                  <a:srgbClr val="FF0000"/>
                </a:solidFill>
              </a:rPr>
              <a:t> </a:t>
            </a:r>
            <a:r>
              <a:rPr lang="en-US" sz="2000" dirty="0" err="1" smtClean="0">
                <a:solidFill>
                  <a:srgbClr val="FF0000"/>
                </a:solidFill>
              </a:rPr>
              <a:t>observées</a:t>
            </a:r>
            <a:r>
              <a:rPr lang="en-US" sz="2000" dirty="0" smtClean="0">
                <a:solidFill>
                  <a:srgbClr val="FF0000"/>
                </a:solidFill>
              </a:rPr>
              <a:t> des bosons et des fermions</a:t>
            </a:r>
            <a:endParaRPr lang="en-US" sz="1800" dirty="0" smtClean="0">
              <a:solidFill>
                <a:srgbClr val="000000"/>
              </a:solidFill>
            </a:endParaRPr>
          </a:p>
          <a:p>
            <a:pPr marL="0" indent="0">
              <a:buNone/>
            </a:pPr>
            <a:endParaRPr lang="en-US" sz="2000" b="1" dirty="0">
              <a:solidFill>
                <a:schemeClr val="accent1"/>
              </a:solidFill>
            </a:endParaRPr>
          </a:p>
        </p:txBody>
      </p:sp>
      <p:pic>
        <p:nvPicPr>
          <p:cNvPr id="7" name="Picture 6"/>
          <p:cNvPicPr>
            <a:picLocks noChangeAspect="1"/>
          </p:cNvPicPr>
          <p:nvPr/>
        </p:nvPicPr>
        <p:blipFill>
          <a:blip r:embed="rId2"/>
          <a:stretch>
            <a:fillRect/>
          </a:stretch>
        </p:blipFill>
        <p:spPr>
          <a:xfrm>
            <a:off x="5901267" y="1773767"/>
            <a:ext cx="1358900" cy="723900"/>
          </a:xfrm>
          <a:prstGeom prst="rect">
            <a:avLst/>
          </a:prstGeom>
        </p:spPr>
      </p:pic>
      <p:pic>
        <p:nvPicPr>
          <p:cNvPr id="8" name="Picture 7"/>
          <p:cNvPicPr>
            <a:picLocks noChangeAspect="1"/>
          </p:cNvPicPr>
          <p:nvPr/>
        </p:nvPicPr>
        <p:blipFill>
          <a:blip r:embed="rId3"/>
          <a:stretch>
            <a:fillRect/>
          </a:stretch>
        </p:blipFill>
        <p:spPr>
          <a:xfrm>
            <a:off x="419103" y="2497667"/>
            <a:ext cx="5461000" cy="533400"/>
          </a:xfrm>
          <a:prstGeom prst="rect">
            <a:avLst/>
          </a:prstGeom>
        </p:spPr>
      </p:pic>
      <p:pic>
        <p:nvPicPr>
          <p:cNvPr id="9" name="Picture 8"/>
          <p:cNvPicPr>
            <a:picLocks noChangeAspect="1"/>
          </p:cNvPicPr>
          <p:nvPr/>
        </p:nvPicPr>
        <p:blipFill>
          <a:blip r:embed="rId4"/>
          <a:stretch>
            <a:fillRect/>
          </a:stretch>
        </p:blipFill>
        <p:spPr>
          <a:xfrm>
            <a:off x="6324600" y="2383367"/>
            <a:ext cx="1790700" cy="647700"/>
          </a:xfrm>
          <a:prstGeom prst="rect">
            <a:avLst/>
          </a:prstGeom>
        </p:spPr>
      </p:pic>
    </p:spTree>
    <p:extLst>
      <p:ext uri="{BB962C8B-B14F-4D97-AF65-F5344CB8AC3E}">
        <p14:creationId xmlns:p14="http://schemas.microsoft.com/office/powerpoint/2010/main" val="223281721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Paramètres</a:t>
            </a:r>
            <a:r>
              <a:rPr lang="en-US" dirty="0" smtClean="0"/>
              <a:t> du MS</a:t>
            </a:r>
            <a:endParaRPr lang="en-US" dirty="0"/>
          </a:p>
        </p:txBody>
      </p:sp>
      <p:sp>
        <p:nvSpPr>
          <p:cNvPr id="5" name="Slide Number Placeholder 4"/>
          <p:cNvSpPr>
            <a:spLocks noGrp="1"/>
          </p:cNvSpPr>
          <p:nvPr>
            <p:ph type="sldNum" sz="quarter" idx="12"/>
          </p:nvPr>
        </p:nvSpPr>
        <p:spPr>
          <a:xfrm>
            <a:off x="8227632" y="6437032"/>
            <a:ext cx="630621" cy="359760"/>
          </a:xfrm>
        </p:spPr>
        <p:txBody>
          <a:bodyPr/>
          <a:lstStyle/>
          <a:p>
            <a:fld id="{5FD889E0-CAB2-4699-909D-B9A88D47ACBE}" type="slidenum">
              <a:rPr lang="en-US" smtClean="0"/>
              <a:t>101</a:t>
            </a:fld>
            <a:endParaRPr lang="en-US" dirty="0"/>
          </a:p>
        </p:txBody>
      </p:sp>
      <p:sp>
        <p:nvSpPr>
          <p:cNvPr id="6" name="Footer Placeholder 5"/>
          <p:cNvSpPr>
            <a:spLocks noGrp="1"/>
          </p:cNvSpPr>
          <p:nvPr>
            <p:ph type="ftr" sz="quarter" idx="11"/>
          </p:nvPr>
        </p:nvSpPr>
        <p:spPr/>
        <p:txBody>
          <a:bodyPr/>
          <a:lstStyle/>
          <a:p>
            <a:r>
              <a:rPr lang="en-US" smtClean="0"/>
              <a:t>J. MALCLES 25/09/2012</a:t>
            </a:r>
            <a:endParaRPr lang="en-US" dirty="0"/>
          </a:p>
        </p:txBody>
      </p:sp>
      <p:sp>
        <p:nvSpPr>
          <p:cNvPr id="19" name="Content Placeholder 2"/>
          <p:cNvSpPr>
            <a:spLocks noGrp="1"/>
          </p:cNvSpPr>
          <p:nvPr>
            <p:ph idx="1"/>
          </p:nvPr>
        </p:nvSpPr>
        <p:spPr>
          <a:xfrm>
            <a:off x="419103" y="1332277"/>
            <a:ext cx="8610599" cy="5052869"/>
          </a:xfrm>
        </p:spPr>
        <p:txBody>
          <a:bodyPr>
            <a:noAutofit/>
          </a:bodyPr>
          <a:lstStyle/>
          <a:p>
            <a:pPr marL="0" indent="0">
              <a:buNone/>
            </a:pPr>
            <a:endParaRPr lang="en-US" sz="1200" dirty="0"/>
          </a:p>
          <a:p>
            <a:pPr marL="0" indent="0">
              <a:buNone/>
            </a:pPr>
            <a:r>
              <a:rPr lang="en-US" sz="2000" b="1" dirty="0" err="1">
                <a:solidFill>
                  <a:schemeClr val="accent1"/>
                </a:solidFill>
              </a:rPr>
              <a:t>P</a:t>
            </a:r>
            <a:r>
              <a:rPr lang="en-US" sz="2000" b="1" dirty="0" err="1" smtClean="0">
                <a:solidFill>
                  <a:schemeClr val="accent1"/>
                </a:solidFill>
              </a:rPr>
              <a:t>aramètres</a:t>
            </a:r>
            <a:r>
              <a:rPr lang="en-US" sz="2000" b="1" dirty="0" smtClean="0">
                <a:solidFill>
                  <a:schemeClr val="accent1"/>
                </a:solidFill>
              </a:rPr>
              <a:t> </a:t>
            </a:r>
            <a:r>
              <a:rPr lang="en-US" sz="2000" b="1" dirty="0" err="1" smtClean="0">
                <a:solidFill>
                  <a:schemeClr val="accent1"/>
                </a:solidFill>
              </a:rPr>
              <a:t>libres</a:t>
            </a:r>
            <a:r>
              <a:rPr lang="en-US" sz="2000" b="1" dirty="0" smtClean="0">
                <a:solidFill>
                  <a:schemeClr val="accent1"/>
                </a:solidFill>
              </a:rPr>
              <a:t> </a:t>
            </a:r>
            <a:r>
              <a:rPr lang="en-US" sz="2000" b="1" dirty="0" err="1" smtClean="0">
                <a:solidFill>
                  <a:schemeClr val="accent1"/>
                </a:solidFill>
              </a:rPr>
              <a:t>à</a:t>
            </a:r>
            <a:r>
              <a:rPr lang="en-US" sz="2000" b="1" dirty="0" smtClean="0">
                <a:solidFill>
                  <a:schemeClr val="accent1"/>
                </a:solidFill>
              </a:rPr>
              <a:t> </a:t>
            </a:r>
            <a:r>
              <a:rPr lang="en-US" sz="2000" b="1" dirty="0" err="1" smtClean="0">
                <a:solidFill>
                  <a:schemeClr val="accent1"/>
                </a:solidFill>
              </a:rPr>
              <a:t>déterminer</a:t>
            </a:r>
            <a:r>
              <a:rPr lang="en-US" sz="2000" b="1" dirty="0" smtClean="0">
                <a:solidFill>
                  <a:schemeClr val="accent1"/>
                </a:solidFill>
              </a:rPr>
              <a:t> </a:t>
            </a:r>
            <a:r>
              <a:rPr lang="en-US" sz="2000" b="1" dirty="0" err="1" smtClean="0">
                <a:solidFill>
                  <a:schemeClr val="accent1"/>
                </a:solidFill>
              </a:rPr>
              <a:t>expérimentalement</a:t>
            </a:r>
            <a:r>
              <a:rPr lang="en-US" sz="2000" b="1" dirty="0" smtClean="0">
                <a:solidFill>
                  <a:schemeClr val="accent1"/>
                </a:solidFill>
              </a:rPr>
              <a:t>:</a:t>
            </a:r>
          </a:p>
          <a:p>
            <a:pPr lvl="1"/>
            <a:endParaRPr lang="en-US" sz="800" dirty="0" smtClean="0">
              <a:solidFill>
                <a:srgbClr val="000000"/>
              </a:solidFill>
            </a:endParaRPr>
          </a:p>
          <a:p>
            <a:pPr lvl="1"/>
            <a:r>
              <a:rPr lang="en-US" sz="1800" dirty="0" smtClean="0">
                <a:solidFill>
                  <a:srgbClr val="000000"/>
                </a:solidFill>
              </a:rPr>
              <a:t>Masses des fermions, des bosons </a:t>
            </a:r>
            <a:r>
              <a:rPr lang="en-US" sz="1800" dirty="0" err="1" smtClean="0">
                <a:solidFill>
                  <a:srgbClr val="000000"/>
                </a:solidFill>
              </a:rPr>
              <a:t>vecteurs</a:t>
            </a:r>
            <a:r>
              <a:rPr lang="en-US" sz="1800" dirty="0" smtClean="0">
                <a:solidFill>
                  <a:srgbClr val="000000"/>
                </a:solidFill>
              </a:rPr>
              <a:t>, du boson de Higgs</a:t>
            </a:r>
          </a:p>
          <a:p>
            <a:pPr lvl="1"/>
            <a:r>
              <a:rPr lang="en-US" sz="1800" dirty="0" err="1">
                <a:solidFill>
                  <a:srgbClr val="000000"/>
                </a:solidFill>
              </a:rPr>
              <a:t>C</a:t>
            </a:r>
            <a:r>
              <a:rPr lang="en-US" sz="1800" dirty="0" err="1" smtClean="0">
                <a:solidFill>
                  <a:srgbClr val="000000"/>
                </a:solidFill>
              </a:rPr>
              <a:t>ouplages</a:t>
            </a:r>
            <a:r>
              <a:rPr lang="en-US" sz="1800" dirty="0" smtClean="0">
                <a:solidFill>
                  <a:srgbClr val="000000"/>
                </a:solidFill>
              </a:rPr>
              <a:t> des interactions EM, forte, </a:t>
            </a:r>
            <a:r>
              <a:rPr lang="en-US" sz="1800" dirty="0" err="1" smtClean="0">
                <a:solidFill>
                  <a:srgbClr val="000000"/>
                </a:solidFill>
              </a:rPr>
              <a:t>faible</a:t>
            </a:r>
            <a:endParaRPr lang="en-US" sz="1800" dirty="0" smtClean="0">
              <a:solidFill>
                <a:srgbClr val="000000"/>
              </a:solidFill>
            </a:endParaRPr>
          </a:p>
          <a:p>
            <a:pPr lvl="1"/>
            <a:r>
              <a:rPr lang="en-US" sz="1800" dirty="0" err="1" smtClean="0">
                <a:solidFill>
                  <a:srgbClr val="000000"/>
                </a:solidFill>
              </a:rPr>
              <a:t>Matrice</a:t>
            </a:r>
            <a:r>
              <a:rPr lang="en-US" sz="1800" dirty="0" smtClean="0">
                <a:solidFill>
                  <a:srgbClr val="000000"/>
                </a:solidFill>
              </a:rPr>
              <a:t> CKM: </a:t>
            </a:r>
            <a:r>
              <a:rPr lang="en-US" sz="1800" dirty="0">
                <a:solidFill>
                  <a:srgbClr val="000000"/>
                </a:solidFill>
              </a:rPr>
              <a:t>a</a:t>
            </a:r>
            <a:r>
              <a:rPr lang="en-US" sz="1800" dirty="0" smtClean="0">
                <a:solidFill>
                  <a:srgbClr val="000000"/>
                </a:solidFill>
              </a:rPr>
              <a:t>ngles de mélange et phase </a:t>
            </a:r>
          </a:p>
          <a:p>
            <a:pPr lvl="1"/>
            <a:endParaRPr lang="en-US" sz="1800" dirty="0" smtClean="0">
              <a:solidFill>
                <a:srgbClr val="000000"/>
              </a:solidFill>
            </a:endParaRPr>
          </a:p>
          <a:p>
            <a:pPr marL="0" indent="0">
              <a:buNone/>
            </a:pPr>
            <a:r>
              <a:rPr lang="en-US" sz="2000" b="1" dirty="0" smtClean="0">
                <a:solidFill>
                  <a:schemeClr val="accent1"/>
                </a:solidFill>
              </a:rPr>
              <a:t>Observables multiples </a:t>
            </a:r>
            <a:r>
              <a:rPr lang="en-US" sz="2000" b="1" dirty="0" err="1" smtClean="0">
                <a:solidFill>
                  <a:schemeClr val="accent1"/>
                </a:solidFill>
              </a:rPr>
              <a:t>permettant</a:t>
            </a:r>
            <a:r>
              <a:rPr lang="en-US" sz="2000" b="1" dirty="0" smtClean="0">
                <a:solidFill>
                  <a:schemeClr val="accent1"/>
                </a:solidFill>
              </a:rPr>
              <a:t> de </a:t>
            </a:r>
            <a:r>
              <a:rPr lang="en-US" sz="2000" b="1" dirty="0" err="1" smtClean="0">
                <a:solidFill>
                  <a:schemeClr val="accent1"/>
                </a:solidFill>
              </a:rPr>
              <a:t>déterminer</a:t>
            </a:r>
            <a:r>
              <a:rPr lang="en-US" sz="2000" b="1" dirty="0" smtClean="0">
                <a:solidFill>
                  <a:schemeClr val="accent1"/>
                </a:solidFill>
              </a:rPr>
              <a:t> </a:t>
            </a:r>
            <a:r>
              <a:rPr lang="en-US" sz="2000" b="1" dirty="0" err="1" smtClean="0">
                <a:solidFill>
                  <a:schemeClr val="accent1"/>
                </a:solidFill>
              </a:rPr>
              <a:t>ces</a:t>
            </a:r>
            <a:r>
              <a:rPr lang="en-US" sz="2000" b="1" dirty="0" smtClean="0">
                <a:solidFill>
                  <a:schemeClr val="accent1"/>
                </a:solidFill>
              </a:rPr>
              <a:t> </a:t>
            </a:r>
            <a:r>
              <a:rPr lang="en-US" sz="2000" b="1" dirty="0" err="1" smtClean="0">
                <a:solidFill>
                  <a:schemeClr val="accent1"/>
                </a:solidFill>
              </a:rPr>
              <a:t>paramètres</a:t>
            </a:r>
            <a:r>
              <a:rPr lang="en-US" sz="2000" b="1" dirty="0" smtClean="0">
                <a:solidFill>
                  <a:schemeClr val="accent1"/>
                </a:solidFill>
              </a:rPr>
              <a:t>:</a:t>
            </a:r>
          </a:p>
          <a:p>
            <a:pPr lvl="1"/>
            <a:endParaRPr lang="en-US" sz="600" dirty="0" smtClean="0">
              <a:solidFill>
                <a:srgbClr val="000000"/>
              </a:solidFill>
              <a:latin typeface="Wingdings"/>
              <a:ea typeface="Wingdings"/>
              <a:cs typeface="Wingdings"/>
              <a:sym typeface="Wingdings"/>
            </a:endParaRPr>
          </a:p>
          <a:p>
            <a:pPr lvl="1"/>
            <a:r>
              <a:rPr lang="en-US" sz="1800" b="1" dirty="0" err="1" smtClean="0">
                <a:solidFill>
                  <a:srgbClr val="000000"/>
                </a:solidFill>
              </a:rPr>
              <a:t>Contraintes</a:t>
            </a:r>
            <a:r>
              <a:rPr lang="en-US" sz="1800" b="1" dirty="0" smtClean="0">
                <a:solidFill>
                  <a:srgbClr val="000000"/>
                </a:solidFill>
              </a:rPr>
              <a:t> </a:t>
            </a:r>
            <a:r>
              <a:rPr lang="en-US" sz="1800" b="1" dirty="0" err="1" smtClean="0">
                <a:solidFill>
                  <a:srgbClr val="000000"/>
                </a:solidFill>
              </a:rPr>
              <a:t>redondantes</a:t>
            </a:r>
            <a:r>
              <a:rPr lang="en-US" sz="1800" b="1" dirty="0">
                <a:solidFill>
                  <a:srgbClr val="000000"/>
                </a:solidFill>
              </a:rPr>
              <a:t> </a:t>
            </a:r>
            <a:r>
              <a:rPr lang="en-US" sz="1800" b="1" dirty="0" err="1" smtClean="0">
                <a:solidFill>
                  <a:srgbClr val="000000"/>
                </a:solidFill>
              </a:rPr>
              <a:t>sur</a:t>
            </a:r>
            <a:r>
              <a:rPr lang="en-US" sz="1800" b="1" dirty="0" smtClean="0">
                <a:solidFill>
                  <a:srgbClr val="000000"/>
                </a:solidFill>
              </a:rPr>
              <a:t> les </a:t>
            </a:r>
            <a:r>
              <a:rPr lang="en-US" sz="1800" b="1" dirty="0" err="1" smtClean="0">
                <a:solidFill>
                  <a:srgbClr val="000000"/>
                </a:solidFill>
              </a:rPr>
              <a:t>paramètres</a:t>
            </a:r>
            <a:r>
              <a:rPr lang="en-US" sz="1800" b="1" dirty="0" smtClean="0">
                <a:solidFill>
                  <a:srgbClr val="000000"/>
                </a:solidFill>
              </a:rPr>
              <a:t> </a:t>
            </a:r>
            <a:r>
              <a:rPr lang="en-US" sz="1800" b="1" dirty="0" err="1" smtClean="0">
                <a:solidFill>
                  <a:srgbClr val="000000"/>
                </a:solidFill>
              </a:rPr>
              <a:t>permettant</a:t>
            </a:r>
            <a:r>
              <a:rPr lang="en-US" sz="1800" b="1" dirty="0" smtClean="0">
                <a:solidFill>
                  <a:srgbClr val="000000"/>
                </a:solidFill>
              </a:rPr>
              <a:t> de tester le </a:t>
            </a:r>
            <a:r>
              <a:rPr lang="en-US" sz="1800" b="1" dirty="0" err="1" smtClean="0">
                <a:solidFill>
                  <a:srgbClr val="000000"/>
                </a:solidFill>
              </a:rPr>
              <a:t>modèle</a:t>
            </a:r>
            <a:endParaRPr lang="en-US" sz="1800" b="1" dirty="0" smtClean="0">
              <a:solidFill>
                <a:srgbClr val="000000"/>
              </a:solidFill>
            </a:endParaRPr>
          </a:p>
          <a:p>
            <a:pPr lvl="1"/>
            <a:r>
              <a:rPr lang="en-US" sz="1800" b="1" dirty="0" err="1" smtClean="0">
                <a:solidFill>
                  <a:srgbClr val="000000"/>
                </a:solidFill>
              </a:rPr>
              <a:t>Prédiction</a:t>
            </a:r>
            <a:r>
              <a:rPr lang="en-US" sz="1800" b="1" dirty="0" smtClean="0">
                <a:solidFill>
                  <a:srgbClr val="000000"/>
                </a:solidFill>
              </a:rPr>
              <a:t> des </a:t>
            </a:r>
            <a:r>
              <a:rPr lang="en-US" sz="1800" b="1" dirty="0" err="1" smtClean="0">
                <a:solidFill>
                  <a:srgbClr val="000000"/>
                </a:solidFill>
              </a:rPr>
              <a:t>paramètres</a:t>
            </a:r>
            <a:r>
              <a:rPr lang="en-US" sz="1800" b="1" dirty="0" smtClean="0">
                <a:solidFill>
                  <a:srgbClr val="000000"/>
                </a:solidFill>
              </a:rPr>
              <a:t> </a:t>
            </a:r>
            <a:r>
              <a:rPr lang="en-US" sz="1800" b="1" dirty="0" err="1" smtClean="0">
                <a:solidFill>
                  <a:srgbClr val="000000"/>
                </a:solidFill>
              </a:rPr>
              <a:t>manquants</a:t>
            </a:r>
            <a:r>
              <a:rPr lang="en-US" sz="1800" b="1" dirty="0" smtClean="0">
                <a:solidFill>
                  <a:srgbClr val="000000"/>
                </a:solidFill>
              </a:rPr>
              <a:t> possible </a:t>
            </a:r>
            <a:r>
              <a:rPr lang="en-US" sz="1800" dirty="0" smtClean="0">
                <a:solidFill>
                  <a:srgbClr val="000000"/>
                </a:solidFill>
              </a:rPr>
              <a:t>(par ex. la masse du top </a:t>
            </a:r>
            <a:r>
              <a:rPr lang="en-US" sz="1800" dirty="0" err="1" smtClean="0">
                <a:solidFill>
                  <a:srgbClr val="000000"/>
                </a:solidFill>
              </a:rPr>
              <a:t>prédite</a:t>
            </a:r>
            <a:r>
              <a:rPr lang="en-US" sz="1800" dirty="0" smtClean="0">
                <a:solidFill>
                  <a:srgbClr val="000000"/>
                </a:solidFill>
              </a:rPr>
              <a:t> </a:t>
            </a:r>
            <a:r>
              <a:rPr lang="en-US" sz="1800" dirty="0" err="1" smtClean="0">
                <a:solidFill>
                  <a:srgbClr val="000000"/>
                </a:solidFill>
              </a:rPr>
              <a:t>avant</a:t>
            </a:r>
            <a:r>
              <a:rPr lang="en-US" sz="1800" dirty="0" smtClean="0">
                <a:solidFill>
                  <a:srgbClr val="000000"/>
                </a:solidFill>
              </a:rPr>
              <a:t> </a:t>
            </a:r>
            <a:r>
              <a:rPr lang="en-US" sz="1800" dirty="0" err="1" smtClean="0">
                <a:solidFill>
                  <a:srgbClr val="000000"/>
                </a:solidFill>
              </a:rPr>
              <a:t>sa</a:t>
            </a:r>
            <a:r>
              <a:rPr lang="en-US" sz="1800" dirty="0" smtClean="0">
                <a:solidFill>
                  <a:srgbClr val="000000"/>
                </a:solidFill>
              </a:rPr>
              <a:t> </a:t>
            </a:r>
            <a:r>
              <a:rPr lang="en-US" sz="1800" dirty="0" err="1" smtClean="0">
                <a:solidFill>
                  <a:srgbClr val="000000"/>
                </a:solidFill>
              </a:rPr>
              <a:t>découverte</a:t>
            </a:r>
            <a:r>
              <a:rPr lang="en-US" sz="1800" dirty="0" smtClean="0">
                <a:solidFill>
                  <a:srgbClr val="000000"/>
                </a:solidFill>
              </a:rPr>
              <a:t> </a:t>
            </a:r>
            <a:r>
              <a:rPr lang="en-US" sz="1800" dirty="0" err="1" smtClean="0">
                <a:solidFill>
                  <a:srgbClr val="000000"/>
                </a:solidFill>
              </a:rPr>
              <a:t>à</a:t>
            </a:r>
            <a:r>
              <a:rPr lang="en-US" sz="1800" dirty="0" smtClean="0">
                <a:solidFill>
                  <a:srgbClr val="000000"/>
                </a:solidFill>
              </a:rPr>
              <a:t> </a:t>
            </a:r>
            <a:r>
              <a:rPr lang="en-US" sz="1800" dirty="0" err="1" smtClean="0">
                <a:solidFill>
                  <a:srgbClr val="000000"/>
                </a:solidFill>
              </a:rPr>
              <a:t>une</a:t>
            </a:r>
            <a:r>
              <a:rPr lang="en-US" sz="1800" dirty="0" smtClean="0">
                <a:solidFill>
                  <a:srgbClr val="000000"/>
                </a:solidFill>
              </a:rPr>
              <a:t> </a:t>
            </a:r>
            <a:r>
              <a:rPr lang="en-US" sz="1800" dirty="0" err="1" smtClean="0">
                <a:solidFill>
                  <a:srgbClr val="000000"/>
                </a:solidFill>
              </a:rPr>
              <a:t>vingtaine</a:t>
            </a:r>
            <a:r>
              <a:rPr lang="en-US" sz="1800" dirty="0" smtClean="0">
                <a:solidFill>
                  <a:srgbClr val="000000"/>
                </a:solidFill>
              </a:rPr>
              <a:t> de </a:t>
            </a:r>
            <a:r>
              <a:rPr lang="en-US" sz="1800" dirty="0" err="1" smtClean="0">
                <a:solidFill>
                  <a:srgbClr val="000000"/>
                </a:solidFill>
              </a:rPr>
              <a:t>GeV</a:t>
            </a:r>
            <a:r>
              <a:rPr lang="en-US" sz="1800" dirty="0" smtClean="0">
                <a:solidFill>
                  <a:srgbClr val="000000"/>
                </a:solidFill>
              </a:rPr>
              <a:t> </a:t>
            </a:r>
            <a:r>
              <a:rPr lang="en-US" sz="1800" dirty="0" err="1" smtClean="0">
                <a:solidFill>
                  <a:srgbClr val="000000"/>
                </a:solidFill>
              </a:rPr>
              <a:t>près</a:t>
            </a:r>
            <a:r>
              <a:rPr lang="en-US" sz="1800" dirty="0" smtClean="0">
                <a:solidFill>
                  <a:srgbClr val="000000"/>
                </a:solidFill>
              </a:rPr>
              <a:t>)</a:t>
            </a:r>
          </a:p>
          <a:p>
            <a:pPr marL="0" indent="0" algn="ctr">
              <a:buNone/>
            </a:pPr>
            <a:r>
              <a:rPr lang="en-US" sz="2000" dirty="0" err="1" smtClean="0">
                <a:solidFill>
                  <a:srgbClr val="FF0000"/>
                </a:solidFill>
              </a:rPr>
              <a:t>Seul</a:t>
            </a:r>
            <a:r>
              <a:rPr lang="en-US" sz="2000" dirty="0" smtClean="0">
                <a:solidFill>
                  <a:srgbClr val="FF0000"/>
                </a:solidFill>
              </a:rPr>
              <a:t> </a:t>
            </a:r>
            <a:r>
              <a:rPr lang="en-US" sz="2000" dirty="0" err="1" smtClean="0">
                <a:solidFill>
                  <a:srgbClr val="FF0000"/>
                </a:solidFill>
              </a:rPr>
              <a:t>paramètre</a:t>
            </a:r>
            <a:r>
              <a:rPr lang="en-US" sz="2000" dirty="0" smtClean="0">
                <a:solidFill>
                  <a:srgbClr val="FF0000"/>
                </a:solidFill>
              </a:rPr>
              <a:t> encore non </a:t>
            </a:r>
            <a:r>
              <a:rPr lang="en-US" sz="2000" dirty="0" err="1" smtClean="0">
                <a:solidFill>
                  <a:srgbClr val="FF0000"/>
                </a:solidFill>
              </a:rPr>
              <a:t>mesuré</a:t>
            </a:r>
            <a:r>
              <a:rPr lang="en-US" sz="2000" dirty="0" smtClean="0">
                <a:solidFill>
                  <a:srgbClr val="FF0000"/>
                </a:solidFill>
              </a:rPr>
              <a:t>: la masse du boson de Higgs</a:t>
            </a:r>
            <a:endParaRPr lang="en-US" sz="2000" dirty="0">
              <a:solidFill>
                <a:srgbClr val="FF0000"/>
              </a:solidFill>
            </a:endParaRPr>
          </a:p>
        </p:txBody>
      </p:sp>
    </p:spTree>
    <p:extLst>
      <p:ext uri="{BB962C8B-B14F-4D97-AF65-F5344CB8AC3E}">
        <p14:creationId xmlns:p14="http://schemas.microsoft.com/office/powerpoint/2010/main" val="244416845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Paramètres</a:t>
            </a:r>
            <a:r>
              <a:rPr lang="en-US" dirty="0" smtClean="0"/>
              <a:t> du MS</a:t>
            </a:r>
            <a:endParaRPr lang="en-US" dirty="0"/>
          </a:p>
        </p:txBody>
      </p:sp>
      <p:sp>
        <p:nvSpPr>
          <p:cNvPr id="5" name="Slide Number Placeholder 4"/>
          <p:cNvSpPr>
            <a:spLocks noGrp="1"/>
          </p:cNvSpPr>
          <p:nvPr>
            <p:ph type="sldNum" sz="quarter" idx="12"/>
          </p:nvPr>
        </p:nvSpPr>
        <p:spPr>
          <a:xfrm>
            <a:off x="8227632" y="6437032"/>
            <a:ext cx="630621" cy="359760"/>
          </a:xfrm>
        </p:spPr>
        <p:txBody>
          <a:bodyPr/>
          <a:lstStyle/>
          <a:p>
            <a:fld id="{5FD889E0-CAB2-4699-909D-B9A88D47ACBE}" type="slidenum">
              <a:rPr lang="en-US" smtClean="0"/>
              <a:t>102</a:t>
            </a:fld>
            <a:endParaRPr lang="en-US" dirty="0"/>
          </a:p>
        </p:txBody>
      </p:sp>
      <p:sp>
        <p:nvSpPr>
          <p:cNvPr id="6" name="Footer Placeholder 5"/>
          <p:cNvSpPr>
            <a:spLocks noGrp="1"/>
          </p:cNvSpPr>
          <p:nvPr>
            <p:ph type="ftr" sz="quarter" idx="11"/>
          </p:nvPr>
        </p:nvSpPr>
        <p:spPr/>
        <p:txBody>
          <a:bodyPr/>
          <a:lstStyle/>
          <a:p>
            <a:r>
              <a:rPr lang="en-US" smtClean="0"/>
              <a:t>J. MALCLES 25/09/2012</a:t>
            </a:r>
            <a:endParaRPr lang="en-US" dirty="0"/>
          </a:p>
        </p:txBody>
      </p:sp>
      <p:sp>
        <p:nvSpPr>
          <p:cNvPr id="19" name="Content Placeholder 2"/>
          <p:cNvSpPr>
            <a:spLocks noGrp="1"/>
          </p:cNvSpPr>
          <p:nvPr>
            <p:ph idx="1"/>
          </p:nvPr>
        </p:nvSpPr>
        <p:spPr>
          <a:xfrm>
            <a:off x="419103" y="1332277"/>
            <a:ext cx="8610599" cy="5052869"/>
          </a:xfrm>
        </p:spPr>
        <p:txBody>
          <a:bodyPr>
            <a:noAutofit/>
          </a:bodyPr>
          <a:lstStyle/>
          <a:p>
            <a:pPr marL="0" indent="0">
              <a:buNone/>
            </a:pPr>
            <a:endParaRPr lang="en-US" sz="1200" dirty="0"/>
          </a:p>
          <a:p>
            <a:pPr marL="0" indent="0">
              <a:buNone/>
            </a:pPr>
            <a:r>
              <a:rPr lang="en-US" sz="2000" b="1" dirty="0" err="1">
                <a:solidFill>
                  <a:schemeClr val="accent1"/>
                </a:solidFill>
              </a:rPr>
              <a:t>P</a:t>
            </a:r>
            <a:r>
              <a:rPr lang="en-US" sz="2000" b="1" dirty="0" err="1" smtClean="0">
                <a:solidFill>
                  <a:schemeClr val="accent1"/>
                </a:solidFill>
              </a:rPr>
              <a:t>aramètres</a:t>
            </a:r>
            <a:r>
              <a:rPr lang="en-US" sz="2000" b="1" dirty="0" smtClean="0">
                <a:solidFill>
                  <a:schemeClr val="accent1"/>
                </a:solidFill>
              </a:rPr>
              <a:t> </a:t>
            </a:r>
            <a:r>
              <a:rPr lang="en-US" sz="2000" b="1" dirty="0" err="1" smtClean="0">
                <a:solidFill>
                  <a:schemeClr val="accent1"/>
                </a:solidFill>
              </a:rPr>
              <a:t>libres</a:t>
            </a:r>
            <a:r>
              <a:rPr lang="en-US" sz="2000" b="1" dirty="0" smtClean="0">
                <a:solidFill>
                  <a:schemeClr val="accent1"/>
                </a:solidFill>
              </a:rPr>
              <a:t> </a:t>
            </a:r>
            <a:r>
              <a:rPr lang="en-US" sz="2000" b="1" dirty="0" err="1" smtClean="0">
                <a:solidFill>
                  <a:schemeClr val="accent1"/>
                </a:solidFill>
              </a:rPr>
              <a:t>à</a:t>
            </a:r>
            <a:r>
              <a:rPr lang="en-US" sz="2000" b="1" dirty="0" smtClean="0">
                <a:solidFill>
                  <a:schemeClr val="accent1"/>
                </a:solidFill>
              </a:rPr>
              <a:t> </a:t>
            </a:r>
            <a:r>
              <a:rPr lang="en-US" sz="2000" b="1" dirty="0" err="1" smtClean="0">
                <a:solidFill>
                  <a:schemeClr val="accent1"/>
                </a:solidFill>
              </a:rPr>
              <a:t>déterminer</a:t>
            </a:r>
            <a:r>
              <a:rPr lang="en-US" sz="2000" b="1" dirty="0" smtClean="0">
                <a:solidFill>
                  <a:schemeClr val="accent1"/>
                </a:solidFill>
              </a:rPr>
              <a:t> </a:t>
            </a:r>
            <a:r>
              <a:rPr lang="en-US" sz="2000" b="1" dirty="0" err="1" smtClean="0">
                <a:solidFill>
                  <a:schemeClr val="accent1"/>
                </a:solidFill>
              </a:rPr>
              <a:t>expérimentalement</a:t>
            </a:r>
            <a:r>
              <a:rPr lang="en-US" sz="2000" b="1" dirty="0" smtClean="0">
                <a:solidFill>
                  <a:schemeClr val="accent1"/>
                </a:solidFill>
              </a:rPr>
              <a:t>:</a:t>
            </a:r>
          </a:p>
          <a:p>
            <a:pPr lvl="1"/>
            <a:endParaRPr lang="en-US" sz="800" dirty="0" smtClean="0">
              <a:solidFill>
                <a:srgbClr val="000000"/>
              </a:solidFill>
            </a:endParaRPr>
          </a:p>
          <a:p>
            <a:pPr lvl="1"/>
            <a:r>
              <a:rPr lang="en-US" sz="1800" dirty="0" smtClean="0">
                <a:solidFill>
                  <a:srgbClr val="000000"/>
                </a:solidFill>
              </a:rPr>
              <a:t>Masses des fermions, des bosons </a:t>
            </a:r>
            <a:r>
              <a:rPr lang="en-US" sz="1800" dirty="0" err="1" smtClean="0">
                <a:solidFill>
                  <a:srgbClr val="000000"/>
                </a:solidFill>
              </a:rPr>
              <a:t>vecteurs</a:t>
            </a:r>
            <a:r>
              <a:rPr lang="en-US" sz="1800" dirty="0" smtClean="0">
                <a:solidFill>
                  <a:srgbClr val="000000"/>
                </a:solidFill>
              </a:rPr>
              <a:t>, du boson de Higgs</a:t>
            </a:r>
          </a:p>
          <a:p>
            <a:pPr lvl="1"/>
            <a:r>
              <a:rPr lang="en-US" sz="1800" dirty="0" err="1">
                <a:solidFill>
                  <a:srgbClr val="000000"/>
                </a:solidFill>
              </a:rPr>
              <a:t>C</a:t>
            </a:r>
            <a:r>
              <a:rPr lang="en-US" sz="1800" dirty="0" err="1" smtClean="0">
                <a:solidFill>
                  <a:srgbClr val="000000"/>
                </a:solidFill>
              </a:rPr>
              <a:t>ouplages</a:t>
            </a:r>
            <a:r>
              <a:rPr lang="en-US" sz="1800" dirty="0" smtClean="0">
                <a:solidFill>
                  <a:srgbClr val="000000"/>
                </a:solidFill>
              </a:rPr>
              <a:t> des interactions EM, forte, </a:t>
            </a:r>
            <a:r>
              <a:rPr lang="en-US" sz="1800" dirty="0" err="1" smtClean="0">
                <a:solidFill>
                  <a:srgbClr val="000000"/>
                </a:solidFill>
              </a:rPr>
              <a:t>faible</a:t>
            </a:r>
            <a:endParaRPr lang="en-US" sz="1800" dirty="0" smtClean="0">
              <a:solidFill>
                <a:srgbClr val="000000"/>
              </a:solidFill>
            </a:endParaRPr>
          </a:p>
          <a:p>
            <a:pPr lvl="1"/>
            <a:r>
              <a:rPr lang="en-US" sz="1800" dirty="0" err="1" smtClean="0">
                <a:solidFill>
                  <a:srgbClr val="000000"/>
                </a:solidFill>
              </a:rPr>
              <a:t>Matrice</a:t>
            </a:r>
            <a:r>
              <a:rPr lang="en-US" sz="1800" dirty="0" smtClean="0">
                <a:solidFill>
                  <a:srgbClr val="000000"/>
                </a:solidFill>
              </a:rPr>
              <a:t> CKM: angles </a:t>
            </a:r>
            <a:r>
              <a:rPr lang="en-US" sz="1800" dirty="0">
                <a:solidFill>
                  <a:srgbClr val="000000"/>
                </a:solidFill>
              </a:rPr>
              <a:t>de mélange et phase </a:t>
            </a:r>
            <a:endParaRPr lang="en-US" sz="1800" dirty="0" smtClean="0">
              <a:solidFill>
                <a:srgbClr val="000000"/>
              </a:solidFill>
            </a:endParaRPr>
          </a:p>
          <a:p>
            <a:pPr lvl="1"/>
            <a:endParaRPr lang="en-US" sz="1800" dirty="0" smtClean="0">
              <a:solidFill>
                <a:srgbClr val="000000"/>
              </a:solidFill>
            </a:endParaRPr>
          </a:p>
          <a:p>
            <a:pPr marL="0" indent="0">
              <a:buNone/>
            </a:pPr>
            <a:r>
              <a:rPr lang="en-US" sz="2000" b="1" dirty="0">
                <a:solidFill>
                  <a:schemeClr val="accent1"/>
                </a:solidFill>
              </a:rPr>
              <a:t>O</a:t>
            </a:r>
            <a:r>
              <a:rPr lang="en-US" sz="2000" b="1" dirty="0" smtClean="0">
                <a:solidFill>
                  <a:schemeClr val="accent1"/>
                </a:solidFill>
              </a:rPr>
              <a:t>bservables multiples </a:t>
            </a:r>
            <a:r>
              <a:rPr lang="en-US" sz="2000" b="1" dirty="0" err="1" smtClean="0">
                <a:solidFill>
                  <a:schemeClr val="accent1"/>
                </a:solidFill>
              </a:rPr>
              <a:t>permettant</a:t>
            </a:r>
            <a:r>
              <a:rPr lang="en-US" sz="2000" b="1" dirty="0" smtClean="0">
                <a:solidFill>
                  <a:schemeClr val="accent1"/>
                </a:solidFill>
              </a:rPr>
              <a:t> de </a:t>
            </a:r>
            <a:r>
              <a:rPr lang="en-US" sz="2000" b="1" dirty="0" err="1" smtClean="0">
                <a:solidFill>
                  <a:schemeClr val="accent1"/>
                </a:solidFill>
              </a:rPr>
              <a:t>déterminer</a:t>
            </a:r>
            <a:r>
              <a:rPr lang="en-US" sz="2000" b="1" dirty="0" smtClean="0">
                <a:solidFill>
                  <a:schemeClr val="accent1"/>
                </a:solidFill>
              </a:rPr>
              <a:t> </a:t>
            </a:r>
            <a:r>
              <a:rPr lang="en-US" sz="2000" b="1" dirty="0" err="1" smtClean="0">
                <a:solidFill>
                  <a:schemeClr val="accent1"/>
                </a:solidFill>
              </a:rPr>
              <a:t>ces</a:t>
            </a:r>
            <a:r>
              <a:rPr lang="en-US" sz="2000" b="1" dirty="0" smtClean="0">
                <a:solidFill>
                  <a:schemeClr val="accent1"/>
                </a:solidFill>
              </a:rPr>
              <a:t> </a:t>
            </a:r>
            <a:r>
              <a:rPr lang="en-US" sz="2000" b="1" dirty="0" err="1" smtClean="0">
                <a:solidFill>
                  <a:schemeClr val="accent1"/>
                </a:solidFill>
              </a:rPr>
              <a:t>paramètres</a:t>
            </a:r>
            <a:r>
              <a:rPr lang="en-US" sz="2000" b="1" dirty="0" smtClean="0">
                <a:solidFill>
                  <a:schemeClr val="accent1"/>
                </a:solidFill>
              </a:rPr>
              <a:t>:</a:t>
            </a:r>
          </a:p>
          <a:p>
            <a:pPr lvl="1"/>
            <a:endParaRPr lang="en-US" sz="600" dirty="0" smtClean="0">
              <a:solidFill>
                <a:srgbClr val="000000"/>
              </a:solidFill>
              <a:latin typeface="Wingdings"/>
              <a:ea typeface="Wingdings"/>
              <a:cs typeface="Wingdings"/>
              <a:sym typeface="Wingdings"/>
            </a:endParaRPr>
          </a:p>
          <a:p>
            <a:pPr lvl="1"/>
            <a:r>
              <a:rPr lang="en-US" sz="1800" b="1" dirty="0" err="1" smtClean="0">
                <a:solidFill>
                  <a:srgbClr val="000000"/>
                </a:solidFill>
              </a:rPr>
              <a:t>Contraintes</a:t>
            </a:r>
            <a:r>
              <a:rPr lang="en-US" sz="1800" b="1" dirty="0" smtClean="0">
                <a:solidFill>
                  <a:srgbClr val="000000"/>
                </a:solidFill>
              </a:rPr>
              <a:t> </a:t>
            </a:r>
            <a:r>
              <a:rPr lang="en-US" sz="1800" b="1" dirty="0" err="1" smtClean="0">
                <a:solidFill>
                  <a:srgbClr val="000000"/>
                </a:solidFill>
              </a:rPr>
              <a:t>redondantes</a:t>
            </a:r>
            <a:r>
              <a:rPr lang="en-US" sz="1800" b="1" dirty="0" smtClean="0">
                <a:solidFill>
                  <a:srgbClr val="000000"/>
                </a:solidFill>
              </a:rPr>
              <a:t> </a:t>
            </a:r>
            <a:r>
              <a:rPr lang="en-US" sz="1800" b="1" dirty="0" err="1" smtClean="0">
                <a:solidFill>
                  <a:srgbClr val="000000"/>
                </a:solidFill>
              </a:rPr>
              <a:t>sur</a:t>
            </a:r>
            <a:r>
              <a:rPr lang="en-US" sz="1800" b="1" dirty="0" smtClean="0">
                <a:solidFill>
                  <a:srgbClr val="000000"/>
                </a:solidFill>
              </a:rPr>
              <a:t> les </a:t>
            </a:r>
            <a:r>
              <a:rPr lang="en-US" sz="1800" b="1" dirty="0" err="1" smtClean="0">
                <a:solidFill>
                  <a:srgbClr val="000000"/>
                </a:solidFill>
              </a:rPr>
              <a:t>paramètres</a:t>
            </a:r>
            <a:r>
              <a:rPr lang="en-US" sz="1800" b="1" dirty="0" smtClean="0">
                <a:solidFill>
                  <a:srgbClr val="000000"/>
                </a:solidFill>
              </a:rPr>
              <a:t> </a:t>
            </a:r>
            <a:r>
              <a:rPr lang="en-US" sz="1800" b="1" dirty="0" err="1" smtClean="0">
                <a:solidFill>
                  <a:srgbClr val="000000"/>
                </a:solidFill>
              </a:rPr>
              <a:t>permettant</a:t>
            </a:r>
            <a:r>
              <a:rPr lang="en-US" sz="1800" b="1" dirty="0" smtClean="0">
                <a:solidFill>
                  <a:srgbClr val="000000"/>
                </a:solidFill>
              </a:rPr>
              <a:t> de tester le </a:t>
            </a:r>
            <a:r>
              <a:rPr lang="en-US" sz="1800" b="1" dirty="0" err="1" smtClean="0">
                <a:solidFill>
                  <a:srgbClr val="000000"/>
                </a:solidFill>
              </a:rPr>
              <a:t>modèle</a:t>
            </a:r>
            <a:endParaRPr lang="en-US" sz="1800" b="1" dirty="0" smtClean="0">
              <a:solidFill>
                <a:srgbClr val="000000"/>
              </a:solidFill>
            </a:endParaRPr>
          </a:p>
          <a:p>
            <a:pPr lvl="1"/>
            <a:r>
              <a:rPr lang="en-US" sz="1800" b="1" dirty="0" err="1" smtClean="0">
                <a:solidFill>
                  <a:srgbClr val="000000"/>
                </a:solidFill>
              </a:rPr>
              <a:t>Prédiction</a:t>
            </a:r>
            <a:r>
              <a:rPr lang="en-US" sz="1800" b="1" dirty="0" smtClean="0">
                <a:solidFill>
                  <a:srgbClr val="000000"/>
                </a:solidFill>
              </a:rPr>
              <a:t> des </a:t>
            </a:r>
            <a:r>
              <a:rPr lang="en-US" sz="1800" b="1" dirty="0" err="1" smtClean="0">
                <a:solidFill>
                  <a:srgbClr val="000000"/>
                </a:solidFill>
              </a:rPr>
              <a:t>paramètres</a:t>
            </a:r>
            <a:r>
              <a:rPr lang="en-US" sz="1800" b="1" dirty="0" smtClean="0">
                <a:solidFill>
                  <a:srgbClr val="000000"/>
                </a:solidFill>
              </a:rPr>
              <a:t> </a:t>
            </a:r>
            <a:r>
              <a:rPr lang="en-US" sz="1800" b="1" dirty="0" err="1" smtClean="0">
                <a:solidFill>
                  <a:srgbClr val="000000"/>
                </a:solidFill>
              </a:rPr>
              <a:t>manquants</a:t>
            </a:r>
            <a:r>
              <a:rPr lang="en-US" sz="1800" b="1" dirty="0" smtClean="0">
                <a:solidFill>
                  <a:srgbClr val="000000"/>
                </a:solidFill>
              </a:rPr>
              <a:t> possible </a:t>
            </a:r>
            <a:r>
              <a:rPr lang="en-US" sz="1800" dirty="0" smtClean="0">
                <a:solidFill>
                  <a:srgbClr val="000000"/>
                </a:solidFill>
              </a:rPr>
              <a:t>(par ex. la masse du top </a:t>
            </a:r>
            <a:r>
              <a:rPr lang="en-US" sz="1800" dirty="0" err="1" smtClean="0">
                <a:solidFill>
                  <a:srgbClr val="000000"/>
                </a:solidFill>
              </a:rPr>
              <a:t>prédite</a:t>
            </a:r>
            <a:r>
              <a:rPr lang="en-US" sz="1800" dirty="0" smtClean="0">
                <a:solidFill>
                  <a:srgbClr val="000000"/>
                </a:solidFill>
              </a:rPr>
              <a:t> </a:t>
            </a:r>
            <a:r>
              <a:rPr lang="en-US" sz="1800" dirty="0" err="1" smtClean="0">
                <a:solidFill>
                  <a:srgbClr val="000000"/>
                </a:solidFill>
              </a:rPr>
              <a:t>avant</a:t>
            </a:r>
            <a:r>
              <a:rPr lang="en-US" sz="1800" dirty="0" smtClean="0">
                <a:solidFill>
                  <a:srgbClr val="000000"/>
                </a:solidFill>
              </a:rPr>
              <a:t> </a:t>
            </a:r>
            <a:r>
              <a:rPr lang="en-US" sz="1800" dirty="0" err="1" smtClean="0">
                <a:solidFill>
                  <a:srgbClr val="000000"/>
                </a:solidFill>
              </a:rPr>
              <a:t>sa</a:t>
            </a:r>
            <a:r>
              <a:rPr lang="en-US" sz="1800" dirty="0" smtClean="0">
                <a:solidFill>
                  <a:srgbClr val="000000"/>
                </a:solidFill>
              </a:rPr>
              <a:t> </a:t>
            </a:r>
            <a:r>
              <a:rPr lang="en-US" sz="1800" dirty="0" err="1" smtClean="0">
                <a:solidFill>
                  <a:srgbClr val="000000"/>
                </a:solidFill>
              </a:rPr>
              <a:t>découverte</a:t>
            </a:r>
            <a:r>
              <a:rPr lang="en-US" sz="1800" dirty="0" smtClean="0">
                <a:solidFill>
                  <a:srgbClr val="000000"/>
                </a:solidFill>
              </a:rPr>
              <a:t> </a:t>
            </a:r>
            <a:r>
              <a:rPr lang="en-US" sz="1800" dirty="0" err="1" smtClean="0">
                <a:solidFill>
                  <a:srgbClr val="000000"/>
                </a:solidFill>
              </a:rPr>
              <a:t>à</a:t>
            </a:r>
            <a:r>
              <a:rPr lang="en-US" sz="1800" dirty="0" smtClean="0">
                <a:solidFill>
                  <a:srgbClr val="000000"/>
                </a:solidFill>
              </a:rPr>
              <a:t> </a:t>
            </a:r>
            <a:r>
              <a:rPr lang="en-US" sz="1800" dirty="0" err="1" smtClean="0">
                <a:solidFill>
                  <a:srgbClr val="000000"/>
                </a:solidFill>
              </a:rPr>
              <a:t>une</a:t>
            </a:r>
            <a:r>
              <a:rPr lang="en-US" sz="1800" dirty="0" smtClean="0">
                <a:solidFill>
                  <a:srgbClr val="000000"/>
                </a:solidFill>
              </a:rPr>
              <a:t> </a:t>
            </a:r>
            <a:r>
              <a:rPr lang="en-US" sz="1800" dirty="0" err="1" smtClean="0">
                <a:solidFill>
                  <a:srgbClr val="000000"/>
                </a:solidFill>
              </a:rPr>
              <a:t>vingtaine</a:t>
            </a:r>
            <a:r>
              <a:rPr lang="en-US" sz="1800" dirty="0" smtClean="0">
                <a:solidFill>
                  <a:srgbClr val="000000"/>
                </a:solidFill>
              </a:rPr>
              <a:t> de </a:t>
            </a:r>
            <a:r>
              <a:rPr lang="en-US" sz="1800" dirty="0" err="1" smtClean="0">
                <a:solidFill>
                  <a:srgbClr val="000000"/>
                </a:solidFill>
              </a:rPr>
              <a:t>GeV</a:t>
            </a:r>
            <a:r>
              <a:rPr lang="en-US" sz="1800" dirty="0" smtClean="0">
                <a:solidFill>
                  <a:srgbClr val="000000"/>
                </a:solidFill>
              </a:rPr>
              <a:t> </a:t>
            </a:r>
            <a:r>
              <a:rPr lang="en-US" sz="1800" dirty="0" err="1" smtClean="0">
                <a:solidFill>
                  <a:srgbClr val="000000"/>
                </a:solidFill>
              </a:rPr>
              <a:t>près</a:t>
            </a:r>
            <a:r>
              <a:rPr lang="en-US" sz="1800" dirty="0" smtClean="0">
                <a:solidFill>
                  <a:srgbClr val="000000"/>
                </a:solidFill>
              </a:rPr>
              <a:t>)</a:t>
            </a:r>
          </a:p>
          <a:p>
            <a:pPr marL="0" indent="0" algn="ctr">
              <a:buNone/>
            </a:pPr>
            <a:r>
              <a:rPr lang="en-US" sz="2000" dirty="0" err="1" smtClean="0">
                <a:solidFill>
                  <a:srgbClr val="FF0000"/>
                </a:solidFill>
              </a:rPr>
              <a:t>Seul</a:t>
            </a:r>
            <a:r>
              <a:rPr lang="en-US" sz="2000" dirty="0" smtClean="0">
                <a:solidFill>
                  <a:srgbClr val="FF0000"/>
                </a:solidFill>
              </a:rPr>
              <a:t> </a:t>
            </a:r>
            <a:r>
              <a:rPr lang="en-US" sz="2000" dirty="0" err="1" smtClean="0">
                <a:solidFill>
                  <a:srgbClr val="FF0000"/>
                </a:solidFill>
              </a:rPr>
              <a:t>paramètre</a:t>
            </a:r>
            <a:r>
              <a:rPr lang="en-US" sz="2000" dirty="0" smtClean="0">
                <a:solidFill>
                  <a:srgbClr val="FF0000"/>
                </a:solidFill>
              </a:rPr>
              <a:t> encore non </a:t>
            </a:r>
            <a:r>
              <a:rPr lang="en-US" sz="2000" dirty="0" err="1" smtClean="0">
                <a:solidFill>
                  <a:srgbClr val="FF0000"/>
                </a:solidFill>
              </a:rPr>
              <a:t>mesuré</a:t>
            </a:r>
            <a:r>
              <a:rPr lang="en-US" sz="2000" dirty="0" smtClean="0">
                <a:solidFill>
                  <a:srgbClr val="FF0000"/>
                </a:solidFill>
              </a:rPr>
              <a:t>: la masse du boson de Higgs                             … </a:t>
            </a:r>
            <a:r>
              <a:rPr lang="en-US" sz="2000" dirty="0" err="1" smtClean="0">
                <a:solidFill>
                  <a:srgbClr val="FF0000"/>
                </a:solidFill>
              </a:rPr>
              <a:t>mais</a:t>
            </a:r>
            <a:r>
              <a:rPr lang="en-US" sz="2000" dirty="0" smtClean="0">
                <a:solidFill>
                  <a:srgbClr val="FF0000"/>
                </a:solidFill>
              </a:rPr>
              <a:t> </a:t>
            </a:r>
            <a:r>
              <a:rPr lang="en-US" sz="2000" dirty="0" err="1" smtClean="0">
                <a:solidFill>
                  <a:srgbClr val="FF0000"/>
                </a:solidFill>
              </a:rPr>
              <a:t>fortement</a:t>
            </a:r>
            <a:r>
              <a:rPr lang="en-US" sz="2000" dirty="0" smtClean="0">
                <a:solidFill>
                  <a:srgbClr val="FF0000"/>
                </a:solidFill>
              </a:rPr>
              <a:t> </a:t>
            </a:r>
            <a:r>
              <a:rPr lang="en-US" sz="2000" dirty="0" err="1" smtClean="0">
                <a:solidFill>
                  <a:srgbClr val="FF0000"/>
                </a:solidFill>
              </a:rPr>
              <a:t>contraint</a:t>
            </a:r>
            <a:endParaRPr lang="en-US" sz="2000" dirty="0">
              <a:solidFill>
                <a:srgbClr val="FF0000"/>
              </a:solidFill>
            </a:endParaRPr>
          </a:p>
        </p:txBody>
      </p:sp>
    </p:spTree>
    <p:extLst>
      <p:ext uri="{BB962C8B-B14F-4D97-AF65-F5344CB8AC3E}">
        <p14:creationId xmlns:p14="http://schemas.microsoft.com/office/powerpoint/2010/main" val="2248312390"/>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Succès</a:t>
            </a:r>
            <a:r>
              <a:rPr lang="en-US" dirty="0" smtClean="0"/>
              <a:t> du MS</a:t>
            </a:r>
            <a:endParaRPr lang="en-US" dirty="0"/>
          </a:p>
        </p:txBody>
      </p:sp>
      <p:sp>
        <p:nvSpPr>
          <p:cNvPr id="5" name="Slide Number Placeholder 4"/>
          <p:cNvSpPr>
            <a:spLocks noGrp="1"/>
          </p:cNvSpPr>
          <p:nvPr>
            <p:ph type="sldNum" sz="quarter" idx="12"/>
          </p:nvPr>
        </p:nvSpPr>
        <p:spPr>
          <a:xfrm>
            <a:off x="8227632" y="6437032"/>
            <a:ext cx="630621" cy="359760"/>
          </a:xfrm>
        </p:spPr>
        <p:txBody>
          <a:bodyPr/>
          <a:lstStyle/>
          <a:p>
            <a:fld id="{5FD889E0-CAB2-4699-909D-B9A88D47ACBE}" type="slidenum">
              <a:rPr lang="en-US" smtClean="0"/>
              <a:t>103</a:t>
            </a:fld>
            <a:endParaRPr lang="en-US" dirty="0"/>
          </a:p>
        </p:txBody>
      </p:sp>
      <p:sp>
        <p:nvSpPr>
          <p:cNvPr id="6" name="Footer Placeholder 5"/>
          <p:cNvSpPr>
            <a:spLocks noGrp="1"/>
          </p:cNvSpPr>
          <p:nvPr>
            <p:ph type="ftr" sz="quarter" idx="11"/>
          </p:nvPr>
        </p:nvSpPr>
        <p:spPr/>
        <p:txBody>
          <a:bodyPr/>
          <a:lstStyle/>
          <a:p>
            <a:r>
              <a:rPr lang="en-US" smtClean="0"/>
              <a:t>J. MALCLES 25/09/2012</a:t>
            </a:r>
            <a:endParaRPr lang="en-US" dirty="0"/>
          </a:p>
        </p:txBody>
      </p:sp>
      <p:sp>
        <p:nvSpPr>
          <p:cNvPr id="19" name="Content Placeholder 2"/>
          <p:cNvSpPr>
            <a:spLocks noGrp="1"/>
          </p:cNvSpPr>
          <p:nvPr>
            <p:ph idx="1"/>
          </p:nvPr>
        </p:nvSpPr>
        <p:spPr>
          <a:xfrm>
            <a:off x="0" y="1400009"/>
            <a:ext cx="4530129" cy="5052869"/>
          </a:xfrm>
          <a:ln>
            <a:noFill/>
          </a:ln>
        </p:spPr>
        <p:txBody>
          <a:bodyPr>
            <a:noAutofit/>
          </a:bodyPr>
          <a:lstStyle/>
          <a:p>
            <a:pPr marL="0" indent="0">
              <a:buNone/>
            </a:pPr>
            <a:endParaRPr lang="en-US" sz="1200" dirty="0"/>
          </a:p>
          <a:p>
            <a:pPr marL="0" indent="0">
              <a:buNone/>
            </a:pPr>
            <a:r>
              <a:rPr lang="en-US" sz="1800" b="1" dirty="0" smtClean="0">
                <a:solidFill>
                  <a:schemeClr val="accent1"/>
                </a:solidFill>
              </a:rPr>
              <a:t>MS </a:t>
            </a:r>
            <a:r>
              <a:rPr lang="en-US" sz="1800" b="1" dirty="0" err="1" smtClean="0">
                <a:solidFill>
                  <a:schemeClr val="accent1"/>
                </a:solidFill>
              </a:rPr>
              <a:t>intensivement</a:t>
            </a:r>
            <a:r>
              <a:rPr lang="en-US" sz="1800" b="1" dirty="0" smtClean="0">
                <a:solidFill>
                  <a:schemeClr val="accent1"/>
                </a:solidFill>
              </a:rPr>
              <a:t> </a:t>
            </a:r>
            <a:r>
              <a:rPr lang="en-US" sz="1800" b="1" dirty="0" err="1" smtClean="0">
                <a:solidFill>
                  <a:schemeClr val="accent1"/>
                </a:solidFill>
              </a:rPr>
              <a:t>testé</a:t>
            </a:r>
            <a:r>
              <a:rPr lang="en-US" sz="1800" b="1" dirty="0" smtClean="0">
                <a:solidFill>
                  <a:schemeClr val="accent1"/>
                </a:solidFill>
              </a:rPr>
              <a:t>:</a:t>
            </a:r>
          </a:p>
          <a:p>
            <a:pPr lvl="1"/>
            <a:r>
              <a:rPr lang="en-US" sz="1600" dirty="0" err="1" smtClean="0">
                <a:solidFill>
                  <a:schemeClr val="tx1"/>
                </a:solidFill>
              </a:rPr>
              <a:t>Dans</a:t>
            </a:r>
            <a:r>
              <a:rPr lang="en-US" sz="1600" dirty="0" smtClean="0">
                <a:solidFill>
                  <a:schemeClr val="tx1"/>
                </a:solidFill>
              </a:rPr>
              <a:t> le </a:t>
            </a:r>
            <a:r>
              <a:rPr lang="en-US" sz="1600" dirty="0" err="1" smtClean="0">
                <a:solidFill>
                  <a:schemeClr val="tx1"/>
                </a:solidFill>
              </a:rPr>
              <a:t>secteur</a:t>
            </a:r>
            <a:r>
              <a:rPr lang="en-US" sz="1600" dirty="0" smtClean="0">
                <a:solidFill>
                  <a:schemeClr val="tx1"/>
                </a:solidFill>
              </a:rPr>
              <a:t> des </a:t>
            </a:r>
            <a:r>
              <a:rPr lang="en-US" sz="1600" dirty="0" err="1" smtClean="0">
                <a:solidFill>
                  <a:schemeClr val="tx1"/>
                </a:solidFill>
              </a:rPr>
              <a:t>saveurs</a:t>
            </a:r>
            <a:r>
              <a:rPr lang="en-US" sz="1600" dirty="0" smtClean="0">
                <a:solidFill>
                  <a:schemeClr val="tx1"/>
                </a:solidFill>
              </a:rPr>
              <a:t> (</a:t>
            </a:r>
            <a:r>
              <a:rPr lang="en-US" sz="1600" dirty="0" err="1" smtClean="0">
                <a:solidFill>
                  <a:schemeClr val="tx1"/>
                </a:solidFill>
              </a:rPr>
              <a:t>cf</a:t>
            </a:r>
            <a:r>
              <a:rPr lang="en-US" sz="1600" dirty="0" smtClean="0">
                <a:solidFill>
                  <a:schemeClr val="tx1"/>
                </a:solidFill>
              </a:rPr>
              <a:t> </a:t>
            </a:r>
            <a:r>
              <a:rPr lang="en-US" sz="1600" dirty="0" err="1" smtClean="0">
                <a:solidFill>
                  <a:schemeClr val="tx1"/>
                </a:solidFill>
              </a:rPr>
              <a:t>groupe</a:t>
            </a:r>
            <a:r>
              <a:rPr lang="en-US" sz="1600" dirty="0" smtClean="0">
                <a:solidFill>
                  <a:schemeClr val="tx1"/>
                </a:solidFill>
              </a:rPr>
              <a:t> 3)</a:t>
            </a:r>
          </a:p>
          <a:p>
            <a:pPr lvl="1"/>
            <a:r>
              <a:rPr lang="en-US" sz="1600" dirty="0" err="1" smtClean="0">
                <a:solidFill>
                  <a:schemeClr val="tx1"/>
                </a:solidFill>
              </a:rPr>
              <a:t>Dans</a:t>
            </a:r>
            <a:r>
              <a:rPr lang="en-US" sz="1600" dirty="0" smtClean="0">
                <a:solidFill>
                  <a:schemeClr val="tx1"/>
                </a:solidFill>
              </a:rPr>
              <a:t> le </a:t>
            </a:r>
            <a:r>
              <a:rPr lang="en-US" sz="1600" dirty="0" err="1" smtClean="0">
                <a:solidFill>
                  <a:schemeClr val="tx1"/>
                </a:solidFill>
              </a:rPr>
              <a:t>secteur</a:t>
            </a:r>
            <a:r>
              <a:rPr lang="en-US" sz="1600" dirty="0" smtClean="0">
                <a:solidFill>
                  <a:schemeClr val="tx1"/>
                </a:solidFill>
              </a:rPr>
              <a:t> </a:t>
            </a:r>
            <a:r>
              <a:rPr lang="en-US" sz="1600" dirty="0" err="1" smtClean="0">
                <a:solidFill>
                  <a:schemeClr val="tx1"/>
                </a:solidFill>
              </a:rPr>
              <a:t>électrofaible</a:t>
            </a:r>
            <a:endParaRPr lang="en-US" sz="1600" dirty="0" smtClean="0">
              <a:solidFill>
                <a:schemeClr val="tx1"/>
              </a:solidFill>
            </a:endParaRPr>
          </a:p>
          <a:p>
            <a:endParaRPr lang="en-US" sz="1800" dirty="0">
              <a:solidFill>
                <a:schemeClr val="tx1"/>
              </a:solidFill>
            </a:endParaRPr>
          </a:p>
        </p:txBody>
      </p:sp>
      <p:sp>
        <p:nvSpPr>
          <p:cNvPr id="17" name="Text Box 43"/>
          <p:cNvSpPr txBox="1">
            <a:spLocks noChangeArrowheads="1"/>
          </p:cNvSpPr>
          <p:nvPr/>
        </p:nvSpPr>
        <p:spPr bwMode="auto">
          <a:xfrm>
            <a:off x="950913" y="7616825"/>
            <a:ext cx="322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A50021"/>
                </a:solidFill>
                <a:effectLst>
                  <a:outerShdw blurRad="38100" dist="38100" dir="2700000" algn="tl">
                    <a:srgbClr val="DDDDDD"/>
                  </a:outerShdw>
                </a:effectLst>
              </a:rPr>
              <a:t>-</a:t>
            </a:r>
          </a:p>
        </p:txBody>
      </p:sp>
      <p:grpSp>
        <p:nvGrpSpPr>
          <p:cNvPr id="21" name="Group 20"/>
          <p:cNvGrpSpPr/>
          <p:nvPr/>
        </p:nvGrpSpPr>
        <p:grpSpPr>
          <a:xfrm>
            <a:off x="1994362" y="3280185"/>
            <a:ext cx="5363962" cy="3196049"/>
            <a:chOff x="1994362" y="3280185"/>
            <a:chExt cx="5363962" cy="3196049"/>
          </a:xfrm>
        </p:grpSpPr>
        <p:sp>
          <p:nvSpPr>
            <p:cNvPr id="8" name="Text Box 32"/>
            <p:cNvSpPr txBox="1">
              <a:spLocks noChangeArrowheads="1"/>
            </p:cNvSpPr>
            <p:nvPr/>
          </p:nvSpPr>
          <p:spPr bwMode="auto">
            <a:xfrm>
              <a:off x="1994362" y="3280185"/>
              <a:ext cx="2316162" cy="954107"/>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bodyPr>
            <a:lstStyle/>
            <a:p>
              <a:r>
                <a:rPr lang="fr-FR" sz="1400" b="1" dirty="0">
                  <a:solidFill>
                    <a:srgbClr val="A50021"/>
                  </a:solidFill>
                  <a:effectLst>
                    <a:outerShdw blurRad="38100" dist="38100" dir="2700000" algn="tl">
                      <a:srgbClr val="DDDDDD"/>
                    </a:outerShdw>
                  </a:effectLst>
                  <a:sym typeface="Wingdings" charset="0"/>
                </a:rPr>
                <a:t>LEP : </a:t>
              </a:r>
            </a:p>
            <a:p>
              <a:r>
                <a:rPr lang="fr-FR" sz="1400" b="1" dirty="0" err="1">
                  <a:solidFill>
                    <a:schemeClr val="tx1"/>
                  </a:solidFill>
                  <a:sym typeface="Wingdings" charset="0"/>
                </a:rPr>
                <a:t>m</a:t>
              </a:r>
              <a:r>
                <a:rPr lang="fr-FR" sz="1400" b="1" baseline="-25000" dirty="0" err="1">
                  <a:solidFill>
                    <a:schemeClr val="tx1"/>
                  </a:solidFill>
                  <a:sym typeface="Wingdings" charset="0"/>
                </a:rPr>
                <a:t>Z</a:t>
              </a:r>
              <a:r>
                <a:rPr lang="fr-FR" sz="1400" b="1" dirty="0">
                  <a:solidFill>
                    <a:schemeClr val="tx1"/>
                  </a:solidFill>
                  <a:sym typeface="Wingdings" charset="0"/>
                </a:rPr>
                <a:t>, </a:t>
              </a:r>
              <a:r>
                <a:rPr lang="el-GR" sz="1400" b="1" dirty="0">
                  <a:solidFill>
                    <a:schemeClr val="tx1"/>
                  </a:solidFill>
                  <a:sym typeface="Wingdings" charset="0"/>
                </a:rPr>
                <a:t>Γ</a:t>
              </a:r>
              <a:r>
                <a:rPr lang="en-US" sz="1400" b="1" baseline="-25000" dirty="0">
                  <a:solidFill>
                    <a:schemeClr val="tx1"/>
                  </a:solidFill>
                  <a:sym typeface="Wingdings" charset="0"/>
                </a:rPr>
                <a:t>Z</a:t>
              </a:r>
              <a:r>
                <a:rPr lang="en-US" sz="1400" b="1" dirty="0">
                  <a:solidFill>
                    <a:schemeClr val="tx1"/>
                  </a:solidFill>
                  <a:sym typeface="Wingdings" charset="0"/>
                </a:rPr>
                <a:t> ,</a:t>
              </a:r>
              <a:r>
                <a:rPr lang="el-GR" sz="1400" b="1" dirty="0">
                  <a:solidFill>
                    <a:schemeClr val="tx1"/>
                  </a:solidFill>
                  <a:sym typeface="Wingdings" charset="0"/>
                </a:rPr>
                <a:t>σ</a:t>
              </a:r>
              <a:r>
                <a:rPr lang="en-US" sz="1400" b="1" baseline="30000" dirty="0">
                  <a:solidFill>
                    <a:schemeClr val="tx1"/>
                  </a:solidFill>
                  <a:sym typeface="Wingdings" charset="0"/>
                </a:rPr>
                <a:t>0</a:t>
              </a:r>
              <a:r>
                <a:rPr lang="en-US" sz="1400" b="1" baseline="-25000" dirty="0">
                  <a:solidFill>
                    <a:schemeClr val="tx1"/>
                  </a:solidFill>
                  <a:sym typeface="Wingdings" charset="0"/>
                </a:rPr>
                <a:t>had</a:t>
              </a:r>
              <a:r>
                <a:rPr lang="en-US" sz="1400" b="1" dirty="0">
                  <a:solidFill>
                    <a:schemeClr val="tx1"/>
                  </a:solidFill>
                  <a:sym typeface="Wingdings" charset="0"/>
                </a:rPr>
                <a:t>,R</a:t>
              </a:r>
              <a:r>
                <a:rPr lang="en-US" sz="1400" b="1" baseline="-25000" dirty="0">
                  <a:solidFill>
                    <a:schemeClr val="tx1"/>
                  </a:solidFill>
                  <a:sym typeface="Wingdings" charset="0"/>
                </a:rPr>
                <a:t>had</a:t>
              </a:r>
              <a:r>
                <a:rPr lang="en-US" sz="1400" b="1" dirty="0">
                  <a:solidFill>
                    <a:schemeClr val="tx1"/>
                  </a:solidFill>
                  <a:sym typeface="Wingdings" charset="0"/>
                </a:rPr>
                <a:t> ,A</a:t>
              </a:r>
              <a:r>
                <a:rPr lang="en-US" sz="1400" b="1" baseline="30000" dirty="0">
                  <a:solidFill>
                    <a:schemeClr val="tx1"/>
                  </a:solidFill>
                  <a:sym typeface="Wingdings" charset="0"/>
                </a:rPr>
                <a:t>0,l</a:t>
              </a:r>
              <a:r>
                <a:rPr lang="en-US" sz="1400" b="1" baseline="-25000" dirty="0">
                  <a:solidFill>
                    <a:schemeClr val="tx1"/>
                  </a:solidFill>
                  <a:sym typeface="Wingdings" charset="0"/>
                </a:rPr>
                <a:t>FB</a:t>
              </a:r>
              <a:endParaRPr lang="en-US" sz="1400" b="1" dirty="0">
                <a:solidFill>
                  <a:schemeClr val="tx1"/>
                </a:solidFill>
                <a:sym typeface="Wingdings" charset="0"/>
              </a:endParaRPr>
            </a:p>
            <a:p>
              <a:r>
                <a:rPr lang="en-US" sz="1400" b="1" dirty="0" err="1">
                  <a:solidFill>
                    <a:schemeClr val="tx1"/>
                  </a:solidFill>
                  <a:sym typeface="Wingdings" charset="0"/>
                </a:rPr>
                <a:t>Ptau</a:t>
              </a:r>
              <a:r>
                <a:rPr lang="en-US" sz="1400" b="1" dirty="0">
                  <a:solidFill>
                    <a:schemeClr val="tx1"/>
                  </a:solidFill>
                  <a:sym typeface="Wingdings" charset="0"/>
                </a:rPr>
                <a:t>  </a:t>
              </a:r>
              <a:r>
                <a:rPr lang="en-US" sz="1400" b="1" dirty="0" smtClean="0">
                  <a:solidFill>
                    <a:schemeClr val="tx1"/>
                  </a:solidFill>
                  <a:sym typeface="Wingdings" charset="0"/>
                </a:rPr>
                <a:t>A</a:t>
              </a:r>
              <a:r>
                <a:rPr lang="en-US" sz="1400" b="1" baseline="-25000" dirty="0" smtClean="0">
                  <a:solidFill>
                    <a:schemeClr val="tx1"/>
                  </a:solidFill>
                  <a:sym typeface="Wingdings" charset="0"/>
                </a:rPr>
                <a:t>l</a:t>
              </a:r>
              <a:r>
                <a:rPr lang="en-US" sz="1400" b="1" dirty="0" smtClean="0">
                  <a:solidFill>
                    <a:schemeClr val="tx1"/>
                  </a:solidFill>
                  <a:sym typeface="Wingdings" charset="0"/>
                </a:rPr>
                <a:t>, Q</a:t>
              </a:r>
              <a:r>
                <a:rPr lang="en-US" sz="1400" b="1" baseline="-25000" dirty="0" smtClean="0">
                  <a:solidFill>
                    <a:schemeClr val="tx1"/>
                  </a:solidFill>
                  <a:sym typeface="Wingdings" charset="0"/>
                </a:rPr>
                <a:t>FB</a:t>
              </a:r>
              <a:r>
                <a:rPr lang="en-US" sz="1400" b="1" dirty="0" smtClean="0">
                  <a:solidFill>
                    <a:schemeClr val="tx1"/>
                  </a:solidFill>
                  <a:sym typeface="Wingdings" charset="0"/>
                </a:rPr>
                <a:t> </a:t>
              </a:r>
              <a:r>
                <a:rPr lang="en-US" sz="1400" b="1" dirty="0">
                  <a:solidFill>
                    <a:schemeClr val="tx1"/>
                  </a:solidFill>
                  <a:sym typeface="Wingdings" charset="0"/>
                </a:rPr>
                <a:t> sin</a:t>
              </a:r>
              <a:r>
                <a:rPr lang="en-US" sz="1400" b="1" baseline="30000" dirty="0">
                  <a:solidFill>
                    <a:schemeClr val="tx1"/>
                  </a:solidFill>
                  <a:sym typeface="Wingdings" charset="0"/>
                </a:rPr>
                <a:t>2</a:t>
              </a:r>
              <a:r>
                <a:rPr lang="el-GR" sz="1400" b="1" dirty="0">
                  <a:solidFill>
                    <a:schemeClr val="tx1"/>
                  </a:solidFill>
                  <a:sym typeface="Wingdings" charset="0"/>
                </a:rPr>
                <a:t>θ</a:t>
              </a:r>
              <a:r>
                <a:rPr lang="en-US" sz="1400" b="1" baseline="-25000" dirty="0" err="1">
                  <a:solidFill>
                    <a:schemeClr val="tx1"/>
                  </a:solidFill>
                  <a:sym typeface="Wingdings" charset="0"/>
                </a:rPr>
                <a:t>eff</a:t>
              </a:r>
              <a:endParaRPr lang="en-US" sz="1400" b="1" dirty="0">
                <a:solidFill>
                  <a:schemeClr val="tx1"/>
                </a:solidFill>
                <a:sym typeface="Wingdings" charset="0"/>
              </a:endParaRPr>
            </a:p>
            <a:p>
              <a:r>
                <a:rPr lang="en-US" sz="1400" b="1" dirty="0" err="1">
                  <a:solidFill>
                    <a:schemeClr val="tx1"/>
                  </a:solidFill>
                  <a:sym typeface="Wingdings" charset="0"/>
                </a:rPr>
                <a:t>m</a:t>
              </a:r>
              <a:r>
                <a:rPr lang="en-US" sz="1400" b="1" baseline="-25000" dirty="0" err="1">
                  <a:solidFill>
                    <a:schemeClr val="tx1"/>
                  </a:solidFill>
                  <a:sym typeface="Wingdings" charset="0"/>
                </a:rPr>
                <a:t>W</a:t>
              </a:r>
              <a:r>
                <a:rPr lang="en-US" sz="1400" b="1" dirty="0">
                  <a:solidFill>
                    <a:schemeClr val="tx1"/>
                  </a:solidFill>
                  <a:sym typeface="Wingdings" charset="0"/>
                </a:rPr>
                <a:t> , </a:t>
              </a:r>
              <a:r>
                <a:rPr lang="el-GR" sz="1400" b="1" dirty="0">
                  <a:solidFill>
                    <a:schemeClr val="tx1"/>
                  </a:solidFill>
                  <a:sym typeface="Wingdings" charset="0"/>
                </a:rPr>
                <a:t>Γ</a:t>
              </a:r>
              <a:r>
                <a:rPr lang="en-US" sz="1400" b="1" baseline="-25000" dirty="0">
                  <a:solidFill>
                    <a:schemeClr val="tx1"/>
                  </a:solidFill>
                  <a:sym typeface="Wingdings" charset="0"/>
                </a:rPr>
                <a:t>W</a:t>
              </a:r>
              <a:r>
                <a:rPr lang="en-US" sz="1400" b="1" dirty="0">
                  <a:solidFill>
                    <a:schemeClr val="tx1"/>
                  </a:solidFill>
                  <a:sym typeface="Wingdings" charset="0"/>
                </a:rPr>
                <a:t> </a:t>
              </a:r>
              <a:endParaRPr lang="fr-FR" sz="1400" b="1" dirty="0">
                <a:solidFill>
                  <a:schemeClr val="tx1"/>
                </a:solidFill>
              </a:endParaRPr>
            </a:p>
          </p:txBody>
        </p:sp>
        <p:sp>
          <p:nvSpPr>
            <p:cNvPr id="9" name="Text Box 33"/>
            <p:cNvSpPr txBox="1">
              <a:spLocks noChangeArrowheads="1"/>
            </p:cNvSpPr>
            <p:nvPr/>
          </p:nvSpPr>
          <p:spPr bwMode="auto">
            <a:xfrm>
              <a:off x="2010237" y="4313130"/>
              <a:ext cx="1852651" cy="954107"/>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a:spAutoFit/>
            </a:bodyPr>
            <a:lstStyle/>
            <a:p>
              <a:r>
                <a:rPr lang="fr-FR" sz="1400" b="1" dirty="0">
                  <a:solidFill>
                    <a:srgbClr val="800000"/>
                  </a:solidFill>
                  <a:sym typeface="Wingdings" charset="0"/>
                </a:rPr>
                <a:t>SLD : </a:t>
              </a:r>
            </a:p>
            <a:p>
              <a:r>
                <a:rPr lang="fr-FR" sz="1400" b="1" dirty="0">
                  <a:solidFill>
                    <a:srgbClr val="000000"/>
                  </a:solidFill>
                  <a:sym typeface="Wingdings" charset="0"/>
                </a:rPr>
                <a:t> A</a:t>
              </a:r>
              <a:r>
                <a:rPr lang="fr-FR" sz="1400" b="1" baseline="-25000" dirty="0">
                  <a:solidFill>
                    <a:srgbClr val="000000"/>
                  </a:solidFill>
                  <a:sym typeface="Wingdings" charset="0"/>
                </a:rPr>
                <a:t>l</a:t>
              </a:r>
              <a:r>
                <a:rPr lang="fr-FR" sz="1400" b="1" dirty="0">
                  <a:solidFill>
                    <a:srgbClr val="000000"/>
                  </a:solidFill>
                  <a:sym typeface="Wingdings" charset="0"/>
                </a:rPr>
                <a:t> </a:t>
              </a:r>
            </a:p>
            <a:p>
              <a:r>
                <a:rPr lang="fr-FR" sz="1400" b="1" dirty="0">
                  <a:solidFill>
                    <a:srgbClr val="800000"/>
                  </a:solidFill>
                  <a:sym typeface="Wingdings" charset="0"/>
                </a:rPr>
                <a:t>LEP+SLD :</a:t>
              </a:r>
            </a:p>
            <a:p>
              <a:r>
                <a:rPr lang="fr-FR" sz="1400" b="1" dirty="0">
                  <a:solidFill>
                    <a:srgbClr val="000000"/>
                  </a:solidFill>
                  <a:sym typeface="Wingdings" charset="0"/>
                </a:rPr>
                <a:t>R</a:t>
              </a:r>
              <a:r>
                <a:rPr lang="fr-FR" sz="1400" b="1" baseline="-25000" dirty="0">
                  <a:solidFill>
                    <a:srgbClr val="000000"/>
                  </a:solidFill>
                  <a:sym typeface="Wingdings" charset="0"/>
                </a:rPr>
                <a:t>b</a:t>
              </a:r>
              <a:r>
                <a:rPr lang="fr-FR" sz="1400" b="1" dirty="0">
                  <a:solidFill>
                    <a:srgbClr val="000000"/>
                  </a:solidFill>
                  <a:sym typeface="Wingdings" charset="0"/>
                </a:rPr>
                <a:t>, </a:t>
              </a:r>
              <a:r>
                <a:rPr lang="fr-FR" sz="1400" b="1" dirty="0" err="1">
                  <a:solidFill>
                    <a:srgbClr val="000000"/>
                  </a:solidFill>
                  <a:sym typeface="Wingdings" charset="0"/>
                </a:rPr>
                <a:t>R</a:t>
              </a:r>
              <a:r>
                <a:rPr lang="fr-FR" sz="1400" b="1" baseline="-25000" dirty="0" err="1">
                  <a:solidFill>
                    <a:srgbClr val="000000"/>
                  </a:solidFill>
                  <a:sym typeface="Wingdings" charset="0"/>
                </a:rPr>
                <a:t>c</a:t>
              </a:r>
              <a:r>
                <a:rPr lang="fr-FR" sz="1400" b="1" dirty="0" smtClean="0">
                  <a:solidFill>
                    <a:srgbClr val="000000"/>
                  </a:solidFill>
                  <a:sym typeface="Wingdings" charset="0"/>
                </a:rPr>
                <a:t>,</a:t>
              </a:r>
              <a:r>
                <a:rPr lang="en-US" sz="1400" b="1" dirty="0" smtClean="0">
                  <a:solidFill>
                    <a:srgbClr val="000000"/>
                  </a:solidFill>
                  <a:sym typeface="Wingdings" charset="0"/>
                </a:rPr>
                <a:t>A</a:t>
              </a:r>
              <a:r>
                <a:rPr lang="en-US" sz="1400" b="1" baseline="30000" dirty="0" smtClean="0">
                  <a:solidFill>
                    <a:srgbClr val="000000"/>
                  </a:solidFill>
                  <a:sym typeface="Wingdings" charset="0"/>
                </a:rPr>
                <a:t>0</a:t>
              </a:r>
              <a:r>
                <a:rPr lang="en-US" sz="1400" b="1" baseline="30000" dirty="0">
                  <a:solidFill>
                    <a:srgbClr val="000000"/>
                  </a:solidFill>
                  <a:sym typeface="Wingdings" charset="0"/>
                </a:rPr>
                <a:t>,b</a:t>
              </a:r>
              <a:r>
                <a:rPr lang="en-US" sz="1400" b="1" baseline="-25000" dirty="0">
                  <a:solidFill>
                    <a:srgbClr val="000000"/>
                  </a:solidFill>
                  <a:sym typeface="Wingdings" charset="0"/>
                </a:rPr>
                <a:t>FB</a:t>
              </a:r>
              <a:r>
                <a:rPr lang="en-US" sz="1400" b="1" dirty="0">
                  <a:solidFill>
                    <a:srgbClr val="000000"/>
                  </a:solidFill>
                  <a:sym typeface="Wingdings" charset="0"/>
                </a:rPr>
                <a:t> A</a:t>
              </a:r>
              <a:r>
                <a:rPr lang="en-US" sz="1400" b="1" baseline="30000" dirty="0">
                  <a:solidFill>
                    <a:srgbClr val="000000"/>
                  </a:solidFill>
                  <a:sym typeface="Wingdings" charset="0"/>
                </a:rPr>
                <a:t>0,</a:t>
              </a:r>
              <a:r>
                <a:rPr lang="en-US" sz="1400" b="1" baseline="30000" dirty="0" smtClean="0">
                  <a:solidFill>
                    <a:srgbClr val="000000"/>
                  </a:solidFill>
                  <a:sym typeface="Wingdings" charset="0"/>
                </a:rPr>
                <a:t>c</a:t>
              </a:r>
              <a:r>
                <a:rPr lang="en-US" sz="1400" b="1" baseline="-25000" dirty="0" smtClean="0">
                  <a:solidFill>
                    <a:srgbClr val="000000"/>
                  </a:solidFill>
                  <a:sym typeface="Wingdings" charset="0"/>
                </a:rPr>
                <a:t>FB</a:t>
              </a:r>
              <a:r>
                <a:rPr lang="en-US" sz="1400" b="1" dirty="0" smtClean="0">
                  <a:solidFill>
                    <a:srgbClr val="000000"/>
                  </a:solidFill>
                  <a:sym typeface="Wingdings" charset="0"/>
                </a:rPr>
                <a:t>A</a:t>
              </a:r>
              <a:r>
                <a:rPr lang="en-US" sz="1400" b="1" baseline="-25000" dirty="0" smtClean="0">
                  <a:solidFill>
                    <a:srgbClr val="000000"/>
                  </a:solidFill>
                  <a:sym typeface="Wingdings" charset="0"/>
                </a:rPr>
                <a:t>b</a:t>
              </a:r>
              <a:r>
                <a:rPr lang="en-US" sz="1400" b="1" dirty="0">
                  <a:solidFill>
                    <a:srgbClr val="000000"/>
                  </a:solidFill>
                  <a:sym typeface="Wingdings" charset="0"/>
                </a:rPr>
                <a:t>, A</a:t>
              </a:r>
              <a:r>
                <a:rPr lang="en-US" sz="1400" b="1" baseline="-25000" dirty="0">
                  <a:solidFill>
                    <a:srgbClr val="000000"/>
                  </a:solidFill>
                  <a:sym typeface="Wingdings" charset="0"/>
                </a:rPr>
                <a:t>c</a:t>
              </a:r>
            </a:p>
          </p:txBody>
        </p:sp>
        <p:sp>
          <p:nvSpPr>
            <p:cNvPr id="10" name="Text Box 34"/>
            <p:cNvSpPr txBox="1">
              <a:spLocks noChangeArrowheads="1"/>
            </p:cNvSpPr>
            <p:nvPr/>
          </p:nvSpPr>
          <p:spPr bwMode="auto">
            <a:xfrm>
              <a:off x="2017116" y="5346059"/>
              <a:ext cx="1111072" cy="52322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a:spAutoFit/>
            </a:bodyPr>
            <a:lstStyle/>
            <a:p>
              <a:r>
                <a:rPr lang="fr-FR" sz="1400" b="1" dirty="0">
                  <a:solidFill>
                    <a:schemeClr val="accent1"/>
                  </a:solidFill>
                  <a:effectLst>
                    <a:outerShdw blurRad="38100" dist="38100" dir="2700000" algn="tl">
                      <a:srgbClr val="DDDDDD"/>
                    </a:outerShdw>
                  </a:effectLst>
                  <a:sym typeface="Wingdings" charset="0"/>
                </a:rPr>
                <a:t>TEVATRON :</a:t>
              </a:r>
            </a:p>
            <a:p>
              <a:r>
                <a:rPr lang="fr-FR" sz="1400" b="1" dirty="0">
                  <a:solidFill>
                    <a:schemeClr val="tx1"/>
                  </a:solidFill>
                  <a:sym typeface="Wingdings" charset="0"/>
                </a:rPr>
                <a:t>m</a:t>
              </a:r>
              <a:r>
                <a:rPr lang="fr-FR" sz="1400" b="1" baseline="-25000" dirty="0">
                  <a:solidFill>
                    <a:schemeClr val="tx1"/>
                  </a:solidFill>
                  <a:sym typeface="Wingdings" charset="0"/>
                </a:rPr>
                <a:t>W</a:t>
              </a:r>
              <a:r>
                <a:rPr lang="fr-FR" sz="1400" b="1" dirty="0">
                  <a:solidFill>
                    <a:schemeClr val="tx1"/>
                  </a:solidFill>
                  <a:sym typeface="Wingdings" charset="0"/>
                </a:rPr>
                <a:t>, </a:t>
              </a:r>
              <a:r>
                <a:rPr lang="el-GR" sz="1400" b="1" dirty="0">
                  <a:solidFill>
                    <a:schemeClr val="tx1"/>
                  </a:solidFill>
                  <a:sym typeface="Wingdings" charset="0"/>
                </a:rPr>
                <a:t>Γ</a:t>
              </a:r>
              <a:r>
                <a:rPr lang="en-US" sz="1400" b="1" baseline="-25000" dirty="0">
                  <a:solidFill>
                    <a:schemeClr val="tx1"/>
                  </a:solidFill>
                  <a:sym typeface="Wingdings" charset="0"/>
                </a:rPr>
                <a:t>W</a:t>
              </a:r>
              <a:r>
                <a:rPr lang="en-US" sz="1400" b="1" dirty="0">
                  <a:solidFill>
                    <a:schemeClr val="tx1"/>
                  </a:solidFill>
                  <a:sym typeface="Wingdings" charset="0"/>
                </a:rPr>
                <a:t>, </a:t>
              </a:r>
              <a:r>
                <a:rPr lang="en-US" sz="1400" b="1" dirty="0" err="1">
                  <a:solidFill>
                    <a:schemeClr val="tx1"/>
                  </a:solidFill>
                  <a:sym typeface="Wingdings" charset="0"/>
                </a:rPr>
                <a:t>m</a:t>
              </a:r>
              <a:r>
                <a:rPr lang="en-US" sz="1400" b="1" baseline="-25000" dirty="0" err="1">
                  <a:solidFill>
                    <a:schemeClr val="tx1"/>
                  </a:solidFill>
                  <a:sym typeface="Wingdings" charset="0"/>
                </a:rPr>
                <a:t>top</a:t>
              </a:r>
              <a:endParaRPr lang="el-GR" sz="1400" b="1" baseline="-25000" dirty="0">
                <a:solidFill>
                  <a:schemeClr val="tx1"/>
                </a:solidFill>
                <a:sym typeface="Wingdings" charset="0"/>
              </a:endParaRPr>
            </a:p>
          </p:txBody>
        </p:sp>
        <p:sp>
          <p:nvSpPr>
            <p:cNvPr id="11" name="Oval 35"/>
            <p:cNvSpPr>
              <a:spLocks noChangeArrowheads="1"/>
            </p:cNvSpPr>
            <p:nvPr/>
          </p:nvSpPr>
          <p:spPr bwMode="auto">
            <a:xfrm>
              <a:off x="4530129" y="4177666"/>
              <a:ext cx="1378479" cy="1440391"/>
            </a:xfrm>
            <a:prstGeom prst="ellipse">
              <a:avLst/>
            </a:prstGeom>
            <a:solidFill>
              <a:schemeClr val="bg1"/>
            </a:solidFill>
            <a:ln w="12700">
              <a:solidFill>
                <a:schemeClr val="accent2"/>
              </a:solidFill>
              <a:round/>
              <a:headEnd type="none" w="sm" len="sm"/>
              <a:tailEnd type="none" w="sm" len="sm"/>
            </a:ln>
            <a:effectLst/>
          </p:spPr>
          <p:txBody>
            <a:bodyPr wrap="none" anchor="ctr"/>
            <a:lstStyle/>
            <a:p>
              <a:pPr algn="ctr"/>
              <a:r>
                <a:rPr lang="fr-FR" sz="1400" b="1" dirty="0">
                  <a:solidFill>
                    <a:srgbClr val="FF6600"/>
                  </a:solidFill>
                </a:rPr>
                <a:t>Ajustement MS</a:t>
              </a:r>
              <a:r>
                <a:rPr lang="fr-FR" sz="1400" b="1" dirty="0" smtClean="0">
                  <a:solidFill>
                    <a:srgbClr val="FF6600"/>
                  </a:solidFill>
                </a:rPr>
                <a:t>:</a:t>
              </a:r>
              <a:endParaRPr lang="fr-FR" sz="1400" b="1" dirty="0">
                <a:solidFill>
                  <a:srgbClr val="FF6600"/>
                </a:solidFill>
              </a:endParaRPr>
            </a:p>
            <a:p>
              <a:pPr algn="ctr"/>
              <a:r>
                <a:rPr lang="fr-FR" sz="1400" b="1" dirty="0" smtClean="0">
                  <a:solidFill>
                    <a:srgbClr val="FF6600"/>
                  </a:solidFill>
                </a:rPr>
                <a:t>GFITTER</a:t>
              </a:r>
              <a:endParaRPr lang="fr-FR" sz="1400" b="1" dirty="0">
                <a:solidFill>
                  <a:srgbClr val="FF6600"/>
                </a:solidFill>
              </a:endParaRPr>
            </a:p>
            <a:p>
              <a:pPr algn="ctr"/>
              <a:r>
                <a:rPr lang="fr-FR" sz="1400" b="1" dirty="0" smtClean="0">
                  <a:solidFill>
                    <a:srgbClr val="FF6600"/>
                  </a:solidFill>
                </a:rPr>
                <a:t>LEPEWWG</a:t>
              </a:r>
              <a:endParaRPr lang="en-US" sz="1400" b="1" dirty="0">
                <a:solidFill>
                  <a:srgbClr val="FF6600"/>
                </a:solidFill>
              </a:endParaRPr>
            </a:p>
          </p:txBody>
        </p:sp>
        <p:sp>
          <p:nvSpPr>
            <p:cNvPr id="12" name="Text Box 38"/>
            <p:cNvSpPr txBox="1">
              <a:spLocks noChangeArrowheads="1"/>
            </p:cNvSpPr>
            <p:nvPr/>
          </p:nvSpPr>
          <p:spPr bwMode="auto">
            <a:xfrm>
              <a:off x="2021023" y="5953014"/>
              <a:ext cx="3605213" cy="52322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a:spAutoFit/>
            </a:bodyPr>
            <a:lstStyle/>
            <a:p>
              <a:r>
                <a:rPr lang="fr-FR" sz="1400" b="1" dirty="0" err="1">
                  <a:solidFill>
                    <a:srgbClr val="A50021"/>
                  </a:solidFill>
                  <a:effectLst>
                    <a:outerShdw blurRad="38100" dist="38100" dir="2700000" algn="tl">
                      <a:srgbClr val="DDDDDD"/>
                    </a:outerShdw>
                  </a:effectLst>
                  <a:sym typeface="Wingdings" charset="0"/>
                </a:rPr>
                <a:t>NuTeV</a:t>
              </a:r>
              <a:r>
                <a:rPr lang="fr-FR" sz="1400" b="1" dirty="0">
                  <a:solidFill>
                    <a:srgbClr val="A50021"/>
                  </a:solidFill>
                  <a:effectLst>
                    <a:outerShdw blurRad="38100" dist="38100" dir="2700000" algn="tl">
                      <a:srgbClr val="DDDDDD"/>
                    </a:outerShdw>
                  </a:effectLst>
                  <a:sym typeface="Wingdings" charset="0"/>
                </a:rPr>
                <a:t> </a:t>
              </a:r>
              <a:r>
                <a:rPr lang="fr-FR" sz="1400" b="1" dirty="0">
                  <a:solidFill>
                    <a:srgbClr val="4D4D4D"/>
                  </a:solidFill>
                  <a:sym typeface="Wingdings" charset="0"/>
                </a:rPr>
                <a:t> </a:t>
              </a:r>
              <a:r>
                <a:rPr lang="fr-FR" sz="1400" b="1" dirty="0">
                  <a:solidFill>
                    <a:srgbClr val="000000"/>
                  </a:solidFill>
                  <a:sym typeface="Wingdings" charset="0"/>
                </a:rPr>
                <a:t>: sin</a:t>
              </a:r>
              <a:r>
                <a:rPr lang="fr-FR" sz="1400" b="1" baseline="30000" dirty="0">
                  <a:solidFill>
                    <a:srgbClr val="000000"/>
                  </a:solidFill>
                  <a:sym typeface="Wingdings" charset="0"/>
                </a:rPr>
                <a:t>2</a:t>
              </a:r>
              <a:r>
                <a:rPr lang="el-GR" sz="1400" b="1" dirty="0">
                  <a:solidFill>
                    <a:srgbClr val="000000"/>
                  </a:solidFill>
                  <a:sym typeface="Wingdings" charset="0"/>
                </a:rPr>
                <a:t>θ</a:t>
              </a:r>
              <a:r>
                <a:rPr lang="en-US" sz="1400" b="1" baseline="-25000" dirty="0">
                  <a:solidFill>
                    <a:srgbClr val="000000"/>
                  </a:solidFill>
                  <a:sym typeface="Wingdings" charset="0"/>
                </a:rPr>
                <a:t>W</a:t>
              </a:r>
              <a:endParaRPr lang="el-GR" sz="1400" b="1" baseline="-25000" dirty="0">
                <a:solidFill>
                  <a:srgbClr val="000000"/>
                </a:solidFill>
                <a:sym typeface="Wingdings" charset="0"/>
              </a:endParaRPr>
            </a:p>
            <a:p>
              <a:r>
                <a:rPr lang="fr-FR" sz="1400" b="1" dirty="0" err="1">
                  <a:solidFill>
                    <a:srgbClr val="A50021"/>
                  </a:solidFill>
                  <a:effectLst>
                    <a:outerShdw blurRad="38100" dist="38100" dir="2700000" algn="tl">
                      <a:srgbClr val="DDDDDD"/>
                    </a:outerShdw>
                  </a:effectLst>
                  <a:sym typeface="Wingdings" charset="0"/>
                </a:rPr>
                <a:t>eeqq</a:t>
              </a:r>
              <a:r>
                <a:rPr lang="fr-FR" sz="1400" b="1" dirty="0">
                  <a:solidFill>
                    <a:srgbClr val="A50021"/>
                  </a:solidFill>
                  <a:effectLst>
                    <a:outerShdw blurRad="38100" dist="38100" dir="2700000" algn="tl">
                      <a:srgbClr val="DDDDDD"/>
                    </a:outerShdw>
                  </a:effectLst>
                  <a:sym typeface="Wingdings" charset="0"/>
                </a:rPr>
                <a:t> basse </a:t>
              </a:r>
              <a:r>
                <a:rPr lang="en-US" sz="1400" b="1" dirty="0" err="1">
                  <a:solidFill>
                    <a:srgbClr val="A50021"/>
                  </a:solidFill>
                  <a:effectLst>
                    <a:outerShdw blurRad="38100" dist="38100" dir="2700000" algn="tl">
                      <a:srgbClr val="DDDDDD"/>
                    </a:outerShdw>
                  </a:effectLst>
                  <a:sym typeface="Wingdings" charset="0"/>
                </a:rPr>
                <a:t>é</a:t>
              </a:r>
              <a:r>
                <a:rPr lang="fr-FR" sz="1400" b="1" dirty="0" err="1">
                  <a:solidFill>
                    <a:srgbClr val="A50021"/>
                  </a:solidFill>
                  <a:effectLst>
                    <a:outerShdw blurRad="38100" dist="38100" dir="2700000" algn="tl">
                      <a:srgbClr val="DDDDDD"/>
                    </a:outerShdw>
                  </a:effectLst>
                  <a:sym typeface="Wingdings" charset="0"/>
                </a:rPr>
                <a:t>nergie</a:t>
              </a:r>
              <a:r>
                <a:rPr lang="fr-FR" sz="1400" b="1" dirty="0">
                  <a:solidFill>
                    <a:srgbClr val="4D4D4D"/>
                  </a:solidFill>
                  <a:sym typeface="Wingdings" charset="0"/>
                </a:rPr>
                <a:t>:  </a:t>
              </a:r>
              <a:r>
                <a:rPr lang="fr-FR" sz="1400" b="1" dirty="0">
                  <a:solidFill>
                    <a:srgbClr val="000000"/>
                  </a:solidFill>
                  <a:sym typeface="Wingdings" charset="0"/>
                </a:rPr>
                <a:t>∆</a:t>
              </a:r>
              <a:r>
                <a:rPr lang="el-GR" sz="1400" b="1" dirty="0">
                  <a:solidFill>
                    <a:srgbClr val="000000"/>
                  </a:solidFill>
                  <a:latin typeface="Arial" charset="0"/>
                  <a:sym typeface="Wingdings" charset="0"/>
                </a:rPr>
                <a:t>α</a:t>
              </a:r>
              <a:r>
                <a:rPr lang="en-US" sz="1400" b="1" baseline="30000" dirty="0">
                  <a:solidFill>
                    <a:srgbClr val="000000"/>
                  </a:solidFill>
                  <a:latin typeface="Arial" charset="0"/>
                  <a:sym typeface="Wingdings" charset="0"/>
                </a:rPr>
                <a:t>(5)</a:t>
              </a:r>
              <a:r>
                <a:rPr lang="en-US" sz="1400" b="1" baseline="-25000" dirty="0">
                  <a:solidFill>
                    <a:srgbClr val="000000"/>
                  </a:solidFill>
                  <a:latin typeface="Arial" charset="0"/>
                  <a:sym typeface="Wingdings" charset="0"/>
                </a:rPr>
                <a:t>had</a:t>
              </a:r>
              <a:r>
                <a:rPr lang="fr-FR" sz="1400" b="1" dirty="0">
                  <a:solidFill>
                    <a:srgbClr val="000000"/>
                  </a:solidFill>
                  <a:sym typeface="Wingdings" charset="0"/>
                </a:rPr>
                <a:t> </a:t>
              </a:r>
              <a:endParaRPr lang="el-GR" sz="1400" b="1" baseline="-25000" dirty="0">
                <a:solidFill>
                  <a:srgbClr val="000000"/>
                </a:solidFill>
                <a:sym typeface="Wingdings" charset="0"/>
              </a:endParaRPr>
            </a:p>
          </p:txBody>
        </p:sp>
        <p:sp>
          <p:nvSpPr>
            <p:cNvPr id="13" name="Line 39"/>
            <p:cNvSpPr>
              <a:spLocks noChangeShapeType="1"/>
            </p:cNvSpPr>
            <p:nvPr/>
          </p:nvSpPr>
          <p:spPr bwMode="auto">
            <a:xfrm>
              <a:off x="3860734" y="4650212"/>
              <a:ext cx="730250" cy="0"/>
            </a:xfrm>
            <a:prstGeom prst="line">
              <a:avLst/>
            </a:prstGeom>
            <a:noFill/>
            <a:ln w="57150">
              <a:solidFill>
                <a:srgbClr val="4D4D4D"/>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 name="Line 40"/>
            <p:cNvSpPr>
              <a:spLocks noChangeShapeType="1"/>
            </p:cNvSpPr>
            <p:nvPr/>
          </p:nvSpPr>
          <p:spPr bwMode="auto">
            <a:xfrm flipV="1">
              <a:off x="3163819" y="5312192"/>
              <a:ext cx="1511830" cy="307870"/>
            </a:xfrm>
            <a:prstGeom prst="line">
              <a:avLst/>
            </a:prstGeom>
            <a:noFill/>
            <a:ln w="57150">
              <a:solidFill>
                <a:srgbClr val="4D4D4D"/>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 name="Line 41"/>
            <p:cNvSpPr>
              <a:spLocks noChangeShapeType="1"/>
            </p:cNvSpPr>
            <p:nvPr/>
          </p:nvSpPr>
          <p:spPr bwMode="auto">
            <a:xfrm flipV="1">
              <a:off x="4675648" y="5612218"/>
              <a:ext cx="399785" cy="340795"/>
            </a:xfrm>
            <a:prstGeom prst="line">
              <a:avLst/>
            </a:prstGeom>
            <a:noFill/>
            <a:ln w="57150">
              <a:solidFill>
                <a:srgbClr val="4D4D4D"/>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 name="Line 42"/>
            <p:cNvSpPr>
              <a:spLocks noChangeShapeType="1"/>
            </p:cNvSpPr>
            <p:nvPr/>
          </p:nvSpPr>
          <p:spPr bwMode="auto">
            <a:xfrm>
              <a:off x="4310524" y="3776027"/>
              <a:ext cx="548216" cy="575734"/>
            </a:xfrm>
            <a:prstGeom prst="line">
              <a:avLst/>
            </a:prstGeom>
            <a:noFill/>
            <a:ln w="57150">
              <a:solidFill>
                <a:srgbClr val="4D4D4D"/>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 name="Text Box 44"/>
            <p:cNvSpPr txBox="1">
              <a:spLocks noChangeArrowheads="1"/>
            </p:cNvSpPr>
            <p:nvPr/>
          </p:nvSpPr>
          <p:spPr bwMode="auto">
            <a:xfrm>
              <a:off x="6677596" y="3527753"/>
              <a:ext cx="680728" cy="830997"/>
            </a:xfrm>
            <a:prstGeom prst="rect">
              <a:avLst/>
            </a:prstGeom>
            <a:solidFill>
              <a:schemeClr val="bg1"/>
            </a:solidFill>
            <a:ln>
              <a:solidFill>
                <a:schemeClr val="accent5"/>
              </a:solidFill>
              <a:headEnd type="none" w="sm" len="sm"/>
              <a:tailEnd type="none" w="sm" len="sm"/>
            </a:ln>
          </p:spPr>
          <p:style>
            <a:lnRef idx="2">
              <a:schemeClr val="accent2"/>
            </a:lnRef>
            <a:fillRef idx="1">
              <a:schemeClr val="lt1"/>
            </a:fillRef>
            <a:effectRef idx="0">
              <a:schemeClr val="accent2"/>
            </a:effectRef>
            <a:fontRef idx="minor">
              <a:schemeClr val="dk1"/>
            </a:fontRef>
          </p:style>
          <p:txBody>
            <a:bodyPr wrap="none">
              <a:spAutoFit/>
            </a:bodyPr>
            <a:lstStyle/>
            <a:p>
              <a:r>
                <a:rPr lang="fr-FR" sz="1600" b="1" dirty="0" err="1" smtClean="0">
                  <a:solidFill>
                    <a:schemeClr val="accent5"/>
                  </a:solidFill>
                  <a:sym typeface="Wingdings" charset="0"/>
                </a:rPr>
                <a:t>m</a:t>
              </a:r>
              <a:r>
                <a:rPr lang="fr-FR" sz="1600" b="1" baseline="-25000" dirty="0" err="1" smtClean="0">
                  <a:solidFill>
                    <a:schemeClr val="accent5"/>
                  </a:solidFill>
                  <a:sym typeface="Wingdings" charset="0"/>
                </a:rPr>
                <a:t>H</a:t>
              </a:r>
              <a:r>
                <a:rPr lang="fr-FR" sz="1600" b="1" baseline="-25000" dirty="0" smtClean="0">
                  <a:solidFill>
                    <a:schemeClr val="accent5"/>
                  </a:solidFill>
                  <a:sym typeface="Wingdings" charset="0"/>
                </a:rPr>
                <a:t> </a:t>
              </a:r>
              <a:r>
                <a:rPr lang="fr-FR" sz="1600" b="1" dirty="0" smtClean="0">
                  <a:solidFill>
                    <a:schemeClr val="accent5"/>
                  </a:solidFill>
                  <a:sym typeface="Wingdings" charset="0"/>
                </a:rPr>
                <a:t> </a:t>
              </a:r>
            </a:p>
            <a:p>
              <a:r>
                <a:rPr lang="fr-FR" sz="1600" b="1" dirty="0" smtClean="0">
                  <a:solidFill>
                    <a:schemeClr val="accent5"/>
                  </a:solidFill>
                  <a:sym typeface="Wingdings" charset="0"/>
                </a:rPr>
                <a:t>m</a:t>
              </a:r>
              <a:r>
                <a:rPr lang="fr-FR" sz="1600" b="1" baseline="-25000" dirty="0" smtClean="0">
                  <a:solidFill>
                    <a:schemeClr val="accent5"/>
                  </a:solidFill>
                  <a:sym typeface="Wingdings" charset="0"/>
                </a:rPr>
                <a:t>t </a:t>
              </a:r>
              <a:r>
                <a:rPr lang="fr-FR" sz="1600" b="1" dirty="0" smtClean="0">
                  <a:solidFill>
                    <a:schemeClr val="accent5"/>
                  </a:solidFill>
                  <a:sym typeface="Wingdings" charset="0"/>
                </a:rPr>
                <a:t>,</a:t>
              </a:r>
            </a:p>
            <a:p>
              <a:r>
                <a:rPr lang="fr-FR" sz="1600" b="1" dirty="0" smtClean="0">
                  <a:solidFill>
                    <a:schemeClr val="accent5"/>
                  </a:solidFill>
                  <a:sym typeface="Wingdings" charset="0"/>
                </a:rPr>
                <a:t>m</a:t>
              </a:r>
              <a:r>
                <a:rPr lang="fr-FR" sz="1600" b="1" baseline="-25000" dirty="0" smtClean="0">
                  <a:solidFill>
                    <a:schemeClr val="accent5"/>
                  </a:solidFill>
                  <a:sym typeface="Wingdings" charset="0"/>
                </a:rPr>
                <a:t>W</a:t>
              </a:r>
              <a:r>
                <a:rPr lang="fr-FR" sz="1600" b="1" dirty="0">
                  <a:solidFill>
                    <a:schemeClr val="accent5"/>
                  </a:solidFill>
                  <a:latin typeface="Arial"/>
                  <a:sym typeface="Wingdings" charset="0"/>
                </a:rPr>
                <a:t>…</a:t>
              </a:r>
              <a:endParaRPr lang="fr-FR" sz="1600" b="1" dirty="0">
                <a:solidFill>
                  <a:schemeClr val="accent5"/>
                </a:solidFill>
                <a:sym typeface="Wingdings" charset="0"/>
              </a:endParaRPr>
            </a:p>
          </p:txBody>
        </p:sp>
        <p:sp>
          <p:nvSpPr>
            <p:cNvPr id="20" name="Line 45"/>
            <p:cNvSpPr>
              <a:spLocks noChangeShapeType="1"/>
            </p:cNvSpPr>
            <p:nvPr/>
          </p:nvSpPr>
          <p:spPr bwMode="auto">
            <a:xfrm flipV="1">
              <a:off x="5757333" y="4053050"/>
              <a:ext cx="920263" cy="362483"/>
            </a:xfrm>
            <a:prstGeom prst="line">
              <a:avLst/>
            </a:prstGeom>
            <a:noFill/>
            <a:ln w="57150">
              <a:solidFill>
                <a:schemeClr val="accent5"/>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2" name="Content Placeholder 2"/>
          <p:cNvSpPr txBox="1">
            <a:spLocks/>
          </p:cNvSpPr>
          <p:nvPr/>
        </p:nvSpPr>
        <p:spPr>
          <a:xfrm>
            <a:off x="4310525" y="1412574"/>
            <a:ext cx="4833476" cy="5052869"/>
          </a:xfrm>
          <a:prstGeom prst="rect">
            <a:avLst/>
          </a:prstGeom>
          <a:ln>
            <a:noFill/>
          </a:ln>
        </p:spPr>
        <p:txBody>
          <a:bodyPr vert="horz" lIns="91430" tIns="45715" rIns="91430" bIns="45715" rtlCol="0">
            <a:noAutofit/>
          </a:bodyPr>
          <a:lstStyle>
            <a:lvl1pPr marL="453974" indent="-453974" algn="l" defTabSz="914296"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296" indent="-457148" algn="l" defTabSz="914296"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331" indent="-346036" algn="l" defTabSz="914296"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018" indent="-339686" algn="l" defTabSz="914296"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704" indent="-331750" algn="l" defTabSz="914296"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502"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42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69875"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273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0" indent="0">
              <a:buFont typeface="Wingdings" pitchFamily="2" charset="2"/>
              <a:buNone/>
            </a:pPr>
            <a:endParaRPr lang="en-US" sz="1200" dirty="0" smtClean="0"/>
          </a:p>
          <a:p>
            <a:pPr marL="0" indent="0">
              <a:buFont typeface="Wingdings" pitchFamily="2" charset="2"/>
              <a:buNone/>
            </a:pPr>
            <a:r>
              <a:rPr lang="en-US" sz="1800" b="1" dirty="0" err="1" smtClean="0">
                <a:solidFill>
                  <a:schemeClr val="accent1"/>
                </a:solidFill>
              </a:rPr>
              <a:t>Ajustement</a:t>
            </a:r>
            <a:r>
              <a:rPr lang="en-US" sz="1800" b="1" dirty="0" smtClean="0">
                <a:solidFill>
                  <a:schemeClr val="accent1"/>
                </a:solidFill>
              </a:rPr>
              <a:t> global des </a:t>
            </a:r>
            <a:r>
              <a:rPr lang="en-US" sz="1800" b="1" dirty="0" err="1" smtClean="0">
                <a:solidFill>
                  <a:schemeClr val="accent1"/>
                </a:solidFill>
              </a:rPr>
              <a:t>mesures</a:t>
            </a:r>
            <a:r>
              <a:rPr lang="en-US" sz="1800" b="1" dirty="0" smtClean="0">
                <a:solidFill>
                  <a:schemeClr val="accent1"/>
                </a:solidFill>
              </a:rPr>
              <a:t> </a:t>
            </a:r>
            <a:r>
              <a:rPr lang="en-US" sz="1800" b="1" dirty="0" err="1" smtClean="0">
                <a:solidFill>
                  <a:schemeClr val="accent1"/>
                </a:solidFill>
              </a:rPr>
              <a:t>électrofaibles</a:t>
            </a:r>
            <a:r>
              <a:rPr lang="en-US" sz="1800" b="1" dirty="0" smtClean="0">
                <a:solidFill>
                  <a:schemeClr val="accent1"/>
                </a:solidFill>
              </a:rPr>
              <a:t>:</a:t>
            </a:r>
          </a:p>
          <a:p>
            <a:pPr lvl="1"/>
            <a:r>
              <a:rPr lang="en-US" sz="1600" b="1" dirty="0" err="1" smtClean="0">
                <a:solidFill>
                  <a:srgbClr val="528A02"/>
                </a:solidFill>
              </a:rPr>
              <a:t>Contraindre</a:t>
            </a:r>
            <a:r>
              <a:rPr lang="en-US" sz="1600" b="1" dirty="0" smtClean="0">
                <a:solidFill>
                  <a:srgbClr val="528A02"/>
                </a:solidFill>
              </a:rPr>
              <a:t> les </a:t>
            </a:r>
            <a:r>
              <a:rPr lang="en-US" sz="1600" b="1" dirty="0" err="1" smtClean="0">
                <a:solidFill>
                  <a:srgbClr val="528A02"/>
                </a:solidFill>
              </a:rPr>
              <a:t>paramètres</a:t>
            </a:r>
            <a:r>
              <a:rPr lang="en-US" sz="1600" b="1" dirty="0" smtClean="0">
                <a:solidFill>
                  <a:srgbClr val="528A02"/>
                </a:solidFill>
              </a:rPr>
              <a:t> </a:t>
            </a:r>
            <a:r>
              <a:rPr lang="en-US" sz="1600" b="1" dirty="0" err="1" smtClean="0">
                <a:solidFill>
                  <a:srgbClr val="528A02"/>
                </a:solidFill>
              </a:rPr>
              <a:t>inconnus</a:t>
            </a:r>
            <a:r>
              <a:rPr lang="en-US" sz="1600" b="1" dirty="0" smtClean="0">
                <a:solidFill>
                  <a:srgbClr val="528A02"/>
                </a:solidFill>
              </a:rPr>
              <a:t> (</a:t>
            </a:r>
            <a:r>
              <a:rPr lang="en-US" sz="1600" b="1" dirty="0" err="1" smtClean="0">
                <a:solidFill>
                  <a:srgbClr val="528A02"/>
                </a:solidFill>
              </a:rPr>
              <a:t>m</a:t>
            </a:r>
            <a:r>
              <a:rPr lang="en-US" sz="1600" b="1" baseline="-25000" dirty="0" err="1" smtClean="0">
                <a:solidFill>
                  <a:srgbClr val="528A02"/>
                </a:solidFill>
              </a:rPr>
              <a:t>H</a:t>
            </a:r>
            <a:r>
              <a:rPr lang="en-US" sz="1600" b="1" dirty="0" smtClean="0">
                <a:solidFill>
                  <a:srgbClr val="528A02"/>
                </a:solidFill>
              </a:rPr>
              <a:t>)</a:t>
            </a:r>
          </a:p>
          <a:p>
            <a:pPr lvl="1"/>
            <a:r>
              <a:rPr lang="en-US" sz="1600" b="1" dirty="0" smtClean="0">
                <a:solidFill>
                  <a:schemeClr val="tx1"/>
                </a:solidFill>
              </a:rPr>
              <a:t>Tester la </a:t>
            </a:r>
            <a:r>
              <a:rPr lang="en-US" sz="1600" b="1" dirty="0" err="1" smtClean="0">
                <a:solidFill>
                  <a:schemeClr val="tx1"/>
                </a:solidFill>
              </a:rPr>
              <a:t>cohérence</a:t>
            </a:r>
            <a:r>
              <a:rPr lang="en-US" sz="1600" b="1" dirty="0" smtClean="0">
                <a:solidFill>
                  <a:schemeClr val="tx1"/>
                </a:solidFill>
              </a:rPr>
              <a:t> </a:t>
            </a:r>
            <a:r>
              <a:rPr lang="en-US" sz="1600" b="1" dirty="0" err="1" smtClean="0">
                <a:solidFill>
                  <a:schemeClr val="tx1"/>
                </a:solidFill>
              </a:rPr>
              <a:t>globale</a:t>
            </a:r>
            <a:r>
              <a:rPr lang="en-US" sz="1600" b="1" dirty="0" smtClean="0">
                <a:solidFill>
                  <a:schemeClr val="tx1"/>
                </a:solidFill>
              </a:rPr>
              <a:t> du </a:t>
            </a:r>
            <a:r>
              <a:rPr lang="en-US" sz="1600" b="1" dirty="0" err="1" smtClean="0">
                <a:solidFill>
                  <a:schemeClr val="tx1"/>
                </a:solidFill>
              </a:rPr>
              <a:t>modèle</a:t>
            </a:r>
            <a:endParaRPr lang="en-US" sz="1600" b="1" dirty="0" smtClean="0">
              <a:solidFill>
                <a:schemeClr val="tx1"/>
              </a:solidFill>
            </a:endParaRPr>
          </a:p>
          <a:p>
            <a:endParaRPr lang="en-US" sz="1800" dirty="0">
              <a:solidFill>
                <a:schemeClr val="tx1"/>
              </a:solidFill>
            </a:endParaRPr>
          </a:p>
        </p:txBody>
      </p:sp>
    </p:spTree>
    <p:extLst>
      <p:ext uri="{BB962C8B-B14F-4D97-AF65-F5344CB8AC3E}">
        <p14:creationId xmlns:p14="http://schemas.microsoft.com/office/powerpoint/2010/main" val="2383143123"/>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Succès</a:t>
            </a:r>
            <a:r>
              <a:rPr lang="en-US" dirty="0" smtClean="0"/>
              <a:t> du MS</a:t>
            </a:r>
            <a:endParaRPr lang="en-US" dirty="0"/>
          </a:p>
        </p:txBody>
      </p:sp>
      <p:sp>
        <p:nvSpPr>
          <p:cNvPr id="5" name="Slide Number Placeholder 4"/>
          <p:cNvSpPr>
            <a:spLocks noGrp="1"/>
          </p:cNvSpPr>
          <p:nvPr>
            <p:ph type="sldNum" sz="quarter" idx="12"/>
          </p:nvPr>
        </p:nvSpPr>
        <p:spPr>
          <a:xfrm>
            <a:off x="8227632" y="6437032"/>
            <a:ext cx="630621" cy="359760"/>
          </a:xfrm>
        </p:spPr>
        <p:txBody>
          <a:bodyPr/>
          <a:lstStyle/>
          <a:p>
            <a:fld id="{5FD889E0-CAB2-4699-909D-B9A88D47ACBE}" type="slidenum">
              <a:rPr lang="en-US" smtClean="0"/>
              <a:t>104</a:t>
            </a:fld>
            <a:endParaRPr lang="en-US" dirty="0"/>
          </a:p>
        </p:txBody>
      </p:sp>
      <p:sp>
        <p:nvSpPr>
          <p:cNvPr id="6" name="Footer Placeholder 5"/>
          <p:cNvSpPr>
            <a:spLocks noGrp="1"/>
          </p:cNvSpPr>
          <p:nvPr>
            <p:ph type="ftr" sz="quarter" idx="11"/>
          </p:nvPr>
        </p:nvSpPr>
        <p:spPr/>
        <p:txBody>
          <a:bodyPr/>
          <a:lstStyle/>
          <a:p>
            <a:r>
              <a:rPr lang="en-US" smtClean="0"/>
              <a:t>J. MALCLES 25/09/2012</a:t>
            </a:r>
            <a:endParaRPr lang="en-US" dirty="0"/>
          </a:p>
        </p:txBody>
      </p:sp>
      <p:sp>
        <p:nvSpPr>
          <p:cNvPr id="19" name="Content Placeholder 2"/>
          <p:cNvSpPr>
            <a:spLocks noGrp="1"/>
          </p:cNvSpPr>
          <p:nvPr>
            <p:ph idx="1"/>
          </p:nvPr>
        </p:nvSpPr>
        <p:spPr>
          <a:xfrm>
            <a:off x="0" y="1400009"/>
            <a:ext cx="4530129" cy="5052869"/>
          </a:xfrm>
          <a:ln>
            <a:noFill/>
          </a:ln>
        </p:spPr>
        <p:txBody>
          <a:bodyPr>
            <a:noAutofit/>
          </a:bodyPr>
          <a:lstStyle/>
          <a:p>
            <a:pPr marL="0" indent="0">
              <a:buNone/>
            </a:pPr>
            <a:endParaRPr lang="en-US" sz="1200" dirty="0"/>
          </a:p>
          <a:p>
            <a:pPr marL="0" indent="0">
              <a:buNone/>
            </a:pPr>
            <a:r>
              <a:rPr lang="en-US" sz="1800" b="1" dirty="0" smtClean="0">
                <a:solidFill>
                  <a:schemeClr val="accent1"/>
                </a:solidFill>
              </a:rPr>
              <a:t>MS </a:t>
            </a:r>
            <a:r>
              <a:rPr lang="en-US" sz="1800" b="1" dirty="0" err="1" smtClean="0">
                <a:solidFill>
                  <a:schemeClr val="accent1"/>
                </a:solidFill>
              </a:rPr>
              <a:t>intensivement</a:t>
            </a:r>
            <a:r>
              <a:rPr lang="en-US" sz="1800" b="1" dirty="0" smtClean="0">
                <a:solidFill>
                  <a:schemeClr val="accent1"/>
                </a:solidFill>
              </a:rPr>
              <a:t> </a:t>
            </a:r>
            <a:r>
              <a:rPr lang="en-US" sz="1800" b="1" dirty="0" err="1" smtClean="0">
                <a:solidFill>
                  <a:schemeClr val="accent1"/>
                </a:solidFill>
              </a:rPr>
              <a:t>testé</a:t>
            </a:r>
            <a:r>
              <a:rPr lang="en-US" sz="1800" b="1" dirty="0" smtClean="0">
                <a:solidFill>
                  <a:schemeClr val="accent1"/>
                </a:solidFill>
              </a:rPr>
              <a:t>:</a:t>
            </a:r>
          </a:p>
          <a:p>
            <a:pPr lvl="1"/>
            <a:r>
              <a:rPr lang="en-US" sz="1600" dirty="0" err="1" smtClean="0">
                <a:solidFill>
                  <a:schemeClr val="tx1"/>
                </a:solidFill>
              </a:rPr>
              <a:t>Dans</a:t>
            </a:r>
            <a:r>
              <a:rPr lang="en-US" sz="1600" dirty="0" smtClean="0">
                <a:solidFill>
                  <a:schemeClr val="tx1"/>
                </a:solidFill>
              </a:rPr>
              <a:t> le </a:t>
            </a:r>
            <a:r>
              <a:rPr lang="en-US" sz="1600" dirty="0" err="1" smtClean="0">
                <a:solidFill>
                  <a:schemeClr val="tx1"/>
                </a:solidFill>
              </a:rPr>
              <a:t>secteur</a:t>
            </a:r>
            <a:r>
              <a:rPr lang="en-US" sz="1600" dirty="0" smtClean="0">
                <a:solidFill>
                  <a:schemeClr val="tx1"/>
                </a:solidFill>
              </a:rPr>
              <a:t> des </a:t>
            </a:r>
            <a:r>
              <a:rPr lang="en-US" sz="1600" dirty="0" err="1" smtClean="0">
                <a:solidFill>
                  <a:schemeClr val="tx1"/>
                </a:solidFill>
              </a:rPr>
              <a:t>saveurs</a:t>
            </a:r>
            <a:r>
              <a:rPr lang="en-US" sz="1600" dirty="0" smtClean="0">
                <a:solidFill>
                  <a:schemeClr val="tx1"/>
                </a:solidFill>
              </a:rPr>
              <a:t> (</a:t>
            </a:r>
            <a:r>
              <a:rPr lang="en-US" sz="1600" dirty="0" err="1" smtClean="0">
                <a:solidFill>
                  <a:schemeClr val="tx1"/>
                </a:solidFill>
              </a:rPr>
              <a:t>cf</a:t>
            </a:r>
            <a:r>
              <a:rPr lang="en-US" sz="1600" dirty="0" smtClean="0">
                <a:solidFill>
                  <a:schemeClr val="tx1"/>
                </a:solidFill>
              </a:rPr>
              <a:t> </a:t>
            </a:r>
            <a:r>
              <a:rPr lang="en-US" sz="1600" dirty="0" err="1" smtClean="0">
                <a:solidFill>
                  <a:schemeClr val="tx1"/>
                </a:solidFill>
              </a:rPr>
              <a:t>groupe</a:t>
            </a:r>
            <a:r>
              <a:rPr lang="en-US" sz="1600" dirty="0" smtClean="0">
                <a:solidFill>
                  <a:schemeClr val="tx1"/>
                </a:solidFill>
              </a:rPr>
              <a:t> 3)</a:t>
            </a:r>
          </a:p>
          <a:p>
            <a:pPr lvl="1"/>
            <a:r>
              <a:rPr lang="en-US" sz="1600" dirty="0" err="1" smtClean="0">
                <a:solidFill>
                  <a:schemeClr val="tx1"/>
                </a:solidFill>
              </a:rPr>
              <a:t>Dans</a:t>
            </a:r>
            <a:r>
              <a:rPr lang="en-US" sz="1600" dirty="0" smtClean="0">
                <a:solidFill>
                  <a:schemeClr val="tx1"/>
                </a:solidFill>
              </a:rPr>
              <a:t> le </a:t>
            </a:r>
            <a:r>
              <a:rPr lang="en-US" sz="1600" dirty="0" err="1" smtClean="0">
                <a:solidFill>
                  <a:schemeClr val="tx1"/>
                </a:solidFill>
              </a:rPr>
              <a:t>secteur</a:t>
            </a:r>
            <a:r>
              <a:rPr lang="en-US" sz="1600" dirty="0" smtClean="0">
                <a:solidFill>
                  <a:schemeClr val="tx1"/>
                </a:solidFill>
              </a:rPr>
              <a:t> </a:t>
            </a:r>
            <a:r>
              <a:rPr lang="en-US" sz="1600" dirty="0" err="1" smtClean="0">
                <a:solidFill>
                  <a:schemeClr val="tx1"/>
                </a:solidFill>
              </a:rPr>
              <a:t>électrofaible</a:t>
            </a:r>
            <a:endParaRPr lang="en-US" sz="1600" dirty="0" smtClean="0">
              <a:solidFill>
                <a:schemeClr val="tx1"/>
              </a:solidFill>
            </a:endParaRPr>
          </a:p>
          <a:p>
            <a:endParaRPr lang="en-US" sz="1800" dirty="0">
              <a:solidFill>
                <a:schemeClr val="tx1"/>
              </a:solidFill>
            </a:endParaRPr>
          </a:p>
        </p:txBody>
      </p:sp>
      <p:sp>
        <p:nvSpPr>
          <p:cNvPr id="17" name="Text Box 43"/>
          <p:cNvSpPr txBox="1">
            <a:spLocks noChangeArrowheads="1"/>
          </p:cNvSpPr>
          <p:nvPr/>
        </p:nvSpPr>
        <p:spPr bwMode="auto">
          <a:xfrm>
            <a:off x="950913" y="7616825"/>
            <a:ext cx="322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A50021"/>
                </a:solidFill>
                <a:effectLst>
                  <a:outerShdw blurRad="38100" dist="38100" dir="2700000" algn="tl">
                    <a:srgbClr val="DDDDDD"/>
                  </a:outerShdw>
                </a:effectLst>
              </a:rPr>
              <a:t>-</a:t>
            </a:r>
          </a:p>
        </p:txBody>
      </p:sp>
      <p:sp>
        <p:nvSpPr>
          <p:cNvPr id="22" name="Content Placeholder 2"/>
          <p:cNvSpPr txBox="1">
            <a:spLocks/>
          </p:cNvSpPr>
          <p:nvPr/>
        </p:nvSpPr>
        <p:spPr>
          <a:xfrm>
            <a:off x="4310525" y="1412574"/>
            <a:ext cx="4833476" cy="5052869"/>
          </a:xfrm>
          <a:prstGeom prst="rect">
            <a:avLst/>
          </a:prstGeom>
          <a:ln>
            <a:noFill/>
          </a:ln>
        </p:spPr>
        <p:txBody>
          <a:bodyPr vert="horz" lIns="91430" tIns="45715" rIns="91430" bIns="45715" rtlCol="0">
            <a:noAutofit/>
          </a:bodyPr>
          <a:lstStyle>
            <a:lvl1pPr marL="453974" indent="-453974" algn="l" defTabSz="914296"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296" indent="-457148" algn="l" defTabSz="914296"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331" indent="-346036" algn="l" defTabSz="914296"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018" indent="-339686" algn="l" defTabSz="914296"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704" indent="-331750" algn="l" defTabSz="914296"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502"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42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69875"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273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0" indent="0">
              <a:buFont typeface="Wingdings" pitchFamily="2" charset="2"/>
              <a:buNone/>
            </a:pPr>
            <a:endParaRPr lang="en-US" sz="1200" dirty="0" smtClean="0"/>
          </a:p>
          <a:p>
            <a:pPr marL="0" indent="0">
              <a:buFont typeface="Wingdings" pitchFamily="2" charset="2"/>
              <a:buNone/>
            </a:pPr>
            <a:r>
              <a:rPr lang="en-US" sz="1800" b="1" dirty="0" err="1" smtClean="0">
                <a:solidFill>
                  <a:schemeClr val="accent1"/>
                </a:solidFill>
              </a:rPr>
              <a:t>Ajustement</a:t>
            </a:r>
            <a:r>
              <a:rPr lang="en-US" sz="1800" b="1" dirty="0" smtClean="0">
                <a:solidFill>
                  <a:schemeClr val="accent1"/>
                </a:solidFill>
              </a:rPr>
              <a:t> global des </a:t>
            </a:r>
            <a:r>
              <a:rPr lang="en-US" sz="1800" b="1" dirty="0" err="1" smtClean="0">
                <a:solidFill>
                  <a:schemeClr val="accent1"/>
                </a:solidFill>
              </a:rPr>
              <a:t>mesures</a:t>
            </a:r>
            <a:r>
              <a:rPr lang="en-US" sz="1800" b="1" dirty="0" smtClean="0">
                <a:solidFill>
                  <a:schemeClr val="accent1"/>
                </a:solidFill>
              </a:rPr>
              <a:t> </a:t>
            </a:r>
            <a:r>
              <a:rPr lang="en-US" sz="1800" b="1" dirty="0" err="1" smtClean="0">
                <a:solidFill>
                  <a:schemeClr val="accent1"/>
                </a:solidFill>
              </a:rPr>
              <a:t>électrofaibles</a:t>
            </a:r>
            <a:r>
              <a:rPr lang="en-US" sz="1800" b="1" dirty="0" smtClean="0">
                <a:solidFill>
                  <a:schemeClr val="accent1"/>
                </a:solidFill>
              </a:rPr>
              <a:t>:</a:t>
            </a:r>
          </a:p>
          <a:p>
            <a:pPr lvl="1"/>
            <a:r>
              <a:rPr lang="en-US" sz="1600" b="1" dirty="0" err="1" smtClean="0">
                <a:solidFill>
                  <a:srgbClr val="000000"/>
                </a:solidFill>
              </a:rPr>
              <a:t>Contraindre</a:t>
            </a:r>
            <a:r>
              <a:rPr lang="en-US" sz="1600" b="1" dirty="0" smtClean="0">
                <a:solidFill>
                  <a:srgbClr val="000000"/>
                </a:solidFill>
              </a:rPr>
              <a:t> les </a:t>
            </a:r>
            <a:r>
              <a:rPr lang="en-US" sz="1600" b="1" dirty="0" err="1" smtClean="0">
                <a:solidFill>
                  <a:srgbClr val="000000"/>
                </a:solidFill>
              </a:rPr>
              <a:t>paramètres</a:t>
            </a:r>
            <a:r>
              <a:rPr lang="en-US" sz="1600" b="1" dirty="0" smtClean="0">
                <a:solidFill>
                  <a:srgbClr val="000000"/>
                </a:solidFill>
              </a:rPr>
              <a:t> </a:t>
            </a:r>
            <a:r>
              <a:rPr lang="en-US" sz="1600" b="1" dirty="0" err="1" smtClean="0">
                <a:solidFill>
                  <a:srgbClr val="000000"/>
                </a:solidFill>
              </a:rPr>
              <a:t>inconnus</a:t>
            </a:r>
            <a:r>
              <a:rPr lang="en-US" sz="1600" b="1" dirty="0" smtClean="0">
                <a:solidFill>
                  <a:srgbClr val="000000"/>
                </a:solidFill>
              </a:rPr>
              <a:t> (</a:t>
            </a:r>
            <a:r>
              <a:rPr lang="en-US" sz="1600" b="1" dirty="0" err="1" smtClean="0">
                <a:solidFill>
                  <a:srgbClr val="000000"/>
                </a:solidFill>
              </a:rPr>
              <a:t>m</a:t>
            </a:r>
            <a:r>
              <a:rPr lang="en-US" sz="1600" b="1" baseline="-25000" dirty="0" err="1" smtClean="0">
                <a:solidFill>
                  <a:srgbClr val="000000"/>
                </a:solidFill>
              </a:rPr>
              <a:t>H</a:t>
            </a:r>
            <a:r>
              <a:rPr lang="en-US" sz="1600" b="1" dirty="0" smtClean="0">
                <a:solidFill>
                  <a:srgbClr val="000000"/>
                </a:solidFill>
              </a:rPr>
              <a:t>)</a:t>
            </a:r>
          </a:p>
          <a:p>
            <a:pPr lvl="1"/>
            <a:r>
              <a:rPr lang="en-US" sz="1600" b="1" dirty="0" smtClean="0">
                <a:solidFill>
                  <a:schemeClr val="accent5"/>
                </a:solidFill>
              </a:rPr>
              <a:t>Tester la </a:t>
            </a:r>
            <a:r>
              <a:rPr lang="en-US" sz="1600" b="1" dirty="0" err="1" smtClean="0">
                <a:solidFill>
                  <a:schemeClr val="accent5"/>
                </a:solidFill>
              </a:rPr>
              <a:t>cohérence</a:t>
            </a:r>
            <a:r>
              <a:rPr lang="en-US" sz="1600" b="1" dirty="0" smtClean="0">
                <a:solidFill>
                  <a:schemeClr val="accent5"/>
                </a:solidFill>
              </a:rPr>
              <a:t> </a:t>
            </a:r>
            <a:r>
              <a:rPr lang="en-US" sz="1600" b="1" dirty="0" err="1" smtClean="0">
                <a:solidFill>
                  <a:schemeClr val="accent5"/>
                </a:solidFill>
              </a:rPr>
              <a:t>globale</a:t>
            </a:r>
            <a:r>
              <a:rPr lang="en-US" sz="1600" b="1" dirty="0" smtClean="0">
                <a:solidFill>
                  <a:schemeClr val="accent5"/>
                </a:solidFill>
              </a:rPr>
              <a:t> du </a:t>
            </a:r>
            <a:r>
              <a:rPr lang="en-US" sz="1600" b="1" dirty="0" err="1" smtClean="0">
                <a:solidFill>
                  <a:schemeClr val="accent5"/>
                </a:solidFill>
              </a:rPr>
              <a:t>modèle</a:t>
            </a:r>
            <a:endParaRPr lang="en-US" sz="1600" b="1" dirty="0" smtClean="0">
              <a:solidFill>
                <a:schemeClr val="accent5"/>
              </a:solidFill>
            </a:endParaRPr>
          </a:p>
          <a:p>
            <a:endParaRPr lang="en-US" sz="1800" dirty="0">
              <a:solidFill>
                <a:schemeClr val="tx1"/>
              </a:solidFill>
            </a:endParaRPr>
          </a:p>
        </p:txBody>
      </p:sp>
      <p:grpSp>
        <p:nvGrpSpPr>
          <p:cNvPr id="23" name="Group 22"/>
          <p:cNvGrpSpPr/>
          <p:nvPr/>
        </p:nvGrpSpPr>
        <p:grpSpPr>
          <a:xfrm>
            <a:off x="1991390" y="3276549"/>
            <a:ext cx="6682033" cy="3196049"/>
            <a:chOff x="1994362" y="3280185"/>
            <a:chExt cx="6682033" cy="3196049"/>
          </a:xfrm>
        </p:grpSpPr>
        <p:sp>
          <p:nvSpPr>
            <p:cNvPr id="24" name="Text Box 32"/>
            <p:cNvSpPr txBox="1">
              <a:spLocks noChangeArrowheads="1"/>
            </p:cNvSpPr>
            <p:nvPr/>
          </p:nvSpPr>
          <p:spPr bwMode="auto">
            <a:xfrm>
              <a:off x="1994362" y="3280185"/>
              <a:ext cx="2316162" cy="954107"/>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bodyPr>
            <a:lstStyle/>
            <a:p>
              <a:r>
                <a:rPr lang="fr-FR" sz="1400" b="1" dirty="0">
                  <a:solidFill>
                    <a:srgbClr val="A50021"/>
                  </a:solidFill>
                  <a:effectLst>
                    <a:outerShdw blurRad="38100" dist="38100" dir="2700000" algn="tl">
                      <a:srgbClr val="DDDDDD"/>
                    </a:outerShdw>
                  </a:effectLst>
                  <a:sym typeface="Wingdings" charset="0"/>
                </a:rPr>
                <a:t>LEP : </a:t>
              </a:r>
            </a:p>
            <a:p>
              <a:r>
                <a:rPr lang="fr-FR" sz="1400" b="1" dirty="0" err="1">
                  <a:solidFill>
                    <a:schemeClr val="tx1"/>
                  </a:solidFill>
                  <a:sym typeface="Wingdings" charset="0"/>
                </a:rPr>
                <a:t>m</a:t>
              </a:r>
              <a:r>
                <a:rPr lang="fr-FR" sz="1400" b="1" baseline="-25000" dirty="0" err="1">
                  <a:solidFill>
                    <a:schemeClr val="tx1"/>
                  </a:solidFill>
                  <a:sym typeface="Wingdings" charset="0"/>
                </a:rPr>
                <a:t>Z</a:t>
              </a:r>
              <a:r>
                <a:rPr lang="fr-FR" sz="1400" b="1" dirty="0">
                  <a:solidFill>
                    <a:schemeClr val="tx1"/>
                  </a:solidFill>
                  <a:sym typeface="Wingdings" charset="0"/>
                </a:rPr>
                <a:t>, </a:t>
              </a:r>
              <a:r>
                <a:rPr lang="el-GR" sz="1400" b="1" dirty="0">
                  <a:solidFill>
                    <a:schemeClr val="tx1"/>
                  </a:solidFill>
                  <a:sym typeface="Wingdings" charset="0"/>
                </a:rPr>
                <a:t>Γ</a:t>
              </a:r>
              <a:r>
                <a:rPr lang="en-US" sz="1400" b="1" baseline="-25000" dirty="0">
                  <a:solidFill>
                    <a:schemeClr val="tx1"/>
                  </a:solidFill>
                  <a:sym typeface="Wingdings" charset="0"/>
                </a:rPr>
                <a:t>Z</a:t>
              </a:r>
              <a:r>
                <a:rPr lang="en-US" sz="1400" b="1" dirty="0">
                  <a:solidFill>
                    <a:schemeClr val="tx1"/>
                  </a:solidFill>
                  <a:sym typeface="Wingdings" charset="0"/>
                </a:rPr>
                <a:t> ,</a:t>
              </a:r>
              <a:r>
                <a:rPr lang="el-GR" sz="1400" b="1" dirty="0">
                  <a:solidFill>
                    <a:schemeClr val="tx1"/>
                  </a:solidFill>
                  <a:sym typeface="Wingdings" charset="0"/>
                </a:rPr>
                <a:t>σ</a:t>
              </a:r>
              <a:r>
                <a:rPr lang="en-US" sz="1400" b="1" baseline="30000" dirty="0">
                  <a:solidFill>
                    <a:schemeClr val="tx1"/>
                  </a:solidFill>
                  <a:sym typeface="Wingdings" charset="0"/>
                </a:rPr>
                <a:t>0</a:t>
              </a:r>
              <a:r>
                <a:rPr lang="en-US" sz="1400" b="1" baseline="-25000" dirty="0">
                  <a:solidFill>
                    <a:schemeClr val="tx1"/>
                  </a:solidFill>
                  <a:sym typeface="Wingdings" charset="0"/>
                </a:rPr>
                <a:t>had</a:t>
              </a:r>
              <a:r>
                <a:rPr lang="en-US" sz="1400" b="1" dirty="0">
                  <a:solidFill>
                    <a:schemeClr val="tx1"/>
                  </a:solidFill>
                  <a:sym typeface="Wingdings" charset="0"/>
                </a:rPr>
                <a:t>,R</a:t>
              </a:r>
              <a:r>
                <a:rPr lang="en-US" sz="1400" b="1" baseline="-25000" dirty="0">
                  <a:solidFill>
                    <a:schemeClr val="tx1"/>
                  </a:solidFill>
                  <a:sym typeface="Wingdings" charset="0"/>
                </a:rPr>
                <a:t>had</a:t>
              </a:r>
              <a:r>
                <a:rPr lang="en-US" sz="1400" b="1" dirty="0">
                  <a:solidFill>
                    <a:schemeClr val="tx1"/>
                  </a:solidFill>
                  <a:sym typeface="Wingdings" charset="0"/>
                </a:rPr>
                <a:t> ,A</a:t>
              </a:r>
              <a:r>
                <a:rPr lang="en-US" sz="1400" b="1" baseline="30000" dirty="0">
                  <a:solidFill>
                    <a:schemeClr val="tx1"/>
                  </a:solidFill>
                  <a:sym typeface="Wingdings" charset="0"/>
                </a:rPr>
                <a:t>0,l</a:t>
              </a:r>
              <a:r>
                <a:rPr lang="en-US" sz="1400" b="1" baseline="-25000" dirty="0">
                  <a:solidFill>
                    <a:schemeClr val="tx1"/>
                  </a:solidFill>
                  <a:sym typeface="Wingdings" charset="0"/>
                </a:rPr>
                <a:t>FB</a:t>
              </a:r>
              <a:endParaRPr lang="en-US" sz="1400" b="1" dirty="0">
                <a:solidFill>
                  <a:schemeClr val="tx1"/>
                </a:solidFill>
                <a:sym typeface="Wingdings" charset="0"/>
              </a:endParaRPr>
            </a:p>
            <a:p>
              <a:r>
                <a:rPr lang="en-US" sz="1400" b="1" dirty="0" err="1">
                  <a:solidFill>
                    <a:schemeClr val="tx1"/>
                  </a:solidFill>
                  <a:sym typeface="Wingdings" charset="0"/>
                </a:rPr>
                <a:t>Ptau</a:t>
              </a:r>
              <a:r>
                <a:rPr lang="en-US" sz="1400" b="1" dirty="0">
                  <a:solidFill>
                    <a:schemeClr val="tx1"/>
                  </a:solidFill>
                  <a:sym typeface="Wingdings" charset="0"/>
                </a:rPr>
                <a:t>  </a:t>
              </a:r>
              <a:r>
                <a:rPr lang="en-US" sz="1400" b="1" dirty="0" smtClean="0">
                  <a:solidFill>
                    <a:schemeClr val="tx1"/>
                  </a:solidFill>
                  <a:sym typeface="Wingdings" charset="0"/>
                </a:rPr>
                <a:t>A</a:t>
              </a:r>
              <a:r>
                <a:rPr lang="en-US" sz="1400" b="1" baseline="-25000" dirty="0" smtClean="0">
                  <a:solidFill>
                    <a:schemeClr val="tx1"/>
                  </a:solidFill>
                  <a:sym typeface="Wingdings" charset="0"/>
                </a:rPr>
                <a:t>l</a:t>
              </a:r>
              <a:r>
                <a:rPr lang="en-US" sz="1400" b="1" dirty="0" smtClean="0">
                  <a:solidFill>
                    <a:schemeClr val="tx1"/>
                  </a:solidFill>
                  <a:sym typeface="Wingdings" charset="0"/>
                </a:rPr>
                <a:t>, Q</a:t>
              </a:r>
              <a:r>
                <a:rPr lang="en-US" sz="1400" b="1" baseline="-25000" dirty="0" smtClean="0">
                  <a:solidFill>
                    <a:schemeClr val="tx1"/>
                  </a:solidFill>
                  <a:sym typeface="Wingdings" charset="0"/>
                </a:rPr>
                <a:t>FB</a:t>
              </a:r>
              <a:r>
                <a:rPr lang="en-US" sz="1400" b="1" dirty="0" smtClean="0">
                  <a:solidFill>
                    <a:schemeClr val="tx1"/>
                  </a:solidFill>
                  <a:sym typeface="Wingdings" charset="0"/>
                </a:rPr>
                <a:t> </a:t>
              </a:r>
              <a:r>
                <a:rPr lang="en-US" sz="1400" b="1" dirty="0">
                  <a:solidFill>
                    <a:schemeClr val="tx1"/>
                  </a:solidFill>
                  <a:sym typeface="Wingdings" charset="0"/>
                </a:rPr>
                <a:t> sin</a:t>
              </a:r>
              <a:r>
                <a:rPr lang="en-US" sz="1400" b="1" baseline="30000" dirty="0">
                  <a:solidFill>
                    <a:schemeClr val="tx1"/>
                  </a:solidFill>
                  <a:sym typeface="Wingdings" charset="0"/>
                </a:rPr>
                <a:t>2</a:t>
              </a:r>
              <a:r>
                <a:rPr lang="el-GR" sz="1400" b="1" dirty="0">
                  <a:solidFill>
                    <a:schemeClr val="tx1"/>
                  </a:solidFill>
                  <a:sym typeface="Wingdings" charset="0"/>
                </a:rPr>
                <a:t>θ</a:t>
              </a:r>
              <a:r>
                <a:rPr lang="en-US" sz="1400" b="1" baseline="-25000" dirty="0" err="1">
                  <a:solidFill>
                    <a:schemeClr val="tx1"/>
                  </a:solidFill>
                  <a:sym typeface="Wingdings" charset="0"/>
                </a:rPr>
                <a:t>eff</a:t>
              </a:r>
              <a:endParaRPr lang="en-US" sz="1400" b="1" dirty="0">
                <a:solidFill>
                  <a:schemeClr val="tx1"/>
                </a:solidFill>
                <a:sym typeface="Wingdings" charset="0"/>
              </a:endParaRPr>
            </a:p>
            <a:p>
              <a:r>
                <a:rPr lang="en-US" sz="1400" b="1" dirty="0" err="1">
                  <a:solidFill>
                    <a:schemeClr val="tx1"/>
                  </a:solidFill>
                  <a:sym typeface="Wingdings" charset="0"/>
                </a:rPr>
                <a:t>m</a:t>
              </a:r>
              <a:r>
                <a:rPr lang="en-US" sz="1400" b="1" baseline="-25000" dirty="0" err="1">
                  <a:solidFill>
                    <a:schemeClr val="tx1"/>
                  </a:solidFill>
                  <a:sym typeface="Wingdings" charset="0"/>
                </a:rPr>
                <a:t>W</a:t>
              </a:r>
              <a:r>
                <a:rPr lang="en-US" sz="1400" b="1" dirty="0">
                  <a:solidFill>
                    <a:schemeClr val="tx1"/>
                  </a:solidFill>
                  <a:sym typeface="Wingdings" charset="0"/>
                </a:rPr>
                <a:t> , </a:t>
              </a:r>
              <a:r>
                <a:rPr lang="el-GR" sz="1400" b="1" dirty="0">
                  <a:solidFill>
                    <a:schemeClr val="tx1"/>
                  </a:solidFill>
                  <a:sym typeface="Wingdings" charset="0"/>
                </a:rPr>
                <a:t>Γ</a:t>
              </a:r>
              <a:r>
                <a:rPr lang="en-US" sz="1400" b="1" baseline="-25000" dirty="0">
                  <a:solidFill>
                    <a:schemeClr val="tx1"/>
                  </a:solidFill>
                  <a:sym typeface="Wingdings" charset="0"/>
                </a:rPr>
                <a:t>W</a:t>
              </a:r>
              <a:r>
                <a:rPr lang="en-US" sz="1400" b="1" dirty="0">
                  <a:solidFill>
                    <a:schemeClr val="tx1"/>
                  </a:solidFill>
                  <a:sym typeface="Wingdings" charset="0"/>
                </a:rPr>
                <a:t> </a:t>
              </a:r>
              <a:endParaRPr lang="fr-FR" sz="1400" b="1" dirty="0">
                <a:solidFill>
                  <a:schemeClr val="tx1"/>
                </a:solidFill>
              </a:endParaRPr>
            </a:p>
          </p:txBody>
        </p:sp>
        <p:sp>
          <p:nvSpPr>
            <p:cNvPr id="25" name="Text Box 33"/>
            <p:cNvSpPr txBox="1">
              <a:spLocks noChangeArrowheads="1"/>
            </p:cNvSpPr>
            <p:nvPr/>
          </p:nvSpPr>
          <p:spPr bwMode="auto">
            <a:xfrm>
              <a:off x="2010237" y="4313130"/>
              <a:ext cx="1852651" cy="954107"/>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a:spAutoFit/>
            </a:bodyPr>
            <a:lstStyle/>
            <a:p>
              <a:r>
                <a:rPr lang="fr-FR" sz="1400" b="1" dirty="0">
                  <a:solidFill>
                    <a:srgbClr val="800000"/>
                  </a:solidFill>
                  <a:sym typeface="Wingdings" charset="0"/>
                </a:rPr>
                <a:t>SLD : </a:t>
              </a:r>
            </a:p>
            <a:p>
              <a:r>
                <a:rPr lang="fr-FR" sz="1400" b="1" dirty="0">
                  <a:solidFill>
                    <a:srgbClr val="000000"/>
                  </a:solidFill>
                  <a:sym typeface="Wingdings" charset="0"/>
                </a:rPr>
                <a:t> A</a:t>
              </a:r>
              <a:r>
                <a:rPr lang="fr-FR" sz="1400" b="1" baseline="-25000" dirty="0">
                  <a:solidFill>
                    <a:srgbClr val="000000"/>
                  </a:solidFill>
                  <a:sym typeface="Wingdings" charset="0"/>
                </a:rPr>
                <a:t>l</a:t>
              </a:r>
              <a:r>
                <a:rPr lang="fr-FR" sz="1400" b="1" dirty="0">
                  <a:solidFill>
                    <a:srgbClr val="000000"/>
                  </a:solidFill>
                  <a:sym typeface="Wingdings" charset="0"/>
                </a:rPr>
                <a:t> </a:t>
              </a:r>
            </a:p>
            <a:p>
              <a:r>
                <a:rPr lang="fr-FR" sz="1400" b="1" dirty="0">
                  <a:solidFill>
                    <a:srgbClr val="800000"/>
                  </a:solidFill>
                  <a:sym typeface="Wingdings" charset="0"/>
                </a:rPr>
                <a:t>LEP+SLD :</a:t>
              </a:r>
            </a:p>
            <a:p>
              <a:r>
                <a:rPr lang="fr-FR" sz="1400" b="1" dirty="0">
                  <a:solidFill>
                    <a:srgbClr val="000000"/>
                  </a:solidFill>
                  <a:sym typeface="Wingdings" charset="0"/>
                </a:rPr>
                <a:t>R</a:t>
              </a:r>
              <a:r>
                <a:rPr lang="fr-FR" sz="1400" b="1" baseline="-25000" dirty="0">
                  <a:solidFill>
                    <a:srgbClr val="000000"/>
                  </a:solidFill>
                  <a:sym typeface="Wingdings" charset="0"/>
                </a:rPr>
                <a:t>b</a:t>
              </a:r>
              <a:r>
                <a:rPr lang="fr-FR" sz="1400" b="1" dirty="0">
                  <a:solidFill>
                    <a:srgbClr val="000000"/>
                  </a:solidFill>
                  <a:sym typeface="Wingdings" charset="0"/>
                </a:rPr>
                <a:t>, </a:t>
              </a:r>
              <a:r>
                <a:rPr lang="fr-FR" sz="1400" b="1" dirty="0" err="1">
                  <a:solidFill>
                    <a:srgbClr val="000000"/>
                  </a:solidFill>
                  <a:sym typeface="Wingdings" charset="0"/>
                </a:rPr>
                <a:t>R</a:t>
              </a:r>
              <a:r>
                <a:rPr lang="fr-FR" sz="1400" b="1" baseline="-25000" dirty="0" err="1">
                  <a:solidFill>
                    <a:srgbClr val="000000"/>
                  </a:solidFill>
                  <a:sym typeface="Wingdings" charset="0"/>
                </a:rPr>
                <a:t>c</a:t>
              </a:r>
              <a:r>
                <a:rPr lang="fr-FR" sz="1400" b="1" dirty="0" smtClean="0">
                  <a:solidFill>
                    <a:srgbClr val="000000"/>
                  </a:solidFill>
                  <a:sym typeface="Wingdings" charset="0"/>
                </a:rPr>
                <a:t>,</a:t>
              </a:r>
              <a:r>
                <a:rPr lang="en-US" sz="1400" b="1" dirty="0" smtClean="0">
                  <a:solidFill>
                    <a:srgbClr val="000000"/>
                  </a:solidFill>
                  <a:sym typeface="Wingdings" charset="0"/>
                </a:rPr>
                <a:t>A</a:t>
              </a:r>
              <a:r>
                <a:rPr lang="en-US" sz="1400" b="1" baseline="30000" dirty="0" smtClean="0">
                  <a:solidFill>
                    <a:srgbClr val="000000"/>
                  </a:solidFill>
                  <a:sym typeface="Wingdings" charset="0"/>
                </a:rPr>
                <a:t>0</a:t>
              </a:r>
              <a:r>
                <a:rPr lang="en-US" sz="1400" b="1" baseline="30000" dirty="0">
                  <a:solidFill>
                    <a:srgbClr val="000000"/>
                  </a:solidFill>
                  <a:sym typeface="Wingdings" charset="0"/>
                </a:rPr>
                <a:t>,b</a:t>
              </a:r>
              <a:r>
                <a:rPr lang="en-US" sz="1400" b="1" baseline="-25000" dirty="0">
                  <a:solidFill>
                    <a:srgbClr val="000000"/>
                  </a:solidFill>
                  <a:sym typeface="Wingdings" charset="0"/>
                </a:rPr>
                <a:t>FB</a:t>
              </a:r>
              <a:r>
                <a:rPr lang="en-US" sz="1400" b="1" dirty="0">
                  <a:solidFill>
                    <a:srgbClr val="000000"/>
                  </a:solidFill>
                  <a:sym typeface="Wingdings" charset="0"/>
                </a:rPr>
                <a:t> A</a:t>
              </a:r>
              <a:r>
                <a:rPr lang="en-US" sz="1400" b="1" baseline="30000" dirty="0">
                  <a:solidFill>
                    <a:srgbClr val="000000"/>
                  </a:solidFill>
                  <a:sym typeface="Wingdings" charset="0"/>
                </a:rPr>
                <a:t>0,</a:t>
              </a:r>
              <a:r>
                <a:rPr lang="en-US" sz="1400" b="1" baseline="30000" dirty="0" smtClean="0">
                  <a:solidFill>
                    <a:srgbClr val="000000"/>
                  </a:solidFill>
                  <a:sym typeface="Wingdings" charset="0"/>
                </a:rPr>
                <a:t>c</a:t>
              </a:r>
              <a:r>
                <a:rPr lang="en-US" sz="1400" b="1" baseline="-25000" dirty="0" smtClean="0">
                  <a:solidFill>
                    <a:srgbClr val="000000"/>
                  </a:solidFill>
                  <a:sym typeface="Wingdings" charset="0"/>
                </a:rPr>
                <a:t>FB</a:t>
              </a:r>
              <a:r>
                <a:rPr lang="en-US" sz="1400" b="1" dirty="0" smtClean="0">
                  <a:solidFill>
                    <a:srgbClr val="000000"/>
                  </a:solidFill>
                  <a:sym typeface="Wingdings" charset="0"/>
                </a:rPr>
                <a:t>A</a:t>
              </a:r>
              <a:r>
                <a:rPr lang="en-US" sz="1400" b="1" baseline="-25000" dirty="0" smtClean="0">
                  <a:solidFill>
                    <a:srgbClr val="000000"/>
                  </a:solidFill>
                  <a:sym typeface="Wingdings" charset="0"/>
                </a:rPr>
                <a:t>b</a:t>
              </a:r>
              <a:r>
                <a:rPr lang="en-US" sz="1400" b="1" dirty="0">
                  <a:solidFill>
                    <a:srgbClr val="000000"/>
                  </a:solidFill>
                  <a:sym typeface="Wingdings" charset="0"/>
                </a:rPr>
                <a:t>, A</a:t>
              </a:r>
              <a:r>
                <a:rPr lang="en-US" sz="1400" b="1" baseline="-25000" dirty="0">
                  <a:solidFill>
                    <a:srgbClr val="000000"/>
                  </a:solidFill>
                  <a:sym typeface="Wingdings" charset="0"/>
                </a:rPr>
                <a:t>c</a:t>
              </a:r>
            </a:p>
          </p:txBody>
        </p:sp>
        <p:sp>
          <p:nvSpPr>
            <p:cNvPr id="26" name="Text Box 34"/>
            <p:cNvSpPr txBox="1">
              <a:spLocks noChangeArrowheads="1"/>
            </p:cNvSpPr>
            <p:nvPr/>
          </p:nvSpPr>
          <p:spPr bwMode="auto">
            <a:xfrm>
              <a:off x="2017116" y="5346059"/>
              <a:ext cx="1111072" cy="52322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a:spAutoFit/>
            </a:bodyPr>
            <a:lstStyle/>
            <a:p>
              <a:r>
                <a:rPr lang="fr-FR" sz="1400" b="1" dirty="0">
                  <a:solidFill>
                    <a:schemeClr val="accent1"/>
                  </a:solidFill>
                  <a:effectLst>
                    <a:outerShdw blurRad="38100" dist="38100" dir="2700000" algn="tl">
                      <a:srgbClr val="DDDDDD"/>
                    </a:outerShdw>
                  </a:effectLst>
                  <a:sym typeface="Wingdings" charset="0"/>
                </a:rPr>
                <a:t>TEVATRON :</a:t>
              </a:r>
            </a:p>
            <a:p>
              <a:r>
                <a:rPr lang="fr-FR" sz="1400" b="1" dirty="0">
                  <a:solidFill>
                    <a:schemeClr val="tx1"/>
                  </a:solidFill>
                  <a:sym typeface="Wingdings" charset="0"/>
                </a:rPr>
                <a:t>m</a:t>
              </a:r>
              <a:r>
                <a:rPr lang="fr-FR" sz="1400" b="1" baseline="-25000" dirty="0">
                  <a:solidFill>
                    <a:schemeClr val="tx1"/>
                  </a:solidFill>
                  <a:sym typeface="Wingdings" charset="0"/>
                </a:rPr>
                <a:t>W</a:t>
              </a:r>
              <a:r>
                <a:rPr lang="fr-FR" sz="1400" b="1" dirty="0">
                  <a:solidFill>
                    <a:schemeClr val="tx1"/>
                  </a:solidFill>
                  <a:sym typeface="Wingdings" charset="0"/>
                </a:rPr>
                <a:t>, </a:t>
              </a:r>
              <a:r>
                <a:rPr lang="el-GR" sz="1400" b="1" dirty="0">
                  <a:solidFill>
                    <a:schemeClr val="tx1"/>
                  </a:solidFill>
                  <a:sym typeface="Wingdings" charset="0"/>
                </a:rPr>
                <a:t>Γ</a:t>
              </a:r>
              <a:r>
                <a:rPr lang="en-US" sz="1400" b="1" baseline="-25000" dirty="0">
                  <a:solidFill>
                    <a:schemeClr val="tx1"/>
                  </a:solidFill>
                  <a:sym typeface="Wingdings" charset="0"/>
                </a:rPr>
                <a:t>W</a:t>
              </a:r>
              <a:r>
                <a:rPr lang="en-US" sz="1400" b="1" dirty="0">
                  <a:solidFill>
                    <a:schemeClr val="tx1"/>
                  </a:solidFill>
                  <a:sym typeface="Wingdings" charset="0"/>
                </a:rPr>
                <a:t>, </a:t>
              </a:r>
              <a:r>
                <a:rPr lang="en-US" sz="1400" b="1" dirty="0" err="1">
                  <a:solidFill>
                    <a:schemeClr val="tx1"/>
                  </a:solidFill>
                  <a:sym typeface="Wingdings" charset="0"/>
                </a:rPr>
                <a:t>m</a:t>
              </a:r>
              <a:r>
                <a:rPr lang="en-US" sz="1400" b="1" baseline="-25000" dirty="0" err="1">
                  <a:solidFill>
                    <a:schemeClr val="tx1"/>
                  </a:solidFill>
                  <a:sym typeface="Wingdings" charset="0"/>
                </a:rPr>
                <a:t>top</a:t>
              </a:r>
              <a:endParaRPr lang="el-GR" sz="1400" b="1" baseline="-25000" dirty="0">
                <a:solidFill>
                  <a:schemeClr val="tx1"/>
                </a:solidFill>
                <a:sym typeface="Wingdings" charset="0"/>
              </a:endParaRPr>
            </a:p>
          </p:txBody>
        </p:sp>
        <p:sp>
          <p:nvSpPr>
            <p:cNvPr id="27" name="Oval 35"/>
            <p:cNvSpPr>
              <a:spLocks noChangeArrowheads="1"/>
            </p:cNvSpPr>
            <p:nvPr/>
          </p:nvSpPr>
          <p:spPr bwMode="auto">
            <a:xfrm>
              <a:off x="4530129" y="4177666"/>
              <a:ext cx="1378479" cy="1440391"/>
            </a:xfrm>
            <a:prstGeom prst="ellipse">
              <a:avLst/>
            </a:prstGeom>
            <a:solidFill>
              <a:schemeClr val="bg1"/>
            </a:solidFill>
            <a:ln w="12700">
              <a:solidFill>
                <a:schemeClr val="accent2"/>
              </a:solidFill>
              <a:round/>
              <a:headEnd type="none" w="sm" len="sm"/>
              <a:tailEnd type="none" w="sm" len="sm"/>
            </a:ln>
            <a:effectLst/>
          </p:spPr>
          <p:txBody>
            <a:bodyPr wrap="none" anchor="ctr"/>
            <a:lstStyle/>
            <a:p>
              <a:pPr algn="ctr"/>
              <a:r>
                <a:rPr lang="fr-FR" sz="1400" b="1" dirty="0">
                  <a:solidFill>
                    <a:srgbClr val="FF6600"/>
                  </a:solidFill>
                </a:rPr>
                <a:t>Ajustement MS</a:t>
              </a:r>
              <a:r>
                <a:rPr lang="fr-FR" sz="1400" b="1" dirty="0" smtClean="0">
                  <a:solidFill>
                    <a:srgbClr val="FF6600"/>
                  </a:solidFill>
                </a:rPr>
                <a:t>:</a:t>
              </a:r>
              <a:endParaRPr lang="fr-FR" sz="1400" b="1" dirty="0">
                <a:solidFill>
                  <a:srgbClr val="FF6600"/>
                </a:solidFill>
              </a:endParaRPr>
            </a:p>
            <a:p>
              <a:pPr algn="ctr"/>
              <a:r>
                <a:rPr lang="fr-FR" sz="1400" b="1" dirty="0" smtClean="0">
                  <a:solidFill>
                    <a:srgbClr val="FF6600"/>
                  </a:solidFill>
                </a:rPr>
                <a:t>GFITTER</a:t>
              </a:r>
              <a:endParaRPr lang="fr-FR" sz="1400" b="1" dirty="0">
                <a:solidFill>
                  <a:srgbClr val="FF6600"/>
                </a:solidFill>
              </a:endParaRPr>
            </a:p>
            <a:p>
              <a:pPr algn="ctr"/>
              <a:r>
                <a:rPr lang="fr-FR" sz="1400" b="1" dirty="0" smtClean="0">
                  <a:solidFill>
                    <a:srgbClr val="FF6600"/>
                  </a:solidFill>
                </a:rPr>
                <a:t>LEPEWWG</a:t>
              </a:r>
              <a:endParaRPr lang="en-US" sz="1400" b="1" dirty="0">
                <a:solidFill>
                  <a:srgbClr val="FF6600"/>
                </a:solidFill>
              </a:endParaRPr>
            </a:p>
          </p:txBody>
        </p:sp>
        <p:sp>
          <p:nvSpPr>
            <p:cNvPr id="28" name="Text Box 38"/>
            <p:cNvSpPr txBox="1">
              <a:spLocks noChangeArrowheads="1"/>
            </p:cNvSpPr>
            <p:nvPr/>
          </p:nvSpPr>
          <p:spPr bwMode="auto">
            <a:xfrm>
              <a:off x="2021023" y="5953014"/>
              <a:ext cx="3605213" cy="52322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a:spAutoFit/>
            </a:bodyPr>
            <a:lstStyle/>
            <a:p>
              <a:r>
                <a:rPr lang="fr-FR" sz="1400" b="1" dirty="0" err="1">
                  <a:solidFill>
                    <a:srgbClr val="A50021"/>
                  </a:solidFill>
                  <a:effectLst>
                    <a:outerShdw blurRad="38100" dist="38100" dir="2700000" algn="tl">
                      <a:srgbClr val="DDDDDD"/>
                    </a:outerShdw>
                  </a:effectLst>
                  <a:sym typeface="Wingdings" charset="0"/>
                </a:rPr>
                <a:t>NuTeV</a:t>
              </a:r>
              <a:r>
                <a:rPr lang="fr-FR" sz="1400" b="1" dirty="0">
                  <a:solidFill>
                    <a:srgbClr val="A50021"/>
                  </a:solidFill>
                  <a:effectLst>
                    <a:outerShdw blurRad="38100" dist="38100" dir="2700000" algn="tl">
                      <a:srgbClr val="DDDDDD"/>
                    </a:outerShdw>
                  </a:effectLst>
                  <a:sym typeface="Wingdings" charset="0"/>
                </a:rPr>
                <a:t> </a:t>
              </a:r>
              <a:r>
                <a:rPr lang="fr-FR" sz="1400" b="1" dirty="0">
                  <a:solidFill>
                    <a:srgbClr val="4D4D4D"/>
                  </a:solidFill>
                  <a:sym typeface="Wingdings" charset="0"/>
                </a:rPr>
                <a:t> </a:t>
              </a:r>
              <a:r>
                <a:rPr lang="fr-FR" sz="1400" b="1" dirty="0">
                  <a:solidFill>
                    <a:srgbClr val="000000"/>
                  </a:solidFill>
                  <a:sym typeface="Wingdings" charset="0"/>
                </a:rPr>
                <a:t>: sin</a:t>
              </a:r>
              <a:r>
                <a:rPr lang="fr-FR" sz="1400" b="1" baseline="30000" dirty="0">
                  <a:solidFill>
                    <a:srgbClr val="000000"/>
                  </a:solidFill>
                  <a:sym typeface="Wingdings" charset="0"/>
                </a:rPr>
                <a:t>2</a:t>
              </a:r>
              <a:r>
                <a:rPr lang="el-GR" sz="1400" b="1" dirty="0">
                  <a:solidFill>
                    <a:srgbClr val="000000"/>
                  </a:solidFill>
                  <a:sym typeface="Wingdings" charset="0"/>
                </a:rPr>
                <a:t>θ</a:t>
              </a:r>
              <a:r>
                <a:rPr lang="en-US" sz="1400" b="1" baseline="-25000" dirty="0">
                  <a:solidFill>
                    <a:srgbClr val="000000"/>
                  </a:solidFill>
                  <a:sym typeface="Wingdings" charset="0"/>
                </a:rPr>
                <a:t>W</a:t>
              </a:r>
              <a:endParaRPr lang="el-GR" sz="1400" b="1" baseline="-25000" dirty="0">
                <a:solidFill>
                  <a:srgbClr val="000000"/>
                </a:solidFill>
                <a:sym typeface="Wingdings" charset="0"/>
              </a:endParaRPr>
            </a:p>
            <a:p>
              <a:r>
                <a:rPr lang="fr-FR" sz="1400" b="1" dirty="0" err="1">
                  <a:solidFill>
                    <a:srgbClr val="A50021"/>
                  </a:solidFill>
                  <a:effectLst>
                    <a:outerShdw blurRad="38100" dist="38100" dir="2700000" algn="tl">
                      <a:srgbClr val="DDDDDD"/>
                    </a:outerShdw>
                  </a:effectLst>
                  <a:sym typeface="Wingdings" charset="0"/>
                </a:rPr>
                <a:t>eeqq</a:t>
              </a:r>
              <a:r>
                <a:rPr lang="fr-FR" sz="1400" b="1" dirty="0">
                  <a:solidFill>
                    <a:srgbClr val="A50021"/>
                  </a:solidFill>
                  <a:effectLst>
                    <a:outerShdw blurRad="38100" dist="38100" dir="2700000" algn="tl">
                      <a:srgbClr val="DDDDDD"/>
                    </a:outerShdw>
                  </a:effectLst>
                  <a:sym typeface="Wingdings" charset="0"/>
                </a:rPr>
                <a:t> basse </a:t>
              </a:r>
              <a:r>
                <a:rPr lang="en-US" sz="1400" b="1" dirty="0" err="1">
                  <a:solidFill>
                    <a:srgbClr val="A50021"/>
                  </a:solidFill>
                  <a:effectLst>
                    <a:outerShdw blurRad="38100" dist="38100" dir="2700000" algn="tl">
                      <a:srgbClr val="DDDDDD"/>
                    </a:outerShdw>
                  </a:effectLst>
                  <a:sym typeface="Wingdings" charset="0"/>
                </a:rPr>
                <a:t>é</a:t>
              </a:r>
              <a:r>
                <a:rPr lang="fr-FR" sz="1400" b="1" dirty="0" err="1">
                  <a:solidFill>
                    <a:srgbClr val="A50021"/>
                  </a:solidFill>
                  <a:effectLst>
                    <a:outerShdw blurRad="38100" dist="38100" dir="2700000" algn="tl">
                      <a:srgbClr val="DDDDDD"/>
                    </a:outerShdw>
                  </a:effectLst>
                  <a:sym typeface="Wingdings" charset="0"/>
                </a:rPr>
                <a:t>nergie</a:t>
              </a:r>
              <a:r>
                <a:rPr lang="fr-FR" sz="1400" b="1" dirty="0">
                  <a:solidFill>
                    <a:srgbClr val="4D4D4D"/>
                  </a:solidFill>
                  <a:sym typeface="Wingdings" charset="0"/>
                </a:rPr>
                <a:t>:  </a:t>
              </a:r>
              <a:r>
                <a:rPr lang="fr-FR" sz="1400" b="1" dirty="0">
                  <a:solidFill>
                    <a:srgbClr val="000000"/>
                  </a:solidFill>
                  <a:sym typeface="Wingdings" charset="0"/>
                </a:rPr>
                <a:t>∆</a:t>
              </a:r>
              <a:r>
                <a:rPr lang="el-GR" sz="1400" b="1" dirty="0">
                  <a:solidFill>
                    <a:srgbClr val="000000"/>
                  </a:solidFill>
                  <a:latin typeface="Arial" charset="0"/>
                  <a:sym typeface="Wingdings" charset="0"/>
                </a:rPr>
                <a:t>α</a:t>
              </a:r>
              <a:r>
                <a:rPr lang="en-US" sz="1400" b="1" baseline="30000" dirty="0">
                  <a:solidFill>
                    <a:srgbClr val="000000"/>
                  </a:solidFill>
                  <a:latin typeface="Arial" charset="0"/>
                  <a:sym typeface="Wingdings" charset="0"/>
                </a:rPr>
                <a:t>(5)</a:t>
              </a:r>
              <a:r>
                <a:rPr lang="en-US" sz="1400" b="1" baseline="-25000" dirty="0">
                  <a:solidFill>
                    <a:srgbClr val="000000"/>
                  </a:solidFill>
                  <a:latin typeface="Arial" charset="0"/>
                  <a:sym typeface="Wingdings" charset="0"/>
                </a:rPr>
                <a:t>had</a:t>
              </a:r>
              <a:r>
                <a:rPr lang="fr-FR" sz="1400" b="1" dirty="0">
                  <a:solidFill>
                    <a:srgbClr val="000000"/>
                  </a:solidFill>
                  <a:sym typeface="Wingdings" charset="0"/>
                </a:rPr>
                <a:t> </a:t>
              </a:r>
              <a:endParaRPr lang="el-GR" sz="1400" b="1" baseline="-25000" dirty="0">
                <a:solidFill>
                  <a:srgbClr val="000000"/>
                </a:solidFill>
                <a:sym typeface="Wingdings" charset="0"/>
              </a:endParaRPr>
            </a:p>
          </p:txBody>
        </p:sp>
        <p:sp>
          <p:nvSpPr>
            <p:cNvPr id="29" name="Line 39"/>
            <p:cNvSpPr>
              <a:spLocks noChangeShapeType="1"/>
            </p:cNvSpPr>
            <p:nvPr/>
          </p:nvSpPr>
          <p:spPr bwMode="auto">
            <a:xfrm>
              <a:off x="3860734" y="4650212"/>
              <a:ext cx="730250" cy="0"/>
            </a:xfrm>
            <a:prstGeom prst="line">
              <a:avLst/>
            </a:prstGeom>
            <a:noFill/>
            <a:ln w="57150">
              <a:solidFill>
                <a:srgbClr val="4D4D4D"/>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 name="Line 40"/>
            <p:cNvSpPr>
              <a:spLocks noChangeShapeType="1"/>
            </p:cNvSpPr>
            <p:nvPr/>
          </p:nvSpPr>
          <p:spPr bwMode="auto">
            <a:xfrm flipV="1">
              <a:off x="3163819" y="5312192"/>
              <a:ext cx="1511830" cy="307870"/>
            </a:xfrm>
            <a:prstGeom prst="line">
              <a:avLst/>
            </a:prstGeom>
            <a:noFill/>
            <a:ln w="57150">
              <a:solidFill>
                <a:srgbClr val="4D4D4D"/>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 name="Line 41"/>
            <p:cNvSpPr>
              <a:spLocks noChangeShapeType="1"/>
            </p:cNvSpPr>
            <p:nvPr/>
          </p:nvSpPr>
          <p:spPr bwMode="auto">
            <a:xfrm flipV="1">
              <a:off x="4675648" y="5612218"/>
              <a:ext cx="399785" cy="340795"/>
            </a:xfrm>
            <a:prstGeom prst="line">
              <a:avLst/>
            </a:prstGeom>
            <a:noFill/>
            <a:ln w="57150">
              <a:solidFill>
                <a:srgbClr val="4D4D4D"/>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 name="Line 42"/>
            <p:cNvSpPr>
              <a:spLocks noChangeShapeType="1"/>
            </p:cNvSpPr>
            <p:nvPr/>
          </p:nvSpPr>
          <p:spPr bwMode="auto">
            <a:xfrm>
              <a:off x="4310524" y="3776027"/>
              <a:ext cx="548216" cy="575734"/>
            </a:xfrm>
            <a:prstGeom prst="line">
              <a:avLst/>
            </a:prstGeom>
            <a:noFill/>
            <a:ln w="57150">
              <a:solidFill>
                <a:srgbClr val="4D4D4D"/>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 name="Text Box 44"/>
            <p:cNvSpPr txBox="1">
              <a:spLocks noChangeArrowheads="1"/>
            </p:cNvSpPr>
            <p:nvPr/>
          </p:nvSpPr>
          <p:spPr bwMode="auto">
            <a:xfrm>
              <a:off x="6677596" y="3527753"/>
              <a:ext cx="680728" cy="830997"/>
            </a:xfrm>
            <a:prstGeom prst="rect">
              <a:avLst/>
            </a:prstGeom>
            <a:solidFill>
              <a:schemeClr val="bg1"/>
            </a:solidFill>
            <a:ln>
              <a:solidFill>
                <a:srgbClr val="000000"/>
              </a:solidFill>
              <a:headEnd type="none" w="sm" len="sm"/>
              <a:tailEnd type="none" w="sm" len="sm"/>
            </a:ln>
          </p:spPr>
          <p:style>
            <a:lnRef idx="2">
              <a:schemeClr val="accent2"/>
            </a:lnRef>
            <a:fillRef idx="1">
              <a:schemeClr val="lt1"/>
            </a:fillRef>
            <a:effectRef idx="0">
              <a:schemeClr val="accent2"/>
            </a:effectRef>
            <a:fontRef idx="minor">
              <a:schemeClr val="dk1"/>
            </a:fontRef>
          </p:style>
          <p:txBody>
            <a:bodyPr wrap="none">
              <a:spAutoFit/>
            </a:bodyPr>
            <a:lstStyle/>
            <a:p>
              <a:r>
                <a:rPr lang="fr-FR" sz="1600" b="1" dirty="0" err="1" smtClean="0">
                  <a:solidFill>
                    <a:schemeClr val="tx1"/>
                  </a:solidFill>
                  <a:sym typeface="Wingdings" charset="0"/>
                </a:rPr>
                <a:t>m</a:t>
              </a:r>
              <a:r>
                <a:rPr lang="fr-FR" sz="1600" b="1" baseline="-25000" dirty="0" err="1" smtClean="0">
                  <a:solidFill>
                    <a:schemeClr val="tx1"/>
                  </a:solidFill>
                  <a:sym typeface="Wingdings" charset="0"/>
                </a:rPr>
                <a:t>H</a:t>
              </a:r>
              <a:r>
                <a:rPr lang="fr-FR" sz="1600" b="1" baseline="-25000" dirty="0" smtClean="0">
                  <a:solidFill>
                    <a:schemeClr val="tx1"/>
                  </a:solidFill>
                  <a:sym typeface="Wingdings" charset="0"/>
                </a:rPr>
                <a:t> </a:t>
              </a:r>
              <a:r>
                <a:rPr lang="fr-FR" sz="1600" b="1" dirty="0" smtClean="0">
                  <a:solidFill>
                    <a:schemeClr val="tx1"/>
                  </a:solidFill>
                  <a:sym typeface="Wingdings" charset="0"/>
                </a:rPr>
                <a:t> </a:t>
              </a:r>
            </a:p>
            <a:p>
              <a:r>
                <a:rPr lang="fr-FR" sz="1600" b="1" dirty="0" smtClean="0">
                  <a:solidFill>
                    <a:schemeClr val="tx1"/>
                  </a:solidFill>
                  <a:sym typeface="Wingdings" charset="0"/>
                </a:rPr>
                <a:t>m</a:t>
              </a:r>
              <a:r>
                <a:rPr lang="fr-FR" sz="1600" b="1" baseline="-25000" dirty="0" smtClean="0">
                  <a:solidFill>
                    <a:schemeClr val="tx1"/>
                  </a:solidFill>
                  <a:sym typeface="Wingdings" charset="0"/>
                </a:rPr>
                <a:t>t </a:t>
              </a:r>
              <a:r>
                <a:rPr lang="fr-FR" sz="1600" b="1" dirty="0" smtClean="0">
                  <a:solidFill>
                    <a:schemeClr val="tx1"/>
                  </a:solidFill>
                  <a:sym typeface="Wingdings" charset="0"/>
                </a:rPr>
                <a:t>,</a:t>
              </a:r>
            </a:p>
            <a:p>
              <a:r>
                <a:rPr lang="fr-FR" sz="1600" b="1" dirty="0" smtClean="0">
                  <a:solidFill>
                    <a:schemeClr val="tx1"/>
                  </a:solidFill>
                  <a:sym typeface="Wingdings" charset="0"/>
                </a:rPr>
                <a:t>m</a:t>
              </a:r>
              <a:r>
                <a:rPr lang="fr-FR" sz="1600" b="1" baseline="-25000" dirty="0" smtClean="0">
                  <a:solidFill>
                    <a:schemeClr val="tx1"/>
                  </a:solidFill>
                  <a:sym typeface="Wingdings" charset="0"/>
                </a:rPr>
                <a:t>W</a:t>
              </a:r>
              <a:r>
                <a:rPr lang="fr-FR" sz="1600" b="1" dirty="0">
                  <a:solidFill>
                    <a:schemeClr val="tx1"/>
                  </a:solidFill>
                  <a:latin typeface="Arial"/>
                  <a:sym typeface="Wingdings" charset="0"/>
                </a:rPr>
                <a:t>…</a:t>
              </a:r>
              <a:endParaRPr lang="fr-FR" sz="1600" b="1" dirty="0">
                <a:solidFill>
                  <a:schemeClr val="tx1"/>
                </a:solidFill>
                <a:sym typeface="Wingdings" charset="0"/>
              </a:endParaRPr>
            </a:p>
          </p:txBody>
        </p:sp>
        <p:sp>
          <p:nvSpPr>
            <p:cNvPr id="34" name="Line 45"/>
            <p:cNvSpPr>
              <a:spLocks noChangeShapeType="1"/>
            </p:cNvSpPr>
            <p:nvPr/>
          </p:nvSpPr>
          <p:spPr bwMode="auto">
            <a:xfrm flipV="1">
              <a:off x="5757333" y="4053050"/>
              <a:ext cx="920263" cy="362483"/>
            </a:xfrm>
            <a:prstGeom prst="line">
              <a:avLst/>
            </a:prstGeom>
            <a:noFill/>
            <a:ln w="5715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 name="Text Box 44"/>
            <p:cNvSpPr txBox="1">
              <a:spLocks noChangeArrowheads="1"/>
            </p:cNvSpPr>
            <p:nvPr/>
          </p:nvSpPr>
          <p:spPr bwMode="auto">
            <a:xfrm>
              <a:off x="6784731" y="4998292"/>
              <a:ext cx="1891664" cy="830997"/>
            </a:xfrm>
            <a:prstGeom prst="rect">
              <a:avLst/>
            </a:prstGeom>
            <a:solidFill>
              <a:schemeClr val="bg1"/>
            </a:solidFill>
            <a:ln>
              <a:solidFill>
                <a:schemeClr val="accent5"/>
              </a:solidFill>
              <a:headEnd type="none" w="sm" len="sm"/>
              <a:tailEnd type="none" w="sm" len="sm"/>
            </a:ln>
          </p:spPr>
          <p:style>
            <a:lnRef idx="2">
              <a:schemeClr val="accent2"/>
            </a:lnRef>
            <a:fillRef idx="1">
              <a:schemeClr val="lt1"/>
            </a:fillRef>
            <a:effectRef idx="0">
              <a:schemeClr val="accent2"/>
            </a:effectRef>
            <a:fontRef idx="minor">
              <a:schemeClr val="dk1"/>
            </a:fontRef>
          </p:style>
          <p:txBody>
            <a:bodyPr wrap="none">
              <a:spAutoFit/>
            </a:bodyPr>
            <a:lstStyle/>
            <a:p>
              <a:pPr algn="ctr"/>
              <a:r>
                <a:rPr lang="fr-FR" sz="1600" b="1" dirty="0" smtClean="0">
                  <a:solidFill>
                    <a:schemeClr val="accent5"/>
                  </a:solidFill>
                  <a:sym typeface="Wingdings" charset="0"/>
                </a:rPr>
                <a:t>probabilité de telles </a:t>
              </a:r>
            </a:p>
            <a:p>
              <a:pPr algn="ctr"/>
              <a:r>
                <a:rPr lang="fr-FR" sz="1600" b="1" dirty="0" smtClean="0">
                  <a:solidFill>
                    <a:schemeClr val="accent5"/>
                  </a:solidFill>
                  <a:sym typeface="Wingdings" charset="0"/>
                </a:rPr>
                <a:t>observations en </a:t>
              </a:r>
            </a:p>
            <a:p>
              <a:pPr algn="ctr"/>
              <a:r>
                <a:rPr lang="fr-FR" sz="1600" b="1" dirty="0" smtClean="0">
                  <a:solidFill>
                    <a:schemeClr val="accent5"/>
                  </a:solidFill>
                  <a:sym typeface="Wingdings" charset="0"/>
                </a:rPr>
                <a:t>supposant le SM</a:t>
              </a:r>
            </a:p>
          </p:txBody>
        </p:sp>
        <p:sp>
          <p:nvSpPr>
            <p:cNvPr id="36" name="Line 45"/>
            <p:cNvSpPr>
              <a:spLocks noChangeShapeType="1"/>
            </p:cNvSpPr>
            <p:nvPr/>
          </p:nvSpPr>
          <p:spPr bwMode="auto">
            <a:xfrm>
              <a:off x="5864468" y="5140061"/>
              <a:ext cx="920263" cy="227807"/>
            </a:xfrm>
            <a:prstGeom prst="line">
              <a:avLst/>
            </a:prstGeom>
            <a:noFill/>
            <a:ln w="57150">
              <a:solidFill>
                <a:srgbClr val="528A02"/>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266472361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Succès</a:t>
            </a:r>
            <a:r>
              <a:rPr lang="en-US" dirty="0" smtClean="0"/>
              <a:t> du MS</a:t>
            </a:r>
            <a:endParaRPr lang="en-US" dirty="0"/>
          </a:p>
        </p:txBody>
      </p:sp>
      <p:sp>
        <p:nvSpPr>
          <p:cNvPr id="5" name="Slide Number Placeholder 4"/>
          <p:cNvSpPr>
            <a:spLocks noGrp="1"/>
          </p:cNvSpPr>
          <p:nvPr>
            <p:ph type="sldNum" sz="quarter" idx="12"/>
          </p:nvPr>
        </p:nvSpPr>
        <p:spPr>
          <a:xfrm>
            <a:off x="8227632" y="6437032"/>
            <a:ext cx="630621" cy="359760"/>
          </a:xfrm>
        </p:spPr>
        <p:txBody>
          <a:bodyPr/>
          <a:lstStyle/>
          <a:p>
            <a:fld id="{5FD889E0-CAB2-4699-909D-B9A88D47ACBE}" type="slidenum">
              <a:rPr lang="en-US" smtClean="0"/>
              <a:t>105</a:t>
            </a:fld>
            <a:endParaRPr lang="en-US" dirty="0"/>
          </a:p>
        </p:txBody>
      </p:sp>
      <p:sp>
        <p:nvSpPr>
          <p:cNvPr id="6" name="Footer Placeholder 5"/>
          <p:cNvSpPr>
            <a:spLocks noGrp="1"/>
          </p:cNvSpPr>
          <p:nvPr>
            <p:ph type="ftr" sz="quarter" idx="11"/>
          </p:nvPr>
        </p:nvSpPr>
        <p:spPr/>
        <p:txBody>
          <a:bodyPr/>
          <a:lstStyle/>
          <a:p>
            <a:r>
              <a:rPr lang="en-US" smtClean="0"/>
              <a:t>J. MALCLES 25/09/2012</a:t>
            </a:r>
            <a:endParaRPr lang="en-US" dirty="0"/>
          </a:p>
        </p:txBody>
      </p:sp>
      <p:sp>
        <p:nvSpPr>
          <p:cNvPr id="19" name="Content Placeholder 2"/>
          <p:cNvSpPr>
            <a:spLocks noGrp="1"/>
          </p:cNvSpPr>
          <p:nvPr>
            <p:ph idx="1"/>
          </p:nvPr>
        </p:nvSpPr>
        <p:spPr>
          <a:xfrm>
            <a:off x="270928" y="1400009"/>
            <a:ext cx="8858253" cy="5052869"/>
          </a:xfrm>
          <a:ln>
            <a:noFill/>
          </a:ln>
        </p:spPr>
        <p:txBody>
          <a:bodyPr>
            <a:noAutofit/>
          </a:bodyPr>
          <a:lstStyle/>
          <a:p>
            <a:pPr marL="0" indent="0">
              <a:buNone/>
            </a:pPr>
            <a:endParaRPr lang="en-US" sz="1200" dirty="0"/>
          </a:p>
          <a:p>
            <a:pPr marL="0" indent="0">
              <a:buNone/>
            </a:pPr>
            <a:r>
              <a:rPr lang="en-US" sz="1800" b="1" dirty="0" err="1">
                <a:solidFill>
                  <a:schemeClr val="accent1"/>
                </a:solidFill>
              </a:rPr>
              <a:t>C</a:t>
            </a:r>
            <a:r>
              <a:rPr lang="en-US" sz="1800" b="1" dirty="0" err="1" smtClean="0">
                <a:solidFill>
                  <a:schemeClr val="accent1"/>
                </a:solidFill>
              </a:rPr>
              <a:t>omparaison</a:t>
            </a:r>
            <a:r>
              <a:rPr lang="en-US" sz="1800" b="1" dirty="0" smtClean="0">
                <a:solidFill>
                  <a:schemeClr val="accent1"/>
                </a:solidFill>
              </a:rPr>
              <a:t> entre les </a:t>
            </a:r>
            <a:r>
              <a:rPr lang="en-US" sz="1800" b="1" dirty="0" err="1" smtClean="0">
                <a:solidFill>
                  <a:schemeClr val="accent1"/>
                </a:solidFill>
              </a:rPr>
              <a:t>mesures</a:t>
            </a:r>
            <a:r>
              <a:rPr lang="en-US" sz="1800" b="1" dirty="0" smtClean="0">
                <a:solidFill>
                  <a:schemeClr val="accent1"/>
                </a:solidFill>
              </a:rPr>
              <a:t> et les </a:t>
            </a:r>
            <a:r>
              <a:rPr lang="en-US" sz="1800" b="1" dirty="0" err="1" smtClean="0">
                <a:solidFill>
                  <a:schemeClr val="accent1"/>
                </a:solidFill>
              </a:rPr>
              <a:t>valeurs</a:t>
            </a:r>
            <a:r>
              <a:rPr lang="en-US" sz="1800" b="1" dirty="0" smtClean="0">
                <a:solidFill>
                  <a:schemeClr val="accent1"/>
                </a:solidFill>
              </a:rPr>
              <a:t> </a:t>
            </a:r>
            <a:r>
              <a:rPr lang="en-US" sz="1800" b="1" dirty="0" err="1" smtClean="0">
                <a:solidFill>
                  <a:schemeClr val="accent1"/>
                </a:solidFill>
              </a:rPr>
              <a:t>prédites</a:t>
            </a:r>
            <a:r>
              <a:rPr lang="en-US" sz="1800" b="1" dirty="0" smtClean="0">
                <a:solidFill>
                  <a:schemeClr val="accent1"/>
                </a:solidFill>
              </a:rPr>
              <a:t> par </a:t>
            </a:r>
            <a:r>
              <a:rPr lang="en-US" sz="1800" b="1" dirty="0" err="1" smtClean="0">
                <a:solidFill>
                  <a:schemeClr val="accent1"/>
                </a:solidFill>
              </a:rPr>
              <a:t>l’ensemble</a:t>
            </a:r>
            <a:r>
              <a:rPr lang="en-US" sz="1800" b="1" dirty="0" smtClean="0">
                <a:solidFill>
                  <a:schemeClr val="accent1"/>
                </a:solidFill>
              </a:rPr>
              <a:t> des </a:t>
            </a:r>
            <a:r>
              <a:rPr lang="en-US" sz="1800" b="1" dirty="0" err="1" smtClean="0">
                <a:solidFill>
                  <a:schemeClr val="accent1"/>
                </a:solidFill>
              </a:rPr>
              <a:t>autres</a:t>
            </a:r>
            <a:r>
              <a:rPr lang="en-US" sz="1800" b="1" dirty="0" smtClean="0">
                <a:solidFill>
                  <a:schemeClr val="accent1"/>
                </a:solidFill>
              </a:rPr>
              <a:t> </a:t>
            </a:r>
            <a:r>
              <a:rPr lang="en-US" sz="1800" b="1" dirty="0" err="1" smtClean="0">
                <a:solidFill>
                  <a:schemeClr val="accent1"/>
                </a:solidFill>
              </a:rPr>
              <a:t>mesures</a:t>
            </a:r>
            <a:r>
              <a:rPr lang="en-US" sz="1800" b="1" dirty="0" smtClean="0">
                <a:solidFill>
                  <a:schemeClr val="accent1"/>
                </a:solidFill>
              </a:rPr>
              <a:t>:</a:t>
            </a:r>
          </a:p>
          <a:p>
            <a:pPr marL="0" indent="0">
              <a:buNone/>
            </a:pPr>
            <a:r>
              <a:rPr lang="en-US" sz="1800" b="1" dirty="0" err="1" smtClean="0">
                <a:solidFill>
                  <a:schemeClr val="tx1"/>
                </a:solidFill>
              </a:rPr>
              <a:t>Mesures</a:t>
            </a:r>
            <a:r>
              <a:rPr lang="en-US" sz="1800" b="1" dirty="0" smtClean="0">
                <a:solidFill>
                  <a:schemeClr val="tx1"/>
                </a:solidFill>
              </a:rPr>
              <a:t> </a:t>
            </a:r>
            <a:r>
              <a:rPr lang="en-US" sz="1800" b="1" dirty="0" err="1" smtClean="0">
                <a:solidFill>
                  <a:schemeClr val="tx1"/>
                </a:solidFill>
              </a:rPr>
              <a:t>à</a:t>
            </a:r>
            <a:r>
              <a:rPr lang="en-US" sz="1800" b="1" dirty="0" smtClean="0">
                <a:solidFill>
                  <a:schemeClr val="tx1"/>
                </a:solidFill>
              </a:rPr>
              <a:t> </a:t>
            </a:r>
            <a:r>
              <a:rPr lang="en-US" sz="1800" b="1" dirty="0" err="1" smtClean="0">
                <a:solidFill>
                  <a:schemeClr val="tx1"/>
                </a:solidFill>
              </a:rPr>
              <a:t>l’hiver</a:t>
            </a:r>
            <a:r>
              <a:rPr lang="en-US" sz="1800" b="1" dirty="0" smtClean="0">
                <a:solidFill>
                  <a:schemeClr val="tx1"/>
                </a:solidFill>
              </a:rPr>
              <a:t> 2012: merci </a:t>
            </a:r>
            <a:r>
              <a:rPr lang="en-US" sz="1800" b="1" dirty="0" err="1">
                <a:solidFill>
                  <a:schemeClr val="tx1"/>
                </a:solidFill>
              </a:rPr>
              <a:t>à</a:t>
            </a:r>
            <a:r>
              <a:rPr lang="en-US" sz="1800" b="1" dirty="0">
                <a:solidFill>
                  <a:schemeClr val="tx1"/>
                </a:solidFill>
              </a:rPr>
              <a:t> </a:t>
            </a:r>
            <a:r>
              <a:rPr lang="en-US" sz="1800" b="1" dirty="0" err="1" smtClean="0">
                <a:solidFill>
                  <a:schemeClr val="tx1"/>
                </a:solidFill>
              </a:rPr>
              <a:t>GFitter</a:t>
            </a:r>
            <a:r>
              <a:rPr lang="en-US" sz="1800" b="1" dirty="0" smtClean="0">
                <a:solidFill>
                  <a:schemeClr val="tx1"/>
                </a:solidFill>
              </a:rPr>
              <a:t>!</a:t>
            </a:r>
          </a:p>
          <a:p>
            <a:pPr marL="0" indent="0">
              <a:buNone/>
            </a:pPr>
            <a:r>
              <a:rPr lang="en-US" sz="1800" dirty="0" smtClean="0">
                <a:solidFill>
                  <a:schemeClr val="tx1"/>
                </a:solidFill>
              </a:rPr>
              <a:t>Sur </a:t>
            </a:r>
            <a:r>
              <a:rPr lang="en-US" sz="1800" dirty="0" err="1" smtClean="0">
                <a:solidFill>
                  <a:schemeClr val="tx1"/>
                </a:solidFill>
              </a:rPr>
              <a:t>cette</a:t>
            </a:r>
            <a:r>
              <a:rPr lang="en-US" sz="1800" dirty="0" smtClean="0">
                <a:solidFill>
                  <a:schemeClr val="tx1"/>
                </a:solidFill>
              </a:rPr>
              <a:t> figure: </a:t>
            </a:r>
          </a:p>
          <a:p>
            <a:r>
              <a:rPr lang="en-US" sz="1800" dirty="0" smtClean="0">
                <a:solidFill>
                  <a:schemeClr val="tx1"/>
                </a:solidFill>
              </a:rPr>
              <a:t>(</a:t>
            </a:r>
            <a:r>
              <a:rPr lang="en-US" sz="1800" dirty="0" err="1" smtClean="0">
                <a:solidFill>
                  <a:schemeClr val="tx1"/>
                </a:solidFill>
              </a:rPr>
              <a:t>prédiction-mesure</a:t>
            </a:r>
            <a:r>
              <a:rPr lang="en-US" sz="1800" dirty="0" smtClean="0">
                <a:solidFill>
                  <a:schemeClr val="tx1"/>
                </a:solidFill>
              </a:rPr>
              <a:t>) / </a:t>
            </a:r>
            <a:r>
              <a:rPr lang="en-US" sz="1800" dirty="0" err="1" smtClean="0">
                <a:solidFill>
                  <a:schemeClr val="tx1"/>
                </a:solidFill>
              </a:rPr>
              <a:t>erreur</a:t>
            </a:r>
            <a:endParaRPr lang="en-US" sz="1800" dirty="0" smtClean="0">
              <a:solidFill>
                <a:schemeClr val="tx1"/>
              </a:solidFill>
            </a:endParaRPr>
          </a:p>
          <a:p>
            <a:r>
              <a:rPr lang="en-US" sz="1800" dirty="0" err="1">
                <a:solidFill>
                  <a:schemeClr val="tx1"/>
                </a:solidFill>
              </a:rPr>
              <a:t>P</a:t>
            </a:r>
            <a:r>
              <a:rPr lang="en-US" sz="1800" dirty="0" err="1" smtClean="0">
                <a:solidFill>
                  <a:schemeClr val="tx1"/>
                </a:solidFill>
              </a:rPr>
              <a:t>rédiction</a:t>
            </a:r>
            <a:r>
              <a:rPr lang="en-US" sz="1800" dirty="0" smtClean="0">
                <a:solidFill>
                  <a:schemeClr val="tx1"/>
                </a:solidFill>
              </a:rPr>
              <a:t> = </a:t>
            </a:r>
            <a:r>
              <a:rPr lang="en-US" sz="1800" dirty="0" err="1" smtClean="0">
                <a:solidFill>
                  <a:schemeClr val="tx1"/>
                </a:solidFill>
              </a:rPr>
              <a:t>valeur</a:t>
            </a:r>
            <a:r>
              <a:rPr lang="en-US" sz="1800" dirty="0" smtClean="0">
                <a:solidFill>
                  <a:schemeClr val="tx1"/>
                </a:solidFill>
              </a:rPr>
              <a:t> </a:t>
            </a:r>
            <a:r>
              <a:rPr lang="en-US" sz="1800" dirty="0" err="1" smtClean="0">
                <a:solidFill>
                  <a:schemeClr val="tx1"/>
                </a:solidFill>
              </a:rPr>
              <a:t>prédite</a:t>
            </a:r>
            <a:r>
              <a:rPr lang="en-US" sz="1800" dirty="0" smtClean="0">
                <a:solidFill>
                  <a:schemeClr val="tx1"/>
                </a:solidFill>
              </a:rPr>
              <a:t> par les </a:t>
            </a:r>
            <a:r>
              <a:rPr lang="en-US" sz="1800" dirty="0" err="1" smtClean="0">
                <a:solidFill>
                  <a:schemeClr val="tx1"/>
                </a:solidFill>
              </a:rPr>
              <a:t>autres</a:t>
            </a:r>
            <a:r>
              <a:rPr lang="en-US" sz="1800" dirty="0" smtClean="0">
                <a:solidFill>
                  <a:schemeClr val="tx1"/>
                </a:solidFill>
              </a:rPr>
              <a:t>				 	 </a:t>
            </a:r>
            <a:r>
              <a:rPr lang="en-US" sz="1800" dirty="0" err="1" smtClean="0">
                <a:solidFill>
                  <a:schemeClr val="tx1"/>
                </a:solidFill>
              </a:rPr>
              <a:t>mesures</a:t>
            </a:r>
            <a:r>
              <a:rPr lang="en-US" sz="1800" dirty="0" smtClean="0">
                <a:solidFill>
                  <a:schemeClr val="tx1"/>
                </a:solidFill>
              </a:rPr>
              <a:t> en </a:t>
            </a:r>
            <a:r>
              <a:rPr lang="en-US" sz="1800" dirty="0" err="1" smtClean="0">
                <a:solidFill>
                  <a:schemeClr val="tx1"/>
                </a:solidFill>
              </a:rPr>
              <a:t>supposant</a:t>
            </a:r>
            <a:r>
              <a:rPr lang="en-US" sz="1800" dirty="0" smtClean="0">
                <a:solidFill>
                  <a:schemeClr val="tx1"/>
                </a:solidFill>
              </a:rPr>
              <a:t> le MS</a:t>
            </a:r>
          </a:p>
          <a:p>
            <a:r>
              <a:rPr lang="en-US" sz="1800" dirty="0" err="1">
                <a:solidFill>
                  <a:schemeClr val="tx1"/>
                </a:solidFill>
              </a:rPr>
              <a:t>E</a:t>
            </a:r>
            <a:r>
              <a:rPr lang="en-US" sz="1800" dirty="0" err="1" smtClean="0">
                <a:solidFill>
                  <a:schemeClr val="tx1"/>
                </a:solidFill>
              </a:rPr>
              <a:t>rreur</a:t>
            </a:r>
            <a:r>
              <a:rPr lang="en-US" sz="1800" dirty="0" smtClean="0">
                <a:solidFill>
                  <a:schemeClr val="tx1"/>
                </a:solidFill>
              </a:rPr>
              <a:t> = </a:t>
            </a:r>
            <a:r>
              <a:rPr lang="en-US" sz="1800" dirty="0" err="1" smtClean="0">
                <a:solidFill>
                  <a:schemeClr val="tx1"/>
                </a:solidFill>
              </a:rPr>
              <a:t>erreur</a:t>
            </a:r>
            <a:r>
              <a:rPr lang="en-US" sz="1800" dirty="0" smtClean="0">
                <a:solidFill>
                  <a:schemeClr val="tx1"/>
                </a:solidFill>
              </a:rPr>
              <a:t> de la </a:t>
            </a:r>
            <a:r>
              <a:rPr lang="en-US" sz="1800" dirty="0" err="1" smtClean="0">
                <a:solidFill>
                  <a:schemeClr val="tx1"/>
                </a:solidFill>
              </a:rPr>
              <a:t>mesure</a:t>
            </a:r>
            <a:endParaRPr lang="en-US" sz="1800" dirty="0" smtClean="0">
              <a:solidFill>
                <a:srgbClr val="FF0000"/>
              </a:solidFill>
            </a:endParaRPr>
          </a:p>
          <a:p>
            <a:r>
              <a:rPr lang="en-US" sz="1800" dirty="0" err="1" smtClean="0">
                <a:solidFill>
                  <a:srgbClr val="FF0000"/>
                </a:solidFill>
              </a:rPr>
              <a:t>Toutes</a:t>
            </a:r>
            <a:r>
              <a:rPr lang="en-US" sz="1800" dirty="0" smtClean="0">
                <a:solidFill>
                  <a:srgbClr val="FF0000"/>
                </a:solidFill>
              </a:rPr>
              <a:t> les </a:t>
            </a:r>
            <a:r>
              <a:rPr lang="en-US" sz="1800" dirty="0" err="1" smtClean="0">
                <a:solidFill>
                  <a:srgbClr val="FF0000"/>
                </a:solidFill>
              </a:rPr>
              <a:t>mesures</a:t>
            </a:r>
            <a:r>
              <a:rPr lang="en-US" sz="1800" dirty="0" smtClean="0">
                <a:solidFill>
                  <a:srgbClr val="FF0000"/>
                </a:solidFill>
              </a:rPr>
              <a:t> </a:t>
            </a:r>
            <a:r>
              <a:rPr lang="en-US" sz="1800" dirty="0" err="1" smtClean="0">
                <a:solidFill>
                  <a:srgbClr val="FF0000"/>
                </a:solidFill>
              </a:rPr>
              <a:t>sont</a:t>
            </a:r>
            <a:r>
              <a:rPr lang="en-US" sz="1800" dirty="0" smtClean="0">
                <a:solidFill>
                  <a:srgbClr val="FF0000"/>
                </a:solidFill>
              </a:rPr>
              <a:t> </a:t>
            </a:r>
            <a:r>
              <a:rPr lang="en-US" sz="1800" dirty="0" err="1" smtClean="0">
                <a:solidFill>
                  <a:srgbClr val="FF0000"/>
                </a:solidFill>
              </a:rPr>
              <a:t>à</a:t>
            </a:r>
            <a:r>
              <a:rPr lang="en-US" sz="1800" dirty="0" smtClean="0">
                <a:solidFill>
                  <a:srgbClr val="FF0000"/>
                </a:solidFill>
              </a:rPr>
              <a:t>   						 </a:t>
            </a:r>
            <a:r>
              <a:rPr lang="en-US" sz="1800" dirty="0" err="1" smtClean="0">
                <a:solidFill>
                  <a:srgbClr val="FF0000"/>
                </a:solidFill>
              </a:rPr>
              <a:t>moins</a:t>
            </a:r>
            <a:r>
              <a:rPr lang="en-US" sz="1800" dirty="0" smtClean="0">
                <a:solidFill>
                  <a:srgbClr val="FF0000"/>
                </a:solidFill>
              </a:rPr>
              <a:t> de 2.5σ des </a:t>
            </a:r>
            <a:r>
              <a:rPr lang="en-US" sz="1800" dirty="0" err="1" smtClean="0">
                <a:solidFill>
                  <a:srgbClr val="FF0000"/>
                </a:solidFill>
              </a:rPr>
              <a:t>prédictions</a:t>
            </a:r>
            <a:r>
              <a:rPr lang="en-US" sz="1800" dirty="0" smtClean="0">
                <a:solidFill>
                  <a:srgbClr val="FF0000"/>
                </a:solidFill>
              </a:rPr>
              <a:t> </a:t>
            </a:r>
          </a:p>
          <a:p>
            <a:r>
              <a:rPr lang="en-US" sz="1800" dirty="0" smtClean="0">
                <a:solidFill>
                  <a:srgbClr val="FF0000"/>
                </a:solidFill>
              </a:rPr>
              <a:t>Grand </a:t>
            </a:r>
            <a:r>
              <a:rPr lang="en-US" sz="1800" dirty="0" err="1" smtClean="0">
                <a:solidFill>
                  <a:srgbClr val="FF0000"/>
                </a:solidFill>
              </a:rPr>
              <a:t>succès</a:t>
            </a:r>
            <a:r>
              <a:rPr lang="en-US" sz="1800" dirty="0" smtClean="0">
                <a:solidFill>
                  <a:srgbClr val="FF0000"/>
                </a:solidFill>
              </a:rPr>
              <a:t> du MS</a:t>
            </a:r>
          </a:p>
          <a:p>
            <a:pPr marL="0" indent="0">
              <a:buNone/>
            </a:pPr>
            <a:endParaRPr lang="en-US" sz="1800" dirty="0">
              <a:solidFill>
                <a:schemeClr val="tx1"/>
              </a:solidFill>
            </a:endParaRPr>
          </a:p>
        </p:txBody>
      </p:sp>
      <p:sp>
        <p:nvSpPr>
          <p:cNvPr id="17" name="Text Box 43"/>
          <p:cNvSpPr txBox="1">
            <a:spLocks noChangeArrowheads="1"/>
          </p:cNvSpPr>
          <p:nvPr/>
        </p:nvSpPr>
        <p:spPr bwMode="auto">
          <a:xfrm>
            <a:off x="950913" y="7616825"/>
            <a:ext cx="322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a:solidFill>
                  <a:srgbClr val="A50021"/>
                </a:solidFill>
                <a:effectLst>
                  <a:outerShdw blurRad="38100" dist="38100" dir="2700000" algn="tl">
                    <a:srgbClr val="DDDDDD"/>
                  </a:outerShdw>
                </a:effectLst>
              </a:rPr>
              <a:t>-</a:t>
            </a:r>
          </a:p>
        </p:txBody>
      </p:sp>
      <p:pic>
        <p:nvPicPr>
          <p:cNvPr id="3" name="Picture 2"/>
          <p:cNvPicPr>
            <a:picLocks noChangeAspect="1"/>
          </p:cNvPicPr>
          <p:nvPr/>
        </p:nvPicPr>
        <p:blipFill>
          <a:blip r:embed="rId2"/>
          <a:stretch>
            <a:fillRect/>
          </a:stretch>
        </p:blipFill>
        <p:spPr>
          <a:xfrm>
            <a:off x="5516726" y="2382236"/>
            <a:ext cx="2501207" cy="4458831"/>
          </a:xfrm>
          <a:prstGeom prst="rect">
            <a:avLst/>
          </a:prstGeom>
        </p:spPr>
      </p:pic>
    </p:spTree>
    <p:extLst>
      <p:ext uri="{BB962C8B-B14F-4D97-AF65-F5344CB8AC3E}">
        <p14:creationId xmlns:p14="http://schemas.microsoft.com/office/powerpoint/2010/main" val="464122663"/>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Succès</a:t>
            </a:r>
            <a:r>
              <a:rPr lang="en-US" dirty="0"/>
              <a:t> du </a:t>
            </a:r>
            <a:r>
              <a:rPr lang="en-US" dirty="0" smtClean="0"/>
              <a:t>MS</a:t>
            </a:r>
            <a:endParaRPr lang="en-US" dirty="0"/>
          </a:p>
        </p:txBody>
      </p:sp>
      <p:sp>
        <p:nvSpPr>
          <p:cNvPr id="5" name="Slide Number Placeholder 4"/>
          <p:cNvSpPr>
            <a:spLocks noGrp="1"/>
          </p:cNvSpPr>
          <p:nvPr>
            <p:ph type="sldNum" sz="quarter" idx="12"/>
          </p:nvPr>
        </p:nvSpPr>
        <p:spPr>
          <a:xfrm>
            <a:off x="8227632" y="6437032"/>
            <a:ext cx="630621" cy="359760"/>
          </a:xfrm>
        </p:spPr>
        <p:txBody>
          <a:bodyPr/>
          <a:lstStyle/>
          <a:p>
            <a:fld id="{5FD889E0-CAB2-4699-909D-B9A88D47ACBE}" type="slidenum">
              <a:rPr lang="en-US" smtClean="0"/>
              <a:t>106</a:t>
            </a:fld>
            <a:endParaRPr lang="en-US" dirty="0"/>
          </a:p>
        </p:txBody>
      </p:sp>
      <p:sp>
        <p:nvSpPr>
          <p:cNvPr id="6" name="Footer Placeholder 5"/>
          <p:cNvSpPr>
            <a:spLocks noGrp="1"/>
          </p:cNvSpPr>
          <p:nvPr>
            <p:ph type="ftr" sz="quarter" idx="11"/>
          </p:nvPr>
        </p:nvSpPr>
        <p:spPr/>
        <p:txBody>
          <a:bodyPr/>
          <a:lstStyle/>
          <a:p>
            <a:r>
              <a:rPr lang="en-US" smtClean="0"/>
              <a:t>J. MALCLES 25/09/2012</a:t>
            </a:r>
            <a:endParaRPr lang="en-US" dirty="0"/>
          </a:p>
        </p:txBody>
      </p:sp>
      <p:pic>
        <p:nvPicPr>
          <p:cNvPr id="4" name="Picture 3"/>
          <p:cNvPicPr>
            <a:picLocks noChangeAspect="1"/>
          </p:cNvPicPr>
          <p:nvPr/>
        </p:nvPicPr>
        <p:blipFill>
          <a:blip r:embed="rId2"/>
          <a:stretch>
            <a:fillRect/>
          </a:stretch>
        </p:blipFill>
        <p:spPr>
          <a:xfrm>
            <a:off x="4804003" y="2810934"/>
            <a:ext cx="4054250" cy="3077632"/>
          </a:xfrm>
          <a:prstGeom prst="rect">
            <a:avLst/>
          </a:prstGeom>
        </p:spPr>
      </p:pic>
      <p:pic>
        <p:nvPicPr>
          <p:cNvPr id="7" name="Picture 6"/>
          <p:cNvPicPr>
            <a:picLocks noChangeAspect="1"/>
          </p:cNvPicPr>
          <p:nvPr/>
        </p:nvPicPr>
        <p:blipFill>
          <a:blip r:embed="rId3"/>
          <a:stretch>
            <a:fillRect/>
          </a:stretch>
        </p:blipFill>
        <p:spPr>
          <a:xfrm>
            <a:off x="4739207" y="2844800"/>
            <a:ext cx="4121172" cy="2952000"/>
          </a:xfrm>
          <a:prstGeom prst="rect">
            <a:avLst/>
          </a:prstGeom>
        </p:spPr>
      </p:pic>
      <p:pic>
        <p:nvPicPr>
          <p:cNvPr id="3" name="Picture 2"/>
          <p:cNvPicPr>
            <a:picLocks noChangeAspect="1"/>
          </p:cNvPicPr>
          <p:nvPr/>
        </p:nvPicPr>
        <p:blipFill>
          <a:blip r:embed="rId4"/>
          <a:stretch>
            <a:fillRect/>
          </a:stretch>
        </p:blipFill>
        <p:spPr>
          <a:xfrm>
            <a:off x="842967" y="2844800"/>
            <a:ext cx="2967034" cy="2798979"/>
          </a:xfrm>
          <a:prstGeom prst="rect">
            <a:avLst/>
          </a:prstGeom>
        </p:spPr>
      </p:pic>
      <p:sp>
        <p:nvSpPr>
          <p:cNvPr id="10" name="Rectangle 9"/>
          <p:cNvSpPr/>
          <p:nvPr/>
        </p:nvSpPr>
        <p:spPr>
          <a:xfrm>
            <a:off x="965199" y="2929467"/>
            <a:ext cx="2675467" cy="1676400"/>
          </a:xfrm>
          <a:prstGeom prst="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p:cNvSpPr txBox="1"/>
          <p:nvPr/>
        </p:nvSpPr>
        <p:spPr>
          <a:xfrm>
            <a:off x="3810001" y="5754147"/>
            <a:ext cx="2296197" cy="369332"/>
          </a:xfrm>
          <a:prstGeom prst="rect">
            <a:avLst/>
          </a:prstGeom>
          <a:noFill/>
        </p:spPr>
        <p:txBody>
          <a:bodyPr wrap="none" rtlCol="0">
            <a:spAutoFit/>
          </a:bodyPr>
          <a:lstStyle/>
          <a:p>
            <a:r>
              <a:rPr lang="en-US" b="1" dirty="0" err="1" smtClean="0">
                <a:solidFill>
                  <a:srgbClr val="FF0000"/>
                </a:solidFill>
              </a:rPr>
              <a:t>Contraintes</a:t>
            </a:r>
            <a:r>
              <a:rPr lang="en-US" b="1" dirty="0" smtClean="0">
                <a:solidFill>
                  <a:srgbClr val="FF0000"/>
                </a:solidFill>
              </a:rPr>
              <a:t> </a:t>
            </a:r>
            <a:r>
              <a:rPr lang="en-US" b="1" dirty="0" err="1" smtClean="0">
                <a:solidFill>
                  <a:srgbClr val="FF0000"/>
                </a:solidFill>
              </a:rPr>
              <a:t>indirectes</a:t>
            </a:r>
            <a:endParaRPr lang="en-US" b="1" dirty="0">
              <a:solidFill>
                <a:srgbClr val="FF0000"/>
              </a:solidFill>
            </a:endParaRPr>
          </a:p>
        </p:txBody>
      </p:sp>
      <p:cxnSp>
        <p:nvCxnSpPr>
          <p:cNvPr id="12" name="Straight Arrow Connector 11"/>
          <p:cNvCxnSpPr/>
          <p:nvPr/>
        </p:nvCxnSpPr>
        <p:spPr>
          <a:xfrm flipV="1">
            <a:off x="5029200" y="4978400"/>
            <a:ext cx="711201" cy="6653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520272" y="6200480"/>
            <a:ext cx="1529084" cy="646331"/>
          </a:xfrm>
          <a:prstGeom prst="rect">
            <a:avLst/>
          </a:prstGeom>
          <a:noFill/>
        </p:spPr>
        <p:txBody>
          <a:bodyPr wrap="none" rtlCol="0">
            <a:spAutoFit/>
          </a:bodyPr>
          <a:lstStyle/>
          <a:p>
            <a:pPr algn="ctr"/>
            <a:r>
              <a:rPr lang="en-US" b="1" dirty="0" err="1" smtClean="0">
                <a:solidFill>
                  <a:schemeClr val="accent2"/>
                </a:solidFill>
              </a:rPr>
              <a:t>Mesures</a:t>
            </a:r>
            <a:r>
              <a:rPr lang="en-US" b="1" dirty="0" smtClean="0">
                <a:solidFill>
                  <a:schemeClr val="accent2"/>
                </a:solidFill>
              </a:rPr>
              <a:t> 2011</a:t>
            </a:r>
          </a:p>
          <a:p>
            <a:pPr algn="ctr"/>
            <a:r>
              <a:rPr lang="en-US" b="1" dirty="0" err="1" smtClean="0">
                <a:solidFill>
                  <a:schemeClr val="accent2"/>
                </a:solidFill>
              </a:rPr>
              <a:t>m</a:t>
            </a:r>
            <a:r>
              <a:rPr lang="en-US" b="1" baseline="-25000" dirty="0" err="1" smtClean="0">
                <a:solidFill>
                  <a:schemeClr val="accent2"/>
                </a:solidFill>
              </a:rPr>
              <a:t>t</a:t>
            </a:r>
            <a:r>
              <a:rPr lang="en-US" b="1" baseline="-25000" dirty="0" smtClean="0">
                <a:solidFill>
                  <a:schemeClr val="accent2"/>
                </a:solidFill>
              </a:rPr>
              <a:t> </a:t>
            </a:r>
            <a:r>
              <a:rPr lang="en-US" b="1" dirty="0" smtClean="0">
                <a:solidFill>
                  <a:schemeClr val="accent2"/>
                </a:solidFill>
              </a:rPr>
              <a:t>, </a:t>
            </a:r>
            <a:r>
              <a:rPr lang="en-US" b="1" dirty="0" err="1" smtClean="0">
                <a:solidFill>
                  <a:schemeClr val="accent2"/>
                </a:solidFill>
              </a:rPr>
              <a:t>m</a:t>
            </a:r>
            <a:r>
              <a:rPr lang="en-US" b="1" baseline="-25000" dirty="0" err="1" smtClean="0">
                <a:solidFill>
                  <a:schemeClr val="accent2"/>
                </a:solidFill>
              </a:rPr>
              <a:t>W</a:t>
            </a:r>
            <a:endParaRPr lang="en-US" b="1" dirty="0">
              <a:solidFill>
                <a:schemeClr val="accent2"/>
              </a:solidFill>
            </a:endParaRPr>
          </a:p>
        </p:txBody>
      </p:sp>
      <p:cxnSp>
        <p:nvCxnSpPr>
          <p:cNvPr id="14" name="Straight Arrow Connector 13"/>
          <p:cNvCxnSpPr/>
          <p:nvPr/>
        </p:nvCxnSpPr>
        <p:spPr>
          <a:xfrm flipV="1">
            <a:off x="6295842" y="4453467"/>
            <a:ext cx="579091" cy="167001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131550" y="5678269"/>
            <a:ext cx="2046316" cy="923330"/>
          </a:xfrm>
          <a:prstGeom prst="rect">
            <a:avLst/>
          </a:prstGeom>
          <a:noFill/>
        </p:spPr>
        <p:txBody>
          <a:bodyPr wrap="none" rtlCol="0">
            <a:spAutoFit/>
          </a:bodyPr>
          <a:lstStyle/>
          <a:p>
            <a:r>
              <a:rPr lang="en-US" b="1" dirty="0" err="1" smtClean="0">
                <a:solidFill>
                  <a:schemeClr val="tx2">
                    <a:lumMod val="75000"/>
                    <a:lumOff val="25000"/>
                  </a:schemeClr>
                </a:solidFill>
              </a:rPr>
              <a:t>Contraintes</a:t>
            </a:r>
            <a:r>
              <a:rPr lang="en-US" b="1" dirty="0" smtClean="0">
                <a:solidFill>
                  <a:schemeClr val="tx2">
                    <a:lumMod val="75000"/>
                    <a:lumOff val="25000"/>
                  </a:schemeClr>
                </a:solidFill>
              </a:rPr>
              <a:t> des </a:t>
            </a:r>
          </a:p>
          <a:p>
            <a:r>
              <a:rPr lang="en-US" b="1" dirty="0" err="1" smtClean="0">
                <a:solidFill>
                  <a:schemeClr val="tx2">
                    <a:lumMod val="75000"/>
                    <a:lumOff val="25000"/>
                  </a:schemeClr>
                </a:solidFill>
              </a:rPr>
              <a:t>recherches</a:t>
            </a:r>
            <a:r>
              <a:rPr lang="en-US" b="1" dirty="0" smtClean="0">
                <a:solidFill>
                  <a:schemeClr val="tx2">
                    <a:lumMod val="75000"/>
                    <a:lumOff val="25000"/>
                  </a:schemeClr>
                </a:solidFill>
              </a:rPr>
              <a:t> </a:t>
            </a:r>
            <a:r>
              <a:rPr lang="en-US" b="1" dirty="0" err="1" smtClean="0">
                <a:solidFill>
                  <a:schemeClr val="tx2">
                    <a:lumMod val="75000"/>
                    <a:lumOff val="25000"/>
                  </a:schemeClr>
                </a:solidFill>
              </a:rPr>
              <a:t>directes</a:t>
            </a:r>
            <a:endParaRPr lang="en-US" b="1" dirty="0" smtClean="0">
              <a:solidFill>
                <a:schemeClr val="tx2">
                  <a:lumMod val="75000"/>
                  <a:lumOff val="25000"/>
                </a:schemeClr>
              </a:solidFill>
            </a:endParaRPr>
          </a:p>
          <a:p>
            <a:r>
              <a:rPr lang="en-US" b="1" dirty="0" smtClean="0">
                <a:solidFill>
                  <a:schemeClr val="tx2">
                    <a:lumMod val="75000"/>
                    <a:lumOff val="25000"/>
                  </a:schemeClr>
                </a:solidFill>
              </a:rPr>
              <a:t>du boson de Higgs</a:t>
            </a:r>
            <a:endParaRPr lang="en-US" b="1" dirty="0">
              <a:solidFill>
                <a:schemeClr val="tx2">
                  <a:lumMod val="75000"/>
                  <a:lumOff val="25000"/>
                </a:schemeClr>
              </a:solidFill>
            </a:endParaRPr>
          </a:p>
        </p:txBody>
      </p:sp>
      <p:cxnSp>
        <p:nvCxnSpPr>
          <p:cNvPr id="16" name="Straight Arrow Connector 15"/>
          <p:cNvCxnSpPr/>
          <p:nvPr/>
        </p:nvCxnSpPr>
        <p:spPr>
          <a:xfrm flipH="1" flipV="1">
            <a:off x="8043334" y="5046136"/>
            <a:ext cx="121900" cy="632133"/>
          </a:xfrm>
          <a:prstGeom prst="straightConnector1">
            <a:avLst/>
          </a:prstGeom>
          <a:ln>
            <a:solidFill>
              <a:schemeClr val="tx2">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7" name="Content Placeholder 2"/>
          <p:cNvSpPr txBox="1">
            <a:spLocks/>
          </p:cNvSpPr>
          <p:nvPr/>
        </p:nvSpPr>
        <p:spPr>
          <a:xfrm>
            <a:off x="284167" y="1332277"/>
            <a:ext cx="8745536" cy="5052869"/>
          </a:xfrm>
          <a:prstGeom prst="rect">
            <a:avLst/>
          </a:prstGeom>
        </p:spPr>
        <p:txBody>
          <a:bodyPr vert="horz" lIns="91430" tIns="45715" rIns="91430" bIns="45715" rtlCol="0">
            <a:noAutofit/>
          </a:bodyPr>
          <a:lstStyle>
            <a:lvl1pPr marL="453974" indent="-453974" algn="l" defTabSz="914296"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296" indent="-457148" algn="l" defTabSz="914296"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331" indent="-346036" algn="l" defTabSz="914296"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018" indent="-339686" algn="l" defTabSz="914296"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704" indent="-331750" algn="l" defTabSz="914296"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502"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42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69875"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273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0" indent="0">
              <a:buFont typeface="Wingdings" pitchFamily="2" charset="2"/>
              <a:buNone/>
            </a:pPr>
            <a:endParaRPr lang="en-US" sz="1200" dirty="0" smtClean="0"/>
          </a:p>
          <a:p>
            <a:pPr marL="0" indent="0">
              <a:buFont typeface="Wingdings" pitchFamily="2" charset="2"/>
              <a:buNone/>
            </a:pPr>
            <a:r>
              <a:rPr lang="en-US" sz="2000" b="1" dirty="0">
                <a:solidFill>
                  <a:schemeClr val="accent1"/>
                </a:solidFill>
              </a:rPr>
              <a:t>E</a:t>
            </a:r>
            <a:r>
              <a:rPr lang="en-US" sz="2000" b="1" dirty="0" smtClean="0">
                <a:solidFill>
                  <a:schemeClr val="accent1"/>
                </a:solidFill>
              </a:rPr>
              <a:t>n 2011:</a:t>
            </a:r>
          </a:p>
          <a:p>
            <a:pPr marL="0" indent="0">
              <a:buFont typeface="Wingdings" pitchFamily="2" charset="2"/>
              <a:buNone/>
            </a:pPr>
            <a:r>
              <a:rPr lang="en-US" sz="2000" b="1" dirty="0" err="1" smtClean="0">
                <a:solidFill>
                  <a:schemeClr val="tx1"/>
                </a:solidFill>
              </a:rPr>
              <a:t>Mesures</a:t>
            </a:r>
            <a:r>
              <a:rPr lang="en-US" sz="2000" b="1" dirty="0" smtClean="0">
                <a:solidFill>
                  <a:schemeClr val="tx1"/>
                </a:solidFill>
              </a:rPr>
              <a:t> de la masse du W:		</a:t>
            </a:r>
            <a:r>
              <a:rPr lang="en-US" sz="2000" b="1" dirty="0" err="1" smtClean="0">
                <a:solidFill>
                  <a:schemeClr val="tx1"/>
                </a:solidFill>
              </a:rPr>
              <a:t>Contraintes</a:t>
            </a:r>
            <a:r>
              <a:rPr lang="en-US" sz="2000" b="1" dirty="0" smtClean="0">
                <a:solidFill>
                  <a:schemeClr val="tx1"/>
                </a:solidFill>
              </a:rPr>
              <a:t> </a:t>
            </a:r>
            <a:r>
              <a:rPr lang="en-US" sz="2000" b="1" dirty="0" err="1" smtClean="0">
                <a:solidFill>
                  <a:schemeClr val="tx1"/>
                </a:solidFill>
              </a:rPr>
              <a:t>dans</a:t>
            </a:r>
            <a:r>
              <a:rPr lang="en-US" sz="2000" b="1" dirty="0" smtClean="0">
                <a:solidFill>
                  <a:schemeClr val="tx1"/>
                </a:solidFill>
              </a:rPr>
              <a:t> le plan (</a:t>
            </a:r>
            <a:r>
              <a:rPr lang="en-US" sz="2000" b="1" dirty="0" err="1" smtClean="0">
                <a:solidFill>
                  <a:schemeClr val="tx1"/>
                </a:solidFill>
              </a:rPr>
              <a:t>m</a:t>
            </a:r>
            <a:r>
              <a:rPr lang="en-US" sz="2000" b="1" baseline="-25000" dirty="0" err="1" smtClean="0">
                <a:solidFill>
                  <a:schemeClr val="tx1"/>
                </a:solidFill>
              </a:rPr>
              <a:t>top</a:t>
            </a:r>
            <a:r>
              <a:rPr lang="en-US" sz="2000" b="1" baseline="-25000" dirty="0" smtClean="0">
                <a:solidFill>
                  <a:schemeClr val="tx1"/>
                </a:solidFill>
              </a:rPr>
              <a:t>, </a:t>
            </a:r>
            <a:r>
              <a:rPr lang="en-US" sz="2000" b="1" dirty="0" err="1" smtClean="0">
                <a:solidFill>
                  <a:schemeClr val="tx1"/>
                </a:solidFill>
              </a:rPr>
              <a:t>m</a:t>
            </a:r>
            <a:r>
              <a:rPr lang="en-US" sz="2000" b="1" baseline="-25000" dirty="0" err="1" smtClean="0">
                <a:solidFill>
                  <a:schemeClr val="tx1"/>
                </a:solidFill>
              </a:rPr>
              <a:t>W</a:t>
            </a:r>
            <a:r>
              <a:rPr lang="en-US" sz="2000" b="1" dirty="0" smtClean="0">
                <a:solidFill>
                  <a:schemeClr val="tx1"/>
                </a:solidFill>
              </a:rPr>
              <a:t>):</a:t>
            </a:r>
          </a:p>
          <a:p>
            <a:pPr marL="0" indent="0">
              <a:buFont typeface="Wingdings" pitchFamily="2" charset="2"/>
              <a:buNone/>
            </a:pPr>
            <a:r>
              <a:rPr lang="en-US" sz="2000" b="1" dirty="0" smtClean="0">
                <a:solidFill>
                  <a:schemeClr val="accent1"/>
                </a:solidFill>
              </a:rPr>
              <a:t>			</a:t>
            </a:r>
            <a:endParaRPr lang="en-US" sz="2000" b="1" dirty="0">
              <a:solidFill>
                <a:schemeClr val="accent1"/>
              </a:solidFill>
            </a:endParaRPr>
          </a:p>
        </p:txBody>
      </p:sp>
    </p:spTree>
    <p:extLst>
      <p:ext uri="{BB962C8B-B14F-4D97-AF65-F5344CB8AC3E}">
        <p14:creationId xmlns:p14="http://schemas.microsoft.com/office/powerpoint/2010/main" val="1469913877"/>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p:cNvSpPr>
            <a:spLocks noGrp="1"/>
          </p:cNvSpPr>
          <p:nvPr>
            <p:ph idx="1"/>
          </p:nvPr>
        </p:nvSpPr>
        <p:spPr>
          <a:xfrm>
            <a:off x="284167" y="1332277"/>
            <a:ext cx="8745536" cy="5303188"/>
          </a:xfrm>
        </p:spPr>
        <p:txBody>
          <a:bodyPr>
            <a:noAutofit/>
          </a:bodyPr>
          <a:lstStyle/>
          <a:p>
            <a:pPr marL="0" indent="0">
              <a:buNone/>
            </a:pPr>
            <a:endParaRPr lang="en-US" sz="1200" dirty="0"/>
          </a:p>
          <a:p>
            <a:pPr marL="0" indent="0">
              <a:buNone/>
            </a:pPr>
            <a:r>
              <a:rPr lang="en-US" sz="2000" b="1" dirty="0" err="1" smtClean="0">
                <a:solidFill>
                  <a:schemeClr val="accent1"/>
                </a:solidFill>
              </a:rPr>
              <a:t>À</a:t>
            </a:r>
            <a:r>
              <a:rPr lang="en-US" sz="2000" b="1" dirty="0" smtClean="0">
                <a:solidFill>
                  <a:schemeClr val="accent1"/>
                </a:solidFill>
              </a:rPr>
              <a:t> </a:t>
            </a:r>
            <a:r>
              <a:rPr lang="en-US" sz="2000" b="1" dirty="0" err="1" smtClean="0">
                <a:solidFill>
                  <a:schemeClr val="accent1"/>
                </a:solidFill>
              </a:rPr>
              <a:t>l’hiver</a:t>
            </a:r>
            <a:r>
              <a:rPr lang="en-US" sz="2000" b="1" dirty="0" smtClean="0">
                <a:solidFill>
                  <a:schemeClr val="accent1"/>
                </a:solidFill>
              </a:rPr>
              <a:t> 2012:</a:t>
            </a:r>
          </a:p>
          <a:p>
            <a:pPr marL="0" indent="0">
              <a:buNone/>
            </a:pPr>
            <a:r>
              <a:rPr lang="en-US" sz="2000" b="1" dirty="0" err="1" smtClean="0">
                <a:solidFill>
                  <a:schemeClr val="tx1"/>
                </a:solidFill>
              </a:rPr>
              <a:t>Mesures</a:t>
            </a:r>
            <a:r>
              <a:rPr lang="en-US" sz="2000" b="1" dirty="0" smtClean="0">
                <a:solidFill>
                  <a:schemeClr val="tx1"/>
                </a:solidFill>
              </a:rPr>
              <a:t> de la masse du W:		</a:t>
            </a:r>
            <a:r>
              <a:rPr lang="en-US" sz="2000" b="1" dirty="0" err="1" smtClean="0">
                <a:solidFill>
                  <a:schemeClr val="tx1"/>
                </a:solidFill>
              </a:rPr>
              <a:t>Contraintes</a:t>
            </a:r>
            <a:r>
              <a:rPr lang="en-US" sz="2000" b="1" dirty="0" smtClean="0">
                <a:solidFill>
                  <a:schemeClr val="tx1"/>
                </a:solidFill>
              </a:rPr>
              <a:t> </a:t>
            </a:r>
            <a:r>
              <a:rPr lang="en-US" sz="2000" b="1" dirty="0" err="1" smtClean="0">
                <a:solidFill>
                  <a:schemeClr val="tx1"/>
                </a:solidFill>
              </a:rPr>
              <a:t>dans</a:t>
            </a:r>
            <a:r>
              <a:rPr lang="en-US" sz="2000" b="1" dirty="0" smtClean="0">
                <a:solidFill>
                  <a:schemeClr val="tx1"/>
                </a:solidFill>
              </a:rPr>
              <a:t> le plan (</a:t>
            </a:r>
            <a:r>
              <a:rPr lang="en-US" sz="2000" b="1" dirty="0" err="1" smtClean="0">
                <a:solidFill>
                  <a:schemeClr val="tx1"/>
                </a:solidFill>
              </a:rPr>
              <a:t>m</a:t>
            </a:r>
            <a:r>
              <a:rPr lang="en-US" sz="2000" b="1" baseline="-25000" dirty="0" err="1" smtClean="0">
                <a:solidFill>
                  <a:schemeClr val="tx1"/>
                </a:solidFill>
              </a:rPr>
              <a:t>top</a:t>
            </a:r>
            <a:r>
              <a:rPr lang="en-US" sz="2000" b="1" baseline="-25000" dirty="0" smtClean="0">
                <a:solidFill>
                  <a:schemeClr val="tx1"/>
                </a:solidFill>
              </a:rPr>
              <a:t>, </a:t>
            </a:r>
            <a:r>
              <a:rPr lang="en-US" sz="2000" b="1" dirty="0" err="1" smtClean="0">
                <a:solidFill>
                  <a:schemeClr val="tx1"/>
                </a:solidFill>
              </a:rPr>
              <a:t>m</a:t>
            </a:r>
            <a:r>
              <a:rPr lang="en-US" sz="2000" b="1" baseline="-25000" dirty="0" err="1" smtClean="0">
                <a:solidFill>
                  <a:schemeClr val="tx1"/>
                </a:solidFill>
              </a:rPr>
              <a:t>W</a:t>
            </a:r>
            <a:r>
              <a:rPr lang="en-US" sz="2000" b="1" dirty="0" smtClean="0">
                <a:solidFill>
                  <a:schemeClr val="tx1"/>
                </a:solidFill>
              </a:rPr>
              <a:t>):</a:t>
            </a:r>
          </a:p>
          <a:p>
            <a:pPr marL="0" indent="0">
              <a:buNone/>
            </a:pPr>
            <a:endParaRPr lang="en-US" sz="2000" b="1" dirty="0">
              <a:solidFill>
                <a:schemeClr val="tx1"/>
              </a:solidFill>
            </a:endParaRPr>
          </a:p>
          <a:p>
            <a:pPr marL="0" indent="0">
              <a:buNone/>
            </a:pPr>
            <a:endParaRPr lang="en-US" sz="2000" b="1" dirty="0" smtClean="0">
              <a:solidFill>
                <a:schemeClr val="tx1"/>
              </a:solidFill>
            </a:endParaRPr>
          </a:p>
          <a:p>
            <a:pPr marL="0" indent="0">
              <a:buNone/>
            </a:pPr>
            <a:endParaRPr lang="en-US" sz="2000" b="1" dirty="0">
              <a:solidFill>
                <a:schemeClr val="tx1"/>
              </a:solidFill>
            </a:endParaRPr>
          </a:p>
          <a:p>
            <a:pPr marL="0" indent="0">
              <a:buNone/>
            </a:pPr>
            <a:endParaRPr lang="en-US" sz="2000" b="1" dirty="0" smtClean="0">
              <a:solidFill>
                <a:schemeClr val="tx1"/>
              </a:solidFill>
            </a:endParaRPr>
          </a:p>
        </p:txBody>
      </p:sp>
      <p:sp>
        <p:nvSpPr>
          <p:cNvPr id="2" name="Title 1"/>
          <p:cNvSpPr>
            <a:spLocks noGrp="1"/>
          </p:cNvSpPr>
          <p:nvPr>
            <p:ph type="title"/>
          </p:nvPr>
        </p:nvSpPr>
        <p:spPr/>
        <p:txBody>
          <a:bodyPr>
            <a:normAutofit/>
          </a:bodyPr>
          <a:lstStyle/>
          <a:p>
            <a:r>
              <a:rPr lang="en-US" dirty="0" err="1"/>
              <a:t>Succès</a:t>
            </a:r>
            <a:r>
              <a:rPr lang="en-US" dirty="0"/>
              <a:t> du </a:t>
            </a:r>
            <a:r>
              <a:rPr lang="en-US" dirty="0" smtClean="0"/>
              <a:t>MS</a:t>
            </a:r>
            <a:endParaRPr lang="en-US" dirty="0"/>
          </a:p>
        </p:txBody>
      </p:sp>
      <p:sp>
        <p:nvSpPr>
          <p:cNvPr id="5" name="Slide Number Placeholder 4"/>
          <p:cNvSpPr>
            <a:spLocks noGrp="1"/>
          </p:cNvSpPr>
          <p:nvPr>
            <p:ph type="sldNum" sz="quarter" idx="12"/>
          </p:nvPr>
        </p:nvSpPr>
        <p:spPr>
          <a:xfrm>
            <a:off x="8227632" y="6437032"/>
            <a:ext cx="630621" cy="359760"/>
          </a:xfrm>
        </p:spPr>
        <p:txBody>
          <a:bodyPr/>
          <a:lstStyle/>
          <a:p>
            <a:fld id="{5FD889E0-CAB2-4699-909D-B9A88D47ACBE}" type="slidenum">
              <a:rPr lang="en-US" smtClean="0"/>
              <a:t>107</a:t>
            </a:fld>
            <a:endParaRPr lang="en-US" dirty="0"/>
          </a:p>
        </p:txBody>
      </p:sp>
      <p:sp>
        <p:nvSpPr>
          <p:cNvPr id="6" name="Footer Placeholder 5"/>
          <p:cNvSpPr>
            <a:spLocks noGrp="1"/>
          </p:cNvSpPr>
          <p:nvPr>
            <p:ph type="ftr" sz="quarter" idx="11"/>
          </p:nvPr>
        </p:nvSpPr>
        <p:spPr/>
        <p:txBody>
          <a:bodyPr/>
          <a:lstStyle/>
          <a:p>
            <a:r>
              <a:rPr lang="en-US" smtClean="0"/>
              <a:t>J. MALCLES 25/09/2012</a:t>
            </a:r>
            <a:endParaRPr lang="en-US" dirty="0"/>
          </a:p>
        </p:txBody>
      </p:sp>
      <p:pic>
        <p:nvPicPr>
          <p:cNvPr id="4" name="Picture 3"/>
          <p:cNvPicPr>
            <a:picLocks noChangeAspect="1"/>
          </p:cNvPicPr>
          <p:nvPr/>
        </p:nvPicPr>
        <p:blipFill>
          <a:blip r:embed="rId2"/>
          <a:stretch>
            <a:fillRect/>
          </a:stretch>
        </p:blipFill>
        <p:spPr>
          <a:xfrm>
            <a:off x="4804003" y="2810934"/>
            <a:ext cx="4054250" cy="3077632"/>
          </a:xfrm>
          <a:prstGeom prst="rect">
            <a:avLst/>
          </a:prstGeom>
        </p:spPr>
      </p:pic>
      <p:pic>
        <p:nvPicPr>
          <p:cNvPr id="7" name="Picture 6"/>
          <p:cNvPicPr>
            <a:picLocks noChangeAspect="1"/>
          </p:cNvPicPr>
          <p:nvPr/>
        </p:nvPicPr>
        <p:blipFill>
          <a:blip r:embed="rId3"/>
          <a:stretch>
            <a:fillRect/>
          </a:stretch>
        </p:blipFill>
        <p:spPr>
          <a:xfrm>
            <a:off x="4739207" y="2844800"/>
            <a:ext cx="4121172" cy="2952000"/>
          </a:xfrm>
          <a:prstGeom prst="rect">
            <a:avLst/>
          </a:prstGeom>
        </p:spPr>
      </p:pic>
      <p:pic>
        <p:nvPicPr>
          <p:cNvPr id="3" name="Picture 2"/>
          <p:cNvPicPr>
            <a:picLocks noChangeAspect="1"/>
          </p:cNvPicPr>
          <p:nvPr/>
        </p:nvPicPr>
        <p:blipFill>
          <a:blip r:embed="rId4"/>
          <a:stretch>
            <a:fillRect/>
          </a:stretch>
        </p:blipFill>
        <p:spPr>
          <a:xfrm>
            <a:off x="842967" y="2844800"/>
            <a:ext cx="2967034" cy="2798979"/>
          </a:xfrm>
          <a:prstGeom prst="rect">
            <a:avLst/>
          </a:prstGeom>
        </p:spPr>
      </p:pic>
      <p:pic>
        <p:nvPicPr>
          <p:cNvPr id="9" name="Picture 8"/>
          <p:cNvPicPr>
            <a:picLocks noChangeAspect="1"/>
          </p:cNvPicPr>
          <p:nvPr/>
        </p:nvPicPr>
        <p:blipFill>
          <a:blip r:embed="rId5"/>
          <a:stretch>
            <a:fillRect/>
          </a:stretch>
        </p:blipFill>
        <p:spPr>
          <a:xfrm>
            <a:off x="4756140" y="2911116"/>
            <a:ext cx="4101840" cy="2851200"/>
          </a:xfrm>
          <a:prstGeom prst="rect">
            <a:avLst/>
          </a:prstGeom>
        </p:spPr>
      </p:pic>
      <p:sp>
        <p:nvSpPr>
          <p:cNvPr id="14" name="Rectangle 13"/>
          <p:cNvSpPr/>
          <p:nvPr/>
        </p:nvSpPr>
        <p:spPr>
          <a:xfrm>
            <a:off x="965199" y="4588932"/>
            <a:ext cx="2675467" cy="795868"/>
          </a:xfrm>
          <a:prstGeom prst="rect">
            <a:avLst/>
          </a:prstGeom>
          <a:no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extBox 14"/>
          <p:cNvSpPr txBox="1"/>
          <p:nvPr/>
        </p:nvSpPr>
        <p:spPr>
          <a:xfrm>
            <a:off x="3810001" y="5754147"/>
            <a:ext cx="2296197" cy="369332"/>
          </a:xfrm>
          <a:prstGeom prst="rect">
            <a:avLst/>
          </a:prstGeom>
          <a:noFill/>
        </p:spPr>
        <p:txBody>
          <a:bodyPr wrap="none" rtlCol="0">
            <a:spAutoFit/>
          </a:bodyPr>
          <a:lstStyle/>
          <a:p>
            <a:r>
              <a:rPr lang="en-US" b="1" dirty="0" err="1" smtClean="0">
                <a:solidFill>
                  <a:srgbClr val="FF0000"/>
                </a:solidFill>
              </a:rPr>
              <a:t>Contraintes</a:t>
            </a:r>
            <a:r>
              <a:rPr lang="en-US" b="1" dirty="0" smtClean="0">
                <a:solidFill>
                  <a:srgbClr val="FF0000"/>
                </a:solidFill>
              </a:rPr>
              <a:t> </a:t>
            </a:r>
            <a:r>
              <a:rPr lang="en-US" b="1" dirty="0" err="1" smtClean="0">
                <a:solidFill>
                  <a:srgbClr val="FF0000"/>
                </a:solidFill>
              </a:rPr>
              <a:t>indirectes</a:t>
            </a:r>
            <a:endParaRPr lang="en-US" b="1" dirty="0">
              <a:solidFill>
                <a:srgbClr val="FF0000"/>
              </a:solidFill>
            </a:endParaRPr>
          </a:p>
        </p:txBody>
      </p:sp>
      <p:cxnSp>
        <p:nvCxnSpPr>
          <p:cNvPr id="17" name="Straight Arrow Connector 16"/>
          <p:cNvCxnSpPr/>
          <p:nvPr/>
        </p:nvCxnSpPr>
        <p:spPr>
          <a:xfrm flipV="1">
            <a:off x="5029200" y="4978400"/>
            <a:ext cx="711201" cy="6653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520272" y="6200480"/>
            <a:ext cx="1531188" cy="646331"/>
          </a:xfrm>
          <a:prstGeom prst="rect">
            <a:avLst/>
          </a:prstGeom>
          <a:noFill/>
        </p:spPr>
        <p:txBody>
          <a:bodyPr wrap="none" rtlCol="0">
            <a:spAutoFit/>
          </a:bodyPr>
          <a:lstStyle/>
          <a:p>
            <a:pPr algn="ctr"/>
            <a:r>
              <a:rPr lang="en-US" b="1" dirty="0" err="1" smtClean="0">
                <a:solidFill>
                  <a:srgbClr val="008000"/>
                </a:solidFill>
              </a:rPr>
              <a:t>Mesures</a:t>
            </a:r>
            <a:r>
              <a:rPr lang="en-US" b="1" dirty="0" smtClean="0">
                <a:solidFill>
                  <a:srgbClr val="008000"/>
                </a:solidFill>
              </a:rPr>
              <a:t> 2012</a:t>
            </a:r>
          </a:p>
          <a:p>
            <a:pPr algn="ctr"/>
            <a:r>
              <a:rPr lang="en-US" b="1" dirty="0" err="1">
                <a:solidFill>
                  <a:srgbClr val="008000"/>
                </a:solidFill>
              </a:rPr>
              <a:t>m</a:t>
            </a:r>
            <a:r>
              <a:rPr lang="en-US" b="1" baseline="-25000" dirty="0" err="1">
                <a:solidFill>
                  <a:srgbClr val="008000"/>
                </a:solidFill>
              </a:rPr>
              <a:t>t</a:t>
            </a:r>
            <a:r>
              <a:rPr lang="en-US" b="1" baseline="-25000" dirty="0">
                <a:solidFill>
                  <a:srgbClr val="008000"/>
                </a:solidFill>
              </a:rPr>
              <a:t> </a:t>
            </a:r>
            <a:r>
              <a:rPr lang="en-US" b="1" dirty="0">
                <a:solidFill>
                  <a:srgbClr val="008000"/>
                </a:solidFill>
              </a:rPr>
              <a:t>, </a:t>
            </a:r>
            <a:r>
              <a:rPr lang="en-US" b="1" dirty="0" err="1" smtClean="0">
                <a:solidFill>
                  <a:srgbClr val="008000"/>
                </a:solidFill>
              </a:rPr>
              <a:t>m</a:t>
            </a:r>
            <a:r>
              <a:rPr lang="en-US" b="1" baseline="-25000" dirty="0" err="1" smtClean="0">
                <a:solidFill>
                  <a:srgbClr val="008000"/>
                </a:solidFill>
              </a:rPr>
              <a:t>W</a:t>
            </a:r>
            <a:endParaRPr lang="en-US" b="1" dirty="0">
              <a:solidFill>
                <a:srgbClr val="008000"/>
              </a:solidFill>
            </a:endParaRPr>
          </a:p>
        </p:txBody>
      </p:sp>
      <p:cxnSp>
        <p:nvCxnSpPr>
          <p:cNvPr id="20" name="Straight Arrow Connector 19"/>
          <p:cNvCxnSpPr/>
          <p:nvPr/>
        </p:nvCxnSpPr>
        <p:spPr>
          <a:xfrm flipV="1">
            <a:off x="6295842" y="4453467"/>
            <a:ext cx="579091" cy="1670012"/>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131550" y="5678269"/>
            <a:ext cx="2046316" cy="923330"/>
          </a:xfrm>
          <a:prstGeom prst="rect">
            <a:avLst/>
          </a:prstGeom>
          <a:noFill/>
        </p:spPr>
        <p:txBody>
          <a:bodyPr wrap="none" rtlCol="0">
            <a:spAutoFit/>
          </a:bodyPr>
          <a:lstStyle/>
          <a:p>
            <a:r>
              <a:rPr lang="en-US" b="1" dirty="0" err="1" smtClean="0">
                <a:solidFill>
                  <a:schemeClr val="tx2">
                    <a:lumMod val="75000"/>
                    <a:lumOff val="25000"/>
                  </a:schemeClr>
                </a:solidFill>
              </a:rPr>
              <a:t>Contraintes</a:t>
            </a:r>
            <a:r>
              <a:rPr lang="en-US" b="1" dirty="0" smtClean="0">
                <a:solidFill>
                  <a:schemeClr val="tx2">
                    <a:lumMod val="75000"/>
                    <a:lumOff val="25000"/>
                  </a:schemeClr>
                </a:solidFill>
              </a:rPr>
              <a:t> des </a:t>
            </a:r>
          </a:p>
          <a:p>
            <a:r>
              <a:rPr lang="en-US" b="1" dirty="0" err="1" smtClean="0">
                <a:solidFill>
                  <a:schemeClr val="tx2">
                    <a:lumMod val="75000"/>
                    <a:lumOff val="25000"/>
                  </a:schemeClr>
                </a:solidFill>
              </a:rPr>
              <a:t>recherches</a:t>
            </a:r>
            <a:r>
              <a:rPr lang="en-US" b="1" dirty="0" smtClean="0">
                <a:solidFill>
                  <a:schemeClr val="tx2">
                    <a:lumMod val="75000"/>
                    <a:lumOff val="25000"/>
                  </a:schemeClr>
                </a:solidFill>
              </a:rPr>
              <a:t> </a:t>
            </a:r>
            <a:r>
              <a:rPr lang="en-US" b="1" dirty="0" err="1" smtClean="0">
                <a:solidFill>
                  <a:schemeClr val="tx2">
                    <a:lumMod val="75000"/>
                    <a:lumOff val="25000"/>
                  </a:schemeClr>
                </a:solidFill>
              </a:rPr>
              <a:t>directes</a:t>
            </a:r>
            <a:endParaRPr lang="en-US" b="1" dirty="0" smtClean="0">
              <a:solidFill>
                <a:schemeClr val="tx2">
                  <a:lumMod val="75000"/>
                  <a:lumOff val="25000"/>
                </a:schemeClr>
              </a:solidFill>
            </a:endParaRPr>
          </a:p>
          <a:p>
            <a:r>
              <a:rPr lang="en-US" b="1" dirty="0" smtClean="0">
                <a:solidFill>
                  <a:schemeClr val="tx2">
                    <a:lumMod val="75000"/>
                    <a:lumOff val="25000"/>
                  </a:schemeClr>
                </a:solidFill>
              </a:rPr>
              <a:t>du boson de Higgs</a:t>
            </a:r>
            <a:endParaRPr lang="en-US" b="1" dirty="0">
              <a:solidFill>
                <a:schemeClr val="tx2">
                  <a:lumMod val="75000"/>
                  <a:lumOff val="25000"/>
                </a:schemeClr>
              </a:solidFill>
            </a:endParaRPr>
          </a:p>
        </p:txBody>
      </p:sp>
      <p:cxnSp>
        <p:nvCxnSpPr>
          <p:cNvPr id="23" name="Straight Arrow Connector 22"/>
          <p:cNvCxnSpPr/>
          <p:nvPr/>
        </p:nvCxnSpPr>
        <p:spPr>
          <a:xfrm flipH="1" flipV="1">
            <a:off x="8043334" y="5046136"/>
            <a:ext cx="121900" cy="632133"/>
          </a:xfrm>
          <a:prstGeom prst="straightConnector1">
            <a:avLst/>
          </a:prstGeom>
          <a:ln>
            <a:solidFill>
              <a:schemeClr val="tx2">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9698" y="5480010"/>
            <a:ext cx="4047065" cy="1200329"/>
          </a:xfrm>
          <a:prstGeom prst="rect">
            <a:avLst/>
          </a:prstGeom>
          <a:noFill/>
        </p:spPr>
        <p:txBody>
          <a:bodyPr wrap="square" rtlCol="0">
            <a:spAutoFit/>
          </a:bodyPr>
          <a:lstStyle/>
          <a:p>
            <a:pPr algn="ctr"/>
            <a:r>
              <a:rPr lang="en-US" b="1" baseline="-25000" dirty="0">
                <a:solidFill>
                  <a:schemeClr val="accent5"/>
                </a:solidFill>
              </a:rPr>
              <a:t>	                          		 </a:t>
            </a:r>
            <a:r>
              <a:rPr lang="en-US" b="1" dirty="0">
                <a:solidFill>
                  <a:schemeClr val="accent5"/>
                </a:solidFill>
              </a:rPr>
              <a:t>                    </a:t>
            </a:r>
            <a:r>
              <a:rPr lang="en-US" b="1" dirty="0" smtClean="0">
                <a:solidFill>
                  <a:schemeClr val="accent5"/>
                </a:solidFill>
              </a:rPr>
              <a:t>Grande </a:t>
            </a:r>
            <a:r>
              <a:rPr lang="en-US" b="1" dirty="0" err="1" smtClean="0">
                <a:solidFill>
                  <a:schemeClr val="accent5"/>
                </a:solidFill>
              </a:rPr>
              <a:t>précision</a:t>
            </a:r>
            <a:r>
              <a:rPr lang="en-US" b="1" dirty="0" smtClean="0">
                <a:solidFill>
                  <a:schemeClr val="accent5"/>
                </a:solidFill>
              </a:rPr>
              <a:t> </a:t>
            </a:r>
            <a:r>
              <a:rPr lang="en-US" b="1" dirty="0" err="1" smtClean="0">
                <a:solidFill>
                  <a:schemeClr val="accent5"/>
                </a:solidFill>
              </a:rPr>
              <a:t>sur</a:t>
            </a:r>
            <a:r>
              <a:rPr lang="en-US" b="1" dirty="0" smtClean="0">
                <a:solidFill>
                  <a:schemeClr val="accent5"/>
                </a:solidFill>
              </a:rPr>
              <a:t> </a:t>
            </a:r>
            <a:r>
              <a:rPr lang="en-US" b="1" dirty="0" err="1" smtClean="0">
                <a:solidFill>
                  <a:schemeClr val="accent5"/>
                </a:solidFill>
              </a:rPr>
              <a:t>m</a:t>
            </a:r>
            <a:r>
              <a:rPr lang="en-US" b="1" baseline="-25000" dirty="0" err="1" smtClean="0">
                <a:solidFill>
                  <a:schemeClr val="accent5"/>
                </a:solidFill>
              </a:rPr>
              <a:t>t</a:t>
            </a:r>
            <a:r>
              <a:rPr lang="en-US" b="1" dirty="0" smtClean="0">
                <a:solidFill>
                  <a:schemeClr val="accent5"/>
                </a:solidFill>
              </a:rPr>
              <a:t> et </a:t>
            </a:r>
            <a:r>
              <a:rPr lang="en-US" b="1" dirty="0" err="1" smtClean="0">
                <a:solidFill>
                  <a:schemeClr val="accent5"/>
                </a:solidFill>
              </a:rPr>
              <a:t>m</a:t>
            </a:r>
            <a:r>
              <a:rPr lang="en-US" b="1" baseline="-25000" dirty="0" err="1" smtClean="0">
                <a:solidFill>
                  <a:schemeClr val="accent5"/>
                </a:solidFill>
              </a:rPr>
              <a:t>W</a:t>
            </a:r>
            <a:r>
              <a:rPr lang="en-US" b="1" dirty="0" smtClean="0">
                <a:solidFill>
                  <a:schemeClr val="accent5"/>
                </a:solidFill>
              </a:rPr>
              <a:t> </a:t>
            </a:r>
          </a:p>
          <a:p>
            <a:pPr algn="ctr"/>
            <a:r>
              <a:rPr lang="en-US" b="1" dirty="0" err="1" smtClean="0">
                <a:solidFill>
                  <a:schemeClr val="accent5"/>
                </a:solidFill>
              </a:rPr>
              <a:t>Héritage</a:t>
            </a:r>
            <a:r>
              <a:rPr lang="en-US" b="1" dirty="0" smtClean="0">
                <a:solidFill>
                  <a:schemeClr val="accent5"/>
                </a:solidFill>
              </a:rPr>
              <a:t> </a:t>
            </a:r>
            <a:r>
              <a:rPr lang="en-US" b="1" dirty="0">
                <a:solidFill>
                  <a:schemeClr val="accent5"/>
                </a:solidFill>
              </a:rPr>
              <a:t>du </a:t>
            </a:r>
            <a:r>
              <a:rPr lang="en-US" b="1" dirty="0" err="1">
                <a:solidFill>
                  <a:schemeClr val="accent5"/>
                </a:solidFill>
              </a:rPr>
              <a:t>Tevatron</a:t>
            </a:r>
            <a:endParaRPr lang="en-US" b="1" dirty="0">
              <a:solidFill>
                <a:schemeClr val="accent5"/>
              </a:solidFill>
            </a:endParaRPr>
          </a:p>
          <a:p>
            <a:endParaRPr lang="en-US" dirty="0"/>
          </a:p>
        </p:txBody>
      </p:sp>
    </p:spTree>
    <p:extLst>
      <p:ext uri="{BB962C8B-B14F-4D97-AF65-F5344CB8AC3E}">
        <p14:creationId xmlns:p14="http://schemas.microsoft.com/office/powerpoint/2010/main" val="391479685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Contraintes</a:t>
            </a:r>
            <a:r>
              <a:rPr lang="en-US" dirty="0" smtClean="0"/>
              <a:t> </a:t>
            </a:r>
            <a:r>
              <a:rPr lang="en-US" dirty="0" err="1" smtClean="0"/>
              <a:t>sur</a:t>
            </a:r>
            <a:r>
              <a:rPr lang="en-US" dirty="0" smtClean="0"/>
              <a:t> </a:t>
            </a:r>
            <a:r>
              <a:rPr lang="en-US" dirty="0" err="1" smtClean="0"/>
              <a:t>m</a:t>
            </a:r>
            <a:r>
              <a:rPr lang="en-US" baseline="-25000" dirty="0" err="1" smtClean="0"/>
              <a:t>H</a:t>
            </a:r>
            <a:endParaRPr lang="en-US" dirty="0"/>
          </a:p>
        </p:txBody>
      </p:sp>
      <p:sp>
        <p:nvSpPr>
          <p:cNvPr id="5" name="Slide Number Placeholder 4"/>
          <p:cNvSpPr>
            <a:spLocks noGrp="1"/>
          </p:cNvSpPr>
          <p:nvPr>
            <p:ph type="sldNum" sz="quarter" idx="12"/>
          </p:nvPr>
        </p:nvSpPr>
        <p:spPr>
          <a:xfrm>
            <a:off x="8227632" y="6437032"/>
            <a:ext cx="630621" cy="359760"/>
          </a:xfrm>
        </p:spPr>
        <p:txBody>
          <a:bodyPr/>
          <a:lstStyle/>
          <a:p>
            <a:fld id="{5FD889E0-CAB2-4699-909D-B9A88D47ACBE}" type="slidenum">
              <a:rPr lang="en-US" smtClean="0"/>
              <a:t>108</a:t>
            </a:fld>
            <a:endParaRPr lang="en-US" dirty="0"/>
          </a:p>
        </p:txBody>
      </p:sp>
      <p:sp>
        <p:nvSpPr>
          <p:cNvPr id="6" name="Footer Placeholder 5"/>
          <p:cNvSpPr>
            <a:spLocks noGrp="1"/>
          </p:cNvSpPr>
          <p:nvPr>
            <p:ph type="ftr" sz="quarter" idx="11"/>
          </p:nvPr>
        </p:nvSpPr>
        <p:spPr/>
        <p:txBody>
          <a:bodyPr/>
          <a:lstStyle/>
          <a:p>
            <a:r>
              <a:rPr lang="en-US" smtClean="0"/>
              <a:t>J. MALCLES 25/09/2012</a:t>
            </a:r>
            <a:endParaRPr lang="en-US" dirty="0"/>
          </a:p>
        </p:txBody>
      </p:sp>
      <p:sp>
        <p:nvSpPr>
          <p:cNvPr id="7" name="Content Placeholder 2"/>
          <p:cNvSpPr txBox="1">
            <a:spLocks/>
          </p:cNvSpPr>
          <p:nvPr/>
        </p:nvSpPr>
        <p:spPr>
          <a:xfrm>
            <a:off x="284167" y="1332277"/>
            <a:ext cx="8745536" cy="5339456"/>
          </a:xfrm>
          <a:prstGeom prst="rect">
            <a:avLst/>
          </a:prstGeom>
        </p:spPr>
        <p:txBody>
          <a:bodyPr vert="horz" lIns="91430" tIns="45715" rIns="91430" bIns="45715" rtlCol="0">
            <a:noAutofit/>
          </a:bodyPr>
          <a:lstStyle>
            <a:lvl1pPr marL="453974" indent="-453974" algn="l" defTabSz="914296"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296" indent="-457148" algn="l" defTabSz="914296"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331" indent="-346036" algn="l" defTabSz="914296"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018" indent="-339686" algn="l" defTabSz="914296"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704" indent="-331750" algn="l" defTabSz="914296"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502"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42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69875"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273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0" indent="0">
              <a:buFont typeface="Wingdings" pitchFamily="2" charset="2"/>
              <a:buNone/>
            </a:pPr>
            <a:endParaRPr lang="en-US" sz="1200" dirty="0" smtClean="0"/>
          </a:p>
          <a:p>
            <a:pPr marL="0" indent="0">
              <a:buNone/>
            </a:pPr>
            <a:r>
              <a:rPr lang="en-US" sz="2000" b="1" dirty="0" err="1" smtClean="0">
                <a:solidFill>
                  <a:schemeClr val="accent1"/>
                </a:solidFill>
              </a:rPr>
              <a:t>Contraintes</a:t>
            </a:r>
            <a:r>
              <a:rPr lang="en-US" sz="2000" b="1" dirty="0" smtClean="0">
                <a:solidFill>
                  <a:schemeClr val="accent1"/>
                </a:solidFill>
              </a:rPr>
              <a:t> </a:t>
            </a:r>
            <a:r>
              <a:rPr lang="en-US" sz="2000" b="1" dirty="0" err="1" smtClean="0">
                <a:solidFill>
                  <a:schemeClr val="accent1"/>
                </a:solidFill>
              </a:rPr>
              <a:t>indirectes</a:t>
            </a:r>
            <a:r>
              <a:rPr lang="en-US" sz="2000" b="1" dirty="0" smtClean="0">
                <a:solidFill>
                  <a:schemeClr val="accent1"/>
                </a:solidFill>
              </a:rPr>
              <a:t> </a:t>
            </a:r>
            <a:r>
              <a:rPr lang="en-US" sz="2000" b="1" dirty="0" err="1" smtClean="0">
                <a:solidFill>
                  <a:schemeClr val="accent1"/>
                </a:solidFill>
              </a:rPr>
              <a:t>sur</a:t>
            </a:r>
            <a:r>
              <a:rPr lang="en-US" sz="2000" b="1" dirty="0" smtClean="0">
                <a:solidFill>
                  <a:schemeClr val="accent1"/>
                </a:solidFill>
              </a:rPr>
              <a:t> </a:t>
            </a:r>
            <a:r>
              <a:rPr lang="en-US" sz="2000" b="1" dirty="0" err="1" smtClean="0">
                <a:solidFill>
                  <a:schemeClr val="accent1"/>
                </a:solidFill>
              </a:rPr>
              <a:t>m</a:t>
            </a:r>
            <a:r>
              <a:rPr lang="en-US" sz="2000" b="1" baseline="-25000" dirty="0" err="1" smtClean="0">
                <a:solidFill>
                  <a:schemeClr val="accent1"/>
                </a:solidFill>
              </a:rPr>
              <a:t>H</a:t>
            </a:r>
            <a:r>
              <a:rPr lang="en-US" sz="2000" b="1" dirty="0">
                <a:solidFill>
                  <a:schemeClr val="accent1"/>
                </a:solidFill>
              </a:rPr>
              <a:t>:                        </a:t>
            </a:r>
            <a:r>
              <a:rPr lang="en-US" sz="2000" b="1" dirty="0" smtClean="0">
                <a:solidFill>
                  <a:schemeClr val="accent1"/>
                </a:solidFill>
              </a:rPr>
              <a:t>           (</a:t>
            </a:r>
            <a:r>
              <a:rPr lang="en-US" sz="2000" b="1" dirty="0" err="1" smtClean="0">
                <a:solidFill>
                  <a:schemeClr val="accent1"/>
                </a:solidFill>
              </a:rPr>
              <a:t>Mesures</a:t>
            </a:r>
            <a:r>
              <a:rPr lang="en-US" sz="2000" b="1" dirty="0" smtClean="0">
                <a:solidFill>
                  <a:schemeClr val="accent1"/>
                </a:solidFill>
              </a:rPr>
              <a:t> </a:t>
            </a:r>
            <a:r>
              <a:rPr lang="en-US" sz="2000" b="1" dirty="0" err="1">
                <a:solidFill>
                  <a:schemeClr val="accent1"/>
                </a:solidFill>
              </a:rPr>
              <a:t>à</a:t>
            </a:r>
            <a:r>
              <a:rPr lang="en-US" sz="2000" b="1" dirty="0">
                <a:solidFill>
                  <a:schemeClr val="accent1"/>
                </a:solidFill>
              </a:rPr>
              <a:t> </a:t>
            </a:r>
            <a:r>
              <a:rPr lang="en-US" sz="2000" b="1" dirty="0" err="1">
                <a:solidFill>
                  <a:schemeClr val="accent1"/>
                </a:solidFill>
              </a:rPr>
              <a:t>l’hiver</a:t>
            </a:r>
            <a:r>
              <a:rPr lang="en-US" sz="2000" b="1" dirty="0">
                <a:solidFill>
                  <a:schemeClr val="accent1"/>
                </a:solidFill>
              </a:rPr>
              <a:t> </a:t>
            </a:r>
            <a:r>
              <a:rPr lang="en-US" sz="2000" b="1" dirty="0" smtClean="0">
                <a:solidFill>
                  <a:schemeClr val="accent1"/>
                </a:solidFill>
              </a:rPr>
              <a:t>2012)</a:t>
            </a:r>
          </a:p>
          <a:p>
            <a:r>
              <a:rPr lang="en-US" sz="2000" dirty="0">
                <a:solidFill>
                  <a:srgbClr val="000000"/>
                </a:solidFill>
              </a:rPr>
              <a:t> </a:t>
            </a:r>
            <a:r>
              <a:rPr lang="en-US" sz="2000" dirty="0" err="1" smtClean="0">
                <a:solidFill>
                  <a:srgbClr val="000000"/>
                </a:solidFill>
              </a:rPr>
              <a:t>m</a:t>
            </a:r>
            <a:r>
              <a:rPr lang="en-US" sz="2000" baseline="-25000" dirty="0" err="1" smtClean="0">
                <a:solidFill>
                  <a:srgbClr val="000000"/>
                </a:solidFill>
              </a:rPr>
              <a:t>H</a:t>
            </a:r>
            <a:r>
              <a:rPr lang="en-US" sz="2000" dirty="0" smtClean="0">
                <a:solidFill>
                  <a:srgbClr val="000000"/>
                </a:solidFill>
              </a:rPr>
              <a:t>&lt;152 </a:t>
            </a:r>
            <a:r>
              <a:rPr lang="en-US" sz="2000" dirty="0" err="1" smtClean="0">
                <a:solidFill>
                  <a:srgbClr val="000000"/>
                </a:solidFill>
              </a:rPr>
              <a:t>GeV</a:t>
            </a:r>
            <a:r>
              <a:rPr lang="en-US" sz="2000" dirty="0" smtClean="0">
                <a:solidFill>
                  <a:srgbClr val="000000"/>
                </a:solidFill>
              </a:rPr>
              <a:t> </a:t>
            </a:r>
            <a:r>
              <a:rPr lang="en-US" sz="2000" dirty="0" err="1" smtClean="0">
                <a:solidFill>
                  <a:srgbClr val="000000"/>
                </a:solidFill>
              </a:rPr>
              <a:t>à</a:t>
            </a:r>
            <a:r>
              <a:rPr lang="en-US" sz="2000" dirty="0" smtClean="0">
                <a:solidFill>
                  <a:srgbClr val="000000"/>
                </a:solidFill>
              </a:rPr>
              <a:t> 95% de </a:t>
            </a:r>
            <a:r>
              <a:rPr lang="en-US" sz="2000" dirty="0" err="1" smtClean="0">
                <a:solidFill>
                  <a:srgbClr val="000000"/>
                </a:solidFill>
              </a:rPr>
              <a:t>niveau</a:t>
            </a:r>
            <a:r>
              <a:rPr lang="en-US" sz="2000" dirty="0" smtClean="0">
                <a:solidFill>
                  <a:srgbClr val="000000"/>
                </a:solidFill>
              </a:rPr>
              <a:t> de </a:t>
            </a:r>
            <a:r>
              <a:rPr lang="en-US" sz="2000" dirty="0" err="1" smtClean="0">
                <a:solidFill>
                  <a:srgbClr val="000000"/>
                </a:solidFill>
              </a:rPr>
              <a:t>confiance</a:t>
            </a:r>
            <a:endParaRPr lang="en-US" sz="2000" dirty="0" smtClean="0">
              <a:solidFill>
                <a:srgbClr val="000000"/>
              </a:solidFill>
            </a:endParaRPr>
          </a:p>
          <a:p>
            <a:r>
              <a:rPr lang="en-US" sz="2000" dirty="0" smtClean="0">
                <a:solidFill>
                  <a:srgbClr val="000000"/>
                </a:solidFill>
              </a:rPr>
              <a:t> </a:t>
            </a:r>
            <a:r>
              <a:rPr lang="en-US" sz="2000" dirty="0" err="1" smtClean="0">
                <a:solidFill>
                  <a:srgbClr val="000000"/>
                </a:solidFill>
              </a:rPr>
              <a:t>m</a:t>
            </a:r>
            <a:r>
              <a:rPr lang="en-US" sz="2000" baseline="-25000" dirty="0" err="1" smtClean="0">
                <a:solidFill>
                  <a:srgbClr val="000000"/>
                </a:solidFill>
              </a:rPr>
              <a:t>H</a:t>
            </a:r>
            <a:r>
              <a:rPr lang="en-US" sz="2000" dirty="0" smtClean="0">
                <a:solidFill>
                  <a:srgbClr val="000000"/>
                </a:solidFill>
              </a:rPr>
              <a:t>= 91 </a:t>
            </a:r>
            <a:r>
              <a:rPr lang="en-US" sz="2000" baseline="30000" dirty="0" smtClean="0">
                <a:solidFill>
                  <a:srgbClr val="000000"/>
                </a:solidFill>
              </a:rPr>
              <a:t>+30</a:t>
            </a:r>
            <a:r>
              <a:rPr lang="en-US" sz="2000" baseline="-25000" dirty="0" smtClean="0">
                <a:solidFill>
                  <a:srgbClr val="000000"/>
                </a:solidFill>
              </a:rPr>
              <a:t>-23</a:t>
            </a:r>
            <a:r>
              <a:rPr lang="en-US" sz="2000" dirty="0" smtClean="0">
                <a:solidFill>
                  <a:srgbClr val="000000"/>
                </a:solidFill>
              </a:rPr>
              <a:t> </a:t>
            </a:r>
            <a:r>
              <a:rPr lang="en-US" sz="2000" dirty="0" err="1" smtClean="0">
                <a:solidFill>
                  <a:srgbClr val="000000"/>
                </a:solidFill>
              </a:rPr>
              <a:t>GeV</a:t>
            </a:r>
            <a:r>
              <a:rPr lang="en-US" sz="2000" dirty="0" smtClean="0">
                <a:solidFill>
                  <a:srgbClr val="000000"/>
                </a:solidFill>
              </a:rPr>
              <a:t> </a:t>
            </a:r>
            <a:r>
              <a:rPr lang="en-US" sz="2000" dirty="0" err="1" smtClean="0">
                <a:solidFill>
                  <a:srgbClr val="000000"/>
                </a:solidFill>
              </a:rPr>
              <a:t>à</a:t>
            </a:r>
            <a:r>
              <a:rPr lang="en-US" sz="2000" dirty="0" smtClean="0">
                <a:solidFill>
                  <a:srgbClr val="000000"/>
                </a:solidFill>
              </a:rPr>
              <a:t> 1σ</a:t>
            </a:r>
          </a:p>
          <a:p>
            <a:pPr marL="0" indent="0">
              <a:buNone/>
            </a:pPr>
            <a:endParaRPr lang="en-US" sz="800" dirty="0" smtClean="0">
              <a:solidFill>
                <a:srgbClr val="000000"/>
              </a:solidFill>
            </a:endParaRPr>
          </a:p>
          <a:p>
            <a:pPr marL="0" indent="0">
              <a:buNone/>
            </a:pPr>
            <a:r>
              <a:rPr lang="en-US" sz="2000" b="1" dirty="0" err="1" smtClean="0">
                <a:solidFill>
                  <a:schemeClr val="accent1"/>
                </a:solidFill>
              </a:rPr>
              <a:t>Contraintes</a:t>
            </a:r>
            <a:r>
              <a:rPr lang="en-US" sz="2000" b="1" dirty="0" smtClean="0">
                <a:solidFill>
                  <a:schemeClr val="accent1"/>
                </a:solidFill>
              </a:rPr>
              <a:t> </a:t>
            </a:r>
            <a:r>
              <a:rPr lang="en-US" sz="2000" b="1" dirty="0" err="1" smtClean="0">
                <a:solidFill>
                  <a:schemeClr val="accent1"/>
                </a:solidFill>
              </a:rPr>
              <a:t>directes</a:t>
            </a:r>
            <a:r>
              <a:rPr lang="en-US" sz="1800" b="1" dirty="0" smtClean="0">
                <a:solidFill>
                  <a:schemeClr val="accent1"/>
                </a:solidFill>
              </a:rPr>
              <a:t>:							                 </a:t>
            </a:r>
            <a:r>
              <a:rPr lang="en-US" sz="1800" dirty="0" smtClean="0">
                <a:solidFill>
                  <a:srgbClr val="000000"/>
                </a:solidFill>
              </a:rPr>
              <a:t>(</a:t>
            </a:r>
            <a:r>
              <a:rPr lang="en-US" sz="1800" dirty="0" err="1" smtClean="0">
                <a:solidFill>
                  <a:srgbClr val="000000"/>
                </a:solidFill>
              </a:rPr>
              <a:t>cf</a:t>
            </a:r>
            <a:r>
              <a:rPr lang="en-US" sz="1800" dirty="0" smtClean="0">
                <a:solidFill>
                  <a:srgbClr val="000000"/>
                </a:solidFill>
              </a:rPr>
              <a:t> </a:t>
            </a:r>
            <a:r>
              <a:rPr lang="en-US" sz="1800" dirty="0" err="1" smtClean="0">
                <a:solidFill>
                  <a:srgbClr val="000000"/>
                </a:solidFill>
              </a:rPr>
              <a:t>présentation</a:t>
            </a:r>
            <a:r>
              <a:rPr lang="en-US" sz="1800" dirty="0" smtClean="0">
                <a:solidFill>
                  <a:srgbClr val="000000"/>
                </a:solidFill>
              </a:rPr>
              <a:t> de P. </a:t>
            </a:r>
            <a:r>
              <a:rPr lang="en-US" sz="1800" dirty="0" err="1" smtClean="0">
                <a:solidFill>
                  <a:srgbClr val="000000"/>
                </a:solidFill>
              </a:rPr>
              <a:t>Verdier</a:t>
            </a:r>
            <a:r>
              <a:rPr lang="en-US" sz="1800" dirty="0" smtClean="0">
                <a:solidFill>
                  <a:srgbClr val="000000"/>
                </a:solidFill>
              </a:rPr>
              <a:t>)</a:t>
            </a:r>
          </a:p>
          <a:p>
            <a:r>
              <a:rPr lang="en-US" sz="1800" dirty="0" smtClean="0">
                <a:solidFill>
                  <a:srgbClr val="000000"/>
                </a:solidFill>
              </a:rPr>
              <a:t>LEP: </a:t>
            </a:r>
            <a:r>
              <a:rPr lang="en-US" sz="1800" dirty="0" err="1" smtClean="0">
                <a:solidFill>
                  <a:srgbClr val="000000"/>
                </a:solidFill>
              </a:rPr>
              <a:t>m</a:t>
            </a:r>
            <a:r>
              <a:rPr lang="en-US" sz="1800" baseline="-25000" dirty="0" err="1" smtClean="0">
                <a:solidFill>
                  <a:srgbClr val="000000"/>
                </a:solidFill>
              </a:rPr>
              <a:t>H</a:t>
            </a:r>
            <a:r>
              <a:rPr lang="en-US" sz="1800" dirty="0" smtClean="0">
                <a:solidFill>
                  <a:srgbClr val="000000"/>
                </a:solidFill>
              </a:rPr>
              <a:t>&gt; 114 </a:t>
            </a:r>
            <a:r>
              <a:rPr lang="en-US" sz="1800" dirty="0" err="1" smtClean="0">
                <a:solidFill>
                  <a:srgbClr val="000000"/>
                </a:solidFill>
              </a:rPr>
              <a:t>GeV</a:t>
            </a:r>
            <a:r>
              <a:rPr lang="en-US" sz="1800" dirty="0" smtClean="0">
                <a:solidFill>
                  <a:srgbClr val="000000"/>
                </a:solidFill>
              </a:rPr>
              <a:t> </a:t>
            </a:r>
            <a:r>
              <a:rPr lang="en-US" sz="1800" dirty="0" err="1">
                <a:solidFill>
                  <a:srgbClr val="000000"/>
                </a:solidFill>
              </a:rPr>
              <a:t>à</a:t>
            </a:r>
            <a:r>
              <a:rPr lang="en-US" sz="1800" dirty="0">
                <a:solidFill>
                  <a:srgbClr val="000000"/>
                </a:solidFill>
              </a:rPr>
              <a:t> 95% </a:t>
            </a:r>
            <a:r>
              <a:rPr lang="en-US" sz="1800" dirty="0" smtClean="0">
                <a:solidFill>
                  <a:srgbClr val="000000"/>
                </a:solidFill>
              </a:rPr>
              <a:t>CL</a:t>
            </a:r>
          </a:p>
          <a:p>
            <a:r>
              <a:rPr lang="en-US" sz="1800" dirty="0" smtClean="0">
                <a:solidFill>
                  <a:srgbClr val="000000"/>
                </a:solidFill>
              </a:rPr>
              <a:t>LHC: </a:t>
            </a:r>
            <a:r>
              <a:rPr lang="en-US" sz="1800" dirty="0" err="1" smtClean="0">
                <a:solidFill>
                  <a:srgbClr val="000000"/>
                </a:solidFill>
              </a:rPr>
              <a:t>m</a:t>
            </a:r>
            <a:r>
              <a:rPr lang="en-US" sz="1800" baseline="-25000" dirty="0" err="1" smtClean="0">
                <a:solidFill>
                  <a:srgbClr val="000000"/>
                </a:solidFill>
              </a:rPr>
              <a:t>H</a:t>
            </a:r>
            <a:r>
              <a:rPr lang="en-US" sz="1800" dirty="0" smtClean="0">
                <a:solidFill>
                  <a:srgbClr val="000000"/>
                </a:solidFill>
              </a:rPr>
              <a:t>&lt;127.5 </a:t>
            </a:r>
            <a:r>
              <a:rPr lang="en-US" sz="1800" dirty="0" err="1" smtClean="0">
                <a:solidFill>
                  <a:srgbClr val="000000"/>
                </a:solidFill>
              </a:rPr>
              <a:t>GeV</a:t>
            </a:r>
            <a:r>
              <a:rPr lang="en-US" sz="1800" dirty="0" smtClean="0">
                <a:solidFill>
                  <a:srgbClr val="000000"/>
                </a:solidFill>
              </a:rPr>
              <a:t> </a:t>
            </a:r>
            <a:r>
              <a:rPr lang="en-US" sz="1800" dirty="0" err="1" smtClean="0">
                <a:solidFill>
                  <a:srgbClr val="000000"/>
                </a:solidFill>
              </a:rPr>
              <a:t>à</a:t>
            </a:r>
            <a:r>
              <a:rPr lang="en-US" sz="1800" dirty="0" smtClean="0">
                <a:solidFill>
                  <a:srgbClr val="000000"/>
                </a:solidFill>
              </a:rPr>
              <a:t> </a:t>
            </a:r>
            <a:r>
              <a:rPr lang="en-US" sz="1800" dirty="0">
                <a:solidFill>
                  <a:srgbClr val="000000"/>
                </a:solidFill>
              </a:rPr>
              <a:t>95% </a:t>
            </a:r>
            <a:r>
              <a:rPr lang="en-US" sz="1800" dirty="0" smtClean="0">
                <a:solidFill>
                  <a:srgbClr val="000000"/>
                </a:solidFill>
              </a:rPr>
              <a:t>CL</a:t>
            </a:r>
          </a:p>
          <a:p>
            <a:pPr marL="0" indent="0">
              <a:buNone/>
            </a:pPr>
            <a:endParaRPr lang="en-US" sz="800" dirty="0" smtClean="0">
              <a:solidFill>
                <a:srgbClr val="000000"/>
              </a:solidFill>
            </a:endParaRPr>
          </a:p>
          <a:p>
            <a:pPr marL="0" indent="0">
              <a:buNone/>
            </a:pPr>
            <a:r>
              <a:rPr lang="en-US" sz="2000" b="1" dirty="0" smtClean="0">
                <a:solidFill>
                  <a:srgbClr val="990000"/>
                </a:solidFill>
              </a:rPr>
              <a:t>P-value de </a:t>
            </a:r>
            <a:r>
              <a:rPr lang="en-US" sz="2000" b="1" dirty="0" err="1" smtClean="0">
                <a:solidFill>
                  <a:srgbClr val="990000"/>
                </a:solidFill>
              </a:rPr>
              <a:t>l’ajustement</a:t>
            </a:r>
            <a:r>
              <a:rPr lang="en-US" sz="2000" b="1" dirty="0" smtClean="0">
                <a:solidFill>
                  <a:srgbClr val="990000"/>
                </a:solidFill>
              </a:rPr>
              <a:t> global:  </a:t>
            </a:r>
            <a:r>
              <a:rPr lang="en-US" sz="2000" b="1" dirty="0" smtClean="0">
                <a:solidFill>
                  <a:srgbClr val="FF0000"/>
                </a:solidFill>
              </a:rPr>
              <a:t>≈ 25%</a:t>
            </a:r>
          </a:p>
          <a:p>
            <a:pPr marL="457148" lvl="1" indent="0" algn="ctr">
              <a:buNone/>
            </a:pPr>
            <a:r>
              <a:rPr lang="en-US" sz="1800" b="1" dirty="0">
                <a:solidFill>
                  <a:schemeClr val="accent1">
                    <a:lumMod val="60000"/>
                    <a:lumOff val="40000"/>
                  </a:schemeClr>
                </a:solidFill>
              </a:rPr>
              <a:t>B</a:t>
            </a:r>
            <a:r>
              <a:rPr lang="en-US" sz="1800" b="1" dirty="0" smtClean="0">
                <a:solidFill>
                  <a:schemeClr val="accent1">
                    <a:lumMod val="60000"/>
                    <a:lumOff val="40000"/>
                  </a:schemeClr>
                </a:solidFill>
              </a:rPr>
              <a:t>on accord entre les </a:t>
            </a:r>
            <a:r>
              <a:rPr lang="en-US" sz="1800" b="1" dirty="0" err="1" smtClean="0">
                <a:solidFill>
                  <a:schemeClr val="accent1">
                    <a:lumMod val="60000"/>
                    <a:lumOff val="40000"/>
                  </a:schemeClr>
                </a:solidFill>
              </a:rPr>
              <a:t>résultats</a:t>
            </a:r>
            <a:r>
              <a:rPr lang="en-US" sz="1800" b="1" dirty="0" smtClean="0">
                <a:solidFill>
                  <a:schemeClr val="accent1">
                    <a:lumMod val="60000"/>
                    <a:lumOff val="40000"/>
                  </a:schemeClr>
                </a:solidFill>
              </a:rPr>
              <a:t> </a:t>
            </a:r>
            <a:r>
              <a:rPr lang="en-US" sz="1800" b="1" dirty="0" err="1" smtClean="0">
                <a:solidFill>
                  <a:schemeClr val="accent1">
                    <a:lumMod val="60000"/>
                    <a:lumOff val="40000"/>
                  </a:schemeClr>
                </a:solidFill>
              </a:rPr>
              <a:t>expérimentaux</a:t>
            </a:r>
            <a:endParaRPr lang="en-US" sz="1800" b="1" dirty="0">
              <a:solidFill>
                <a:schemeClr val="accent1">
                  <a:lumMod val="60000"/>
                  <a:lumOff val="40000"/>
                </a:schemeClr>
              </a:solidFill>
            </a:endParaRPr>
          </a:p>
          <a:p>
            <a:pPr marL="457148" lvl="1" indent="0">
              <a:buNone/>
            </a:pPr>
            <a:r>
              <a:rPr lang="en-US" sz="1800" dirty="0" smtClean="0">
                <a:solidFill>
                  <a:srgbClr val="000000"/>
                </a:solidFill>
              </a:rPr>
              <a:t>		</a:t>
            </a:r>
            <a:r>
              <a:rPr lang="en-US" sz="1800" b="1" dirty="0" smtClean="0">
                <a:solidFill>
                  <a:schemeClr val="accent1"/>
                </a:solidFill>
              </a:rPr>
              <a:t>			</a:t>
            </a:r>
            <a:endParaRPr lang="en-US" sz="1800" b="1" dirty="0">
              <a:solidFill>
                <a:schemeClr val="accent1"/>
              </a:solidFill>
            </a:endParaRPr>
          </a:p>
        </p:txBody>
      </p:sp>
      <p:pic>
        <p:nvPicPr>
          <p:cNvPr id="3" name="Picture 2"/>
          <p:cNvPicPr>
            <a:picLocks noChangeAspect="1"/>
          </p:cNvPicPr>
          <p:nvPr/>
        </p:nvPicPr>
        <p:blipFill>
          <a:blip r:embed="rId2"/>
          <a:stretch>
            <a:fillRect/>
          </a:stretch>
        </p:blipFill>
        <p:spPr>
          <a:xfrm>
            <a:off x="4491871" y="2905122"/>
            <a:ext cx="4569731" cy="3005212"/>
          </a:xfrm>
          <a:prstGeom prst="rect">
            <a:avLst/>
          </a:prstGeom>
        </p:spPr>
      </p:pic>
      <p:sp>
        <p:nvSpPr>
          <p:cNvPr id="4" name="Rectangle 3"/>
          <p:cNvSpPr/>
          <p:nvPr/>
        </p:nvSpPr>
        <p:spPr>
          <a:xfrm>
            <a:off x="3708400" y="1811867"/>
            <a:ext cx="783471" cy="457200"/>
          </a:xfrm>
          <a:prstGeom prst="rect">
            <a:avLst/>
          </a:prstGeom>
          <a:ln w="3175" cmpd="sng">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9" name="Straight Connector 8"/>
          <p:cNvCxnSpPr/>
          <p:nvPr/>
        </p:nvCxnSpPr>
        <p:spPr>
          <a:xfrm>
            <a:off x="3843867" y="2048933"/>
            <a:ext cx="491066" cy="0"/>
          </a:xfrm>
          <a:prstGeom prst="line">
            <a:avLst/>
          </a:prstGeom>
          <a:ln w="57150" cmpd="sng">
            <a:solidFill>
              <a:schemeClr val="accent5"/>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703862" y="3826934"/>
            <a:ext cx="783471" cy="457200"/>
          </a:xfrm>
          <a:prstGeom prst="rect">
            <a:avLst/>
          </a:prstGeom>
          <a:solidFill>
            <a:schemeClr val="accent6">
              <a:lumMod val="50000"/>
              <a:lumOff val="50000"/>
            </a:schemeClr>
          </a:solidFill>
          <a:ln w="3175" cmpd="sng">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3" name="Straight Connector 12"/>
          <p:cNvCxnSpPr/>
          <p:nvPr/>
        </p:nvCxnSpPr>
        <p:spPr>
          <a:xfrm>
            <a:off x="3839329" y="4064000"/>
            <a:ext cx="491066"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4215547"/>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 questions </a:t>
            </a:r>
            <a:r>
              <a:rPr lang="en-US" dirty="0" err="1" smtClean="0"/>
              <a:t>ouvertes</a:t>
            </a:r>
            <a:endParaRPr lang="en-US" dirty="0"/>
          </a:p>
        </p:txBody>
      </p:sp>
      <p:sp>
        <p:nvSpPr>
          <p:cNvPr id="5" name="Slide Number Placeholder 4"/>
          <p:cNvSpPr>
            <a:spLocks noGrp="1"/>
          </p:cNvSpPr>
          <p:nvPr>
            <p:ph type="sldNum" sz="quarter" idx="12"/>
          </p:nvPr>
        </p:nvSpPr>
        <p:spPr>
          <a:xfrm>
            <a:off x="8227632" y="6437032"/>
            <a:ext cx="630621" cy="359760"/>
          </a:xfrm>
        </p:spPr>
        <p:txBody>
          <a:bodyPr/>
          <a:lstStyle/>
          <a:p>
            <a:fld id="{5FD889E0-CAB2-4699-909D-B9A88D47ACBE}" type="slidenum">
              <a:rPr lang="en-US" smtClean="0"/>
              <a:t>109</a:t>
            </a:fld>
            <a:endParaRPr lang="en-US" dirty="0"/>
          </a:p>
        </p:txBody>
      </p:sp>
      <p:sp>
        <p:nvSpPr>
          <p:cNvPr id="6" name="Footer Placeholder 5"/>
          <p:cNvSpPr>
            <a:spLocks noGrp="1"/>
          </p:cNvSpPr>
          <p:nvPr>
            <p:ph type="ftr" sz="quarter" idx="11"/>
          </p:nvPr>
        </p:nvSpPr>
        <p:spPr/>
        <p:txBody>
          <a:bodyPr/>
          <a:lstStyle/>
          <a:p>
            <a:r>
              <a:rPr lang="en-US" smtClean="0"/>
              <a:t>J. MALCLES 25/09/2012</a:t>
            </a:r>
            <a:endParaRPr lang="en-US" dirty="0"/>
          </a:p>
        </p:txBody>
      </p:sp>
      <p:sp>
        <p:nvSpPr>
          <p:cNvPr id="8" name="Content Placeholder 2"/>
          <p:cNvSpPr>
            <a:spLocks noGrp="1"/>
          </p:cNvSpPr>
          <p:nvPr>
            <p:ph idx="1"/>
          </p:nvPr>
        </p:nvSpPr>
        <p:spPr>
          <a:xfrm>
            <a:off x="284167" y="1416942"/>
            <a:ext cx="8574086" cy="5052869"/>
          </a:xfrm>
        </p:spPr>
        <p:txBody>
          <a:bodyPr>
            <a:noAutofit/>
          </a:bodyPr>
          <a:lstStyle/>
          <a:p>
            <a:pPr marL="0" indent="0" algn="ctr">
              <a:buNone/>
            </a:pPr>
            <a:endParaRPr lang="en-US" sz="1800" dirty="0" smtClean="0"/>
          </a:p>
          <a:p>
            <a:pPr marL="0" indent="0" algn="ctr">
              <a:buNone/>
            </a:pPr>
            <a:r>
              <a:rPr lang="en-US" sz="2000" b="1" dirty="0" err="1">
                <a:solidFill>
                  <a:srgbClr val="FF0000"/>
                </a:solidFill>
              </a:rPr>
              <a:t>Modèle</a:t>
            </a:r>
            <a:r>
              <a:rPr lang="en-US" sz="2000" b="1" dirty="0">
                <a:solidFill>
                  <a:srgbClr val="FF0000"/>
                </a:solidFill>
              </a:rPr>
              <a:t> Standard = </a:t>
            </a:r>
            <a:r>
              <a:rPr lang="en-US" sz="2000" b="1" dirty="0" err="1" smtClean="0">
                <a:solidFill>
                  <a:srgbClr val="FF0000"/>
                </a:solidFill>
              </a:rPr>
              <a:t>Théorie</a:t>
            </a:r>
            <a:r>
              <a:rPr lang="en-US" sz="2000" b="1" dirty="0" smtClean="0">
                <a:solidFill>
                  <a:srgbClr val="FF0000"/>
                </a:solidFill>
              </a:rPr>
              <a:t> </a:t>
            </a:r>
            <a:r>
              <a:rPr lang="en-US" sz="2000" b="1" dirty="0">
                <a:solidFill>
                  <a:srgbClr val="FF0000"/>
                </a:solidFill>
              </a:rPr>
              <a:t>effective </a:t>
            </a:r>
            <a:r>
              <a:rPr lang="en-US" sz="2000" b="1" dirty="0" err="1">
                <a:solidFill>
                  <a:srgbClr val="FF0000"/>
                </a:solidFill>
              </a:rPr>
              <a:t>à</a:t>
            </a:r>
            <a:r>
              <a:rPr lang="en-US" sz="2000" b="1" dirty="0">
                <a:solidFill>
                  <a:srgbClr val="FF0000"/>
                </a:solidFill>
              </a:rPr>
              <a:t> </a:t>
            </a:r>
            <a:r>
              <a:rPr lang="en-US" sz="2000" b="1" dirty="0" err="1">
                <a:solidFill>
                  <a:srgbClr val="FF0000"/>
                </a:solidFill>
              </a:rPr>
              <a:t>basse</a:t>
            </a:r>
            <a:r>
              <a:rPr lang="en-US" sz="2000" b="1" dirty="0">
                <a:solidFill>
                  <a:srgbClr val="FF0000"/>
                </a:solidFill>
              </a:rPr>
              <a:t> </a:t>
            </a:r>
            <a:r>
              <a:rPr lang="en-US" sz="2000" b="1" dirty="0" err="1" smtClean="0">
                <a:solidFill>
                  <a:srgbClr val="FF0000"/>
                </a:solidFill>
              </a:rPr>
              <a:t>énergie</a:t>
            </a:r>
            <a:endParaRPr lang="en-US" sz="2000" b="1" dirty="0" smtClean="0">
              <a:solidFill>
                <a:srgbClr val="FF0000"/>
              </a:solidFill>
            </a:endParaRPr>
          </a:p>
          <a:p>
            <a:pPr marL="0" indent="0">
              <a:buNone/>
            </a:pPr>
            <a:r>
              <a:rPr lang="en-US" sz="2000" b="1" dirty="0" smtClean="0">
                <a:solidFill>
                  <a:schemeClr val="accent1"/>
                </a:solidFill>
              </a:rPr>
              <a:t>De </a:t>
            </a:r>
            <a:r>
              <a:rPr lang="en-US" sz="2000" b="1" dirty="0" err="1" smtClean="0">
                <a:solidFill>
                  <a:schemeClr val="accent1"/>
                </a:solidFill>
              </a:rPr>
              <a:t>nombreuses</a:t>
            </a:r>
            <a:r>
              <a:rPr lang="en-US" sz="2000" b="1" dirty="0" smtClean="0">
                <a:solidFill>
                  <a:schemeClr val="accent1"/>
                </a:solidFill>
              </a:rPr>
              <a:t> questions </a:t>
            </a:r>
            <a:r>
              <a:rPr lang="en-US" sz="2000" b="1" dirty="0" err="1" smtClean="0">
                <a:solidFill>
                  <a:schemeClr val="accent1"/>
                </a:solidFill>
              </a:rPr>
              <a:t>restent</a:t>
            </a:r>
            <a:r>
              <a:rPr lang="en-US" sz="2000" b="1" dirty="0" smtClean="0">
                <a:solidFill>
                  <a:schemeClr val="accent1"/>
                </a:solidFill>
              </a:rPr>
              <a:t> </a:t>
            </a:r>
            <a:r>
              <a:rPr lang="en-US" sz="2000" b="1" dirty="0" err="1" smtClean="0">
                <a:solidFill>
                  <a:schemeClr val="accent1"/>
                </a:solidFill>
              </a:rPr>
              <a:t>ouvertes</a:t>
            </a:r>
            <a:r>
              <a:rPr lang="en-US" sz="2000" b="1" dirty="0" smtClean="0">
                <a:solidFill>
                  <a:schemeClr val="accent1"/>
                </a:solidFill>
              </a:rPr>
              <a:t>:</a:t>
            </a:r>
            <a:endParaRPr lang="en-US" sz="2000" dirty="0">
              <a:solidFill>
                <a:schemeClr val="accent1"/>
              </a:solidFill>
            </a:endParaRPr>
          </a:p>
          <a:p>
            <a:r>
              <a:rPr lang="en-US" sz="2000" b="1" dirty="0" err="1" smtClean="0">
                <a:solidFill>
                  <a:schemeClr val="accent1"/>
                </a:solidFill>
              </a:rPr>
              <a:t>Expérimentales</a:t>
            </a:r>
            <a:r>
              <a:rPr lang="en-US" sz="2000" b="1" dirty="0" smtClean="0">
                <a:solidFill>
                  <a:schemeClr val="accent1"/>
                </a:solidFill>
              </a:rPr>
              <a:t>: </a:t>
            </a:r>
            <a:r>
              <a:rPr lang="en-US" sz="2000" dirty="0" smtClean="0">
                <a:solidFill>
                  <a:srgbClr val="000000"/>
                </a:solidFill>
              </a:rPr>
              <a:t>pas </a:t>
            </a:r>
            <a:r>
              <a:rPr lang="en-US" sz="2000" dirty="0" err="1" smtClean="0">
                <a:solidFill>
                  <a:srgbClr val="000000"/>
                </a:solidFill>
              </a:rPr>
              <a:t>d’explication</a:t>
            </a:r>
            <a:r>
              <a:rPr lang="en-US" sz="2000" dirty="0" smtClean="0">
                <a:solidFill>
                  <a:srgbClr val="000000"/>
                </a:solidFill>
              </a:rPr>
              <a:t> pour </a:t>
            </a:r>
            <a:r>
              <a:rPr lang="en-US" sz="2000" dirty="0" err="1" smtClean="0">
                <a:solidFill>
                  <a:srgbClr val="000000"/>
                </a:solidFill>
              </a:rPr>
              <a:t>l’existence</a:t>
            </a:r>
            <a:r>
              <a:rPr lang="en-US" sz="2000" dirty="0" smtClean="0">
                <a:solidFill>
                  <a:srgbClr val="000000"/>
                </a:solidFill>
              </a:rPr>
              <a:t> de </a:t>
            </a:r>
            <a:r>
              <a:rPr lang="en-US" sz="2000" dirty="0" err="1" smtClean="0">
                <a:solidFill>
                  <a:srgbClr val="000000"/>
                </a:solidFill>
              </a:rPr>
              <a:t>matière</a:t>
            </a:r>
            <a:r>
              <a:rPr lang="en-US" sz="2000" dirty="0" smtClean="0">
                <a:solidFill>
                  <a:srgbClr val="000000"/>
                </a:solidFill>
              </a:rPr>
              <a:t> noire </a:t>
            </a:r>
            <a:r>
              <a:rPr lang="en-US" sz="2000" dirty="0" err="1" smtClean="0">
                <a:solidFill>
                  <a:srgbClr val="000000"/>
                </a:solidFill>
              </a:rPr>
              <a:t>froide</a:t>
            </a:r>
            <a:r>
              <a:rPr lang="en-US" sz="2000" dirty="0" smtClean="0">
                <a:solidFill>
                  <a:srgbClr val="000000"/>
                </a:solidFill>
              </a:rPr>
              <a:t> </a:t>
            </a:r>
          </a:p>
          <a:p>
            <a:r>
              <a:rPr lang="en-US" sz="2000" b="1" dirty="0" err="1" smtClean="0">
                <a:solidFill>
                  <a:schemeClr val="accent1"/>
                </a:solidFill>
              </a:rPr>
              <a:t>Théoriques</a:t>
            </a:r>
            <a:r>
              <a:rPr lang="en-US" sz="2000" b="1" dirty="0" smtClean="0">
                <a:solidFill>
                  <a:schemeClr val="accent1"/>
                </a:solidFill>
              </a:rPr>
              <a:t>: </a:t>
            </a:r>
            <a:r>
              <a:rPr lang="en-US" sz="2000" dirty="0" err="1" smtClean="0">
                <a:solidFill>
                  <a:srgbClr val="000000"/>
                </a:solidFill>
              </a:rPr>
              <a:t>problème</a:t>
            </a:r>
            <a:r>
              <a:rPr lang="en-US" sz="2000" dirty="0" smtClean="0">
                <a:solidFill>
                  <a:srgbClr val="000000"/>
                </a:solidFill>
              </a:rPr>
              <a:t> de </a:t>
            </a:r>
            <a:r>
              <a:rPr lang="en-US" sz="2000" dirty="0" err="1" smtClean="0">
                <a:solidFill>
                  <a:srgbClr val="000000"/>
                </a:solidFill>
              </a:rPr>
              <a:t>hiérarchie</a:t>
            </a:r>
            <a:r>
              <a:rPr lang="en-US" sz="2000" dirty="0" smtClean="0">
                <a:solidFill>
                  <a:srgbClr val="000000"/>
                </a:solidFill>
              </a:rPr>
              <a:t> </a:t>
            </a:r>
            <a:r>
              <a:rPr lang="en-US" sz="2000" dirty="0" err="1" smtClean="0">
                <a:solidFill>
                  <a:srgbClr val="000000"/>
                </a:solidFill>
              </a:rPr>
              <a:t>ou</a:t>
            </a:r>
            <a:r>
              <a:rPr lang="en-US" sz="2000" dirty="0" smtClean="0">
                <a:solidFill>
                  <a:srgbClr val="000000"/>
                </a:solidFill>
              </a:rPr>
              <a:t> de </a:t>
            </a:r>
            <a:r>
              <a:rPr lang="en-US" sz="2000" dirty="0" err="1" smtClean="0">
                <a:solidFill>
                  <a:srgbClr val="000000"/>
                </a:solidFill>
              </a:rPr>
              <a:t>naturalité</a:t>
            </a:r>
            <a:endParaRPr lang="en-US" sz="2000" dirty="0" smtClean="0">
              <a:solidFill>
                <a:srgbClr val="000000"/>
              </a:solidFill>
            </a:endParaRPr>
          </a:p>
          <a:p>
            <a:r>
              <a:rPr lang="en-US" sz="2000" b="1" dirty="0" err="1" smtClean="0">
                <a:solidFill>
                  <a:schemeClr val="accent1"/>
                </a:solidFill>
              </a:rPr>
              <a:t>Conceptuelles</a:t>
            </a:r>
            <a:r>
              <a:rPr lang="en-US" sz="2000" b="1" dirty="0" smtClean="0">
                <a:solidFill>
                  <a:schemeClr val="accent1"/>
                </a:solidFill>
              </a:rPr>
              <a:t>: </a:t>
            </a:r>
            <a:r>
              <a:rPr lang="en-US" sz="2000" dirty="0" err="1" smtClean="0">
                <a:solidFill>
                  <a:schemeClr val="tx1"/>
                </a:solidFill>
              </a:rPr>
              <a:t>Pourquoi</a:t>
            </a:r>
            <a:r>
              <a:rPr lang="en-US" sz="2000" dirty="0" smtClean="0">
                <a:solidFill>
                  <a:schemeClr val="tx1"/>
                </a:solidFill>
              </a:rPr>
              <a:t> la </a:t>
            </a:r>
            <a:r>
              <a:rPr lang="en-US" sz="2000" dirty="0" err="1" smtClean="0">
                <a:solidFill>
                  <a:schemeClr val="tx1"/>
                </a:solidFill>
              </a:rPr>
              <a:t>symétrie</a:t>
            </a:r>
            <a:r>
              <a:rPr lang="en-US" sz="2000" dirty="0" smtClean="0">
                <a:solidFill>
                  <a:schemeClr val="tx1"/>
                </a:solidFill>
              </a:rPr>
              <a:t> </a:t>
            </a:r>
            <a:r>
              <a:rPr lang="en-US" sz="2000" dirty="0" err="1" smtClean="0">
                <a:solidFill>
                  <a:schemeClr val="tx1"/>
                </a:solidFill>
              </a:rPr>
              <a:t>électrofaible</a:t>
            </a:r>
            <a:r>
              <a:rPr lang="en-US" sz="2000" dirty="0" smtClean="0">
                <a:solidFill>
                  <a:schemeClr val="tx1"/>
                </a:solidFill>
              </a:rPr>
              <a:t> </a:t>
            </a:r>
            <a:r>
              <a:rPr lang="en-US" sz="2000" dirty="0" err="1" smtClean="0">
                <a:solidFill>
                  <a:schemeClr val="tx1"/>
                </a:solidFill>
              </a:rPr>
              <a:t>est-elle</a:t>
            </a:r>
            <a:r>
              <a:rPr lang="en-US" sz="2000" dirty="0" smtClean="0">
                <a:solidFill>
                  <a:schemeClr val="tx1"/>
                </a:solidFill>
              </a:rPr>
              <a:t> </a:t>
            </a:r>
            <a:r>
              <a:rPr lang="en-US" sz="2000" dirty="0" err="1" smtClean="0">
                <a:solidFill>
                  <a:schemeClr val="tx1"/>
                </a:solidFill>
              </a:rPr>
              <a:t>brisée</a:t>
            </a:r>
            <a:r>
              <a:rPr lang="en-US" sz="2000" dirty="0" smtClean="0">
                <a:solidFill>
                  <a:schemeClr val="tx1"/>
                </a:solidFill>
              </a:rPr>
              <a:t>? </a:t>
            </a:r>
            <a:r>
              <a:rPr lang="en-US" sz="2000" dirty="0" err="1" smtClean="0">
                <a:solidFill>
                  <a:schemeClr val="tx1"/>
                </a:solidFill>
              </a:rPr>
              <a:t>Pourquoi</a:t>
            </a:r>
            <a:r>
              <a:rPr lang="en-US" sz="2000" dirty="0" smtClean="0">
                <a:solidFill>
                  <a:schemeClr val="tx1"/>
                </a:solidFill>
              </a:rPr>
              <a:t> 3 </a:t>
            </a:r>
            <a:r>
              <a:rPr lang="en-US" sz="2000" dirty="0" err="1" smtClean="0">
                <a:solidFill>
                  <a:schemeClr val="tx1"/>
                </a:solidFill>
              </a:rPr>
              <a:t>familles</a:t>
            </a:r>
            <a:r>
              <a:rPr lang="en-US" sz="2000" dirty="0" smtClean="0">
                <a:solidFill>
                  <a:schemeClr val="tx1"/>
                </a:solidFill>
              </a:rPr>
              <a:t> de quarks et de leptons? </a:t>
            </a:r>
            <a:r>
              <a:rPr lang="en-US" sz="2000" dirty="0" err="1" smtClean="0">
                <a:solidFill>
                  <a:schemeClr val="tx1"/>
                </a:solidFill>
              </a:rPr>
              <a:t>Pourquoi</a:t>
            </a:r>
            <a:r>
              <a:rPr lang="en-US" sz="2000" dirty="0" smtClean="0">
                <a:solidFill>
                  <a:schemeClr val="tx1"/>
                </a:solidFill>
              </a:rPr>
              <a:t> </a:t>
            </a:r>
            <a:r>
              <a:rPr lang="en-US" sz="2000" dirty="0" err="1" smtClean="0">
                <a:solidFill>
                  <a:schemeClr val="tx1"/>
                </a:solidFill>
              </a:rPr>
              <a:t>tant</a:t>
            </a:r>
            <a:r>
              <a:rPr lang="en-US" sz="2000" dirty="0" smtClean="0">
                <a:solidFill>
                  <a:schemeClr val="tx1"/>
                </a:solidFill>
              </a:rPr>
              <a:t> de </a:t>
            </a:r>
            <a:r>
              <a:rPr lang="en-US" sz="2000" dirty="0" err="1" smtClean="0">
                <a:solidFill>
                  <a:schemeClr val="tx1"/>
                </a:solidFill>
              </a:rPr>
              <a:t>paramètres</a:t>
            </a:r>
            <a:r>
              <a:rPr lang="en-US" sz="2000" dirty="0" smtClean="0">
                <a:solidFill>
                  <a:schemeClr val="tx1"/>
                </a:solidFill>
              </a:rPr>
              <a:t> et </a:t>
            </a:r>
            <a:r>
              <a:rPr lang="en-US" sz="2000" dirty="0" err="1" smtClean="0">
                <a:solidFill>
                  <a:schemeClr val="tx1"/>
                </a:solidFill>
              </a:rPr>
              <a:t>présentant</a:t>
            </a:r>
            <a:r>
              <a:rPr lang="en-US" sz="2000" dirty="0" smtClean="0">
                <a:solidFill>
                  <a:schemeClr val="tx1"/>
                </a:solidFill>
              </a:rPr>
              <a:t> </a:t>
            </a:r>
            <a:r>
              <a:rPr lang="en-US" sz="2000" dirty="0" err="1" smtClean="0">
                <a:solidFill>
                  <a:schemeClr val="tx1"/>
                </a:solidFill>
              </a:rPr>
              <a:t>une</a:t>
            </a:r>
            <a:r>
              <a:rPr lang="en-US" sz="2000" dirty="0" smtClean="0">
                <a:solidFill>
                  <a:schemeClr val="tx1"/>
                </a:solidFill>
              </a:rPr>
              <a:t> </a:t>
            </a:r>
            <a:r>
              <a:rPr lang="en-US" sz="2000" dirty="0" err="1" smtClean="0">
                <a:solidFill>
                  <a:schemeClr val="tx1"/>
                </a:solidFill>
              </a:rPr>
              <a:t>telle</a:t>
            </a:r>
            <a:r>
              <a:rPr lang="en-US" sz="2000" dirty="0" smtClean="0">
                <a:solidFill>
                  <a:schemeClr val="tx1"/>
                </a:solidFill>
              </a:rPr>
              <a:t> </a:t>
            </a:r>
            <a:r>
              <a:rPr lang="en-US" sz="2000" dirty="0" err="1" smtClean="0">
                <a:solidFill>
                  <a:schemeClr val="tx1"/>
                </a:solidFill>
              </a:rPr>
              <a:t>diversité</a:t>
            </a:r>
            <a:r>
              <a:rPr lang="en-US" sz="2000" dirty="0" smtClean="0">
                <a:solidFill>
                  <a:schemeClr val="tx1"/>
                </a:solidFill>
              </a:rPr>
              <a:t>? </a:t>
            </a:r>
            <a:r>
              <a:rPr lang="en-US" sz="2000" dirty="0" err="1" smtClean="0">
                <a:solidFill>
                  <a:schemeClr val="tx1"/>
                </a:solidFill>
              </a:rPr>
              <a:t>Pourquoi</a:t>
            </a:r>
            <a:r>
              <a:rPr lang="en-US" sz="2000" dirty="0" smtClean="0">
                <a:solidFill>
                  <a:schemeClr val="tx1"/>
                </a:solidFill>
              </a:rPr>
              <a:t> </a:t>
            </a:r>
            <a:r>
              <a:rPr lang="en-US" sz="2000" dirty="0" err="1" smtClean="0">
                <a:solidFill>
                  <a:schemeClr val="tx1"/>
                </a:solidFill>
              </a:rPr>
              <a:t>une</a:t>
            </a:r>
            <a:r>
              <a:rPr lang="en-US" sz="2000" dirty="0" smtClean="0">
                <a:solidFill>
                  <a:schemeClr val="tx1"/>
                </a:solidFill>
              </a:rPr>
              <a:t> </a:t>
            </a:r>
            <a:r>
              <a:rPr lang="en-US" sz="2000" dirty="0" err="1" smtClean="0">
                <a:solidFill>
                  <a:schemeClr val="tx1"/>
                </a:solidFill>
              </a:rPr>
              <a:t>telle</a:t>
            </a:r>
            <a:r>
              <a:rPr lang="en-US" sz="2000" dirty="0" smtClean="0">
                <a:solidFill>
                  <a:schemeClr val="tx1"/>
                </a:solidFill>
              </a:rPr>
              <a:t> </a:t>
            </a:r>
            <a:r>
              <a:rPr lang="en-US" sz="2000" dirty="0" err="1" smtClean="0">
                <a:solidFill>
                  <a:schemeClr val="tx1"/>
                </a:solidFill>
              </a:rPr>
              <a:t>hiérachie</a:t>
            </a:r>
            <a:r>
              <a:rPr lang="en-US" sz="2000" dirty="0" smtClean="0">
                <a:solidFill>
                  <a:schemeClr val="tx1"/>
                </a:solidFill>
              </a:rPr>
              <a:t> des masses? La </a:t>
            </a:r>
            <a:r>
              <a:rPr lang="en-US" sz="2000" dirty="0" err="1" smtClean="0">
                <a:solidFill>
                  <a:schemeClr val="tx1"/>
                </a:solidFill>
              </a:rPr>
              <a:t>gravité</a:t>
            </a:r>
            <a:r>
              <a:rPr lang="en-US" sz="2000" dirty="0" smtClean="0">
                <a:solidFill>
                  <a:schemeClr val="tx1"/>
                </a:solidFill>
              </a:rPr>
              <a:t> </a:t>
            </a:r>
            <a:r>
              <a:rPr lang="en-US" sz="2000" dirty="0" err="1" smtClean="0">
                <a:solidFill>
                  <a:schemeClr val="tx1"/>
                </a:solidFill>
              </a:rPr>
              <a:t>n’est</a:t>
            </a:r>
            <a:r>
              <a:rPr lang="en-US" sz="2000" dirty="0" smtClean="0">
                <a:solidFill>
                  <a:schemeClr val="tx1"/>
                </a:solidFill>
              </a:rPr>
              <a:t> pas </a:t>
            </a:r>
            <a:r>
              <a:rPr lang="en-US" sz="2000" dirty="0" err="1" smtClean="0">
                <a:solidFill>
                  <a:schemeClr val="tx1"/>
                </a:solidFill>
              </a:rPr>
              <a:t>incluse</a:t>
            </a:r>
            <a:r>
              <a:rPr lang="en-US" sz="2000" dirty="0" smtClean="0">
                <a:solidFill>
                  <a:schemeClr val="tx1"/>
                </a:solidFill>
              </a:rPr>
              <a:t>, les interactions pas </a:t>
            </a:r>
            <a:r>
              <a:rPr lang="en-US" sz="2000" dirty="0" err="1" smtClean="0">
                <a:solidFill>
                  <a:schemeClr val="tx1"/>
                </a:solidFill>
              </a:rPr>
              <a:t>unifiées</a:t>
            </a:r>
            <a:r>
              <a:rPr lang="en-US" sz="2000" dirty="0">
                <a:solidFill>
                  <a:schemeClr val="tx1"/>
                </a:solidFill>
              </a:rPr>
              <a:t>.</a:t>
            </a:r>
            <a:r>
              <a:rPr lang="en-US" sz="2000" dirty="0" smtClean="0">
                <a:solidFill>
                  <a:schemeClr val="tx1"/>
                </a:solidFill>
              </a:rPr>
              <a:t> </a:t>
            </a:r>
          </a:p>
          <a:p>
            <a:pPr marL="0" indent="0" algn="ctr">
              <a:buNone/>
            </a:pPr>
            <a:r>
              <a:rPr lang="en-US" sz="2000" b="1" dirty="0" err="1" smtClean="0">
                <a:solidFill>
                  <a:srgbClr val="FF0000"/>
                </a:solidFill>
              </a:rPr>
              <a:t>Nécessité</a:t>
            </a:r>
            <a:r>
              <a:rPr lang="en-US" sz="2000" b="1" dirty="0" smtClean="0">
                <a:solidFill>
                  <a:srgbClr val="FF0000"/>
                </a:solidFill>
              </a:rPr>
              <a:t> </a:t>
            </a:r>
            <a:r>
              <a:rPr lang="en-US" sz="2000" b="1" dirty="0" err="1" smtClean="0">
                <a:solidFill>
                  <a:srgbClr val="FF0000"/>
                </a:solidFill>
              </a:rPr>
              <a:t>d’une</a:t>
            </a:r>
            <a:r>
              <a:rPr lang="en-US" sz="2000" b="1" dirty="0" smtClean="0">
                <a:solidFill>
                  <a:srgbClr val="FF0000"/>
                </a:solidFill>
              </a:rPr>
              <a:t> </a:t>
            </a:r>
            <a:r>
              <a:rPr lang="en-US" sz="2000" b="1" dirty="0" err="1" smtClean="0">
                <a:solidFill>
                  <a:srgbClr val="FF0000"/>
                </a:solidFill>
              </a:rPr>
              <a:t>théorie</a:t>
            </a:r>
            <a:r>
              <a:rPr lang="en-US" sz="2000" b="1" dirty="0" smtClean="0">
                <a:solidFill>
                  <a:srgbClr val="FF0000"/>
                </a:solidFill>
              </a:rPr>
              <a:t> au </a:t>
            </a:r>
            <a:r>
              <a:rPr lang="en-US" sz="2000" b="1" dirty="0" err="1" smtClean="0">
                <a:solidFill>
                  <a:srgbClr val="FF0000"/>
                </a:solidFill>
              </a:rPr>
              <a:t>delà</a:t>
            </a:r>
            <a:r>
              <a:rPr lang="en-US" sz="2000" b="1" dirty="0" smtClean="0">
                <a:solidFill>
                  <a:srgbClr val="FF0000"/>
                </a:solidFill>
              </a:rPr>
              <a:t> du MS, </a:t>
            </a:r>
            <a:endParaRPr lang="en-US" sz="2000" b="1" dirty="0" smtClean="0">
              <a:solidFill>
                <a:srgbClr val="FF0000"/>
              </a:solidFill>
            </a:endParaRPr>
          </a:p>
          <a:p>
            <a:pPr marL="0" indent="0" algn="ctr">
              <a:buNone/>
            </a:pPr>
            <a:r>
              <a:rPr lang="en-US" sz="2000" b="1" dirty="0" err="1" smtClean="0">
                <a:solidFill>
                  <a:srgbClr val="FF0000"/>
                </a:solidFill>
              </a:rPr>
              <a:t>recherche</a:t>
            </a:r>
            <a:r>
              <a:rPr lang="en-US" sz="2000" b="1" dirty="0" smtClean="0">
                <a:solidFill>
                  <a:srgbClr val="FF0000"/>
                </a:solidFill>
              </a:rPr>
              <a:t> </a:t>
            </a:r>
            <a:r>
              <a:rPr lang="en-US" sz="2000" b="1" dirty="0" smtClean="0">
                <a:solidFill>
                  <a:srgbClr val="FF0000"/>
                </a:solidFill>
              </a:rPr>
              <a:t>de physique au </a:t>
            </a:r>
            <a:r>
              <a:rPr lang="en-US" sz="2000" b="1" dirty="0" err="1" smtClean="0">
                <a:solidFill>
                  <a:srgbClr val="FF0000"/>
                </a:solidFill>
              </a:rPr>
              <a:t>delà</a:t>
            </a:r>
            <a:r>
              <a:rPr lang="en-US" sz="2000" b="1" dirty="0" smtClean="0">
                <a:solidFill>
                  <a:srgbClr val="FF0000"/>
                </a:solidFill>
              </a:rPr>
              <a:t> du MS </a:t>
            </a:r>
            <a:r>
              <a:rPr lang="en-US" sz="2000" b="1" dirty="0" err="1" smtClean="0">
                <a:solidFill>
                  <a:srgbClr val="FF0000"/>
                </a:solidFill>
              </a:rPr>
              <a:t>ou</a:t>
            </a:r>
            <a:r>
              <a:rPr lang="en-US" sz="2000" b="1" dirty="0" smtClean="0">
                <a:solidFill>
                  <a:srgbClr val="FF0000"/>
                </a:solidFill>
              </a:rPr>
              <a:t> “nouvelle physique</a:t>
            </a:r>
            <a:r>
              <a:rPr lang="en-US" sz="2000" b="1" dirty="0" smtClean="0">
                <a:solidFill>
                  <a:srgbClr val="FF0000"/>
                </a:solidFill>
              </a:rPr>
              <a:t>”</a:t>
            </a:r>
            <a:endParaRPr lang="en-US" sz="2000" b="1" dirty="0" smtClean="0">
              <a:solidFill>
                <a:srgbClr val="FF0000"/>
              </a:solidFill>
            </a:endParaRPr>
          </a:p>
        </p:txBody>
      </p:sp>
    </p:spTree>
    <p:extLst>
      <p:ext uri="{BB962C8B-B14F-4D97-AF65-F5344CB8AC3E}">
        <p14:creationId xmlns:p14="http://schemas.microsoft.com/office/powerpoint/2010/main" val="280355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lementary-Partic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417" y="1609395"/>
            <a:ext cx="4027000" cy="4361976"/>
          </a:xfrm>
          <a:prstGeom prst="rect">
            <a:avLst/>
          </a:prstGeom>
        </p:spPr>
      </p:pic>
      <p:sp>
        <p:nvSpPr>
          <p:cNvPr id="2" name="Titre 1"/>
          <p:cNvSpPr>
            <a:spLocks noGrp="1"/>
          </p:cNvSpPr>
          <p:nvPr>
            <p:ph type="title"/>
          </p:nvPr>
        </p:nvSpPr>
        <p:spPr/>
        <p:txBody>
          <a:bodyPr/>
          <a:lstStyle/>
          <a:p>
            <a:r>
              <a:rPr lang="fr-FR" dirty="0" smtClean="0"/>
              <a:t>Interactions</a:t>
            </a:r>
            <a:endParaRPr lang="fr-FR" dirty="0"/>
          </a:p>
        </p:txBody>
      </p:sp>
      <p:sp>
        <p:nvSpPr>
          <p:cNvPr id="3" name="Espace réservé du pied de page 2"/>
          <p:cNvSpPr>
            <a:spLocks noGrp="1"/>
          </p:cNvSpPr>
          <p:nvPr>
            <p:ph type="ftr" sz="quarter" idx="11"/>
          </p:nvPr>
        </p:nvSpPr>
        <p:spPr/>
        <p:txBody>
          <a:bodyPr/>
          <a:lstStyle/>
          <a:p>
            <a:r>
              <a:rPr lang="fr-FR" smtClean="0"/>
              <a:t>J. MALCLES 25/09/2012</a:t>
            </a:r>
            <a:endParaRPr lang="en-US" dirty="0"/>
          </a:p>
        </p:txBody>
      </p:sp>
      <p:sp>
        <p:nvSpPr>
          <p:cNvPr id="7" name="Text Box 5"/>
          <p:cNvSpPr txBox="1">
            <a:spLocks noChangeArrowheads="1"/>
          </p:cNvSpPr>
          <p:nvPr/>
        </p:nvSpPr>
        <p:spPr bwMode="auto">
          <a:xfrm>
            <a:off x="156533" y="1837118"/>
            <a:ext cx="4025351" cy="3326168"/>
          </a:xfrm>
          <a:prstGeom prst="rect">
            <a:avLst/>
          </a:prstGeom>
          <a:noFill/>
          <a:ln>
            <a:noFill/>
          </a:ln>
          <a:effectLst/>
          <a:extLst>
            <a:ext uri="{909E8E84-426E-40dd-AFC4-6F175D3DCCD1}">
              <a14:hiddenFill xmlns:a14="http://schemas.microsoft.com/office/drawing/2010/main">
                <a:solidFill>
                  <a:schemeClr val="bg1">
                    <a:alpha val="89000"/>
                  </a:schemeClr>
                </a:solidFill>
              </a14:hiddenFill>
            </a:ext>
            <a:ext uri="{91240B29-F687-4f45-9708-019B960494DF}">
              <a14:hiddenLine xmlns:a14="http://schemas.microsoft.com/office/drawing/2010/main" w="19050">
                <a:solidFill>
                  <a:srgbClr val="0000FF"/>
                </a:solidFill>
                <a:miter lim="800000"/>
                <a:headEnd/>
                <a:tailEnd type="none" w="sm" len="med"/>
              </a14:hiddenLine>
            </a:ext>
            <a:ext uri="{AF507438-7753-43e0-B8FC-AC1667EBCBE1}">
              <a14:hiddenEffects xmlns:a14="http://schemas.microsoft.com/office/drawing/2010/main">
                <a:effectLst>
                  <a:outerShdw dist="71842" dir="2700000" algn="ctr" rotWithShape="0">
                    <a:srgbClr val="DDDDDD"/>
                  </a:outerShdw>
                </a:effectLst>
              </a14:hiddenEffects>
            </a:ext>
          </a:extLst>
        </p:spPr>
        <p:txBody>
          <a:bodyPr wrap="square" lIns="90000" tIns="46800" rIns="90000" bIns="46800">
            <a:spAutoFit/>
          </a:bodyPr>
          <a:lstStyle>
            <a:lvl1pPr marL="603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fr-FR" sz="2000" b="1" dirty="0" smtClean="0">
                <a:solidFill>
                  <a:schemeClr val="accent1"/>
                </a:solidFill>
                <a:latin typeface="+mn-lt"/>
                <a:cs typeface="Arial" charset="0"/>
              </a:rPr>
              <a:t>Interaction forte:</a:t>
            </a:r>
          </a:p>
          <a:p>
            <a:pPr marL="403225" indent="-342900">
              <a:spcBef>
                <a:spcPct val="50000"/>
              </a:spcBef>
              <a:buFont typeface="Arial"/>
              <a:buChar char="•"/>
            </a:pPr>
            <a:r>
              <a:rPr lang="fr-FR" sz="2000" b="1" dirty="0">
                <a:solidFill>
                  <a:schemeClr val="accent1">
                    <a:lumMod val="60000"/>
                    <a:lumOff val="40000"/>
                  </a:schemeClr>
                </a:solidFill>
                <a:latin typeface="+mn-lt"/>
                <a:cs typeface="Arial" charset="0"/>
              </a:rPr>
              <a:t>P</a:t>
            </a:r>
            <a:r>
              <a:rPr lang="fr-FR" sz="2000" b="1" dirty="0" smtClean="0">
                <a:solidFill>
                  <a:schemeClr val="accent1">
                    <a:lumMod val="60000"/>
                    <a:lumOff val="40000"/>
                  </a:schemeClr>
                </a:solidFill>
                <a:latin typeface="+mn-lt"/>
                <a:cs typeface="Arial" charset="0"/>
              </a:rPr>
              <a:t>ortée par 8 gluons de masse nulle</a:t>
            </a:r>
          </a:p>
          <a:p>
            <a:pPr marL="403225" indent="-342900">
              <a:spcBef>
                <a:spcPct val="50000"/>
              </a:spcBef>
              <a:buFont typeface="Arial"/>
              <a:buChar char="•"/>
            </a:pPr>
            <a:r>
              <a:rPr lang="fr-FR" sz="2000" b="1" dirty="0" smtClean="0">
                <a:solidFill>
                  <a:srgbClr val="660066"/>
                </a:solidFill>
                <a:latin typeface="+mn-lt"/>
                <a:cs typeface="Arial" charset="0"/>
              </a:rPr>
              <a:t>Agit sur les quarks</a:t>
            </a:r>
          </a:p>
          <a:p>
            <a:pPr marL="403225" indent="-342900">
              <a:spcBef>
                <a:spcPct val="50000"/>
              </a:spcBef>
              <a:buFont typeface="Arial"/>
              <a:buChar char="•"/>
            </a:pPr>
            <a:r>
              <a:rPr lang="fr-FR" sz="2000" b="1" dirty="0">
                <a:solidFill>
                  <a:srgbClr val="333333"/>
                </a:solidFill>
                <a:latin typeface="+mn-lt"/>
                <a:cs typeface="Arial" charset="0"/>
              </a:rPr>
              <a:t>M</a:t>
            </a:r>
            <a:r>
              <a:rPr lang="fr-FR" sz="2000" b="1" dirty="0" smtClean="0">
                <a:solidFill>
                  <a:srgbClr val="333333"/>
                </a:solidFill>
                <a:latin typeface="+mn-lt"/>
                <a:cs typeface="Arial" charset="0"/>
              </a:rPr>
              <a:t>anifestations: cohésion du noyau</a:t>
            </a:r>
          </a:p>
          <a:p>
            <a:pPr marL="403225" indent="-342900">
              <a:spcBef>
                <a:spcPct val="50000"/>
              </a:spcBef>
              <a:buFont typeface="Arial"/>
              <a:buChar char="•"/>
            </a:pPr>
            <a:r>
              <a:rPr lang="fr-FR" sz="2000" dirty="0" smtClean="0">
                <a:solidFill>
                  <a:srgbClr val="333333"/>
                </a:solidFill>
                <a:latin typeface="+mn-lt"/>
                <a:cs typeface="Arial" charset="0"/>
              </a:rPr>
              <a:t>Intensité relative = 1</a:t>
            </a:r>
          </a:p>
          <a:p>
            <a:pPr marL="403225" indent="-342900">
              <a:spcBef>
                <a:spcPct val="50000"/>
              </a:spcBef>
              <a:buFont typeface="Arial"/>
              <a:buChar char="•"/>
            </a:pPr>
            <a:r>
              <a:rPr lang="fr-FR" sz="2000" dirty="0" smtClean="0">
                <a:solidFill>
                  <a:srgbClr val="333333"/>
                </a:solidFill>
                <a:latin typeface="+mn-lt"/>
                <a:cs typeface="Arial" charset="0"/>
              </a:rPr>
              <a:t>Portée: 10</a:t>
            </a:r>
            <a:r>
              <a:rPr lang="fr-FR" sz="2000" baseline="30000" dirty="0" smtClean="0">
                <a:solidFill>
                  <a:srgbClr val="333333"/>
                </a:solidFill>
                <a:latin typeface="+mn-lt"/>
                <a:cs typeface="Arial" charset="0"/>
              </a:rPr>
              <a:t>-15</a:t>
            </a:r>
            <a:r>
              <a:rPr lang="fr-FR" sz="2000" dirty="0" smtClean="0">
                <a:solidFill>
                  <a:srgbClr val="333333"/>
                </a:solidFill>
                <a:latin typeface="+mn-lt"/>
                <a:cs typeface="Arial" charset="0"/>
              </a:rPr>
              <a:t>m</a:t>
            </a:r>
          </a:p>
        </p:txBody>
      </p:sp>
      <p:sp>
        <p:nvSpPr>
          <p:cNvPr id="9" name="Rectangle 8"/>
          <p:cNvSpPr/>
          <p:nvPr/>
        </p:nvSpPr>
        <p:spPr>
          <a:xfrm>
            <a:off x="5544869" y="2323432"/>
            <a:ext cx="2152896" cy="1703851"/>
          </a:xfrm>
          <a:prstGeom prst="rect">
            <a:avLst/>
          </a:prstGeom>
          <a:noFill/>
          <a:ln w="57150"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4" name="Rectangle 3"/>
          <p:cNvSpPr/>
          <p:nvPr/>
        </p:nvSpPr>
        <p:spPr>
          <a:xfrm>
            <a:off x="7728741" y="3190846"/>
            <a:ext cx="696982" cy="851927"/>
          </a:xfrm>
          <a:prstGeom prst="rect">
            <a:avLst/>
          </a:prstGeom>
          <a:noFill/>
          <a:ln w="5715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t>11</a:t>
            </a:fld>
            <a:endParaRPr lang="en-US"/>
          </a:p>
        </p:txBody>
      </p:sp>
    </p:spTree>
    <p:extLst>
      <p:ext uri="{BB962C8B-B14F-4D97-AF65-F5344CB8AC3E}">
        <p14:creationId xmlns:p14="http://schemas.microsoft.com/office/powerpoint/2010/main" val="236658742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284167" y="1164035"/>
            <a:ext cx="8574086" cy="5052869"/>
          </a:xfrm>
        </p:spPr>
        <p:txBody>
          <a:bodyPr>
            <a:noAutofit/>
          </a:bodyPr>
          <a:lstStyle/>
          <a:p>
            <a:pPr marL="0" indent="0">
              <a:buNone/>
            </a:pPr>
            <a:endParaRPr lang="en-US" dirty="0" smtClean="0"/>
          </a:p>
          <a:p>
            <a:pPr marL="0" indent="0">
              <a:buNone/>
            </a:pPr>
            <a:r>
              <a:rPr lang="en-US" sz="2000" b="1" dirty="0" smtClean="0">
                <a:solidFill>
                  <a:schemeClr val="accent1"/>
                </a:solidFill>
              </a:rPr>
              <a:t>Corrections </a:t>
            </a:r>
            <a:r>
              <a:rPr lang="en-US" sz="2000" b="1" dirty="0" err="1" smtClean="0">
                <a:solidFill>
                  <a:schemeClr val="accent1"/>
                </a:solidFill>
              </a:rPr>
              <a:t>radiatives</a:t>
            </a:r>
            <a:r>
              <a:rPr lang="en-US" sz="2000" b="1" dirty="0" smtClean="0">
                <a:solidFill>
                  <a:schemeClr val="accent1"/>
                </a:solidFill>
              </a:rPr>
              <a:t> </a:t>
            </a:r>
            <a:r>
              <a:rPr lang="en-US" sz="2000" b="1" dirty="0" err="1" smtClean="0">
                <a:solidFill>
                  <a:schemeClr val="accent1"/>
                </a:solidFill>
              </a:rPr>
              <a:t>à</a:t>
            </a:r>
            <a:r>
              <a:rPr lang="en-US" sz="2000" b="1" dirty="0" smtClean="0">
                <a:solidFill>
                  <a:schemeClr val="accent1"/>
                </a:solidFill>
              </a:rPr>
              <a:t> la masse du Higgs:</a:t>
            </a:r>
          </a:p>
          <a:p>
            <a:pPr marL="0" indent="0">
              <a:buNone/>
            </a:pPr>
            <a:endParaRPr lang="en-US" sz="2000" b="1" dirty="0">
              <a:solidFill>
                <a:schemeClr val="accent1"/>
              </a:solidFill>
            </a:endParaRPr>
          </a:p>
          <a:p>
            <a:pPr marL="457148" lvl="1" indent="0">
              <a:buNone/>
            </a:pPr>
            <a:endParaRPr lang="en-US" sz="2000" b="1" dirty="0">
              <a:solidFill>
                <a:schemeClr val="accent1"/>
              </a:solidFill>
            </a:endParaRPr>
          </a:p>
          <a:p>
            <a:pPr marL="457148" lvl="1" indent="0">
              <a:buNone/>
            </a:pPr>
            <a:endParaRPr lang="en-US" sz="1600" dirty="0" smtClean="0">
              <a:solidFill>
                <a:schemeClr val="tx1"/>
              </a:solidFill>
            </a:endParaRPr>
          </a:p>
          <a:p>
            <a:pPr lvl="1"/>
            <a:endParaRPr lang="en-US" sz="1800" dirty="0" smtClean="0">
              <a:solidFill>
                <a:schemeClr val="tx1"/>
              </a:solidFill>
            </a:endParaRPr>
          </a:p>
          <a:p>
            <a:pPr lvl="1"/>
            <a:r>
              <a:rPr lang="en-US" sz="1800" dirty="0" err="1" smtClean="0">
                <a:solidFill>
                  <a:schemeClr val="tx1"/>
                </a:solidFill>
              </a:rPr>
              <a:t>Termes</a:t>
            </a:r>
            <a:r>
              <a:rPr lang="en-US" sz="1800" dirty="0" smtClean="0">
                <a:solidFill>
                  <a:schemeClr val="tx1"/>
                </a:solidFill>
              </a:rPr>
              <a:t> dominants avec </a:t>
            </a:r>
            <a:r>
              <a:rPr lang="en-US" sz="1800" dirty="0" err="1" smtClean="0">
                <a:solidFill>
                  <a:schemeClr val="tx1"/>
                </a:solidFill>
              </a:rPr>
              <a:t>une</a:t>
            </a:r>
            <a:r>
              <a:rPr lang="en-US" sz="1800" dirty="0" smtClean="0">
                <a:solidFill>
                  <a:schemeClr val="tx1"/>
                </a:solidFill>
              </a:rPr>
              <a:t> </a:t>
            </a:r>
            <a:r>
              <a:rPr lang="en-US" sz="1800" dirty="0" err="1" smtClean="0">
                <a:solidFill>
                  <a:schemeClr val="tx1"/>
                </a:solidFill>
              </a:rPr>
              <a:t>coupure</a:t>
            </a:r>
            <a:r>
              <a:rPr lang="en-US" sz="1800" dirty="0" smtClean="0">
                <a:solidFill>
                  <a:schemeClr val="tx1"/>
                </a:solidFill>
              </a:rPr>
              <a:t> </a:t>
            </a:r>
            <a:r>
              <a:rPr lang="en-US" sz="1800" dirty="0" err="1" smtClean="0">
                <a:solidFill>
                  <a:schemeClr val="tx1"/>
                </a:solidFill>
              </a:rPr>
              <a:t>à</a:t>
            </a:r>
            <a:r>
              <a:rPr lang="en-US" sz="1800" dirty="0" smtClean="0">
                <a:solidFill>
                  <a:schemeClr val="tx1"/>
                </a:solidFill>
              </a:rPr>
              <a:t> </a:t>
            </a:r>
            <a:r>
              <a:rPr lang="en-US" sz="1800" dirty="0" err="1" smtClean="0">
                <a:solidFill>
                  <a:schemeClr val="tx1"/>
                </a:solidFill>
              </a:rPr>
              <a:t>Λ</a:t>
            </a:r>
            <a:r>
              <a:rPr lang="en-US" sz="1800" dirty="0" smtClean="0">
                <a:solidFill>
                  <a:schemeClr val="tx1"/>
                </a:solidFill>
              </a:rPr>
              <a:t> = </a:t>
            </a:r>
            <a:r>
              <a:rPr lang="en-US" sz="1800" dirty="0" err="1" smtClean="0">
                <a:solidFill>
                  <a:schemeClr val="tx1"/>
                </a:solidFill>
              </a:rPr>
              <a:t>échelle</a:t>
            </a:r>
            <a:r>
              <a:rPr lang="en-US" sz="1800" dirty="0" smtClean="0">
                <a:solidFill>
                  <a:schemeClr val="tx1"/>
                </a:solidFill>
              </a:rPr>
              <a:t> de </a:t>
            </a:r>
            <a:r>
              <a:rPr lang="en-US" sz="1800" dirty="0" err="1" smtClean="0">
                <a:solidFill>
                  <a:schemeClr val="tx1"/>
                </a:solidFill>
              </a:rPr>
              <a:t>validité</a:t>
            </a:r>
            <a:r>
              <a:rPr lang="en-US" sz="1800" dirty="0" smtClean="0">
                <a:solidFill>
                  <a:schemeClr val="tx1"/>
                </a:solidFill>
              </a:rPr>
              <a:t> du MS </a:t>
            </a:r>
          </a:p>
          <a:p>
            <a:pPr lvl="1"/>
            <a:r>
              <a:rPr lang="en-US" sz="1800" dirty="0" smtClean="0">
                <a:solidFill>
                  <a:schemeClr val="tx1"/>
                </a:solidFill>
              </a:rPr>
              <a:t>Avec </a:t>
            </a:r>
            <a:r>
              <a:rPr lang="en-US" sz="1800" dirty="0" err="1" smtClean="0">
                <a:solidFill>
                  <a:schemeClr val="tx1"/>
                </a:solidFill>
              </a:rPr>
              <a:t>seulement</a:t>
            </a:r>
            <a:r>
              <a:rPr lang="en-US" sz="1800" dirty="0" smtClean="0">
                <a:solidFill>
                  <a:schemeClr val="tx1"/>
                </a:solidFill>
              </a:rPr>
              <a:t> la contribution du top pour les </a:t>
            </a:r>
            <a:r>
              <a:rPr lang="en-US" sz="1800" dirty="0" err="1" smtClean="0">
                <a:solidFill>
                  <a:schemeClr val="tx1"/>
                </a:solidFill>
              </a:rPr>
              <a:t>boucles</a:t>
            </a:r>
            <a:r>
              <a:rPr lang="en-US" sz="1800" dirty="0" smtClean="0">
                <a:solidFill>
                  <a:schemeClr val="tx1"/>
                </a:solidFill>
              </a:rPr>
              <a:t> de fermions</a:t>
            </a:r>
          </a:p>
          <a:p>
            <a:pPr lvl="1"/>
            <a:r>
              <a:rPr lang="en-US" sz="1800" dirty="0" smtClean="0">
                <a:solidFill>
                  <a:srgbClr val="FF0000"/>
                </a:solidFill>
              </a:rPr>
              <a:t>Corrections </a:t>
            </a:r>
            <a:r>
              <a:rPr lang="en-US" sz="1800" dirty="0" err="1" smtClean="0">
                <a:solidFill>
                  <a:srgbClr val="FF0000"/>
                </a:solidFill>
              </a:rPr>
              <a:t>quadratiquement</a:t>
            </a:r>
            <a:r>
              <a:rPr lang="en-US" sz="1800" dirty="0" smtClean="0">
                <a:solidFill>
                  <a:srgbClr val="FF0000"/>
                </a:solidFill>
              </a:rPr>
              <a:t> </a:t>
            </a:r>
            <a:r>
              <a:rPr lang="en-US" sz="1800" dirty="0" err="1" smtClean="0">
                <a:solidFill>
                  <a:srgbClr val="FF0000"/>
                </a:solidFill>
              </a:rPr>
              <a:t>divergentes</a:t>
            </a:r>
            <a:r>
              <a:rPr lang="en-US" sz="1800" dirty="0" smtClean="0">
                <a:solidFill>
                  <a:srgbClr val="FF0000"/>
                </a:solidFill>
              </a:rPr>
              <a:t>, </a:t>
            </a:r>
            <a:r>
              <a:rPr lang="en-US" sz="1800" dirty="0" err="1" smtClean="0">
                <a:solidFill>
                  <a:srgbClr val="FF0000"/>
                </a:solidFill>
              </a:rPr>
              <a:t>m</a:t>
            </a:r>
            <a:r>
              <a:rPr lang="en-US" sz="1800" baseline="-25000" dirty="0" err="1" smtClean="0">
                <a:solidFill>
                  <a:srgbClr val="FF0000"/>
                </a:solidFill>
              </a:rPr>
              <a:t>H</a:t>
            </a:r>
            <a:r>
              <a:rPr lang="en-US" sz="1800" dirty="0" smtClean="0">
                <a:solidFill>
                  <a:srgbClr val="FF0000"/>
                </a:solidFill>
              </a:rPr>
              <a:t> tend </a:t>
            </a:r>
            <a:r>
              <a:rPr lang="en-US" sz="1800" dirty="0" err="1" smtClean="0">
                <a:solidFill>
                  <a:srgbClr val="FF0000"/>
                </a:solidFill>
              </a:rPr>
              <a:t>à</a:t>
            </a:r>
            <a:r>
              <a:rPr lang="en-US" sz="1800" dirty="0" smtClean="0">
                <a:solidFill>
                  <a:srgbClr val="FF0000"/>
                </a:solidFill>
              </a:rPr>
              <a:t> </a:t>
            </a:r>
            <a:r>
              <a:rPr lang="en-US" sz="1800" dirty="0" err="1" smtClean="0">
                <a:solidFill>
                  <a:srgbClr val="FF0000"/>
                </a:solidFill>
              </a:rPr>
              <a:t>être</a:t>
            </a:r>
            <a:r>
              <a:rPr lang="en-US" sz="1800" dirty="0" smtClean="0">
                <a:solidFill>
                  <a:srgbClr val="FF0000"/>
                </a:solidFill>
              </a:rPr>
              <a:t> du </a:t>
            </a:r>
            <a:r>
              <a:rPr lang="en-US" sz="1800" dirty="0" err="1" smtClean="0">
                <a:solidFill>
                  <a:srgbClr val="FF0000"/>
                </a:solidFill>
              </a:rPr>
              <a:t>même</a:t>
            </a:r>
            <a:r>
              <a:rPr lang="en-US" sz="1800" dirty="0" smtClean="0">
                <a:solidFill>
                  <a:srgbClr val="FF0000"/>
                </a:solidFill>
              </a:rPr>
              <a:t> </a:t>
            </a:r>
            <a:r>
              <a:rPr lang="en-US" sz="1800" dirty="0" err="1" smtClean="0">
                <a:solidFill>
                  <a:srgbClr val="FF0000"/>
                </a:solidFill>
              </a:rPr>
              <a:t>ordre</a:t>
            </a:r>
            <a:r>
              <a:rPr lang="en-US" sz="1800" dirty="0" smtClean="0">
                <a:solidFill>
                  <a:srgbClr val="FF0000"/>
                </a:solidFill>
              </a:rPr>
              <a:t> </a:t>
            </a:r>
            <a:r>
              <a:rPr lang="en-US" sz="1800" dirty="0" err="1" smtClean="0">
                <a:solidFill>
                  <a:srgbClr val="FF0000"/>
                </a:solidFill>
              </a:rPr>
              <a:t>que</a:t>
            </a:r>
            <a:r>
              <a:rPr lang="en-US" sz="1800" dirty="0" smtClean="0">
                <a:solidFill>
                  <a:srgbClr val="FF0000"/>
                </a:solidFill>
              </a:rPr>
              <a:t> </a:t>
            </a:r>
            <a:r>
              <a:rPr lang="en-US" sz="1800" dirty="0" err="1">
                <a:solidFill>
                  <a:srgbClr val="FF0000"/>
                </a:solidFill>
              </a:rPr>
              <a:t>Λ</a:t>
            </a:r>
            <a:endParaRPr lang="en-US" sz="1800" dirty="0" smtClean="0">
              <a:solidFill>
                <a:srgbClr val="FF0000"/>
              </a:solidFill>
            </a:endParaRPr>
          </a:p>
          <a:p>
            <a:pPr lvl="1"/>
            <a:r>
              <a:rPr lang="en-US" sz="1800" dirty="0" smtClean="0"/>
              <a:t>Si </a:t>
            </a:r>
            <a:r>
              <a:rPr lang="en-US" sz="1800" dirty="0" err="1">
                <a:solidFill>
                  <a:schemeClr val="tx1"/>
                </a:solidFill>
              </a:rPr>
              <a:t>Λ</a:t>
            </a:r>
            <a:r>
              <a:rPr lang="en-US" sz="1800" dirty="0">
                <a:solidFill>
                  <a:schemeClr val="tx1"/>
                </a:solidFill>
              </a:rPr>
              <a:t> </a:t>
            </a:r>
            <a:r>
              <a:rPr lang="en-US" sz="1800" dirty="0" smtClean="0">
                <a:solidFill>
                  <a:schemeClr val="tx1"/>
                </a:solidFill>
              </a:rPr>
              <a:t>= </a:t>
            </a:r>
            <a:r>
              <a:rPr lang="en-US" sz="1800" dirty="0" err="1" smtClean="0">
                <a:solidFill>
                  <a:schemeClr val="tx1"/>
                </a:solidFill>
              </a:rPr>
              <a:t>échelle</a:t>
            </a:r>
            <a:r>
              <a:rPr lang="en-US" sz="1800" dirty="0" smtClean="0">
                <a:solidFill>
                  <a:schemeClr val="tx1"/>
                </a:solidFill>
              </a:rPr>
              <a:t> de </a:t>
            </a:r>
            <a:r>
              <a:rPr lang="en-US" sz="1800" dirty="0" err="1" smtClean="0">
                <a:solidFill>
                  <a:schemeClr val="tx1"/>
                </a:solidFill>
              </a:rPr>
              <a:t>grande</a:t>
            </a:r>
            <a:r>
              <a:rPr lang="en-US" sz="1800" dirty="0" smtClean="0">
                <a:solidFill>
                  <a:schemeClr val="tx1"/>
                </a:solidFill>
              </a:rPr>
              <a:t> unification (10</a:t>
            </a:r>
            <a:r>
              <a:rPr lang="en-US" sz="1800" baseline="30000" dirty="0" smtClean="0">
                <a:solidFill>
                  <a:schemeClr val="tx1"/>
                </a:solidFill>
              </a:rPr>
              <a:t>16</a:t>
            </a:r>
            <a:r>
              <a:rPr lang="en-US" sz="1800" dirty="0" smtClean="0">
                <a:solidFill>
                  <a:schemeClr val="tx1"/>
                </a:solidFill>
              </a:rPr>
              <a:t> </a:t>
            </a:r>
            <a:r>
              <a:rPr lang="en-US" sz="1800" dirty="0" err="1" smtClean="0">
                <a:solidFill>
                  <a:schemeClr val="tx1"/>
                </a:solidFill>
              </a:rPr>
              <a:t>GeV</a:t>
            </a:r>
            <a:r>
              <a:rPr lang="en-US" sz="1800" dirty="0" smtClean="0">
                <a:solidFill>
                  <a:schemeClr val="tx1"/>
                </a:solidFill>
              </a:rPr>
              <a:t>)</a:t>
            </a:r>
            <a:r>
              <a:rPr lang="en-US" sz="1800" dirty="0" smtClean="0">
                <a:solidFill>
                  <a:srgbClr val="FF0000"/>
                </a:solidFill>
              </a:rPr>
              <a:t>, </a:t>
            </a:r>
            <a:r>
              <a:rPr lang="en-US" sz="1800" dirty="0" err="1" smtClean="0">
                <a:solidFill>
                  <a:srgbClr val="FF0000"/>
                </a:solidFill>
              </a:rPr>
              <a:t>nécessité</a:t>
            </a:r>
            <a:r>
              <a:rPr lang="en-US" sz="1800" dirty="0" smtClean="0">
                <a:solidFill>
                  <a:srgbClr val="FF0000"/>
                </a:solidFill>
              </a:rPr>
              <a:t> </a:t>
            </a:r>
            <a:r>
              <a:rPr lang="en-US" sz="1800" dirty="0" err="1" smtClean="0">
                <a:solidFill>
                  <a:srgbClr val="FF0000"/>
                </a:solidFill>
              </a:rPr>
              <a:t>d’ajustements</a:t>
            </a:r>
            <a:r>
              <a:rPr lang="en-US" sz="1800" dirty="0" smtClean="0">
                <a:solidFill>
                  <a:srgbClr val="FF0000"/>
                </a:solidFill>
              </a:rPr>
              <a:t> fins </a:t>
            </a:r>
            <a:r>
              <a:rPr lang="en-US" sz="1800" dirty="0" err="1" smtClean="0">
                <a:solidFill>
                  <a:srgbClr val="FF0000"/>
                </a:solidFill>
              </a:rPr>
              <a:t>à</a:t>
            </a:r>
            <a:r>
              <a:rPr lang="en-US" sz="1800" dirty="0" smtClean="0">
                <a:solidFill>
                  <a:srgbClr val="FF0000"/>
                </a:solidFill>
              </a:rPr>
              <a:t> </a:t>
            </a:r>
            <a:r>
              <a:rPr lang="en-US" sz="1800" dirty="0" err="1" smtClean="0">
                <a:solidFill>
                  <a:srgbClr val="FF0000"/>
                </a:solidFill>
              </a:rPr>
              <a:t>tous</a:t>
            </a:r>
            <a:r>
              <a:rPr lang="en-US" sz="1800" dirty="0" smtClean="0">
                <a:solidFill>
                  <a:srgbClr val="FF0000"/>
                </a:solidFill>
              </a:rPr>
              <a:t> les </a:t>
            </a:r>
            <a:r>
              <a:rPr lang="en-US" sz="1800" dirty="0" err="1" smtClean="0">
                <a:solidFill>
                  <a:srgbClr val="FF0000"/>
                </a:solidFill>
              </a:rPr>
              <a:t>ordres</a:t>
            </a:r>
            <a:r>
              <a:rPr lang="en-US" sz="1800" dirty="0" smtClean="0">
                <a:solidFill>
                  <a:srgbClr val="FF0000"/>
                </a:solidFill>
              </a:rPr>
              <a:t> de la </a:t>
            </a:r>
            <a:r>
              <a:rPr lang="en-US" sz="1800" dirty="0" err="1" smtClean="0">
                <a:solidFill>
                  <a:srgbClr val="FF0000"/>
                </a:solidFill>
              </a:rPr>
              <a:t>théorie</a:t>
            </a:r>
            <a:r>
              <a:rPr lang="en-US" sz="1800" dirty="0" smtClean="0">
                <a:solidFill>
                  <a:srgbClr val="FF0000"/>
                </a:solidFill>
              </a:rPr>
              <a:t> des perturbations  pour conserver </a:t>
            </a:r>
            <a:r>
              <a:rPr lang="en-US" sz="1800" dirty="0" err="1" smtClean="0">
                <a:solidFill>
                  <a:srgbClr val="FF0000"/>
                </a:solidFill>
              </a:rPr>
              <a:t>m</a:t>
            </a:r>
            <a:r>
              <a:rPr lang="en-US" sz="1800" baseline="-25000" dirty="0" err="1" smtClean="0">
                <a:solidFill>
                  <a:srgbClr val="FF0000"/>
                </a:solidFill>
              </a:rPr>
              <a:t>H</a:t>
            </a:r>
            <a:r>
              <a:rPr lang="en-US" sz="1800" dirty="0" smtClean="0">
                <a:solidFill>
                  <a:srgbClr val="FF0000"/>
                </a:solidFill>
              </a:rPr>
              <a:t> entre 100 </a:t>
            </a:r>
            <a:r>
              <a:rPr lang="en-US" sz="1800" dirty="0" err="1" smtClean="0">
                <a:solidFill>
                  <a:srgbClr val="FF0000"/>
                </a:solidFill>
              </a:rPr>
              <a:t>GeV</a:t>
            </a:r>
            <a:r>
              <a:rPr lang="en-US" sz="1800" dirty="0" smtClean="0">
                <a:solidFill>
                  <a:srgbClr val="FF0000"/>
                </a:solidFill>
              </a:rPr>
              <a:t> et 1 </a:t>
            </a:r>
            <a:r>
              <a:rPr lang="en-US" sz="1800" dirty="0" err="1" smtClean="0">
                <a:solidFill>
                  <a:srgbClr val="FF0000"/>
                </a:solidFill>
              </a:rPr>
              <a:t>TeV</a:t>
            </a:r>
            <a:r>
              <a:rPr lang="en-US" sz="1800" dirty="0" smtClean="0">
                <a:solidFill>
                  <a:srgbClr val="FF0000"/>
                </a:solidFill>
              </a:rPr>
              <a:t> </a:t>
            </a:r>
            <a:r>
              <a:rPr lang="en-US" sz="1800" dirty="0" smtClean="0">
                <a:solidFill>
                  <a:schemeClr val="tx1"/>
                </a:solidFill>
              </a:rPr>
              <a:t>(“fine-tuning problem” </a:t>
            </a:r>
            <a:r>
              <a:rPr lang="en-US" sz="1800" dirty="0" err="1" smtClean="0">
                <a:solidFill>
                  <a:schemeClr val="tx1"/>
                </a:solidFill>
              </a:rPr>
              <a:t>ou</a:t>
            </a:r>
            <a:r>
              <a:rPr lang="en-US" sz="1800" dirty="0" smtClean="0">
                <a:solidFill>
                  <a:schemeClr val="tx1"/>
                </a:solidFill>
              </a:rPr>
              <a:t> “naturalness problem”)</a:t>
            </a:r>
            <a:endParaRPr lang="en-US" sz="1800" dirty="0">
              <a:solidFill>
                <a:schemeClr val="tx1"/>
              </a:solidFill>
            </a:endParaRPr>
          </a:p>
          <a:p>
            <a:endParaRPr lang="en-US" sz="2000" b="1" dirty="0">
              <a:solidFill>
                <a:schemeClr val="accent1"/>
              </a:solidFill>
            </a:endParaRPr>
          </a:p>
          <a:p>
            <a:pPr lvl="1"/>
            <a:endParaRPr lang="en-US" sz="1800" dirty="0">
              <a:solidFill>
                <a:srgbClr val="000000"/>
              </a:solidFill>
            </a:endParaRPr>
          </a:p>
          <a:p>
            <a:endParaRPr lang="en-US" dirty="0"/>
          </a:p>
        </p:txBody>
      </p:sp>
      <p:sp>
        <p:nvSpPr>
          <p:cNvPr id="2" name="Title 1"/>
          <p:cNvSpPr>
            <a:spLocks noGrp="1"/>
          </p:cNvSpPr>
          <p:nvPr>
            <p:ph type="title"/>
          </p:nvPr>
        </p:nvSpPr>
        <p:spPr/>
        <p:txBody>
          <a:bodyPr/>
          <a:lstStyle/>
          <a:p>
            <a:r>
              <a:rPr lang="en-US" dirty="0" err="1" smtClean="0"/>
              <a:t>Problème</a:t>
            </a:r>
            <a:r>
              <a:rPr lang="en-US" dirty="0" smtClean="0"/>
              <a:t> de </a:t>
            </a:r>
            <a:r>
              <a:rPr lang="en-US" dirty="0" err="1" smtClean="0"/>
              <a:t>hiérarchie</a:t>
            </a:r>
            <a:endParaRPr lang="en-US" dirty="0"/>
          </a:p>
        </p:txBody>
      </p:sp>
      <p:sp>
        <p:nvSpPr>
          <p:cNvPr id="5" name="Slide Number Placeholder 4"/>
          <p:cNvSpPr>
            <a:spLocks noGrp="1"/>
          </p:cNvSpPr>
          <p:nvPr>
            <p:ph type="sldNum" sz="quarter" idx="12"/>
          </p:nvPr>
        </p:nvSpPr>
        <p:spPr>
          <a:xfrm>
            <a:off x="8227632" y="6437032"/>
            <a:ext cx="630621" cy="359760"/>
          </a:xfrm>
        </p:spPr>
        <p:txBody>
          <a:bodyPr/>
          <a:lstStyle/>
          <a:p>
            <a:fld id="{5FD889E0-CAB2-4699-909D-B9A88D47ACBE}" type="slidenum">
              <a:rPr lang="en-US" smtClean="0"/>
              <a:t>110</a:t>
            </a:fld>
            <a:endParaRPr lang="en-US" dirty="0"/>
          </a:p>
        </p:txBody>
      </p:sp>
      <p:sp>
        <p:nvSpPr>
          <p:cNvPr id="6" name="Footer Placeholder 5"/>
          <p:cNvSpPr>
            <a:spLocks noGrp="1"/>
          </p:cNvSpPr>
          <p:nvPr>
            <p:ph type="ftr" sz="quarter" idx="11"/>
          </p:nvPr>
        </p:nvSpPr>
        <p:spPr/>
        <p:txBody>
          <a:bodyPr/>
          <a:lstStyle/>
          <a:p>
            <a:r>
              <a:rPr lang="en-US" smtClean="0"/>
              <a:t>J. MALCLES 25/09/2012</a:t>
            </a:r>
            <a:endParaRPr lang="en-US" dirty="0"/>
          </a:p>
        </p:txBody>
      </p:sp>
      <p:pic>
        <p:nvPicPr>
          <p:cNvPr id="8" name="Picture 7"/>
          <p:cNvPicPr>
            <a:picLocks noChangeAspect="1"/>
          </p:cNvPicPr>
          <p:nvPr/>
        </p:nvPicPr>
        <p:blipFill>
          <a:blip r:embed="rId2"/>
          <a:stretch>
            <a:fillRect/>
          </a:stretch>
        </p:blipFill>
        <p:spPr>
          <a:xfrm>
            <a:off x="34598" y="2433870"/>
            <a:ext cx="5235902" cy="872650"/>
          </a:xfrm>
          <a:prstGeom prst="rect">
            <a:avLst/>
          </a:prstGeom>
        </p:spPr>
      </p:pic>
      <p:pic>
        <p:nvPicPr>
          <p:cNvPr id="10" name="Picture 9"/>
          <p:cNvPicPr>
            <a:picLocks noChangeAspect="1"/>
          </p:cNvPicPr>
          <p:nvPr/>
        </p:nvPicPr>
        <p:blipFill>
          <a:blip r:embed="rId3"/>
          <a:stretch>
            <a:fillRect/>
          </a:stretch>
        </p:blipFill>
        <p:spPr>
          <a:xfrm>
            <a:off x="5401733" y="2253264"/>
            <a:ext cx="3742267" cy="1188720"/>
          </a:xfrm>
          <a:prstGeom prst="rect">
            <a:avLst/>
          </a:prstGeom>
        </p:spPr>
      </p:pic>
      <p:sp>
        <p:nvSpPr>
          <p:cNvPr id="11" name="Rectangle 10"/>
          <p:cNvSpPr/>
          <p:nvPr/>
        </p:nvSpPr>
        <p:spPr>
          <a:xfrm>
            <a:off x="1591734" y="2433870"/>
            <a:ext cx="3644900" cy="872650"/>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2456294"/>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Buts </a:t>
            </a:r>
            <a:r>
              <a:rPr lang="en-US" dirty="0" err="1" smtClean="0"/>
              <a:t>expérimentaux</a:t>
            </a:r>
            <a:r>
              <a:rPr lang="en-US" dirty="0" smtClean="0"/>
              <a:t> </a:t>
            </a:r>
            <a:endParaRPr lang="en-US" dirty="0"/>
          </a:p>
        </p:txBody>
      </p:sp>
      <p:sp>
        <p:nvSpPr>
          <p:cNvPr id="5" name="Slide Number Placeholder 4"/>
          <p:cNvSpPr>
            <a:spLocks noGrp="1"/>
          </p:cNvSpPr>
          <p:nvPr>
            <p:ph type="sldNum" sz="quarter" idx="12"/>
          </p:nvPr>
        </p:nvSpPr>
        <p:spPr>
          <a:xfrm>
            <a:off x="8227632" y="6437032"/>
            <a:ext cx="630621" cy="359760"/>
          </a:xfrm>
        </p:spPr>
        <p:txBody>
          <a:bodyPr/>
          <a:lstStyle/>
          <a:p>
            <a:fld id="{5FD889E0-CAB2-4699-909D-B9A88D47ACBE}" type="slidenum">
              <a:rPr lang="en-US" smtClean="0"/>
              <a:t>111</a:t>
            </a:fld>
            <a:endParaRPr lang="en-US" dirty="0"/>
          </a:p>
        </p:txBody>
      </p:sp>
      <p:sp>
        <p:nvSpPr>
          <p:cNvPr id="6" name="Footer Placeholder 5"/>
          <p:cNvSpPr>
            <a:spLocks noGrp="1"/>
          </p:cNvSpPr>
          <p:nvPr>
            <p:ph type="ftr" sz="quarter" idx="11"/>
          </p:nvPr>
        </p:nvSpPr>
        <p:spPr/>
        <p:txBody>
          <a:bodyPr/>
          <a:lstStyle/>
          <a:p>
            <a:r>
              <a:rPr lang="en-US" smtClean="0"/>
              <a:t>J. MALCLES 25/09/2012</a:t>
            </a:r>
            <a:endParaRPr lang="en-US" dirty="0"/>
          </a:p>
        </p:txBody>
      </p:sp>
      <p:sp>
        <p:nvSpPr>
          <p:cNvPr id="8" name="Content Placeholder 2"/>
          <p:cNvSpPr>
            <a:spLocks noGrp="1"/>
          </p:cNvSpPr>
          <p:nvPr>
            <p:ph idx="1"/>
          </p:nvPr>
        </p:nvSpPr>
        <p:spPr>
          <a:xfrm>
            <a:off x="284167" y="1450808"/>
            <a:ext cx="8745536" cy="5052869"/>
          </a:xfrm>
        </p:spPr>
        <p:txBody>
          <a:bodyPr>
            <a:noAutofit/>
          </a:bodyPr>
          <a:lstStyle/>
          <a:p>
            <a:pPr marL="0" indent="0">
              <a:buNone/>
            </a:pPr>
            <a:endParaRPr lang="en-US" sz="1200" dirty="0"/>
          </a:p>
          <a:p>
            <a:r>
              <a:rPr lang="en-US" sz="2000" b="1" dirty="0" err="1" smtClean="0">
                <a:solidFill>
                  <a:schemeClr val="accent1"/>
                </a:solidFill>
              </a:rPr>
              <a:t>Recherche</a:t>
            </a:r>
            <a:r>
              <a:rPr lang="en-US" sz="2000" b="1" dirty="0" smtClean="0">
                <a:solidFill>
                  <a:schemeClr val="accent1"/>
                </a:solidFill>
              </a:rPr>
              <a:t> et </a:t>
            </a:r>
            <a:r>
              <a:rPr lang="en-US" sz="2000" b="1" dirty="0" err="1" smtClean="0">
                <a:solidFill>
                  <a:schemeClr val="accent1"/>
                </a:solidFill>
              </a:rPr>
              <a:t>étude</a:t>
            </a:r>
            <a:r>
              <a:rPr lang="en-US" sz="2000" b="1" dirty="0" smtClean="0">
                <a:solidFill>
                  <a:schemeClr val="accent1"/>
                </a:solidFill>
              </a:rPr>
              <a:t> du boson de Higgs </a:t>
            </a:r>
            <a:endParaRPr lang="en-US" sz="2000" b="1" dirty="0" smtClean="0">
              <a:solidFill>
                <a:schemeClr val="accent1"/>
              </a:solidFill>
            </a:endParaRPr>
          </a:p>
          <a:p>
            <a:r>
              <a:rPr lang="en-US" sz="2000" b="1" dirty="0" err="1" smtClean="0">
                <a:solidFill>
                  <a:schemeClr val="accent1"/>
                </a:solidFill>
              </a:rPr>
              <a:t>Recherche</a:t>
            </a:r>
            <a:r>
              <a:rPr lang="en-US" sz="2000" b="1" dirty="0" smtClean="0">
                <a:solidFill>
                  <a:schemeClr val="accent1"/>
                </a:solidFill>
              </a:rPr>
              <a:t> </a:t>
            </a:r>
            <a:r>
              <a:rPr lang="en-US" sz="2000" b="1" dirty="0" err="1" smtClean="0">
                <a:solidFill>
                  <a:schemeClr val="accent1"/>
                </a:solidFill>
              </a:rPr>
              <a:t>directe</a:t>
            </a:r>
            <a:r>
              <a:rPr lang="en-US" sz="2000" b="1" dirty="0" smtClean="0">
                <a:solidFill>
                  <a:schemeClr val="accent1"/>
                </a:solidFill>
              </a:rPr>
              <a:t> de physique au </a:t>
            </a:r>
            <a:r>
              <a:rPr lang="en-US" sz="2000" b="1" dirty="0" err="1" smtClean="0">
                <a:solidFill>
                  <a:schemeClr val="accent1"/>
                </a:solidFill>
              </a:rPr>
              <a:t>delà</a:t>
            </a:r>
            <a:r>
              <a:rPr lang="en-US" sz="2000" b="1" dirty="0" smtClean="0">
                <a:solidFill>
                  <a:schemeClr val="accent1"/>
                </a:solidFill>
              </a:rPr>
              <a:t> du MS (nouvelle physique)</a:t>
            </a:r>
            <a:r>
              <a:rPr lang="en-US" sz="2000" dirty="0" smtClean="0">
                <a:solidFill>
                  <a:srgbClr val="000000"/>
                </a:solidFill>
              </a:rPr>
              <a:t>: </a:t>
            </a:r>
            <a:r>
              <a:rPr lang="en-US" sz="2000" dirty="0" err="1" smtClean="0">
                <a:solidFill>
                  <a:srgbClr val="000000"/>
                </a:solidFill>
              </a:rPr>
              <a:t>recherche</a:t>
            </a:r>
            <a:r>
              <a:rPr lang="en-US" sz="2000" dirty="0" smtClean="0">
                <a:solidFill>
                  <a:srgbClr val="000000"/>
                </a:solidFill>
              </a:rPr>
              <a:t> de </a:t>
            </a:r>
            <a:r>
              <a:rPr lang="en-US" sz="2000" dirty="0" err="1" smtClean="0">
                <a:solidFill>
                  <a:srgbClr val="000000"/>
                </a:solidFill>
              </a:rPr>
              <a:t>nouvelles</a:t>
            </a:r>
            <a:r>
              <a:rPr lang="en-US" sz="2000" dirty="0" smtClean="0">
                <a:solidFill>
                  <a:srgbClr val="000000"/>
                </a:solidFill>
              </a:rPr>
              <a:t> </a:t>
            </a:r>
            <a:r>
              <a:rPr lang="en-US" sz="2000" dirty="0" err="1" smtClean="0">
                <a:solidFill>
                  <a:srgbClr val="000000"/>
                </a:solidFill>
              </a:rPr>
              <a:t>particules</a:t>
            </a:r>
            <a:r>
              <a:rPr lang="en-US" sz="2000" dirty="0" smtClean="0">
                <a:solidFill>
                  <a:srgbClr val="000000"/>
                </a:solidFill>
              </a:rPr>
              <a:t> </a:t>
            </a:r>
            <a:endParaRPr lang="en-US" sz="2000" dirty="0" smtClean="0">
              <a:solidFill>
                <a:srgbClr val="000000"/>
              </a:solidFill>
            </a:endParaRPr>
          </a:p>
          <a:p>
            <a:r>
              <a:rPr lang="en-US" sz="2000" b="1" dirty="0" err="1" smtClean="0">
                <a:solidFill>
                  <a:schemeClr val="accent1"/>
                </a:solidFill>
              </a:rPr>
              <a:t>Recherche</a:t>
            </a:r>
            <a:r>
              <a:rPr lang="en-US" sz="2000" b="1" dirty="0" smtClean="0">
                <a:solidFill>
                  <a:schemeClr val="accent1"/>
                </a:solidFill>
              </a:rPr>
              <a:t> </a:t>
            </a:r>
            <a:r>
              <a:rPr lang="en-US" sz="2000" b="1" dirty="0" err="1" smtClean="0">
                <a:solidFill>
                  <a:schemeClr val="accent1"/>
                </a:solidFill>
              </a:rPr>
              <a:t>indirecte</a:t>
            </a:r>
            <a:r>
              <a:rPr lang="en-US" sz="2000" b="1" dirty="0" smtClean="0">
                <a:solidFill>
                  <a:schemeClr val="accent1"/>
                </a:solidFill>
              </a:rPr>
              <a:t> de nouvelle physique: </a:t>
            </a:r>
            <a:r>
              <a:rPr lang="en-US" sz="2000" b="1" dirty="0" err="1" smtClean="0">
                <a:solidFill>
                  <a:schemeClr val="accent1"/>
                </a:solidFill>
              </a:rPr>
              <a:t>mesures</a:t>
            </a:r>
            <a:r>
              <a:rPr lang="en-US" sz="2000" b="1" dirty="0" smtClean="0">
                <a:solidFill>
                  <a:schemeClr val="accent1"/>
                </a:solidFill>
              </a:rPr>
              <a:t> de </a:t>
            </a:r>
            <a:r>
              <a:rPr lang="en-US" sz="2000" b="1" dirty="0" err="1" smtClean="0">
                <a:solidFill>
                  <a:schemeClr val="accent1"/>
                </a:solidFill>
              </a:rPr>
              <a:t>précision</a:t>
            </a:r>
            <a:endParaRPr lang="en-US" sz="2000" dirty="0" smtClean="0">
              <a:solidFill>
                <a:srgbClr val="000000"/>
              </a:solidFill>
            </a:endParaRPr>
          </a:p>
          <a:p>
            <a:pPr lvl="1"/>
            <a:r>
              <a:rPr lang="en-US" sz="2000" dirty="0" err="1" smtClean="0">
                <a:solidFill>
                  <a:srgbClr val="000000"/>
                </a:solidFill>
              </a:rPr>
              <a:t>Contraindre</a:t>
            </a:r>
            <a:r>
              <a:rPr lang="en-US" sz="2000" dirty="0" smtClean="0">
                <a:solidFill>
                  <a:srgbClr val="000000"/>
                </a:solidFill>
              </a:rPr>
              <a:t> les </a:t>
            </a:r>
            <a:r>
              <a:rPr lang="en-US" sz="2000" dirty="0" err="1" smtClean="0">
                <a:solidFill>
                  <a:srgbClr val="000000"/>
                </a:solidFill>
              </a:rPr>
              <a:t>paramètres</a:t>
            </a:r>
            <a:r>
              <a:rPr lang="en-US" sz="2000" dirty="0" smtClean="0">
                <a:solidFill>
                  <a:srgbClr val="000000"/>
                </a:solidFill>
              </a:rPr>
              <a:t> </a:t>
            </a:r>
            <a:r>
              <a:rPr lang="en-US" sz="2000" dirty="0" err="1" smtClean="0">
                <a:solidFill>
                  <a:srgbClr val="000000"/>
                </a:solidFill>
              </a:rPr>
              <a:t>inconnus</a:t>
            </a:r>
            <a:r>
              <a:rPr lang="en-US" sz="2000" dirty="0" smtClean="0">
                <a:solidFill>
                  <a:srgbClr val="000000"/>
                </a:solidFill>
              </a:rPr>
              <a:t> du </a:t>
            </a:r>
            <a:r>
              <a:rPr lang="en-US" sz="2000" dirty="0" err="1" smtClean="0">
                <a:solidFill>
                  <a:srgbClr val="000000"/>
                </a:solidFill>
              </a:rPr>
              <a:t>modèle</a:t>
            </a:r>
            <a:r>
              <a:rPr lang="en-US" sz="2000" dirty="0" smtClean="0">
                <a:solidFill>
                  <a:srgbClr val="000000"/>
                </a:solidFill>
              </a:rPr>
              <a:t> (</a:t>
            </a:r>
            <a:r>
              <a:rPr lang="en-US" sz="2000" dirty="0" err="1" smtClean="0">
                <a:solidFill>
                  <a:srgbClr val="000000"/>
                </a:solidFill>
              </a:rPr>
              <a:t>m</a:t>
            </a:r>
            <a:r>
              <a:rPr lang="en-US" sz="2000" baseline="-25000" dirty="0" err="1" smtClean="0">
                <a:solidFill>
                  <a:srgbClr val="000000"/>
                </a:solidFill>
              </a:rPr>
              <a:t>H</a:t>
            </a:r>
            <a:r>
              <a:rPr lang="en-US" sz="2000" dirty="0" smtClean="0">
                <a:solidFill>
                  <a:srgbClr val="000000"/>
                </a:solidFill>
              </a:rPr>
              <a:t>)</a:t>
            </a:r>
          </a:p>
          <a:p>
            <a:pPr lvl="1"/>
            <a:r>
              <a:rPr lang="en-US" sz="2000" dirty="0" err="1" smtClean="0">
                <a:solidFill>
                  <a:srgbClr val="000000"/>
                </a:solidFill>
              </a:rPr>
              <a:t>Eventuellement</a:t>
            </a:r>
            <a:r>
              <a:rPr lang="en-US" sz="2000" dirty="0" smtClean="0">
                <a:solidFill>
                  <a:srgbClr val="000000"/>
                </a:solidFill>
              </a:rPr>
              <a:t> </a:t>
            </a:r>
            <a:r>
              <a:rPr lang="en-US" sz="2000" dirty="0" err="1" smtClean="0">
                <a:solidFill>
                  <a:srgbClr val="000000"/>
                </a:solidFill>
              </a:rPr>
              <a:t>trouver</a:t>
            </a:r>
            <a:r>
              <a:rPr lang="en-US" sz="2000" dirty="0" smtClean="0">
                <a:solidFill>
                  <a:srgbClr val="000000"/>
                </a:solidFill>
              </a:rPr>
              <a:t> des </a:t>
            </a:r>
            <a:r>
              <a:rPr lang="en-US" sz="2000" dirty="0" err="1" smtClean="0">
                <a:solidFill>
                  <a:srgbClr val="000000"/>
                </a:solidFill>
              </a:rPr>
              <a:t>incohérences</a:t>
            </a:r>
            <a:r>
              <a:rPr lang="en-US" sz="2000" dirty="0" smtClean="0">
                <a:solidFill>
                  <a:srgbClr val="000000"/>
                </a:solidFill>
              </a:rPr>
              <a:t>, qui </a:t>
            </a:r>
            <a:r>
              <a:rPr lang="en-US" sz="2000" dirty="0" err="1" smtClean="0">
                <a:solidFill>
                  <a:srgbClr val="000000"/>
                </a:solidFill>
              </a:rPr>
              <a:t>signeraient</a:t>
            </a:r>
            <a:r>
              <a:rPr lang="en-US" sz="2000" dirty="0" smtClean="0">
                <a:solidFill>
                  <a:srgbClr val="000000"/>
                </a:solidFill>
              </a:rPr>
              <a:t> </a:t>
            </a:r>
            <a:r>
              <a:rPr lang="en-US" sz="2000" dirty="0" err="1" smtClean="0">
                <a:solidFill>
                  <a:srgbClr val="000000"/>
                </a:solidFill>
              </a:rPr>
              <a:t>l’existence</a:t>
            </a:r>
            <a:r>
              <a:rPr lang="en-US" sz="2000" dirty="0" smtClean="0">
                <a:solidFill>
                  <a:srgbClr val="000000"/>
                </a:solidFill>
              </a:rPr>
              <a:t> de nouvelle physique</a:t>
            </a:r>
          </a:p>
          <a:p>
            <a:pPr marL="0" indent="0">
              <a:buNone/>
            </a:pPr>
            <a:r>
              <a:rPr lang="en-US" sz="2000" b="1" dirty="0" err="1" smtClean="0">
                <a:solidFill>
                  <a:srgbClr val="FF0000"/>
                </a:solidFill>
              </a:rPr>
              <a:t>Complémentarité</a:t>
            </a:r>
            <a:r>
              <a:rPr lang="en-US" sz="2000" b="1" dirty="0" smtClean="0">
                <a:solidFill>
                  <a:srgbClr val="FF0000"/>
                </a:solidFill>
              </a:rPr>
              <a:t> entre </a:t>
            </a:r>
            <a:r>
              <a:rPr lang="en-US" sz="2000" b="1" dirty="0" err="1" smtClean="0">
                <a:solidFill>
                  <a:srgbClr val="FF0000"/>
                </a:solidFill>
              </a:rPr>
              <a:t>recherches</a:t>
            </a:r>
            <a:r>
              <a:rPr lang="en-US" sz="2000" b="1" dirty="0" smtClean="0">
                <a:solidFill>
                  <a:srgbClr val="FF0000"/>
                </a:solidFill>
              </a:rPr>
              <a:t> </a:t>
            </a:r>
            <a:r>
              <a:rPr lang="en-US" sz="2000" b="1" dirty="0" err="1" smtClean="0">
                <a:solidFill>
                  <a:srgbClr val="FF0000"/>
                </a:solidFill>
              </a:rPr>
              <a:t>directes</a:t>
            </a:r>
            <a:r>
              <a:rPr lang="en-US" sz="2000" b="1" dirty="0" smtClean="0">
                <a:solidFill>
                  <a:srgbClr val="FF0000"/>
                </a:solidFill>
              </a:rPr>
              <a:t> et </a:t>
            </a:r>
            <a:r>
              <a:rPr lang="en-US" sz="2000" b="1" dirty="0" err="1" smtClean="0">
                <a:solidFill>
                  <a:srgbClr val="FF0000"/>
                </a:solidFill>
              </a:rPr>
              <a:t>indirectes</a:t>
            </a:r>
            <a:r>
              <a:rPr lang="en-US" sz="2000" b="1" dirty="0" smtClean="0">
                <a:solidFill>
                  <a:srgbClr val="FF0000"/>
                </a:solidFill>
              </a:rPr>
              <a:t>: </a:t>
            </a:r>
            <a:r>
              <a:rPr lang="en-US" sz="2000" dirty="0" smtClean="0">
                <a:solidFill>
                  <a:srgbClr val="000000"/>
                </a:solidFill>
              </a:rPr>
              <a:t>les </a:t>
            </a:r>
            <a:r>
              <a:rPr lang="en-US" sz="2000" dirty="0" err="1" smtClean="0">
                <a:solidFill>
                  <a:srgbClr val="000000"/>
                </a:solidFill>
              </a:rPr>
              <a:t>énergies</a:t>
            </a:r>
            <a:r>
              <a:rPr lang="en-US" sz="2000" dirty="0" smtClean="0">
                <a:solidFill>
                  <a:srgbClr val="000000"/>
                </a:solidFill>
              </a:rPr>
              <a:t> </a:t>
            </a:r>
            <a:r>
              <a:rPr lang="en-US" sz="2000" dirty="0" err="1" smtClean="0">
                <a:solidFill>
                  <a:srgbClr val="000000"/>
                </a:solidFill>
              </a:rPr>
              <a:t>sondées</a:t>
            </a:r>
            <a:r>
              <a:rPr lang="en-US" sz="2000" dirty="0" smtClean="0">
                <a:solidFill>
                  <a:srgbClr val="000000"/>
                </a:solidFill>
              </a:rPr>
              <a:t> </a:t>
            </a:r>
            <a:r>
              <a:rPr lang="en-US" sz="2000" dirty="0" err="1" smtClean="0">
                <a:solidFill>
                  <a:srgbClr val="000000"/>
                </a:solidFill>
              </a:rPr>
              <a:t>dans</a:t>
            </a:r>
            <a:r>
              <a:rPr lang="en-US" sz="2000" dirty="0" smtClean="0">
                <a:solidFill>
                  <a:srgbClr val="000000"/>
                </a:solidFill>
              </a:rPr>
              <a:t> le second </a:t>
            </a:r>
            <a:r>
              <a:rPr lang="en-US" sz="2000" dirty="0" err="1" smtClean="0">
                <a:solidFill>
                  <a:srgbClr val="000000"/>
                </a:solidFill>
              </a:rPr>
              <a:t>cas</a:t>
            </a:r>
            <a:r>
              <a:rPr lang="en-US" sz="2000" dirty="0" smtClean="0">
                <a:solidFill>
                  <a:srgbClr val="000000"/>
                </a:solidFill>
              </a:rPr>
              <a:t> </a:t>
            </a:r>
            <a:r>
              <a:rPr lang="en-US" sz="2000" dirty="0" err="1" smtClean="0">
                <a:solidFill>
                  <a:srgbClr val="000000"/>
                </a:solidFill>
              </a:rPr>
              <a:t>étant</a:t>
            </a:r>
            <a:r>
              <a:rPr lang="en-US" sz="2000" dirty="0" smtClean="0">
                <a:solidFill>
                  <a:srgbClr val="000000"/>
                </a:solidFill>
              </a:rPr>
              <a:t> plus </a:t>
            </a:r>
            <a:r>
              <a:rPr lang="en-US" sz="2000" dirty="0" err="1" smtClean="0">
                <a:solidFill>
                  <a:srgbClr val="000000"/>
                </a:solidFill>
              </a:rPr>
              <a:t>grandes</a:t>
            </a:r>
            <a:r>
              <a:rPr lang="en-US" sz="2000" dirty="0" smtClean="0">
                <a:solidFill>
                  <a:srgbClr val="000000"/>
                </a:solidFill>
              </a:rPr>
              <a:t> (</a:t>
            </a:r>
            <a:r>
              <a:rPr lang="en-US" sz="2000" dirty="0" err="1" smtClean="0">
                <a:solidFill>
                  <a:srgbClr val="000000"/>
                </a:solidFill>
              </a:rPr>
              <a:t>nouvelles</a:t>
            </a:r>
            <a:r>
              <a:rPr lang="en-US" sz="2000" dirty="0" smtClean="0">
                <a:solidFill>
                  <a:srgbClr val="000000"/>
                </a:solidFill>
              </a:rPr>
              <a:t> </a:t>
            </a:r>
            <a:r>
              <a:rPr lang="en-US" sz="2000" dirty="0" err="1" smtClean="0">
                <a:solidFill>
                  <a:srgbClr val="000000"/>
                </a:solidFill>
              </a:rPr>
              <a:t>particules</a:t>
            </a:r>
            <a:r>
              <a:rPr lang="en-US" sz="2000" dirty="0" smtClean="0">
                <a:solidFill>
                  <a:srgbClr val="000000"/>
                </a:solidFill>
              </a:rPr>
              <a:t> </a:t>
            </a:r>
            <a:r>
              <a:rPr lang="en-US" sz="2000" dirty="0" err="1" smtClean="0">
                <a:solidFill>
                  <a:srgbClr val="000000"/>
                </a:solidFill>
              </a:rPr>
              <a:t>virtuelles</a:t>
            </a:r>
            <a:r>
              <a:rPr lang="en-US" sz="2000" dirty="0" smtClean="0">
                <a:solidFill>
                  <a:srgbClr val="000000"/>
                </a:solidFill>
              </a:rPr>
              <a:t> </a:t>
            </a:r>
            <a:r>
              <a:rPr lang="en-US" sz="2000" dirty="0" err="1" smtClean="0">
                <a:solidFill>
                  <a:srgbClr val="000000"/>
                </a:solidFill>
              </a:rPr>
              <a:t>dans</a:t>
            </a:r>
            <a:r>
              <a:rPr lang="en-US" sz="2000" dirty="0" smtClean="0">
                <a:solidFill>
                  <a:srgbClr val="000000"/>
                </a:solidFill>
              </a:rPr>
              <a:t> les </a:t>
            </a:r>
            <a:r>
              <a:rPr lang="en-US" sz="2000" dirty="0" err="1" smtClean="0">
                <a:solidFill>
                  <a:srgbClr val="000000"/>
                </a:solidFill>
              </a:rPr>
              <a:t>boucles</a:t>
            </a:r>
            <a:r>
              <a:rPr lang="en-US" sz="2000" dirty="0" smtClean="0">
                <a:solidFill>
                  <a:srgbClr val="000000"/>
                </a:solidFill>
              </a:rPr>
              <a:t>)</a:t>
            </a:r>
            <a:endParaRPr lang="en-US" sz="2000" dirty="0">
              <a:solidFill>
                <a:srgbClr val="000000"/>
              </a:solidFill>
            </a:endParaRPr>
          </a:p>
        </p:txBody>
      </p:sp>
    </p:spTree>
    <p:extLst>
      <p:ext uri="{BB962C8B-B14F-4D97-AF65-F5344CB8AC3E}">
        <p14:creationId xmlns:p14="http://schemas.microsoft.com/office/powerpoint/2010/main" val="3522802413"/>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smtClean="0"/>
              <a:t>Qu’est</a:t>
            </a:r>
            <a:r>
              <a:rPr lang="en-US" sz="4400" dirty="0" smtClean="0"/>
              <a:t> </a:t>
            </a:r>
            <a:r>
              <a:rPr lang="en-US" sz="4400" dirty="0" err="1" smtClean="0"/>
              <a:t>ce</a:t>
            </a:r>
            <a:r>
              <a:rPr lang="en-US" sz="4400" dirty="0" smtClean="0"/>
              <a:t> </a:t>
            </a:r>
            <a:r>
              <a:rPr lang="en-US" sz="4400" dirty="0" err="1" smtClean="0"/>
              <a:t>qu’un</a:t>
            </a:r>
            <a:r>
              <a:rPr lang="en-US" sz="4400" dirty="0" smtClean="0"/>
              <a:t> </a:t>
            </a:r>
            <a:r>
              <a:rPr lang="en-US" sz="4400" dirty="0" err="1" smtClean="0"/>
              <a:t>σ</a:t>
            </a:r>
            <a:r>
              <a:rPr lang="en-US" sz="4400" dirty="0" smtClean="0"/>
              <a:t>?</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6" name="ZoneTexte 1"/>
          <p:cNvSpPr txBox="1">
            <a:spLocks noChangeArrowheads="1"/>
          </p:cNvSpPr>
          <p:nvPr/>
        </p:nvSpPr>
        <p:spPr bwMode="auto">
          <a:xfrm>
            <a:off x="5513892" y="2037994"/>
            <a:ext cx="3339462" cy="372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smtClean="0">
                <a:latin typeface="+mn-lt"/>
              </a:rPr>
              <a:t>On </a:t>
            </a:r>
            <a:r>
              <a:rPr lang="en-US" sz="2000" dirty="0" err="1" smtClean="0">
                <a:latin typeface="+mn-lt"/>
              </a:rPr>
              <a:t>définit</a:t>
            </a:r>
            <a:r>
              <a:rPr lang="en-US" sz="2000" dirty="0" smtClean="0">
                <a:latin typeface="+mn-lt"/>
              </a:rPr>
              <a:t> un </a:t>
            </a:r>
            <a:r>
              <a:rPr lang="en-US" sz="2000" dirty="0" err="1" smtClean="0">
                <a:latin typeface="+mn-lt"/>
              </a:rPr>
              <a:t>σ</a:t>
            </a:r>
            <a:r>
              <a:rPr lang="en-US" sz="2000" dirty="0" smtClean="0">
                <a:latin typeface="+mn-lt"/>
              </a:rPr>
              <a:t> </a:t>
            </a:r>
            <a:r>
              <a:rPr lang="en-US" sz="2000" dirty="0" err="1" smtClean="0">
                <a:latin typeface="+mn-lt"/>
              </a:rPr>
              <a:t>ou</a:t>
            </a:r>
            <a:r>
              <a:rPr lang="en-US" sz="2000" dirty="0" smtClean="0">
                <a:latin typeface="+mn-lt"/>
              </a:rPr>
              <a:t> “</a:t>
            </a:r>
            <a:r>
              <a:rPr lang="en-US" sz="2000" dirty="0" err="1" smtClean="0">
                <a:latin typeface="+mn-lt"/>
              </a:rPr>
              <a:t>déviation</a:t>
            </a:r>
            <a:r>
              <a:rPr lang="en-US" sz="2000" dirty="0" smtClean="0">
                <a:latin typeface="+mn-lt"/>
              </a:rPr>
              <a:t> standard” par </a:t>
            </a:r>
            <a:r>
              <a:rPr lang="en-US" sz="2000" dirty="0" err="1" smtClean="0">
                <a:latin typeface="+mn-lt"/>
              </a:rPr>
              <a:t>analogie</a:t>
            </a:r>
            <a:r>
              <a:rPr lang="en-US" sz="2000" dirty="0" smtClean="0">
                <a:latin typeface="+mn-lt"/>
              </a:rPr>
              <a:t> avec </a:t>
            </a:r>
            <a:r>
              <a:rPr lang="en-US" sz="2000" dirty="0" err="1" smtClean="0">
                <a:latin typeface="+mn-lt"/>
              </a:rPr>
              <a:t>une</a:t>
            </a:r>
            <a:r>
              <a:rPr lang="en-US" sz="2000" dirty="0" smtClean="0">
                <a:latin typeface="+mn-lt"/>
              </a:rPr>
              <a:t> </a:t>
            </a:r>
            <a:r>
              <a:rPr lang="en-US" sz="2000" dirty="0" err="1" smtClean="0">
                <a:latin typeface="+mn-lt"/>
              </a:rPr>
              <a:t>gaussienne</a:t>
            </a:r>
            <a:r>
              <a:rPr lang="en-US" sz="2000" dirty="0" smtClean="0">
                <a:latin typeface="+mn-lt"/>
              </a:rPr>
              <a:t>:</a:t>
            </a:r>
            <a:endParaRPr lang="fr-FR" sz="2000" dirty="0">
              <a:latin typeface="+mn-lt"/>
            </a:endParaRPr>
          </a:p>
          <a:p>
            <a:pPr eaLnBrk="1" hangingPunct="1"/>
            <a:endParaRPr lang="fr-FR" sz="2000" dirty="0" smtClean="0">
              <a:solidFill>
                <a:srgbClr val="000000"/>
              </a:solidFill>
              <a:latin typeface="+mn-lt"/>
            </a:endParaRPr>
          </a:p>
          <a:p>
            <a:pPr marL="342900" indent="-342900" eaLnBrk="1" hangingPunct="1">
              <a:buFont typeface="Arial"/>
              <a:buChar char="•"/>
            </a:pPr>
            <a:r>
              <a:rPr lang="fr-FR" sz="2000" dirty="0" smtClean="0">
                <a:solidFill>
                  <a:srgbClr val="000000"/>
                </a:solidFill>
                <a:latin typeface="+mn-lt"/>
              </a:rPr>
              <a:t> 68.3% de chance d’être à moins de ±1σ </a:t>
            </a:r>
          </a:p>
          <a:p>
            <a:pPr marL="285750" indent="-285750" eaLnBrk="1" hangingPunct="1">
              <a:buFont typeface="Arial"/>
              <a:buChar char="•"/>
            </a:pPr>
            <a:r>
              <a:rPr lang="fr-FR" sz="2000" dirty="0" smtClean="0">
                <a:solidFill>
                  <a:srgbClr val="000000"/>
                </a:solidFill>
                <a:latin typeface="+mn-lt"/>
              </a:rPr>
              <a:t>à </a:t>
            </a:r>
            <a:r>
              <a:rPr lang="fr-FR" sz="2000" dirty="0">
                <a:solidFill>
                  <a:srgbClr val="000000"/>
                </a:solidFill>
                <a:latin typeface="+mn-lt"/>
              </a:rPr>
              <a:t>2</a:t>
            </a:r>
            <a:r>
              <a:rPr lang="fr-FR" sz="2000" dirty="0" smtClean="0">
                <a:solidFill>
                  <a:srgbClr val="000000"/>
                </a:solidFill>
                <a:latin typeface="+mn-lt"/>
              </a:rPr>
              <a:t>σ = 95.5%</a:t>
            </a:r>
          </a:p>
          <a:p>
            <a:pPr marL="285750" indent="-285750" eaLnBrk="1" hangingPunct="1">
              <a:buFont typeface="Arial"/>
              <a:buChar char="•"/>
            </a:pPr>
            <a:r>
              <a:rPr lang="fr-FR" sz="2000" dirty="0" smtClean="0">
                <a:solidFill>
                  <a:srgbClr val="000000"/>
                </a:solidFill>
                <a:latin typeface="+mn-lt"/>
              </a:rPr>
              <a:t>à 3σ = 99.7%</a:t>
            </a:r>
          </a:p>
          <a:p>
            <a:pPr marL="285750" indent="-285750" eaLnBrk="1" hangingPunct="1">
              <a:buFont typeface="Arial"/>
              <a:buChar char="•"/>
            </a:pPr>
            <a:r>
              <a:rPr lang="fr-FR" sz="2000" dirty="0" smtClean="0">
                <a:solidFill>
                  <a:srgbClr val="000000"/>
                </a:solidFill>
                <a:latin typeface="+mn-lt"/>
              </a:rPr>
              <a:t>à 4σ = 99.994%</a:t>
            </a:r>
          </a:p>
          <a:p>
            <a:pPr marL="285750" indent="-285750" eaLnBrk="1" hangingPunct="1">
              <a:buFont typeface="Arial"/>
              <a:buChar char="•"/>
            </a:pPr>
            <a:r>
              <a:rPr lang="fr-FR" sz="2000" dirty="0" smtClean="0">
                <a:solidFill>
                  <a:srgbClr val="000000"/>
                </a:solidFill>
                <a:latin typeface="+mn-lt"/>
              </a:rPr>
              <a:t>à 5σ </a:t>
            </a:r>
            <a:r>
              <a:rPr lang="fr-FR" sz="2000" dirty="0" smtClean="0">
                <a:solidFill>
                  <a:srgbClr val="000000"/>
                </a:solidFill>
                <a:latin typeface="+mn-lt"/>
              </a:rPr>
              <a:t>&gt; </a:t>
            </a:r>
            <a:r>
              <a:rPr lang="fr-FR" sz="2000" dirty="0" smtClean="0">
                <a:solidFill>
                  <a:srgbClr val="000000"/>
                </a:solidFill>
                <a:latin typeface="+mn-lt"/>
              </a:rPr>
              <a:t>99.9999%</a:t>
            </a:r>
          </a:p>
          <a:p>
            <a:pPr eaLnBrk="1" hangingPunct="1"/>
            <a:endParaRPr lang="fr-FR" dirty="0" smtClean="0">
              <a:solidFill>
                <a:srgbClr val="000000"/>
              </a:solidFill>
              <a:latin typeface="+mn-lt"/>
            </a:endParaRPr>
          </a:p>
          <a:p>
            <a:pPr eaLnBrk="1" hangingPunct="1"/>
            <a:endParaRPr lang="fr-FR" dirty="0">
              <a:solidFill>
                <a:srgbClr val="000000"/>
              </a:solidFill>
              <a:latin typeface="+mn-lt"/>
            </a:endParaRPr>
          </a:p>
        </p:txBody>
      </p:sp>
      <p:pic>
        <p:nvPicPr>
          <p:cNvPr id="3" name="Picture 2"/>
          <p:cNvPicPr>
            <a:picLocks noChangeAspect="1"/>
          </p:cNvPicPr>
          <p:nvPr/>
        </p:nvPicPr>
        <p:blipFill>
          <a:blip r:embed="rId3"/>
          <a:stretch>
            <a:fillRect/>
          </a:stretch>
        </p:blipFill>
        <p:spPr>
          <a:xfrm>
            <a:off x="63171" y="1920705"/>
            <a:ext cx="5076110" cy="4348692"/>
          </a:xfrm>
          <a:prstGeom prst="rect">
            <a:avLst/>
          </a:prstGeom>
        </p:spPr>
      </p:pic>
      <p:cxnSp>
        <p:nvCxnSpPr>
          <p:cNvPr id="6" name="Straight Arrow Connector 5"/>
          <p:cNvCxnSpPr/>
          <p:nvPr/>
        </p:nvCxnSpPr>
        <p:spPr>
          <a:xfrm>
            <a:off x="2849878" y="5312917"/>
            <a:ext cx="464654"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865365" y="4879212"/>
            <a:ext cx="424403" cy="369332"/>
          </a:xfrm>
          <a:prstGeom prst="rect">
            <a:avLst/>
          </a:prstGeom>
          <a:noFill/>
        </p:spPr>
        <p:txBody>
          <a:bodyPr wrap="none" rtlCol="0">
            <a:spAutoFit/>
          </a:bodyPr>
          <a:lstStyle/>
          <a:p>
            <a:r>
              <a:rPr lang="en-US" dirty="0" smtClean="0">
                <a:solidFill>
                  <a:schemeClr val="accent1"/>
                </a:solidFill>
              </a:rPr>
              <a:t>1σ</a:t>
            </a:r>
            <a:endParaRPr lang="en-US" dirty="0">
              <a:solidFill>
                <a:schemeClr val="accent1"/>
              </a:solidFill>
            </a:endParaRPr>
          </a:p>
        </p:txBody>
      </p:sp>
      <p:sp>
        <p:nvSpPr>
          <p:cNvPr id="5" name="Slide Number Placeholder 4"/>
          <p:cNvSpPr>
            <a:spLocks noGrp="1"/>
          </p:cNvSpPr>
          <p:nvPr>
            <p:ph type="sldNum" sz="quarter" idx="12"/>
          </p:nvPr>
        </p:nvSpPr>
        <p:spPr/>
        <p:txBody>
          <a:bodyPr/>
          <a:lstStyle/>
          <a:p>
            <a:fld id="{5FD889E0-CAB2-4699-909D-B9A88D47ACBE}" type="slidenum">
              <a:rPr lang="en-US" smtClean="0"/>
              <a:t>112</a:t>
            </a:fld>
            <a:endParaRPr lang="en-US"/>
          </a:p>
        </p:txBody>
      </p:sp>
    </p:spTree>
    <p:extLst>
      <p:ext uri="{BB962C8B-B14F-4D97-AF65-F5344CB8AC3E}">
        <p14:creationId xmlns:p14="http://schemas.microsoft.com/office/powerpoint/2010/main" val="1712775204"/>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Qu’en est-il aujourd’hui?</a:t>
            </a:r>
            <a:endParaRPr lang="fr-FR" dirty="0"/>
          </a:p>
        </p:txBody>
      </p:sp>
      <p:sp>
        <p:nvSpPr>
          <p:cNvPr id="3" name="Espace réservé du pied de page 2"/>
          <p:cNvSpPr>
            <a:spLocks noGrp="1"/>
          </p:cNvSpPr>
          <p:nvPr>
            <p:ph type="ftr" sz="quarter" idx="11"/>
          </p:nvPr>
        </p:nvSpPr>
        <p:spPr/>
        <p:txBody>
          <a:bodyPr/>
          <a:lstStyle/>
          <a:p>
            <a:r>
              <a:rPr lang="fr-FR" smtClean="0"/>
              <a:t>J. MALCLES 25/09/2012</a:t>
            </a:r>
            <a:endParaRPr lang="en-US" dirty="0"/>
          </a:p>
        </p:txBody>
      </p:sp>
      <p:pic>
        <p:nvPicPr>
          <p:cNvPr id="52" name="Picture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t>113</a:t>
            </a:fld>
            <a:endParaRPr lang="en-US"/>
          </a:p>
        </p:txBody>
      </p:sp>
      <p:pic>
        <p:nvPicPr>
          <p:cNvPr id="6" name="Picture 5"/>
          <p:cNvPicPr>
            <a:picLocks noChangeAspect="1"/>
          </p:cNvPicPr>
          <p:nvPr/>
        </p:nvPicPr>
        <p:blipFill>
          <a:blip r:embed="rId3"/>
          <a:stretch>
            <a:fillRect/>
          </a:stretch>
        </p:blipFill>
        <p:spPr>
          <a:xfrm>
            <a:off x="2159000" y="0"/>
            <a:ext cx="4810977" cy="6858000"/>
          </a:xfrm>
          <a:prstGeom prst="rect">
            <a:avLst/>
          </a:prstGeom>
        </p:spPr>
      </p:pic>
    </p:spTree>
    <p:extLst>
      <p:ext uri="{BB962C8B-B14F-4D97-AF65-F5344CB8AC3E}">
        <p14:creationId xmlns:p14="http://schemas.microsoft.com/office/powerpoint/2010/main" val="13229696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lementary-Partic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417" y="1624885"/>
            <a:ext cx="4027000" cy="4361976"/>
          </a:xfrm>
          <a:prstGeom prst="rect">
            <a:avLst/>
          </a:prstGeom>
        </p:spPr>
      </p:pic>
      <p:sp>
        <p:nvSpPr>
          <p:cNvPr id="2" name="Titre 1"/>
          <p:cNvSpPr>
            <a:spLocks noGrp="1"/>
          </p:cNvSpPr>
          <p:nvPr>
            <p:ph type="title"/>
          </p:nvPr>
        </p:nvSpPr>
        <p:spPr/>
        <p:txBody>
          <a:bodyPr/>
          <a:lstStyle/>
          <a:p>
            <a:r>
              <a:rPr lang="fr-FR" dirty="0" smtClean="0"/>
              <a:t>Interactions</a:t>
            </a:r>
            <a:endParaRPr lang="fr-FR" dirty="0"/>
          </a:p>
        </p:txBody>
      </p:sp>
      <p:sp>
        <p:nvSpPr>
          <p:cNvPr id="3" name="Espace réservé du pied de page 2"/>
          <p:cNvSpPr>
            <a:spLocks noGrp="1"/>
          </p:cNvSpPr>
          <p:nvPr>
            <p:ph type="ftr" sz="quarter" idx="11"/>
          </p:nvPr>
        </p:nvSpPr>
        <p:spPr/>
        <p:txBody>
          <a:bodyPr/>
          <a:lstStyle/>
          <a:p>
            <a:r>
              <a:rPr lang="fr-FR" smtClean="0"/>
              <a:t>J. MALCLES 25/09/2012</a:t>
            </a:r>
            <a:endParaRPr lang="en-US" dirty="0"/>
          </a:p>
        </p:txBody>
      </p:sp>
      <p:sp>
        <p:nvSpPr>
          <p:cNvPr id="7" name="Text Box 5"/>
          <p:cNvSpPr txBox="1">
            <a:spLocks noChangeArrowheads="1"/>
          </p:cNvSpPr>
          <p:nvPr/>
        </p:nvSpPr>
        <p:spPr bwMode="auto">
          <a:xfrm>
            <a:off x="156533" y="1837118"/>
            <a:ext cx="4025351" cy="4095609"/>
          </a:xfrm>
          <a:prstGeom prst="rect">
            <a:avLst/>
          </a:prstGeom>
          <a:noFill/>
          <a:ln>
            <a:noFill/>
          </a:ln>
          <a:effectLst/>
          <a:extLst>
            <a:ext uri="{909E8E84-426E-40dd-AFC4-6F175D3DCCD1}">
              <a14:hiddenFill xmlns:a14="http://schemas.microsoft.com/office/drawing/2010/main">
                <a:solidFill>
                  <a:schemeClr val="bg1">
                    <a:alpha val="89000"/>
                  </a:schemeClr>
                </a:solidFill>
              </a14:hiddenFill>
            </a:ext>
            <a:ext uri="{91240B29-F687-4f45-9708-019B960494DF}">
              <a14:hiddenLine xmlns:a14="http://schemas.microsoft.com/office/drawing/2010/main" w="19050">
                <a:solidFill>
                  <a:srgbClr val="0000FF"/>
                </a:solidFill>
                <a:miter lim="800000"/>
                <a:headEnd/>
                <a:tailEnd type="none" w="sm" len="med"/>
              </a14:hiddenLine>
            </a:ext>
            <a:ext uri="{AF507438-7753-43e0-B8FC-AC1667EBCBE1}">
              <a14:hiddenEffects xmlns:a14="http://schemas.microsoft.com/office/drawing/2010/main">
                <a:effectLst>
                  <a:outerShdw dist="71842" dir="2700000" algn="ctr" rotWithShape="0">
                    <a:srgbClr val="DDDDDD"/>
                  </a:outerShdw>
                </a:effectLst>
              </a14:hiddenEffects>
            </a:ext>
          </a:extLst>
        </p:spPr>
        <p:txBody>
          <a:bodyPr wrap="square" lIns="90000" tIns="46800" rIns="90000" bIns="46800">
            <a:spAutoFit/>
          </a:bodyPr>
          <a:lstStyle>
            <a:lvl1pPr marL="603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fr-FR" sz="2000" b="1" dirty="0" smtClean="0">
                <a:solidFill>
                  <a:schemeClr val="accent1"/>
                </a:solidFill>
                <a:latin typeface="+mn-lt"/>
                <a:cs typeface="Arial" charset="0"/>
              </a:rPr>
              <a:t>Interaction électromagnétique</a:t>
            </a:r>
            <a:r>
              <a:rPr lang="fr-FR" sz="2000" b="1" dirty="0">
                <a:solidFill>
                  <a:schemeClr val="accent1"/>
                </a:solidFill>
                <a:latin typeface="+mn-lt"/>
                <a:cs typeface="Arial" charset="0"/>
              </a:rPr>
              <a:t>:</a:t>
            </a:r>
            <a:r>
              <a:rPr lang="fr-FR" sz="2000" b="1" dirty="0" smtClean="0">
                <a:solidFill>
                  <a:schemeClr val="accent1"/>
                </a:solidFill>
                <a:latin typeface="+mn-lt"/>
                <a:cs typeface="Arial" charset="0"/>
              </a:rPr>
              <a:t> </a:t>
            </a:r>
          </a:p>
          <a:p>
            <a:pPr marL="403225" indent="-342900">
              <a:spcBef>
                <a:spcPct val="50000"/>
              </a:spcBef>
              <a:buFont typeface="Arial"/>
              <a:buChar char="•"/>
            </a:pPr>
            <a:r>
              <a:rPr lang="fr-FR" sz="2000" b="1" dirty="0">
                <a:solidFill>
                  <a:schemeClr val="accent1">
                    <a:lumMod val="60000"/>
                    <a:lumOff val="40000"/>
                  </a:schemeClr>
                </a:solidFill>
                <a:latin typeface="+mn-lt"/>
                <a:cs typeface="Arial" charset="0"/>
              </a:rPr>
              <a:t>P</a:t>
            </a:r>
            <a:r>
              <a:rPr lang="fr-FR" sz="2000" b="1" dirty="0" smtClean="0">
                <a:solidFill>
                  <a:schemeClr val="accent1">
                    <a:lumMod val="60000"/>
                    <a:lumOff val="40000"/>
                  </a:schemeClr>
                </a:solidFill>
                <a:latin typeface="+mn-lt"/>
                <a:cs typeface="Arial" charset="0"/>
              </a:rPr>
              <a:t>ortée par le photon de masse nulle</a:t>
            </a:r>
          </a:p>
          <a:p>
            <a:pPr marL="403225" indent="-342900">
              <a:spcBef>
                <a:spcPct val="50000"/>
              </a:spcBef>
              <a:buFont typeface="Arial"/>
              <a:buChar char="•"/>
            </a:pPr>
            <a:r>
              <a:rPr lang="fr-FR" sz="2000" b="1" dirty="0" smtClean="0">
                <a:solidFill>
                  <a:srgbClr val="660066"/>
                </a:solidFill>
                <a:latin typeface="+mn-lt"/>
                <a:cs typeface="Arial" charset="0"/>
              </a:rPr>
              <a:t>Agit sur les particules chargées électriquement</a:t>
            </a:r>
          </a:p>
          <a:p>
            <a:pPr marL="403225" indent="-342900">
              <a:spcBef>
                <a:spcPct val="50000"/>
              </a:spcBef>
              <a:buFont typeface="Arial"/>
              <a:buChar char="•"/>
            </a:pPr>
            <a:r>
              <a:rPr lang="fr-FR" sz="2000" b="1" dirty="0">
                <a:solidFill>
                  <a:srgbClr val="333333"/>
                </a:solidFill>
                <a:latin typeface="+mn-lt"/>
                <a:cs typeface="Arial" charset="0"/>
              </a:rPr>
              <a:t>M</a:t>
            </a:r>
            <a:r>
              <a:rPr lang="fr-FR" sz="2000" b="1" dirty="0" smtClean="0">
                <a:solidFill>
                  <a:srgbClr val="333333"/>
                </a:solidFill>
                <a:latin typeface="+mn-lt"/>
                <a:cs typeface="Arial" charset="0"/>
              </a:rPr>
              <a:t>anifestations: électricité, magnétisme, cohésion atomique</a:t>
            </a:r>
          </a:p>
          <a:p>
            <a:pPr marL="403225" indent="-342900">
              <a:spcBef>
                <a:spcPct val="50000"/>
              </a:spcBef>
              <a:buFont typeface="Arial"/>
              <a:buChar char="•"/>
            </a:pPr>
            <a:r>
              <a:rPr lang="fr-FR" sz="2000" dirty="0">
                <a:solidFill>
                  <a:srgbClr val="333333"/>
                </a:solidFill>
                <a:latin typeface="+mn-lt"/>
                <a:cs typeface="Arial" charset="0"/>
              </a:rPr>
              <a:t>Intensité relative = </a:t>
            </a:r>
            <a:r>
              <a:rPr lang="fr-FR" sz="2000" dirty="0" smtClean="0">
                <a:solidFill>
                  <a:srgbClr val="333333"/>
                </a:solidFill>
                <a:latin typeface="+mn-lt"/>
                <a:cs typeface="Arial" charset="0"/>
              </a:rPr>
              <a:t>10</a:t>
            </a:r>
            <a:r>
              <a:rPr lang="fr-FR" sz="2000" baseline="30000" dirty="0" smtClean="0">
                <a:solidFill>
                  <a:srgbClr val="333333"/>
                </a:solidFill>
                <a:latin typeface="+mn-lt"/>
                <a:cs typeface="Arial" charset="0"/>
              </a:rPr>
              <a:t>-2</a:t>
            </a:r>
            <a:endParaRPr lang="fr-FR" sz="2000" dirty="0">
              <a:solidFill>
                <a:srgbClr val="333333"/>
              </a:solidFill>
              <a:latin typeface="+mn-lt"/>
              <a:cs typeface="Arial" charset="0"/>
            </a:endParaRPr>
          </a:p>
          <a:p>
            <a:pPr marL="403225" indent="-342900">
              <a:spcBef>
                <a:spcPct val="50000"/>
              </a:spcBef>
              <a:buFont typeface="Arial"/>
              <a:buChar char="•"/>
            </a:pPr>
            <a:r>
              <a:rPr lang="fr-FR" sz="2000" dirty="0" smtClean="0">
                <a:solidFill>
                  <a:srgbClr val="333333"/>
                </a:solidFill>
                <a:latin typeface="+mn-lt"/>
                <a:cs typeface="Arial" charset="0"/>
              </a:rPr>
              <a:t>Portée infinie</a:t>
            </a:r>
            <a:endParaRPr lang="fr-FR" sz="2000" dirty="0">
              <a:solidFill>
                <a:srgbClr val="333333"/>
              </a:solidFill>
              <a:latin typeface="+mn-lt"/>
              <a:cs typeface="Arial" charset="0"/>
            </a:endParaRPr>
          </a:p>
          <a:p>
            <a:pPr marL="403225" indent="-342900">
              <a:spcBef>
                <a:spcPct val="50000"/>
              </a:spcBef>
              <a:buFont typeface="Arial"/>
              <a:buChar char="•"/>
            </a:pPr>
            <a:endParaRPr lang="fr-FR" sz="2000" dirty="0" smtClean="0">
              <a:solidFill>
                <a:srgbClr val="333333"/>
              </a:solidFill>
              <a:latin typeface="+mn-lt"/>
              <a:cs typeface="Arial"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13" name="Rectangle 12"/>
          <p:cNvSpPr/>
          <p:nvPr/>
        </p:nvSpPr>
        <p:spPr>
          <a:xfrm>
            <a:off x="5544869" y="2323432"/>
            <a:ext cx="2152896" cy="1703851"/>
          </a:xfrm>
          <a:prstGeom prst="rect">
            <a:avLst/>
          </a:prstGeom>
          <a:noFill/>
          <a:ln w="57150"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713253" y="2323406"/>
            <a:ext cx="696982" cy="851927"/>
          </a:xfrm>
          <a:prstGeom prst="rect">
            <a:avLst/>
          </a:prstGeom>
          <a:noFill/>
          <a:ln w="57150" cmpd="sng">
            <a:solidFill>
              <a:srgbClr val="FF29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511408" y="4985141"/>
            <a:ext cx="2152896" cy="900890"/>
          </a:xfrm>
          <a:prstGeom prst="rect">
            <a:avLst/>
          </a:prstGeom>
          <a:noFill/>
          <a:ln w="57150"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12</a:t>
            </a:fld>
            <a:endParaRPr lang="en-US"/>
          </a:p>
        </p:txBody>
      </p:sp>
    </p:spTree>
    <p:extLst>
      <p:ext uri="{BB962C8B-B14F-4D97-AF65-F5344CB8AC3E}">
        <p14:creationId xmlns:p14="http://schemas.microsoft.com/office/powerpoint/2010/main" val="175162911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lementary-Partic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417" y="1624885"/>
            <a:ext cx="4027000" cy="4361976"/>
          </a:xfrm>
          <a:prstGeom prst="rect">
            <a:avLst/>
          </a:prstGeom>
        </p:spPr>
      </p:pic>
      <p:sp>
        <p:nvSpPr>
          <p:cNvPr id="2" name="Titre 1"/>
          <p:cNvSpPr>
            <a:spLocks noGrp="1"/>
          </p:cNvSpPr>
          <p:nvPr>
            <p:ph type="title"/>
          </p:nvPr>
        </p:nvSpPr>
        <p:spPr/>
        <p:txBody>
          <a:bodyPr/>
          <a:lstStyle/>
          <a:p>
            <a:r>
              <a:rPr lang="fr-FR" dirty="0" smtClean="0"/>
              <a:t>Interactions</a:t>
            </a:r>
            <a:endParaRPr lang="fr-FR" dirty="0"/>
          </a:p>
        </p:txBody>
      </p:sp>
      <p:sp>
        <p:nvSpPr>
          <p:cNvPr id="3" name="Espace réservé du pied de page 2"/>
          <p:cNvSpPr>
            <a:spLocks noGrp="1"/>
          </p:cNvSpPr>
          <p:nvPr>
            <p:ph type="ftr" sz="quarter" idx="11"/>
          </p:nvPr>
        </p:nvSpPr>
        <p:spPr/>
        <p:txBody>
          <a:bodyPr/>
          <a:lstStyle/>
          <a:p>
            <a:r>
              <a:rPr lang="fr-FR" smtClean="0"/>
              <a:t>J. MALCLES 25/09/2012</a:t>
            </a:r>
            <a:endParaRPr lang="en-US" dirty="0"/>
          </a:p>
        </p:txBody>
      </p:sp>
      <p:sp>
        <p:nvSpPr>
          <p:cNvPr id="7" name="Text Box 5"/>
          <p:cNvSpPr txBox="1">
            <a:spLocks noChangeArrowheads="1"/>
          </p:cNvSpPr>
          <p:nvPr/>
        </p:nvSpPr>
        <p:spPr bwMode="auto">
          <a:xfrm>
            <a:off x="156533" y="1837118"/>
            <a:ext cx="4381586" cy="2095062"/>
          </a:xfrm>
          <a:prstGeom prst="rect">
            <a:avLst/>
          </a:prstGeom>
          <a:noFill/>
          <a:ln>
            <a:noFill/>
          </a:ln>
          <a:effectLst/>
          <a:extLst>
            <a:ext uri="{909E8E84-426E-40dd-AFC4-6F175D3DCCD1}">
              <a14:hiddenFill xmlns:a14="http://schemas.microsoft.com/office/drawing/2010/main">
                <a:solidFill>
                  <a:schemeClr val="bg1">
                    <a:alpha val="89000"/>
                  </a:schemeClr>
                </a:solidFill>
              </a14:hiddenFill>
            </a:ext>
            <a:ext uri="{91240B29-F687-4f45-9708-019B960494DF}">
              <a14:hiddenLine xmlns:a14="http://schemas.microsoft.com/office/drawing/2010/main" w="19050">
                <a:solidFill>
                  <a:srgbClr val="0000FF"/>
                </a:solidFill>
                <a:miter lim="800000"/>
                <a:headEnd/>
                <a:tailEnd type="none" w="sm" len="med"/>
              </a14:hiddenLine>
            </a:ext>
            <a:ext uri="{AF507438-7753-43e0-B8FC-AC1667EBCBE1}">
              <a14:hiddenEffects xmlns:a14="http://schemas.microsoft.com/office/drawing/2010/main">
                <a:effectLst>
                  <a:outerShdw dist="71842" dir="2700000" algn="ctr" rotWithShape="0">
                    <a:srgbClr val="DDDDDD"/>
                  </a:outerShdw>
                </a:effectLst>
              </a14:hiddenEffects>
            </a:ext>
          </a:extLst>
        </p:spPr>
        <p:txBody>
          <a:bodyPr wrap="square" lIns="90000" tIns="46800" rIns="90000" bIns="46800">
            <a:spAutoFit/>
          </a:bodyPr>
          <a:lstStyle>
            <a:lvl1pPr marL="603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fr-FR" sz="2000" b="1" dirty="0" smtClean="0">
                <a:solidFill>
                  <a:schemeClr val="accent1"/>
                </a:solidFill>
                <a:latin typeface="+mn-lt"/>
                <a:cs typeface="Arial" charset="0"/>
              </a:rPr>
              <a:t>Interaction faible: </a:t>
            </a:r>
          </a:p>
          <a:p>
            <a:pPr marL="403225" indent="-342900">
              <a:spcBef>
                <a:spcPct val="50000"/>
              </a:spcBef>
              <a:buFont typeface="Arial"/>
              <a:buChar char="•"/>
            </a:pPr>
            <a:r>
              <a:rPr lang="fr-FR" sz="2000" b="1" dirty="0">
                <a:solidFill>
                  <a:schemeClr val="accent1">
                    <a:lumMod val="60000"/>
                    <a:lumOff val="40000"/>
                  </a:schemeClr>
                </a:solidFill>
                <a:latin typeface="+mn-lt"/>
                <a:cs typeface="Arial" charset="0"/>
              </a:rPr>
              <a:t>P</a:t>
            </a:r>
            <a:r>
              <a:rPr lang="fr-FR" sz="2000" b="1" dirty="0" smtClean="0">
                <a:solidFill>
                  <a:schemeClr val="accent1">
                    <a:lumMod val="60000"/>
                    <a:lumOff val="40000"/>
                  </a:schemeClr>
                </a:solidFill>
                <a:latin typeface="+mn-lt"/>
                <a:cs typeface="Arial" charset="0"/>
              </a:rPr>
              <a:t>ortée par 3 bosons W</a:t>
            </a:r>
            <a:r>
              <a:rPr lang="fr-FR" sz="2000" b="1" baseline="30000" dirty="0" smtClean="0">
                <a:solidFill>
                  <a:schemeClr val="accent1">
                    <a:lumMod val="60000"/>
                    <a:lumOff val="40000"/>
                  </a:schemeClr>
                </a:solidFill>
                <a:latin typeface="+mn-lt"/>
                <a:cs typeface="Arial" charset="0"/>
              </a:rPr>
              <a:t>+</a:t>
            </a:r>
            <a:r>
              <a:rPr lang="fr-FR" sz="2000" b="1" dirty="0" smtClean="0">
                <a:solidFill>
                  <a:schemeClr val="accent1">
                    <a:lumMod val="60000"/>
                    <a:lumOff val="40000"/>
                  </a:schemeClr>
                </a:solidFill>
                <a:latin typeface="+mn-lt"/>
                <a:cs typeface="Arial" charset="0"/>
              </a:rPr>
              <a:t>, W</a:t>
            </a:r>
            <a:r>
              <a:rPr lang="fr-FR" sz="2000" b="1" baseline="30000" dirty="0" smtClean="0">
                <a:solidFill>
                  <a:schemeClr val="accent1">
                    <a:lumMod val="60000"/>
                    <a:lumOff val="40000"/>
                  </a:schemeClr>
                </a:solidFill>
                <a:latin typeface="+mn-lt"/>
                <a:cs typeface="Arial" charset="0"/>
              </a:rPr>
              <a:t>-</a:t>
            </a:r>
            <a:r>
              <a:rPr lang="fr-FR" sz="2000" b="1" dirty="0" smtClean="0">
                <a:solidFill>
                  <a:schemeClr val="accent1">
                    <a:lumMod val="60000"/>
                    <a:lumOff val="40000"/>
                  </a:schemeClr>
                </a:solidFill>
                <a:latin typeface="+mn-lt"/>
                <a:cs typeface="Arial" charset="0"/>
              </a:rPr>
              <a:t>, et Z</a:t>
            </a:r>
            <a:r>
              <a:rPr lang="fr-FR" sz="2000" b="1" baseline="30000" dirty="0" smtClean="0">
                <a:solidFill>
                  <a:schemeClr val="accent1">
                    <a:lumMod val="60000"/>
                    <a:lumOff val="40000"/>
                  </a:schemeClr>
                </a:solidFill>
                <a:latin typeface="+mn-lt"/>
                <a:cs typeface="Arial" charset="0"/>
              </a:rPr>
              <a:t>0</a:t>
            </a:r>
            <a:r>
              <a:rPr lang="fr-FR" sz="2000" b="1" dirty="0" smtClean="0">
                <a:solidFill>
                  <a:schemeClr val="accent1">
                    <a:lumMod val="60000"/>
                    <a:lumOff val="40000"/>
                  </a:schemeClr>
                </a:solidFill>
                <a:latin typeface="+mn-lt"/>
                <a:cs typeface="Arial" charset="0"/>
              </a:rPr>
              <a:t>, de masses non nulles</a:t>
            </a:r>
          </a:p>
          <a:p>
            <a:pPr marL="403225" indent="-342900">
              <a:spcBef>
                <a:spcPct val="50000"/>
              </a:spcBef>
              <a:buFont typeface="Arial"/>
              <a:buChar char="•"/>
            </a:pPr>
            <a:r>
              <a:rPr lang="fr-FR" sz="2000" b="1" dirty="0" smtClean="0">
                <a:solidFill>
                  <a:srgbClr val="660066"/>
                </a:solidFill>
                <a:latin typeface="+mn-lt"/>
                <a:cs typeface="Arial" charset="0"/>
              </a:rPr>
              <a:t>Agit sur toutes les particules </a:t>
            </a:r>
          </a:p>
          <a:p>
            <a:pPr marL="403225" indent="-342900">
              <a:spcBef>
                <a:spcPct val="50000"/>
              </a:spcBef>
              <a:buFont typeface="Arial"/>
              <a:buChar char="•"/>
            </a:pPr>
            <a:r>
              <a:rPr lang="fr-FR" sz="2000" b="1" dirty="0" smtClean="0">
                <a:solidFill>
                  <a:srgbClr val="333333"/>
                </a:solidFill>
                <a:latin typeface="+mn-lt"/>
                <a:cs typeface="Arial" charset="0"/>
              </a:rPr>
              <a:t>Manifestation: radioactivité beta</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13" name="Rectangle 12"/>
          <p:cNvSpPr/>
          <p:nvPr/>
        </p:nvSpPr>
        <p:spPr>
          <a:xfrm>
            <a:off x="5544869" y="2323432"/>
            <a:ext cx="2152896" cy="3562598"/>
          </a:xfrm>
          <a:prstGeom prst="rect">
            <a:avLst/>
          </a:prstGeom>
          <a:noFill/>
          <a:ln w="57150"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728742" y="4104705"/>
            <a:ext cx="696982" cy="1765836"/>
          </a:xfrm>
          <a:prstGeom prst="rect">
            <a:avLst/>
          </a:prstGeom>
          <a:noFill/>
          <a:ln w="57150" cmpd="sng">
            <a:solidFill>
              <a:srgbClr val="FF29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526602" y="4805460"/>
            <a:ext cx="2942808" cy="1985414"/>
          </a:xfrm>
          <a:prstGeom prst="rect">
            <a:avLst/>
          </a:prstGeom>
        </p:spPr>
      </p:pic>
      <p:pic>
        <p:nvPicPr>
          <p:cNvPr id="6" name="Picture 5"/>
          <p:cNvPicPr>
            <a:picLocks noChangeAspect="1"/>
          </p:cNvPicPr>
          <p:nvPr/>
        </p:nvPicPr>
        <p:blipFill>
          <a:blip r:embed="rId5"/>
          <a:stretch>
            <a:fillRect/>
          </a:stretch>
        </p:blipFill>
        <p:spPr>
          <a:xfrm>
            <a:off x="818877" y="3996240"/>
            <a:ext cx="1917700" cy="215900"/>
          </a:xfrm>
          <a:prstGeom prst="rect">
            <a:avLst/>
          </a:prstGeom>
        </p:spPr>
      </p:pic>
      <p:pic>
        <p:nvPicPr>
          <p:cNvPr id="8" name="Picture 7"/>
          <p:cNvPicPr>
            <a:picLocks noChangeAspect="1"/>
          </p:cNvPicPr>
          <p:nvPr/>
        </p:nvPicPr>
        <p:blipFill>
          <a:blip r:embed="rId6"/>
          <a:stretch>
            <a:fillRect/>
          </a:stretch>
        </p:blipFill>
        <p:spPr>
          <a:xfrm>
            <a:off x="743615" y="4329892"/>
            <a:ext cx="2514600" cy="304800"/>
          </a:xfrm>
          <a:prstGeom prst="rect">
            <a:avLst/>
          </a:prstGeom>
        </p:spPr>
      </p:pic>
      <p:sp>
        <p:nvSpPr>
          <p:cNvPr id="9" name="TextBox 8"/>
          <p:cNvSpPr txBox="1"/>
          <p:nvPr/>
        </p:nvSpPr>
        <p:spPr>
          <a:xfrm>
            <a:off x="5420959" y="6073170"/>
            <a:ext cx="2698175" cy="784830"/>
          </a:xfrm>
          <a:prstGeom prst="rect">
            <a:avLst/>
          </a:prstGeom>
          <a:noFill/>
        </p:spPr>
        <p:txBody>
          <a:bodyPr wrap="none" rtlCol="0">
            <a:spAutoFit/>
          </a:bodyPr>
          <a:lstStyle/>
          <a:p>
            <a:pPr marL="403225" indent="-342900">
              <a:spcBef>
                <a:spcPct val="50000"/>
              </a:spcBef>
              <a:buFont typeface="Arial"/>
              <a:buChar char="•"/>
            </a:pPr>
            <a:r>
              <a:rPr lang="fr-FR" dirty="0">
                <a:solidFill>
                  <a:srgbClr val="333333"/>
                </a:solidFill>
                <a:cs typeface="Arial" charset="0"/>
              </a:rPr>
              <a:t>Intensité relative = 10</a:t>
            </a:r>
            <a:r>
              <a:rPr lang="fr-FR" baseline="30000" dirty="0" smtClean="0">
                <a:solidFill>
                  <a:srgbClr val="333333"/>
                </a:solidFill>
                <a:cs typeface="Arial" charset="0"/>
              </a:rPr>
              <a:t>-5</a:t>
            </a:r>
            <a:endParaRPr lang="fr-FR" dirty="0">
              <a:solidFill>
                <a:srgbClr val="333333"/>
              </a:solidFill>
              <a:cs typeface="Arial" charset="0"/>
            </a:endParaRPr>
          </a:p>
          <a:p>
            <a:pPr marL="403225" indent="-342900">
              <a:spcBef>
                <a:spcPct val="50000"/>
              </a:spcBef>
              <a:buFont typeface="Arial"/>
              <a:buChar char="•"/>
            </a:pPr>
            <a:r>
              <a:rPr lang="fr-FR" dirty="0" smtClean="0">
                <a:solidFill>
                  <a:srgbClr val="333333"/>
                </a:solidFill>
                <a:cs typeface="Arial" charset="0"/>
              </a:rPr>
              <a:t>Portée: 10</a:t>
            </a:r>
            <a:r>
              <a:rPr lang="fr-FR" baseline="30000" dirty="0" smtClean="0">
                <a:solidFill>
                  <a:srgbClr val="333333"/>
                </a:solidFill>
                <a:cs typeface="Arial" charset="0"/>
              </a:rPr>
              <a:t>-18</a:t>
            </a:r>
            <a:r>
              <a:rPr lang="fr-FR" dirty="0" smtClean="0">
                <a:solidFill>
                  <a:srgbClr val="333333"/>
                </a:solidFill>
                <a:cs typeface="Arial" charset="0"/>
              </a:rPr>
              <a:t>m</a:t>
            </a:r>
            <a:endParaRPr lang="fr-FR" baseline="30000" dirty="0">
              <a:solidFill>
                <a:srgbClr val="333333"/>
              </a:solidFill>
              <a:cs typeface="Arial" charset="0"/>
            </a:endParaRPr>
          </a:p>
        </p:txBody>
      </p:sp>
      <p:sp>
        <p:nvSpPr>
          <p:cNvPr id="5" name="Slide Number Placeholder 4"/>
          <p:cNvSpPr>
            <a:spLocks noGrp="1"/>
          </p:cNvSpPr>
          <p:nvPr>
            <p:ph type="sldNum" sz="quarter" idx="12"/>
          </p:nvPr>
        </p:nvSpPr>
        <p:spPr/>
        <p:txBody>
          <a:bodyPr/>
          <a:lstStyle/>
          <a:p>
            <a:fld id="{5FD889E0-CAB2-4699-909D-B9A88D47ACBE}" type="slidenum">
              <a:rPr lang="en-US" smtClean="0"/>
              <a:t>13</a:t>
            </a:fld>
            <a:endParaRPr lang="en-US"/>
          </a:p>
        </p:txBody>
      </p:sp>
    </p:spTree>
    <p:extLst>
      <p:ext uri="{BB962C8B-B14F-4D97-AF65-F5344CB8AC3E}">
        <p14:creationId xmlns:p14="http://schemas.microsoft.com/office/powerpoint/2010/main" val="25065062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Pourquoi</a:t>
            </a:r>
            <a:r>
              <a:rPr lang="en-US" dirty="0" smtClean="0"/>
              <a:t> le boson de Higgs?</a:t>
            </a:r>
            <a:endParaRPr lang="en-US" dirty="0"/>
          </a:p>
        </p:txBody>
      </p:sp>
      <p:sp>
        <p:nvSpPr>
          <p:cNvPr id="3" name="Espace réservé du pied de page 2"/>
          <p:cNvSpPr>
            <a:spLocks noGrp="1"/>
          </p:cNvSpPr>
          <p:nvPr>
            <p:ph type="ftr" sz="quarter" idx="11"/>
          </p:nvPr>
        </p:nvSpPr>
        <p:spPr/>
        <p:txBody>
          <a:bodyPr/>
          <a:lstStyle/>
          <a:p>
            <a:r>
              <a:rPr lang="fr-FR" dirty="0" smtClean="0"/>
              <a:t>J. MALCLES 25/09/2012</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1062"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3243263"/>
            <a:ext cx="1889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ZoneTexte 91"/>
          <p:cNvSpPr txBox="1"/>
          <p:nvPr/>
        </p:nvSpPr>
        <p:spPr>
          <a:xfrm>
            <a:off x="170370" y="1954487"/>
            <a:ext cx="8750981" cy="4647426"/>
          </a:xfrm>
          <a:prstGeom prst="rect">
            <a:avLst/>
          </a:prstGeom>
          <a:noFill/>
        </p:spPr>
        <p:txBody>
          <a:bodyPr wrap="square" rtlCol="0">
            <a:spAutoFit/>
          </a:bodyPr>
          <a:lstStyle/>
          <a:p>
            <a:r>
              <a:rPr lang="fr-FR" sz="2000" b="1" dirty="0" smtClean="0">
                <a:solidFill>
                  <a:srgbClr val="990000"/>
                </a:solidFill>
              </a:rPr>
              <a:t>Le pré-Modèle-Standard</a:t>
            </a:r>
            <a:r>
              <a:rPr lang="fr-FR" sz="2000" dirty="0" smtClean="0">
                <a:solidFill>
                  <a:srgbClr val="990000"/>
                </a:solidFill>
              </a:rPr>
              <a:t>, théorie quantique et relativiste des champs, basée sur </a:t>
            </a:r>
            <a:r>
              <a:rPr lang="fr-FR" sz="2000" b="1" dirty="0" smtClean="0">
                <a:solidFill>
                  <a:srgbClr val="990000"/>
                </a:solidFill>
              </a:rPr>
              <a:t>des symétries</a:t>
            </a:r>
            <a:r>
              <a:rPr lang="fr-FR" sz="2000" dirty="0" smtClean="0">
                <a:solidFill>
                  <a:srgbClr val="990000"/>
                </a:solidFill>
              </a:rPr>
              <a:t> qui impliquent:</a:t>
            </a:r>
          </a:p>
          <a:p>
            <a:pPr marL="742898" lvl="1" indent="-285750">
              <a:buFont typeface="Arial"/>
              <a:buChar char="•"/>
            </a:pPr>
            <a:endParaRPr lang="fr-FR" dirty="0" smtClean="0"/>
          </a:p>
          <a:p>
            <a:pPr marL="742898" lvl="1" indent="-285750">
              <a:buFont typeface="Arial"/>
              <a:buChar char="•"/>
            </a:pPr>
            <a:r>
              <a:rPr lang="fr-FR" sz="2000" dirty="0" smtClean="0">
                <a:solidFill>
                  <a:schemeClr val="accent5"/>
                </a:solidFill>
              </a:rPr>
              <a:t>d</a:t>
            </a:r>
            <a:r>
              <a:rPr lang="fr-FR" sz="2000" dirty="0" smtClean="0">
                <a:solidFill>
                  <a:schemeClr val="accent5"/>
                </a:solidFill>
              </a:rPr>
              <a:t>es </a:t>
            </a:r>
            <a:r>
              <a:rPr lang="fr-FR" sz="2000" dirty="0" smtClean="0">
                <a:solidFill>
                  <a:schemeClr val="accent5"/>
                </a:solidFill>
              </a:rPr>
              <a:t>lois de conservation et propriétés correspondant aux lois </a:t>
            </a:r>
            <a:r>
              <a:rPr lang="fr-FR" sz="2000" dirty="0" smtClean="0">
                <a:solidFill>
                  <a:schemeClr val="accent5"/>
                </a:solidFill>
              </a:rPr>
              <a:t>observées, </a:t>
            </a:r>
            <a:endParaRPr lang="fr-FR" sz="2000" dirty="0" smtClean="0">
              <a:solidFill>
                <a:schemeClr val="accent5"/>
              </a:solidFill>
            </a:endParaRPr>
          </a:p>
          <a:p>
            <a:pPr marL="742898" lvl="1" indent="-285750">
              <a:buFont typeface="Arial"/>
              <a:buChar char="•"/>
            </a:pPr>
            <a:r>
              <a:rPr lang="fr-FR" sz="2000" dirty="0" smtClean="0">
                <a:solidFill>
                  <a:srgbClr val="FF0000"/>
                </a:solidFill>
              </a:rPr>
              <a:t>d</a:t>
            </a:r>
            <a:r>
              <a:rPr lang="fr-FR" sz="2000" dirty="0" smtClean="0">
                <a:solidFill>
                  <a:srgbClr val="FF0000"/>
                </a:solidFill>
              </a:rPr>
              <a:t>es </a:t>
            </a:r>
            <a:r>
              <a:rPr lang="fr-FR" sz="2000" dirty="0" smtClean="0">
                <a:solidFill>
                  <a:srgbClr val="FF0000"/>
                </a:solidFill>
              </a:rPr>
              <a:t>masses nulles pour toutes les particules élémentaires y compris les bosons vecteurs (photon, gluons, et bosons W et Z).</a:t>
            </a:r>
            <a:endParaRPr lang="fr-FR" sz="2000" dirty="0">
              <a:solidFill>
                <a:srgbClr val="FF0000"/>
              </a:solidFill>
            </a:endParaRPr>
          </a:p>
          <a:p>
            <a:endParaRPr lang="fr-FR" sz="2000" dirty="0" smtClean="0">
              <a:solidFill>
                <a:srgbClr val="FF0000"/>
              </a:solidFill>
            </a:endParaRPr>
          </a:p>
          <a:p>
            <a:r>
              <a:rPr lang="fr-FR" sz="2000" b="1" dirty="0" smtClean="0">
                <a:solidFill>
                  <a:srgbClr val="FF0000"/>
                </a:solidFill>
              </a:rPr>
              <a:t>En contradiction avec les observations</a:t>
            </a:r>
            <a:r>
              <a:rPr lang="fr-FR" sz="2000" b="1" dirty="0">
                <a:solidFill>
                  <a:srgbClr val="FF0000"/>
                </a:solidFill>
              </a:rPr>
              <a:t>!</a:t>
            </a:r>
            <a:endParaRPr lang="fr-FR" sz="2000" b="1" dirty="0" smtClean="0">
              <a:solidFill>
                <a:srgbClr val="FF0000"/>
              </a:solidFill>
            </a:endParaRPr>
          </a:p>
          <a:p>
            <a:endParaRPr lang="fr-FR" sz="2000" b="1" dirty="0" smtClean="0">
              <a:solidFill>
                <a:srgbClr val="990000"/>
              </a:solidFill>
            </a:endParaRPr>
          </a:p>
          <a:p>
            <a:pPr marL="342900" indent="-342900">
              <a:buFont typeface="Arial"/>
              <a:buChar char="•"/>
            </a:pPr>
            <a:r>
              <a:rPr lang="fr-FR" sz="2000" dirty="0" smtClean="0"/>
              <a:t>Les fermions ont des masses non </a:t>
            </a:r>
            <a:r>
              <a:rPr lang="fr-FR" sz="2000" dirty="0" smtClean="0"/>
              <a:t>nulles.</a:t>
            </a:r>
            <a:endParaRPr lang="fr-FR" sz="2000" dirty="0"/>
          </a:p>
          <a:p>
            <a:pPr marL="285750" indent="-285750">
              <a:buFont typeface="Arial"/>
              <a:buChar char="•"/>
            </a:pPr>
            <a:r>
              <a:rPr lang="fr-FR" sz="2000" dirty="0" smtClean="0"/>
              <a:t> L’interaction faible </a:t>
            </a:r>
            <a:r>
              <a:rPr lang="fr-FR" sz="2000" dirty="0" smtClean="0"/>
              <a:t>a une très courte portée, incompatible avec des bosons médiateurs de masses </a:t>
            </a:r>
            <a:r>
              <a:rPr lang="fr-FR" sz="2000" dirty="0" smtClean="0"/>
              <a:t>nulles.</a:t>
            </a:r>
            <a:endParaRPr lang="fr-FR" sz="2000" dirty="0" smtClean="0"/>
          </a:p>
          <a:p>
            <a:pPr marL="285750" indent="-285750">
              <a:buFont typeface="Arial"/>
              <a:buChar char="•"/>
            </a:pPr>
            <a:r>
              <a:rPr lang="fr-FR" sz="2000" dirty="0" smtClean="0"/>
              <a:t> Les </a:t>
            </a:r>
            <a:r>
              <a:rPr lang="fr-FR" sz="2000" dirty="0" smtClean="0"/>
              <a:t>bosons W et Z ont été observés expérimentalement avec des masses non </a:t>
            </a:r>
            <a:r>
              <a:rPr lang="fr-FR" sz="2000" dirty="0" smtClean="0"/>
              <a:t>nulles (</a:t>
            </a:r>
            <a:r>
              <a:rPr lang="fr-FR" sz="2000" dirty="0" smtClean="0"/>
              <a:t>M</a:t>
            </a:r>
            <a:r>
              <a:rPr lang="fr-FR" sz="2000" baseline="-25000" dirty="0" smtClean="0"/>
              <a:t>W</a:t>
            </a:r>
            <a:r>
              <a:rPr lang="fr-FR" sz="2000" dirty="0" smtClean="0"/>
              <a:t>≈80 </a:t>
            </a:r>
            <a:r>
              <a:rPr lang="fr-FR" sz="2000" dirty="0" err="1" smtClean="0"/>
              <a:t>GeV</a:t>
            </a:r>
            <a:r>
              <a:rPr lang="fr-FR" sz="2000" dirty="0" smtClean="0"/>
              <a:t> et M</a:t>
            </a:r>
            <a:r>
              <a:rPr lang="fr-FR" sz="2000" baseline="-25000" dirty="0" smtClean="0"/>
              <a:t>Z</a:t>
            </a:r>
            <a:r>
              <a:rPr lang="fr-FR" sz="2000" dirty="0" smtClean="0"/>
              <a:t>≈91 </a:t>
            </a:r>
            <a:r>
              <a:rPr lang="fr-FR" sz="2000" dirty="0" err="1" smtClean="0"/>
              <a:t>GeV</a:t>
            </a:r>
            <a:r>
              <a:rPr lang="fr-FR" sz="2000" dirty="0" smtClean="0"/>
              <a:t>).</a:t>
            </a:r>
            <a:endParaRPr lang="fr-FR" dirty="0"/>
          </a:p>
          <a:p>
            <a:endParaRPr lang="fr-FR" dirty="0"/>
          </a:p>
        </p:txBody>
      </p:sp>
      <p:sp>
        <p:nvSpPr>
          <p:cNvPr id="4" name="Slide Number Placeholder 3"/>
          <p:cNvSpPr>
            <a:spLocks noGrp="1"/>
          </p:cNvSpPr>
          <p:nvPr>
            <p:ph type="sldNum" sz="quarter" idx="12"/>
          </p:nvPr>
        </p:nvSpPr>
        <p:spPr/>
        <p:txBody>
          <a:bodyPr/>
          <a:lstStyle/>
          <a:p>
            <a:fld id="{5FD889E0-CAB2-4699-909D-B9A88D47ACBE}" type="slidenum">
              <a:rPr lang="en-US" smtClean="0"/>
              <a:t>14</a:t>
            </a:fld>
            <a:endParaRPr lang="en-US"/>
          </a:p>
        </p:txBody>
      </p:sp>
    </p:spTree>
    <p:extLst>
      <p:ext uri="{BB962C8B-B14F-4D97-AF65-F5344CB8AC3E}">
        <p14:creationId xmlns:p14="http://schemas.microsoft.com/office/powerpoint/2010/main" val="33115251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Pourquoi</a:t>
            </a:r>
            <a:r>
              <a:rPr lang="en-US" dirty="0" smtClean="0"/>
              <a:t> le boson de Higgs?</a:t>
            </a:r>
            <a:endParaRPr lang="en-US" dirty="0"/>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1062"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3243263"/>
            <a:ext cx="1889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ZoneTexte 91"/>
          <p:cNvSpPr txBox="1"/>
          <p:nvPr/>
        </p:nvSpPr>
        <p:spPr>
          <a:xfrm>
            <a:off x="154882" y="1733392"/>
            <a:ext cx="8750981" cy="4955203"/>
          </a:xfrm>
          <a:prstGeom prst="rect">
            <a:avLst/>
          </a:prstGeom>
          <a:noFill/>
        </p:spPr>
        <p:txBody>
          <a:bodyPr wrap="square" rtlCol="0">
            <a:spAutoFit/>
          </a:bodyPr>
          <a:lstStyle/>
          <a:p>
            <a:endParaRPr lang="fr-FR" dirty="0"/>
          </a:p>
          <a:p>
            <a:r>
              <a:rPr lang="fr-FR" sz="2000" b="1" dirty="0">
                <a:solidFill>
                  <a:schemeClr val="accent1"/>
                </a:solidFill>
              </a:rPr>
              <a:t>La solution </a:t>
            </a:r>
            <a:r>
              <a:rPr lang="fr-FR" sz="2000" b="1" dirty="0" smtClean="0">
                <a:solidFill>
                  <a:schemeClr val="accent1"/>
                </a:solidFill>
              </a:rPr>
              <a:t>à </a:t>
            </a:r>
            <a:r>
              <a:rPr lang="fr-FR" sz="2000" b="1" dirty="0">
                <a:solidFill>
                  <a:schemeClr val="accent1"/>
                </a:solidFill>
              </a:rPr>
              <a:t>cette énigme a été apportée en 1964 par le mécanisme de </a:t>
            </a:r>
            <a:r>
              <a:rPr lang="fr-FR" sz="2000" b="1" dirty="0" err="1">
                <a:solidFill>
                  <a:schemeClr val="accent1"/>
                </a:solidFill>
              </a:rPr>
              <a:t>Higgs</a:t>
            </a:r>
            <a:r>
              <a:rPr lang="fr-FR" sz="2000" b="1" dirty="0">
                <a:solidFill>
                  <a:schemeClr val="accent1"/>
                </a:solidFill>
              </a:rPr>
              <a:t> (P. </a:t>
            </a:r>
            <a:r>
              <a:rPr lang="fr-FR" sz="2000" b="1" dirty="0" err="1" smtClean="0">
                <a:solidFill>
                  <a:schemeClr val="accent1"/>
                </a:solidFill>
              </a:rPr>
              <a:t>Higgs</a:t>
            </a:r>
            <a:r>
              <a:rPr lang="fr-FR" sz="2000" b="1" dirty="0" smtClean="0">
                <a:solidFill>
                  <a:schemeClr val="accent1"/>
                </a:solidFill>
              </a:rPr>
              <a:t>, </a:t>
            </a:r>
            <a:r>
              <a:rPr lang="fr-FR" sz="2000" b="1" dirty="0">
                <a:solidFill>
                  <a:schemeClr val="accent1"/>
                </a:solidFill>
              </a:rPr>
              <a:t>F. </a:t>
            </a:r>
            <a:r>
              <a:rPr lang="fr-FR" sz="2000" b="1" dirty="0" err="1">
                <a:solidFill>
                  <a:schemeClr val="accent1"/>
                </a:solidFill>
              </a:rPr>
              <a:t>Englert</a:t>
            </a:r>
            <a:r>
              <a:rPr lang="fr-FR" sz="2000" b="1" dirty="0">
                <a:solidFill>
                  <a:schemeClr val="accent1"/>
                </a:solidFill>
              </a:rPr>
              <a:t> </a:t>
            </a:r>
            <a:r>
              <a:rPr lang="fr-FR" sz="2000" b="1" dirty="0" smtClean="0">
                <a:solidFill>
                  <a:schemeClr val="accent1"/>
                </a:solidFill>
              </a:rPr>
              <a:t>et </a:t>
            </a:r>
            <a:r>
              <a:rPr lang="fr-FR" sz="2000" b="1" dirty="0">
                <a:solidFill>
                  <a:schemeClr val="accent1"/>
                </a:solidFill>
              </a:rPr>
              <a:t>R. Brout)</a:t>
            </a:r>
            <a:r>
              <a:rPr lang="fr-FR" sz="2000" b="1" dirty="0" smtClean="0">
                <a:solidFill>
                  <a:schemeClr val="accent1"/>
                </a:solidFill>
              </a:rPr>
              <a:t>: </a:t>
            </a:r>
            <a:r>
              <a:rPr lang="fr-FR" sz="2000" dirty="0" smtClean="0"/>
              <a:t>introduction du « champ de </a:t>
            </a:r>
            <a:r>
              <a:rPr lang="fr-FR" sz="2000" dirty="0" err="1" smtClean="0"/>
              <a:t>Higgs</a:t>
            </a:r>
            <a:r>
              <a:rPr lang="fr-FR" sz="2000" dirty="0" smtClean="0"/>
              <a:t> » dans la théorie</a:t>
            </a:r>
          </a:p>
          <a:p>
            <a:endParaRPr lang="fr-FR" sz="2000" dirty="0"/>
          </a:p>
          <a:p>
            <a:pPr marL="342900" indent="-342900">
              <a:buFont typeface="Arial"/>
              <a:buChar char="•"/>
            </a:pPr>
            <a:r>
              <a:rPr lang="fr-FR" sz="2000" dirty="0"/>
              <a:t>Un nouveau champ de particules (appelées bosons de </a:t>
            </a:r>
            <a:r>
              <a:rPr lang="fr-FR" sz="2000" dirty="0" err="1"/>
              <a:t>Higgs</a:t>
            </a:r>
            <a:r>
              <a:rPr lang="fr-FR" sz="2000" dirty="0"/>
              <a:t>) remplit tout le vide de l’espace-temps.</a:t>
            </a:r>
          </a:p>
          <a:p>
            <a:pPr marL="342900" indent="-342900">
              <a:buFont typeface="Arial"/>
              <a:buChar char="•"/>
            </a:pPr>
            <a:r>
              <a:rPr lang="fr-FR" sz="2000" dirty="0"/>
              <a:t>Ses propriétés sont telles que le vide (minimum d’énergie) correspond </a:t>
            </a:r>
            <a:r>
              <a:rPr lang="fr-FR" sz="2000" dirty="0" smtClean="0"/>
              <a:t>à </a:t>
            </a:r>
            <a:r>
              <a:rPr lang="fr-FR" sz="2000" dirty="0"/>
              <a:t>une valeur non nulle de ce champ.</a:t>
            </a:r>
          </a:p>
          <a:p>
            <a:pPr marL="342900" indent="-342900">
              <a:buFont typeface="Arial"/>
              <a:buChar char="•"/>
            </a:pPr>
            <a:r>
              <a:rPr lang="fr-FR" sz="2000" dirty="0">
                <a:solidFill>
                  <a:srgbClr val="FF0000"/>
                </a:solidFill>
              </a:rPr>
              <a:t>Les particules interagissent avec ce champ, ce qui </a:t>
            </a:r>
            <a:r>
              <a:rPr lang="fr-FR" sz="2000" dirty="0" smtClean="0">
                <a:solidFill>
                  <a:srgbClr val="FF0000"/>
                </a:solidFill>
              </a:rPr>
              <a:t>ralentit </a:t>
            </a:r>
            <a:r>
              <a:rPr lang="fr-FR" sz="2000" dirty="0">
                <a:solidFill>
                  <a:srgbClr val="FF0000"/>
                </a:solidFill>
              </a:rPr>
              <a:t>leur mouvement (vitesse &lt; c, donc effet équivalent </a:t>
            </a:r>
            <a:r>
              <a:rPr lang="fr-FR" sz="2000" dirty="0" smtClean="0">
                <a:solidFill>
                  <a:srgbClr val="FF0000"/>
                </a:solidFill>
              </a:rPr>
              <a:t>à </a:t>
            </a:r>
            <a:r>
              <a:rPr lang="fr-FR" sz="2000" dirty="0">
                <a:solidFill>
                  <a:srgbClr val="FF0000"/>
                </a:solidFill>
              </a:rPr>
              <a:t>celui d’une masse). L’action du champ de </a:t>
            </a:r>
            <a:r>
              <a:rPr lang="fr-FR" sz="2000" dirty="0" err="1">
                <a:solidFill>
                  <a:srgbClr val="FF0000"/>
                </a:solidFill>
              </a:rPr>
              <a:t>Higgs</a:t>
            </a:r>
            <a:r>
              <a:rPr lang="fr-FR" sz="2000" dirty="0">
                <a:solidFill>
                  <a:srgbClr val="FF0000"/>
                </a:solidFill>
              </a:rPr>
              <a:t> est l’équivalent d’une sorte de viscosité du vide.</a:t>
            </a:r>
          </a:p>
          <a:p>
            <a:endParaRPr lang="fr-FR" sz="2000" dirty="0" smtClean="0">
              <a:solidFill>
                <a:srgbClr val="FF0000"/>
              </a:solidFill>
            </a:endParaRPr>
          </a:p>
          <a:p>
            <a:r>
              <a:rPr lang="fr-FR" sz="2000" b="1" dirty="0" smtClean="0">
                <a:solidFill>
                  <a:srgbClr val="990000"/>
                </a:solidFill>
              </a:rPr>
              <a:t>Ce mécanisme:</a:t>
            </a:r>
          </a:p>
          <a:p>
            <a:pPr marL="800048" lvl="1" indent="-342900">
              <a:buFont typeface="Arial"/>
              <a:buChar char="•"/>
            </a:pPr>
            <a:r>
              <a:rPr lang="fr-FR" sz="2000" dirty="0" smtClean="0"/>
              <a:t>donne une masse non nulle aux bosons W et Z, ainsi qu’aux fermions</a:t>
            </a:r>
          </a:p>
          <a:p>
            <a:pPr marL="742898" lvl="1" indent="-285750">
              <a:buFont typeface="Arial"/>
              <a:buChar char="•"/>
            </a:pPr>
            <a:r>
              <a:rPr lang="fr-FR" sz="2000" dirty="0" smtClean="0"/>
              <a:t>préserve une masse nulle pour le photon</a:t>
            </a:r>
            <a:endParaRPr lang="fr-FR" sz="2000" dirty="0"/>
          </a:p>
          <a:p>
            <a:endParaRPr lang="fr-FR" dirty="0"/>
          </a:p>
        </p:txBody>
      </p:sp>
      <p:sp>
        <p:nvSpPr>
          <p:cNvPr id="4" name="Slide Number Placeholder 3"/>
          <p:cNvSpPr>
            <a:spLocks noGrp="1"/>
          </p:cNvSpPr>
          <p:nvPr>
            <p:ph type="sldNum" sz="quarter" idx="12"/>
          </p:nvPr>
        </p:nvSpPr>
        <p:spPr/>
        <p:txBody>
          <a:bodyPr/>
          <a:lstStyle/>
          <a:p>
            <a:fld id="{5FD889E0-CAB2-4699-909D-B9A88D47ACBE}" type="slidenum">
              <a:rPr lang="en-US" smtClean="0"/>
              <a:t>15</a:t>
            </a:fld>
            <a:endParaRPr lang="en-US"/>
          </a:p>
        </p:txBody>
      </p:sp>
    </p:spTree>
    <p:extLst>
      <p:ext uri="{BB962C8B-B14F-4D97-AF65-F5344CB8AC3E}">
        <p14:creationId xmlns:p14="http://schemas.microsoft.com/office/powerpoint/2010/main" val="233717149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Pourquoi</a:t>
            </a:r>
            <a:r>
              <a:rPr lang="en-US" dirty="0" smtClean="0"/>
              <a:t> le boson de Higgs?</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57" name="Picture 5" descr="higg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702" y="4639803"/>
            <a:ext cx="2691659" cy="18293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58" name="Picture 7" descr="higg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94" y="4650059"/>
            <a:ext cx="2544833" cy="1819044"/>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59" name="Picture 9" descr="nature06079-f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129" y="4650059"/>
            <a:ext cx="2589317" cy="181453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oupe 10"/>
          <p:cNvGrpSpPr/>
          <p:nvPr/>
        </p:nvGrpSpPr>
        <p:grpSpPr>
          <a:xfrm>
            <a:off x="691376" y="1885950"/>
            <a:ext cx="4321216" cy="2592434"/>
            <a:chOff x="4387909" y="1897557"/>
            <a:chExt cx="4572000" cy="3062883"/>
          </a:xfrm>
        </p:grpSpPr>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7909" y="1897557"/>
              <a:ext cx="4572000" cy="3062883"/>
            </a:xfrm>
            <a:prstGeom prst="rect">
              <a:avLst/>
            </a:prstGeom>
          </p:spPr>
        </p:pic>
        <p:sp>
          <p:nvSpPr>
            <p:cNvPr id="13" name="ZoneTexte 12"/>
            <p:cNvSpPr txBox="1"/>
            <p:nvPr/>
          </p:nvSpPr>
          <p:spPr>
            <a:xfrm>
              <a:off x="7047571" y="4516249"/>
              <a:ext cx="1242841" cy="369332"/>
            </a:xfrm>
            <a:prstGeom prst="rect">
              <a:avLst/>
            </a:prstGeom>
            <a:noFill/>
          </p:spPr>
          <p:txBody>
            <a:bodyPr wrap="none" rtlCol="0">
              <a:spAutoFit/>
            </a:bodyPr>
            <a:lstStyle/>
            <a:p>
              <a:r>
                <a:rPr lang="en-US" dirty="0" smtClean="0">
                  <a:solidFill>
                    <a:srgbClr val="FFFF00"/>
                  </a:solidFill>
                </a:rPr>
                <a:t>Peter Higgs</a:t>
              </a:r>
              <a:endParaRPr lang="fr-FR" dirty="0">
                <a:solidFill>
                  <a:srgbClr val="FFFF00"/>
                </a:solidFill>
              </a:endParaRPr>
            </a:p>
          </p:txBody>
        </p:sp>
      </p:grpSp>
      <p:sp>
        <p:nvSpPr>
          <p:cNvPr id="3" name="Slide Number Placeholder 2"/>
          <p:cNvSpPr>
            <a:spLocks noGrp="1"/>
          </p:cNvSpPr>
          <p:nvPr>
            <p:ph type="sldNum" sz="quarter" idx="12"/>
          </p:nvPr>
        </p:nvSpPr>
        <p:spPr/>
        <p:txBody>
          <a:bodyPr/>
          <a:lstStyle/>
          <a:p>
            <a:fld id="{5FD889E0-CAB2-4699-909D-B9A88D47ACBE}" type="slidenum">
              <a:rPr lang="en-US" smtClean="0"/>
              <a:t>16</a:t>
            </a:fld>
            <a:endParaRPr lang="en-US"/>
          </a:p>
        </p:txBody>
      </p:sp>
    </p:spTree>
    <p:extLst>
      <p:ext uri="{BB962C8B-B14F-4D97-AF65-F5344CB8AC3E}">
        <p14:creationId xmlns:p14="http://schemas.microsoft.com/office/powerpoint/2010/main" val="16933596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Pourquoi</a:t>
            </a:r>
            <a:r>
              <a:rPr lang="en-US" dirty="0" smtClean="0"/>
              <a:t> le boson de Higgs?</a:t>
            </a:r>
            <a:endParaRPr lang="en-US" dirty="0"/>
          </a:p>
        </p:txBody>
      </p:sp>
      <p:sp>
        <p:nvSpPr>
          <p:cNvPr id="3" name="Espace réservé du pied de page 2"/>
          <p:cNvSpPr>
            <a:spLocks noGrp="1"/>
          </p:cNvSpPr>
          <p:nvPr>
            <p:ph type="ftr" sz="quarter" idx="11"/>
          </p:nvPr>
        </p:nvSpPr>
        <p:spPr/>
        <p:txBody>
          <a:bodyPr/>
          <a:lstStyle/>
          <a:p>
            <a:r>
              <a:rPr lang="fr-FR" smtClean="0"/>
              <a:t>J. MALCLES 25/09/2012</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1062"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3243263"/>
            <a:ext cx="1889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ZoneTexte 91"/>
          <p:cNvSpPr txBox="1"/>
          <p:nvPr/>
        </p:nvSpPr>
        <p:spPr>
          <a:xfrm>
            <a:off x="154882" y="1733392"/>
            <a:ext cx="8750981" cy="1261884"/>
          </a:xfrm>
          <a:prstGeom prst="rect">
            <a:avLst/>
          </a:prstGeom>
          <a:noFill/>
        </p:spPr>
        <p:txBody>
          <a:bodyPr wrap="square" rtlCol="0">
            <a:spAutoFit/>
          </a:bodyPr>
          <a:lstStyle/>
          <a:p>
            <a:endParaRPr lang="fr-FR" dirty="0"/>
          </a:p>
          <a:p>
            <a:r>
              <a:rPr lang="fr-FR" sz="2000" b="1" dirty="0">
                <a:solidFill>
                  <a:srgbClr val="990000"/>
                </a:solidFill>
              </a:rPr>
              <a:t>La solution </a:t>
            </a:r>
            <a:r>
              <a:rPr lang="fr-FR" sz="2000" b="1" dirty="0" smtClean="0">
                <a:solidFill>
                  <a:srgbClr val="990000"/>
                </a:solidFill>
              </a:rPr>
              <a:t>à </a:t>
            </a:r>
            <a:r>
              <a:rPr lang="fr-FR" sz="2000" b="1" dirty="0">
                <a:solidFill>
                  <a:srgbClr val="990000"/>
                </a:solidFill>
              </a:rPr>
              <a:t>cette énigme a été apportée en 1964 par le mécanisme de </a:t>
            </a:r>
            <a:r>
              <a:rPr lang="fr-FR" sz="2000" b="1" dirty="0" err="1">
                <a:solidFill>
                  <a:srgbClr val="990000"/>
                </a:solidFill>
              </a:rPr>
              <a:t>Higgs</a:t>
            </a:r>
            <a:r>
              <a:rPr lang="fr-FR" sz="2000" b="1" dirty="0">
                <a:solidFill>
                  <a:srgbClr val="990000"/>
                </a:solidFill>
              </a:rPr>
              <a:t> (P. </a:t>
            </a:r>
            <a:r>
              <a:rPr lang="fr-FR" sz="2000" b="1" dirty="0" err="1" smtClean="0">
                <a:solidFill>
                  <a:srgbClr val="990000"/>
                </a:solidFill>
              </a:rPr>
              <a:t>Higgs</a:t>
            </a:r>
            <a:r>
              <a:rPr lang="fr-FR" sz="2000" b="1" dirty="0" smtClean="0">
                <a:solidFill>
                  <a:srgbClr val="990000"/>
                </a:solidFill>
              </a:rPr>
              <a:t>, </a:t>
            </a:r>
            <a:r>
              <a:rPr lang="fr-FR" sz="2000" b="1" dirty="0">
                <a:solidFill>
                  <a:srgbClr val="990000"/>
                </a:solidFill>
              </a:rPr>
              <a:t>F. </a:t>
            </a:r>
            <a:r>
              <a:rPr lang="fr-FR" sz="2000" b="1" dirty="0" err="1">
                <a:solidFill>
                  <a:srgbClr val="990000"/>
                </a:solidFill>
              </a:rPr>
              <a:t>Englert</a:t>
            </a:r>
            <a:r>
              <a:rPr lang="fr-FR" sz="2000" b="1" dirty="0">
                <a:solidFill>
                  <a:srgbClr val="990000"/>
                </a:solidFill>
              </a:rPr>
              <a:t> </a:t>
            </a:r>
            <a:r>
              <a:rPr lang="fr-FR" sz="2000" b="1" dirty="0" smtClean="0">
                <a:solidFill>
                  <a:srgbClr val="990000"/>
                </a:solidFill>
              </a:rPr>
              <a:t>et </a:t>
            </a:r>
            <a:r>
              <a:rPr lang="fr-FR" sz="2000" b="1" dirty="0">
                <a:solidFill>
                  <a:srgbClr val="990000"/>
                </a:solidFill>
              </a:rPr>
              <a:t>R. Brout)</a:t>
            </a:r>
            <a:r>
              <a:rPr lang="fr-FR" sz="2000" b="1" dirty="0" smtClean="0">
                <a:solidFill>
                  <a:srgbClr val="990000"/>
                </a:solidFill>
              </a:rPr>
              <a:t>: </a:t>
            </a:r>
            <a:r>
              <a:rPr lang="fr-FR" sz="2000" dirty="0" smtClean="0"/>
              <a:t>introduction du « champ de </a:t>
            </a:r>
            <a:r>
              <a:rPr lang="fr-FR" sz="2000" dirty="0" err="1" smtClean="0"/>
              <a:t>Higgs</a:t>
            </a:r>
            <a:r>
              <a:rPr lang="fr-FR" sz="2000" dirty="0" smtClean="0"/>
              <a:t> » dans la théorie</a:t>
            </a:r>
            <a:endParaRPr lang="fr-FR" dirty="0"/>
          </a:p>
          <a:p>
            <a:endParaRPr lang="fr-FR" dirty="0"/>
          </a:p>
        </p:txBody>
      </p:sp>
      <p:pic>
        <p:nvPicPr>
          <p:cNvPr id="7"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703" y="2943016"/>
            <a:ext cx="4389131" cy="2751267"/>
          </a:xfrm>
          <a:prstGeom prst="rect">
            <a:avLst/>
          </a:prstGeom>
        </p:spPr>
      </p:pic>
      <p:sp>
        <p:nvSpPr>
          <p:cNvPr id="4" name="TextBox 3"/>
          <p:cNvSpPr txBox="1"/>
          <p:nvPr/>
        </p:nvSpPr>
        <p:spPr>
          <a:xfrm>
            <a:off x="4662023" y="5839562"/>
            <a:ext cx="4373554" cy="646331"/>
          </a:xfrm>
          <a:prstGeom prst="rect">
            <a:avLst/>
          </a:prstGeom>
          <a:noFill/>
        </p:spPr>
        <p:txBody>
          <a:bodyPr wrap="square" rtlCol="0">
            <a:spAutoFit/>
          </a:bodyPr>
          <a:lstStyle/>
          <a:p>
            <a:pPr algn="ctr"/>
            <a:r>
              <a:rPr lang="en-US" dirty="0" smtClean="0"/>
              <a:t>François </a:t>
            </a:r>
            <a:r>
              <a:rPr lang="en-US" dirty="0" err="1" smtClean="0"/>
              <a:t>Englert</a:t>
            </a:r>
            <a:r>
              <a:rPr lang="en-US" dirty="0" smtClean="0"/>
              <a:t> et Peter Higgs</a:t>
            </a:r>
          </a:p>
          <a:p>
            <a:pPr algn="ctr"/>
            <a:r>
              <a:rPr lang="en-US" dirty="0" smtClean="0"/>
              <a:t> le 4 </a:t>
            </a:r>
            <a:r>
              <a:rPr lang="en-US" dirty="0" err="1" smtClean="0"/>
              <a:t>juillet</a:t>
            </a:r>
            <a:r>
              <a:rPr lang="en-US" dirty="0" smtClean="0"/>
              <a:t> 2012 au CERN</a:t>
            </a:r>
            <a:endParaRPr lang="en-US" dirty="0"/>
          </a:p>
        </p:txBody>
      </p:sp>
      <p:sp>
        <p:nvSpPr>
          <p:cNvPr id="5" name="TextBox 4"/>
          <p:cNvSpPr txBox="1"/>
          <p:nvPr/>
        </p:nvSpPr>
        <p:spPr>
          <a:xfrm>
            <a:off x="123909" y="2989479"/>
            <a:ext cx="4352256" cy="3416320"/>
          </a:xfrm>
          <a:prstGeom prst="rect">
            <a:avLst/>
          </a:prstGeom>
          <a:noFill/>
        </p:spPr>
        <p:txBody>
          <a:bodyPr wrap="square" rtlCol="0">
            <a:spAutoFit/>
          </a:bodyPr>
          <a:lstStyle/>
          <a:p>
            <a:pPr marL="285750" indent="-285750">
              <a:buFont typeface="Arial"/>
              <a:buChar char="•"/>
            </a:pPr>
            <a:r>
              <a:rPr lang="en-US" b="1" dirty="0" smtClean="0"/>
              <a:t>La </a:t>
            </a:r>
            <a:r>
              <a:rPr lang="en-US" b="1" dirty="0" err="1" smtClean="0"/>
              <a:t>théorie</a:t>
            </a:r>
            <a:r>
              <a:rPr lang="en-US" b="1" dirty="0" smtClean="0"/>
              <a:t> </a:t>
            </a:r>
            <a:r>
              <a:rPr lang="en-US" b="1" dirty="0" err="1" smtClean="0"/>
              <a:t>devient</a:t>
            </a:r>
            <a:r>
              <a:rPr lang="en-US" b="1" dirty="0" smtClean="0"/>
              <a:t> </a:t>
            </a:r>
            <a:r>
              <a:rPr lang="en-US" b="1" dirty="0" err="1" smtClean="0"/>
              <a:t>conforme</a:t>
            </a:r>
            <a:r>
              <a:rPr lang="en-US" b="1" dirty="0" smtClean="0"/>
              <a:t> aux observations!</a:t>
            </a:r>
            <a:r>
              <a:rPr lang="en-US" dirty="0" smtClean="0"/>
              <a:t> Le MS </a:t>
            </a:r>
            <a:r>
              <a:rPr lang="en-US" dirty="0" err="1" smtClean="0"/>
              <a:t>est</a:t>
            </a:r>
            <a:r>
              <a:rPr lang="en-US" dirty="0" smtClean="0"/>
              <a:t> </a:t>
            </a:r>
            <a:r>
              <a:rPr lang="en-US" dirty="0" err="1" smtClean="0"/>
              <a:t>intensivement</a:t>
            </a:r>
            <a:r>
              <a:rPr lang="en-US" dirty="0" smtClean="0"/>
              <a:t> </a:t>
            </a:r>
            <a:r>
              <a:rPr lang="en-US" dirty="0" err="1" smtClean="0"/>
              <a:t>testé</a:t>
            </a:r>
            <a:r>
              <a:rPr lang="en-US" dirty="0" smtClean="0"/>
              <a:t> </a:t>
            </a:r>
            <a:r>
              <a:rPr lang="en-US" dirty="0" err="1" smtClean="0"/>
              <a:t>expérimentalement</a:t>
            </a:r>
            <a:r>
              <a:rPr lang="en-US" dirty="0" smtClean="0"/>
              <a:t> au </a:t>
            </a:r>
            <a:r>
              <a:rPr lang="en-US" dirty="0" err="1" smtClean="0"/>
              <a:t>XX</a:t>
            </a:r>
            <a:r>
              <a:rPr lang="en-US" baseline="30000" dirty="0" err="1" smtClean="0"/>
              <a:t>ème</a:t>
            </a:r>
            <a:r>
              <a:rPr lang="en-US" dirty="0" smtClean="0"/>
              <a:t> siècle et </a:t>
            </a:r>
            <a:r>
              <a:rPr lang="en-US" dirty="0" err="1" smtClean="0"/>
              <a:t>rencontre</a:t>
            </a:r>
            <a:r>
              <a:rPr lang="en-US" dirty="0" smtClean="0"/>
              <a:t> un grand </a:t>
            </a:r>
            <a:r>
              <a:rPr lang="en-US" dirty="0" err="1" smtClean="0"/>
              <a:t>succès</a:t>
            </a:r>
            <a:r>
              <a:rPr lang="en-US" dirty="0" smtClean="0"/>
              <a:t>!</a:t>
            </a:r>
          </a:p>
          <a:p>
            <a:pPr marL="285750" indent="-285750">
              <a:buFont typeface="Arial"/>
              <a:buChar char="•"/>
            </a:pPr>
            <a:endParaRPr lang="en-US" dirty="0" smtClean="0"/>
          </a:p>
          <a:p>
            <a:pPr marL="285750" indent="-285750">
              <a:buFont typeface="Arial"/>
              <a:buChar char="•"/>
            </a:pPr>
            <a:r>
              <a:rPr lang="en-US" b="1" dirty="0" err="1" smtClean="0">
                <a:solidFill>
                  <a:srgbClr val="FF0000"/>
                </a:solidFill>
              </a:rPr>
              <a:t>Mais</a:t>
            </a:r>
            <a:r>
              <a:rPr lang="en-US" b="1" dirty="0" smtClean="0">
                <a:solidFill>
                  <a:srgbClr val="FF0000"/>
                </a:solidFill>
              </a:rPr>
              <a:t> </a:t>
            </a:r>
            <a:r>
              <a:rPr lang="en-US" b="1" dirty="0" err="1">
                <a:solidFill>
                  <a:srgbClr val="FF0000"/>
                </a:solidFill>
              </a:rPr>
              <a:t>l</a:t>
            </a:r>
            <a:r>
              <a:rPr lang="en-US" b="1" dirty="0" err="1" smtClean="0">
                <a:solidFill>
                  <a:srgbClr val="FF0000"/>
                </a:solidFill>
              </a:rPr>
              <a:t>’observation</a:t>
            </a:r>
            <a:r>
              <a:rPr lang="en-US" b="1" dirty="0" smtClean="0">
                <a:solidFill>
                  <a:srgbClr val="FF0000"/>
                </a:solidFill>
              </a:rPr>
              <a:t> du boson de Higgs </a:t>
            </a:r>
            <a:r>
              <a:rPr lang="en-US" b="1" dirty="0" err="1" smtClean="0">
                <a:solidFill>
                  <a:srgbClr val="FF0000"/>
                </a:solidFill>
              </a:rPr>
              <a:t>devient</a:t>
            </a:r>
            <a:r>
              <a:rPr lang="en-US" b="1" dirty="0" smtClean="0">
                <a:solidFill>
                  <a:srgbClr val="FF0000"/>
                </a:solidFill>
              </a:rPr>
              <a:t> </a:t>
            </a:r>
            <a:r>
              <a:rPr lang="en-US" b="1" dirty="0" err="1" smtClean="0">
                <a:solidFill>
                  <a:srgbClr val="FF0000"/>
                </a:solidFill>
              </a:rPr>
              <a:t>dès</a:t>
            </a:r>
            <a:r>
              <a:rPr lang="en-US" b="1" dirty="0" smtClean="0">
                <a:solidFill>
                  <a:srgbClr val="FF0000"/>
                </a:solidFill>
              </a:rPr>
              <a:t> </a:t>
            </a:r>
            <a:r>
              <a:rPr lang="en-US" b="1" dirty="0" err="1" smtClean="0">
                <a:solidFill>
                  <a:srgbClr val="FF0000"/>
                </a:solidFill>
              </a:rPr>
              <a:t>lors</a:t>
            </a:r>
            <a:r>
              <a:rPr lang="en-US" b="1" dirty="0" smtClean="0">
                <a:solidFill>
                  <a:srgbClr val="FF0000"/>
                </a:solidFill>
              </a:rPr>
              <a:t> </a:t>
            </a:r>
            <a:r>
              <a:rPr lang="en-US" b="1" dirty="0" err="1" smtClean="0">
                <a:solidFill>
                  <a:srgbClr val="FF0000"/>
                </a:solidFill>
              </a:rPr>
              <a:t>nécessaire</a:t>
            </a:r>
            <a:r>
              <a:rPr lang="en-US" b="1" dirty="0" smtClean="0">
                <a:solidFill>
                  <a:srgbClr val="FF0000"/>
                </a:solidFill>
              </a:rPr>
              <a:t> </a:t>
            </a:r>
            <a:r>
              <a:rPr lang="en-US" b="1" dirty="0" err="1" smtClean="0">
                <a:solidFill>
                  <a:srgbClr val="FF0000"/>
                </a:solidFill>
              </a:rPr>
              <a:t>à</a:t>
            </a:r>
            <a:r>
              <a:rPr lang="en-US" b="1" dirty="0" smtClean="0">
                <a:solidFill>
                  <a:srgbClr val="FF0000"/>
                </a:solidFill>
              </a:rPr>
              <a:t> la validation </a:t>
            </a:r>
            <a:r>
              <a:rPr lang="en-US" b="1" dirty="0" err="1" smtClean="0">
                <a:solidFill>
                  <a:srgbClr val="FF0000"/>
                </a:solidFill>
              </a:rPr>
              <a:t>complète</a:t>
            </a:r>
            <a:r>
              <a:rPr lang="en-US" b="1" dirty="0" smtClean="0">
                <a:solidFill>
                  <a:srgbClr val="FF0000"/>
                </a:solidFill>
              </a:rPr>
              <a:t> de la </a:t>
            </a:r>
            <a:r>
              <a:rPr lang="en-US" b="1" dirty="0" err="1" smtClean="0">
                <a:solidFill>
                  <a:srgbClr val="FF0000"/>
                </a:solidFill>
              </a:rPr>
              <a:t>théorie</a:t>
            </a:r>
            <a:r>
              <a:rPr lang="en-US" b="1" dirty="0" smtClean="0">
                <a:solidFill>
                  <a:srgbClr val="FF0000"/>
                </a:solidFill>
              </a:rPr>
              <a:t>…</a:t>
            </a:r>
          </a:p>
          <a:p>
            <a:endParaRPr lang="en-US" dirty="0"/>
          </a:p>
          <a:p>
            <a:r>
              <a:rPr lang="en-US" dirty="0" smtClean="0"/>
              <a:t>… </a:t>
            </a:r>
            <a:r>
              <a:rPr lang="en-US" dirty="0" err="1" smtClean="0"/>
              <a:t>il</a:t>
            </a:r>
            <a:r>
              <a:rPr lang="en-US" dirty="0" smtClean="0"/>
              <a:t> </a:t>
            </a:r>
            <a:r>
              <a:rPr lang="en-US" dirty="0" err="1" smtClean="0"/>
              <a:t>faudra</a:t>
            </a:r>
            <a:r>
              <a:rPr lang="en-US" dirty="0" smtClean="0"/>
              <a:t> </a:t>
            </a:r>
            <a:r>
              <a:rPr lang="en-US" dirty="0" err="1" smtClean="0"/>
              <a:t>attendre</a:t>
            </a:r>
            <a:r>
              <a:rPr lang="en-US" dirty="0" smtClean="0"/>
              <a:t> 2012 pour </a:t>
            </a:r>
            <a:r>
              <a:rPr lang="en-US" dirty="0" err="1" smtClean="0"/>
              <a:t>ça</a:t>
            </a:r>
            <a:r>
              <a:rPr lang="en-US" dirty="0" smtClean="0"/>
              <a:t>, </a:t>
            </a:r>
            <a:r>
              <a:rPr lang="en-US" dirty="0" err="1" smtClean="0"/>
              <a:t>il</a:t>
            </a:r>
            <a:r>
              <a:rPr lang="en-US" dirty="0" smtClean="0"/>
              <a:t> </a:t>
            </a:r>
            <a:r>
              <a:rPr lang="en-US" dirty="0" err="1" smtClean="0"/>
              <a:t>restera</a:t>
            </a:r>
            <a:r>
              <a:rPr lang="en-US" dirty="0" smtClean="0"/>
              <a:t> la </a:t>
            </a:r>
            <a:r>
              <a:rPr lang="en-US" dirty="0" err="1" smtClean="0"/>
              <a:t>seule</a:t>
            </a:r>
            <a:r>
              <a:rPr lang="en-US" dirty="0" smtClean="0"/>
              <a:t> pièce </a:t>
            </a:r>
            <a:r>
              <a:rPr lang="en-US" dirty="0" err="1" smtClean="0"/>
              <a:t>manquante</a:t>
            </a:r>
            <a:r>
              <a:rPr lang="en-US" dirty="0" smtClean="0"/>
              <a:t> du </a:t>
            </a:r>
            <a:r>
              <a:rPr lang="en-US" dirty="0" err="1" smtClean="0"/>
              <a:t>Modèle</a:t>
            </a:r>
            <a:r>
              <a:rPr lang="en-US" dirty="0" smtClean="0"/>
              <a:t> Standard pendant de </a:t>
            </a:r>
            <a:r>
              <a:rPr lang="en-US" dirty="0" err="1" smtClean="0"/>
              <a:t>nombreuses</a:t>
            </a:r>
            <a:r>
              <a:rPr lang="en-US" dirty="0" smtClean="0"/>
              <a:t> </a:t>
            </a:r>
            <a:r>
              <a:rPr lang="en-US" dirty="0" err="1" smtClean="0"/>
              <a:t>années</a:t>
            </a:r>
            <a:endParaRPr lang="en-US" dirty="0"/>
          </a:p>
        </p:txBody>
      </p:sp>
      <p:sp>
        <p:nvSpPr>
          <p:cNvPr id="6" name="Slide Number Placeholder 5"/>
          <p:cNvSpPr>
            <a:spLocks noGrp="1"/>
          </p:cNvSpPr>
          <p:nvPr>
            <p:ph type="sldNum" sz="quarter" idx="12"/>
          </p:nvPr>
        </p:nvSpPr>
        <p:spPr/>
        <p:txBody>
          <a:bodyPr/>
          <a:lstStyle/>
          <a:p>
            <a:fld id="{5FD889E0-CAB2-4699-909D-B9A88D47ACBE}" type="slidenum">
              <a:rPr lang="en-US" smtClean="0"/>
              <a:t>17</a:t>
            </a:fld>
            <a:endParaRPr lang="en-US"/>
          </a:p>
        </p:txBody>
      </p:sp>
    </p:spTree>
    <p:extLst>
      <p:ext uri="{BB962C8B-B14F-4D97-AF65-F5344CB8AC3E}">
        <p14:creationId xmlns:p14="http://schemas.microsoft.com/office/powerpoint/2010/main" val="17120180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Connaissances</a:t>
            </a:r>
            <a:r>
              <a:rPr lang="en-US" dirty="0" smtClean="0"/>
              <a:t> </a:t>
            </a:r>
            <a:r>
              <a:rPr lang="en-US" dirty="0" err="1" smtClean="0"/>
              <a:t>avant</a:t>
            </a:r>
            <a:r>
              <a:rPr lang="en-US" dirty="0" smtClean="0"/>
              <a:t> le LHC</a:t>
            </a:r>
            <a:endParaRPr lang="en-US" dirty="0"/>
          </a:p>
        </p:txBody>
      </p:sp>
      <p:sp>
        <p:nvSpPr>
          <p:cNvPr id="17" name="Content Placeholder 2"/>
          <p:cNvSpPr>
            <a:spLocks noGrp="1"/>
          </p:cNvSpPr>
          <p:nvPr>
            <p:ph idx="1"/>
          </p:nvPr>
        </p:nvSpPr>
        <p:spPr>
          <a:xfrm>
            <a:off x="80969" y="959751"/>
            <a:ext cx="4999031" cy="5203992"/>
          </a:xfrm>
        </p:spPr>
        <p:txBody>
          <a:bodyPr>
            <a:noAutofit/>
          </a:bodyPr>
          <a:lstStyle/>
          <a:p>
            <a:pPr>
              <a:lnSpc>
                <a:spcPct val="80000"/>
              </a:lnSpc>
            </a:pPr>
            <a:endParaRPr lang="fr-FR" sz="2000" dirty="0" smtClean="0"/>
          </a:p>
          <a:p>
            <a:pPr>
              <a:lnSpc>
                <a:spcPct val="80000"/>
              </a:lnSpc>
            </a:pPr>
            <a:endParaRPr lang="fr-FR" sz="1200" b="1" dirty="0" smtClean="0"/>
          </a:p>
          <a:p>
            <a:r>
              <a:rPr lang="en-US" sz="1800" dirty="0">
                <a:solidFill>
                  <a:schemeClr val="tx1"/>
                </a:solidFill>
              </a:rPr>
              <a:t>Le </a:t>
            </a:r>
            <a:r>
              <a:rPr lang="en-US" sz="1800" dirty="0" err="1">
                <a:solidFill>
                  <a:srgbClr val="000000"/>
                </a:solidFill>
              </a:rPr>
              <a:t>modèle</a:t>
            </a:r>
            <a:r>
              <a:rPr lang="en-US" sz="1800" dirty="0">
                <a:solidFill>
                  <a:srgbClr val="000000"/>
                </a:solidFill>
              </a:rPr>
              <a:t> ne </a:t>
            </a:r>
            <a:r>
              <a:rPr lang="en-US" sz="1800" dirty="0" err="1">
                <a:solidFill>
                  <a:srgbClr val="000000"/>
                </a:solidFill>
              </a:rPr>
              <a:t>prédit</a:t>
            </a:r>
            <a:r>
              <a:rPr lang="en-US" sz="1800" dirty="0">
                <a:solidFill>
                  <a:srgbClr val="000000"/>
                </a:solidFill>
              </a:rPr>
              <a:t> pas la </a:t>
            </a:r>
            <a:r>
              <a:rPr lang="en-US" sz="1800" b="1" dirty="0">
                <a:solidFill>
                  <a:srgbClr val="000000"/>
                </a:solidFill>
              </a:rPr>
              <a:t>masse du boson de Higgs</a:t>
            </a:r>
          </a:p>
          <a:p>
            <a:r>
              <a:rPr lang="en-US" sz="1800" dirty="0">
                <a:solidFill>
                  <a:srgbClr val="000000"/>
                </a:solidFill>
              </a:rPr>
              <a:t>En </a:t>
            </a:r>
            <a:r>
              <a:rPr lang="en-US" sz="1800" dirty="0" err="1">
                <a:solidFill>
                  <a:srgbClr val="000000"/>
                </a:solidFill>
              </a:rPr>
              <a:t>revanche</a:t>
            </a:r>
            <a:r>
              <a:rPr lang="en-US" sz="1800" dirty="0">
                <a:solidFill>
                  <a:srgbClr val="000000"/>
                </a:solidFill>
              </a:rPr>
              <a:t>, </a:t>
            </a:r>
            <a:r>
              <a:rPr lang="en-US" sz="1800" b="1" dirty="0">
                <a:solidFill>
                  <a:srgbClr val="000000"/>
                </a:solidFill>
              </a:rPr>
              <a:t>pour </a:t>
            </a:r>
            <a:r>
              <a:rPr lang="en-US" sz="1800" b="1" dirty="0" err="1">
                <a:solidFill>
                  <a:srgbClr val="000000"/>
                </a:solidFill>
              </a:rPr>
              <a:t>une</a:t>
            </a:r>
            <a:r>
              <a:rPr lang="en-US" sz="1800" b="1" dirty="0">
                <a:solidFill>
                  <a:srgbClr val="000000"/>
                </a:solidFill>
              </a:rPr>
              <a:t> masse </a:t>
            </a:r>
            <a:r>
              <a:rPr lang="en-US" sz="1800" b="1" dirty="0" err="1">
                <a:solidFill>
                  <a:srgbClr val="000000"/>
                </a:solidFill>
              </a:rPr>
              <a:t>donnée</a:t>
            </a:r>
            <a:r>
              <a:rPr lang="en-US" sz="1800" b="1" dirty="0">
                <a:solidFill>
                  <a:srgbClr val="000000"/>
                </a:solidFill>
              </a:rPr>
              <a:t>, le </a:t>
            </a:r>
            <a:r>
              <a:rPr lang="en-US" sz="1800" b="1" dirty="0" err="1">
                <a:solidFill>
                  <a:srgbClr val="000000"/>
                </a:solidFill>
              </a:rPr>
              <a:t>modèle</a:t>
            </a:r>
            <a:r>
              <a:rPr lang="en-US" sz="1800" b="1" dirty="0">
                <a:solidFill>
                  <a:srgbClr val="000000"/>
                </a:solidFill>
              </a:rPr>
              <a:t> </a:t>
            </a:r>
            <a:r>
              <a:rPr lang="en-US" sz="1800" b="1" dirty="0" err="1">
                <a:solidFill>
                  <a:srgbClr val="000000"/>
                </a:solidFill>
              </a:rPr>
              <a:t>prédit</a:t>
            </a:r>
            <a:r>
              <a:rPr lang="en-US" sz="1800" b="1" dirty="0">
                <a:solidFill>
                  <a:srgbClr val="000000"/>
                </a:solidFill>
              </a:rPr>
              <a:t> </a:t>
            </a:r>
            <a:r>
              <a:rPr lang="en-US" sz="1800" b="1" dirty="0" err="1">
                <a:solidFill>
                  <a:srgbClr val="000000"/>
                </a:solidFill>
              </a:rPr>
              <a:t>ses</a:t>
            </a:r>
            <a:r>
              <a:rPr lang="en-US" sz="1800" b="1" dirty="0">
                <a:solidFill>
                  <a:srgbClr val="000000"/>
                </a:solidFill>
              </a:rPr>
              <a:t> </a:t>
            </a:r>
            <a:r>
              <a:rPr lang="en-US" sz="1800" b="1" dirty="0" err="1" smtClean="0">
                <a:solidFill>
                  <a:srgbClr val="000000"/>
                </a:solidFill>
              </a:rPr>
              <a:t>propriétés</a:t>
            </a:r>
            <a:endParaRPr lang="fr-FR" sz="1800" b="1" dirty="0" smtClean="0"/>
          </a:p>
          <a:p>
            <a:pPr>
              <a:lnSpc>
                <a:spcPct val="80000"/>
              </a:lnSpc>
            </a:pPr>
            <a:r>
              <a:rPr lang="fr-FR" sz="1800" b="1" dirty="0" smtClean="0"/>
              <a:t>Le LEP au </a:t>
            </a:r>
            <a:r>
              <a:rPr lang="fr-FR" sz="1800" b="1" dirty="0" smtClean="0">
                <a:solidFill>
                  <a:schemeClr val="tx1"/>
                </a:solidFill>
              </a:rPr>
              <a:t>CERN</a:t>
            </a:r>
            <a:r>
              <a:rPr lang="fr-FR" sz="1800" dirty="0" smtClean="0">
                <a:solidFill>
                  <a:schemeClr val="tx1"/>
                </a:solidFill>
              </a:rPr>
              <a:t> (Genève, 1989-2000)  </a:t>
            </a:r>
            <a:r>
              <a:rPr lang="fr-FR" sz="1800" dirty="0" smtClean="0"/>
              <a:t>collisions </a:t>
            </a:r>
            <a:r>
              <a:rPr lang="fr-FR" sz="1800" dirty="0"/>
              <a:t>électron-positon </a:t>
            </a:r>
            <a:r>
              <a:rPr lang="fr-FR" sz="1800" dirty="0" smtClean="0"/>
              <a:t>jusqu’à 209 </a:t>
            </a:r>
            <a:r>
              <a:rPr lang="fr-FR" sz="1800" dirty="0" err="1" smtClean="0"/>
              <a:t>GeV</a:t>
            </a:r>
            <a:endParaRPr lang="fr-FR" sz="1800" dirty="0" smtClean="0"/>
          </a:p>
          <a:p>
            <a:pPr marL="457148" lvl="1" indent="0">
              <a:lnSpc>
                <a:spcPct val="80000"/>
              </a:lnSpc>
              <a:buNone/>
            </a:pPr>
            <a:r>
              <a:rPr lang="fr-FR" sz="1600" dirty="0" smtClean="0">
                <a:solidFill>
                  <a:srgbClr val="FF2929"/>
                </a:solidFill>
              </a:rPr>
              <a:t>Mesures  de la masse du W et des paramètres du Z </a:t>
            </a:r>
          </a:p>
          <a:p>
            <a:pPr marL="457148" lvl="1" indent="0">
              <a:lnSpc>
                <a:spcPct val="80000"/>
              </a:lnSpc>
              <a:buNone/>
            </a:pPr>
            <a:r>
              <a:rPr lang="fr-FR" sz="1600" dirty="0" smtClean="0">
                <a:solidFill>
                  <a:srgbClr val="FF2929"/>
                </a:solidFill>
              </a:rPr>
              <a:t>Recherches directes: </a:t>
            </a:r>
            <a:r>
              <a:rPr lang="fr-FR" sz="1600" dirty="0" err="1" smtClean="0">
                <a:solidFill>
                  <a:srgbClr val="FF2929"/>
                </a:solidFill>
              </a:rPr>
              <a:t>m</a:t>
            </a:r>
            <a:r>
              <a:rPr lang="fr-FR" sz="1600" baseline="-25000" dirty="0" err="1" smtClean="0">
                <a:solidFill>
                  <a:srgbClr val="FF2929"/>
                </a:solidFill>
              </a:rPr>
              <a:t>H</a:t>
            </a:r>
            <a:r>
              <a:rPr lang="fr-FR" sz="1600" dirty="0" smtClean="0">
                <a:solidFill>
                  <a:srgbClr val="FF2929"/>
                </a:solidFill>
              </a:rPr>
              <a:t>&gt;115 </a:t>
            </a:r>
            <a:r>
              <a:rPr lang="fr-FR" sz="1600" dirty="0" err="1" smtClean="0">
                <a:solidFill>
                  <a:srgbClr val="FF2929"/>
                </a:solidFill>
              </a:rPr>
              <a:t>GeV</a:t>
            </a:r>
            <a:endParaRPr lang="fr-FR" sz="1200" dirty="0" smtClean="0"/>
          </a:p>
          <a:p>
            <a:pPr>
              <a:lnSpc>
                <a:spcPct val="80000"/>
              </a:lnSpc>
            </a:pPr>
            <a:r>
              <a:rPr lang="fr-FR" sz="1800" b="1" dirty="0" smtClean="0"/>
              <a:t>Le </a:t>
            </a:r>
            <a:r>
              <a:rPr lang="fr-FR" sz="1800" b="1" dirty="0" err="1" smtClean="0"/>
              <a:t>Tevatron</a:t>
            </a:r>
            <a:r>
              <a:rPr lang="fr-FR" sz="1800" b="1" dirty="0" smtClean="0"/>
              <a:t> au </a:t>
            </a:r>
            <a:r>
              <a:rPr lang="fr-FR" sz="1800" b="1" dirty="0" err="1" smtClean="0"/>
              <a:t>Fermilab</a:t>
            </a:r>
            <a:r>
              <a:rPr lang="fr-FR" sz="1800" b="1" dirty="0" smtClean="0"/>
              <a:t> </a:t>
            </a:r>
            <a:r>
              <a:rPr lang="fr-FR" sz="1800" dirty="0" smtClean="0"/>
              <a:t>(Chicago</a:t>
            </a:r>
            <a:r>
              <a:rPr lang="fr-FR" sz="1800" dirty="0"/>
              <a:t>,</a:t>
            </a:r>
            <a:r>
              <a:rPr lang="fr-FR" sz="1800" dirty="0" smtClean="0"/>
              <a:t> 1992-2011) collisions proton-antiproton à 1.96 </a:t>
            </a:r>
            <a:r>
              <a:rPr lang="fr-FR" sz="1800" dirty="0" err="1" smtClean="0"/>
              <a:t>TeV</a:t>
            </a:r>
            <a:endParaRPr lang="fr-FR" sz="1800" dirty="0" smtClean="0"/>
          </a:p>
          <a:p>
            <a:pPr marL="457148" lvl="1" indent="0">
              <a:lnSpc>
                <a:spcPct val="80000"/>
              </a:lnSpc>
              <a:buNone/>
            </a:pPr>
            <a:r>
              <a:rPr lang="fr-FR" sz="1600" dirty="0" smtClean="0">
                <a:solidFill>
                  <a:schemeClr val="accent1">
                    <a:lumMod val="60000"/>
                    <a:lumOff val="40000"/>
                  </a:schemeClr>
                </a:solidFill>
              </a:rPr>
              <a:t>Découverte du quark top et mesure de sa masse </a:t>
            </a:r>
          </a:p>
          <a:p>
            <a:pPr marL="457148" lvl="1" indent="0">
              <a:lnSpc>
                <a:spcPct val="80000"/>
              </a:lnSpc>
              <a:buNone/>
            </a:pPr>
            <a:r>
              <a:rPr lang="fr-FR" sz="1600" dirty="0" smtClean="0">
                <a:solidFill>
                  <a:schemeClr val="accent1">
                    <a:lumMod val="60000"/>
                    <a:lumOff val="40000"/>
                  </a:schemeClr>
                </a:solidFill>
              </a:rPr>
              <a:t>Recherches directes: </a:t>
            </a:r>
            <a:r>
              <a:rPr lang="fr-FR" sz="1600" dirty="0" err="1">
                <a:solidFill>
                  <a:srgbClr val="FF0000"/>
                </a:solidFill>
              </a:rPr>
              <a:t>m</a:t>
            </a:r>
            <a:r>
              <a:rPr lang="fr-FR" sz="1600" baseline="-25000" dirty="0" err="1">
                <a:solidFill>
                  <a:srgbClr val="FF0000"/>
                </a:solidFill>
              </a:rPr>
              <a:t>H</a:t>
            </a:r>
            <a:r>
              <a:rPr lang="fr-FR" sz="1600" baseline="-25000" dirty="0">
                <a:solidFill>
                  <a:srgbClr val="FF0000"/>
                </a:solidFill>
              </a:rPr>
              <a:t> </a:t>
            </a:r>
            <a:r>
              <a:rPr lang="fr-FR" sz="1600" dirty="0">
                <a:solidFill>
                  <a:srgbClr val="FF0000"/>
                </a:solidFill>
                <a:sym typeface="Symbol" pitchFamily="18" charset="2"/>
              </a:rPr>
              <a:t> [158-173] </a:t>
            </a:r>
            <a:r>
              <a:rPr lang="fr-FR" sz="1600" dirty="0" err="1" smtClean="0">
                <a:solidFill>
                  <a:srgbClr val="FF0000"/>
                </a:solidFill>
                <a:sym typeface="Symbol" pitchFamily="18" charset="2"/>
              </a:rPr>
              <a:t>GeV</a:t>
            </a:r>
            <a:endParaRPr lang="fr-FR" sz="1600" dirty="0"/>
          </a:p>
          <a:p>
            <a:pPr marL="0" indent="0">
              <a:lnSpc>
                <a:spcPct val="80000"/>
              </a:lnSpc>
              <a:buNone/>
            </a:pPr>
            <a:r>
              <a:rPr lang="fr-FR" sz="2000" dirty="0" smtClean="0"/>
              <a:t>	</a:t>
            </a:r>
          </a:p>
          <a:p>
            <a:pPr marL="0" indent="0">
              <a:lnSpc>
                <a:spcPct val="80000"/>
              </a:lnSpc>
              <a:buNone/>
            </a:pPr>
            <a:r>
              <a:rPr lang="fr-FR" sz="2000" dirty="0" smtClean="0"/>
              <a:t> </a:t>
            </a:r>
            <a:endParaRPr lang="fr-FR" sz="2000" dirty="0"/>
          </a:p>
          <a:p>
            <a:endParaRPr lang="en-US" sz="2000" b="1" dirty="0" smtClean="0">
              <a:solidFill>
                <a:schemeClr val="accent1"/>
              </a:solidFill>
            </a:endParaRPr>
          </a:p>
        </p:txBody>
      </p:sp>
      <p:sp>
        <p:nvSpPr>
          <p:cNvPr id="6" name="Espace réservé du pied de page 5"/>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 name="TextBox 2"/>
          <p:cNvSpPr txBox="1"/>
          <p:nvPr/>
        </p:nvSpPr>
        <p:spPr>
          <a:xfrm>
            <a:off x="80969" y="6163227"/>
            <a:ext cx="8927565" cy="646331"/>
          </a:xfrm>
          <a:prstGeom prst="rect">
            <a:avLst/>
          </a:prstGeom>
          <a:solidFill>
            <a:schemeClr val="accent3">
              <a:lumMod val="20000"/>
              <a:lumOff val="80000"/>
            </a:schemeClr>
          </a:solidFill>
        </p:spPr>
        <p:txBody>
          <a:bodyPr wrap="square" rtlCol="0">
            <a:spAutoFit/>
          </a:bodyPr>
          <a:lstStyle/>
          <a:p>
            <a:pPr algn="ctr"/>
            <a:r>
              <a:rPr lang="en-US" dirty="0" smtClean="0">
                <a:solidFill>
                  <a:srgbClr val="FF2929"/>
                </a:solidFill>
              </a:rPr>
              <a:t>La </a:t>
            </a:r>
            <a:r>
              <a:rPr lang="en-US" dirty="0" err="1" smtClean="0">
                <a:solidFill>
                  <a:srgbClr val="FF2929"/>
                </a:solidFill>
              </a:rPr>
              <a:t>gamme</a:t>
            </a:r>
            <a:r>
              <a:rPr lang="en-US" dirty="0" smtClean="0">
                <a:solidFill>
                  <a:srgbClr val="FF2929"/>
                </a:solidFill>
              </a:rPr>
              <a:t> de masse la plus probable </a:t>
            </a:r>
            <a:r>
              <a:rPr lang="en-US" dirty="0" err="1" smtClean="0">
                <a:solidFill>
                  <a:srgbClr val="FF2929"/>
                </a:solidFill>
              </a:rPr>
              <a:t>d’après</a:t>
            </a:r>
            <a:r>
              <a:rPr lang="en-US" dirty="0" smtClean="0">
                <a:solidFill>
                  <a:srgbClr val="FF2929"/>
                </a:solidFill>
              </a:rPr>
              <a:t> </a:t>
            </a:r>
            <a:r>
              <a:rPr lang="en-US" dirty="0" err="1" smtClean="0">
                <a:solidFill>
                  <a:srgbClr val="FF2929"/>
                </a:solidFill>
              </a:rPr>
              <a:t>ces</a:t>
            </a:r>
            <a:r>
              <a:rPr lang="en-US" dirty="0" smtClean="0">
                <a:solidFill>
                  <a:srgbClr val="FF2929"/>
                </a:solidFill>
              </a:rPr>
              <a:t> </a:t>
            </a:r>
            <a:r>
              <a:rPr lang="en-US" dirty="0" err="1" smtClean="0">
                <a:solidFill>
                  <a:srgbClr val="FF2929"/>
                </a:solidFill>
              </a:rPr>
              <a:t>mesures</a:t>
            </a:r>
            <a:r>
              <a:rPr lang="en-US" dirty="0" smtClean="0">
                <a:solidFill>
                  <a:srgbClr val="FF2929"/>
                </a:solidFill>
              </a:rPr>
              <a:t>:</a:t>
            </a:r>
            <a:endParaRPr lang="en-US" b="1" dirty="0" smtClean="0">
              <a:solidFill>
                <a:srgbClr val="FF2929"/>
              </a:solidFill>
            </a:endParaRPr>
          </a:p>
          <a:p>
            <a:pPr algn="ctr"/>
            <a:r>
              <a:rPr lang="en-US" b="1" dirty="0">
                <a:solidFill>
                  <a:srgbClr val="FF2929"/>
                </a:solidFill>
              </a:rPr>
              <a:t>	</a:t>
            </a:r>
            <a:r>
              <a:rPr lang="en-US" b="1" dirty="0" smtClean="0">
                <a:solidFill>
                  <a:srgbClr val="FF2929"/>
                </a:solidFill>
              </a:rPr>
              <a:t> 115 </a:t>
            </a:r>
            <a:r>
              <a:rPr lang="en-US" b="1" dirty="0" err="1" smtClean="0">
                <a:solidFill>
                  <a:srgbClr val="FF2929"/>
                </a:solidFill>
              </a:rPr>
              <a:t>GeV</a:t>
            </a:r>
            <a:r>
              <a:rPr lang="en-US" b="1" dirty="0" smtClean="0">
                <a:solidFill>
                  <a:srgbClr val="FF2929"/>
                </a:solidFill>
              </a:rPr>
              <a:t> &lt; </a:t>
            </a:r>
            <a:r>
              <a:rPr lang="en-US" b="1" dirty="0" err="1" smtClean="0">
                <a:solidFill>
                  <a:srgbClr val="FF2929"/>
                </a:solidFill>
              </a:rPr>
              <a:t>m</a:t>
            </a:r>
            <a:r>
              <a:rPr lang="en-US" b="1" baseline="-25000" dirty="0" err="1" smtClean="0">
                <a:solidFill>
                  <a:srgbClr val="FF2929"/>
                </a:solidFill>
              </a:rPr>
              <a:t>H</a:t>
            </a:r>
            <a:r>
              <a:rPr lang="en-US" b="1" dirty="0" smtClean="0">
                <a:solidFill>
                  <a:srgbClr val="FF2929"/>
                </a:solidFill>
              </a:rPr>
              <a:t> &lt; 160 </a:t>
            </a:r>
            <a:r>
              <a:rPr lang="en-US" b="1" dirty="0" err="1" smtClean="0">
                <a:solidFill>
                  <a:srgbClr val="FF2929"/>
                </a:solidFill>
              </a:rPr>
              <a:t>GeV</a:t>
            </a:r>
            <a:endParaRPr lang="en-US" dirty="0">
              <a:solidFill>
                <a:srgbClr val="FF2929"/>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600" y="1450808"/>
            <a:ext cx="4524151" cy="4796884"/>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t>18</a:t>
            </a:fld>
            <a:endParaRPr lang="en-US"/>
          </a:p>
        </p:txBody>
      </p:sp>
    </p:spTree>
    <p:extLst>
      <p:ext uri="{BB962C8B-B14F-4D97-AF65-F5344CB8AC3E}">
        <p14:creationId xmlns:p14="http://schemas.microsoft.com/office/powerpoint/2010/main" val="6527765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84163" y="630382"/>
            <a:ext cx="8574087" cy="967840"/>
          </a:xfrm>
        </p:spPr>
        <p:txBody>
          <a:bodyPr/>
          <a:lstStyle/>
          <a:p>
            <a:r>
              <a:rPr lang="fr-FR" dirty="0" smtClean="0"/>
              <a:t>Plan de l’exposé</a:t>
            </a:r>
            <a:endParaRPr lang="fr-FR" dirty="0"/>
          </a:p>
        </p:txBody>
      </p:sp>
      <p:sp>
        <p:nvSpPr>
          <p:cNvPr id="5" name="Espace réservé du pied de page 4"/>
          <p:cNvSpPr>
            <a:spLocks noGrp="1"/>
          </p:cNvSpPr>
          <p:nvPr>
            <p:ph type="ftr" sz="quarter" idx="11"/>
          </p:nvPr>
        </p:nvSpPr>
        <p:spPr/>
        <p:txBody>
          <a:bodyPr/>
          <a:lstStyle/>
          <a:p>
            <a:r>
              <a:rPr lang="fr-FR" smtClean="0"/>
              <a:t>J. MALCLES 25/09/2012</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2" name="TextBox 1"/>
          <p:cNvSpPr txBox="1"/>
          <p:nvPr/>
        </p:nvSpPr>
        <p:spPr>
          <a:xfrm>
            <a:off x="698502" y="1779686"/>
            <a:ext cx="8445498" cy="4985980"/>
          </a:xfrm>
          <a:prstGeom prst="rect">
            <a:avLst/>
          </a:prstGeom>
          <a:noFill/>
        </p:spPr>
        <p:txBody>
          <a:bodyPr wrap="square" rtlCol="0">
            <a:spAutoFit/>
          </a:bodyPr>
          <a:lstStyle/>
          <a:p>
            <a:pPr marL="285750" indent="-285750">
              <a:buFont typeface="Arial"/>
              <a:buChar char="•"/>
            </a:pPr>
            <a:r>
              <a:rPr lang="en-US" sz="2000" b="1" dirty="0" smtClean="0">
                <a:solidFill>
                  <a:srgbClr val="990000"/>
                </a:solidFill>
              </a:rPr>
              <a:t>Introduction: </a:t>
            </a:r>
          </a:p>
          <a:p>
            <a:pPr marL="285750" indent="-285750">
              <a:buFont typeface="Arial"/>
              <a:buChar char="•"/>
            </a:pPr>
            <a:endParaRPr lang="en-US" sz="2000" b="1" dirty="0" smtClean="0">
              <a:solidFill>
                <a:srgbClr val="990000"/>
              </a:solidFill>
            </a:endParaRPr>
          </a:p>
          <a:p>
            <a:pPr marL="742898" lvl="1" indent="-285750">
              <a:buFont typeface="Arial"/>
              <a:buChar char="•"/>
            </a:pPr>
            <a:r>
              <a:rPr lang="en-US" sz="2000" dirty="0">
                <a:solidFill>
                  <a:srgbClr val="000000"/>
                </a:solidFill>
              </a:rPr>
              <a:t>L</a:t>
            </a:r>
            <a:r>
              <a:rPr lang="en-US" sz="2000" dirty="0" smtClean="0">
                <a:solidFill>
                  <a:srgbClr val="000000"/>
                </a:solidFill>
              </a:rPr>
              <a:t>e </a:t>
            </a:r>
            <a:r>
              <a:rPr lang="en-US" sz="2000" dirty="0" err="1">
                <a:solidFill>
                  <a:srgbClr val="000000"/>
                </a:solidFill>
              </a:rPr>
              <a:t>M</a:t>
            </a:r>
            <a:r>
              <a:rPr lang="en-US" sz="2000" dirty="0" err="1" smtClean="0">
                <a:solidFill>
                  <a:srgbClr val="000000"/>
                </a:solidFill>
              </a:rPr>
              <a:t>odèle</a:t>
            </a:r>
            <a:r>
              <a:rPr lang="en-US" sz="2000" dirty="0" smtClean="0">
                <a:solidFill>
                  <a:srgbClr val="000000"/>
                </a:solidFill>
              </a:rPr>
              <a:t> </a:t>
            </a:r>
            <a:r>
              <a:rPr lang="en-US" sz="2000" dirty="0">
                <a:solidFill>
                  <a:srgbClr val="000000"/>
                </a:solidFill>
              </a:rPr>
              <a:t>S</a:t>
            </a:r>
            <a:r>
              <a:rPr lang="en-US" sz="2000" dirty="0" smtClean="0">
                <a:solidFill>
                  <a:srgbClr val="000000"/>
                </a:solidFill>
              </a:rPr>
              <a:t>tandard de la physique des </a:t>
            </a:r>
            <a:r>
              <a:rPr lang="en-US" sz="2000" dirty="0" err="1" smtClean="0">
                <a:solidFill>
                  <a:srgbClr val="000000"/>
                </a:solidFill>
              </a:rPr>
              <a:t>particules</a:t>
            </a:r>
            <a:endParaRPr lang="en-US" sz="2000" dirty="0">
              <a:solidFill>
                <a:srgbClr val="000000"/>
              </a:solidFill>
            </a:endParaRPr>
          </a:p>
          <a:p>
            <a:pPr marL="742898" lvl="1" indent="-285750">
              <a:buFont typeface="Arial"/>
              <a:buChar char="•"/>
            </a:pPr>
            <a:r>
              <a:rPr lang="en-US" sz="2000" dirty="0" smtClean="0">
                <a:solidFill>
                  <a:srgbClr val="000000"/>
                </a:solidFill>
              </a:rPr>
              <a:t>Le boson de Higgs: </a:t>
            </a:r>
            <a:r>
              <a:rPr lang="en-US" sz="2000" dirty="0" err="1" smtClean="0">
                <a:solidFill>
                  <a:srgbClr val="000000"/>
                </a:solidFill>
              </a:rPr>
              <a:t>rôle</a:t>
            </a:r>
            <a:r>
              <a:rPr lang="en-US" sz="2000" dirty="0" smtClean="0">
                <a:solidFill>
                  <a:srgbClr val="000000"/>
                </a:solidFill>
              </a:rPr>
              <a:t> </a:t>
            </a:r>
            <a:r>
              <a:rPr lang="en-US" sz="2000" dirty="0" err="1" smtClean="0">
                <a:solidFill>
                  <a:srgbClr val="000000"/>
                </a:solidFill>
              </a:rPr>
              <a:t>dans</a:t>
            </a:r>
            <a:r>
              <a:rPr lang="en-US" sz="2000" dirty="0" smtClean="0">
                <a:solidFill>
                  <a:srgbClr val="000000"/>
                </a:solidFill>
              </a:rPr>
              <a:t> le </a:t>
            </a:r>
            <a:r>
              <a:rPr lang="en-US" sz="2000" dirty="0" err="1" smtClean="0">
                <a:solidFill>
                  <a:srgbClr val="000000"/>
                </a:solidFill>
              </a:rPr>
              <a:t>modèle</a:t>
            </a:r>
            <a:r>
              <a:rPr lang="en-US" sz="2000" dirty="0" smtClean="0">
                <a:solidFill>
                  <a:srgbClr val="000000"/>
                </a:solidFill>
              </a:rPr>
              <a:t>, </a:t>
            </a:r>
            <a:r>
              <a:rPr lang="en-US" sz="2000" dirty="0" err="1" smtClean="0">
                <a:solidFill>
                  <a:srgbClr val="000000"/>
                </a:solidFill>
              </a:rPr>
              <a:t>connaissances</a:t>
            </a:r>
            <a:r>
              <a:rPr lang="en-US" sz="2000" dirty="0" smtClean="0">
                <a:solidFill>
                  <a:srgbClr val="000000"/>
                </a:solidFill>
              </a:rPr>
              <a:t> </a:t>
            </a:r>
            <a:r>
              <a:rPr lang="en-US" sz="2000" dirty="0" err="1" smtClean="0">
                <a:solidFill>
                  <a:srgbClr val="000000"/>
                </a:solidFill>
              </a:rPr>
              <a:t>avant</a:t>
            </a:r>
            <a:r>
              <a:rPr lang="en-US" sz="2000" dirty="0" smtClean="0">
                <a:solidFill>
                  <a:srgbClr val="000000"/>
                </a:solidFill>
              </a:rPr>
              <a:t> le LHC</a:t>
            </a:r>
          </a:p>
          <a:p>
            <a:pPr marL="1200046" lvl="2" indent="-285750">
              <a:buFont typeface="Arial"/>
              <a:buChar char="•"/>
            </a:pPr>
            <a:endParaRPr lang="en-US" sz="2000" dirty="0" smtClean="0">
              <a:solidFill>
                <a:srgbClr val="000000"/>
              </a:solidFill>
            </a:endParaRPr>
          </a:p>
          <a:p>
            <a:pPr marL="285750" indent="-285750">
              <a:buFont typeface="Arial"/>
              <a:buChar char="•"/>
            </a:pPr>
            <a:r>
              <a:rPr lang="en-US" sz="2000" b="1" dirty="0">
                <a:solidFill>
                  <a:srgbClr val="990000"/>
                </a:solidFill>
              </a:rPr>
              <a:t>Le LHC et </a:t>
            </a:r>
            <a:r>
              <a:rPr lang="en-US" sz="2000" b="1" dirty="0" err="1">
                <a:solidFill>
                  <a:srgbClr val="990000"/>
                </a:solidFill>
              </a:rPr>
              <a:t>ses</a:t>
            </a:r>
            <a:r>
              <a:rPr lang="en-US" sz="2000" b="1" dirty="0">
                <a:solidFill>
                  <a:srgbClr val="990000"/>
                </a:solidFill>
              </a:rPr>
              <a:t> </a:t>
            </a:r>
            <a:r>
              <a:rPr lang="en-US" sz="2000" b="1" dirty="0" err="1">
                <a:solidFill>
                  <a:srgbClr val="990000"/>
                </a:solidFill>
              </a:rPr>
              <a:t>détecteurs</a:t>
            </a:r>
            <a:r>
              <a:rPr lang="en-US" sz="2000" b="1" dirty="0" smtClean="0">
                <a:solidFill>
                  <a:srgbClr val="990000"/>
                </a:solidFill>
              </a:rPr>
              <a:t>:</a:t>
            </a:r>
          </a:p>
          <a:p>
            <a:pPr marL="285750" indent="-285750">
              <a:buFont typeface="Arial"/>
              <a:buChar char="•"/>
            </a:pPr>
            <a:endParaRPr lang="en-US" sz="2000" dirty="0">
              <a:solidFill>
                <a:srgbClr val="000000"/>
              </a:solidFill>
            </a:endParaRPr>
          </a:p>
          <a:p>
            <a:pPr marL="742898" lvl="1" indent="-285750">
              <a:buFont typeface="Arial"/>
              <a:buChar char="•"/>
            </a:pPr>
            <a:r>
              <a:rPr lang="en-US" sz="2000" dirty="0" smtClean="0">
                <a:solidFill>
                  <a:srgbClr val="000000"/>
                </a:solidFill>
              </a:rPr>
              <a:t>Comment </a:t>
            </a:r>
            <a:r>
              <a:rPr lang="en-US" sz="2000" dirty="0" err="1" smtClean="0">
                <a:solidFill>
                  <a:srgbClr val="000000"/>
                </a:solidFill>
              </a:rPr>
              <a:t>produire</a:t>
            </a:r>
            <a:r>
              <a:rPr lang="en-US" sz="2000" dirty="0" smtClean="0">
                <a:solidFill>
                  <a:srgbClr val="000000"/>
                </a:solidFill>
              </a:rPr>
              <a:t> le boson de Higgs? Le LHC</a:t>
            </a:r>
          </a:p>
          <a:p>
            <a:pPr marL="742898" lvl="1" indent="-285750">
              <a:buFont typeface="Arial"/>
              <a:buChar char="•"/>
            </a:pPr>
            <a:r>
              <a:rPr lang="en-US" sz="2000" dirty="0" smtClean="0">
                <a:solidFill>
                  <a:srgbClr val="000000"/>
                </a:solidFill>
              </a:rPr>
              <a:t>Comment </a:t>
            </a:r>
            <a:r>
              <a:rPr lang="en-US" sz="2000" dirty="0" err="1" smtClean="0">
                <a:solidFill>
                  <a:srgbClr val="000000"/>
                </a:solidFill>
              </a:rPr>
              <a:t>détecter</a:t>
            </a:r>
            <a:r>
              <a:rPr lang="en-US" sz="2000" dirty="0" smtClean="0">
                <a:solidFill>
                  <a:srgbClr val="000000"/>
                </a:solidFill>
              </a:rPr>
              <a:t> le boson de Higgs? Les </a:t>
            </a:r>
            <a:r>
              <a:rPr lang="en-US" sz="2000" dirty="0" err="1" smtClean="0">
                <a:solidFill>
                  <a:srgbClr val="000000"/>
                </a:solidFill>
              </a:rPr>
              <a:t>détecteurs</a:t>
            </a:r>
            <a:r>
              <a:rPr lang="en-US" sz="2000" dirty="0" smtClean="0">
                <a:solidFill>
                  <a:srgbClr val="000000"/>
                </a:solidFill>
              </a:rPr>
              <a:t> ATLAS et CMS	</a:t>
            </a:r>
          </a:p>
          <a:p>
            <a:pPr marL="742898" lvl="1" indent="-285750">
              <a:buFont typeface="Arial"/>
              <a:buChar char="•"/>
            </a:pPr>
            <a:r>
              <a:rPr lang="en-US" sz="2000" dirty="0" err="1" smtClean="0"/>
              <a:t>Exemple</a:t>
            </a:r>
            <a:r>
              <a:rPr lang="en-US" sz="2000" dirty="0" smtClean="0"/>
              <a:t> </a:t>
            </a:r>
            <a:r>
              <a:rPr lang="en-US" sz="2000" dirty="0" err="1" smtClean="0"/>
              <a:t>d’implication</a:t>
            </a:r>
            <a:r>
              <a:rPr lang="en-US" sz="2000" dirty="0" smtClean="0"/>
              <a:t> d’un </a:t>
            </a:r>
            <a:r>
              <a:rPr lang="en-US" sz="2000" dirty="0" err="1" smtClean="0"/>
              <a:t>laboratoire</a:t>
            </a:r>
            <a:r>
              <a:rPr lang="en-US" sz="2000" dirty="0" smtClean="0"/>
              <a:t> </a:t>
            </a:r>
            <a:r>
              <a:rPr lang="en-US" sz="2000" dirty="0" err="1" smtClean="0"/>
              <a:t>dans</a:t>
            </a:r>
            <a:r>
              <a:rPr lang="en-US" sz="2000" dirty="0" smtClean="0"/>
              <a:t> </a:t>
            </a:r>
            <a:r>
              <a:rPr lang="en-US" sz="2000" dirty="0" err="1" smtClean="0"/>
              <a:t>ces</a:t>
            </a:r>
            <a:r>
              <a:rPr lang="en-US" sz="2000" dirty="0" smtClean="0"/>
              <a:t> </a:t>
            </a:r>
            <a:r>
              <a:rPr lang="en-US" sz="2000" dirty="0" err="1" smtClean="0"/>
              <a:t>détecteurs</a:t>
            </a:r>
            <a:endParaRPr lang="en-US" sz="2000" dirty="0" smtClean="0"/>
          </a:p>
          <a:p>
            <a:pPr marL="285750" indent="-285750">
              <a:buFont typeface="Arial"/>
              <a:buChar char="•"/>
            </a:pPr>
            <a:endParaRPr lang="en-US" sz="2000" dirty="0" smtClean="0"/>
          </a:p>
          <a:p>
            <a:pPr marL="285750" indent="-285750">
              <a:buFont typeface="Arial"/>
              <a:buChar char="•"/>
            </a:pPr>
            <a:r>
              <a:rPr lang="en-US" sz="2000" b="1" dirty="0" smtClean="0">
                <a:solidFill>
                  <a:schemeClr val="accent1"/>
                </a:solidFill>
              </a:rPr>
              <a:t>La </a:t>
            </a:r>
            <a:r>
              <a:rPr lang="en-US" sz="2000" b="1" dirty="0" err="1" smtClean="0">
                <a:solidFill>
                  <a:schemeClr val="accent1"/>
                </a:solidFill>
              </a:rPr>
              <a:t>recherche</a:t>
            </a:r>
            <a:r>
              <a:rPr lang="en-US" sz="2000" b="1" dirty="0" smtClean="0">
                <a:solidFill>
                  <a:schemeClr val="accent1"/>
                </a:solidFill>
              </a:rPr>
              <a:t> du boson de Higgs au LHC</a:t>
            </a:r>
          </a:p>
          <a:p>
            <a:endParaRPr lang="en-US" sz="2000" b="1" dirty="0" smtClean="0">
              <a:solidFill>
                <a:schemeClr val="accent1"/>
              </a:solidFill>
            </a:endParaRPr>
          </a:p>
          <a:p>
            <a:pPr marL="742898" lvl="1" indent="-285750">
              <a:buFont typeface="Arial"/>
              <a:buChar char="•"/>
            </a:pPr>
            <a:r>
              <a:rPr lang="en-US" sz="2000" dirty="0" err="1" smtClean="0"/>
              <a:t>Désintégration</a:t>
            </a:r>
            <a:r>
              <a:rPr lang="en-US" sz="2000" dirty="0" smtClean="0"/>
              <a:t> en </a:t>
            </a:r>
            <a:r>
              <a:rPr lang="en-US" sz="2000" dirty="0" err="1" smtClean="0"/>
              <a:t>deux</a:t>
            </a:r>
            <a:r>
              <a:rPr lang="en-US" sz="2000" dirty="0" smtClean="0"/>
              <a:t> photons</a:t>
            </a:r>
          </a:p>
          <a:p>
            <a:pPr marL="742898" lvl="1" indent="-285750">
              <a:buFont typeface="Arial"/>
              <a:buChar char="•"/>
            </a:pPr>
            <a:r>
              <a:rPr lang="en-US" sz="2000" dirty="0" err="1" smtClean="0"/>
              <a:t>Désintégration</a:t>
            </a:r>
            <a:r>
              <a:rPr lang="en-US" sz="2000" dirty="0" smtClean="0"/>
              <a:t> en 4 leptons</a:t>
            </a:r>
          </a:p>
          <a:p>
            <a:endParaRPr lang="en-US" dirty="0"/>
          </a:p>
        </p:txBody>
      </p:sp>
      <p:sp>
        <p:nvSpPr>
          <p:cNvPr id="7" name="Rectangle 6"/>
          <p:cNvSpPr/>
          <p:nvPr/>
        </p:nvSpPr>
        <p:spPr>
          <a:xfrm>
            <a:off x="460375" y="5074610"/>
            <a:ext cx="8255000" cy="1333500"/>
          </a:xfrm>
          <a:prstGeom prst="rect">
            <a:avLst/>
          </a:prstGeom>
          <a:solidFill>
            <a:srgbClr val="FFFFFF">
              <a:alpha val="66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81025" y="1866900"/>
            <a:ext cx="8255000" cy="1333500"/>
          </a:xfrm>
          <a:prstGeom prst="rect">
            <a:avLst/>
          </a:prstGeom>
          <a:solidFill>
            <a:srgbClr val="FFFFFF">
              <a:alpha val="66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5FD889E0-CAB2-4699-909D-B9A88D47ACBE}" type="slidenum">
              <a:rPr lang="en-US" smtClean="0"/>
              <a:t>19</a:t>
            </a:fld>
            <a:endParaRPr lang="en-US"/>
          </a:p>
        </p:txBody>
      </p:sp>
    </p:spTree>
    <p:extLst>
      <p:ext uri="{BB962C8B-B14F-4D97-AF65-F5344CB8AC3E}">
        <p14:creationId xmlns:p14="http://schemas.microsoft.com/office/powerpoint/2010/main" val="42289291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4692" y="3935112"/>
            <a:ext cx="6137353" cy="2922888"/>
          </a:xfrm>
        </p:spPr>
      </p:pic>
      <p:sp>
        <p:nvSpPr>
          <p:cNvPr id="5" name="Espace réservé du pied de page 4"/>
          <p:cNvSpPr>
            <a:spLocks noGrp="1"/>
          </p:cNvSpPr>
          <p:nvPr>
            <p:ph type="ftr" sz="quarter" idx="11"/>
          </p:nvPr>
        </p:nvSpPr>
        <p:spPr/>
        <p:txBody>
          <a:bodyPr/>
          <a:lstStyle/>
          <a:p>
            <a:r>
              <a:rPr lang="fr-FR" smtClean="0"/>
              <a:t>J. MALCLES 25/09/2012</a:t>
            </a:r>
            <a:endParaRPr lang="en-US"/>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1437" y="90903"/>
            <a:ext cx="3393513" cy="4227008"/>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61" y="90903"/>
            <a:ext cx="3836891" cy="4287610"/>
          </a:xfrm>
          <a:prstGeom prst="rect">
            <a:avLst/>
          </a:prstGeom>
        </p:spPr>
      </p:pic>
      <p:sp>
        <p:nvSpPr>
          <p:cNvPr id="2" name="Slide Number Placeholder 1"/>
          <p:cNvSpPr>
            <a:spLocks noGrp="1"/>
          </p:cNvSpPr>
          <p:nvPr>
            <p:ph type="sldNum" sz="quarter" idx="12"/>
          </p:nvPr>
        </p:nvSpPr>
        <p:spPr/>
        <p:txBody>
          <a:bodyPr/>
          <a:lstStyle/>
          <a:p>
            <a:fld id="{5FD889E0-CAB2-4699-909D-B9A88D47ACBE}" type="slidenum">
              <a:rPr lang="en-US" smtClean="0"/>
              <a:t>2</a:t>
            </a:fld>
            <a:endParaRPr lang="en-US"/>
          </a:p>
        </p:txBody>
      </p:sp>
    </p:spTree>
    <p:extLst>
      <p:ext uri="{BB962C8B-B14F-4D97-AF65-F5344CB8AC3E}">
        <p14:creationId xmlns:p14="http://schemas.microsoft.com/office/powerpoint/2010/main" val="39633972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Comment le </a:t>
            </a:r>
            <a:r>
              <a:rPr lang="en-US" dirty="0" err="1" smtClean="0"/>
              <a:t>produire</a:t>
            </a:r>
            <a:r>
              <a:rPr lang="en-US" dirty="0" smtClean="0"/>
              <a:t>?</a:t>
            </a:r>
            <a:endParaRPr lang="en-US" dirty="0"/>
          </a:p>
        </p:txBody>
      </p:sp>
      <p:sp>
        <p:nvSpPr>
          <p:cNvPr id="17" name="Content Placeholder 2"/>
          <p:cNvSpPr>
            <a:spLocks noGrp="1"/>
          </p:cNvSpPr>
          <p:nvPr>
            <p:ph idx="1"/>
          </p:nvPr>
        </p:nvSpPr>
        <p:spPr>
          <a:xfrm>
            <a:off x="65669" y="1355746"/>
            <a:ext cx="9063029" cy="5441058"/>
          </a:xfrm>
        </p:spPr>
        <p:txBody>
          <a:bodyPr>
            <a:noAutofit/>
          </a:bodyPr>
          <a:lstStyle/>
          <a:p>
            <a:pPr>
              <a:lnSpc>
                <a:spcPct val="80000"/>
              </a:lnSpc>
            </a:pPr>
            <a:endParaRPr lang="fr-FR" sz="2000" dirty="0" smtClean="0"/>
          </a:p>
          <a:p>
            <a:pPr marL="457148" lvl="1" indent="0">
              <a:lnSpc>
                <a:spcPct val="80000"/>
              </a:lnSpc>
              <a:buNone/>
            </a:pPr>
            <a:endParaRPr lang="fr-FR" sz="2000" b="1" dirty="0">
              <a:solidFill>
                <a:srgbClr val="FF0000"/>
              </a:solidFill>
            </a:endParaRPr>
          </a:p>
          <a:p>
            <a:pPr marL="457148" lvl="1" indent="0">
              <a:lnSpc>
                <a:spcPct val="80000"/>
              </a:lnSpc>
              <a:buNone/>
            </a:pPr>
            <a:endParaRPr lang="fr-FR" sz="2000" b="1" dirty="0" smtClean="0">
              <a:solidFill>
                <a:srgbClr val="FF0000"/>
              </a:solidFill>
            </a:endParaRPr>
          </a:p>
          <a:p>
            <a:pPr marL="457148" lvl="1" indent="0">
              <a:lnSpc>
                <a:spcPct val="80000"/>
              </a:lnSpc>
              <a:buNone/>
            </a:pPr>
            <a:endParaRPr lang="fr-FR" sz="2000" b="1" dirty="0">
              <a:solidFill>
                <a:srgbClr val="FF0000"/>
              </a:solidFill>
            </a:endParaRPr>
          </a:p>
          <a:p>
            <a:pPr marL="457148" lvl="1" indent="0">
              <a:lnSpc>
                <a:spcPct val="80000"/>
              </a:lnSpc>
              <a:buNone/>
            </a:pPr>
            <a:endParaRPr lang="fr-FR" sz="2000" b="1" dirty="0" smtClean="0">
              <a:solidFill>
                <a:srgbClr val="FF0000"/>
              </a:solidFill>
            </a:endParaRPr>
          </a:p>
          <a:p>
            <a:pPr marL="457148" lvl="1" indent="0">
              <a:lnSpc>
                <a:spcPct val="80000"/>
              </a:lnSpc>
              <a:buNone/>
            </a:pPr>
            <a:endParaRPr lang="fr-FR" sz="2000" b="1" dirty="0">
              <a:solidFill>
                <a:srgbClr val="FF0000"/>
              </a:solidFill>
            </a:endParaRPr>
          </a:p>
          <a:p>
            <a:pPr marL="457148" lvl="1" indent="0">
              <a:lnSpc>
                <a:spcPct val="80000"/>
              </a:lnSpc>
              <a:buNone/>
            </a:pPr>
            <a:endParaRPr lang="fr-FR" sz="2000" b="1" dirty="0" smtClean="0">
              <a:solidFill>
                <a:srgbClr val="FF0000"/>
              </a:solidFill>
            </a:endParaRPr>
          </a:p>
          <a:p>
            <a:pPr marL="457148" lvl="1" indent="0">
              <a:lnSpc>
                <a:spcPct val="80000"/>
              </a:lnSpc>
              <a:buNone/>
            </a:pPr>
            <a:endParaRPr lang="fr-FR" sz="2000" b="1" dirty="0">
              <a:solidFill>
                <a:srgbClr val="FF0000"/>
              </a:solidFill>
            </a:endParaRPr>
          </a:p>
          <a:p>
            <a:pPr marL="457148" lvl="1" indent="0">
              <a:lnSpc>
                <a:spcPct val="80000"/>
              </a:lnSpc>
              <a:buNone/>
            </a:pPr>
            <a:endParaRPr lang="fr-FR" sz="2000" b="1" dirty="0" smtClean="0">
              <a:solidFill>
                <a:srgbClr val="FF0000"/>
              </a:solidFill>
            </a:endParaRPr>
          </a:p>
          <a:p>
            <a:pPr marL="457148" lvl="1" indent="0">
              <a:lnSpc>
                <a:spcPct val="80000"/>
              </a:lnSpc>
              <a:buNone/>
            </a:pPr>
            <a:endParaRPr lang="fr-FR" sz="2000" b="1" dirty="0">
              <a:solidFill>
                <a:srgbClr val="FF0000"/>
              </a:solidFill>
            </a:endParaRPr>
          </a:p>
          <a:p>
            <a:pPr marL="457148" lvl="1" indent="0">
              <a:lnSpc>
                <a:spcPct val="80000"/>
              </a:lnSpc>
              <a:buNone/>
            </a:pPr>
            <a:endParaRPr lang="fr-FR" sz="2000" b="1" dirty="0" smtClean="0">
              <a:solidFill>
                <a:srgbClr val="FF0000"/>
              </a:solidFill>
            </a:endParaRPr>
          </a:p>
          <a:p>
            <a:pPr marL="457148" lvl="1" indent="0">
              <a:lnSpc>
                <a:spcPct val="80000"/>
              </a:lnSpc>
              <a:buNone/>
            </a:pPr>
            <a:endParaRPr lang="fr-FR" sz="2000" b="1" dirty="0">
              <a:solidFill>
                <a:srgbClr val="FF0000"/>
              </a:solidFill>
            </a:endParaRPr>
          </a:p>
          <a:p>
            <a:pPr marL="457148" lvl="1" indent="0">
              <a:lnSpc>
                <a:spcPct val="80000"/>
              </a:lnSpc>
              <a:buNone/>
            </a:pPr>
            <a:endParaRPr lang="fr-FR" sz="2000" b="1" dirty="0" smtClean="0">
              <a:solidFill>
                <a:srgbClr val="FF0000"/>
              </a:solidFill>
            </a:endParaRPr>
          </a:p>
          <a:p>
            <a:pPr marL="457148" lvl="1" indent="0">
              <a:lnSpc>
                <a:spcPct val="80000"/>
              </a:lnSpc>
              <a:buNone/>
            </a:pPr>
            <a:endParaRPr lang="fr-FR" sz="2000" b="1" dirty="0">
              <a:solidFill>
                <a:srgbClr val="FF0000"/>
              </a:solidFill>
            </a:endParaRPr>
          </a:p>
          <a:p>
            <a:pPr marL="0" indent="0">
              <a:lnSpc>
                <a:spcPct val="80000"/>
              </a:lnSpc>
              <a:buNone/>
            </a:pPr>
            <a:endParaRPr lang="fr-FR" sz="2000" dirty="0" smtClean="0">
              <a:solidFill>
                <a:srgbClr val="FF0000"/>
              </a:solidFill>
            </a:endParaRPr>
          </a:p>
          <a:p>
            <a:pPr marL="0" indent="0">
              <a:lnSpc>
                <a:spcPct val="80000"/>
              </a:lnSpc>
              <a:buNone/>
            </a:pPr>
            <a:r>
              <a:rPr lang="fr-FR" sz="2000" dirty="0" smtClean="0"/>
              <a:t> </a:t>
            </a:r>
            <a:endParaRPr lang="fr-FR" sz="2000" dirty="0"/>
          </a:p>
          <a:p>
            <a:endParaRPr lang="en-US" sz="2000" b="1" dirty="0" smtClean="0">
              <a:solidFill>
                <a:schemeClr val="accent1"/>
              </a:solidFill>
            </a:endParaRPr>
          </a:p>
        </p:txBody>
      </p:sp>
      <p:sp>
        <p:nvSpPr>
          <p:cNvPr id="6" name="Espace réservé du pied de page 5"/>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7" name="Image 7" descr="albert-einstei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177" y="1741756"/>
            <a:ext cx="1742825" cy="1701058"/>
          </a:xfrm>
          <a:prstGeom prst="rect">
            <a:avLst/>
          </a:prstGeom>
        </p:spPr>
      </p:pic>
      <p:sp>
        <p:nvSpPr>
          <p:cNvPr id="8" name="Espace réservé du contenu 6"/>
          <p:cNvSpPr txBox="1">
            <a:spLocks/>
          </p:cNvSpPr>
          <p:nvPr/>
        </p:nvSpPr>
        <p:spPr>
          <a:xfrm>
            <a:off x="5230916" y="1833638"/>
            <a:ext cx="2996716" cy="1579653"/>
          </a:xfrm>
          <a:prstGeom prst="rect">
            <a:avLst/>
          </a:prstGeom>
        </p:spPr>
        <p:txBody>
          <a:bodyPr vert="horz" lIns="91430" tIns="45715" rIns="91430" bIns="45715" rtlCol="0">
            <a:normAutofit/>
          </a:bodyPr>
          <a:lstStyle>
            <a:lvl1pPr marL="453974" indent="-453974" algn="l" defTabSz="914296"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296" indent="-457148" algn="l" defTabSz="914296"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331" indent="-346036" algn="l" defTabSz="914296"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018" indent="-339686" algn="l" defTabSz="914296"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704" indent="-331750" algn="l" defTabSz="914296"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502"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42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69875"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273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0" indent="0" algn="ctr">
              <a:buFont typeface="Wingdings" pitchFamily="2" charset="2"/>
              <a:buNone/>
            </a:pPr>
            <a:r>
              <a:rPr lang="fr-FR" sz="2000" b="1" dirty="0" smtClean="0">
                <a:latin typeface="Bradley Hand ITC" pitchFamily="66" charset="0"/>
              </a:rPr>
              <a:t>E = mc²</a:t>
            </a:r>
          </a:p>
          <a:p>
            <a:pPr marL="0" indent="0" algn="ctr">
              <a:buFont typeface="Wingdings" pitchFamily="2" charset="2"/>
              <a:buNone/>
            </a:pPr>
            <a:r>
              <a:rPr lang="fr-FR" sz="2000" b="1" dirty="0" smtClean="0">
                <a:latin typeface="Bradley Hand ITC" pitchFamily="66" charset="0"/>
              </a:rPr>
              <a:t>Energie </a:t>
            </a:r>
            <a:r>
              <a:rPr lang="fr-FR" sz="2000" b="1" dirty="0" smtClean="0">
                <a:latin typeface="Bradley Hand ITC" pitchFamily="66" charset="0"/>
                <a:sym typeface="Symbol"/>
              </a:rPr>
              <a:t></a:t>
            </a:r>
            <a:r>
              <a:rPr lang="fr-FR" sz="2000" b="1" dirty="0" smtClean="0">
                <a:latin typeface="Bradley Hand ITC" pitchFamily="66" charset="0"/>
              </a:rPr>
              <a:t> Masse</a:t>
            </a:r>
          </a:p>
          <a:p>
            <a:pPr marL="0" indent="0" algn="ctr">
              <a:buFont typeface="Wingdings" pitchFamily="2" charset="2"/>
              <a:buNone/>
            </a:pPr>
            <a:r>
              <a:rPr lang="fr-FR" sz="2000" b="1" dirty="0" smtClean="0">
                <a:latin typeface="Bradley Hand ITC" pitchFamily="66" charset="0"/>
              </a:rPr>
              <a:t>(masse = matière)</a:t>
            </a:r>
          </a:p>
        </p:txBody>
      </p:sp>
      <p:grpSp>
        <p:nvGrpSpPr>
          <p:cNvPr id="3" name="Group 2"/>
          <p:cNvGrpSpPr/>
          <p:nvPr/>
        </p:nvGrpSpPr>
        <p:grpSpPr>
          <a:xfrm>
            <a:off x="881337" y="3306641"/>
            <a:ext cx="7077330" cy="2550321"/>
            <a:chOff x="428596" y="1052736"/>
            <a:chExt cx="8064941" cy="4013799"/>
          </a:xfrm>
        </p:grpSpPr>
        <p:sp>
          <p:nvSpPr>
            <p:cNvPr id="9" name="Flèche droite 3"/>
            <p:cNvSpPr/>
            <p:nvPr/>
          </p:nvSpPr>
          <p:spPr>
            <a:xfrm>
              <a:off x="1500166" y="2910124"/>
              <a:ext cx="2214578"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droite 4"/>
            <p:cNvSpPr/>
            <p:nvPr/>
          </p:nvSpPr>
          <p:spPr>
            <a:xfrm rot="10800000">
              <a:off x="5214942" y="2910124"/>
              <a:ext cx="2214578"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9"/>
            <p:cNvCxnSpPr/>
            <p:nvPr/>
          </p:nvCxnSpPr>
          <p:spPr>
            <a:xfrm flipV="1">
              <a:off x="4857752" y="1552802"/>
              <a:ext cx="1357322" cy="1214446"/>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2"/>
            <p:cNvCxnSpPr/>
            <p:nvPr/>
          </p:nvCxnSpPr>
          <p:spPr>
            <a:xfrm rot="5400000" flipH="1" flipV="1">
              <a:off x="3964777" y="1588521"/>
              <a:ext cx="1643074" cy="57150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3"/>
            <p:cNvCxnSpPr/>
            <p:nvPr/>
          </p:nvCxnSpPr>
          <p:spPr>
            <a:xfrm rot="16200000" flipV="1">
              <a:off x="3178959" y="1659959"/>
              <a:ext cx="1285884" cy="107157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4"/>
            <p:cNvCxnSpPr/>
            <p:nvPr/>
          </p:nvCxnSpPr>
          <p:spPr>
            <a:xfrm rot="16200000" flipH="1">
              <a:off x="4714876" y="3195876"/>
              <a:ext cx="1143008" cy="1143008"/>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5"/>
            <p:cNvCxnSpPr/>
            <p:nvPr/>
          </p:nvCxnSpPr>
          <p:spPr>
            <a:xfrm rot="5400000">
              <a:off x="3214678" y="3553066"/>
              <a:ext cx="1285884" cy="71438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22"/>
            <p:cNvCxnSpPr/>
            <p:nvPr/>
          </p:nvCxnSpPr>
          <p:spPr>
            <a:xfrm rot="16200000" flipH="1">
              <a:off x="4143372" y="3695942"/>
              <a:ext cx="1785950" cy="928694"/>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23"/>
            <p:cNvCxnSpPr/>
            <p:nvPr/>
          </p:nvCxnSpPr>
          <p:spPr>
            <a:xfrm rot="5400000">
              <a:off x="3536149" y="3803099"/>
              <a:ext cx="1571636" cy="357190"/>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0" name="Explosion 2 19"/>
            <p:cNvSpPr/>
            <p:nvPr/>
          </p:nvSpPr>
          <p:spPr>
            <a:xfrm>
              <a:off x="3857620" y="2410058"/>
              <a:ext cx="1357322" cy="1214446"/>
            </a:xfrm>
            <a:prstGeom prst="irregularSeal2">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4400" dirty="0" smtClean="0">
                  <a:solidFill>
                    <a:schemeClr val="bg1"/>
                  </a:solidFill>
                  <a:latin typeface="Bodoni MT Black" pitchFamily="18" charset="0"/>
                </a:rPr>
                <a:t>E</a:t>
              </a:r>
              <a:endParaRPr lang="fr-FR" sz="4400" dirty="0">
                <a:solidFill>
                  <a:schemeClr val="bg1"/>
                </a:solidFill>
                <a:latin typeface="Bodoni MT Black" pitchFamily="18" charset="0"/>
              </a:endParaRPr>
            </a:p>
          </p:txBody>
        </p:sp>
        <p:sp>
          <p:nvSpPr>
            <p:cNvPr id="21" name="Rectangle 20"/>
            <p:cNvSpPr/>
            <p:nvPr/>
          </p:nvSpPr>
          <p:spPr>
            <a:xfrm>
              <a:off x="5715008" y="1838554"/>
              <a:ext cx="824265" cy="584775"/>
            </a:xfrm>
            <a:prstGeom prst="rect">
              <a:avLst/>
            </a:prstGeom>
          </p:spPr>
          <p:txBody>
            <a:bodyPr wrap="none">
              <a:spAutoFit/>
            </a:bodyPr>
            <a:lstStyle/>
            <a:p>
              <a:pPr marL="342900" lvl="0" indent="-342900">
                <a:spcBef>
                  <a:spcPct val="20000"/>
                </a:spcBef>
              </a:pPr>
              <a:r>
                <a:rPr lang="fr-FR" sz="3200" dirty="0">
                  <a:solidFill>
                    <a:srgbClr val="C00000"/>
                  </a:solidFill>
                </a:rPr>
                <a:t>m</a:t>
              </a:r>
              <a:r>
                <a:rPr lang="fr-FR" sz="3200" dirty="0"/>
                <a:t>c²</a:t>
              </a:r>
            </a:p>
          </p:txBody>
        </p:sp>
        <p:sp>
          <p:nvSpPr>
            <p:cNvPr id="22" name="Rectangle 21"/>
            <p:cNvSpPr/>
            <p:nvPr/>
          </p:nvSpPr>
          <p:spPr>
            <a:xfrm>
              <a:off x="3000364" y="1909992"/>
              <a:ext cx="824265" cy="584775"/>
            </a:xfrm>
            <a:prstGeom prst="rect">
              <a:avLst/>
            </a:prstGeom>
          </p:spPr>
          <p:txBody>
            <a:bodyPr wrap="none">
              <a:spAutoFit/>
            </a:bodyPr>
            <a:lstStyle/>
            <a:p>
              <a:pPr marL="342900" lvl="0" indent="-342900">
                <a:spcBef>
                  <a:spcPct val="20000"/>
                </a:spcBef>
              </a:pPr>
              <a:r>
                <a:rPr lang="fr-FR" sz="3200" dirty="0">
                  <a:solidFill>
                    <a:srgbClr val="0070C0"/>
                  </a:solidFill>
                </a:rPr>
                <a:t>m</a:t>
              </a:r>
              <a:r>
                <a:rPr lang="fr-FR" sz="3200" dirty="0">
                  <a:solidFill>
                    <a:prstClr val="black"/>
                  </a:solidFill>
                </a:rPr>
                <a:t>c²</a:t>
              </a:r>
            </a:p>
          </p:txBody>
        </p:sp>
        <p:sp>
          <p:nvSpPr>
            <p:cNvPr id="23" name="Rectangle 22"/>
            <p:cNvSpPr/>
            <p:nvPr/>
          </p:nvSpPr>
          <p:spPr>
            <a:xfrm>
              <a:off x="7500958" y="2767248"/>
              <a:ext cx="992579" cy="584775"/>
            </a:xfrm>
            <a:prstGeom prst="rect">
              <a:avLst/>
            </a:prstGeom>
          </p:spPr>
          <p:txBody>
            <a:bodyPr wrap="none">
              <a:spAutoFit/>
            </a:bodyPr>
            <a:lstStyle/>
            <a:p>
              <a:pPr marL="342900" lvl="0" indent="-342900">
                <a:spcBef>
                  <a:spcPct val="20000"/>
                </a:spcBef>
              </a:pPr>
              <a:r>
                <a:rPr lang="fr-FR" sz="3200" dirty="0" smtClean="0">
                  <a:solidFill>
                    <a:schemeClr val="accent1"/>
                  </a:solidFill>
                  <a:sym typeface="Symbol"/>
                </a:rPr>
                <a:t></a:t>
              </a:r>
              <a:r>
                <a:rPr lang="fr-FR" sz="3200" dirty="0" smtClean="0">
                  <a:solidFill>
                    <a:schemeClr val="accent1"/>
                  </a:solidFill>
                </a:rPr>
                <a:t>m</a:t>
              </a:r>
              <a:r>
                <a:rPr lang="fr-FR" sz="3200" dirty="0" smtClean="0">
                  <a:solidFill>
                    <a:prstClr val="black"/>
                  </a:solidFill>
                </a:rPr>
                <a:t>c²</a:t>
              </a:r>
              <a:endParaRPr lang="fr-FR" sz="3200" dirty="0">
                <a:solidFill>
                  <a:prstClr val="black"/>
                </a:solidFill>
              </a:endParaRPr>
            </a:p>
          </p:txBody>
        </p:sp>
        <p:sp>
          <p:nvSpPr>
            <p:cNvPr id="24" name="Rectangle 23"/>
            <p:cNvSpPr/>
            <p:nvPr/>
          </p:nvSpPr>
          <p:spPr>
            <a:xfrm>
              <a:off x="4143372" y="1267050"/>
              <a:ext cx="824265" cy="584775"/>
            </a:xfrm>
            <a:prstGeom prst="rect">
              <a:avLst/>
            </a:prstGeom>
          </p:spPr>
          <p:txBody>
            <a:bodyPr wrap="none">
              <a:spAutoFit/>
            </a:bodyPr>
            <a:lstStyle/>
            <a:p>
              <a:pPr marL="342900" lvl="0" indent="-342900">
                <a:spcBef>
                  <a:spcPct val="20000"/>
                </a:spcBef>
              </a:pPr>
              <a:r>
                <a:rPr lang="fr-FR" sz="3200" dirty="0">
                  <a:solidFill>
                    <a:srgbClr val="FF0000"/>
                  </a:solidFill>
                </a:rPr>
                <a:t>m</a:t>
              </a:r>
              <a:r>
                <a:rPr lang="fr-FR" sz="3200" dirty="0">
                  <a:solidFill>
                    <a:prstClr val="black"/>
                  </a:solidFill>
                </a:rPr>
                <a:t>c²</a:t>
              </a:r>
            </a:p>
          </p:txBody>
        </p:sp>
        <p:sp>
          <p:nvSpPr>
            <p:cNvPr id="25" name="Rectangle 24"/>
            <p:cNvSpPr/>
            <p:nvPr/>
          </p:nvSpPr>
          <p:spPr>
            <a:xfrm>
              <a:off x="5572132" y="3553066"/>
              <a:ext cx="824265" cy="584775"/>
            </a:xfrm>
            <a:prstGeom prst="rect">
              <a:avLst/>
            </a:prstGeom>
          </p:spPr>
          <p:txBody>
            <a:bodyPr wrap="none">
              <a:spAutoFit/>
            </a:bodyPr>
            <a:lstStyle/>
            <a:p>
              <a:pPr marL="342900" lvl="0" indent="-342900">
                <a:spcBef>
                  <a:spcPct val="20000"/>
                </a:spcBef>
              </a:pPr>
              <a:r>
                <a:rPr lang="fr-FR" sz="3200" dirty="0">
                  <a:solidFill>
                    <a:srgbClr val="7030A0"/>
                  </a:solidFill>
                </a:rPr>
                <a:t>m</a:t>
              </a:r>
              <a:r>
                <a:rPr lang="fr-FR" sz="3200" dirty="0">
                  <a:solidFill>
                    <a:prstClr val="black"/>
                  </a:solidFill>
                </a:rPr>
                <a:t>c²</a:t>
              </a:r>
            </a:p>
          </p:txBody>
        </p:sp>
        <p:sp>
          <p:nvSpPr>
            <p:cNvPr id="26" name="Rectangle 25"/>
            <p:cNvSpPr/>
            <p:nvPr/>
          </p:nvSpPr>
          <p:spPr>
            <a:xfrm>
              <a:off x="5429256" y="4481760"/>
              <a:ext cx="824265" cy="584775"/>
            </a:xfrm>
            <a:prstGeom prst="rect">
              <a:avLst/>
            </a:prstGeom>
          </p:spPr>
          <p:txBody>
            <a:bodyPr wrap="none">
              <a:spAutoFit/>
            </a:bodyPr>
            <a:lstStyle/>
            <a:p>
              <a:pPr marL="342900" lvl="0" indent="-342900">
                <a:spcBef>
                  <a:spcPct val="20000"/>
                </a:spcBef>
              </a:pPr>
              <a:r>
                <a:rPr lang="fr-FR" sz="3200" dirty="0">
                  <a:solidFill>
                    <a:srgbClr val="002060"/>
                  </a:solidFill>
                </a:rPr>
                <a:t>m</a:t>
              </a:r>
              <a:r>
                <a:rPr lang="fr-FR" sz="3200" dirty="0">
                  <a:solidFill>
                    <a:prstClr val="black"/>
                  </a:solidFill>
                </a:rPr>
                <a:t>c²</a:t>
              </a:r>
            </a:p>
          </p:txBody>
        </p:sp>
        <p:sp>
          <p:nvSpPr>
            <p:cNvPr id="27" name="Rectangle 26"/>
            <p:cNvSpPr/>
            <p:nvPr/>
          </p:nvSpPr>
          <p:spPr>
            <a:xfrm>
              <a:off x="4214810" y="4196008"/>
              <a:ext cx="824265" cy="584775"/>
            </a:xfrm>
            <a:prstGeom prst="rect">
              <a:avLst/>
            </a:prstGeom>
          </p:spPr>
          <p:txBody>
            <a:bodyPr wrap="none">
              <a:spAutoFit/>
            </a:bodyPr>
            <a:lstStyle/>
            <a:p>
              <a:pPr marL="342900" lvl="0" indent="-342900">
                <a:spcBef>
                  <a:spcPct val="20000"/>
                </a:spcBef>
              </a:pPr>
              <a:r>
                <a:rPr lang="fr-FR" sz="3200" dirty="0">
                  <a:solidFill>
                    <a:srgbClr val="92D050"/>
                  </a:solidFill>
                </a:rPr>
                <a:t>m</a:t>
              </a:r>
              <a:r>
                <a:rPr lang="fr-FR" sz="3200" dirty="0">
                  <a:solidFill>
                    <a:prstClr val="black"/>
                  </a:solidFill>
                </a:rPr>
                <a:t>c²</a:t>
              </a:r>
            </a:p>
          </p:txBody>
        </p:sp>
        <p:sp>
          <p:nvSpPr>
            <p:cNvPr id="28" name="Rectangle 27"/>
            <p:cNvSpPr/>
            <p:nvPr/>
          </p:nvSpPr>
          <p:spPr>
            <a:xfrm>
              <a:off x="2857488" y="3838818"/>
              <a:ext cx="824265" cy="584775"/>
            </a:xfrm>
            <a:prstGeom prst="rect">
              <a:avLst/>
            </a:prstGeom>
          </p:spPr>
          <p:txBody>
            <a:bodyPr wrap="none">
              <a:spAutoFit/>
            </a:bodyPr>
            <a:lstStyle/>
            <a:p>
              <a:pPr marL="342900" lvl="0" indent="-342900">
                <a:spcBef>
                  <a:spcPct val="20000"/>
                </a:spcBef>
              </a:pPr>
              <a:r>
                <a:rPr lang="fr-FR" sz="3200" dirty="0">
                  <a:solidFill>
                    <a:srgbClr val="FFC000"/>
                  </a:solidFill>
                </a:rPr>
                <a:t>m</a:t>
              </a:r>
              <a:r>
                <a:rPr lang="fr-FR" sz="3200" dirty="0">
                  <a:solidFill>
                    <a:prstClr val="black"/>
                  </a:solidFill>
                </a:rPr>
                <a:t>c²</a:t>
              </a:r>
            </a:p>
          </p:txBody>
        </p:sp>
        <p:sp>
          <p:nvSpPr>
            <p:cNvPr id="29" name="Rectangle 28"/>
            <p:cNvSpPr/>
            <p:nvPr/>
          </p:nvSpPr>
          <p:spPr>
            <a:xfrm>
              <a:off x="428596" y="2838686"/>
              <a:ext cx="992579" cy="584775"/>
            </a:xfrm>
            <a:prstGeom prst="rect">
              <a:avLst/>
            </a:prstGeom>
          </p:spPr>
          <p:txBody>
            <a:bodyPr wrap="none">
              <a:spAutoFit/>
            </a:bodyPr>
            <a:lstStyle/>
            <a:p>
              <a:pPr marL="342900" lvl="0" indent="-342900">
                <a:spcBef>
                  <a:spcPct val="20000"/>
                </a:spcBef>
              </a:pPr>
              <a:r>
                <a:rPr lang="fr-FR" sz="3200" dirty="0" smtClean="0">
                  <a:solidFill>
                    <a:schemeClr val="accent1"/>
                  </a:solidFill>
                  <a:sym typeface="Symbol"/>
                </a:rPr>
                <a:t></a:t>
              </a:r>
              <a:r>
                <a:rPr lang="fr-FR" sz="3200" dirty="0" smtClean="0">
                  <a:solidFill>
                    <a:schemeClr val="accent1"/>
                  </a:solidFill>
                </a:rPr>
                <a:t>m</a:t>
              </a:r>
              <a:r>
                <a:rPr lang="fr-FR" sz="3200" dirty="0" smtClean="0">
                  <a:solidFill>
                    <a:prstClr val="black"/>
                  </a:solidFill>
                </a:rPr>
                <a:t>c²</a:t>
              </a:r>
              <a:endParaRPr lang="fr-FR" sz="3200" dirty="0">
                <a:solidFill>
                  <a:prstClr val="black"/>
                </a:solidFill>
              </a:endParaRPr>
            </a:p>
          </p:txBody>
        </p:sp>
      </p:grpSp>
      <p:sp>
        <p:nvSpPr>
          <p:cNvPr id="4" name="TextBox 3"/>
          <p:cNvSpPr txBox="1"/>
          <p:nvPr/>
        </p:nvSpPr>
        <p:spPr>
          <a:xfrm>
            <a:off x="2036665" y="6061670"/>
            <a:ext cx="5563033" cy="707886"/>
          </a:xfrm>
          <a:prstGeom prst="rect">
            <a:avLst/>
          </a:prstGeom>
          <a:noFill/>
        </p:spPr>
        <p:txBody>
          <a:bodyPr wrap="none" rtlCol="0">
            <a:spAutoFit/>
          </a:bodyPr>
          <a:lstStyle/>
          <a:p>
            <a:r>
              <a:rPr lang="fr-FR" sz="2000" b="1" dirty="0">
                <a:solidFill>
                  <a:srgbClr val="FF0000"/>
                </a:solidFill>
              </a:rPr>
              <a:t>Pour étudier des particules </a:t>
            </a:r>
            <a:r>
              <a:rPr lang="fr-FR" sz="2000" b="1" dirty="0" smtClean="0">
                <a:solidFill>
                  <a:srgbClr val="FF0000"/>
                </a:solidFill>
              </a:rPr>
              <a:t>de </a:t>
            </a:r>
            <a:r>
              <a:rPr lang="fr-FR" sz="2000" b="1" dirty="0">
                <a:solidFill>
                  <a:srgbClr val="FF0000"/>
                </a:solidFill>
              </a:rPr>
              <a:t>grande masse, </a:t>
            </a:r>
            <a:endParaRPr lang="fr-FR" sz="2000" b="1" dirty="0" smtClean="0">
              <a:solidFill>
                <a:srgbClr val="FF0000"/>
              </a:solidFill>
            </a:endParaRPr>
          </a:p>
          <a:p>
            <a:r>
              <a:rPr lang="fr-FR" sz="2000" b="1" dirty="0" smtClean="0">
                <a:solidFill>
                  <a:srgbClr val="FF0000"/>
                </a:solidFill>
              </a:rPr>
              <a:t>il </a:t>
            </a:r>
            <a:r>
              <a:rPr lang="fr-FR" sz="2000" b="1" dirty="0">
                <a:solidFill>
                  <a:srgbClr val="FF0000"/>
                </a:solidFill>
              </a:rPr>
              <a:t>faut assez d’énergie pour les produire</a:t>
            </a:r>
            <a:r>
              <a:rPr lang="fr-FR" sz="2000" b="1" dirty="0" smtClean="0">
                <a:solidFill>
                  <a:srgbClr val="FF0000"/>
                </a:solidFill>
              </a:rPr>
              <a:t>! </a:t>
            </a:r>
            <a:r>
              <a:rPr lang="fr-FR" sz="2000" b="1" dirty="0">
                <a:solidFill>
                  <a:srgbClr val="FF0000"/>
                </a:solidFill>
              </a:rPr>
              <a:t>E</a:t>
            </a:r>
            <a:r>
              <a:rPr lang="fr-FR" sz="2000" b="1" baseline="-25000" dirty="0">
                <a:solidFill>
                  <a:srgbClr val="FF0000"/>
                </a:solidFill>
              </a:rPr>
              <a:t>CM</a:t>
            </a:r>
            <a:r>
              <a:rPr lang="fr-FR" sz="2000" b="1" dirty="0">
                <a:solidFill>
                  <a:srgbClr val="FF0000"/>
                </a:solidFill>
              </a:rPr>
              <a:t> &gt; </a:t>
            </a:r>
            <a:r>
              <a:rPr lang="fr-FR" sz="2000" b="1" dirty="0" err="1">
                <a:solidFill>
                  <a:srgbClr val="FF0000"/>
                </a:solidFill>
              </a:rPr>
              <a:t>Σ</a:t>
            </a:r>
            <a:r>
              <a:rPr lang="fr-FR" sz="2000" b="1" dirty="0">
                <a:solidFill>
                  <a:srgbClr val="FF0000"/>
                </a:solidFill>
              </a:rPr>
              <a:t> </a:t>
            </a:r>
            <a:r>
              <a:rPr lang="fr-FR" sz="2000" b="1" dirty="0" smtClean="0">
                <a:solidFill>
                  <a:srgbClr val="FF0000"/>
                </a:solidFill>
              </a:rPr>
              <a:t>m</a:t>
            </a:r>
            <a:r>
              <a:rPr lang="fr-FR" sz="2000" b="1" baseline="-25000" dirty="0" smtClean="0">
                <a:solidFill>
                  <a:srgbClr val="FF0000"/>
                </a:solidFill>
              </a:rPr>
              <a:t>i</a:t>
            </a:r>
            <a:endParaRPr lang="en-US" sz="2000" b="1" dirty="0">
              <a:solidFill>
                <a:srgbClr val="FF0000"/>
              </a:solidFill>
            </a:endParaRPr>
          </a:p>
        </p:txBody>
      </p:sp>
      <p:sp>
        <p:nvSpPr>
          <p:cNvPr id="5" name="Slide Number Placeholder 4"/>
          <p:cNvSpPr>
            <a:spLocks noGrp="1"/>
          </p:cNvSpPr>
          <p:nvPr>
            <p:ph type="sldNum" sz="quarter" idx="12"/>
          </p:nvPr>
        </p:nvSpPr>
        <p:spPr/>
        <p:txBody>
          <a:bodyPr/>
          <a:lstStyle/>
          <a:p>
            <a:fld id="{5FD889E0-CAB2-4699-909D-B9A88D47ACBE}" type="slidenum">
              <a:rPr lang="en-US" smtClean="0"/>
              <a:t>20</a:t>
            </a:fld>
            <a:endParaRPr lang="en-US"/>
          </a:p>
        </p:txBody>
      </p:sp>
    </p:spTree>
    <p:extLst>
      <p:ext uri="{BB962C8B-B14F-4D97-AF65-F5344CB8AC3E}">
        <p14:creationId xmlns:p14="http://schemas.microsoft.com/office/powerpoint/2010/main" val="26871657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Comment le </a:t>
            </a:r>
            <a:r>
              <a:rPr lang="en-US" dirty="0" err="1" smtClean="0"/>
              <a:t>produire</a:t>
            </a:r>
            <a:r>
              <a:rPr lang="en-US" dirty="0" smtClean="0"/>
              <a:t>?</a:t>
            </a:r>
            <a:endParaRPr lang="en-US" dirty="0"/>
          </a:p>
        </p:txBody>
      </p:sp>
      <p:sp>
        <p:nvSpPr>
          <p:cNvPr id="17" name="Content Placeholder 2"/>
          <p:cNvSpPr>
            <a:spLocks noGrp="1"/>
          </p:cNvSpPr>
          <p:nvPr>
            <p:ph idx="1"/>
          </p:nvPr>
        </p:nvSpPr>
        <p:spPr>
          <a:xfrm>
            <a:off x="80970" y="1416942"/>
            <a:ext cx="9063029" cy="5020090"/>
          </a:xfrm>
        </p:spPr>
        <p:txBody>
          <a:bodyPr>
            <a:noAutofit/>
          </a:bodyPr>
          <a:lstStyle/>
          <a:p>
            <a:pPr>
              <a:lnSpc>
                <a:spcPct val="80000"/>
              </a:lnSpc>
            </a:pPr>
            <a:endParaRPr lang="fr-FR" sz="2000" dirty="0" smtClean="0"/>
          </a:p>
          <a:p>
            <a:pPr marL="457148" lvl="1" indent="0">
              <a:lnSpc>
                <a:spcPct val="80000"/>
              </a:lnSpc>
              <a:buNone/>
            </a:pPr>
            <a:endParaRPr lang="fr-FR" sz="2000" b="1" dirty="0">
              <a:solidFill>
                <a:srgbClr val="FF0000"/>
              </a:solidFill>
            </a:endParaRPr>
          </a:p>
          <a:p>
            <a:pPr marL="457148" lvl="1" indent="0">
              <a:lnSpc>
                <a:spcPct val="80000"/>
              </a:lnSpc>
              <a:buNone/>
            </a:pPr>
            <a:endParaRPr lang="fr-FR" sz="2000" b="1" dirty="0" smtClean="0">
              <a:solidFill>
                <a:srgbClr val="FF0000"/>
              </a:solidFill>
            </a:endParaRPr>
          </a:p>
          <a:p>
            <a:pPr marL="457148" lvl="1" indent="0">
              <a:lnSpc>
                <a:spcPct val="80000"/>
              </a:lnSpc>
              <a:buNone/>
            </a:pPr>
            <a:endParaRPr lang="fr-FR" sz="2000" b="1" dirty="0">
              <a:solidFill>
                <a:srgbClr val="FF0000"/>
              </a:solidFill>
            </a:endParaRPr>
          </a:p>
          <a:p>
            <a:pPr marL="457148" lvl="1" indent="0">
              <a:lnSpc>
                <a:spcPct val="80000"/>
              </a:lnSpc>
              <a:buNone/>
            </a:pPr>
            <a:endParaRPr lang="fr-FR" sz="2000" b="1" dirty="0" smtClean="0">
              <a:solidFill>
                <a:srgbClr val="FF0000"/>
              </a:solidFill>
            </a:endParaRPr>
          </a:p>
          <a:p>
            <a:pPr marL="457148" lvl="1" indent="0">
              <a:lnSpc>
                <a:spcPct val="80000"/>
              </a:lnSpc>
              <a:buNone/>
            </a:pPr>
            <a:endParaRPr lang="fr-FR" sz="2000" b="1" dirty="0">
              <a:solidFill>
                <a:srgbClr val="FF0000"/>
              </a:solidFill>
            </a:endParaRPr>
          </a:p>
          <a:p>
            <a:pPr marL="457148" lvl="1" indent="0">
              <a:lnSpc>
                <a:spcPct val="80000"/>
              </a:lnSpc>
              <a:buNone/>
            </a:pPr>
            <a:endParaRPr lang="fr-FR" sz="2000" b="1" dirty="0" smtClean="0">
              <a:solidFill>
                <a:srgbClr val="FF0000"/>
              </a:solidFill>
            </a:endParaRPr>
          </a:p>
          <a:p>
            <a:pPr marL="0" indent="0">
              <a:lnSpc>
                <a:spcPct val="80000"/>
              </a:lnSpc>
              <a:buNone/>
            </a:pPr>
            <a:endParaRPr lang="fr-FR" sz="2000" b="1" dirty="0">
              <a:solidFill>
                <a:srgbClr val="FF0000"/>
              </a:solidFill>
            </a:endParaRPr>
          </a:p>
          <a:p>
            <a:pPr marL="0" indent="0">
              <a:lnSpc>
                <a:spcPct val="80000"/>
              </a:lnSpc>
              <a:buNone/>
            </a:pPr>
            <a:r>
              <a:rPr lang="fr-FR" sz="2000" b="1" dirty="0" smtClean="0">
                <a:solidFill>
                  <a:srgbClr val="FF0000"/>
                </a:solidFill>
              </a:rPr>
              <a:t>NB:   eV = unité de mesure des énergies et masses dans cette présentation</a:t>
            </a:r>
          </a:p>
          <a:p>
            <a:pPr lvl="1">
              <a:lnSpc>
                <a:spcPct val="80000"/>
              </a:lnSpc>
            </a:pPr>
            <a:endParaRPr lang="fr-FR" sz="2000" b="1" dirty="0" smtClean="0">
              <a:solidFill>
                <a:srgbClr val="FF0000"/>
              </a:solidFill>
            </a:endParaRPr>
          </a:p>
          <a:p>
            <a:pPr lvl="1">
              <a:lnSpc>
                <a:spcPct val="80000"/>
              </a:lnSpc>
            </a:pPr>
            <a:r>
              <a:rPr lang="fr-FR" sz="2000" b="1" dirty="0" smtClean="0">
                <a:solidFill>
                  <a:srgbClr val="FF0000"/>
                </a:solidFill>
              </a:rPr>
              <a:t>1 </a:t>
            </a:r>
            <a:r>
              <a:rPr lang="fr-FR" sz="2000" b="1" dirty="0" err="1" smtClean="0">
                <a:solidFill>
                  <a:srgbClr val="FF0000"/>
                </a:solidFill>
              </a:rPr>
              <a:t>GeV</a:t>
            </a:r>
            <a:r>
              <a:rPr lang="fr-FR" sz="2000" b="1" dirty="0" smtClean="0">
                <a:solidFill>
                  <a:srgbClr val="FF0000"/>
                </a:solidFill>
              </a:rPr>
              <a:t> ≈ masse du proton </a:t>
            </a:r>
          </a:p>
          <a:p>
            <a:pPr lvl="1">
              <a:lnSpc>
                <a:spcPct val="80000"/>
              </a:lnSpc>
            </a:pPr>
            <a:r>
              <a:rPr lang="fr-FR" sz="2000" b="1" dirty="0" smtClean="0">
                <a:solidFill>
                  <a:srgbClr val="FF0000"/>
                </a:solidFill>
              </a:rPr>
              <a:t>1 </a:t>
            </a:r>
            <a:r>
              <a:rPr lang="fr-FR" sz="2000" b="1" dirty="0" err="1" smtClean="0">
                <a:solidFill>
                  <a:srgbClr val="FF0000"/>
                </a:solidFill>
              </a:rPr>
              <a:t>TeV</a:t>
            </a:r>
            <a:r>
              <a:rPr lang="fr-FR" sz="2000" b="1" dirty="0" smtClean="0">
                <a:solidFill>
                  <a:srgbClr val="FF0000"/>
                </a:solidFill>
              </a:rPr>
              <a:t> = 1000 </a:t>
            </a:r>
            <a:r>
              <a:rPr lang="fr-FR" sz="2000" b="1" dirty="0" err="1" smtClean="0">
                <a:solidFill>
                  <a:srgbClr val="FF0000"/>
                </a:solidFill>
              </a:rPr>
              <a:t>GeV</a:t>
            </a:r>
            <a:endParaRPr lang="fr-FR" sz="2000" dirty="0" smtClean="0">
              <a:solidFill>
                <a:srgbClr val="FF0000"/>
              </a:solidFill>
            </a:endParaRPr>
          </a:p>
          <a:p>
            <a:pPr marL="0" indent="0">
              <a:lnSpc>
                <a:spcPct val="80000"/>
              </a:lnSpc>
              <a:buNone/>
            </a:pPr>
            <a:endParaRPr lang="fr-FR" sz="2000"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7" name="Image 7" descr="albert-einstei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177" y="1741756"/>
            <a:ext cx="1742825" cy="1701058"/>
          </a:xfrm>
          <a:prstGeom prst="rect">
            <a:avLst/>
          </a:prstGeom>
        </p:spPr>
      </p:pic>
      <p:sp>
        <p:nvSpPr>
          <p:cNvPr id="8" name="Espace réservé du contenu 6"/>
          <p:cNvSpPr txBox="1">
            <a:spLocks/>
          </p:cNvSpPr>
          <p:nvPr/>
        </p:nvSpPr>
        <p:spPr>
          <a:xfrm>
            <a:off x="5230916" y="1833638"/>
            <a:ext cx="2996716" cy="1579653"/>
          </a:xfrm>
          <a:prstGeom prst="rect">
            <a:avLst/>
          </a:prstGeom>
        </p:spPr>
        <p:txBody>
          <a:bodyPr vert="horz" lIns="91430" tIns="45715" rIns="91430" bIns="45715" rtlCol="0">
            <a:normAutofit/>
          </a:bodyPr>
          <a:lstStyle>
            <a:lvl1pPr marL="453974" indent="-453974" algn="l" defTabSz="914296"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296" indent="-457148" algn="l" defTabSz="914296"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331" indent="-346036" algn="l" defTabSz="914296"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018" indent="-339686" algn="l" defTabSz="914296"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704" indent="-331750" algn="l" defTabSz="914296"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502"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42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69875"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273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0" indent="0" algn="ctr">
              <a:buFont typeface="Wingdings" pitchFamily="2" charset="2"/>
              <a:buNone/>
            </a:pPr>
            <a:r>
              <a:rPr lang="fr-FR" sz="2000" b="1" dirty="0" smtClean="0">
                <a:latin typeface="Bradley Hand ITC" pitchFamily="66" charset="0"/>
              </a:rPr>
              <a:t>E = mc²</a:t>
            </a:r>
          </a:p>
          <a:p>
            <a:pPr marL="0" indent="0" algn="ctr">
              <a:buFont typeface="Wingdings" pitchFamily="2" charset="2"/>
              <a:buNone/>
            </a:pPr>
            <a:r>
              <a:rPr lang="fr-FR" sz="2000" b="1" dirty="0" smtClean="0">
                <a:latin typeface="Bradley Hand ITC" pitchFamily="66" charset="0"/>
              </a:rPr>
              <a:t>Energie </a:t>
            </a:r>
            <a:r>
              <a:rPr lang="fr-FR" sz="2000" b="1" dirty="0" smtClean="0">
                <a:latin typeface="Bradley Hand ITC" pitchFamily="66" charset="0"/>
                <a:sym typeface="Symbol"/>
              </a:rPr>
              <a:t></a:t>
            </a:r>
            <a:r>
              <a:rPr lang="fr-FR" sz="2000" b="1" dirty="0" smtClean="0">
                <a:latin typeface="Bradley Hand ITC" pitchFamily="66" charset="0"/>
              </a:rPr>
              <a:t> Masse</a:t>
            </a:r>
          </a:p>
          <a:p>
            <a:pPr marL="0" indent="0" algn="ctr">
              <a:buFont typeface="Wingdings" pitchFamily="2" charset="2"/>
              <a:buNone/>
            </a:pPr>
            <a:r>
              <a:rPr lang="fr-FR" sz="2000" b="1" dirty="0" smtClean="0">
                <a:latin typeface="Bradley Hand ITC" pitchFamily="66" charset="0"/>
              </a:rPr>
              <a:t>(masse = matière)</a:t>
            </a:r>
          </a:p>
        </p:txBody>
      </p:sp>
      <p:sp>
        <p:nvSpPr>
          <p:cNvPr id="3" name="Slide Number Placeholder 2"/>
          <p:cNvSpPr>
            <a:spLocks noGrp="1"/>
          </p:cNvSpPr>
          <p:nvPr>
            <p:ph type="sldNum" sz="quarter" idx="12"/>
          </p:nvPr>
        </p:nvSpPr>
        <p:spPr/>
        <p:txBody>
          <a:bodyPr/>
          <a:lstStyle/>
          <a:p>
            <a:fld id="{5FD889E0-CAB2-4699-909D-B9A88D47ACBE}" type="slidenum">
              <a:rPr lang="en-US" smtClean="0"/>
              <a:t>21</a:t>
            </a:fld>
            <a:endParaRPr lang="en-US"/>
          </a:p>
        </p:txBody>
      </p:sp>
    </p:spTree>
    <p:extLst>
      <p:ext uri="{BB962C8B-B14F-4D97-AF65-F5344CB8AC3E}">
        <p14:creationId xmlns:p14="http://schemas.microsoft.com/office/powerpoint/2010/main" val="26909063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2277" y="1746623"/>
            <a:ext cx="4188536" cy="5069573"/>
          </a:xfrm>
          <a:prstGeom prst="rect">
            <a:avLst/>
          </a:prstGeom>
        </p:spPr>
      </p:pic>
      <p:sp>
        <p:nvSpPr>
          <p:cNvPr id="2" name="Title 1"/>
          <p:cNvSpPr>
            <a:spLocks noGrp="1"/>
          </p:cNvSpPr>
          <p:nvPr>
            <p:ph type="title"/>
          </p:nvPr>
        </p:nvSpPr>
        <p:spPr/>
        <p:txBody>
          <a:bodyPr>
            <a:normAutofit/>
          </a:bodyPr>
          <a:lstStyle/>
          <a:p>
            <a:r>
              <a:rPr lang="en-US" dirty="0" smtClean="0"/>
              <a:t>Comment le </a:t>
            </a:r>
            <a:r>
              <a:rPr lang="en-US" dirty="0" err="1" smtClean="0"/>
              <a:t>produire</a:t>
            </a:r>
            <a:r>
              <a:rPr lang="en-US" dirty="0" smtClean="0"/>
              <a:t>?</a:t>
            </a:r>
            <a:endParaRPr lang="en-US" dirty="0"/>
          </a:p>
        </p:txBody>
      </p:sp>
      <p:sp>
        <p:nvSpPr>
          <p:cNvPr id="17" name="Content Placeholder 2"/>
          <p:cNvSpPr>
            <a:spLocks noGrp="1"/>
          </p:cNvSpPr>
          <p:nvPr>
            <p:ph idx="1"/>
          </p:nvPr>
        </p:nvSpPr>
        <p:spPr>
          <a:xfrm>
            <a:off x="80971" y="1036524"/>
            <a:ext cx="4033829" cy="5500852"/>
          </a:xfrm>
        </p:spPr>
        <p:txBody>
          <a:bodyPr>
            <a:noAutofit/>
          </a:bodyPr>
          <a:lstStyle/>
          <a:p>
            <a:pPr>
              <a:lnSpc>
                <a:spcPct val="80000"/>
              </a:lnSpc>
            </a:pPr>
            <a:endParaRPr lang="fr-FR" sz="2000" dirty="0" smtClean="0"/>
          </a:p>
          <a:p>
            <a:pPr marL="0" indent="0">
              <a:lnSpc>
                <a:spcPct val="80000"/>
              </a:lnSpc>
              <a:buNone/>
            </a:pPr>
            <a:endParaRPr lang="fr-FR" sz="2000" b="1" dirty="0"/>
          </a:p>
          <a:p>
            <a:pPr marL="0" indent="0">
              <a:lnSpc>
                <a:spcPct val="80000"/>
              </a:lnSpc>
              <a:buNone/>
            </a:pPr>
            <a:r>
              <a:rPr lang="fr-FR" sz="2000" b="1" dirty="0" smtClean="0"/>
              <a:t>Le boson de </a:t>
            </a:r>
            <a:r>
              <a:rPr lang="fr-FR" sz="2000" b="1" dirty="0" err="1" smtClean="0"/>
              <a:t>Higgs</a:t>
            </a:r>
            <a:endParaRPr lang="fr-FR" sz="2000" b="1" dirty="0" smtClean="0"/>
          </a:p>
          <a:p>
            <a:pPr>
              <a:lnSpc>
                <a:spcPct val="80000"/>
              </a:lnSpc>
            </a:pPr>
            <a:r>
              <a:rPr lang="fr-FR" sz="2000" b="1" dirty="0"/>
              <a:t>P</a:t>
            </a:r>
            <a:r>
              <a:rPr lang="fr-FR" sz="2000" b="1" dirty="0" smtClean="0"/>
              <a:t>as vu au LEP, car l’énergie du LEP est trop faible pour produire une si grande masse (E=mc</a:t>
            </a:r>
            <a:r>
              <a:rPr lang="fr-FR" sz="2000" b="1" baseline="30000" dirty="0" smtClean="0"/>
              <a:t>2</a:t>
            </a:r>
            <a:r>
              <a:rPr lang="fr-FR" sz="2000" b="1" dirty="0" smtClean="0"/>
              <a:t>)</a:t>
            </a:r>
          </a:p>
          <a:p>
            <a:pPr>
              <a:lnSpc>
                <a:spcPct val="80000"/>
              </a:lnSpc>
            </a:pPr>
            <a:r>
              <a:rPr lang="fr-FR" sz="2000" b="1" dirty="0"/>
              <a:t>P</a:t>
            </a:r>
            <a:r>
              <a:rPr lang="fr-FR" sz="2000" b="1" dirty="0" smtClean="0"/>
              <a:t>as vu au </a:t>
            </a:r>
            <a:r>
              <a:rPr lang="fr-FR" sz="2000" b="1" dirty="0" err="1" smtClean="0"/>
              <a:t>Tevatron</a:t>
            </a:r>
            <a:r>
              <a:rPr lang="fr-FR" sz="2000" b="1" dirty="0" smtClean="0"/>
              <a:t>, car s’il est produit, il ne l’est pas en quantité suffisante pour conclure </a:t>
            </a:r>
          </a:p>
          <a:p>
            <a:pPr marL="457148" lvl="1" indent="0">
              <a:lnSpc>
                <a:spcPct val="80000"/>
              </a:lnSpc>
              <a:buNone/>
            </a:pPr>
            <a:endParaRPr lang="fr-FR" sz="2000" b="1" dirty="0" smtClean="0"/>
          </a:p>
          <a:p>
            <a:pPr marL="457148" lvl="1" indent="0">
              <a:lnSpc>
                <a:spcPct val="80000"/>
              </a:lnSpc>
              <a:buNone/>
            </a:pPr>
            <a:r>
              <a:rPr lang="fr-FR" sz="2000" b="1" dirty="0" smtClean="0">
                <a:solidFill>
                  <a:srgbClr val="FF0000"/>
                </a:solidFill>
              </a:rPr>
              <a:t>Il faut donc un collisionneur avec une énergie plus grande, et un très grand nombre de collisions: le LHC!</a:t>
            </a:r>
          </a:p>
          <a:p>
            <a:pPr marL="457148" lvl="1" indent="0">
              <a:lnSpc>
                <a:spcPct val="80000"/>
              </a:lnSpc>
              <a:buNone/>
            </a:pPr>
            <a:endParaRPr lang="fr-FR" sz="2000" b="1" dirty="0" smtClean="0">
              <a:solidFill>
                <a:srgbClr val="FF0000"/>
              </a:solidFill>
            </a:endParaRPr>
          </a:p>
          <a:p>
            <a:pPr marL="0" indent="0">
              <a:lnSpc>
                <a:spcPct val="80000"/>
              </a:lnSpc>
              <a:buNone/>
            </a:pPr>
            <a:endParaRPr lang="fr-FR" sz="2000" dirty="0" smtClean="0">
              <a:solidFill>
                <a:srgbClr val="FF0000"/>
              </a:solidFill>
            </a:endParaRPr>
          </a:p>
          <a:p>
            <a:pPr marL="0" indent="0">
              <a:lnSpc>
                <a:spcPct val="80000"/>
              </a:lnSpc>
              <a:buNone/>
            </a:pPr>
            <a:endParaRPr lang="fr-FR" sz="2000" dirty="0"/>
          </a:p>
          <a:p>
            <a:endParaRPr lang="en-US" sz="2000" b="1" dirty="0" smtClean="0">
              <a:solidFill>
                <a:schemeClr val="accent1"/>
              </a:solidFill>
            </a:endParaRPr>
          </a:p>
        </p:txBody>
      </p:sp>
      <p:sp>
        <p:nvSpPr>
          <p:cNvPr id="8" name="Espace réservé du pied de page 7"/>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 name="TextBox 2"/>
          <p:cNvSpPr txBox="1"/>
          <p:nvPr/>
        </p:nvSpPr>
        <p:spPr>
          <a:xfrm>
            <a:off x="7535337" y="1744141"/>
            <a:ext cx="1589097" cy="584776"/>
          </a:xfrm>
          <a:prstGeom prst="rect">
            <a:avLst/>
          </a:prstGeom>
          <a:noFill/>
        </p:spPr>
        <p:txBody>
          <a:bodyPr wrap="none" rtlCol="0">
            <a:spAutoFit/>
          </a:bodyPr>
          <a:lstStyle/>
          <a:p>
            <a:r>
              <a:rPr lang="en-US" sz="1600" dirty="0" smtClean="0"/>
              <a:t>Pour 10 milliards</a:t>
            </a:r>
          </a:p>
          <a:p>
            <a:r>
              <a:rPr lang="en-US" sz="1600" dirty="0" smtClean="0"/>
              <a:t> de collisions</a:t>
            </a:r>
            <a:endParaRPr lang="en-US" sz="1600" dirty="0"/>
          </a:p>
        </p:txBody>
      </p:sp>
      <p:sp>
        <p:nvSpPr>
          <p:cNvPr id="6" name="TextBox 5"/>
          <p:cNvSpPr txBox="1"/>
          <p:nvPr/>
        </p:nvSpPr>
        <p:spPr>
          <a:xfrm>
            <a:off x="7711179" y="2447723"/>
            <a:ext cx="1195697" cy="523220"/>
          </a:xfrm>
          <a:prstGeom prst="rect">
            <a:avLst/>
          </a:prstGeom>
          <a:noFill/>
        </p:spPr>
        <p:txBody>
          <a:bodyPr wrap="none" rtlCol="0">
            <a:spAutoFit/>
          </a:bodyPr>
          <a:lstStyle/>
          <a:p>
            <a:r>
              <a:rPr lang="en-US" sz="1400" dirty="0" smtClean="0"/>
              <a:t>≈ 100 millions </a:t>
            </a:r>
          </a:p>
          <a:p>
            <a:r>
              <a:rPr lang="en-US" sz="1400" dirty="0" smtClean="0"/>
              <a:t>de quarks b</a:t>
            </a:r>
            <a:endParaRPr lang="en-US" sz="1400" dirty="0"/>
          </a:p>
        </p:txBody>
      </p:sp>
      <p:sp>
        <p:nvSpPr>
          <p:cNvPr id="9" name="TextBox 8"/>
          <p:cNvSpPr txBox="1"/>
          <p:nvPr/>
        </p:nvSpPr>
        <p:spPr>
          <a:xfrm>
            <a:off x="7893080" y="3548389"/>
            <a:ext cx="903425" cy="523220"/>
          </a:xfrm>
          <a:prstGeom prst="rect">
            <a:avLst/>
          </a:prstGeom>
          <a:noFill/>
        </p:spPr>
        <p:txBody>
          <a:bodyPr wrap="none" rtlCol="0">
            <a:spAutoFit/>
          </a:bodyPr>
          <a:lstStyle/>
          <a:p>
            <a:r>
              <a:rPr lang="en-US" sz="1400" dirty="0" smtClean="0"/>
              <a:t>≈ 200 000 </a:t>
            </a:r>
          </a:p>
          <a:p>
            <a:r>
              <a:rPr lang="en-US" sz="1400" dirty="0" smtClean="0"/>
              <a:t>bosons W</a:t>
            </a:r>
            <a:endParaRPr lang="en-US" sz="1400" dirty="0"/>
          </a:p>
        </p:txBody>
      </p:sp>
      <p:sp>
        <p:nvSpPr>
          <p:cNvPr id="10" name="TextBox 9"/>
          <p:cNvSpPr txBox="1"/>
          <p:nvPr/>
        </p:nvSpPr>
        <p:spPr>
          <a:xfrm>
            <a:off x="7912456" y="4607578"/>
            <a:ext cx="1005403" cy="523220"/>
          </a:xfrm>
          <a:prstGeom prst="rect">
            <a:avLst/>
          </a:prstGeom>
          <a:noFill/>
        </p:spPr>
        <p:txBody>
          <a:bodyPr wrap="none" rtlCol="0">
            <a:spAutoFit/>
          </a:bodyPr>
          <a:lstStyle/>
          <a:p>
            <a:r>
              <a:rPr lang="en-US" sz="1400" dirty="0" smtClean="0"/>
              <a:t> ≈ 3 bosons </a:t>
            </a:r>
            <a:endParaRPr lang="en-US" sz="1400" dirty="0"/>
          </a:p>
          <a:p>
            <a:r>
              <a:rPr lang="en-US" sz="1400" dirty="0" smtClean="0"/>
              <a:t>de Higgs</a:t>
            </a:r>
            <a:endParaRPr lang="en-US" sz="1400" dirty="0"/>
          </a:p>
        </p:txBody>
      </p:sp>
      <p:sp>
        <p:nvSpPr>
          <p:cNvPr id="5" name="Slide Number Placeholder 4"/>
          <p:cNvSpPr>
            <a:spLocks noGrp="1"/>
          </p:cNvSpPr>
          <p:nvPr>
            <p:ph type="sldNum" sz="quarter" idx="12"/>
          </p:nvPr>
        </p:nvSpPr>
        <p:spPr/>
        <p:txBody>
          <a:bodyPr/>
          <a:lstStyle/>
          <a:p>
            <a:fld id="{5FD889E0-CAB2-4699-909D-B9A88D47ACBE}" type="slidenum">
              <a:rPr lang="en-US" smtClean="0"/>
              <a:t>22</a:t>
            </a:fld>
            <a:endParaRPr lang="en-US"/>
          </a:p>
        </p:txBody>
      </p:sp>
    </p:spTree>
    <p:extLst>
      <p:ext uri="{BB962C8B-B14F-4D97-AF65-F5344CB8AC3E}">
        <p14:creationId xmlns:p14="http://schemas.microsoft.com/office/powerpoint/2010/main" val="10277369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Comment le </a:t>
            </a:r>
            <a:r>
              <a:rPr lang="en-US" dirty="0" err="1" smtClean="0"/>
              <a:t>produire</a:t>
            </a:r>
            <a:r>
              <a:rPr lang="en-US" dirty="0" smtClean="0"/>
              <a:t>?</a:t>
            </a:r>
            <a:endParaRPr lang="en-US" dirty="0"/>
          </a:p>
        </p:txBody>
      </p:sp>
      <p:sp>
        <p:nvSpPr>
          <p:cNvPr id="17" name="Content Placeholder 2"/>
          <p:cNvSpPr>
            <a:spLocks noGrp="1"/>
          </p:cNvSpPr>
          <p:nvPr>
            <p:ph idx="1"/>
          </p:nvPr>
        </p:nvSpPr>
        <p:spPr>
          <a:xfrm>
            <a:off x="80970" y="1366143"/>
            <a:ext cx="4304235" cy="5203992"/>
          </a:xfrm>
        </p:spPr>
        <p:txBody>
          <a:bodyPr>
            <a:noAutofit/>
          </a:bodyPr>
          <a:lstStyle/>
          <a:p>
            <a:pPr>
              <a:lnSpc>
                <a:spcPct val="80000"/>
              </a:lnSpc>
            </a:pPr>
            <a:endParaRPr lang="fr-FR" sz="2000" dirty="0" smtClean="0"/>
          </a:p>
          <a:p>
            <a:pPr marL="0" indent="0">
              <a:lnSpc>
                <a:spcPct val="80000"/>
              </a:lnSpc>
              <a:buNone/>
            </a:pPr>
            <a:r>
              <a:rPr lang="fr-FR" sz="2000" b="1" dirty="0" smtClean="0">
                <a:solidFill>
                  <a:schemeClr val="accent1"/>
                </a:solidFill>
              </a:rPr>
              <a:t>Le LHC:</a:t>
            </a:r>
          </a:p>
          <a:p>
            <a:pPr>
              <a:lnSpc>
                <a:spcPct val="80000"/>
              </a:lnSpc>
            </a:pPr>
            <a:r>
              <a:rPr lang="fr-FR" sz="2000" dirty="0" smtClean="0"/>
              <a:t>Collisionneur proton-proton au CERN à Genève dans l’anneau du LEP (27 km)</a:t>
            </a:r>
          </a:p>
          <a:p>
            <a:pPr>
              <a:lnSpc>
                <a:spcPct val="80000"/>
              </a:lnSpc>
            </a:pPr>
            <a:r>
              <a:rPr lang="fr-FR" sz="2000" dirty="0" smtClean="0"/>
              <a:t>Énergie: </a:t>
            </a:r>
          </a:p>
          <a:p>
            <a:pPr lvl="1">
              <a:lnSpc>
                <a:spcPct val="80000"/>
              </a:lnSpc>
            </a:pPr>
            <a:r>
              <a:rPr lang="fr-FR" sz="1800" dirty="0" smtClean="0"/>
              <a:t>Nominale: 7 </a:t>
            </a:r>
            <a:r>
              <a:rPr lang="fr-FR" sz="1800" dirty="0" err="1" smtClean="0"/>
              <a:t>TeV</a:t>
            </a:r>
            <a:r>
              <a:rPr lang="fr-FR" sz="1800" dirty="0" smtClean="0"/>
              <a:t> par faisceau soit 14 </a:t>
            </a:r>
            <a:r>
              <a:rPr lang="fr-FR" sz="1800" dirty="0" err="1" smtClean="0"/>
              <a:t>TeV</a:t>
            </a:r>
            <a:r>
              <a:rPr lang="fr-FR" sz="1800" dirty="0" smtClean="0"/>
              <a:t> dans le centre de masse, près de 7 fois l’énergie du </a:t>
            </a:r>
            <a:r>
              <a:rPr lang="fr-FR" sz="1800" dirty="0" err="1" smtClean="0"/>
              <a:t>Tevatron</a:t>
            </a:r>
            <a:r>
              <a:rPr lang="fr-FR" sz="1800" dirty="0" smtClean="0"/>
              <a:t>!</a:t>
            </a:r>
          </a:p>
          <a:p>
            <a:pPr lvl="1">
              <a:lnSpc>
                <a:spcPct val="80000"/>
              </a:lnSpc>
            </a:pPr>
            <a:r>
              <a:rPr lang="fr-FR" sz="1800" dirty="0" smtClean="0"/>
              <a:t>Actuelle: la première phase de prise de donnée a eu lieu à 7 </a:t>
            </a:r>
            <a:r>
              <a:rPr lang="fr-FR" sz="1800" dirty="0" err="1" smtClean="0"/>
              <a:t>TeV</a:t>
            </a:r>
            <a:r>
              <a:rPr lang="fr-FR" sz="1800" dirty="0" smtClean="0"/>
              <a:t> en 2011 et 8 </a:t>
            </a:r>
            <a:r>
              <a:rPr lang="fr-FR" sz="1800" dirty="0" err="1" smtClean="0"/>
              <a:t>TeV</a:t>
            </a:r>
            <a:r>
              <a:rPr lang="fr-FR" sz="1800" dirty="0" smtClean="0"/>
              <a:t> en 2012</a:t>
            </a:r>
          </a:p>
          <a:p>
            <a:pPr>
              <a:lnSpc>
                <a:spcPct val="80000"/>
              </a:lnSpc>
            </a:pPr>
            <a:endParaRPr lang="fr-FR" sz="2000" dirty="0" smtClean="0"/>
          </a:p>
          <a:p>
            <a:pPr marL="0" indent="0">
              <a:lnSpc>
                <a:spcPct val="80000"/>
              </a:lnSpc>
              <a:buNone/>
            </a:pPr>
            <a:endParaRPr lang="fr-FR" sz="2000" dirty="0" smtClean="0"/>
          </a:p>
        </p:txBody>
      </p:sp>
      <p:sp>
        <p:nvSpPr>
          <p:cNvPr id="6" name="Espace réservé du pied de page 5"/>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10" name="Content Placeholder 2"/>
          <p:cNvSpPr txBox="1">
            <a:spLocks/>
          </p:cNvSpPr>
          <p:nvPr/>
        </p:nvSpPr>
        <p:spPr>
          <a:xfrm>
            <a:off x="80970" y="5211553"/>
            <a:ext cx="8232768" cy="1596121"/>
          </a:xfrm>
          <a:prstGeom prst="rect">
            <a:avLst/>
          </a:prstGeom>
        </p:spPr>
        <p:txBody>
          <a:bodyPr vert="horz" lIns="91430" tIns="45715" rIns="91430" bIns="45715" rtlCol="0">
            <a:noAutofit/>
          </a:bodyPr>
          <a:lstStyle>
            <a:lvl1pPr marL="453974" indent="-453974" algn="l" defTabSz="914296"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296" indent="-457148" algn="l" defTabSz="914296"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331" indent="-346036" algn="l" defTabSz="914296"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018" indent="-339686" algn="l" defTabSz="914296"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704" indent="-331750" algn="l" defTabSz="914296"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502"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42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69875"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273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a:lnSpc>
                <a:spcPct val="80000"/>
              </a:lnSpc>
            </a:pPr>
            <a:endParaRPr lang="fr-FR" sz="2000" dirty="0" smtClean="0"/>
          </a:p>
          <a:p>
            <a:pPr>
              <a:lnSpc>
                <a:spcPct val="80000"/>
              </a:lnSpc>
              <a:buFont typeface="Wingdings" pitchFamily="2" charset="2"/>
              <a:buChar char="q"/>
            </a:pPr>
            <a:r>
              <a:rPr lang="fr-FR" sz="2000" dirty="0" smtClean="0"/>
              <a:t>Luminosité (proportionnelle au nombre d’interactions par seconde):</a:t>
            </a:r>
          </a:p>
          <a:p>
            <a:pPr lvl="1">
              <a:lnSpc>
                <a:spcPct val="80000"/>
              </a:lnSpc>
              <a:buFont typeface="Wingdings" pitchFamily="2" charset="2"/>
              <a:buChar char="Ø"/>
            </a:pPr>
            <a:r>
              <a:rPr lang="fr-FR" sz="1800" dirty="0" smtClean="0"/>
              <a:t>Nominale: 10</a:t>
            </a:r>
            <a:r>
              <a:rPr lang="fr-FR" sz="1800" baseline="30000" dirty="0" smtClean="0"/>
              <a:t>34</a:t>
            </a:r>
            <a:r>
              <a:rPr lang="fr-FR" sz="1800" dirty="0" smtClean="0"/>
              <a:t> cm</a:t>
            </a:r>
            <a:r>
              <a:rPr lang="fr-FR" sz="1800" baseline="30000" dirty="0" smtClean="0"/>
              <a:t>-2</a:t>
            </a:r>
            <a:r>
              <a:rPr lang="fr-FR" sz="1800" dirty="0" smtClean="0"/>
              <a:t>s</a:t>
            </a:r>
            <a:r>
              <a:rPr lang="fr-FR" sz="1800" baseline="30000" dirty="0" smtClean="0"/>
              <a:t>-1</a:t>
            </a:r>
            <a:r>
              <a:rPr lang="fr-FR" sz="1800" dirty="0" smtClean="0"/>
              <a:t>  (= 25 x Tevatron)</a:t>
            </a:r>
          </a:p>
          <a:p>
            <a:pPr lvl="1">
              <a:lnSpc>
                <a:spcPct val="80000"/>
              </a:lnSpc>
              <a:buFont typeface="Wingdings" pitchFamily="2" charset="2"/>
              <a:buChar char="Ø"/>
            </a:pPr>
            <a:r>
              <a:rPr lang="fr-FR" sz="1800" dirty="0" smtClean="0"/>
              <a:t>Actuelle: 6 10</a:t>
            </a:r>
            <a:r>
              <a:rPr lang="fr-FR" sz="1800" baseline="30000" dirty="0" smtClean="0"/>
              <a:t>33 </a:t>
            </a:r>
            <a:r>
              <a:rPr lang="fr-FR" sz="1800" dirty="0" smtClean="0"/>
              <a:t>cm</a:t>
            </a:r>
            <a:r>
              <a:rPr lang="fr-FR" sz="1800" baseline="30000" dirty="0" smtClean="0"/>
              <a:t>-2</a:t>
            </a:r>
            <a:r>
              <a:rPr lang="fr-FR" sz="1800" dirty="0" smtClean="0"/>
              <a:t>s</a:t>
            </a:r>
            <a:r>
              <a:rPr lang="fr-FR" sz="1800" baseline="30000" dirty="0" smtClean="0"/>
              <a:t>-1</a:t>
            </a:r>
            <a:endParaRPr lang="fr-FR" sz="1800"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1517" y="1994217"/>
            <a:ext cx="4636464" cy="3492182"/>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t>23</a:t>
            </a:fld>
            <a:endParaRPr lang="en-US"/>
          </a:p>
        </p:txBody>
      </p:sp>
    </p:spTree>
    <p:extLst>
      <p:ext uri="{BB962C8B-B14F-4D97-AF65-F5344CB8AC3E}">
        <p14:creationId xmlns:p14="http://schemas.microsoft.com/office/powerpoint/2010/main" val="175305780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Le LHC</a:t>
            </a:r>
            <a:endParaRPr lang="fr-FR" dirty="0"/>
          </a:p>
        </p:txBody>
      </p:sp>
      <p:sp>
        <p:nvSpPr>
          <p:cNvPr id="5" name="Espace réservé du pied de page 4"/>
          <p:cNvSpPr>
            <a:spLocks noGrp="1"/>
          </p:cNvSpPr>
          <p:nvPr>
            <p:ph type="ftr" sz="quarter" idx="11"/>
          </p:nvPr>
        </p:nvSpPr>
        <p:spPr/>
        <p:txBody>
          <a:bodyPr/>
          <a:lstStyle/>
          <a:p>
            <a:r>
              <a:rPr lang="fr-FR" smtClean="0"/>
              <a:t>J. MALCLES 25/09/2012</a:t>
            </a:r>
            <a:endParaRPr lang="en-US"/>
          </a:p>
        </p:txBody>
      </p:sp>
      <p:pic>
        <p:nvPicPr>
          <p:cNvPr id="7" name="Picture 2" descr="\\Dapdc5\mansoulie\My Documents\Articles\IRFU-20ans\Lausanne-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844824"/>
            <a:ext cx="2749458" cy="3672408"/>
          </a:xfrm>
          <a:prstGeom prst="rect">
            <a:avLst/>
          </a:prstGeom>
          <a:noFill/>
        </p:spPr>
      </p:pic>
      <p:pic>
        <p:nvPicPr>
          <p:cNvPr id="8" name="Picture 11" descr="aimant1000-intunn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6409" y="1988840"/>
            <a:ext cx="4392613" cy="3295650"/>
          </a:xfrm>
          <a:prstGeom prst="rect">
            <a:avLst/>
          </a:prstGeom>
          <a:noFill/>
          <a:ln w="9525">
            <a:noFill/>
            <a:miter lim="800000"/>
            <a:headEnd/>
            <a:tailEnd/>
          </a:ln>
        </p:spPr>
      </p:pic>
      <p:sp>
        <p:nvSpPr>
          <p:cNvPr id="9" name="ZoneTexte 8"/>
          <p:cNvSpPr txBox="1"/>
          <p:nvPr/>
        </p:nvSpPr>
        <p:spPr>
          <a:xfrm>
            <a:off x="1237785" y="5517232"/>
            <a:ext cx="7058721" cy="923330"/>
          </a:xfrm>
          <a:prstGeom prst="rect">
            <a:avLst/>
          </a:prstGeom>
          <a:noFill/>
        </p:spPr>
        <p:txBody>
          <a:bodyPr wrap="square" rtlCol="0">
            <a:spAutoFit/>
          </a:bodyPr>
          <a:lstStyle/>
          <a:p>
            <a:r>
              <a:rPr lang="fr-FR" dirty="0"/>
              <a:t> </a:t>
            </a:r>
            <a:r>
              <a:rPr lang="fr-FR" b="1" dirty="0"/>
              <a:t>Lausanne 1984                                                      </a:t>
            </a:r>
            <a:r>
              <a:rPr lang="fr-FR" b="1" dirty="0" smtClean="0"/>
              <a:t>    LHC </a:t>
            </a:r>
            <a:r>
              <a:rPr lang="fr-FR" b="1" dirty="0"/>
              <a:t>2006</a:t>
            </a:r>
          </a:p>
          <a:p>
            <a:r>
              <a:rPr lang="fr-FR" b="1" dirty="0"/>
              <a:t>				</a:t>
            </a:r>
            <a:r>
              <a:rPr lang="fr-FR" b="1" dirty="0" smtClean="0"/>
              <a:t>le </a:t>
            </a:r>
            <a:r>
              <a:rPr lang="fr-FR" b="1" dirty="0"/>
              <a:t>millième aimant est </a:t>
            </a:r>
            <a:r>
              <a:rPr lang="fr-FR" b="1" dirty="0" smtClean="0"/>
              <a:t>posé</a:t>
            </a:r>
          </a:p>
          <a:p>
            <a:r>
              <a:rPr lang="fr-FR" b="1" dirty="0" smtClean="0"/>
              <a:t>				</a:t>
            </a:r>
            <a:r>
              <a:rPr lang="fr-FR" b="1" dirty="0"/>
              <a:t>	</a:t>
            </a:r>
            <a:r>
              <a:rPr lang="fr-FR" b="1" dirty="0" smtClean="0"/>
              <a:t>(sur 1232)</a:t>
            </a:r>
            <a:endParaRPr lang="fr-FR" b="1"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 name="Slide Number Placeholder 2"/>
          <p:cNvSpPr>
            <a:spLocks noGrp="1"/>
          </p:cNvSpPr>
          <p:nvPr>
            <p:ph type="sldNum" sz="quarter" idx="12"/>
          </p:nvPr>
        </p:nvSpPr>
        <p:spPr/>
        <p:txBody>
          <a:bodyPr/>
          <a:lstStyle/>
          <a:p>
            <a:fld id="{5FD889E0-CAB2-4699-909D-B9A88D47ACBE}" type="slidenum">
              <a:rPr lang="en-US" smtClean="0"/>
              <a:t>24</a:t>
            </a:fld>
            <a:endParaRPr lang="en-US"/>
          </a:p>
        </p:txBody>
      </p:sp>
    </p:spTree>
    <p:extLst>
      <p:ext uri="{BB962C8B-B14F-4D97-AF65-F5344CB8AC3E}">
        <p14:creationId xmlns:p14="http://schemas.microsoft.com/office/powerpoint/2010/main" val="13575310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Comment le </a:t>
            </a:r>
            <a:r>
              <a:rPr lang="en-US" dirty="0" err="1" smtClean="0"/>
              <a:t>détecter</a:t>
            </a:r>
            <a:r>
              <a:rPr lang="en-US" dirty="0" smtClean="0"/>
              <a:t>?</a:t>
            </a:r>
            <a:endParaRPr lang="en-US" dirty="0"/>
          </a:p>
        </p:txBody>
      </p:sp>
      <p:sp>
        <p:nvSpPr>
          <p:cNvPr id="17" name="Content Placeholder 2"/>
          <p:cNvSpPr>
            <a:spLocks noGrp="1"/>
          </p:cNvSpPr>
          <p:nvPr>
            <p:ph idx="1"/>
          </p:nvPr>
        </p:nvSpPr>
        <p:spPr>
          <a:xfrm>
            <a:off x="65670" y="1355746"/>
            <a:ext cx="2966455" cy="1406504"/>
          </a:xfrm>
        </p:spPr>
        <p:txBody>
          <a:bodyPr>
            <a:noAutofit/>
          </a:bodyPr>
          <a:lstStyle/>
          <a:p>
            <a:pPr>
              <a:lnSpc>
                <a:spcPct val="80000"/>
              </a:lnSpc>
            </a:pPr>
            <a:endParaRPr lang="fr-FR" sz="2000" dirty="0" smtClean="0"/>
          </a:p>
          <a:p>
            <a:pPr marL="457148" lvl="1" indent="0">
              <a:lnSpc>
                <a:spcPct val="80000"/>
              </a:lnSpc>
              <a:buNone/>
            </a:pPr>
            <a:endParaRPr lang="fr-FR" sz="2000" b="1" dirty="0">
              <a:solidFill>
                <a:srgbClr val="FF0000"/>
              </a:solidFill>
            </a:endParaRPr>
          </a:p>
          <a:p>
            <a:pPr marL="457148" lvl="1" indent="0">
              <a:lnSpc>
                <a:spcPct val="80000"/>
              </a:lnSpc>
              <a:buNone/>
            </a:pPr>
            <a:endParaRPr lang="fr-FR" sz="2000" b="1" dirty="0" smtClean="0">
              <a:solidFill>
                <a:srgbClr val="FF0000"/>
              </a:solidFill>
            </a:endParaRPr>
          </a:p>
          <a:p>
            <a:pPr marL="457148" lvl="1" indent="0">
              <a:lnSpc>
                <a:spcPct val="80000"/>
              </a:lnSpc>
              <a:buNone/>
            </a:pPr>
            <a:endParaRPr lang="fr-FR" sz="2000" b="1" dirty="0">
              <a:solidFill>
                <a:srgbClr val="FF0000"/>
              </a:solidFill>
            </a:endParaRPr>
          </a:p>
          <a:p>
            <a:pPr marL="457148" lvl="1" indent="0">
              <a:lnSpc>
                <a:spcPct val="80000"/>
              </a:lnSpc>
              <a:buNone/>
            </a:pPr>
            <a:endParaRPr lang="fr-FR" sz="2000" b="1" dirty="0" smtClean="0">
              <a:solidFill>
                <a:srgbClr val="FF0000"/>
              </a:solidFill>
            </a:endParaRPr>
          </a:p>
          <a:p>
            <a:pPr marL="457148" lvl="1" indent="0">
              <a:lnSpc>
                <a:spcPct val="80000"/>
              </a:lnSpc>
              <a:buNone/>
            </a:pPr>
            <a:endParaRPr lang="fr-FR" sz="2000" b="1" dirty="0">
              <a:solidFill>
                <a:srgbClr val="FF0000"/>
              </a:solidFill>
            </a:endParaRPr>
          </a:p>
          <a:p>
            <a:pPr marL="457148" lvl="1" indent="0">
              <a:lnSpc>
                <a:spcPct val="80000"/>
              </a:lnSpc>
              <a:buNone/>
            </a:pPr>
            <a:endParaRPr lang="fr-FR" sz="2000" b="1" dirty="0" smtClean="0">
              <a:solidFill>
                <a:srgbClr val="FF0000"/>
              </a:solidFill>
            </a:endParaRPr>
          </a:p>
          <a:p>
            <a:pPr marL="457148" lvl="1" indent="0">
              <a:lnSpc>
                <a:spcPct val="80000"/>
              </a:lnSpc>
              <a:buNone/>
            </a:pPr>
            <a:endParaRPr lang="fr-FR" sz="2000" b="1" dirty="0">
              <a:solidFill>
                <a:srgbClr val="FF0000"/>
              </a:solidFill>
            </a:endParaRPr>
          </a:p>
          <a:p>
            <a:pPr marL="457148" lvl="1" indent="0">
              <a:lnSpc>
                <a:spcPct val="80000"/>
              </a:lnSpc>
              <a:buNone/>
            </a:pPr>
            <a:endParaRPr lang="fr-FR" sz="2000" b="1" dirty="0" smtClean="0">
              <a:solidFill>
                <a:srgbClr val="FF0000"/>
              </a:solidFill>
            </a:endParaRPr>
          </a:p>
          <a:p>
            <a:pPr marL="457148" lvl="1" indent="0">
              <a:lnSpc>
                <a:spcPct val="80000"/>
              </a:lnSpc>
              <a:buNone/>
            </a:pPr>
            <a:endParaRPr lang="fr-FR" sz="2000" b="1" dirty="0">
              <a:solidFill>
                <a:srgbClr val="FF0000"/>
              </a:solidFill>
            </a:endParaRPr>
          </a:p>
          <a:p>
            <a:pPr marL="457148" lvl="1" indent="0">
              <a:lnSpc>
                <a:spcPct val="80000"/>
              </a:lnSpc>
              <a:buNone/>
            </a:pPr>
            <a:endParaRPr lang="fr-FR" sz="2000" b="1" dirty="0" smtClean="0">
              <a:solidFill>
                <a:srgbClr val="FF0000"/>
              </a:solidFill>
            </a:endParaRPr>
          </a:p>
          <a:p>
            <a:pPr marL="457148" lvl="1" indent="0">
              <a:lnSpc>
                <a:spcPct val="80000"/>
              </a:lnSpc>
              <a:buNone/>
            </a:pPr>
            <a:endParaRPr lang="fr-FR" sz="2000" b="1" dirty="0">
              <a:solidFill>
                <a:srgbClr val="FF0000"/>
              </a:solidFill>
            </a:endParaRPr>
          </a:p>
          <a:p>
            <a:pPr marL="457148" lvl="1" indent="0">
              <a:lnSpc>
                <a:spcPct val="80000"/>
              </a:lnSpc>
              <a:buNone/>
            </a:pPr>
            <a:endParaRPr lang="fr-FR" sz="2000" b="1" dirty="0" smtClean="0">
              <a:solidFill>
                <a:srgbClr val="FF0000"/>
              </a:solidFill>
            </a:endParaRPr>
          </a:p>
          <a:p>
            <a:pPr marL="457148" lvl="1" indent="0">
              <a:lnSpc>
                <a:spcPct val="80000"/>
              </a:lnSpc>
              <a:buNone/>
            </a:pPr>
            <a:endParaRPr lang="fr-FR" sz="2000" b="1" dirty="0">
              <a:solidFill>
                <a:srgbClr val="FF0000"/>
              </a:solidFill>
            </a:endParaRPr>
          </a:p>
          <a:p>
            <a:pPr marL="0" indent="0">
              <a:lnSpc>
                <a:spcPct val="80000"/>
              </a:lnSpc>
              <a:buNone/>
            </a:pPr>
            <a:endParaRPr lang="fr-FR" sz="2000" dirty="0" smtClean="0">
              <a:solidFill>
                <a:srgbClr val="FF0000"/>
              </a:solidFill>
            </a:endParaRPr>
          </a:p>
          <a:p>
            <a:pPr marL="0" indent="0">
              <a:lnSpc>
                <a:spcPct val="80000"/>
              </a:lnSpc>
              <a:buNone/>
            </a:pPr>
            <a:r>
              <a:rPr lang="fr-FR" sz="2000" dirty="0" smtClean="0"/>
              <a:t> </a:t>
            </a:r>
            <a:endParaRPr lang="fr-FR" sz="2000" dirty="0"/>
          </a:p>
          <a:p>
            <a:endParaRPr lang="en-US" sz="2000" b="1" dirty="0" smtClean="0">
              <a:solidFill>
                <a:schemeClr val="accent1"/>
              </a:solidFill>
            </a:endParaRPr>
          </a:p>
        </p:txBody>
      </p:sp>
      <p:sp>
        <p:nvSpPr>
          <p:cNvPr id="6" name="Espace réservé du pied de page 5"/>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grpSp>
        <p:nvGrpSpPr>
          <p:cNvPr id="3" name="Group 2"/>
          <p:cNvGrpSpPr/>
          <p:nvPr/>
        </p:nvGrpSpPr>
        <p:grpSpPr>
          <a:xfrm>
            <a:off x="230462" y="3306641"/>
            <a:ext cx="7077330" cy="2550321"/>
            <a:chOff x="428596" y="1052736"/>
            <a:chExt cx="8064941" cy="4013799"/>
          </a:xfrm>
        </p:grpSpPr>
        <p:sp>
          <p:nvSpPr>
            <p:cNvPr id="9" name="Flèche droite 3"/>
            <p:cNvSpPr/>
            <p:nvPr/>
          </p:nvSpPr>
          <p:spPr>
            <a:xfrm>
              <a:off x="1500166" y="2910124"/>
              <a:ext cx="2214578"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droite 4"/>
            <p:cNvSpPr/>
            <p:nvPr/>
          </p:nvSpPr>
          <p:spPr>
            <a:xfrm rot="10800000">
              <a:off x="5214942" y="2910124"/>
              <a:ext cx="2214578"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9"/>
            <p:cNvCxnSpPr/>
            <p:nvPr/>
          </p:nvCxnSpPr>
          <p:spPr>
            <a:xfrm flipV="1">
              <a:off x="4857752" y="1552802"/>
              <a:ext cx="1357322" cy="1214446"/>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2"/>
            <p:cNvCxnSpPr/>
            <p:nvPr/>
          </p:nvCxnSpPr>
          <p:spPr>
            <a:xfrm rot="5400000" flipH="1" flipV="1">
              <a:off x="3964777" y="1588521"/>
              <a:ext cx="1643074" cy="57150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3"/>
            <p:cNvCxnSpPr/>
            <p:nvPr/>
          </p:nvCxnSpPr>
          <p:spPr>
            <a:xfrm rot="16200000" flipV="1">
              <a:off x="3178959" y="1659959"/>
              <a:ext cx="1285884" cy="107157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4"/>
            <p:cNvCxnSpPr/>
            <p:nvPr/>
          </p:nvCxnSpPr>
          <p:spPr>
            <a:xfrm rot="16200000" flipH="1">
              <a:off x="4714876" y="3195876"/>
              <a:ext cx="1143008" cy="1143008"/>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5"/>
            <p:cNvCxnSpPr/>
            <p:nvPr/>
          </p:nvCxnSpPr>
          <p:spPr>
            <a:xfrm rot="5400000">
              <a:off x="3214678" y="3553066"/>
              <a:ext cx="1285884" cy="71438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22"/>
            <p:cNvCxnSpPr/>
            <p:nvPr/>
          </p:nvCxnSpPr>
          <p:spPr>
            <a:xfrm rot="16200000" flipH="1">
              <a:off x="4143372" y="3695942"/>
              <a:ext cx="1785950" cy="928694"/>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23"/>
            <p:cNvCxnSpPr/>
            <p:nvPr/>
          </p:nvCxnSpPr>
          <p:spPr>
            <a:xfrm rot="5400000">
              <a:off x="3536149" y="3803099"/>
              <a:ext cx="1571636" cy="357190"/>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0" name="Explosion 2 19"/>
            <p:cNvSpPr/>
            <p:nvPr/>
          </p:nvSpPr>
          <p:spPr>
            <a:xfrm>
              <a:off x="3857620" y="2410058"/>
              <a:ext cx="1357322" cy="1214446"/>
            </a:xfrm>
            <a:prstGeom prst="irregularSeal2">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4400" dirty="0" smtClean="0">
                  <a:solidFill>
                    <a:schemeClr val="bg1"/>
                  </a:solidFill>
                  <a:latin typeface="Bodoni MT Black" pitchFamily="18" charset="0"/>
                </a:rPr>
                <a:t>E</a:t>
              </a:r>
              <a:endParaRPr lang="fr-FR" sz="4400" dirty="0">
                <a:solidFill>
                  <a:schemeClr val="bg1"/>
                </a:solidFill>
                <a:latin typeface="Bodoni MT Black" pitchFamily="18" charset="0"/>
              </a:endParaRPr>
            </a:p>
          </p:txBody>
        </p:sp>
        <p:sp>
          <p:nvSpPr>
            <p:cNvPr id="21" name="Rectangle 20"/>
            <p:cNvSpPr/>
            <p:nvPr/>
          </p:nvSpPr>
          <p:spPr>
            <a:xfrm>
              <a:off x="5715008" y="1838554"/>
              <a:ext cx="824265" cy="584775"/>
            </a:xfrm>
            <a:prstGeom prst="rect">
              <a:avLst/>
            </a:prstGeom>
          </p:spPr>
          <p:txBody>
            <a:bodyPr wrap="none">
              <a:spAutoFit/>
            </a:bodyPr>
            <a:lstStyle/>
            <a:p>
              <a:pPr marL="342900" lvl="0" indent="-342900">
                <a:spcBef>
                  <a:spcPct val="20000"/>
                </a:spcBef>
              </a:pPr>
              <a:r>
                <a:rPr lang="fr-FR" sz="3200" dirty="0">
                  <a:solidFill>
                    <a:srgbClr val="C00000"/>
                  </a:solidFill>
                </a:rPr>
                <a:t>m</a:t>
              </a:r>
              <a:r>
                <a:rPr lang="fr-FR" sz="3200" dirty="0"/>
                <a:t>c²</a:t>
              </a:r>
            </a:p>
          </p:txBody>
        </p:sp>
        <p:sp>
          <p:nvSpPr>
            <p:cNvPr id="22" name="Rectangle 21"/>
            <p:cNvSpPr/>
            <p:nvPr/>
          </p:nvSpPr>
          <p:spPr>
            <a:xfrm>
              <a:off x="3000364" y="1909992"/>
              <a:ext cx="824265" cy="584775"/>
            </a:xfrm>
            <a:prstGeom prst="rect">
              <a:avLst/>
            </a:prstGeom>
          </p:spPr>
          <p:txBody>
            <a:bodyPr wrap="none">
              <a:spAutoFit/>
            </a:bodyPr>
            <a:lstStyle/>
            <a:p>
              <a:pPr marL="342900" lvl="0" indent="-342900">
                <a:spcBef>
                  <a:spcPct val="20000"/>
                </a:spcBef>
              </a:pPr>
              <a:r>
                <a:rPr lang="fr-FR" sz="3200" dirty="0">
                  <a:solidFill>
                    <a:srgbClr val="0070C0"/>
                  </a:solidFill>
                </a:rPr>
                <a:t>m</a:t>
              </a:r>
              <a:r>
                <a:rPr lang="fr-FR" sz="3200" dirty="0">
                  <a:solidFill>
                    <a:prstClr val="black"/>
                  </a:solidFill>
                </a:rPr>
                <a:t>c²</a:t>
              </a:r>
            </a:p>
          </p:txBody>
        </p:sp>
        <p:sp>
          <p:nvSpPr>
            <p:cNvPr id="23" name="Rectangle 22"/>
            <p:cNvSpPr/>
            <p:nvPr/>
          </p:nvSpPr>
          <p:spPr>
            <a:xfrm>
              <a:off x="7500958" y="2767248"/>
              <a:ext cx="992579" cy="584775"/>
            </a:xfrm>
            <a:prstGeom prst="rect">
              <a:avLst/>
            </a:prstGeom>
          </p:spPr>
          <p:txBody>
            <a:bodyPr wrap="none">
              <a:spAutoFit/>
            </a:bodyPr>
            <a:lstStyle/>
            <a:p>
              <a:pPr marL="342900" lvl="0" indent="-342900">
                <a:spcBef>
                  <a:spcPct val="20000"/>
                </a:spcBef>
              </a:pPr>
              <a:r>
                <a:rPr lang="fr-FR" sz="3200" dirty="0" smtClean="0">
                  <a:solidFill>
                    <a:schemeClr val="accent1"/>
                  </a:solidFill>
                  <a:sym typeface="Symbol"/>
                </a:rPr>
                <a:t></a:t>
              </a:r>
              <a:r>
                <a:rPr lang="fr-FR" sz="3200" dirty="0" smtClean="0">
                  <a:solidFill>
                    <a:schemeClr val="accent1"/>
                  </a:solidFill>
                </a:rPr>
                <a:t>m</a:t>
              </a:r>
              <a:r>
                <a:rPr lang="fr-FR" sz="3200" dirty="0" smtClean="0">
                  <a:solidFill>
                    <a:prstClr val="black"/>
                  </a:solidFill>
                </a:rPr>
                <a:t>c²</a:t>
              </a:r>
              <a:endParaRPr lang="fr-FR" sz="3200" dirty="0">
                <a:solidFill>
                  <a:prstClr val="black"/>
                </a:solidFill>
              </a:endParaRPr>
            </a:p>
          </p:txBody>
        </p:sp>
        <p:sp>
          <p:nvSpPr>
            <p:cNvPr id="24" name="Rectangle 23"/>
            <p:cNvSpPr/>
            <p:nvPr/>
          </p:nvSpPr>
          <p:spPr>
            <a:xfrm>
              <a:off x="4143372" y="1267050"/>
              <a:ext cx="824265" cy="584775"/>
            </a:xfrm>
            <a:prstGeom prst="rect">
              <a:avLst/>
            </a:prstGeom>
          </p:spPr>
          <p:txBody>
            <a:bodyPr wrap="none">
              <a:spAutoFit/>
            </a:bodyPr>
            <a:lstStyle/>
            <a:p>
              <a:pPr marL="342900" lvl="0" indent="-342900">
                <a:spcBef>
                  <a:spcPct val="20000"/>
                </a:spcBef>
              </a:pPr>
              <a:r>
                <a:rPr lang="fr-FR" sz="3200" dirty="0">
                  <a:solidFill>
                    <a:srgbClr val="FF0000"/>
                  </a:solidFill>
                </a:rPr>
                <a:t>m</a:t>
              </a:r>
              <a:r>
                <a:rPr lang="fr-FR" sz="3200" dirty="0">
                  <a:solidFill>
                    <a:prstClr val="black"/>
                  </a:solidFill>
                </a:rPr>
                <a:t>c²</a:t>
              </a:r>
            </a:p>
          </p:txBody>
        </p:sp>
        <p:sp>
          <p:nvSpPr>
            <p:cNvPr id="25" name="Rectangle 24"/>
            <p:cNvSpPr/>
            <p:nvPr/>
          </p:nvSpPr>
          <p:spPr>
            <a:xfrm>
              <a:off x="5572132" y="3553066"/>
              <a:ext cx="824265" cy="584775"/>
            </a:xfrm>
            <a:prstGeom prst="rect">
              <a:avLst/>
            </a:prstGeom>
          </p:spPr>
          <p:txBody>
            <a:bodyPr wrap="none">
              <a:spAutoFit/>
            </a:bodyPr>
            <a:lstStyle/>
            <a:p>
              <a:pPr marL="342900" lvl="0" indent="-342900">
                <a:spcBef>
                  <a:spcPct val="20000"/>
                </a:spcBef>
              </a:pPr>
              <a:r>
                <a:rPr lang="fr-FR" sz="3200" dirty="0">
                  <a:solidFill>
                    <a:srgbClr val="7030A0"/>
                  </a:solidFill>
                </a:rPr>
                <a:t>m</a:t>
              </a:r>
              <a:r>
                <a:rPr lang="fr-FR" sz="3200" dirty="0">
                  <a:solidFill>
                    <a:prstClr val="black"/>
                  </a:solidFill>
                </a:rPr>
                <a:t>c²</a:t>
              </a:r>
            </a:p>
          </p:txBody>
        </p:sp>
        <p:sp>
          <p:nvSpPr>
            <p:cNvPr id="26" name="Rectangle 25"/>
            <p:cNvSpPr/>
            <p:nvPr/>
          </p:nvSpPr>
          <p:spPr>
            <a:xfrm>
              <a:off x="5429256" y="4481760"/>
              <a:ext cx="824265" cy="584775"/>
            </a:xfrm>
            <a:prstGeom prst="rect">
              <a:avLst/>
            </a:prstGeom>
          </p:spPr>
          <p:txBody>
            <a:bodyPr wrap="none">
              <a:spAutoFit/>
            </a:bodyPr>
            <a:lstStyle/>
            <a:p>
              <a:pPr marL="342900" lvl="0" indent="-342900">
                <a:spcBef>
                  <a:spcPct val="20000"/>
                </a:spcBef>
              </a:pPr>
              <a:r>
                <a:rPr lang="fr-FR" sz="3200" dirty="0">
                  <a:solidFill>
                    <a:srgbClr val="002060"/>
                  </a:solidFill>
                </a:rPr>
                <a:t>m</a:t>
              </a:r>
              <a:r>
                <a:rPr lang="fr-FR" sz="3200" dirty="0">
                  <a:solidFill>
                    <a:prstClr val="black"/>
                  </a:solidFill>
                </a:rPr>
                <a:t>c²</a:t>
              </a:r>
            </a:p>
          </p:txBody>
        </p:sp>
        <p:sp>
          <p:nvSpPr>
            <p:cNvPr id="27" name="Rectangle 26"/>
            <p:cNvSpPr/>
            <p:nvPr/>
          </p:nvSpPr>
          <p:spPr>
            <a:xfrm>
              <a:off x="4214810" y="4196008"/>
              <a:ext cx="824265" cy="584775"/>
            </a:xfrm>
            <a:prstGeom prst="rect">
              <a:avLst/>
            </a:prstGeom>
          </p:spPr>
          <p:txBody>
            <a:bodyPr wrap="none">
              <a:spAutoFit/>
            </a:bodyPr>
            <a:lstStyle/>
            <a:p>
              <a:pPr marL="342900" lvl="0" indent="-342900">
                <a:spcBef>
                  <a:spcPct val="20000"/>
                </a:spcBef>
              </a:pPr>
              <a:r>
                <a:rPr lang="fr-FR" sz="3200" dirty="0">
                  <a:solidFill>
                    <a:srgbClr val="92D050"/>
                  </a:solidFill>
                </a:rPr>
                <a:t>m</a:t>
              </a:r>
              <a:r>
                <a:rPr lang="fr-FR" sz="3200" dirty="0">
                  <a:solidFill>
                    <a:prstClr val="black"/>
                  </a:solidFill>
                </a:rPr>
                <a:t>c²</a:t>
              </a:r>
            </a:p>
          </p:txBody>
        </p:sp>
        <p:sp>
          <p:nvSpPr>
            <p:cNvPr id="28" name="Rectangle 27"/>
            <p:cNvSpPr/>
            <p:nvPr/>
          </p:nvSpPr>
          <p:spPr>
            <a:xfrm>
              <a:off x="2857488" y="3838818"/>
              <a:ext cx="824265" cy="584775"/>
            </a:xfrm>
            <a:prstGeom prst="rect">
              <a:avLst/>
            </a:prstGeom>
          </p:spPr>
          <p:txBody>
            <a:bodyPr wrap="none">
              <a:spAutoFit/>
            </a:bodyPr>
            <a:lstStyle/>
            <a:p>
              <a:pPr marL="342900" lvl="0" indent="-342900">
                <a:spcBef>
                  <a:spcPct val="20000"/>
                </a:spcBef>
              </a:pPr>
              <a:r>
                <a:rPr lang="fr-FR" sz="3200" dirty="0">
                  <a:solidFill>
                    <a:srgbClr val="FFC000"/>
                  </a:solidFill>
                </a:rPr>
                <a:t>m</a:t>
              </a:r>
              <a:r>
                <a:rPr lang="fr-FR" sz="3200" dirty="0">
                  <a:solidFill>
                    <a:prstClr val="black"/>
                  </a:solidFill>
                </a:rPr>
                <a:t>c²</a:t>
              </a:r>
            </a:p>
          </p:txBody>
        </p:sp>
        <p:sp>
          <p:nvSpPr>
            <p:cNvPr id="29" name="Rectangle 28"/>
            <p:cNvSpPr/>
            <p:nvPr/>
          </p:nvSpPr>
          <p:spPr>
            <a:xfrm>
              <a:off x="428596" y="2838686"/>
              <a:ext cx="992579" cy="584775"/>
            </a:xfrm>
            <a:prstGeom prst="rect">
              <a:avLst/>
            </a:prstGeom>
          </p:spPr>
          <p:txBody>
            <a:bodyPr wrap="none">
              <a:spAutoFit/>
            </a:bodyPr>
            <a:lstStyle/>
            <a:p>
              <a:pPr marL="342900" lvl="0" indent="-342900">
                <a:spcBef>
                  <a:spcPct val="20000"/>
                </a:spcBef>
              </a:pPr>
              <a:r>
                <a:rPr lang="fr-FR" sz="3200" dirty="0" smtClean="0">
                  <a:solidFill>
                    <a:schemeClr val="accent1"/>
                  </a:solidFill>
                  <a:sym typeface="Symbol"/>
                </a:rPr>
                <a:t></a:t>
              </a:r>
              <a:r>
                <a:rPr lang="fr-FR" sz="3200" dirty="0" smtClean="0">
                  <a:solidFill>
                    <a:schemeClr val="accent1"/>
                  </a:solidFill>
                </a:rPr>
                <a:t>m</a:t>
              </a:r>
              <a:r>
                <a:rPr lang="fr-FR" sz="3200" dirty="0" smtClean="0">
                  <a:solidFill>
                    <a:prstClr val="black"/>
                  </a:solidFill>
                </a:rPr>
                <a:t>c²</a:t>
              </a:r>
              <a:endParaRPr lang="fr-FR" sz="3200" dirty="0">
                <a:solidFill>
                  <a:prstClr val="black"/>
                </a:solidFill>
              </a:endParaRPr>
            </a:p>
          </p:txBody>
        </p:sp>
      </p:grpSp>
      <p:sp>
        <p:nvSpPr>
          <p:cNvPr id="5" name="Block Arc 4"/>
          <p:cNvSpPr/>
          <p:nvPr/>
        </p:nvSpPr>
        <p:spPr>
          <a:xfrm>
            <a:off x="2026725" y="2447921"/>
            <a:ext cx="3855743" cy="3304692"/>
          </a:xfrm>
          <a:prstGeom prst="blockArc">
            <a:avLst>
              <a:gd name="adj1" fmla="val 10800000"/>
              <a:gd name="adj2" fmla="val 21509859"/>
              <a:gd name="adj3" fmla="val 7518"/>
            </a:avLst>
          </a:prstGeom>
          <a:solidFill>
            <a:srgbClr val="FF66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Block Arc 29"/>
          <p:cNvSpPr/>
          <p:nvPr/>
        </p:nvSpPr>
        <p:spPr>
          <a:xfrm rot="10800000">
            <a:off x="2026694" y="3346912"/>
            <a:ext cx="3855743" cy="3304692"/>
          </a:xfrm>
          <a:prstGeom prst="blockArc">
            <a:avLst>
              <a:gd name="adj1" fmla="val 10800000"/>
              <a:gd name="adj2" fmla="val 21509859"/>
              <a:gd name="adj3" fmla="val 7518"/>
            </a:avLst>
          </a:prstGeom>
          <a:solidFill>
            <a:srgbClr val="FF6600"/>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TextBox 30"/>
          <p:cNvSpPr txBox="1"/>
          <p:nvPr/>
        </p:nvSpPr>
        <p:spPr>
          <a:xfrm>
            <a:off x="314496" y="1986084"/>
            <a:ext cx="2473942" cy="369332"/>
          </a:xfrm>
          <a:prstGeom prst="rect">
            <a:avLst/>
          </a:prstGeom>
          <a:solidFill>
            <a:schemeClr val="accent2"/>
          </a:solidFill>
        </p:spPr>
        <p:txBody>
          <a:bodyPr wrap="none" rtlCol="0">
            <a:spAutoFit/>
          </a:bodyPr>
          <a:lstStyle/>
          <a:p>
            <a:r>
              <a:rPr lang="en-US" dirty="0" err="1" smtClean="0"/>
              <a:t>Détecteurs</a:t>
            </a:r>
            <a:r>
              <a:rPr lang="en-US" dirty="0" smtClean="0"/>
              <a:t> de </a:t>
            </a:r>
            <a:r>
              <a:rPr lang="en-US" dirty="0" err="1" smtClean="0"/>
              <a:t>particules</a:t>
            </a:r>
            <a:endParaRPr lang="en-US" dirty="0"/>
          </a:p>
        </p:txBody>
      </p:sp>
      <p:sp>
        <p:nvSpPr>
          <p:cNvPr id="4" name="TextBox 3"/>
          <p:cNvSpPr txBox="1"/>
          <p:nvPr/>
        </p:nvSpPr>
        <p:spPr>
          <a:xfrm>
            <a:off x="5526697" y="1873079"/>
            <a:ext cx="3537928" cy="1477328"/>
          </a:xfrm>
          <a:prstGeom prst="rect">
            <a:avLst/>
          </a:prstGeom>
          <a:noFill/>
          <a:ln>
            <a:solidFill>
              <a:schemeClr val="accent2"/>
            </a:solidFill>
          </a:ln>
        </p:spPr>
        <p:txBody>
          <a:bodyPr wrap="square" rtlCol="0">
            <a:spAutoFit/>
          </a:bodyPr>
          <a:lstStyle/>
          <a:p>
            <a:pPr marL="285750" indent="-285750">
              <a:buFont typeface="Arial"/>
              <a:buChar char="•"/>
            </a:pPr>
            <a:r>
              <a:rPr lang="en-US" dirty="0" err="1" smtClean="0"/>
              <a:t>Déterminer</a:t>
            </a:r>
            <a:r>
              <a:rPr lang="en-US" dirty="0" smtClean="0"/>
              <a:t> </a:t>
            </a:r>
            <a:r>
              <a:rPr lang="en-US" dirty="0" err="1" smtClean="0"/>
              <a:t>leur</a:t>
            </a:r>
            <a:r>
              <a:rPr lang="en-US" dirty="0" smtClean="0"/>
              <a:t> </a:t>
            </a:r>
            <a:r>
              <a:rPr lang="en-US" dirty="0" err="1" smtClean="0"/>
              <a:t>trajectoire</a:t>
            </a:r>
            <a:endParaRPr lang="en-US" dirty="0" smtClean="0"/>
          </a:p>
          <a:p>
            <a:pPr marL="285750" indent="-285750">
              <a:buFont typeface="Arial"/>
              <a:buChar char="•"/>
            </a:pPr>
            <a:r>
              <a:rPr lang="en-US" dirty="0" err="1" smtClean="0"/>
              <a:t>Mesurer</a:t>
            </a:r>
            <a:r>
              <a:rPr lang="en-US" dirty="0" smtClean="0"/>
              <a:t> </a:t>
            </a:r>
            <a:r>
              <a:rPr lang="en-US" dirty="0" err="1" smtClean="0"/>
              <a:t>leur</a:t>
            </a:r>
            <a:r>
              <a:rPr lang="en-US" dirty="0" smtClean="0"/>
              <a:t> impulsion et </a:t>
            </a:r>
            <a:r>
              <a:rPr lang="en-US" dirty="0" err="1" smtClean="0"/>
              <a:t>leur</a:t>
            </a:r>
            <a:r>
              <a:rPr lang="en-US" dirty="0" smtClean="0"/>
              <a:t> charge </a:t>
            </a:r>
            <a:r>
              <a:rPr lang="en-US" dirty="0" err="1" smtClean="0"/>
              <a:t>électrique</a:t>
            </a:r>
            <a:endParaRPr lang="en-US" dirty="0" smtClean="0"/>
          </a:p>
          <a:p>
            <a:pPr marL="285750" indent="-285750">
              <a:buFont typeface="Arial"/>
              <a:buChar char="•"/>
            </a:pPr>
            <a:r>
              <a:rPr lang="en-US" dirty="0" err="1" smtClean="0"/>
              <a:t>Déterminer</a:t>
            </a:r>
            <a:r>
              <a:rPr lang="en-US" dirty="0" smtClean="0"/>
              <a:t> </a:t>
            </a:r>
            <a:r>
              <a:rPr lang="en-US" dirty="0" err="1" smtClean="0"/>
              <a:t>leur</a:t>
            </a:r>
            <a:r>
              <a:rPr lang="en-US" dirty="0" smtClean="0"/>
              <a:t> nature</a:t>
            </a:r>
          </a:p>
          <a:p>
            <a:pPr marL="285750" indent="-285750">
              <a:buFont typeface="Arial"/>
              <a:buChar char="•"/>
            </a:pPr>
            <a:r>
              <a:rPr lang="en-US" dirty="0" err="1" smtClean="0"/>
              <a:t>Mesurer</a:t>
            </a:r>
            <a:r>
              <a:rPr lang="en-US" dirty="0" smtClean="0"/>
              <a:t> </a:t>
            </a:r>
            <a:r>
              <a:rPr lang="en-US" dirty="0" err="1" smtClean="0"/>
              <a:t>leur</a:t>
            </a:r>
            <a:r>
              <a:rPr lang="en-US" dirty="0" smtClean="0"/>
              <a:t> </a:t>
            </a:r>
            <a:r>
              <a:rPr lang="en-US" dirty="0" err="1" smtClean="0"/>
              <a:t>énergie</a:t>
            </a:r>
            <a:endParaRPr lang="en-US" dirty="0" smtClean="0"/>
          </a:p>
        </p:txBody>
      </p:sp>
      <p:sp>
        <p:nvSpPr>
          <p:cNvPr id="7" name="Slide Number Placeholder 6"/>
          <p:cNvSpPr>
            <a:spLocks noGrp="1"/>
          </p:cNvSpPr>
          <p:nvPr>
            <p:ph type="sldNum" sz="quarter" idx="12"/>
          </p:nvPr>
        </p:nvSpPr>
        <p:spPr/>
        <p:txBody>
          <a:bodyPr/>
          <a:lstStyle/>
          <a:p>
            <a:fld id="{5FD889E0-CAB2-4699-909D-B9A88D47ACBE}" type="slidenum">
              <a:rPr lang="en-US" smtClean="0"/>
              <a:t>25</a:t>
            </a:fld>
            <a:endParaRPr lang="en-US"/>
          </a:p>
        </p:txBody>
      </p:sp>
    </p:spTree>
    <p:extLst>
      <p:ext uri="{BB962C8B-B14F-4D97-AF65-F5344CB8AC3E}">
        <p14:creationId xmlns:p14="http://schemas.microsoft.com/office/powerpoint/2010/main" val="5166568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Comment le </a:t>
            </a:r>
            <a:r>
              <a:rPr lang="en-US" dirty="0" err="1" smtClean="0"/>
              <a:t>détecter</a:t>
            </a:r>
            <a:r>
              <a:rPr lang="en-US" dirty="0" smtClean="0"/>
              <a:t>?</a:t>
            </a:r>
            <a:endParaRPr lang="en-US" dirty="0"/>
          </a:p>
        </p:txBody>
      </p:sp>
      <p:sp>
        <p:nvSpPr>
          <p:cNvPr id="9" name="Content Placeholder 2"/>
          <p:cNvSpPr>
            <a:spLocks noGrp="1"/>
          </p:cNvSpPr>
          <p:nvPr>
            <p:ph idx="1"/>
          </p:nvPr>
        </p:nvSpPr>
        <p:spPr>
          <a:xfrm>
            <a:off x="114838" y="1383075"/>
            <a:ext cx="4621414" cy="5329051"/>
          </a:xfrm>
        </p:spPr>
        <p:txBody>
          <a:bodyPr>
            <a:noAutofit/>
          </a:bodyPr>
          <a:lstStyle/>
          <a:p>
            <a:pPr marL="0" indent="0">
              <a:buNone/>
            </a:pPr>
            <a:endParaRPr lang="en-US" sz="1200" dirty="0"/>
          </a:p>
          <a:p>
            <a:endParaRPr lang="en-US" sz="1200" dirty="0" smtClean="0">
              <a:solidFill>
                <a:schemeClr val="tx1"/>
              </a:solidFill>
            </a:endParaRPr>
          </a:p>
          <a:p>
            <a:r>
              <a:rPr lang="en-US" sz="2000" dirty="0" smtClean="0">
                <a:solidFill>
                  <a:schemeClr val="tx1"/>
                </a:solidFill>
              </a:rPr>
              <a:t>Le boson de Higgs se </a:t>
            </a:r>
            <a:r>
              <a:rPr lang="en-US" sz="2000" dirty="0" err="1" smtClean="0">
                <a:solidFill>
                  <a:schemeClr val="tx1"/>
                </a:solidFill>
              </a:rPr>
              <a:t>désintègre</a:t>
            </a:r>
            <a:r>
              <a:rPr lang="en-US" sz="2000" dirty="0">
                <a:solidFill>
                  <a:schemeClr val="tx1"/>
                </a:solidFill>
              </a:rPr>
              <a:t> </a:t>
            </a:r>
            <a:r>
              <a:rPr lang="en-US" sz="2000" dirty="0" err="1" smtClean="0">
                <a:solidFill>
                  <a:schemeClr val="tx1"/>
                </a:solidFill>
              </a:rPr>
              <a:t>instantanément</a:t>
            </a:r>
            <a:r>
              <a:rPr lang="en-US" sz="2000" dirty="0" smtClean="0">
                <a:solidFill>
                  <a:schemeClr val="tx1"/>
                </a:solidFill>
              </a:rPr>
              <a:t> en </a:t>
            </a:r>
            <a:r>
              <a:rPr lang="en-US" sz="2000" dirty="0" err="1" smtClean="0">
                <a:solidFill>
                  <a:schemeClr val="tx1"/>
                </a:solidFill>
              </a:rPr>
              <a:t>d’autres</a:t>
            </a:r>
            <a:r>
              <a:rPr lang="en-US" sz="2000" dirty="0" smtClean="0">
                <a:solidFill>
                  <a:schemeClr val="tx1"/>
                </a:solidFill>
              </a:rPr>
              <a:t> </a:t>
            </a:r>
            <a:r>
              <a:rPr lang="en-US" sz="2000" dirty="0" err="1" smtClean="0">
                <a:solidFill>
                  <a:schemeClr val="tx1"/>
                </a:solidFill>
              </a:rPr>
              <a:t>particules</a:t>
            </a:r>
            <a:r>
              <a:rPr lang="en-US" sz="2000" dirty="0" smtClean="0">
                <a:solidFill>
                  <a:schemeClr val="tx1"/>
                </a:solidFill>
              </a:rPr>
              <a:t> </a:t>
            </a:r>
          </a:p>
          <a:p>
            <a:r>
              <a:rPr lang="en-US" sz="2000" dirty="0" smtClean="0">
                <a:solidFill>
                  <a:schemeClr val="tx1"/>
                </a:solidFill>
              </a:rPr>
              <a:t>On </a:t>
            </a:r>
            <a:r>
              <a:rPr lang="en-US" sz="2000" dirty="0" err="1" smtClean="0">
                <a:solidFill>
                  <a:schemeClr val="tx1"/>
                </a:solidFill>
              </a:rPr>
              <a:t>l’observe</a:t>
            </a:r>
            <a:r>
              <a:rPr lang="en-US" sz="2000" dirty="0" smtClean="0">
                <a:solidFill>
                  <a:schemeClr val="tx1"/>
                </a:solidFill>
              </a:rPr>
              <a:t> en </a:t>
            </a:r>
            <a:r>
              <a:rPr lang="en-US" sz="2000" dirty="0" err="1" smtClean="0">
                <a:solidFill>
                  <a:schemeClr val="tx1"/>
                </a:solidFill>
              </a:rPr>
              <a:t>détectant</a:t>
            </a:r>
            <a:r>
              <a:rPr lang="en-US" sz="2000" dirty="0" smtClean="0">
                <a:solidFill>
                  <a:schemeClr val="tx1"/>
                </a:solidFill>
              </a:rPr>
              <a:t> </a:t>
            </a:r>
            <a:r>
              <a:rPr lang="en-US" sz="2000" dirty="0" err="1" smtClean="0">
                <a:solidFill>
                  <a:schemeClr val="tx1"/>
                </a:solidFill>
              </a:rPr>
              <a:t>ses</a:t>
            </a:r>
            <a:r>
              <a:rPr lang="en-US" sz="2000" dirty="0" smtClean="0">
                <a:solidFill>
                  <a:schemeClr val="tx1"/>
                </a:solidFill>
              </a:rPr>
              <a:t> </a:t>
            </a:r>
            <a:r>
              <a:rPr lang="en-US" sz="2000" dirty="0" err="1" smtClean="0">
                <a:solidFill>
                  <a:schemeClr val="tx1"/>
                </a:solidFill>
              </a:rPr>
              <a:t>produits</a:t>
            </a:r>
            <a:r>
              <a:rPr lang="en-US" sz="2000" dirty="0" smtClean="0">
                <a:solidFill>
                  <a:schemeClr val="tx1"/>
                </a:solidFill>
              </a:rPr>
              <a:t> de </a:t>
            </a:r>
            <a:r>
              <a:rPr lang="en-US" sz="2000" dirty="0" err="1" smtClean="0">
                <a:solidFill>
                  <a:schemeClr val="tx1"/>
                </a:solidFill>
              </a:rPr>
              <a:t>désintégration</a:t>
            </a:r>
            <a:endParaRPr lang="en-US" sz="2000" dirty="0" smtClean="0">
              <a:solidFill>
                <a:schemeClr val="tx1"/>
              </a:solidFill>
            </a:endParaRPr>
          </a:p>
          <a:p>
            <a:r>
              <a:rPr lang="en-US" sz="2000" dirty="0" smtClean="0">
                <a:solidFill>
                  <a:schemeClr val="tx1"/>
                </a:solidFill>
              </a:rPr>
              <a:t>Le </a:t>
            </a:r>
            <a:r>
              <a:rPr lang="en-US" sz="2000" dirty="0" err="1" smtClean="0">
                <a:solidFill>
                  <a:schemeClr val="tx1"/>
                </a:solidFill>
              </a:rPr>
              <a:t>modèle</a:t>
            </a:r>
            <a:r>
              <a:rPr lang="en-US" sz="2000" dirty="0" smtClean="0">
                <a:solidFill>
                  <a:schemeClr val="tx1"/>
                </a:solidFill>
              </a:rPr>
              <a:t> ne </a:t>
            </a:r>
            <a:r>
              <a:rPr lang="en-US" sz="2000" dirty="0" err="1" smtClean="0">
                <a:solidFill>
                  <a:schemeClr val="tx1"/>
                </a:solidFill>
              </a:rPr>
              <a:t>prédit</a:t>
            </a:r>
            <a:r>
              <a:rPr lang="en-US" sz="2000" dirty="0" smtClean="0">
                <a:solidFill>
                  <a:schemeClr val="tx1"/>
                </a:solidFill>
              </a:rPr>
              <a:t> pas la masse du boson de Higgs </a:t>
            </a:r>
          </a:p>
          <a:p>
            <a:r>
              <a:rPr lang="en-US" sz="2000" dirty="0" smtClean="0">
                <a:solidFill>
                  <a:schemeClr val="tx1"/>
                </a:solidFill>
              </a:rPr>
              <a:t>Pour </a:t>
            </a:r>
            <a:r>
              <a:rPr lang="en-US" sz="2000" dirty="0" err="1" smtClean="0">
                <a:solidFill>
                  <a:schemeClr val="tx1"/>
                </a:solidFill>
              </a:rPr>
              <a:t>une</a:t>
            </a:r>
            <a:r>
              <a:rPr lang="en-US" sz="2000" dirty="0" smtClean="0">
                <a:solidFill>
                  <a:schemeClr val="tx1"/>
                </a:solidFill>
              </a:rPr>
              <a:t> masse </a:t>
            </a:r>
            <a:r>
              <a:rPr lang="en-US" sz="2000" dirty="0" err="1" smtClean="0">
                <a:solidFill>
                  <a:schemeClr val="tx1"/>
                </a:solidFill>
              </a:rPr>
              <a:t>donnée</a:t>
            </a:r>
            <a:r>
              <a:rPr lang="en-US" sz="2000" dirty="0" smtClean="0">
                <a:solidFill>
                  <a:schemeClr val="tx1"/>
                </a:solidFill>
              </a:rPr>
              <a:t>, le </a:t>
            </a:r>
            <a:r>
              <a:rPr lang="en-US" sz="2000" dirty="0" err="1" smtClean="0">
                <a:solidFill>
                  <a:schemeClr val="tx1"/>
                </a:solidFill>
              </a:rPr>
              <a:t>modèle</a:t>
            </a:r>
            <a:r>
              <a:rPr lang="en-US" sz="2000" dirty="0" smtClean="0">
                <a:solidFill>
                  <a:schemeClr val="tx1"/>
                </a:solidFill>
              </a:rPr>
              <a:t> </a:t>
            </a:r>
            <a:r>
              <a:rPr lang="en-US" sz="2000" dirty="0" err="1" smtClean="0">
                <a:solidFill>
                  <a:schemeClr val="tx1"/>
                </a:solidFill>
              </a:rPr>
              <a:t>prédit</a:t>
            </a:r>
            <a:r>
              <a:rPr lang="en-US" sz="2000" dirty="0" smtClean="0">
                <a:solidFill>
                  <a:schemeClr val="tx1"/>
                </a:solidFill>
              </a:rPr>
              <a:t> </a:t>
            </a:r>
            <a:r>
              <a:rPr lang="en-US" sz="2000" dirty="0" err="1" smtClean="0">
                <a:solidFill>
                  <a:schemeClr val="tx1"/>
                </a:solidFill>
              </a:rPr>
              <a:t>ses</a:t>
            </a:r>
            <a:r>
              <a:rPr lang="en-US" sz="2000" dirty="0" smtClean="0">
                <a:solidFill>
                  <a:schemeClr val="tx1"/>
                </a:solidFill>
              </a:rPr>
              <a:t> </a:t>
            </a:r>
            <a:r>
              <a:rPr lang="en-US" sz="2000" dirty="0" err="1" smtClean="0">
                <a:solidFill>
                  <a:schemeClr val="tx1"/>
                </a:solidFill>
              </a:rPr>
              <a:t>probabilités</a:t>
            </a:r>
            <a:r>
              <a:rPr lang="en-US" sz="2000" dirty="0" smtClean="0">
                <a:solidFill>
                  <a:schemeClr val="tx1"/>
                </a:solidFill>
              </a:rPr>
              <a:t> de </a:t>
            </a:r>
            <a:r>
              <a:rPr lang="en-US" sz="2000" dirty="0" err="1" smtClean="0">
                <a:solidFill>
                  <a:schemeClr val="tx1"/>
                </a:solidFill>
              </a:rPr>
              <a:t>désintégration</a:t>
            </a:r>
            <a:r>
              <a:rPr lang="en-US" sz="2000" dirty="0" smtClean="0">
                <a:solidFill>
                  <a:schemeClr val="tx1"/>
                </a:solidFill>
              </a:rPr>
              <a:t> en </a:t>
            </a:r>
            <a:r>
              <a:rPr lang="en-US" sz="2000" dirty="0" err="1" smtClean="0">
                <a:solidFill>
                  <a:schemeClr val="tx1"/>
                </a:solidFill>
              </a:rPr>
              <a:t>différentes</a:t>
            </a:r>
            <a:r>
              <a:rPr lang="en-US" sz="2000" dirty="0" smtClean="0">
                <a:solidFill>
                  <a:schemeClr val="tx1"/>
                </a:solidFill>
              </a:rPr>
              <a:t> </a:t>
            </a:r>
            <a:r>
              <a:rPr lang="en-US" sz="2000" dirty="0" err="1" smtClean="0">
                <a:solidFill>
                  <a:schemeClr val="tx1"/>
                </a:solidFill>
              </a:rPr>
              <a:t>particules</a:t>
            </a:r>
            <a:endParaRPr lang="en-US" sz="2000" dirty="0">
              <a:solidFill>
                <a:schemeClr val="tx1"/>
              </a:solidFill>
            </a:endParaRPr>
          </a:p>
        </p:txBody>
      </p:sp>
      <p:sp>
        <p:nvSpPr>
          <p:cNvPr id="7" name="Espace réservé du pied de page 6"/>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874" y="1845733"/>
            <a:ext cx="3945792" cy="3671177"/>
          </a:xfrm>
          <a:prstGeom prst="rect">
            <a:avLst/>
          </a:prstGeom>
        </p:spPr>
      </p:pic>
      <p:sp>
        <p:nvSpPr>
          <p:cNvPr id="12" name="TextBox 11"/>
          <p:cNvSpPr txBox="1"/>
          <p:nvPr/>
        </p:nvSpPr>
        <p:spPr>
          <a:xfrm>
            <a:off x="4876476" y="5589600"/>
            <a:ext cx="4138347" cy="923330"/>
          </a:xfrm>
          <a:prstGeom prst="rect">
            <a:avLst/>
          </a:prstGeom>
          <a:noFill/>
        </p:spPr>
        <p:txBody>
          <a:bodyPr wrap="none" rtlCol="0">
            <a:spAutoFit/>
          </a:bodyPr>
          <a:lstStyle/>
          <a:p>
            <a:r>
              <a:rPr lang="en-US" b="1" dirty="0" smtClean="0">
                <a:solidFill>
                  <a:srgbClr val="FF0000"/>
                </a:solidFill>
              </a:rPr>
              <a:t>Il </a:t>
            </a:r>
            <a:r>
              <a:rPr lang="en-US" b="1" dirty="0" err="1" smtClean="0">
                <a:solidFill>
                  <a:srgbClr val="FF0000"/>
                </a:solidFill>
              </a:rPr>
              <a:t>faut</a:t>
            </a:r>
            <a:r>
              <a:rPr lang="en-US" b="1" dirty="0" smtClean="0">
                <a:solidFill>
                  <a:srgbClr val="FF0000"/>
                </a:solidFill>
              </a:rPr>
              <a:t> </a:t>
            </a:r>
            <a:r>
              <a:rPr lang="en-US" b="1" dirty="0" err="1" smtClean="0">
                <a:solidFill>
                  <a:srgbClr val="FF0000"/>
                </a:solidFill>
              </a:rPr>
              <a:t>donc</a:t>
            </a:r>
            <a:r>
              <a:rPr lang="en-US" b="1" dirty="0" smtClean="0">
                <a:solidFill>
                  <a:srgbClr val="FF0000"/>
                </a:solidFill>
              </a:rPr>
              <a:t> </a:t>
            </a:r>
            <a:r>
              <a:rPr lang="en-US" b="1" dirty="0" err="1" smtClean="0">
                <a:solidFill>
                  <a:srgbClr val="FF0000"/>
                </a:solidFill>
              </a:rPr>
              <a:t>être</a:t>
            </a:r>
            <a:r>
              <a:rPr lang="en-US" b="1" dirty="0" smtClean="0">
                <a:solidFill>
                  <a:srgbClr val="FF0000"/>
                </a:solidFill>
              </a:rPr>
              <a:t> capable de </a:t>
            </a:r>
            <a:r>
              <a:rPr lang="en-US" b="1" dirty="0" err="1" smtClean="0">
                <a:solidFill>
                  <a:srgbClr val="FF0000"/>
                </a:solidFill>
              </a:rPr>
              <a:t>voir</a:t>
            </a:r>
            <a:r>
              <a:rPr lang="en-US" b="1" dirty="0" smtClean="0">
                <a:solidFill>
                  <a:srgbClr val="FF0000"/>
                </a:solidFill>
              </a:rPr>
              <a:t> </a:t>
            </a:r>
            <a:r>
              <a:rPr lang="en-US" b="1" dirty="0" err="1" smtClean="0">
                <a:solidFill>
                  <a:srgbClr val="FF0000"/>
                </a:solidFill>
              </a:rPr>
              <a:t>ces</a:t>
            </a:r>
            <a:endParaRPr lang="en-US" b="1" dirty="0" smtClean="0">
              <a:solidFill>
                <a:srgbClr val="FF0000"/>
              </a:solidFill>
            </a:endParaRPr>
          </a:p>
          <a:p>
            <a:r>
              <a:rPr lang="en-US" b="1" dirty="0" smtClean="0">
                <a:solidFill>
                  <a:srgbClr val="FF0000"/>
                </a:solidFill>
              </a:rPr>
              <a:t> </a:t>
            </a:r>
            <a:r>
              <a:rPr lang="en-US" b="1" dirty="0" err="1" smtClean="0">
                <a:solidFill>
                  <a:srgbClr val="FF0000"/>
                </a:solidFill>
              </a:rPr>
              <a:t>particules</a:t>
            </a:r>
            <a:r>
              <a:rPr lang="en-US" b="1" dirty="0" smtClean="0">
                <a:solidFill>
                  <a:srgbClr val="FF0000"/>
                </a:solidFill>
              </a:rPr>
              <a:t> finales </a:t>
            </a:r>
            <a:r>
              <a:rPr lang="en-US" b="1" dirty="0" err="1" smtClean="0">
                <a:solidFill>
                  <a:srgbClr val="FF0000"/>
                </a:solidFill>
              </a:rPr>
              <a:t>dans</a:t>
            </a:r>
            <a:r>
              <a:rPr lang="en-US" b="1" dirty="0" smtClean="0">
                <a:solidFill>
                  <a:srgbClr val="FF0000"/>
                </a:solidFill>
              </a:rPr>
              <a:t> </a:t>
            </a:r>
            <a:r>
              <a:rPr lang="en-US" b="1" dirty="0" err="1" smtClean="0">
                <a:solidFill>
                  <a:srgbClr val="FF0000"/>
                </a:solidFill>
              </a:rPr>
              <a:t>nos</a:t>
            </a:r>
            <a:r>
              <a:rPr lang="en-US" b="1" dirty="0" smtClean="0">
                <a:solidFill>
                  <a:srgbClr val="FF0000"/>
                </a:solidFill>
              </a:rPr>
              <a:t> </a:t>
            </a:r>
            <a:r>
              <a:rPr lang="en-US" b="1" dirty="0" err="1" smtClean="0">
                <a:solidFill>
                  <a:srgbClr val="FF0000"/>
                </a:solidFill>
              </a:rPr>
              <a:t>détecteurs</a:t>
            </a:r>
            <a:endParaRPr lang="en-US" b="1" dirty="0" smtClean="0">
              <a:solidFill>
                <a:srgbClr val="FF0000"/>
              </a:solidFill>
            </a:endParaRPr>
          </a:p>
          <a:p>
            <a:r>
              <a:rPr lang="en-US" b="1" dirty="0" smtClean="0">
                <a:solidFill>
                  <a:srgbClr val="FF0000"/>
                </a:solidFill>
              </a:rPr>
              <a:t> et de </a:t>
            </a:r>
            <a:r>
              <a:rPr lang="en-US" b="1" dirty="0" err="1" smtClean="0">
                <a:solidFill>
                  <a:srgbClr val="FF0000"/>
                </a:solidFill>
              </a:rPr>
              <a:t>mesurer</a:t>
            </a:r>
            <a:r>
              <a:rPr lang="en-US" b="1" dirty="0" smtClean="0">
                <a:solidFill>
                  <a:srgbClr val="FF0000"/>
                </a:solidFill>
              </a:rPr>
              <a:t> </a:t>
            </a:r>
            <a:r>
              <a:rPr lang="en-US" b="1" dirty="0" err="1" smtClean="0">
                <a:solidFill>
                  <a:srgbClr val="FF0000"/>
                </a:solidFill>
              </a:rPr>
              <a:t>leurs</a:t>
            </a:r>
            <a:r>
              <a:rPr lang="en-US" b="1" dirty="0" smtClean="0">
                <a:solidFill>
                  <a:srgbClr val="FF0000"/>
                </a:solidFill>
              </a:rPr>
              <a:t> </a:t>
            </a:r>
            <a:r>
              <a:rPr lang="en-US" b="1" dirty="0" err="1" smtClean="0">
                <a:solidFill>
                  <a:srgbClr val="FF0000"/>
                </a:solidFill>
              </a:rPr>
              <a:t>énergies</a:t>
            </a:r>
            <a:r>
              <a:rPr lang="en-US" b="1" dirty="0" smtClean="0">
                <a:solidFill>
                  <a:srgbClr val="FF0000"/>
                </a:solidFill>
              </a:rPr>
              <a:t> et positions</a:t>
            </a:r>
          </a:p>
        </p:txBody>
      </p:sp>
      <p:cxnSp>
        <p:nvCxnSpPr>
          <p:cNvPr id="6" name="Straight Connector 5"/>
          <p:cNvCxnSpPr/>
          <p:nvPr/>
        </p:nvCxnSpPr>
        <p:spPr>
          <a:xfrm flipH="1">
            <a:off x="6468532" y="1981200"/>
            <a:ext cx="16934" cy="299720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5FD889E0-CAB2-4699-909D-B9A88D47ACBE}" type="slidenum">
              <a:rPr lang="en-US" smtClean="0"/>
              <a:t>26</a:t>
            </a:fld>
            <a:endParaRPr lang="en-US"/>
          </a:p>
        </p:txBody>
      </p:sp>
    </p:spTree>
    <p:extLst>
      <p:ext uri="{BB962C8B-B14F-4D97-AF65-F5344CB8AC3E}">
        <p14:creationId xmlns:p14="http://schemas.microsoft.com/office/powerpoint/2010/main" val="27290889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Comment le </a:t>
            </a:r>
            <a:r>
              <a:rPr lang="en-US" dirty="0" err="1" smtClean="0"/>
              <a:t>détecter</a:t>
            </a:r>
            <a:r>
              <a:rPr lang="en-US" dirty="0" smtClean="0"/>
              <a:t>?</a:t>
            </a:r>
            <a:endParaRPr lang="en-US" dirty="0"/>
          </a:p>
        </p:txBody>
      </p:sp>
      <p:sp>
        <p:nvSpPr>
          <p:cNvPr id="9" name="Content Placeholder 2"/>
          <p:cNvSpPr>
            <a:spLocks noGrp="1"/>
          </p:cNvSpPr>
          <p:nvPr>
            <p:ph idx="1"/>
          </p:nvPr>
        </p:nvSpPr>
        <p:spPr>
          <a:xfrm>
            <a:off x="0" y="1412533"/>
            <a:ext cx="4778375" cy="5413717"/>
          </a:xfrm>
        </p:spPr>
        <p:txBody>
          <a:bodyPr>
            <a:noAutofit/>
          </a:bodyPr>
          <a:lstStyle/>
          <a:p>
            <a:pPr marL="0" indent="0">
              <a:buNone/>
            </a:pPr>
            <a:endParaRPr lang="en-US" sz="1200" dirty="0"/>
          </a:p>
          <a:p>
            <a:pPr marL="0" indent="0">
              <a:buNone/>
            </a:pPr>
            <a:r>
              <a:rPr lang="en-US" sz="1800" dirty="0" smtClean="0">
                <a:solidFill>
                  <a:srgbClr val="990000"/>
                </a:solidFill>
              </a:rPr>
              <a:t>Les “modes” </a:t>
            </a:r>
            <a:r>
              <a:rPr lang="en-US" sz="1800" dirty="0" err="1" smtClean="0">
                <a:solidFill>
                  <a:srgbClr val="990000"/>
                </a:solidFill>
              </a:rPr>
              <a:t>d’observation</a:t>
            </a:r>
            <a:r>
              <a:rPr lang="en-US" sz="1800" dirty="0" smtClean="0">
                <a:solidFill>
                  <a:srgbClr val="990000"/>
                </a:solidFill>
              </a:rPr>
              <a:t> </a:t>
            </a:r>
            <a:r>
              <a:rPr lang="en-US" sz="1800" dirty="0" err="1" smtClean="0">
                <a:solidFill>
                  <a:srgbClr val="990000"/>
                </a:solidFill>
              </a:rPr>
              <a:t>privilégiés</a:t>
            </a:r>
            <a:r>
              <a:rPr lang="en-US" sz="1800" dirty="0">
                <a:solidFill>
                  <a:srgbClr val="990000"/>
                </a:solidFill>
              </a:rPr>
              <a:t> </a:t>
            </a:r>
            <a:r>
              <a:rPr lang="en-US" sz="1800" dirty="0" err="1" smtClean="0">
                <a:solidFill>
                  <a:srgbClr val="990000"/>
                </a:solidFill>
              </a:rPr>
              <a:t>sont</a:t>
            </a:r>
            <a:r>
              <a:rPr lang="en-US" sz="1800" dirty="0" smtClean="0">
                <a:solidFill>
                  <a:srgbClr val="990000"/>
                </a:solidFill>
              </a:rPr>
              <a:t>:</a:t>
            </a:r>
          </a:p>
          <a:p>
            <a:r>
              <a:rPr lang="en-US" sz="1800" dirty="0" smtClean="0">
                <a:solidFill>
                  <a:schemeClr val="tx1"/>
                </a:solidFill>
              </a:rPr>
              <a:t>H </a:t>
            </a:r>
            <a:r>
              <a:rPr lang="en-US" sz="1800" dirty="0" smtClean="0">
                <a:solidFill>
                  <a:schemeClr val="tx1"/>
                </a:solidFill>
                <a:latin typeface="Wingdings"/>
                <a:ea typeface="Wingdings"/>
                <a:cs typeface="Wingdings"/>
                <a:sym typeface="Wingdings"/>
              </a:rPr>
              <a:t></a:t>
            </a:r>
            <a:r>
              <a:rPr lang="en-US" sz="1800" dirty="0" err="1" smtClean="0">
                <a:solidFill>
                  <a:schemeClr val="tx1"/>
                </a:solidFill>
                <a:latin typeface="Lucida Grande"/>
                <a:ea typeface="Lucida Grande"/>
                <a:cs typeface="Lucida Grande"/>
                <a:sym typeface="Wingdings"/>
              </a:rPr>
              <a:t>γγ</a:t>
            </a:r>
            <a:r>
              <a:rPr lang="en-US" sz="1800" dirty="0" smtClean="0">
                <a:solidFill>
                  <a:schemeClr val="tx1"/>
                </a:solidFill>
                <a:latin typeface="Lucida Grande"/>
                <a:ea typeface="Lucida Grande"/>
                <a:cs typeface="Lucida Grande"/>
                <a:sym typeface="Wingdings"/>
              </a:rPr>
              <a:t> </a:t>
            </a:r>
            <a:r>
              <a:rPr lang="en-US" sz="1800" dirty="0" smtClean="0">
                <a:solidFill>
                  <a:schemeClr val="tx1"/>
                </a:solidFill>
                <a:ea typeface="Lucida Grande"/>
                <a:cs typeface="Lucida Grande"/>
                <a:sym typeface="Wingdings"/>
              </a:rPr>
              <a:t>(</a:t>
            </a:r>
            <a:r>
              <a:rPr lang="en-US" sz="1800" dirty="0" err="1" smtClean="0">
                <a:solidFill>
                  <a:schemeClr val="tx1"/>
                </a:solidFill>
                <a:ea typeface="Lucida Grande"/>
                <a:cs typeface="Lucida Grande"/>
                <a:sym typeface="Wingdings"/>
              </a:rPr>
              <a:t>deux</a:t>
            </a:r>
            <a:r>
              <a:rPr lang="en-US" sz="1800" dirty="0" smtClean="0">
                <a:solidFill>
                  <a:schemeClr val="tx1"/>
                </a:solidFill>
                <a:ea typeface="Lucida Grande"/>
                <a:cs typeface="Lucida Grande"/>
                <a:sym typeface="Wingdings"/>
              </a:rPr>
              <a:t> photons)</a:t>
            </a:r>
          </a:p>
          <a:p>
            <a:r>
              <a:rPr lang="en-US" sz="1800" dirty="0" smtClean="0">
                <a:solidFill>
                  <a:schemeClr val="tx1"/>
                </a:solidFill>
                <a:ea typeface="Lucida Grande"/>
                <a:cs typeface="Lucida Grande"/>
                <a:sym typeface="Wingdings"/>
              </a:rPr>
              <a:t>H </a:t>
            </a:r>
            <a:r>
              <a:rPr lang="en-US" sz="1800" dirty="0" smtClean="0">
                <a:solidFill>
                  <a:schemeClr val="tx1"/>
                </a:solidFill>
                <a:latin typeface="Wingdings"/>
                <a:ea typeface="Wingdings"/>
                <a:cs typeface="Wingdings"/>
                <a:sym typeface="Wingdings"/>
              </a:rPr>
              <a:t></a:t>
            </a:r>
            <a:r>
              <a:rPr lang="en-US" sz="1800" dirty="0" smtClean="0">
                <a:solidFill>
                  <a:schemeClr val="tx1"/>
                </a:solidFill>
                <a:ea typeface="Wingdings"/>
                <a:cs typeface="Wingdings"/>
                <a:sym typeface="Wingdings"/>
              </a:rPr>
              <a:t>ZZ</a:t>
            </a:r>
            <a:r>
              <a:rPr lang="en-US" sz="1800" dirty="0" smtClean="0">
                <a:solidFill>
                  <a:schemeClr val="tx1"/>
                </a:solidFill>
                <a:latin typeface="Wingdings"/>
                <a:ea typeface="Wingdings"/>
                <a:cs typeface="Wingdings"/>
                <a:sym typeface="Wingdings"/>
              </a:rPr>
              <a:t></a:t>
            </a:r>
            <a:r>
              <a:rPr lang="en-US" sz="1800" dirty="0" smtClean="0">
                <a:solidFill>
                  <a:schemeClr val="tx1"/>
                </a:solidFill>
                <a:ea typeface="Wingdings"/>
                <a:cs typeface="Wingdings"/>
                <a:sym typeface="Wingdings"/>
              </a:rPr>
              <a:t>4e </a:t>
            </a:r>
            <a:r>
              <a:rPr lang="en-US" sz="1800" dirty="0" err="1" smtClean="0">
                <a:solidFill>
                  <a:schemeClr val="tx1"/>
                </a:solidFill>
                <a:ea typeface="Wingdings"/>
                <a:cs typeface="Wingdings"/>
                <a:sym typeface="Wingdings"/>
              </a:rPr>
              <a:t>ou</a:t>
            </a:r>
            <a:r>
              <a:rPr lang="en-US" sz="1800" dirty="0" smtClean="0">
                <a:solidFill>
                  <a:schemeClr val="tx1"/>
                </a:solidFill>
                <a:ea typeface="Wingdings"/>
                <a:cs typeface="Wingdings"/>
                <a:sym typeface="Wingdings"/>
              </a:rPr>
              <a:t> 4μ </a:t>
            </a:r>
            <a:r>
              <a:rPr lang="en-US" sz="1800" dirty="0" err="1" smtClean="0">
                <a:solidFill>
                  <a:schemeClr val="tx1"/>
                </a:solidFill>
                <a:ea typeface="Wingdings"/>
                <a:cs typeface="Wingdings"/>
                <a:sym typeface="Wingdings"/>
              </a:rPr>
              <a:t>ou</a:t>
            </a:r>
            <a:r>
              <a:rPr lang="en-US" sz="1800" dirty="0" smtClean="0">
                <a:solidFill>
                  <a:schemeClr val="tx1"/>
                </a:solidFill>
                <a:ea typeface="Wingdings"/>
                <a:cs typeface="Wingdings"/>
                <a:sym typeface="Wingdings"/>
              </a:rPr>
              <a:t> 2e2</a:t>
            </a:r>
            <a:r>
              <a:rPr lang="en-US" sz="1800" dirty="0" smtClean="0">
                <a:solidFill>
                  <a:schemeClr val="tx1"/>
                </a:solidFill>
                <a:ea typeface="Lucida Grande"/>
                <a:cs typeface="Lucida Grande"/>
                <a:sym typeface="Wingdings"/>
              </a:rPr>
              <a:t>μ (electrons et </a:t>
            </a:r>
            <a:r>
              <a:rPr lang="en-US" sz="1800" dirty="0" err="1" smtClean="0">
                <a:solidFill>
                  <a:schemeClr val="tx1"/>
                </a:solidFill>
                <a:ea typeface="Lucida Grande"/>
                <a:cs typeface="Lucida Grande"/>
                <a:sym typeface="Wingdings"/>
              </a:rPr>
              <a:t>muons</a:t>
            </a:r>
            <a:r>
              <a:rPr lang="en-US" sz="1800" dirty="0" smtClean="0">
                <a:solidFill>
                  <a:schemeClr val="tx1"/>
                </a:solidFill>
                <a:ea typeface="Lucida Grande"/>
                <a:cs typeface="Lucida Grande"/>
                <a:sym typeface="Wingdings"/>
              </a:rPr>
              <a:t>)</a:t>
            </a:r>
          </a:p>
          <a:p>
            <a:pPr marL="0" indent="0">
              <a:buNone/>
            </a:pPr>
            <a:r>
              <a:rPr lang="en-US" sz="1800" dirty="0" smtClean="0">
                <a:solidFill>
                  <a:srgbClr val="990000"/>
                </a:solidFill>
                <a:ea typeface="Lucida Grande"/>
                <a:cs typeface="Lucida Grande"/>
                <a:sym typeface="Wingdings"/>
              </a:rPr>
              <a:t>Car:</a:t>
            </a:r>
          </a:p>
          <a:p>
            <a:r>
              <a:rPr lang="en-US" sz="1800" dirty="0">
                <a:solidFill>
                  <a:schemeClr val="tx1"/>
                </a:solidFill>
              </a:rPr>
              <a:t>Les bruits de </a:t>
            </a:r>
            <a:r>
              <a:rPr lang="en-US" sz="1800" dirty="0" smtClean="0">
                <a:solidFill>
                  <a:schemeClr val="tx1"/>
                </a:solidFill>
              </a:rPr>
              <a:t>fond </a:t>
            </a:r>
            <a:r>
              <a:rPr lang="en-US" sz="1800" dirty="0" err="1">
                <a:solidFill>
                  <a:schemeClr val="tx1"/>
                </a:solidFill>
              </a:rPr>
              <a:t>sont</a:t>
            </a:r>
            <a:r>
              <a:rPr lang="en-US" sz="1800" dirty="0">
                <a:solidFill>
                  <a:schemeClr val="tx1"/>
                </a:solidFill>
              </a:rPr>
              <a:t> </a:t>
            </a:r>
            <a:r>
              <a:rPr lang="en-US" sz="1800" dirty="0" err="1">
                <a:solidFill>
                  <a:schemeClr val="tx1"/>
                </a:solidFill>
              </a:rPr>
              <a:t>limités</a:t>
            </a:r>
            <a:r>
              <a:rPr lang="en-US" sz="1800" dirty="0">
                <a:solidFill>
                  <a:schemeClr val="tx1"/>
                </a:solidFill>
              </a:rPr>
              <a:t> </a:t>
            </a:r>
            <a:r>
              <a:rPr lang="en-US" sz="1800" dirty="0" smtClean="0">
                <a:solidFill>
                  <a:schemeClr val="tx1"/>
                </a:solidFill>
              </a:rPr>
              <a:t>(au contraire </a:t>
            </a:r>
            <a:r>
              <a:rPr lang="en-US" sz="1800" dirty="0">
                <a:solidFill>
                  <a:schemeClr val="tx1"/>
                </a:solidFill>
              </a:rPr>
              <a:t>pour bb, le bruit de fond </a:t>
            </a:r>
            <a:r>
              <a:rPr lang="en-US" sz="1800" dirty="0" err="1">
                <a:solidFill>
                  <a:schemeClr val="tx1"/>
                </a:solidFill>
              </a:rPr>
              <a:t>est</a:t>
            </a:r>
            <a:r>
              <a:rPr lang="en-US" sz="1800" dirty="0">
                <a:solidFill>
                  <a:schemeClr val="tx1"/>
                </a:solidFill>
              </a:rPr>
              <a:t> </a:t>
            </a:r>
            <a:r>
              <a:rPr lang="en-US" sz="1800" dirty="0" smtClean="0">
                <a:solidFill>
                  <a:schemeClr val="tx1"/>
                </a:solidFill>
              </a:rPr>
              <a:t>10 </a:t>
            </a:r>
            <a:r>
              <a:rPr lang="en-US" sz="1800" dirty="0">
                <a:solidFill>
                  <a:schemeClr val="tx1"/>
                </a:solidFill>
              </a:rPr>
              <a:t>millions de </a:t>
            </a:r>
            <a:r>
              <a:rPr lang="en-US" sz="1800" dirty="0" err="1">
                <a:solidFill>
                  <a:schemeClr val="tx1"/>
                </a:solidFill>
              </a:rPr>
              <a:t>fois</a:t>
            </a:r>
            <a:r>
              <a:rPr lang="en-US" sz="1800" dirty="0">
                <a:solidFill>
                  <a:schemeClr val="tx1"/>
                </a:solidFill>
              </a:rPr>
              <a:t> plus </a:t>
            </a:r>
            <a:r>
              <a:rPr lang="en-US" sz="1800" dirty="0" smtClean="0">
                <a:solidFill>
                  <a:schemeClr val="tx1"/>
                </a:solidFill>
              </a:rPr>
              <a:t>important!)</a:t>
            </a:r>
            <a:endParaRPr lang="en-US" sz="1800" dirty="0" smtClean="0">
              <a:solidFill>
                <a:schemeClr val="tx1"/>
              </a:solidFill>
              <a:ea typeface="Lucida Grande"/>
              <a:cs typeface="Lucida Grande"/>
              <a:sym typeface="Wingdings"/>
            </a:endParaRPr>
          </a:p>
          <a:p>
            <a:r>
              <a:rPr lang="en-US" sz="1800" dirty="0" smtClean="0">
                <a:solidFill>
                  <a:schemeClr val="tx1"/>
                </a:solidFill>
                <a:ea typeface="Lucida Grande"/>
                <a:cs typeface="Lucida Grande"/>
                <a:sym typeface="Wingdings"/>
              </a:rPr>
              <a:t>Nous </a:t>
            </a:r>
            <a:r>
              <a:rPr lang="en-US" sz="1800" dirty="0" err="1" smtClean="0">
                <a:solidFill>
                  <a:schemeClr val="tx1"/>
                </a:solidFill>
                <a:ea typeface="Lucida Grande"/>
                <a:cs typeface="Lucida Grande"/>
                <a:sym typeface="Wingdings"/>
              </a:rPr>
              <a:t>savons</a:t>
            </a:r>
            <a:r>
              <a:rPr lang="en-US" sz="1800" dirty="0" smtClean="0">
                <a:solidFill>
                  <a:schemeClr val="tx1"/>
                </a:solidFill>
                <a:ea typeface="Lucida Grande"/>
                <a:cs typeface="Lucida Grande"/>
                <a:sym typeface="Wingdings"/>
              </a:rPr>
              <a:t> </a:t>
            </a:r>
            <a:r>
              <a:rPr lang="en-US" sz="1800" dirty="0" err="1" smtClean="0">
                <a:solidFill>
                  <a:schemeClr val="tx1"/>
                </a:solidFill>
                <a:ea typeface="Lucida Grande"/>
                <a:cs typeface="Lucida Grande"/>
                <a:sym typeface="Wingdings"/>
              </a:rPr>
              <a:t>détecter</a:t>
            </a:r>
            <a:r>
              <a:rPr lang="en-US" sz="1800" dirty="0" smtClean="0">
                <a:solidFill>
                  <a:schemeClr val="tx1"/>
                </a:solidFill>
                <a:ea typeface="Lucida Grande"/>
                <a:cs typeface="Lucida Grande"/>
                <a:sym typeface="Wingdings"/>
              </a:rPr>
              <a:t> </a:t>
            </a:r>
            <a:r>
              <a:rPr lang="en-US" sz="1800" dirty="0" err="1" smtClean="0">
                <a:solidFill>
                  <a:schemeClr val="tx1"/>
                </a:solidFill>
                <a:ea typeface="Lucida Grande"/>
                <a:cs typeface="Lucida Grande"/>
                <a:sym typeface="Wingdings"/>
              </a:rPr>
              <a:t>tous</a:t>
            </a:r>
            <a:r>
              <a:rPr lang="en-US" sz="1800" dirty="0" smtClean="0">
                <a:solidFill>
                  <a:schemeClr val="tx1"/>
                </a:solidFill>
                <a:ea typeface="Lucida Grande"/>
                <a:cs typeface="Lucida Grande"/>
                <a:sym typeface="Wingdings"/>
              </a:rPr>
              <a:t> les </a:t>
            </a:r>
            <a:r>
              <a:rPr lang="en-US" sz="1800" dirty="0" err="1" smtClean="0">
                <a:solidFill>
                  <a:schemeClr val="tx1"/>
                </a:solidFill>
                <a:ea typeface="Lucida Grande"/>
                <a:cs typeface="Lucida Grande"/>
                <a:sym typeface="Wingdings"/>
              </a:rPr>
              <a:t>produits</a:t>
            </a:r>
            <a:r>
              <a:rPr lang="en-US" sz="1800" dirty="0" smtClean="0">
                <a:solidFill>
                  <a:schemeClr val="tx1"/>
                </a:solidFill>
                <a:ea typeface="Lucida Grande"/>
                <a:cs typeface="Lucida Grande"/>
                <a:sym typeface="Wingdings"/>
              </a:rPr>
              <a:t> de </a:t>
            </a:r>
            <a:r>
              <a:rPr lang="en-US" sz="1800" dirty="0" err="1" smtClean="0">
                <a:solidFill>
                  <a:schemeClr val="tx1"/>
                </a:solidFill>
                <a:ea typeface="Lucida Grande"/>
                <a:cs typeface="Lucida Grande"/>
                <a:sym typeface="Wingdings"/>
              </a:rPr>
              <a:t>désintégrations</a:t>
            </a:r>
            <a:r>
              <a:rPr lang="en-US" sz="1800" dirty="0" smtClean="0">
                <a:solidFill>
                  <a:schemeClr val="tx1"/>
                </a:solidFill>
                <a:ea typeface="Lucida Grande"/>
                <a:cs typeface="Lucida Grande"/>
                <a:sym typeface="Wingdings"/>
              </a:rPr>
              <a:t> (</a:t>
            </a:r>
            <a:r>
              <a:rPr lang="en-US" sz="1800" dirty="0" err="1" smtClean="0">
                <a:solidFill>
                  <a:schemeClr val="tx1"/>
                </a:solidFill>
                <a:ea typeface="Lucida Grande"/>
                <a:cs typeface="Lucida Grande"/>
                <a:sym typeface="Wingdings"/>
              </a:rPr>
              <a:t>électrons</a:t>
            </a:r>
            <a:r>
              <a:rPr lang="en-US" sz="1800" dirty="0" smtClean="0">
                <a:solidFill>
                  <a:schemeClr val="tx1"/>
                </a:solidFill>
                <a:ea typeface="Lucida Grande"/>
                <a:cs typeface="Lucida Grande"/>
                <a:sym typeface="Wingdings"/>
              </a:rPr>
              <a:t>, </a:t>
            </a:r>
            <a:r>
              <a:rPr lang="en-US" sz="1800" dirty="0" err="1" smtClean="0">
                <a:solidFill>
                  <a:schemeClr val="tx1"/>
                </a:solidFill>
                <a:ea typeface="Lucida Grande"/>
                <a:cs typeface="Lucida Grande"/>
                <a:sym typeface="Wingdings"/>
              </a:rPr>
              <a:t>muons</a:t>
            </a:r>
            <a:r>
              <a:rPr lang="en-US" sz="1800" dirty="0" smtClean="0">
                <a:solidFill>
                  <a:schemeClr val="tx1"/>
                </a:solidFill>
                <a:ea typeface="Lucida Grande"/>
                <a:cs typeface="Lucida Grande"/>
                <a:sym typeface="Wingdings"/>
              </a:rPr>
              <a:t> et photons) et </a:t>
            </a:r>
            <a:r>
              <a:rPr lang="en-US" sz="1800" dirty="0" err="1" smtClean="0">
                <a:solidFill>
                  <a:schemeClr val="tx1"/>
                </a:solidFill>
                <a:ea typeface="Lucida Grande"/>
                <a:cs typeface="Lucida Grande"/>
                <a:sym typeface="Wingdings"/>
              </a:rPr>
              <a:t>mesurer</a:t>
            </a:r>
            <a:r>
              <a:rPr lang="en-US" sz="1800" dirty="0" smtClean="0">
                <a:solidFill>
                  <a:schemeClr val="tx1"/>
                </a:solidFill>
                <a:ea typeface="Lucida Grande"/>
                <a:cs typeface="Lucida Grande"/>
                <a:sym typeface="Wingdings"/>
              </a:rPr>
              <a:t> </a:t>
            </a:r>
            <a:r>
              <a:rPr lang="en-US" sz="1800" dirty="0" err="1" smtClean="0">
                <a:solidFill>
                  <a:schemeClr val="tx1"/>
                </a:solidFill>
                <a:ea typeface="Lucida Grande"/>
                <a:cs typeface="Lucida Grande"/>
                <a:sym typeface="Wingdings"/>
              </a:rPr>
              <a:t>leur</a:t>
            </a:r>
            <a:r>
              <a:rPr lang="en-US" sz="1800" dirty="0" smtClean="0">
                <a:solidFill>
                  <a:schemeClr val="tx1"/>
                </a:solidFill>
                <a:ea typeface="Lucida Grande"/>
                <a:cs typeface="Lucida Grande"/>
                <a:sym typeface="Wingdings"/>
              </a:rPr>
              <a:t> </a:t>
            </a:r>
            <a:r>
              <a:rPr lang="en-US" sz="1800" dirty="0" err="1" smtClean="0">
                <a:solidFill>
                  <a:schemeClr val="tx1"/>
                </a:solidFill>
                <a:ea typeface="Lucida Grande"/>
                <a:cs typeface="Lucida Grande"/>
                <a:sym typeface="Wingdings"/>
              </a:rPr>
              <a:t>énergie</a:t>
            </a:r>
            <a:r>
              <a:rPr lang="en-US" sz="1800" dirty="0" smtClean="0">
                <a:solidFill>
                  <a:schemeClr val="tx1"/>
                </a:solidFill>
                <a:ea typeface="Lucida Grande"/>
                <a:cs typeface="Lucida Grande"/>
                <a:sym typeface="Wingdings"/>
              </a:rPr>
              <a:t> avec </a:t>
            </a:r>
            <a:r>
              <a:rPr lang="en-US" sz="1800" dirty="0" err="1" smtClean="0">
                <a:solidFill>
                  <a:schemeClr val="tx1"/>
                </a:solidFill>
                <a:ea typeface="Lucida Grande"/>
                <a:cs typeface="Lucida Grande"/>
                <a:sym typeface="Wingdings"/>
              </a:rPr>
              <a:t>précision</a:t>
            </a:r>
            <a:r>
              <a:rPr lang="en-US" sz="1800" dirty="0" smtClean="0">
                <a:solidFill>
                  <a:schemeClr val="tx1"/>
                </a:solidFill>
                <a:ea typeface="Lucida Grande"/>
                <a:cs typeface="Lucida Grande"/>
                <a:sym typeface="Wingdings"/>
              </a:rPr>
              <a:t> pour </a:t>
            </a:r>
            <a:r>
              <a:rPr lang="en-US" sz="1800" dirty="0" err="1" smtClean="0">
                <a:solidFill>
                  <a:schemeClr val="tx1"/>
                </a:solidFill>
                <a:ea typeface="Lucida Grande"/>
                <a:cs typeface="Lucida Grande"/>
                <a:sym typeface="Wingdings"/>
              </a:rPr>
              <a:t>calculer</a:t>
            </a:r>
            <a:r>
              <a:rPr lang="en-US" sz="1800" dirty="0" smtClean="0">
                <a:solidFill>
                  <a:schemeClr val="tx1"/>
                </a:solidFill>
                <a:ea typeface="Lucida Grande"/>
                <a:cs typeface="Lucida Grande"/>
                <a:sym typeface="Wingdings"/>
              </a:rPr>
              <a:t> la masse </a:t>
            </a:r>
            <a:r>
              <a:rPr lang="en-US" sz="1800" dirty="0" err="1" smtClean="0">
                <a:solidFill>
                  <a:schemeClr val="tx1"/>
                </a:solidFill>
                <a:ea typeface="Lucida Grande"/>
                <a:cs typeface="Lucida Grande"/>
                <a:sym typeface="Wingdings"/>
              </a:rPr>
              <a:t>m</a:t>
            </a:r>
            <a:r>
              <a:rPr lang="en-US" sz="1800" baseline="-25000" dirty="0" err="1" smtClean="0">
                <a:solidFill>
                  <a:schemeClr val="tx1"/>
                </a:solidFill>
                <a:ea typeface="Lucida Grande"/>
                <a:cs typeface="Lucida Grande"/>
                <a:sym typeface="Wingdings"/>
              </a:rPr>
              <a:t>H</a:t>
            </a:r>
            <a:endParaRPr lang="en-US" sz="1800" dirty="0" smtClean="0">
              <a:solidFill>
                <a:schemeClr val="tx1"/>
              </a:solidFill>
              <a:ea typeface="Lucida Grande"/>
              <a:cs typeface="Lucida Grande"/>
              <a:sym typeface="Wingdings"/>
            </a:endParaRPr>
          </a:p>
        </p:txBody>
      </p:sp>
      <p:sp>
        <p:nvSpPr>
          <p:cNvPr id="6" name="Espace réservé du pied de page 5"/>
          <p:cNvSpPr>
            <a:spLocks noGrp="1"/>
          </p:cNvSpPr>
          <p:nvPr>
            <p:ph type="ftr" sz="quarter" idx="11"/>
          </p:nvPr>
        </p:nvSpPr>
        <p:spPr/>
        <p:txBody>
          <a:bodyPr/>
          <a:lstStyle/>
          <a:p>
            <a:r>
              <a:rPr lang="fr-FR" smtClean="0"/>
              <a:t>J. MALCLES 25/09/2012</a:t>
            </a:r>
            <a:endParaRPr lang="en-US"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874" y="1845733"/>
            <a:ext cx="3945792" cy="3671177"/>
          </a:xfrm>
          <a:prstGeom prst="rect">
            <a:avLst/>
          </a:prstGeom>
        </p:spPr>
      </p:pic>
      <p:sp>
        <p:nvSpPr>
          <p:cNvPr id="8" name="Oval 7"/>
          <p:cNvSpPr/>
          <p:nvPr/>
        </p:nvSpPr>
        <p:spPr>
          <a:xfrm>
            <a:off x="5960534" y="4097866"/>
            <a:ext cx="728133" cy="69426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772400" y="2150532"/>
            <a:ext cx="728133" cy="69426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6468532" y="1981200"/>
            <a:ext cx="16934" cy="299720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876476" y="5589600"/>
            <a:ext cx="4138347" cy="923330"/>
          </a:xfrm>
          <a:prstGeom prst="rect">
            <a:avLst/>
          </a:prstGeom>
          <a:noFill/>
        </p:spPr>
        <p:txBody>
          <a:bodyPr wrap="none" rtlCol="0">
            <a:spAutoFit/>
          </a:bodyPr>
          <a:lstStyle/>
          <a:p>
            <a:r>
              <a:rPr lang="en-US" b="1" dirty="0" smtClean="0">
                <a:solidFill>
                  <a:srgbClr val="FF0000"/>
                </a:solidFill>
              </a:rPr>
              <a:t>Il </a:t>
            </a:r>
            <a:r>
              <a:rPr lang="en-US" b="1" dirty="0" err="1" smtClean="0">
                <a:solidFill>
                  <a:srgbClr val="FF0000"/>
                </a:solidFill>
              </a:rPr>
              <a:t>faut</a:t>
            </a:r>
            <a:r>
              <a:rPr lang="en-US" b="1" dirty="0" smtClean="0">
                <a:solidFill>
                  <a:srgbClr val="FF0000"/>
                </a:solidFill>
              </a:rPr>
              <a:t> </a:t>
            </a:r>
            <a:r>
              <a:rPr lang="en-US" b="1" dirty="0" err="1" smtClean="0">
                <a:solidFill>
                  <a:srgbClr val="FF0000"/>
                </a:solidFill>
              </a:rPr>
              <a:t>donc</a:t>
            </a:r>
            <a:r>
              <a:rPr lang="en-US" b="1" dirty="0" smtClean="0">
                <a:solidFill>
                  <a:srgbClr val="FF0000"/>
                </a:solidFill>
              </a:rPr>
              <a:t> </a:t>
            </a:r>
            <a:r>
              <a:rPr lang="en-US" b="1" dirty="0" err="1" smtClean="0">
                <a:solidFill>
                  <a:srgbClr val="FF0000"/>
                </a:solidFill>
              </a:rPr>
              <a:t>être</a:t>
            </a:r>
            <a:r>
              <a:rPr lang="en-US" b="1" dirty="0" smtClean="0">
                <a:solidFill>
                  <a:srgbClr val="FF0000"/>
                </a:solidFill>
              </a:rPr>
              <a:t> capable de </a:t>
            </a:r>
            <a:r>
              <a:rPr lang="en-US" b="1" dirty="0" err="1" smtClean="0">
                <a:solidFill>
                  <a:srgbClr val="FF0000"/>
                </a:solidFill>
              </a:rPr>
              <a:t>voir</a:t>
            </a:r>
            <a:r>
              <a:rPr lang="en-US" b="1" dirty="0" smtClean="0">
                <a:solidFill>
                  <a:srgbClr val="FF0000"/>
                </a:solidFill>
              </a:rPr>
              <a:t> </a:t>
            </a:r>
            <a:r>
              <a:rPr lang="en-US" b="1" dirty="0" err="1" smtClean="0">
                <a:solidFill>
                  <a:srgbClr val="FF0000"/>
                </a:solidFill>
              </a:rPr>
              <a:t>ces</a:t>
            </a:r>
            <a:endParaRPr lang="en-US" b="1" dirty="0" smtClean="0">
              <a:solidFill>
                <a:srgbClr val="FF0000"/>
              </a:solidFill>
            </a:endParaRPr>
          </a:p>
          <a:p>
            <a:r>
              <a:rPr lang="en-US" b="1" dirty="0" smtClean="0">
                <a:solidFill>
                  <a:srgbClr val="FF0000"/>
                </a:solidFill>
              </a:rPr>
              <a:t> </a:t>
            </a:r>
            <a:r>
              <a:rPr lang="en-US" b="1" dirty="0" err="1" smtClean="0">
                <a:solidFill>
                  <a:srgbClr val="FF0000"/>
                </a:solidFill>
              </a:rPr>
              <a:t>particules</a:t>
            </a:r>
            <a:r>
              <a:rPr lang="en-US" b="1" dirty="0" smtClean="0">
                <a:solidFill>
                  <a:srgbClr val="FF0000"/>
                </a:solidFill>
              </a:rPr>
              <a:t> finales </a:t>
            </a:r>
            <a:r>
              <a:rPr lang="en-US" b="1" dirty="0" err="1" smtClean="0">
                <a:solidFill>
                  <a:srgbClr val="FF0000"/>
                </a:solidFill>
              </a:rPr>
              <a:t>dans</a:t>
            </a:r>
            <a:r>
              <a:rPr lang="en-US" b="1" dirty="0" smtClean="0">
                <a:solidFill>
                  <a:srgbClr val="FF0000"/>
                </a:solidFill>
              </a:rPr>
              <a:t> </a:t>
            </a:r>
            <a:r>
              <a:rPr lang="en-US" b="1" dirty="0" err="1" smtClean="0">
                <a:solidFill>
                  <a:srgbClr val="FF0000"/>
                </a:solidFill>
              </a:rPr>
              <a:t>nos</a:t>
            </a:r>
            <a:r>
              <a:rPr lang="en-US" b="1" dirty="0" smtClean="0">
                <a:solidFill>
                  <a:srgbClr val="FF0000"/>
                </a:solidFill>
              </a:rPr>
              <a:t> </a:t>
            </a:r>
            <a:r>
              <a:rPr lang="en-US" b="1" dirty="0" err="1" smtClean="0">
                <a:solidFill>
                  <a:srgbClr val="FF0000"/>
                </a:solidFill>
              </a:rPr>
              <a:t>détecteurs</a:t>
            </a:r>
            <a:endParaRPr lang="en-US" b="1" dirty="0" smtClean="0">
              <a:solidFill>
                <a:srgbClr val="FF0000"/>
              </a:solidFill>
            </a:endParaRPr>
          </a:p>
          <a:p>
            <a:r>
              <a:rPr lang="en-US" b="1" dirty="0" smtClean="0">
                <a:solidFill>
                  <a:srgbClr val="FF0000"/>
                </a:solidFill>
              </a:rPr>
              <a:t> et de </a:t>
            </a:r>
            <a:r>
              <a:rPr lang="en-US" b="1" dirty="0" err="1" smtClean="0">
                <a:solidFill>
                  <a:srgbClr val="FF0000"/>
                </a:solidFill>
              </a:rPr>
              <a:t>mesurer</a:t>
            </a:r>
            <a:r>
              <a:rPr lang="en-US" b="1" dirty="0" smtClean="0">
                <a:solidFill>
                  <a:srgbClr val="FF0000"/>
                </a:solidFill>
              </a:rPr>
              <a:t> </a:t>
            </a:r>
            <a:r>
              <a:rPr lang="en-US" b="1" dirty="0" err="1" smtClean="0">
                <a:solidFill>
                  <a:srgbClr val="FF0000"/>
                </a:solidFill>
              </a:rPr>
              <a:t>leurs</a:t>
            </a:r>
            <a:r>
              <a:rPr lang="en-US" b="1" dirty="0" smtClean="0">
                <a:solidFill>
                  <a:srgbClr val="FF0000"/>
                </a:solidFill>
              </a:rPr>
              <a:t> </a:t>
            </a:r>
            <a:r>
              <a:rPr lang="en-US" b="1" dirty="0" err="1" smtClean="0">
                <a:solidFill>
                  <a:srgbClr val="FF0000"/>
                </a:solidFill>
              </a:rPr>
              <a:t>énergies</a:t>
            </a:r>
            <a:r>
              <a:rPr lang="en-US" b="1" dirty="0" smtClean="0">
                <a:solidFill>
                  <a:srgbClr val="FF0000"/>
                </a:solidFill>
              </a:rPr>
              <a:t> et positions</a:t>
            </a:r>
          </a:p>
        </p:txBody>
      </p:sp>
      <p:sp>
        <p:nvSpPr>
          <p:cNvPr id="3" name="Slide Number Placeholder 2"/>
          <p:cNvSpPr>
            <a:spLocks noGrp="1"/>
          </p:cNvSpPr>
          <p:nvPr>
            <p:ph type="sldNum" sz="quarter" idx="12"/>
          </p:nvPr>
        </p:nvSpPr>
        <p:spPr/>
        <p:txBody>
          <a:bodyPr/>
          <a:lstStyle/>
          <a:p>
            <a:fld id="{5FD889E0-CAB2-4699-909D-B9A88D47ACBE}" type="slidenum">
              <a:rPr lang="en-US" smtClean="0"/>
              <a:t>27</a:t>
            </a:fld>
            <a:endParaRPr lang="en-US"/>
          </a:p>
        </p:txBody>
      </p:sp>
    </p:spTree>
    <p:extLst>
      <p:ext uri="{BB962C8B-B14F-4D97-AF65-F5344CB8AC3E}">
        <p14:creationId xmlns:p14="http://schemas.microsoft.com/office/powerpoint/2010/main" val="18676475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Comment </a:t>
            </a:r>
            <a:r>
              <a:rPr lang="en-US" dirty="0" err="1" smtClean="0"/>
              <a:t>détecter</a:t>
            </a:r>
            <a:r>
              <a:rPr lang="en-US" dirty="0" smtClean="0"/>
              <a:t> les </a:t>
            </a:r>
            <a:r>
              <a:rPr lang="en-US" dirty="0" err="1" smtClean="0"/>
              <a:t>particules</a:t>
            </a:r>
            <a:r>
              <a:rPr lang="en-US" dirty="0" smtClean="0"/>
              <a:t>?</a:t>
            </a:r>
            <a:endParaRPr lang="en-US" dirty="0"/>
          </a:p>
        </p:txBody>
      </p:sp>
      <p:sp>
        <p:nvSpPr>
          <p:cNvPr id="9" name="Content Placeholder 2"/>
          <p:cNvSpPr>
            <a:spLocks noGrp="1"/>
          </p:cNvSpPr>
          <p:nvPr>
            <p:ph idx="1"/>
          </p:nvPr>
        </p:nvSpPr>
        <p:spPr>
          <a:xfrm>
            <a:off x="80972" y="1383075"/>
            <a:ext cx="8793356" cy="2442845"/>
          </a:xfrm>
        </p:spPr>
        <p:txBody>
          <a:bodyPr>
            <a:noAutofit/>
          </a:bodyPr>
          <a:lstStyle/>
          <a:p>
            <a:pPr marL="0" indent="0">
              <a:buNone/>
            </a:pPr>
            <a:endParaRPr lang="en-US" sz="1200" dirty="0"/>
          </a:p>
          <a:p>
            <a:pPr marL="0" indent="0">
              <a:buNone/>
            </a:pPr>
            <a:r>
              <a:rPr lang="en-US" sz="2000" dirty="0" smtClean="0">
                <a:solidFill>
                  <a:srgbClr val="FF0000"/>
                </a:solidFill>
              </a:rPr>
              <a:t>Principe </a:t>
            </a:r>
            <a:r>
              <a:rPr lang="en-US" sz="2000" dirty="0" err="1" smtClean="0">
                <a:solidFill>
                  <a:srgbClr val="FF0000"/>
                </a:solidFill>
              </a:rPr>
              <a:t>général</a:t>
            </a:r>
            <a:r>
              <a:rPr lang="en-US" sz="2000" dirty="0" smtClean="0">
                <a:solidFill>
                  <a:srgbClr val="FF0000"/>
                </a:solidFill>
              </a:rPr>
              <a:t>: on </a:t>
            </a:r>
            <a:r>
              <a:rPr lang="en-US" sz="2000" dirty="0" err="1" smtClean="0">
                <a:solidFill>
                  <a:srgbClr val="FF0000"/>
                </a:solidFill>
              </a:rPr>
              <a:t>utilise</a:t>
            </a:r>
            <a:r>
              <a:rPr lang="en-US" sz="2000" dirty="0" smtClean="0">
                <a:solidFill>
                  <a:srgbClr val="FF0000"/>
                </a:solidFill>
              </a:rPr>
              <a:t> les interactions </a:t>
            </a:r>
            <a:r>
              <a:rPr lang="en-US" sz="2000" dirty="0" err="1" smtClean="0">
                <a:solidFill>
                  <a:srgbClr val="FF0000"/>
                </a:solidFill>
              </a:rPr>
              <a:t>connues</a:t>
            </a:r>
            <a:r>
              <a:rPr lang="en-US" sz="2000" dirty="0" smtClean="0">
                <a:solidFill>
                  <a:srgbClr val="FF0000"/>
                </a:solidFill>
              </a:rPr>
              <a:t> des </a:t>
            </a:r>
            <a:r>
              <a:rPr lang="en-US" sz="2000" dirty="0" err="1" smtClean="0">
                <a:solidFill>
                  <a:srgbClr val="FF0000"/>
                </a:solidFill>
              </a:rPr>
              <a:t>particules</a:t>
            </a:r>
            <a:r>
              <a:rPr lang="en-US" sz="2000" dirty="0" smtClean="0">
                <a:solidFill>
                  <a:srgbClr val="FF0000"/>
                </a:solidFill>
              </a:rPr>
              <a:t> avec un </a:t>
            </a:r>
            <a:r>
              <a:rPr lang="en-US" sz="2000" dirty="0" err="1" smtClean="0">
                <a:solidFill>
                  <a:srgbClr val="FF0000"/>
                </a:solidFill>
              </a:rPr>
              <a:t>matériaux</a:t>
            </a:r>
            <a:r>
              <a:rPr lang="en-US" sz="2000" dirty="0" smtClean="0">
                <a:solidFill>
                  <a:srgbClr val="FF0000"/>
                </a:solidFill>
              </a:rPr>
              <a:t> pour les </a:t>
            </a:r>
            <a:r>
              <a:rPr lang="en-US" sz="2000" dirty="0" err="1" smtClean="0">
                <a:solidFill>
                  <a:srgbClr val="FF0000"/>
                </a:solidFill>
              </a:rPr>
              <a:t>détecter</a:t>
            </a:r>
            <a:r>
              <a:rPr lang="en-US" sz="2000" dirty="0" smtClean="0">
                <a:solidFill>
                  <a:srgbClr val="FF0000"/>
                </a:solidFill>
              </a:rPr>
              <a:t> et </a:t>
            </a:r>
            <a:r>
              <a:rPr lang="en-US" sz="2000" dirty="0" err="1" smtClean="0">
                <a:solidFill>
                  <a:srgbClr val="FF0000"/>
                </a:solidFill>
              </a:rPr>
              <a:t>mesurer</a:t>
            </a:r>
            <a:r>
              <a:rPr lang="en-US" sz="2000" dirty="0" smtClean="0">
                <a:solidFill>
                  <a:srgbClr val="FF0000"/>
                </a:solidFill>
              </a:rPr>
              <a:t> </a:t>
            </a:r>
            <a:r>
              <a:rPr lang="en-US" sz="2000" dirty="0" err="1" smtClean="0">
                <a:solidFill>
                  <a:srgbClr val="FF0000"/>
                </a:solidFill>
              </a:rPr>
              <a:t>leur</a:t>
            </a:r>
            <a:r>
              <a:rPr lang="en-US" sz="2000" dirty="0" smtClean="0">
                <a:solidFill>
                  <a:srgbClr val="FF0000"/>
                </a:solidFill>
              </a:rPr>
              <a:t> </a:t>
            </a:r>
            <a:r>
              <a:rPr lang="en-US" sz="2000" dirty="0" err="1" smtClean="0">
                <a:solidFill>
                  <a:srgbClr val="FF0000"/>
                </a:solidFill>
              </a:rPr>
              <a:t>énergie</a:t>
            </a:r>
            <a:r>
              <a:rPr lang="en-US" sz="2000" dirty="0" smtClean="0">
                <a:solidFill>
                  <a:srgbClr val="FF0000"/>
                </a:solidFill>
              </a:rPr>
              <a:t>, </a:t>
            </a:r>
            <a:r>
              <a:rPr lang="en-US" sz="2000" dirty="0" err="1" smtClean="0">
                <a:solidFill>
                  <a:srgbClr val="FF0000"/>
                </a:solidFill>
              </a:rPr>
              <a:t>leur</a:t>
            </a:r>
            <a:r>
              <a:rPr lang="en-US" sz="2000" dirty="0" smtClean="0">
                <a:solidFill>
                  <a:srgbClr val="FF0000"/>
                </a:solidFill>
              </a:rPr>
              <a:t> impulsion, </a:t>
            </a:r>
            <a:r>
              <a:rPr lang="en-US" sz="2000" dirty="0" err="1" smtClean="0">
                <a:solidFill>
                  <a:srgbClr val="FF0000"/>
                </a:solidFill>
              </a:rPr>
              <a:t>etc</a:t>
            </a:r>
            <a:endParaRPr lang="en-US" sz="2000" dirty="0" smtClean="0">
              <a:solidFill>
                <a:srgbClr val="FF0000"/>
              </a:solidFill>
            </a:endParaRPr>
          </a:p>
          <a:p>
            <a:pPr marL="0" indent="0">
              <a:buNone/>
            </a:pPr>
            <a:r>
              <a:rPr lang="en-US" sz="2000" b="1" dirty="0" err="1" smtClean="0">
                <a:solidFill>
                  <a:schemeClr val="tx1"/>
                </a:solidFill>
              </a:rPr>
              <a:t>Exemple</a:t>
            </a:r>
            <a:r>
              <a:rPr lang="en-US" sz="2000" b="1" dirty="0" smtClean="0">
                <a:solidFill>
                  <a:schemeClr val="tx1"/>
                </a:solidFill>
              </a:rPr>
              <a:t> 1: les </a:t>
            </a:r>
            <a:r>
              <a:rPr lang="en-US" sz="2000" b="1" dirty="0" err="1" smtClean="0">
                <a:solidFill>
                  <a:schemeClr val="tx1"/>
                </a:solidFill>
              </a:rPr>
              <a:t>particules</a:t>
            </a:r>
            <a:r>
              <a:rPr lang="en-US" sz="2000" b="1" dirty="0" smtClean="0">
                <a:solidFill>
                  <a:schemeClr val="tx1"/>
                </a:solidFill>
              </a:rPr>
              <a:t> </a:t>
            </a:r>
            <a:r>
              <a:rPr lang="en-US" sz="2000" b="1" dirty="0" err="1" smtClean="0">
                <a:solidFill>
                  <a:schemeClr val="tx1"/>
                </a:solidFill>
              </a:rPr>
              <a:t>chargées</a:t>
            </a:r>
            <a:r>
              <a:rPr lang="en-US" sz="2000" b="1" dirty="0" smtClean="0">
                <a:solidFill>
                  <a:schemeClr val="tx1"/>
                </a:solidFill>
              </a:rPr>
              <a:t> – </a:t>
            </a:r>
            <a:r>
              <a:rPr lang="en-US" sz="2000" b="1" dirty="0" err="1" smtClean="0">
                <a:solidFill>
                  <a:srgbClr val="FF0000"/>
                </a:solidFill>
              </a:rPr>
              <a:t>trajectographes</a:t>
            </a:r>
            <a:r>
              <a:rPr lang="en-US" sz="2000" dirty="0" smtClean="0">
                <a:solidFill>
                  <a:srgbClr val="FF0000"/>
                </a:solidFill>
              </a:rPr>
              <a:t> </a:t>
            </a:r>
          </a:p>
          <a:p>
            <a:pPr marL="0" indent="0">
              <a:buNone/>
            </a:pPr>
            <a:r>
              <a:rPr lang="en-US" sz="2000" dirty="0" err="1" smtClean="0">
                <a:solidFill>
                  <a:schemeClr val="tx1"/>
                </a:solidFill>
              </a:rPr>
              <a:t>elles</a:t>
            </a:r>
            <a:r>
              <a:rPr lang="en-US" sz="2000" dirty="0" smtClean="0">
                <a:solidFill>
                  <a:schemeClr val="tx1"/>
                </a:solidFill>
              </a:rPr>
              <a:t> </a:t>
            </a:r>
            <a:r>
              <a:rPr lang="en-US" sz="2000" dirty="0" err="1" smtClean="0">
                <a:solidFill>
                  <a:schemeClr val="tx1"/>
                </a:solidFill>
              </a:rPr>
              <a:t>ionisent</a:t>
            </a:r>
            <a:r>
              <a:rPr lang="en-US" sz="2000" dirty="0" smtClean="0">
                <a:solidFill>
                  <a:schemeClr val="tx1"/>
                </a:solidFill>
              </a:rPr>
              <a:t> les </a:t>
            </a:r>
            <a:r>
              <a:rPr lang="en-US" sz="2000" dirty="0" err="1" smtClean="0">
                <a:solidFill>
                  <a:schemeClr val="tx1"/>
                </a:solidFill>
              </a:rPr>
              <a:t>atomes</a:t>
            </a:r>
            <a:r>
              <a:rPr lang="en-US" sz="2000" dirty="0" smtClean="0">
                <a:solidFill>
                  <a:schemeClr val="tx1"/>
                </a:solidFill>
              </a:rPr>
              <a:t> du </a:t>
            </a:r>
            <a:r>
              <a:rPr lang="en-US" sz="2000" dirty="0" err="1" smtClean="0">
                <a:solidFill>
                  <a:schemeClr val="tx1"/>
                </a:solidFill>
              </a:rPr>
              <a:t>matériaux</a:t>
            </a:r>
            <a:r>
              <a:rPr lang="en-US" sz="2000" dirty="0" smtClean="0">
                <a:solidFill>
                  <a:schemeClr val="tx1"/>
                </a:solidFill>
              </a:rPr>
              <a:t> </a:t>
            </a:r>
            <a:r>
              <a:rPr lang="en-US" sz="2000" dirty="0" err="1" smtClean="0">
                <a:solidFill>
                  <a:schemeClr val="tx1"/>
                </a:solidFill>
              </a:rPr>
              <a:t>lors</a:t>
            </a:r>
            <a:r>
              <a:rPr lang="en-US" sz="2000" dirty="0" smtClean="0">
                <a:solidFill>
                  <a:schemeClr val="tx1"/>
                </a:solidFill>
              </a:rPr>
              <a:t> de </a:t>
            </a:r>
            <a:r>
              <a:rPr lang="en-US" sz="2000" dirty="0" err="1" smtClean="0">
                <a:solidFill>
                  <a:schemeClr val="tx1"/>
                </a:solidFill>
              </a:rPr>
              <a:t>leur</a:t>
            </a:r>
            <a:r>
              <a:rPr lang="en-US" sz="2000" dirty="0" smtClean="0">
                <a:solidFill>
                  <a:schemeClr val="tx1"/>
                </a:solidFill>
              </a:rPr>
              <a:t> passage</a:t>
            </a:r>
          </a:p>
        </p:txBody>
      </p:sp>
      <p:sp>
        <p:nvSpPr>
          <p:cNvPr id="6" name="Espace réservé du pied de page 5"/>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 name="TextBox 2"/>
          <p:cNvSpPr txBox="1"/>
          <p:nvPr/>
        </p:nvSpPr>
        <p:spPr>
          <a:xfrm>
            <a:off x="0" y="3765190"/>
            <a:ext cx="5302250" cy="2831544"/>
          </a:xfrm>
          <a:prstGeom prst="rect">
            <a:avLst/>
          </a:prstGeom>
          <a:noFill/>
        </p:spPr>
        <p:txBody>
          <a:bodyPr wrap="square" rtlCol="0">
            <a:spAutoFit/>
          </a:bodyPr>
          <a:lstStyle/>
          <a:p>
            <a:pPr marL="742898" lvl="1" indent="-285750">
              <a:buFont typeface="Arial"/>
              <a:buChar char="•"/>
            </a:pPr>
            <a:r>
              <a:rPr lang="en-US" sz="2000" dirty="0" smtClean="0"/>
              <a:t>grâce aux ions </a:t>
            </a:r>
            <a:r>
              <a:rPr lang="en-US" sz="2000" dirty="0" err="1" smtClean="0"/>
              <a:t>créés</a:t>
            </a:r>
            <a:r>
              <a:rPr lang="en-US" sz="2000" dirty="0" smtClean="0"/>
              <a:t> par le </a:t>
            </a:r>
            <a:r>
              <a:rPr lang="en-US" sz="2000" dirty="0"/>
              <a:t>passage de la </a:t>
            </a:r>
            <a:r>
              <a:rPr lang="en-US" sz="2000" dirty="0" err="1"/>
              <a:t>particule</a:t>
            </a:r>
            <a:r>
              <a:rPr lang="en-US" sz="2000" dirty="0"/>
              <a:t>, on </a:t>
            </a:r>
            <a:r>
              <a:rPr lang="en-US" sz="2000" dirty="0" err="1"/>
              <a:t>connait</a:t>
            </a:r>
            <a:r>
              <a:rPr lang="en-US" sz="2000" dirty="0"/>
              <a:t> </a:t>
            </a:r>
            <a:r>
              <a:rPr lang="en-US" sz="2000" dirty="0" err="1">
                <a:solidFill>
                  <a:srgbClr val="FF0000"/>
                </a:solidFill>
              </a:rPr>
              <a:t>sa</a:t>
            </a:r>
            <a:r>
              <a:rPr lang="en-US" sz="2000" dirty="0">
                <a:solidFill>
                  <a:srgbClr val="FF0000"/>
                </a:solidFill>
              </a:rPr>
              <a:t> </a:t>
            </a:r>
            <a:r>
              <a:rPr lang="en-US" sz="2000" dirty="0" err="1" smtClean="0">
                <a:solidFill>
                  <a:srgbClr val="FF0000"/>
                </a:solidFill>
              </a:rPr>
              <a:t>trajectoire</a:t>
            </a:r>
            <a:endParaRPr lang="en-US" sz="2000" dirty="0" smtClean="0">
              <a:solidFill>
                <a:srgbClr val="FF0000"/>
              </a:solidFill>
            </a:endParaRPr>
          </a:p>
          <a:p>
            <a:pPr marL="742898" lvl="1" indent="-285750">
              <a:buFont typeface="Arial"/>
              <a:buChar char="•"/>
            </a:pPr>
            <a:endParaRPr lang="en-US" sz="2000" dirty="0"/>
          </a:p>
          <a:p>
            <a:pPr marL="742898" lvl="1" indent="-285750">
              <a:buFont typeface="Arial"/>
              <a:buChar char="•"/>
            </a:pPr>
            <a:r>
              <a:rPr lang="en-US" sz="2000" dirty="0" err="1"/>
              <a:t>si</a:t>
            </a:r>
            <a:r>
              <a:rPr lang="en-US" sz="2000" dirty="0"/>
              <a:t> on place le tout </a:t>
            </a:r>
            <a:r>
              <a:rPr lang="en-US" sz="2000" dirty="0" err="1"/>
              <a:t>dans</a:t>
            </a:r>
            <a:r>
              <a:rPr lang="en-US" sz="2000" dirty="0"/>
              <a:t> </a:t>
            </a:r>
            <a:r>
              <a:rPr lang="en-US" sz="2000" dirty="0">
                <a:solidFill>
                  <a:srgbClr val="FF0000"/>
                </a:solidFill>
              </a:rPr>
              <a:t>un champ </a:t>
            </a:r>
            <a:r>
              <a:rPr lang="en-US" sz="2000" dirty="0" err="1" smtClean="0">
                <a:solidFill>
                  <a:srgbClr val="FF0000"/>
                </a:solidFill>
              </a:rPr>
              <a:t>magnétique</a:t>
            </a:r>
            <a:r>
              <a:rPr lang="en-US" sz="2000" dirty="0" smtClean="0">
                <a:solidFill>
                  <a:srgbClr val="FF0000"/>
                </a:solidFill>
              </a:rPr>
              <a:t> </a:t>
            </a:r>
            <a:r>
              <a:rPr lang="en-US" sz="2000" dirty="0" err="1" smtClean="0">
                <a:solidFill>
                  <a:srgbClr val="FF0000"/>
                </a:solidFill>
              </a:rPr>
              <a:t>connu</a:t>
            </a:r>
            <a:r>
              <a:rPr lang="en-US" sz="2000" dirty="0" smtClean="0"/>
              <a:t>, </a:t>
            </a:r>
            <a:r>
              <a:rPr lang="en-US" sz="2000" dirty="0"/>
              <a:t>on </a:t>
            </a:r>
            <a:r>
              <a:rPr lang="en-US" sz="2000" dirty="0" err="1"/>
              <a:t>peut</a:t>
            </a:r>
            <a:r>
              <a:rPr lang="en-US" sz="2000" dirty="0"/>
              <a:t> </a:t>
            </a:r>
            <a:r>
              <a:rPr lang="en-US" sz="2000" dirty="0" err="1"/>
              <a:t>déterminer</a:t>
            </a:r>
            <a:r>
              <a:rPr lang="en-US" sz="2000" dirty="0"/>
              <a:t> </a:t>
            </a:r>
            <a:r>
              <a:rPr lang="en-US" sz="2000" dirty="0" err="1" smtClean="0">
                <a:solidFill>
                  <a:srgbClr val="FF0000"/>
                </a:solidFill>
              </a:rPr>
              <a:t>l’impulsion</a:t>
            </a:r>
            <a:r>
              <a:rPr lang="en-US" sz="2000" dirty="0" smtClean="0">
                <a:solidFill>
                  <a:srgbClr val="FF0000"/>
                </a:solidFill>
              </a:rPr>
              <a:t> et la charge de la </a:t>
            </a:r>
            <a:r>
              <a:rPr lang="en-US" sz="2000" dirty="0" err="1" smtClean="0">
                <a:solidFill>
                  <a:srgbClr val="FF0000"/>
                </a:solidFill>
              </a:rPr>
              <a:t>particule</a:t>
            </a:r>
            <a:r>
              <a:rPr lang="en-US" sz="2000" dirty="0" smtClean="0">
                <a:solidFill>
                  <a:srgbClr val="FF0000"/>
                </a:solidFill>
              </a:rPr>
              <a:t> </a:t>
            </a:r>
            <a:r>
              <a:rPr lang="en-US" sz="2000" dirty="0" smtClean="0"/>
              <a:t>grâce </a:t>
            </a:r>
            <a:r>
              <a:rPr lang="en-US" sz="2000" dirty="0"/>
              <a:t>au rayon de </a:t>
            </a:r>
            <a:r>
              <a:rPr lang="en-US" sz="2000" dirty="0" err="1"/>
              <a:t>courbure</a:t>
            </a:r>
            <a:r>
              <a:rPr lang="en-US" sz="2000" dirty="0"/>
              <a:t> </a:t>
            </a:r>
            <a:r>
              <a:rPr lang="en-US" sz="2000" dirty="0" smtClean="0"/>
              <a:t>et </a:t>
            </a:r>
            <a:r>
              <a:rPr lang="en-US" sz="2000" dirty="0" err="1" smtClean="0"/>
              <a:t>à</a:t>
            </a:r>
            <a:r>
              <a:rPr lang="en-US" sz="2000" dirty="0" smtClean="0"/>
              <a:t> la direction de </a:t>
            </a:r>
            <a:r>
              <a:rPr lang="en-US" sz="2000" dirty="0"/>
              <a:t>la </a:t>
            </a:r>
            <a:r>
              <a:rPr lang="en-US" sz="2000" dirty="0" err="1" smtClean="0"/>
              <a:t>trajectoire</a:t>
            </a:r>
            <a:endParaRPr lang="en-US" sz="2000" dirty="0" smtClean="0"/>
          </a:p>
          <a:p>
            <a:endParaRPr lang="en-US" dirty="0"/>
          </a:p>
        </p:txBody>
      </p:sp>
      <p:pic>
        <p:nvPicPr>
          <p:cNvPr id="4" name="Picture 3"/>
          <p:cNvPicPr>
            <a:picLocks noChangeAspect="1"/>
          </p:cNvPicPr>
          <p:nvPr/>
        </p:nvPicPr>
        <p:blipFill>
          <a:blip r:embed="rId3"/>
          <a:stretch>
            <a:fillRect/>
          </a:stretch>
        </p:blipFill>
        <p:spPr>
          <a:xfrm>
            <a:off x="5222875" y="3728738"/>
            <a:ext cx="3730625" cy="1416556"/>
          </a:xfrm>
          <a:prstGeom prst="rect">
            <a:avLst/>
          </a:prstGeom>
        </p:spPr>
      </p:pic>
      <p:sp>
        <p:nvSpPr>
          <p:cNvPr id="5" name="TextBox 4"/>
          <p:cNvSpPr txBox="1"/>
          <p:nvPr/>
        </p:nvSpPr>
        <p:spPr>
          <a:xfrm>
            <a:off x="5254625" y="5413375"/>
            <a:ext cx="3242068" cy="923330"/>
          </a:xfrm>
          <a:prstGeom prst="rect">
            <a:avLst/>
          </a:prstGeom>
          <a:noFill/>
        </p:spPr>
        <p:txBody>
          <a:bodyPr wrap="none" rtlCol="0">
            <a:spAutoFit/>
          </a:bodyPr>
          <a:lstStyle/>
          <a:p>
            <a:r>
              <a:rPr lang="en-US" dirty="0" err="1" smtClean="0"/>
              <a:t>Détecteur</a:t>
            </a:r>
            <a:r>
              <a:rPr lang="en-US" dirty="0" smtClean="0"/>
              <a:t> </a:t>
            </a:r>
            <a:r>
              <a:rPr lang="en-US" dirty="0" err="1" smtClean="0"/>
              <a:t>subdivisé</a:t>
            </a:r>
            <a:r>
              <a:rPr lang="en-US" dirty="0" smtClean="0"/>
              <a:t> en cellules</a:t>
            </a:r>
          </a:p>
          <a:p>
            <a:r>
              <a:rPr lang="en-US" dirty="0" smtClean="0"/>
              <a:t> de petite </a:t>
            </a:r>
            <a:r>
              <a:rPr lang="en-US" dirty="0" err="1" smtClean="0"/>
              <a:t>taille</a:t>
            </a:r>
            <a:r>
              <a:rPr lang="en-US" dirty="0" smtClean="0"/>
              <a:t> </a:t>
            </a:r>
            <a:r>
              <a:rPr lang="en-US" dirty="0" err="1" smtClean="0"/>
              <a:t>permet</a:t>
            </a:r>
            <a:r>
              <a:rPr lang="en-US" dirty="0" smtClean="0"/>
              <a:t> de savoir</a:t>
            </a:r>
          </a:p>
          <a:p>
            <a:r>
              <a:rPr lang="en-US" dirty="0" smtClean="0"/>
              <a:t> </a:t>
            </a:r>
            <a:r>
              <a:rPr lang="en-US" dirty="0" err="1" smtClean="0"/>
              <a:t>où</a:t>
            </a:r>
            <a:r>
              <a:rPr lang="en-US" dirty="0" smtClean="0"/>
              <a:t> </a:t>
            </a:r>
            <a:r>
              <a:rPr lang="en-US" dirty="0" err="1" smtClean="0"/>
              <a:t>est</a:t>
            </a:r>
            <a:r>
              <a:rPr lang="en-US" dirty="0" smtClean="0"/>
              <a:t> </a:t>
            </a:r>
            <a:r>
              <a:rPr lang="en-US" dirty="0" err="1" smtClean="0"/>
              <a:t>passée</a:t>
            </a:r>
            <a:r>
              <a:rPr lang="en-US" dirty="0" smtClean="0"/>
              <a:t> la </a:t>
            </a:r>
            <a:r>
              <a:rPr lang="en-US" dirty="0" err="1" smtClean="0"/>
              <a:t>particule</a:t>
            </a:r>
            <a:endParaRPr lang="en-US" dirty="0"/>
          </a:p>
        </p:txBody>
      </p:sp>
      <p:sp>
        <p:nvSpPr>
          <p:cNvPr id="7" name="Slide Number Placeholder 6"/>
          <p:cNvSpPr>
            <a:spLocks noGrp="1"/>
          </p:cNvSpPr>
          <p:nvPr>
            <p:ph type="sldNum" sz="quarter" idx="12"/>
          </p:nvPr>
        </p:nvSpPr>
        <p:spPr/>
        <p:txBody>
          <a:bodyPr/>
          <a:lstStyle/>
          <a:p>
            <a:fld id="{5FD889E0-CAB2-4699-909D-B9A88D47ACBE}" type="slidenum">
              <a:rPr lang="en-US" smtClean="0"/>
              <a:t>28</a:t>
            </a:fld>
            <a:endParaRPr lang="en-US"/>
          </a:p>
        </p:txBody>
      </p:sp>
    </p:spTree>
    <p:extLst>
      <p:ext uri="{BB962C8B-B14F-4D97-AF65-F5344CB8AC3E}">
        <p14:creationId xmlns:p14="http://schemas.microsoft.com/office/powerpoint/2010/main" val="18636908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Comment </a:t>
            </a:r>
            <a:r>
              <a:rPr lang="en-US" dirty="0" err="1" smtClean="0"/>
              <a:t>détecter</a:t>
            </a:r>
            <a:r>
              <a:rPr lang="en-US" dirty="0" smtClean="0"/>
              <a:t> les </a:t>
            </a:r>
            <a:r>
              <a:rPr lang="en-US" dirty="0" err="1" smtClean="0"/>
              <a:t>particules</a:t>
            </a:r>
            <a:r>
              <a:rPr lang="en-US" dirty="0" smtClean="0"/>
              <a:t>?</a:t>
            </a:r>
            <a:endParaRPr lang="en-US" dirty="0"/>
          </a:p>
        </p:txBody>
      </p:sp>
      <p:sp>
        <p:nvSpPr>
          <p:cNvPr id="9" name="Content Placeholder 2"/>
          <p:cNvSpPr>
            <a:spLocks noGrp="1"/>
          </p:cNvSpPr>
          <p:nvPr>
            <p:ph idx="1"/>
          </p:nvPr>
        </p:nvSpPr>
        <p:spPr>
          <a:xfrm>
            <a:off x="80972" y="1383075"/>
            <a:ext cx="8793356" cy="2396376"/>
          </a:xfrm>
        </p:spPr>
        <p:txBody>
          <a:bodyPr>
            <a:noAutofit/>
          </a:bodyPr>
          <a:lstStyle/>
          <a:p>
            <a:pPr marL="0" indent="0">
              <a:buNone/>
            </a:pPr>
            <a:endParaRPr lang="en-US" sz="1200" dirty="0"/>
          </a:p>
          <a:p>
            <a:pPr marL="0" indent="0">
              <a:buNone/>
            </a:pPr>
            <a:r>
              <a:rPr lang="en-US" sz="2000" dirty="0" smtClean="0">
                <a:solidFill>
                  <a:srgbClr val="FF0000"/>
                </a:solidFill>
              </a:rPr>
              <a:t>Principe </a:t>
            </a:r>
            <a:r>
              <a:rPr lang="en-US" sz="2000" dirty="0" err="1" smtClean="0">
                <a:solidFill>
                  <a:srgbClr val="FF0000"/>
                </a:solidFill>
              </a:rPr>
              <a:t>général</a:t>
            </a:r>
            <a:r>
              <a:rPr lang="en-US" sz="2000" dirty="0" smtClean="0">
                <a:solidFill>
                  <a:srgbClr val="FF0000"/>
                </a:solidFill>
              </a:rPr>
              <a:t>: on </a:t>
            </a:r>
            <a:r>
              <a:rPr lang="en-US" sz="2000" dirty="0" err="1" smtClean="0">
                <a:solidFill>
                  <a:srgbClr val="FF0000"/>
                </a:solidFill>
              </a:rPr>
              <a:t>utilise</a:t>
            </a:r>
            <a:r>
              <a:rPr lang="en-US" sz="2000" dirty="0" smtClean="0">
                <a:solidFill>
                  <a:srgbClr val="FF0000"/>
                </a:solidFill>
              </a:rPr>
              <a:t> les interactions </a:t>
            </a:r>
            <a:r>
              <a:rPr lang="en-US" sz="2000" dirty="0" err="1" smtClean="0">
                <a:solidFill>
                  <a:srgbClr val="FF0000"/>
                </a:solidFill>
              </a:rPr>
              <a:t>connues</a:t>
            </a:r>
            <a:r>
              <a:rPr lang="en-US" sz="2000" dirty="0" smtClean="0">
                <a:solidFill>
                  <a:srgbClr val="FF0000"/>
                </a:solidFill>
              </a:rPr>
              <a:t> des </a:t>
            </a:r>
            <a:r>
              <a:rPr lang="en-US" sz="2000" dirty="0" err="1" smtClean="0">
                <a:solidFill>
                  <a:srgbClr val="FF0000"/>
                </a:solidFill>
              </a:rPr>
              <a:t>particules</a:t>
            </a:r>
            <a:r>
              <a:rPr lang="en-US" sz="2000" dirty="0" smtClean="0">
                <a:solidFill>
                  <a:srgbClr val="FF0000"/>
                </a:solidFill>
              </a:rPr>
              <a:t> avec un </a:t>
            </a:r>
            <a:r>
              <a:rPr lang="en-US" sz="2000" dirty="0" err="1" smtClean="0">
                <a:solidFill>
                  <a:srgbClr val="FF0000"/>
                </a:solidFill>
              </a:rPr>
              <a:t>matériaux</a:t>
            </a:r>
            <a:r>
              <a:rPr lang="en-US" sz="2000" dirty="0" smtClean="0">
                <a:solidFill>
                  <a:srgbClr val="FF0000"/>
                </a:solidFill>
              </a:rPr>
              <a:t> pour les </a:t>
            </a:r>
            <a:r>
              <a:rPr lang="en-US" sz="2000" dirty="0" err="1" smtClean="0">
                <a:solidFill>
                  <a:srgbClr val="FF0000"/>
                </a:solidFill>
              </a:rPr>
              <a:t>détecter</a:t>
            </a:r>
            <a:r>
              <a:rPr lang="en-US" sz="2000" dirty="0" smtClean="0">
                <a:solidFill>
                  <a:srgbClr val="FF0000"/>
                </a:solidFill>
              </a:rPr>
              <a:t> et </a:t>
            </a:r>
            <a:r>
              <a:rPr lang="en-US" sz="2000" dirty="0" err="1" smtClean="0">
                <a:solidFill>
                  <a:srgbClr val="FF0000"/>
                </a:solidFill>
              </a:rPr>
              <a:t>mesurer</a:t>
            </a:r>
            <a:r>
              <a:rPr lang="en-US" sz="2000" dirty="0" smtClean="0">
                <a:solidFill>
                  <a:srgbClr val="FF0000"/>
                </a:solidFill>
              </a:rPr>
              <a:t> </a:t>
            </a:r>
            <a:r>
              <a:rPr lang="en-US" sz="2000" dirty="0" err="1" smtClean="0">
                <a:solidFill>
                  <a:srgbClr val="FF0000"/>
                </a:solidFill>
              </a:rPr>
              <a:t>leur</a:t>
            </a:r>
            <a:r>
              <a:rPr lang="en-US" sz="2000" dirty="0" smtClean="0">
                <a:solidFill>
                  <a:srgbClr val="FF0000"/>
                </a:solidFill>
              </a:rPr>
              <a:t> </a:t>
            </a:r>
            <a:r>
              <a:rPr lang="en-US" sz="2000" dirty="0" err="1" smtClean="0">
                <a:solidFill>
                  <a:srgbClr val="FF0000"/>
                </a:solidFill>
              </a:rPr>
              <a:t>énergie</a:t>
            </a:r>
            <a:r>
              <a:rPr lang="en-US" sz="2000" dirty="0" smtClean="0">
                <a:solidFill>
                  <a:srgbClr val="FF0000"/>
                </a:solidFill>
              </a:rPr>
              <a:t>, </a:t>
            </a:r>
            <a:r>
              <a:rPr lang="en-US" sz="2000" dirty="0" err="1" smtClean="0">
                <a:solidFill>
                  <a:srgbClr val="FF0000"/>
                </a:solidFill>
              </a:rPr>
              <a:t>leur</a:t>
            </a:r>
            <a:r>
              <a:rPr lang="en-US" sz="2000" dirty="0" smtClean="0">
                <a:solidFill>
                  <a:srgbClr val="FF0000"/>
                </a:solidFill>
              </a:rPr>
              <a:t> impulsion, </a:t>
            </a:r>
            <a:r>
              <a:rPr lang="en-US" sz="2000" dirty="0" err="1" smtClean="0">
                <a:solidFill>
                  <a:srgbClr val="FF0000"/>
                </a:solidFill>
              </a:rPr>
              <a:t>etc</a:t>
            </a:r>
            <a:endParaRPr lang="en-US" sz="2000" dirty="0" smtClean="0">
              <a:solidFill>
                <a:srgbClr val="FF0000"/>
              </a:solidFill>
            </a:endParaRPr>
          </a:p>
          <a:p>
            <a:pPr marL="0" indent="0">
              <a:buNone/>
            </a:pPr>
            <a:r>
              <a:rPr lang="en-US" sz="2000" b="1" dirty="0" err="1" smtClean="0">
                <a:solidFill>
                  <a:schemeClr val="tx1"/>
                </a:solidFill>
              </a:rPr>
              <a:t>Exemple</a:t>
            </a:r>
            <a:r>
              <a:rPr lang="en-US" sz="2000" b="1" dirty="0" smtClean="0">
                <a:solidFill>
                  <a:schemeClr val="tx1"/>
                </a:solidFill>
              </a:rPr>
              <a:t> 2: les </a:t>
            </a:r>
            <a:r>
              <a:rPr lang="en-US" sz="2000" b="1" dirty="0" err="1" smtClean="0">
                <a:solidFill>
                  <a:schemeClr val="tx1"/>
                </a:solidFill>
              </a:rPr>
              <a:t>électrons</a:t>
            </a:r>
            <a:r>
              <a:rPr lang="en-US" sz="2000" b="1" dirty="0" smtClean="0">
                <a:solidFill>
                  <a:schemeClr val="tx1"/>
                </a:solidFill>
              </a:rPr>
              <a:t> et les photons - </a:t>
            </a:r>
            <a:r>
              <a:rPr lang="en-US" sz="2000" b="1" dirty="0" err="1" smtClean="0">
                <a:solidFill>
                  <a:srgbClr val="FF0000"/>
                </a:solidFill>
              </a:rPr>
              <a:t>calorimètre</a:t>
            </a:r>
            <a:r>
              <a:rPr lang="en-US" sz="2000" b="1" dirty="0" smtClean="0">
                <a:solidFill>
                  <a:srgbClr val="FF0000"/>
                </a:solidFill>
              </a:rPr>
              <a:t> </a:t>
            </a:r>
            <a:r>
              <a:rPr lang="en-US" sz="2000" b="1" dirty="0" err="1" smtClean="0">
                <a:solidFill>
                  <a:srgbClr val="FF0000"/>
                </a:solidFill>
              </a:rPr>
              <a:t>électromagnétique</a:t>
            </a:r>
            <a:endParaRPr lang="en-US" sz="2000" dirty="0" smtClean="0">
              <a:solidFill>
                <a:srgbClr val="FF0000"/>
              </a:solidFill>
            </a:endParaRPr>
          </a:p>
          <a:p>
            <a:pPr marL="0" lvl="1" indent="0">
              <a:spcBef>
                <a:spcPts val="2000"/>
              </a:spcBef>
              <a:buClr>
                <a:schemeClr val="bg1">
                  <a:lumMod val="65000"/>
                </a:schemeClr>
              </a:buClr>
              <a:buNone/>
            </a:pPr>
            <a:r>
              <a:rPr lang="en-US" sz="2000" dirty="0" err="1" smtClean="0">
                <a:solidFill>
                  <a:schemeClr val="tx1"/>
                </a:solidFill>
              </a:rPr>
              <a:t>ils</a:t>
            </a:r>
            <a:r>
              <a:rPr lang="en-US" sz="2000" dirty="0" smtClean="0">
                <a:solidFill>
                  <a:schemeClr val="tx1"/>
                </a:solidFill>
              </a:rPr>
              <a:t> </a:t>
            </a:r>
            <a:r>
              <a:rPr lang="en-US" sz="2000" dirty="0" err="1" smtClean="0">
                <a:solidFill>
                  <a:schemeClr val="tx1"/>
                </a:solidFill>
              </a:rPr>
              <a:t>génèrent</a:t>
            </a:r>
            <a:r>
              <a:rPr lang="en-US" sz="2000" dirty="0" smtClean="0">
                <a:solidFill>
                  <a:schemeClr val="tx1"/>
                </a:solidFill>
              </a:rPr>
              <a:t> des </a:t>
            </a:r>
            <a:r>
              <a:rPr lang="en-US" sz="2000" dirty="0" smtClean="0">
                <a:solidFill>
                  <a:srgbClr val="FF0000"/>
                </a:solidFill>
              </a:rPr>
              <a:t>cascades </a:t>
            </a:r>
            <a:r>
              <a:rPr lang="en-US" sz="2000" dirty="0" err="1" smtClean="0">
                <a:solidFill>
                  <a:srgbClr val="FF0000"/>
                </a:solidFill>
              </a:rPr>
              <a:t>électromagnétiques</a:t>
            </a:r>
            <a:r>
              <a:rPr lang="en-US" sz="2000" dirty="0" smtClean="0">
                <a:solidFill>
                  <a:srgbClr val="FF0000"/>
                </a:solidFill>
              </a:rPr>
              <a:t> </a:t>
            </a:r>
            <a:r>
              <a:rPr lang="en-US" sz="2000" dirty="0" err="1" smtClean="0">
                <a:solidFill>
                  <a:schemeClr val="tx1"/>
                </a:solidFill>
              </a:rPr>
              <a:t>dans</a:t>
            </a:r>
            <a:r>
              <a:rPr lang="en-US" sz="2000" dirty="0" smtClean="0">
                <a:solidFill>
                  <a:schemeClr val="tx1"/>
                </a:solidFill>
              </a:rPr>
              <a:t> le </a:t>
            </a:r>
            <a:r>
              <a:rPr lang="en-US" sz="2000" dirty="0" err="1" smtClean="0">
                <a:solidFill>
                  <a:schemeClr val="tx1"/>
                </a:solidFill>
              </a:rPr>
              <a:t>matériaux</a:t>
            </a:r>
            <a:endParaRPr lang="en-US" sz="2000" dirty="0" smtClean="0">
              <a:solidFill>
                <a:schemeClr val="tx1"/>
              </a:solidFill>
            </a:endParaRPr>
          </a:p>
          <a:p>
            <a:pPr marL="0" indent="0">
              <a:buNone/>
            </a:pPr>
            <a:endParaRPr lang="en-US" sz="2000" dirty="0" smtClean="0">
              <a:solidFill>
                <a:schemeClr val="tx1"/>
              </a:solidFill>
            </a:endParaRPr>
          </a:p>
        </p:txBody>
      </p:sp>
      <p:sp>
        <p:nvSpPr>
          <p:cNvPr id="6" name="Espace réservé du pied de page 5"/>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 name="TextBox 2"/>
          <p:cNvSpPr txBox="1"/>
          <p:nvPr/>
        </p:nvSpPr>
        <p:spPr>
          <a:xfrm>
            <a:off x="0" y="3688306"/>
            <a:ext cx="5420961" cy="2862323"/>
          </a:xfrm>
          <a:prstGeom prst="rect">
            <a:avLst/>
          </a:prstGeom>
          <a:noFill/>
        </p:spPr>
        <p:txBody>
          <a:bodyPr wrap="square" rtlCol="0">
            <a:spAutoFit/>
          </a:bodyPr>
          <a:lstStyle/>
          <a:p>
            <a:pPr marL="742898" lvl="1" indent="-285750">
              <a:buFont typeface="Arial"/>
              <a:buChar char="•"/>
            </a:pPr>
            <a:r>
              <a:rPr lang="en-US" dirty="0" smtClean="0"/>
              <a:t>cascade EM = suite </a:t>
            </a:r>
            <a:r>
              <a:rPr lang="en-US" dirty="0" err="1"/>
              <a:t>d’interactions</a:t>
            </a:r>
            <a:r>
              <a:rPr lang="en-US" dirty="0"/>
              <a:t> </a:t>
            </a:r>
            <a:r>
              <a:rPr lang="en-US" dirty="0" err="1"/>
              <a:t>électromagnétiques</a:t>
            </a:r>
            <a:r>
              <a:rPr lang="en-US" dirty="0"/>
              <a:t> </a:t>
            </a:r>
            <a:r>
              <a:rPr lang="en-US" dirty="0" err="1" smtClean="0"/>
              <a:t>transformant</a:t>
            </a:r>
            <a:r>
              <a:rPr lang="en-US" dirty="0" smtClean="0"/>
              <a:t> </a:t>
            </a:r>
            <a:r>
              <a:rPr lang="en-US" dirty="0" err="1" smtClean="0"/>
              <a:t>toute</a:t>
            </a:r>
            <a:r>
              <a:rPr lang="en-US" dirty="0" smtClean="0"/>
              <a:t> </a:t>
            </a:r>
            <a:r>
              <a:rPr lang="en-US" dirty="0" err="1" smtClean="0"/>
              <a:t>l’énergie</a:t>
            </a:r>
            <a:r>
              <a:rPr lang="en-US" dirty="0" smtClean="0"/>
              <a:t> </a:t>
            </a:r>
            <a:r>
              <a:rPr lang="en-US" dirty="0"/>
              <a:t>en </a:t>
            </a:r>
            <a:r>
              <a:rPr lang="en-US" dirty="0" smtClean="0"/>
              <a:t>lumière visible</a:t>
            </a:r>
          </a:p>
          <a:p>
            <a:pPr marL="742898" lvl="1" indent="-285750">
              <a:buFont typeface="Arial"/>
              <a:buChar char="•"/>
            </a:pPr>
            <a:r>
              <a:rPr lang="en-US" dirty="0" err="1" smtClean="0"/>
              <a:t>l’énergie</a:t>
            </a:r>
            <a:r>
              <a:rPr lang="en-US" dirty="0" smtClean="0"/>
              <a:t> </a:t>
            </a:r>
            <a:r>
              <a:rPr lang="en-US" dirty="0" err="1" smtClean="0"/>
              <a:t>est</a:t>
            </a:r>
            <a:r>
              <a:rPr lang="en-US" dirty="0" smtClean="0"/>
              <a:t> </a:t>
            </a:r>
            <a:r>
              <a:rPr lang="en-US" dirty="0" err="1" smtClean="0"/>
              <a:t>mesurée</a:t>
            </a:r>
            <a:r>
              <a:rPr lang="en-US" dirty="0" smtClean="0"/>
              <a:t> par destruction: </a:t>
            </a:r>
            <a:r>
              <a:rPr lang="en-US" dirty="0" err="1" smtClean="0"/>
              <a:t>elle</a:t>
            </a:r>
            <a:r>
              <a:rPr lang="en-US" dirty="0" smtClean="0"/>
              <a:t> </a:t>
            </a:r>
            <a:r>
              <a:rPr lang="en-US" dirty="0" err="1" smtClean="0"/>
              <a:t>est</a:t>
            </a:r>
            <a:r>
              <a:rPr lang="en-US" dirty="0" smtClean="0"/>
              <a:t> </a:t>
            </a:r>
            <a:r>
              <a:rPr lang="en-US" dirty="0" err="1" smtClean="0"/>
              <a:t>entièrement</a:t>
            </a:r>
            <a:r>
              <a:rPr lang="en-US" dirty="0" smtClean="0"/>
              <a:t> </a:t>
            </a:r>
            <a:r>
              <a:rPr lang="en-US" dirty="0" err="1" smtClean="0"/>
              <a:t>déposée</a:t>
            </a:r>
            <a:r>
              <a:rPr lang="en-US" dirty="0" smtClean="0"/>
              <a:t> </a:t>
            </a:r>
            <a:r>
              <a:rPr lang="en-US" dirty="0" err="1" smtClean="0"/>
              <a:t>dans</a:t>
            </a:r>
            <a:r>
              <a:rPr lang="en-US" dirty="0" smtClean="0"/>
              <a:t> </a:t>
            </a:r>
            <a:r>
              <a:rPr lang="en-US" dirty="0" smtClean="0"/>
              <a:t>le </a:t>
            </a:r>
            <a:r>
              <a:rPr lang="en-US" dirty="0" err="1" smtClean="0"/>
              <a:t>matériaux</a:t>
            </a:r>
            <a:r>
              <a:rPr lang="en-US" dirty="0" smtClean="0"/>
              <a:t> </a:t>
            </a:r>
          </a:p>
          <a:p>
            <a:pPr marL="742898" lvl="1" indent="-285750">
              <a:buFont typeface="Arial"/>
              <a:buChar char="•"/>
            </a:pPr>
            <a:r>
              <a:rPr lang="en-US" dirty="0" smtClean="0"/>
              <a:t>le </a:t>
            </a:r>
            <a:r>
              <a:rPr lang="en-US" dirty="0" err="1" smtClean="0"/>
              <a:t>nombre</a:t>
            </a:r>
            <a:r>
              <a:rPr lang="en-US" dirty="0" smtClean="0"/>
              <a:t> de </a:t>
            </a:r>
            <a:r>
              <a:rPr lang="en-US" dirty="0" err="1" smtClean="0"/>
              <a:t>particules</a:t>
            </a:r>
            <a:r>
              <a:rPr lang="en-US" dirty="0" smtClean="0"/>
              <a:t> </a:t>
            </a:r>
            <a:r>
              <a:rPr lang="en-US" dirty="0" err="1" smtClean="0"/>
              <a:t>dans</a:t>
            </a:r>
            <a:r>
              <a:rPr lang="en-US" dirty="0" smtClean="0"/>
              <a:t> la cascade </a:t>
            </a:r>
            <a:r>
              <a:rPr lang="en-US" dirty="0" err="1" smtClean="0"/>
              <a:t>est</a:t>
            </a:r>
            <a:r>
              <a:rPr lang="en-US" dirty="0" smtClean="0"/>
              <a:t> </a:t>
            </a:r>
            <a:r>
              <a:rPr lang="en-US" dirty="0" err="1" smtClean="0"/>
              <a:t>proportionnel</a:t>
            </a:r>
            <a:r>
              <a:rPr lang="en-US" dirty="0" smtClean="0"/>
              <a:t> </a:t>
            </a:r>
            <a:r>
              <a:rPr lang="en-US" dirty="0" err="1" smtClean="0"/>
              <a:t>à</a:t>
            </a:r>
            <a:r>
              <a:rPr lang="en-US" dirty="0" smtClean="0"/>
              <a:t> </a:t>
            </a:r>
            <a:r>
              <a:rPr lang="en-US" dirty="0" err="1" smtClean="0"/>
              <a:t>l’énergie</a:t>
            </a:r>
            <a:r>
              <a:rPr lang="en-US" dirty="0" smtClean="0"/>
              <a:t> de la </a:t>
            </a:r>
            <a:r>
              <a:rPr lang="en-US" dirty="0" err="1" smtClean="0"/>
              <a:t>particule</a:t>
            </a:r>
            <a:r>
              <a:rPr lang="en-US" dirty="0" smtClean="0"/>
              <a:t> </a:t>
            </a:r>
            <a:r>
              <a:rPr lang="en-US" dirty="0" err="1" smtClean="0"/>
              <a:t>incidente</a:t>
            </a:r>
            <a:endParaRPr lang="en-US" dirty="0" smtClean="0"/>
          </a:p>
          <a:p>
            <a:pPr marL="742898" lvl="1" indent="-285750">
              <a:buFont typeface="Arial"/>
              <a:buChar char="•"/>
            </a:pPr>
            <a:r>
              <a:rPr lang="en-US" dirty="0" smtClean="0"/>
              <a:t>on </a:t>
            </a:r>
            <a:r>
              <a:rPr lang="en-US" dirty="0" err="1" smtClean="0"/>
              <a:t>peut</a:t>
            </a:r>
            <a:r>
              <a:rPr lang="en-US" dirty="0" smtClean="0"/>
              <a:t> </a:t>
            </a:r>
            <a:r>
              <a:rPr lang="en-US" dirty="0" err="1" smtClean="0"/>
              <a:t>mesurer</a:t>
            </a:r>
            <a:r>
              <a:rPr lang="en-US" dirty="0" smtClean="0"/>
              <a:t> le </a:t>
            </a:r>
            <a:r>
              <a:rPr lang="en-US" dirty="0" err="1" smtClean="0"/>
              <a:t>nombre</a:t>
            </a:r>
            <a:r>
              <a:rPr lang="en-US" dirty="0" smtClean="0"/>
              <a:t> de photons </a:t>
            </a:r>
            <a:r>
              <a:rPr lang="en-US" dirty="0" err="1" smtClean="0"/>
              <a:t>à</a:t>
            </a:r>
            <a:r>
              <a:rPr lang="en-US" dirty="0" smtClean="0"/>
              <a:t> la fin de la cascade avec un </a:t>
            </a:r>
            <a:r>
              <a:rPr lang="en-US" dirty="0" err="1" smtClean="0"/>
              <a:t>photodétecteur</a:t>
            </a:r>
            <a:endParaRPr lang="en-US" dirty="0"/>
          </a:p>
        </p:txBody>
      </p:sp>
      <p:sp>
        <p:nvSpPr>
          <p:cNvPr id="5" name="TextBox 4"/>
          <p:cNvSpPr txBox="1"/>
          <p:nvPr/>
        </p:nvSpPr>
        <p:spPr>
          <a:xfrm>
            <a:off x="5716186" y="5555473"/>
            <a:ext cx="3242068" cy="923330"/>
          </a:xfrm>
          <a:prstGeom prst="rect">
            <a:avLst/>
          </a:prstGeom>
          <a:noFill/>
        </p:spPr>
        <p:txBody>
          <a:bodyPr wrap="none" rtlCol="0">
            <a:spAutoFit/>
          </a:bodyPr>
          <a:lstStyle/>
          <a:p>
            <a:r>
              <a:rPr lang="en-US" dirty="0" err="1" smtClean="0"/>
              <a:t>Détecteur</a:t>
            </a:r>
            <a:r>
              <a:rPr lang="en-US" dirty="0" smtClean="0"/>
              <a:t> </a:t>
            </a:r>
            <a:r>
              <a:rPr lang="en-US" dirty="0" err="1" smtClean="0"/>
              <a:t>subdivisé</a:t>
            </a:r>
            <a:r>
              <a:rPr lang="en-US" dirty="0" smtClean="0"/>
              <a:t> en cellules</a:t>
            </a:r>
          </a:p>
          <a:p>
            <a:r>
              <a:rPr lang="en-US" dirty="0" smtClean="0"/>
              <a:t> de petite </a:t>
            </a:r>
            <a:r>
              <a:rPr lang="en-US" dirty="0" err="1" smtClean="0"/>
              <a:t>taille</a:t>
            </a:r>
            <a:r>
              <a:rPr lang="en-US" dirty="0" smtClean="0"/>
              <a:t> </a:t>
            </a:r>
            <a:r>
              <a:rPr lang="en-US" dirty="0" err="1" smtClean="0"/>
              <a:t>permet</a:t>
            </a:r>
            <a:r>
              <a:rPr lang="en-US" dirty="0" smtClean="0"/>
              <a:t> de savoir</a:t>
            </a:r>
          </a:p>
          <a:p>
            <a:r>
              <a:rPr lang="en-US" dirty="0" smtClean="0"/>
              <a:t> </a:t>
            </a:r>
            <a:r>
              <a:rPr lang="en-US" dirty="0" err="1" smtClean="0"/>
              <a:t>où</a:t>
            </a:r>
            <a:r>
              <a:rPr lang="en-US" dirty="0" smtClean="0"/>
              <a:t> </a:t>
            </a:r>
            <a:r>
              <a:rPr lang="en-US" dirty="0" err="1" smtClean="0"/>
              <a:t>est</a:t>
            </a:r>
            <a:r>
              <a:rPr lang="en-US" dirty="0" smtClean="0"/>
              <a:t> </a:t>
            </a:r>
            <a:r>
              <a:rPr lang="en-US" dirty="0" err="1" smtClean="0"/>
              <a:t>passée</a:t>
            </a:r>
            <a:r>
              <a:rPr lang="en-US" dirty="0" smtClean="0"/>
              <a:t> la </a:t>
            </a:r>
            <a:r>
              <a:rPr lang="en-US" dirty="0" err="1" smtClean="0"/>
              <a:t>particule</a:t>
            </a:r>
            <a:endParaRPr lang="en-US" dirty="0"/>
          </a:p>
        </p:txBody>
      </p:sp>
      <p:pic>
        <p:nvPicPr>
          <p:cNvPr id="10" name="Picture 8" descr="fe24elwhite_small"/>
          <p:cNvPicPr>
            <a:picLocks noChangeAspect="1" noChangeArrowheads="1"/>
          </p:cNvPicPr>
          <p:nvPr/>
        </p:nvPicPr>
        <p:blipFill>
          <a:blip r:embed="rId3" cstate="print"/>
          <a:srcRect/>
          <a:stretch>
            <a:fillRect/>
          </a:stretch>
        </p:blipFill>
        <p:spPr bwMode="auto">
          <a:xfrm>
            <a:off x="5467426" y="3893378"/>
            <a:ext cx="3568154" cy="1367646"/>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FD889E0-CAB2-4699-909D-B9A88D47ACBE}" type="slidenum">
              <a:rPr lang="en-US" smtClean="0"/>
              <a:t>29</a:t>
            </a:fld>
            <a:endParaRPr lang="en-US"/>
          </a:p>
        </p:txBody>
      </p:sp>
    </p:spTree>
    <p:extLst>
      <p:ext uri="{BB962C8B-B14F-4D97-AF65-F5344CB8AC3E}">
        <p14:creationId xmlns:p14="http://schemas.microsoft.com/office/powerpoint/2010/main" val="42192878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84163" y="630382"/>
            <a:ext cx="8574087" cy="967840"/>
          </a:xfrm>
        </p:spPr>
        <p:txBody>
          <a:bodyPr/>
          <a:lstStyle/>
          <a:p>
            <a:r>
              <a:rPr lang="fr-FR" dirty="0" smtClean="0"/>
              <a:t>Plan de l’exposé</a:t>
            </a:r>
            <a:endParaRPr lang="fr-FR" dirty="0"/>
          </a:p>
        </p:txBody>
      </p:sp>
      <p:sp>
        <p:nvSpPr>
          <p:cNvPr id="5" name="Espace réservé du pied de page 4"/>
          <p:cNvSpPr>
            <a:spLocks noGrp="1"/>
          </p:cNvSpPr>
          <p:nvPr>
            <p:ph type="ftr" sz="quarter" idx="11"/>
          </p:nvPr>
        </p:nvSpPr>
        <p:spPr/>
        <p:txBody>
          <a:bodyPr/>
          <a:lstStyle/>
          <a:p>
            <a:r>
              <a:rPr lang="fr-FR" smtClean="0"/>
              <a:t>J. MALCLES 25/09/2012</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2" name="TextBox 1"/>
          <p:cNvSpPr txBox="1"/>
          <p:nvPr/>
        </p:nvSpPr>
        <p:spPr>
          <a:xfrm>
            <a:off x="698502" y="1779686"/>
            <a:ext cx="8445498" cy="4985980"/>
          </a:xfrm>
          <a:prstGeom prst="rect">
            <a:avLst/>
          </a:prstGeom>
          <a:noFill/>
        </p:spPr>
        <p:txBody>
          <a:bodyPr wrap="square" rtlCol="0">
            <a:spAutoFit/>
          </a:bodyPr>
          <a:lstStyle/>
          <a:p>
            <a:pPr marL="285750" indent="-285750">
              <a:buFont typeface="Arial"/>
              <a:buChar char="•"/>
            </a:pPr>
            <a:r>
              <a:rPr lang="en-US" sz="2000" b="1" dirty="0" smtClean="0">
                <a:solidFill>
                  <a:srgbClr val="990000"/>
                </a:solidFill>
              </a:rPr>
              <a:t>Introduction: </a:t>
            </a:r>
          </a:p>
          <a:p>
            <a:pPr marL="285750" indent="-285750">
              <a:buFont typeface="Arial"/>
              <a:buChar char="•"/>
            </a:pPr>
            <a:endParaRPr lang="en-US" sz="2000" b="1" dirty="0" smtClean="0">
              <a:solidFill>
                <a:srgbClr val="990000"/>
              </a:solidFill>
            </a:endParaRPr>
          </a:p>
          <a:p>
            <a:pPr marL="742898" lvl="1" indent="-285750">
              <a:buFont typeface="Arial"/>
              <a:buChar char="•"/>
            </a:pPr>
            <a:r>
              <a:rPr lang="en-US" sz="2000" dirty="0">
                <a:solidFill>
                  <a:srgbClr val="000000"/>
                </a:solidFill>
              </a:rPr>
              <a:t>L</a:t>
            </a:r>
            <a:r>
              <a:rPr lang="en-US" sz="2000" dirty="0" smtClean="0">
                <a:solidFill>
                  <a:srgbClr val="000000"/>
                </a:solidFill>
              </a:rPr>
              <a:t>e </a:t>
            </a:r>
            <a:r>
              <a:rPr lang="en-US" sz="2000" dirty="0" err="1">
                <a:solidFill>
                  <a:srgbClr val="000000"/>
                </a:solidFill>
              </a:rPr>
              <a:t>M</a:t>
            </a:r>
            <a:r>
              <a:rPr lang="en-US" sz="2000" dirty="0" err="1" smtClean="0">
                <a:solidFill>
                  <a:srgbClr val="000000"/>
                </a:solidFill>
              </a:rPr>
              <a:t>odèle</a:t>
            </a:r>
            <a:r>
              <a:rPr lang="en-US" sz="2000" dirty="0" smtClean="0">
                <a:solidFill>
                  <a:srgbClr val="000000"/>
                </a:solidFill>
              </a:rPr>
              <a:t> </a:t>
            </a:r>
            <a:r>
              <a:rPr lang="en-US" sz="2000" dirty="0">
                <a:solidFill>
                  <a:srgbClr val="000000"/>
                </a:solidFill>
              </a:rPr>
              <a:t>S</a:t>
            </a:r>
            <a:r>
              <a:rPr lang="en-US" sz="2000" dirty="0" smtClean="0">
                <a:solidFill>
                  <a:srgbClr val="000000"/>
                </a:solidFill>
              </a:rPr>
              <a:t>tandard de la physique des </a:t>
            </a:r>
            <a:r>
              <a:rPr lang="en-US" sz="2000" dirty="0" err="1" smtClean="0">
                <a:solidFill>
                  <a:srgbClr val="000000"/>
                </a:solidFill>
              </a:rPr>
              <a:t>particules</a:t>
            </a:r>
            <a:endParaRPr lang="en-US" sz="2000" dirty="0">
              <a:solidFill>
                <a:srgbClr val="000000"/>
              </a:solidFill>
            </a:endParaRPr>
          </a:p>
          <a:p>
            <a:pPr marL="742898" lvl="1" indent="-285750">
              <a:buFont typeface="Arial"/>
              <a:buChar char="•"/>
            </a:pPr>
            <a:r>
              <a:rPr lang="en-US" sz="2000" dirty="0" smtClean="0">
                <a:solidFill>
                  <a:srgbClr val="000000"/>
                </a:solidFill>
              </a:rPr>
              <a:t>Le boson de Higgs: </a:t>
            </a:r>
            <a:r>
              <a:rPr lang="en-US" sz="2000" dirty="0" err="1" smtClean="0">
                <a:solidFill>
                  <a:srgbClr val="000000"/>
                </a:solidFill>
              </a:rPr>
              <a:t>rôle</a:t>
            </a:r>
            <a:r>
              <a:rPr lang="en-US" sz="2000" dirty="0" smtClean="0">
                <a:solidFill>
                  <a:srgbClr val="000000"/>
                </a:solidFill>
              </a:rPr>
              <a:t> </a:t>
            </a:r>
            <a:r>
              <a:rPr lang="en-US" sz="2000" dirty="0" err="1" smtClean="0">
                <a:solidFill>
                  <a:srgbClr val="000000"/>
                </a:solidFill>
              </a:rPr>
              <a:t>dans</a:t>
            </a:r>
            <a:r>
              <a:rPr lang="en-US" sz="2000" dirty="0" smtClean="0">
                <a:solidFill>
                  <a:srgbClr val="000000"/>
                </a:solidFill>
              </a:rPr>
              <a:t> le </a:t>
            </a:r>
            <a:r>
              <a:rPr lang="en-US" sz="2000" dirty="0" err="1" smtClean="0">
                <a:solidFill>
                  <a:srgbClr val="000000"/>
                </a:solidFill>
              </a:rPr>
              <a:t>modèle</a:t>
            </a:r>
            <a:r>
              <a:rPr lang="en-US" sz="2000" dirty="0" smtClean="0">
                <a:solidFill>
                  <a:srgbClr val="000000"/>
                </a:solidFill>
              </a:rPr>
              <a:t>, </a:t>
            </a:r>
            <a:r>
              <a:rPr lang="en-US" sz="2000" dirty="0" err="1" smtClean="0">
                <a:solidFill>
                  <a:srgbClr val="000000"/>
                </a:solidFill>
              </a:rPr>
              <a:t>connaissances</a:t>
            </a:r>
            <a:r>
              <a:rPr lang="en-US" sz="2000" dirty="0" smtClean="0">
                <a:solidFill>
                  <a:srgbClr val="000000"/>
                </a:solidFill>
              </a:rPr>
              <a:t> </a:t>
            </a:r>
            <a:r>
              <a:rPr lang="en-US" sz="2000" dirty="0" err="1" smtClean="0">
                <a:solidFill>
                  <a:srgbClr val="000000"/>
                </a:solidFill>
              </a:rPr>
              <a:t>avant</a:t>
            </a:r>
            <a:r>
              <a:rPr lang="en-US" sz="2000" dirty="0" smtClean="0">
                <a:solidFill>
                  <a:srgbClr val="000000"/>
                </a:solidFill>
              </a:rPr>
              <a:t> le LHC</a:t>
            </a:r>
          </a:p>
          <a:p>
            <a:pPr marL="1200046" lvl="2" indent="-285750">
              <a:buFont typeface="Arial"/>
              <a:buChar char="•"/>
            </a:pPr>
            <a:endParaRPr lang="en-US" sz="2000" dirty="0" smtClean="0">
              <a:solidFill>
                <a:srgbClr val="000000"/>
              </a:solidFill>
            </a:endParaRPr>
          </a:p>
          <a:p>
            <a:pPr marL="285750" indent="-285750">
              <a:buFont typeface="Arial"/>
              <a:buChar char="•"/>
            </a:pPr>
            <a:r>
              <a:rPr lang="en-US" sz="2000" b="1" dirty="0">
                <a:solidFill>
                  <a:srgbClr val="990000"/>
                </a:solidFill>
              </a:rPr>
              <a:t>Le LHC et </a:t>
            </a:r>
            <a:r>
              <a:rPr lang="en-US" sz="2000" b="1" dirty="0" err="1">
                <a:solidFill>
                  <a:srgbClr val="990000"/>
                </a:solidFill>
              </a:rPr>
              <a:t>ses</a:t>
            </a:r>
            <a:r>
              <a:rPr lang="en-US" sz="2000" b="1" dirty="0">
                <a:solidFill>
                  <a:srgbClr val="990000"/>
                </a:solidFill>
              </a:rPr>
              <a:t> </a:t>
            </a:r>
            <a:r>
              <a:rPr lang="en-US" sz="2000" b="1" dirty="0" err="1">
                <a:solidFill>
                  <a:srgbClr val="990000"/>
                </a:solidFill>
              </a:rPr>
              <a:t>détecteurs</a:t>
            </a:r>
            <a:r>
              <a:rPr lang="en-US" sz="2000" b="1" dirty="0" smtClean="0">
                <a:solidFill>
                  <a:srgbClr val="990000"/>
                </a:solidFill>
              </a:rPr>
              <a:t>:</a:t>
            </a:r>
          </a:p>
          <a:p>
            <a:pPr marL="285750" indent="-285750">
              <a:buFont typeface="Arial"/>
              <a:buChar char="•"/>
            </a:pPr>
            <a:endParaRPr lang="en-US" sz="2000" dirty="0">
              <a:solidFill>
                <a:srgbClr val="000000"/>
              </a:solidFill>
            </a:endParaRPr>
          </a:p>
          <a:p>
            <a:pPr marL="742898" lvl="1" indent="-285750">
              <a:buFont typeface="Arial"/>
              <a:buChar char="•"/>
            </a:pPr>
            <a:r>
              <a:rPr lang="en-US" sz="2000" dirty="0" smtClean="0">
                <a:solidFill>
                  <a:srgbClr val="000000"/>
                </a:solidFill>
              </a:rPr>
              <a:t>Comment </a:t>
            </a:r>
            <a:r>
              <a:rPr lang="en-US" sz="2000" dirty="0" err="1" smtClean="0">
                <a:solidFill>
                  <a:srgbClr val="000000"/>
                </a:solidFill>
              </a:rPr>
              <a:t>produire</a:t>
            </a:r>
            <a:r>
              <a:rPr lang="en-US" sz="2000" dirty="0" smtClean="0">
                <a:solidFill>
                  <a:srgbClr val="000000"/>
                </a:solidFill>
              </a:rPr>
              <a:t> le boson de Higgs? Le LHC</a:t>
            </a:r>
          </a:p>
          <a:p>
            <a:pPr marL="742898" lvl="1" indent="-285750">
              <a:buFont typeface="Arial"/>
              <a:buChar char="•"/>
            </a:pPr>
            <a:r>
              <a:rPr lang="en-US" sz="2000" dirty="0" smtClean="0">
                <a:solidFill>
                  <a:srgbClr val="000000"/>
                </a:solidFill>
              </a:rPr>
              <a:t>Comment </a:t>
            </a:r>
            <a:r>
              <a:rPr lang="en-US" sz="2000" dirty="0" err="1" smtClean="0">
                <a:solidFill>
                  <a:srgbClr val="000000"/>
                </a:solidFill>
              </a:rPr>
              <a:t>détecter</a:t>
            </a:r>
            <a:r>
              <a:rPr lang="en-US" sz="2000" dirty="0" smtClean="0">
                <a:solidFill>
                  <a:srgbClr val="000000"/>
                </a:solidFill>
              </a:rPr>
              <a:t> le boson de Higgs? Les </a:t>
            </a:r>
            <a:r>
              <a:rPr lang="en-US" sz="2000" dirty="0" err="1" smtClean="0">
                <a:solidFill>
                  <a:srgbClr val="000000"/>
                </a:solidFill>
              </a:rPr>
              <a:t>détecteurs</a:t>
            </a:r>
            <a:r>
              <a:rPr lang="en-US" sz="2000" dirty="0" smtClean="0">
                <a:solidFill>
                  <a:srgbClr val="000000"/>
                </a:solidFill>
              </a:rPr>
              <a:t> ATLAS et CMS	</a:t>
            </a:r>
          </a:p>
          <a:p>
            <a:pPr marL="742898" lvl="1" indent="-285750">
              <a:buFont typeface="Arial"/>
              <a:buChar char="•"/>
            </a:pPr>
            <a:r>
              <a:rPr lang="en-US" sz="2000" dirty="0" err="1" smtClean="0"/>
              <a:t>Exemple</a:t>
            </a:r>
            <a:r>
              <a:rPr lang="en-US" sz="2000" dirty="0" smtClean="0"/>
              <a:t> </a:t>
            </a:r>
            <a:r>
              <a:rPr lang="en-US" sz="2000" dirty="0" err="1" smtClean="0"/>
              <a:t>d’implication</a:t>
            </a:r>
            <a:r>
              <a:rPr lang="en-US" sz="2000" dirty="0" smtClean="0"/>
              <a:t> d’un </a:t>
            </a:r>
            <a:r>
              <a:rPr lang="en-US" sz="2000" dirty="0" err="1" smtClean="0"/>
              <a:t>laboratoire</a:t>
            </a:r>
            <a:r>
              <a:rPr lang="en-US" sz="2000" dirty="0" smtClean="0"/>
              <a:t> </a:t>
            </a:r>
            <a:r>
              <a:rPr lang="en-US" sz="2000" dirty="0" err="1" smtClean="0"/>
              <a:t>dans</a:t>
            </a:r>
            <a:r>
              <a:rPr lang="en-US" sz="2000" dirty="0" smtClean="0"/>
              <a:t> </a:t>
            </a:r>
            <a:r>
              <a:rPr lang="en-US" sz="2000" dirty="0" err="1" smtClean="0"/>
              <a:t>ces</a:t>
            </a:r>
            <a:r>
              <a:rPr lang="en-US" sz="2000" dirty="0" smtClean="0"/>
              <a:t> </a:t>
            </a:r>
            <a:r>
              <a:rPr lang="en-US" sz="2000" dirty="0" err="1" smtClean="0"/>
              <a:t>détecteurs</a:t>
            </a:r>
            <a:endParaRPr lang="en-US" sz="2000" dirty="0" smtClean="0"/>
          </a:p>
          <a:p>
            <a:pPr marL="285750" indent="-285750">
              <a:buFont typeface="Arial"/>
              <a:buChar char="•"/>
            </a:pPr>
            <a:endParaRPr lang="en-US" sz="2000" dirty="0" smtClean="0"/>
          </a:p>
          <a:p>
            <a:pPr marL="285750" indent="-285750">
              <a:buFont typeface="Arial"/>
              <a:buChar char="•"/>
            </a:pPr>
            <a:r>
              <a:rPr lang="en-US" sz="2000" b="1" dirty="0" smtClean="0">
                <a:solidFill>
                  <a:schemeClr val="accent1"/>
                </a:solidFill>
              </a:rPr>
              <a:t>La </a:t>
            </a:r>
            <a:r>
              <a:rPr lang="en-US" sz="2000" b="1" dirty="0" err="1" smtClean="0">
                <a:solidFill>
                  <a:schemeClr val="accent1"/>
                </a:solidFill>
              </a:rPr>
              <a:t>recherche</a:t>
            </a:r>
            <a:r>
              <a:rPr lang="en-US" sz="2000" b="1" dirty="0" smtClean="0">
                <a:solidFill>
                  <a:schemeClr val="accent1"/>
                </a:solidFill>
              </a:rPr>
              <a:t> du boson de Higgs au LHC</a:t>
            </a:r>
          </a:p>
          <a:p>
            <a:endParaRPr lang="en-US" sz="2000" b="1" dirty="0" smtClean="0">
              <a:solidFill>
                <a:schemeClr val="accent1"/>
              </a:solidFill>
            </a:endParaRPr>
          </a:p>
          <a:p>
            <a:pPr marL="742898" lvl="1" indent="-285750">
              <a:buFont typeface="Arial"/>
              <a:buChar char="•"/>
            </a:pPr>
            <a:r>
              <a:rPr lang="en-US" sz="2000" dirty="0" err="1" smtClean="0"/>
              <a:t>Désintégration</a:t>
            </a:r>
            <a:r>
              <a:rPr lang="en-US" sz="2000" dirty="0" smtClean="0"/>
              <a:t> en </a:t>
            </a:r>
            <a:r>
              <a:rPr lang="en-US" sz="2000" dirty="0" err="1" smtClean="0"/>
              <a:t>deux</a:t>
            </a:r>
            <a:r>
              <a:rPr lang="en-US" sz="2000" dirty="0" smtClean="0"/>
              <a:t> photons</a:t>
            </a:r>
          </a:p>
          <a:p>
            <a:pPr marL="742898" lvl="1" indent="-285750">
              <a:buFont typeface="Arial"/>
              <a:buChar char="•"/>
            </a:pPr>
            <a:r>
              <a:rPr lang="en-US" sz="2000" dirty="0" err="1" smtClean="0"/>
              <a:t>Désintégration</a:t>
            </a:r>
            <a:r>
              <a:rPr lang="en-US" sz="2000" dirty="0" smtClean="0"/>
              <a:t> en 4 leptons</a:t>
            </a:r>
          </a:p>
          <a:p>
            <a:endParaRPr lang="en-US" dirty="0"/>
          </a:p>
        </p:txBody>
      </p:sp>
      <p:sp>
        <p:nvSpPr>
          <p:cNvPr id="3" name="Slide Number Placeholder 2"/>
          <p:cNvSpPr>
            <a:spLocks noGrp="1"/>
          </p:cNvSpPr>
          <p:nvPr>
            <p:ph type="sldNum" sz="quarter" idx="12"/>
          </p:nvPr>
        </p:nvSpPr>
        <p:spPr/>
        <p:txBody>
          <a:bodyPr/>
          <a:lstStyle/>
          <a:p>
            <a:fld id="{5FD889E0-CAB2-4699-909D-B9A88D47ACBE}" type="slidenum">
              <a:rPr lang="en-US" smtClean="0"/>
              <a:t>3</a:t>
            </a:fld>
            <a:endParaRPr lang="en-US"/>
          </a:p>
        </p:txBody>
      </p:sp>
    </p:spTree>
    <p:extLst>
      <p:ext uri="{BB962C8B-B14F-4D97-AF65-F5344CB8AC3E}">
        <p14:creationId xmlns:p14="http://schemas.microsoft.com/office/powerpoint/2010/main" val="21739201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Comment le </a:t>
            </a:r>
            <a:r>
              <a:rPr lang="en-US" dirty="0" err="1"/>
              <a:t>détecter</a:t>
            </a:r>
            <a:r>
              <a:rPr lang="en-US" dirty="0"/>
              <a:t>?</a:t>
            </a:r>
            <a:endParaRPr lang="fr-FR" dirty="0"/>
          </a:p>
        </p:txBody>
      </p:sp>
      <p:sp>
        <p:nvSpPr>
          <p:cNvPr id="8" name="Espace réservé du pied de page 7"/>
          <p:cNvSpPr>
            <a:spLocks noGrp="1"/>
          </p:cNvSpPr>
          <p:nvPr>
            <p:ph type="ftr" sz="quarter" idx="11"/>
          </p:nvPr>
        </p:nvSpPr>
        <p:spPr/>
        <p:txBody>
          <a:bodyPr/>
          <a:lstStyle/>
          <a:p>
            <a:r>
              <a:rPr lang="fr-FR" smtClean="0"/>
              <a:t>J. MALCLES 25/09/2012</a:t>
            </a:r>
            <a:endParaRPr lang="en-US"/>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560" y="1693497"/>
            <a:ext cx="5807155" cy="516450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 name="Slide Number Placeholder 2"/>
          <p:cNvSpPr>
            <a:spLocks noGrp="1"/>
          </p:cNvSpPr>
          <p:nvPr>
            <p:ph type="sldNum" sz="quarter" idx="12"/>
          </p:nvPr>
        </p:nvSpPr>
        <p:spPr/>
        <p:txBody>
          <a:bodyPr/>
          <a:lstStyle/>
          <a:p>
            <a:fld id="{5FD889E0-CAB2-4699-909D-B9A88D47ACBE}" type="slidenum">
              <a:rPr lang="en-US" smtClean="0"/>
              <a:t>30</a:t>
            </a:fld>
            <a:endParaRPr lang="en-US"/>
          </a:p>
        </p:txBody>
      </p:sp>
    </p:spTree>
    <p:extLst>
      <p:ext uri="{BB962C8B-B14F-4D97-AF65-F5344CB8AC3E}">
        <p14:creationId xmlns:p14="http://schemas.microsoft.com/office/powerpoint/2010/main" val="337224816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Comment le </a:t>
            </a:r>
            <a:r>
              <a:rPr lang="en-US" dirty="0" err="1" smtClean="0"/>
              <a:t>détecter</a:t>
            </a:r>
            <a:r>
              <a:rPr lang="en-US" dirty="0" smtClean="0"/>
              <a:t>?</a:t>
            </a:r>
            <a:endParaRPr lang="en-US" dirty="0"/>
          </a:p>
        </p:txBody>
      </p:sp>
      <p:sp>
        <p:nvSpPr>
          <p:cNvPr id="9" name="Content Placeholder 2"/>
          <p:cNvSpPr>
            <a:spLocks noGrp="1"/>
          </p:cNvSpPr>
          <p:nvPr>
            <p:ph idx="1"/>
          </p:nvPr>
        </p:nvSpPr>
        <p:spPr>
          <a:xfrm>
            <a:off x="47105" y="1467741"/>
            <a:ext cx="8978363" cy="4712926"/>
          </a:xfrm>
        </p:spPr>
        <p:txBody>
          <a:bodyPr>
            <a:noAutofit/>
          </a:bodyPr>
          <a:lstStyle/>
          <a:p>
            <a:pPr marL="0" indent="0">
              <a:buNone/>
            </a:pPr>
            <a:endParaRPr lang="en-US" sz="1200" dirty="0"/>
          </a:p>
          <a:p>
            <a:r>
              <a:rPr lang="en-US" sz="1800" dirty="0" smtClean="0">
                <a:solidFill>
                  <a:schemeClr val="tx1"/>
                </a:solidFill>
              </a:rPr>
              <a:t>On </a:t>
            </a:r>
            <a:r>
              <a:rPr lang="en-US" sz="1800" dirty="0" err="1" smtClean="0">
                <a:solidFill>
                  <a:schemeClr val="tx1"/>
                </a:solidFill>
              </a:rPr>
              <a:t>utilise</a:t>
            </a:r>
            <a:r>
              <a:rPr lang="en-US" sz="1800" dirty="0" smtClean="0">
                <a:solidFill>
                  <a:schemeClr val="tx1"/>
                </a:solidFill>
              </a:rPr>
              <a:t> les interactions entre les </a:t>
            </a:r>
            <a:r>
              <a:rPr lang="en-US" sz="1800" dirty="0" err="1" smtClean="0">
                <a:solidFill>
                  <a:schemeClr val="tx1"/>
                </a:solidFill>
              </a:rPr>
              <a:t>particules</a:t>
            </a:r>
            <a:r>
              <a:rPr lang="en-US" sz="1800" dirty="0" smtClean="0">
                <a:solidFill>
                  <a:schemeClr val="tx1"/>
                </a:solidFill>
              </a:rPr>
              <a:t> et la </a:t>
            </a:r>
            <a:r>
              <a:rPr lang="en-US" sz="1800" dirty="0" err="1" smtClean="0">
                <a:solidFill>
                  <a:schemeClr val="tx1"/>
                </a:solidFill>
              </a:rPr>
              <a:t>matière</a:t>
            </a:r>
            <a:r>
              <a:rPr lang="en-US" sz="1800" dirty="0" smtClean="0">
                <a:solidFill>
                  <a:schemeClr val="tx1"/>
                </a:solidFill>
              </a:rPr>
              <a:t> pour </a:t>
            </a:r>
            <a:r>
              <a:rPr lang="en-US" sz="1800" dirty="0" err="1" smtClean="0">
                <a:solidFill>
                  <a:schemeClr val="tx1"/>
                </a:solidFill>
              </a:rPr>
              <a:t>détecter</a:t>
            </a:r>
            <a:r>
              <a:rPr lang="en-US" sz="1800" dirty="0" smtClean="0">
                <a:solidFill>
                  <a:schemeClr val="tx1"/>
                </a:solidFill>
              </a:rPr>
              <a:t> les </a:t>
            </a:r>
            <a:r>
              <a:rPr lang="en-US" sz="1800" dirty="0" err="1" smtClean="0">
                <a:solidFill>
                  <a:schemeClr val="tx1"/>
                </a:solidFill>
              </a:rPr>
              <a:t>particules</a:t>
            </a:r>
            <a:endParaRPr lang="en-US" sz="1800" dirty="0" smtClean="0">
              <a:solidFill>
                <a:schemeClr val="tx1"/>
              </a:solidFill>
            </a:endParaRPr>
          </a:p>
          <a:p>
            <a:r>
              <a:rPr lang="en-US" sz="1800" dirty="0" err="1" smtClean="0">
                <a:solidFill>
                  <a:schemeClr val="tx1"/>
                </a:solidFill>
              </a:rPr>
              <a:t>Chaque</a:t>
            </a:r>
            <a:r>
              <a:rPr lang="en-US" sz="1800" dirty="0" smtClean="0">
                <a:solidFill>
                  <a:schemeClr val="tx1"/>
                </a:solidFill>
              </a:rPr>
              <a:t> type de </a:t>
            </a:r>
            <a:r>
              <a:rPr lang="en-US" sz="1800" dirty="0" err="1" smtClean="0">
                <a:solidFill>
                  <a:schemeClr val="tx1"/>
                </a:solidFill>
              </a:rPr>
              <a:t>particule</a:t>
            </a:r>
            <a:r>
              <a:rPr lang="en-US" sz="1800" dirty="0" smtClean="0">
                <a:solidFill>
                  <a:schemeClr val="tx1"/>
                </a:solidFill>
              </a:rPr>
              <a:t> </a:t>
            </a:r>
            <a:r>
              <a:rPr lang="en-US" sz="1800" dirty="0" err="1" smtClean="0">
                <a:solidFill>
                  <a:schemeClr val="tx1"/>
                </a:solidFill>
              </a:rPr>
              <a:t>interagit</a:t>
            </a:r>
            <a:r>
              <a:rPr lang="en-US" sz="1800" dirty="0" smtClean="0">
                <a:solidFill>
                  <a:schemeClr val="tx1"/>
                </a:solidFill>
              </a:rPr>
              <a:t> </a:t>
            </a:r>
            <a:r>
              <a:rPr lang="en-US" sz="1800" dirty="0" err="1" smtClean="0">
                <a:solidFill>
                  <a:schemeClr val="tx1"/>
                </a:solidFill>
              </a:rPr>
              <a:t>différemment</a:t>
            </a:r>
            <a:r>
              <a:rPr lang="en-US" sz="1800" dirty="0" smtClean="0">
                <a:solidFill>
                  <a:schemeClr val="tx1"/>
                </a:solidFill>
              </a:rPr>
              <a:t> et a un sous-</a:t>
            </a:r>
            <a:r>
              <a:rPr lang="en-US" sz="1800" dirty="0" err="1" smtClean="0">
                <a:solidFill>
                  <a:schemeClr val="tx1"/>
                </a:solidFill>
              </a:rPr>
              <a:t>détecteur</a:t>
            </a:r>
            <a:r>
              <a:rPr lang="en-US" sz="1800" dirty="0" smtClean="0">
                <a:solidFill>
                  <a:schemeClr val="tx1"/>
                </a:solidFill>
              </a:rPr>
              <a:t> </a:t>
            </a:r>
            <a:r>
              <a:rPr lang="en-US" sz="1800" dirty="0" err="1" smtClean="0">
                <a:solidFill>
                  <a:schemeClr val="tx1"/>
                </a:solidFill>
              </a:rPr>
              <a:t>dédié</a:t>
            </a:r>
            <a:endParaRPr lang="en-US" sz="1800" dirty="0" smtClean="0">
              <a:solidFill>
                <a:schemeClr val="tx1"/>
              </a:solidFill>
            </a:endParaRPr>
          </a:p>
        </p:txBody>
      </p:sp>
      <p:sp>
        <p:nvSpPr>
          <p:cNvPr id="7" name="Espace réservé du pied de page 6"/>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840" y="2844800"/>
            <a:ext cx="7698685" cy="3951992"/>
          </a:xfrm>
          <a:prstGeom prst="rect">
            <a:avLst/>
          </a:prstGeom>
        </p:spPr>
      </p:pic>
      <p:sp>
        <p:nvSpPr>
          <p:cNvPr id="6" name="Rectangle 5"/>
          <p:cNvSpPr/>
          <p:nvPr/>
        </p:nvSpPr>
        <p:spPr>
          <a:xfrm>
            <a:off x="810840" y="3352800"/>
            <a:ext cx="1525960" cy="372533"/>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10840" y="4013200"/>
            <a:ext cx="1525960" cy="220133"/>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930399" y="5604933"/>
            <a:ext cx="1032933" cy="694268"/>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435599" y="6453966"/>
            <a:ext cx="2573868" cy="404034"/>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31</a:t>
            </a:fld>
            <a:endParaRPr lang="en-US"/>
          </a:p>
        </p:txBody>
      </p:sp>
    </p:spTree>
    <p:extLst>
      <p:ext uri="{BB962C8B-B14F-4D97-AF65-F5344CB8AC3E}">
        <p14:creationId xmlns:p14="http://schemas.microsoft.com/office/powerpoint/2010/main" val="50247848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 </a:t>
            </a:r>
            <a:r>
              <a:rPr lang="en-US" dirty="0" err="1" smtClean="0"/>
              <a:t>détecteur</a:t>
            </a:r>
            <a:r>
              <a:rPr lang="en-US" dirty="0" smtClean="0"/>
              <a:t> CMS</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783818"/>
            <a:ext cx="7056437" cy="4695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Rectangle 3"/>
          <p:cNvSpPr>
            <a:spLocks noChangeArrowheads="1"/>
          </p:cNvSpPr>
          <p:nvPr/>
        </p:nvSpPr>
        <p:spPr bwMode="auto">
          <a:xfrm>
            <a:off x="187535" y="5205059"/>
            <a:ext cx="3165265" cy="1591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lnSpc>
                <a:spcPct val="90000"/>
              </a:lnSpc>
              <a:spcBef>
                <a:spcPts val="375"/>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dirty="0">
                <a:solidFill>
                  <a:srgbClr val="000000"/>
                </a:solidFill>
              </a:rPr>
              <a:t>Poids total	</a:t>
            </a:r>
            <a:r>
              <a:rPr lang="fr-FR" dirty="0" smtClean="0">
                <a:solidFill>
                  <a:srgbClr val="000000"/>
                </a:solidFill>
              </a:rPr>
              <a:t>12500 </a:t>
            </a:r>
            <a:r>
              <a:rPr lang="fr-FR" dirty="0" err="1">
                <a:solidFill>
                  <a:srgbClr val="000000"/>
                </a:solidFill>
              </a:rPr>
              <a:t>T</a:t>
            </a:r>
            <a:endParaRPr lang="fr-FR" dirty="0">
              <a:solidFill>
                <a:srgbClr val="000000"/>
              </a:solidFill>
            </a:endParaRPr>
          </a:p>
          <a:p>
            <a:pPr>
              <a:lnSpc>
                <a:spcPct val="90000"/>
              </a:lnSpc>
              <a:spcBef>
                <a:spcPts val="375"/>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dirty="0">
                <a:solidFill>
                  <a:srgbClr val="000000"/>
                </a:solidFill>
              </a:rPr>
              <a:t>Diamètre extérieur	15.0 m</a:t>
            </a:r>
          </a:p>
          <a:p>
            <a:pPr>
              <a:lnSpc>
                <a:spcPct val="90000"/>
              </a:lnSpc>
              <a:spcBef>
                <a:spcPts val="375"/>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dirty="0">
                <a:solidFill>
                  <a:srgbClr val="000000"/>
                </a:solidFill>
              </a:rPr>
              <a:t>Longueur		21.5 m</a:t>
            </a:r>
          </a:p>
          <a:p>
            <a:pPr>
              <a:lnSpc>
                <a:spcPct val="90000"/>
              </a:lnSpc>
              <a:spcBef>
                <a:spcPts val="375"/>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fr-FR" dirty="0">
                <a:solidFill>
                  <a:srgbClr val="000000"/>
                </a:solidFill>
              </a:rPr>
              <a:t>Champ magnétique	</a:t>
            </a:r>
            <a:r>
              <a:rPr lang="fr-FR" dirty="0" smtClean="0">
                <a:solidFill>
                  <a:srgbClr val="000000"/>
                </a:solidFill>
              </a:rPr>
              <a:t> 4 </a:t>
            </a:r>
            <a:r>
              <a:rPr lang="fr-FR" dirty="0">
                <a:solidFill>
                  <a:srgbClr val="000000"/>
                </a:solidFill>
              </a:rPr>
              <a:t>Tesla</a:t>
            </a:r>
          </a:p>
        </p:txBody>
      </p:sp>
      <p:sp>
        <p:nvSpPr>
          <p:cNvPr id="9" name="AutoShape 4"/>
          <p:cNvSpPr>
            <a:spLocks/>
          </p:cNvSpPr>
          <p:nvPr/>
        </p:nvSpPr>
        <p:spPr bwMode="auto">
          <a:xfrm>
            <a:off x="6347749" y="2360617"/>
            <a:ext cx="2584594" cy="488403"/>
          </a:xfrm>
          <a:prstGeom prst="borderCallout1">
            <a:avLst>
              <a:gd name="adj1" fmla="val 51380"/>
              <a:gd name="adj2" fmla="val -845"/>
              <a:gd name="adj3" fmla="val 232874"/>
              <a:gd name="adj4" fmla="val -76993"/>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b="1" dirty="0" smtClean="0">
                <a:solidFill>
                  <a:srgbClr val="000000"/>
                </a:solidFill>
              </a:rPr>
              <a:t>Calorim</a:t>
            </a:r>
            <a:r>
              <a:rPr lang="fr-FR" sz="1400" b="1" dirty="0" smtClean="0">
                <a:solidFill>
                  <a:srgbClr val="000000"/>
                </a:solidFill>
              </a:rPr>
              <a:t>ètre électromagnétique </a:t>
            </a:r>
            <a:r>
              <a:rPr lang="fr-FR" sz="1400" b="1" dirty="0" smtClean="0">
                <a:solidFill>
                  <a:srgbClr val="000000"/>
                </a:solidFill>
              </a:rPr>
              <a:t>ECAL</a:t>
            </a:r>
            <a:endParaRPr lang="fr-FR" sz="1400" b="1" dirty="0">
              <a:solidFill>
                <a:srgbClr val="000000"/>
              </a:solidFill>
            </a:endParaRPr>
          </a:p>
        </p:txBody>
      </p:sp>
      <p:sp>
        <p:nvSpPr>
          <p:cNvPr id="10" name="AutoShape 5"/>
          <p:cNvSpPr>
            <a:spLocks/>
          </p:cNvSpPr>
          <p:nvPr/>
        </p:nvSpPr>
        <p:spPr bwMode="auto">
          <a:xfrm>
            <a:off x="5181600" y="2014410"/>
            <a:ext cx="1524000" cy="276225"/>
          </a:xfrm>
          <a:prstGeom prst="borderCallout1">
            <a:avLst>
              <a:gd name="adj1" fmla="val 59062"/>
              <a:gd name="adj2" fmla="val 342"/>
              <a:gd name="adj3" fmla="val 567241"/>
              <a:gd name="adj4" fmla="val -67190"/>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b="1" dirty="0" err="1" smtClean="0">
                <a:solidFill>
                  <a:srgbClr val="000000"/>
                </a:solidFill>
              </a:rPr>
              <a:t>Trajectographe</a:t>
            </a:r>
            <a:endParaRPr lang="fr-FR" sz="1400" b="1" dirty="0">
              <a:solidFill>
                <a:srgbClr val="000000"/>
              </a:solidFill>
            </a:endParaRPr>
          </a:p>
        </p:txBody>
      </p:sp>
      <p:sp>
        <p:nvSpPr>
          <p:cNvPr id="11" name="AutoShape 6"/>
          <p:cNvSpPr>
            <a:spLocks/>
          </p:cNvSpPr>
          <p:nvPr/>
        </p:nvSpPr>
        <p:spPr bwMode="auto">
          <a:xfrm>
            <a:off x="3352800" y="5122330"/>
            <a:ext cx="990600" cy="276225"/>
          </a:xfrm>
          <a:prstGeom prst="borderCallout1">
            <a:avLst>
              <a:gd name="adj1" fmla="val 41380"/>
              <a:gd name="adj2" fmla="val 107694"/>
              <a:gd name="adj3" fmla="val -453449"/>
              <a:gd name="adj4" fmla="val 123079"/>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b="1">
                <a:solidFill>
                  <a:srgbClr val="000000"/>
                </a:solidFill>
              </a:rPr>
              <a:t>HCAL</a:t>
            </a:r>
          </a:p>
        </p:txBody>
      </p:sp>
      <p:sp>
        <p:nvSpPr>
          <p:cNvPr id="12" name="Line 7"/>
          <p:cNvSpPr>
            <a:spLocks noChangeShapeType="1"/>
          </p:cNvSpPr>
          <p:nvPr/>
        </p:nvSpPr>
        <p:spPr bwMode="auto">
          <a:xfrm flipV="1">
            <a:off x="4419600" y="4206343"/>
            <a:ext cx="1828800" cy="106997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AutoShape 9"/>
          <p:cNvSpPr>
            <a:spLocks/>
          </p:cNvSpPr>
          <p:nvPr/>
        </p:nvSpPr>
        <p:spPr bwMode="auto">
          <a:xfrm>
            <a:off x="381000" y="4436530"/>
            <a:ext cx="1828800" cy="533400"/>
          </a:xfrm>
          <a:prstGeom prst="borderCallout1">
            <a:avLst>
              <a:gd name="adj1" fmla="val 21431"/>
              <a:gd name="adj2" fmla="val 104167"/>
              <a:gd name="adj3" fmla="val -73213"/>
              <a:gd name="adj4" fmla="val 210676"/>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b="1">
                <a:solidFill>
                  <a:srgbClr val="000000"/>
                </a:solidFill>
              </a:rPr>
              <a:t>Aimant solénoïdal</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b="1">
                <a:solidFill>
                  <a:srgbClr val="000000"/>
                </a:solidFill>
              </a:rPr>
              <a:t>supraconducteur</a:t>
            </a:r>
          </a:p>
        </p:txBody>
      </p:sp>
      <p:sp>
        <p:nvSpPr>
          <p:cNvPr id="15" name="AutoShape 10"/>
          <p:cNvSpPr>
            <a:spLocks/>
          </p:cNvSpPr>
          <p:nvPr/>
        </p:nvSpPr>
        <p:spPr bwMode="auto">
          <a:xfrm>
            <a:off x="6781800" y="6036730"/>
            <a:ext cx="1295400" cy="352425"/>
          </a:xfrm>
          <a:prstGeom prst="borderCallout1">
            <a:avLst>
              <a:gd name="adj1" fmla="val 32431"/>
              <a:gd name="adj2" fmla="val -5884"/>
              <a:gd name="adj3" fmla="val -345944"/>
              <a:gd name="adj4" fmla="val -37866"/>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b="1">
                <a:solidFill>
                  <a:srgbClr val="000000"/>
                </a:solidFill>
              </a:rPr>
              <a:t>Muons</a:t>
            </a:r>
          </a:p>
        </p:txBody>
      </p:sp>
      <p:sp>
        <p:nvSpPr>
          <p:cNvPr id="17" name="Line 12"/>
          <p:cNvSpPr>
            <a:spLocks noChangeShapeType="1"/>
          </p:cNvSpPr>
          <p:nvPr/>
        </p:nvSpPr>
        <p:spPr bwMode="auto">
          <a:xfrm>
            <a:off x="5105400" y="2531530"/>
            <a:ext cx="685800" cy="152400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 name="Slide Number Placeholder 2"/>
          <p:cNvSpPr>
            <a:spLocks noGrp="1"/>
          </p:cNvSpPr>
          <p:nvPr>
            <p:ph type="sldNum" sz="quarter" idx="12"/>
          </p:nvPr>
        </p:nvSpPr>
        <p:spPr/>
        <p:txBody>
          <a:bodyPr/>
          <a:lstStyle/>
          <a:p>
            <a:fld id="{5FD889E0-CAB2-4699-909D-B9A88D47ACBE}" type="slidenum">
              <a:rPr lang="en-US" smtClean="0"/>
              <a:t>32</a:t>
            </a:fld>
            <a:endParaRPr lang="en-US"/>
          </a:p>
        </p:txBody>
      </p:sp>
    </p:spTree>
    <p:extLst>
      <p:ext uri="{BB962C8B-B14F-4D97-AF65-F5344CB8AC3E}">
        <p14:creationId xmlns:p14="http://schemas.microsoft.com/office/powerpoint/2010/main" val="6316990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 collaboration CMS</a:t>
            </a:r>
            <a:endParaRPr lang="en-US" dirty="0"/>
          </a:p>
        </p:txBody>
      </p:sp>
      <p:pic>
        <p:nvPicPr>
          <p:cNvPr id="18" name="Content Placeholder 6" descr="CMScollaboration_20120627_0139light.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38571" y="1777999"/>
            <a:ext cx="8119809" cy="4799542"/>
          </a:xfrm>
        </p:spPr>
      </p:pic>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 name="Slide Number Placeholder 2"/>
          <p:cNvSpPr>
            <a:spLocks noGrp="1"/>
          </p:cNvSpPr>
          <p:nvPr>
            <p:ph type="sldNum" sz="quarter" idx="12"/>
          </p:nvPr>
        </p:nvSpPr>
        <p:spPr/>
        <p:txBody>
          <a:bodyPr/>
          <a:lstStyle/>
          <a:p>
            <a:fld id="{5FD889E0-CAB2-4699-909D-B9A88D47ACBE}" type="slidenum">
              <a:rPr lang="en-US" smtClean="0"/>
              <a:t>33</a:t>
            </a:fld>
            <a:endParaRPr lang="en-US"/>
          </a:p>
        </p:txBody>
      </p:sp>
    </p:spTree>
    <p:extLst>
      <p:ext uri="{BB962C8B-B14F-4D97-AF65-F5344CB8AC3E}">
        <p14:creationId xmlns:p14="http://schemas.microsoft.com/office/powerpoint/2010/main" val="352916552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 </a:t>
            </a:r>
            <a:r>
              <a:rPr lang="en-US" dirty="0" err="1" smtClean="0"/>
              <a:t>calorimètre</a:t>
            </a:r>
            <a:r>
              <a:rPr lang="en-US" dirty="0" smtClean="0"/>
              <a:t> de CMS: ECAL</a:t>
            </a:r>
            <a:endParaRPr lang="en-US" dirty="0"/>
          </a:p>
        </p:txBody>
      </p:sp>
      <p:sp>
        <p:nvSpPr>
          <p:cNvPr id="16" name="Content Placeholder 2"/>
          <p:cNvSpPr>
            <a:spLocks noGrp="1"/>
          </p:cNvSpPr>
          <p:nvPr>
            <p:ph idx="1"/>
          </p:nvPr>
        </p:nvSpPr>
        <p:spPr>
          <a:xfrm>
            <a:off x="47105" y="3579889"/>
            <a:ext cx="8893696" cy="3216904"/>
          </a:xfrm>
        </p:spPr>
        <p:txBody>
          <a:bodyPr>
            <a:noAutofit/>
          </a:bodyPr>
          <a:lstStyle/>
          <a:p>
            <a:pPr marL="0" indent="0">
              <a:buNone/>
            </a:pPr>
            <a:endParaRPr lang="en-US" sz="1200" dirty="0"/>
          </a:p>
          <a:p>
            <a:pPr marL="0" indent="0">
              <a:buNone/>
            </a:pPr>
            <a:r>
              <a:rPr lang="en-US" sz="1800" dirty="0" smtClean="0"/>
              <a:t>Le </a:t>
            </a:r>
            <a:r>
              <a:rPr lang="en-US" sz="1800" dirty="0" err="1"/>
              <a:t>calorimètre</a:t>
            </a:r>
            <a:r>
              <a:rPr lang="en-US" sz="1800" dirty="0"/>
              <a:t> (</a:t>
            </a:r>
            <a:r>
              <a:rPr lang="en-US" sz="1800" dirty="0" err="1"/>
              <a:t>cristaux+photodetecteurs</a:t>
            </a:r>
            <a:r>
              <a:rPr lang="en-US" sz="1800" dirty="0"/>
              <a:t>) </a:t>
            </a:r>
            <a:r>
              <a:rPr lang="en-US" sz="1800" dirty="0" err="1"/>
              <a:t>mesure</a:t>
            </a:r>
            <a:r>
              <a:rPr lang="en-US" sz="1800" dirty="0"/>
              <a:t> </a:t>
            </a:r>
            <a:r>
              <a:rPr lang="en-US" sz="1800" dirty="0" err="1"/>
              <a:t>l’énergie</a:t>
            </a:r>
            <a:r>
              <a:rPr lang="en-US" sz="1800" dirty="0"/>
              <a:t> des </a:t>
            </a:r>
            <a:r>
              <a:rPr lang="en-US" sz="1800" dirty="0" err="1"/>
              <a:t>électrons</a:t>
            </a:r>
            <a:r>
              <a:rPr lang="en-US" sz="1800" dirty="0"/>
              <a:t> et </a:t>
            </a:r>
            <a:r>
              <a:rPr lang="en-US" sz="1800" dirty="0" smtClean="0"/>
              <a:t>photons:</a:t>
            </a:r>
          </a:p>
          <a:p>
            <a:pPr lvl="1"/>
            <a:r>
              <a:rPr lang="en-US" sz="1600" dirty="0" err="1" smtClean="0"/>
              <a:t>Lorsqu’un</a:t>
            </a:r>
            <a:r>
              <a:rPr lang="en-US" sz="1600" dirty="0" smtClean="0"/>
              <a:t> </a:t>
            </a:r>
            <a:r>
              <a:rPr lang="en-US" sz="1600" dirty="0"/>
              <a:t>photon </a:t>
            </a:r>
            <a:r>
              <a:rPr lang="en-US" sz="1600" dirty="0" err="1"/>
              <a:t>ou</a:t>
            </a:r>
            <a:r>
              <a:rPr lang="en-US" sz="1600" dirty="0"/>
              <a:t> un </a:t>
            </a:r>
            <a:r>
              <a:rPr lang="en-US" sz="1600" dirty="0" err="1"/>
              <a:t>électron</a:t>
            </a:r>
            <a:r>
              <a:rPr lang="en-US" sz="1600" dirty="0"/>
              <a:t> arrive </a:t>
            </a:r>
            <a:r>
              <a:rPr lang="en-US" sz="1600" dirty="0" err="1"/>
              <a:t>dans</a:t>
            </a:r>
            <a:r>
              <a:rPr lang="en-US" sz="1600" dirty="0"/>
              <a:t> un </a:t>
            </a:r>
            <a:r>
              <a:rPr lang="en-US" sz="1600" dirty="0" err="1"/>
              <a:t>cristal</a:t>
            </a:r>
            <a:r>
              <a:rPr lang="en-US" sz="1600" dirty="0"/>
              <a:t>, </a:t>
            </a:r>
            <a:r>
              <a:rPr lang="en-US" sz="1600" dirty="0" err="1"/>
              <a:t>une</a:t>
            </a:r>
            <a:r>
              <a:rPr lang="en-US" sz="1600" dirty="0"/>
              <a:t> suite </a:t>
            </a:r>
            <a:r>
              <a:rPr lang="en-US" sz="1600" dirty="0" err="1"/>
              <a:t>d’interactions</a:t>
            </a:r>
            <a:r>
              <a:rPr lang="en-US" sz="1600" dirty="0"/>
              <a:t> </a:t>
            </a:r>
            <a:r>
              <a:rPr lang="en-US" sz="1600" dirty="0" err="1" smtClean="0"/>
              <a:t>électromagnétiques</a:t>
            </a:r>
            <a:r>
              <a:rPr lang="en-US" sz="1600" dirty="0" smtClean="0"/>
              <a:t> </a:t>
            </a:r>
            <a:r>
              <a:rPr lang="en-US" sz="1600" dirty="0" err="1"/>
              <a:t>transforme</a:t>
            </a:r>
            <a:r>
              <a:rPr lang="en-US" sz="1600" dirty="0"/>
              <a:t> </a:t>
            </a:r>
            <a:r>
              <a:rPr lang="en-US" sz="1600" dirty="0" err="1"/>
              <a:t>toute</a:t>
            </a:r>
            <a:r>
              <a:rPr lang="en-US" sz="1600" dirty="0"/>
              <a:t> son </a:t>
            </a:r>
            <a:r>
              <a:rPr lang="en-US" sz="1600" dirty="0" err="1"/>
              <a:t>énergie</a:t>
            </a:r>
            <a:r>
              <a:rPr lang="en-US" sz="1600" dirty="0"/>
              <a:t> en lumière visible</a:t>
            </a:r>
          </a:p>
          <a:p>
            <a:pPr lvl="1"/>
            <a:r>
              <a:rPr lang="en-US" sz="1600" dirty="0"/>
              <a:t>On </a:t>
            </a:r>
            <a:r>
              <a:rPr lang="en-US" sz="1600" dirty="0" err="1"/>
              <a:t>recueille</a:t>
            </a:r>
            <a:r>
              <a:rPr lang="en-US" sz="1600" dirty="0"/>
              <a:t> </a:t>
            </a:r>
            <a:r>
              <a:rPr lang="en-US" sz="1600" dirty="0" err="1"/>
              <a:t>cette</a:t>
            </a:r>
            <a:r>
              <a:rPr lang="en-US" sz="1600" dirty="0"/>
              <a:t> lumière et en </a:t>
            </a:r>
            <a:r>
              <a:rPr lang="en-US" sz="1600" dirty="0" err="1"/>
              <a:t>déduit</a:t>
            </a:r>
            <a:r>
              <a:rPr lang="en-US" sz="1600" dirty="0"/>
              <a:t> son </a:t>
            </a:r>
            <a:r>
              <a:rPr lang="en-US" sz="1600" dirty="0" err="1"/>
              <a:t>énergie</a:t>
            </a:r>
            <a:r>
              <a:rPr lang="en-US" sz="1600" dirty="0"/>
              <a:t> </a:t>
            </a:r>
            <a:r>
              <a:rPr lang="en-US" sz="1600" dirty="0" err="1"/>
              <a:t>initiale</a:t>
            </a:r>
            <a:endParaRPr lang="en-US" sz="1600" dirty="0"/>
          </a:p>
          <a:p>
            <a:r>
              <a:rPr lang="en-US" sz="1800" b="1" dirty="0" err="1" smtClean="0"/>
              <a:t>Problème</a:t>
            </a:r>
            <a:r>
              <a:rPr lang="en-US" sz="1800" b="1" dirty="0"/>
              <a:t>: </a:t>
            </a:r>
            <a:r>
              <a:rPr lang="en-US" sz="1800" dirty="0"/>
              <a:t>après irradiation (</a:t>
            </a:r>
            <a:r>
              <a:rPr lang="en-US" sz="1800" dirty="0" err="1"/>
              <a:t>quand</a:t>
            </a:r>
            <a:r>
              <a:rPr lang="en-US" sz="1800" dirty="0"/>
              <a:t> des collisions </a:t>
            </a:r>
            <a:r>
              <a:rPr lang="en-US" sz="1800" dirty="0" err="1"/>
              <a:t>ont</a:t>
            </a:r>
            <a:r>
              <a:rPr lang="en-US" sz="1800" dirty="0"/>
              <a:t> lieu), les </a:t>
            </a:r>
            <a:r>
              <a:rPr lang="en-US" sz="1800" dirty="0" err="1"/>
              <a:t>cristaux</a:t>
            </a:r>
            <a:r>
              <a:rPr lang="en-US" sz="1800" dirty="0"/>
              <a:t> </a:t>
            </a:r>
            <a:r>
              <a:rPr lang="en-US" sz="1800" dirty="0" err="1"/>
              <a:t>perdent</a:t>
            </a:r>
            <a:r>
              <a:rPr lang="en-US" sz="1800" dirty="0"/>
              <a:t> de la transparence </a:t>
            </a:r>
            <a:r>
              <a:rPr lang="en-US" sz="1800" dirty="0" err="1"/>
              <a:t>à</a:t>
            </a:r>
            <a:r>
              <a:rPr lang="en-US" sz="1800" dirty="0"/>
              <a:t> </a:t>
            </a:r>
            <a:r>
              <a:rPr lang="en-US" sz="1800" dirty="0" err="1"/>
              <a:t>cette</a:t>
            </a:r>
            <a:r>
              <a:rPr lang="en-US" sz="1800" dirty="0"/>
              <a:t> lumière visible, et </a:t>
            </a:r>
            <a:r>
              <a:rPr lang="en-US" sz="1800" dirty="0" err="1"/>
              <a:t>l’énergie</a:t>
            </a:r>
            <a:r>
              <a:rPr lang="en-US" sz="1800" dirty="0"/>
              <a:t> </a:t>
            </a:r>
            <a:r>
              <a:rPr lang="en-US" sz="1800" dirty="0" err="1"/>
              <a:t>est</a:t>
            </a:r>
            <a:r>
              <a:rPr lang="en-US" sz="1800" dirty="0"/>
              <a:t> sous </a:t>
            </a:r>
            <a:r>
              <a:rPr lang="en-US" sz="1800" dirty="0" err="1"/>
              <a:t>estimée</a:t>
            </a:r>
            <a:r>
              <a:rPr lang="en-US" sz="1800" dirty="0"/>
              <a:t> </a:t>
            </a:r>
            <a:r>
              <a:rPr lang="en-US" sz="1800" dirty="0" err="1"/>
              <a:t>donc</a:t>
            </a:r>
            <a:r>
              <a:rPr lang="en-US" sz="1800" dirty="0"/>
              <a:t> mal </a:t>
            </a:r>
            <a:r>
              <a:rPr lang="en-US" sz="1800" dirty="0" err="1" smtClean="0"/>
              <a:t>mesurée</a:t>
            </a:r>
            <a:endParaRPr lang="en-US" sz="1800" dirty="0"/>
          </a:p>
          <a:p>
            <a:r>
              <a:rPr lang="en-US" sz="1800" b="1" dirty="0" smtClean="0"/>
              <a:t>Solution</a:t>
            </a:r>
            <a:r>
              <a:rPr lang="en-US" sz="1800" b="1" dirty="0"/>
              <a:t>: </a:t>
            </a:r>
            <a:r>
              <a:rPr lang="en-US" sz="1800" dirty="0"/>
              <a:t>le </a:t>
            </a:r>
            <a:r>
              <a:rPr lang="en-US" sz="1800" dirty="0" err="1"/>
              <a:t>système</a:t>
            </a:r>
            <a:r>
              <a:rPr lang="en-US" sz="1800" dirty="0"/>
              <a:t> de </a:t>
            </a:r>
            <a:r>
              <a:rPr lang="en-US" sz="1800" dirty="0" err="1"/>
              <a:t>monitorage</a:t>
            </a:r>
            <a:r>
              <a:rPr lang="en-US" sz="1800" dirty="0"/>
              <a:t> LASER </a:t>
            </a:r>
            <a:r>
              <a:rPr lang="en-US" sz="1800" dirty="0" smtClean="0"/>
              <a:t>de</a:t>
            </a:r>
            <a:r>
              <a:rPr lang="en-US" sz="1800" dirty="0" smtClean="0"/>
              <a:t> </a:t>
            </a:r>
            <a:r>
              <a:rPr lang="en-US" sz="1800" dirty="0" err="1" smtClean="0"/>
              <a:t>saclay</a:t>
            </a:r>
            <a:endParaRPr lang="en-US" sz="1800"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313" y="1698302"/>
            <a:ext cx="3255963" cy="2446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a:off x="2006739" y="924611"/>
            <a:ext cx="1276956" cy="40335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Slide Number Placeholder 2"/>
          <p:cNvSpPr>
            <a:spLocks noGrp="1"/>
          </p:cNvSpPr>
          <p:nvPr>
            <p:ph type="sldNum" sz="quarter" idx="12"/>
          </p:nvPr>
        </p:nvSpPr>
        <p:spPr/>
        <p:txBody>
          <a:bodyPr/>
          <a:lstStyle/>
          <a:p>
            <a:fld id="{5FD889E0-CAB2-4699-909D-B9A88D47ACBE}" type="slidenum">
              <a:rPr lang="en-US" smtClean="0"/>
              <a:t>34</a:t>
            </a:fld>
            <a:endParaRPr lang="en-US"/>
          </a:p>
        </p:txBody>
      </p:sp>
    </p:spTree>
    <p:extLst>
      <p:ext uri="{BB962C8B-B14F-4D97-AF65-F5344CB8AC3E}">
        <p14:creationId xmlns:p14="http://schemas.microsoft.com/office/powerpoint/2010/main" val="105542122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 </a:t>
            </a:r>
            <a:r>
              <a:rPr lang="en-US" dirty="0" err="1" smtClean="0"/>
              <a:t>système</a:t>
            </a:r>
            <a:r>
              <a:rPr lang="en-US" dirty="0" smtClean="0"/>
              <a:t> de </a:t>
            </a:r>
            <a:r>
              <a:rPr lang="en-US" dirty="0" err="1" smtClean="0"/>
              <a:t>monitorage</a:t>
            </a:r>
            <a:r>
              <a:rPr lang="en-US" dirty="0" smtClean="0"/>
              <a:t> LASER</a:t>
            </a:r>
            <a:endParaRPr lang="en-US" dirty="0"/>
          </a:p>
        </p:txBody>
      </p:sp>
      <p:sp>
        <p:nvSpPr>
          <p:cNvPr id="7" name="Content Placeholder 2"/>
          <p:cNvSpPr>
            <a:spLocks noGrp="1"/>
          </p:cNvSpPr>
          <p:nvPr>
            <p:ph idx="1"/>
          </p:nvPr>
        </p:nvSpPr>
        <p:spPr>
          <a:xfrm>
            <a:off x="47105" y="1411993"/>
            <a:ext cx="4575695" cy="5384799"/>
          </a:xfrm>
        </p:spPr>
        <p:txBody>
          <a:bodyPr>
            <a:noAutofit/>
          </a:bodyPr>
          <a:lstStyle/>
          <a:p>
            <a:pPr marL="0" indent="0">
              <a:buNone/>
            </a:pPr>
            <a:endParaRPr lang="en-US" sz="1800" dirty="0"/>
          </a:p>
          <a:p>
            <a:pPr marL="0" indent="0">
              <a:buNone/>
            </a:pPr>
            <a:r>
              <a:rPr lang="en-US" sz="1800" dirty="0" smtClean="0">
                <a:solidFill>
                  <a:schemeClr val="tx1"/>
                </a:solidFill>
              </a:rPr>
              <a:t>Principe </a:t>
            </a:r>
            <a:r>
              <a:rPr lang="en-US" sz="1800" dirty="0" err="1" smtClean="0">
                <a:solidFill>
                  <a:schemeClr val="tx1"/>
                </a:solidFill>
              </a:rPr>
              <a:t>simplifié</a:t>
            </a:r>
            <a:r>
              <a:rPr lang="en-US" sz="1800" dirty="0" smtClean="0">
                <a:solidFill>
                  <a:schemeClr val="tx1"/>
                </a:solidFill>
              </a:rPr>
              <a:t>: </a:t>
            </a:r>
          </a:p>
          <a:p>
            <a:pPr marL="0" indent="0">
              <a:buNone/>
            </a:pPr>
            <a:endParaRPr lang="en-US" sz="800" dirty="0" smtClean="0">
              <a:solidFill>
                <a:schemeClr val="tx1"/>
              </a:solidFill>
            </a:endParaRPr>
          </a:p>
          <a:p>
            <a:pPr lvl="1"/>
            <a:r>
              <a:rPr lang="en-US" sz="1800" dirty="0" smtClean="0">
                <a:solidFill>
                  <a:schemeClr val="tx1"/>
                </a:solidFill>
              </a:rPr>
              <a:t>On </a:t>
            </a:r>
            <a:r>
              <a:rPr lang="en-US" sz="1800" dirty="0" err="1" smtClean="0">
                <a:solidFill>
                  <a:schemeClr val="tx1"/>
                </a:solidFill>
              </a:rPr>
              <a:t>envoie</a:t>
            </a:r>
            <a:r>
              <a:rPr lang="en-US" sz="1800" dirty="0" smtClean="0">
                <a:solidFill>
                  <a:schemeClr val="tx1"/>
                </a:solidFill>
              </a:rPr>
              <a:t> des impulsions lasers </a:t>
            </a:r>
            <a:r>
              <a:rPr lang="en-US" sz="1800" dirty="0" err="1" smtClean="0">
                <a:solidFill>
                  <a:schemeClr val="tx1"/>
                </a:solidFill>
              </a:rPr>
              <a:t>connues</a:t>
            </a:r>
            <a:r>
              <a:rPr lang="en-US" sz="1800" dirty="0" smtClean="0">
                <a:solidFill>
                  <a:schemeClr val="tx1"/>
                </a:solidFill>
              </a:rPr>
              <a:t> </a:t>
            </a:r>
            <a:r>
              <a:rPr lang="en-US" sz="1800" dirty="0" err="1" smtClean="0">
                <a:solidFill>
                  <a:schemeClr val="tx1"/>
                </a:solidFill>
              </a:rPr>
              <a:t>dans</a:t>
            </a:r>
            <a:r>
              <a:rPr lang="en-US" sz="1800" dirty="0" smtClean="0">
                <a:solidFill>
                  <a:schemeClr val="tx1"/>
                </a:solidFill>
              </a:rPr>
              <a:t> </a:t>
            </a:r>
            <a:r>
              <a:rPr lang="en-US" sz="1800" dirty="0" err="1" smtClean="0">
                <a:solidFill>
                  <a:schemeClr val="tx1"/>
                </a:solidFill>
              </a:rPr>
              <a:t>tous</a:t>
            </a:r>
            <a:r>
              <a:rPr lang="en-US" sz="1800" dirty="0" smtClean="0">
                <a:solidFill>
                  <a:schemeClr val="tx1"/>
                </a:solidFill>
              </a:rPr>
              <a:t> les </a:t>
            </a:r>
            <a:r>
              <a:rPr lang="en-US" sz="1800" dirty="0" err="1" smtClean="0">
                <a:solidFill>
                  <a:schemeClr val="tx1"/>
                </a:solidFill>
              </a:rPr>
              <a:t>cristaux</a:t>
            </a:r>
            <a:r>
              <a:rPr lang="en-US" sz="1800" dirty="0" smtClean="0">
                <a:solidFill>
                  <a:schemeClr val="tx1"/>
                </a:solidFill>
              </a:rPr>
              <a:t> (</a:t>
            </a:r>
            <a:r>
              <a:rPr lang="en-US" sz="1800" dirty="0" smtClean="0">
                <a:solidFill>
                  <a:schemeClr val="tx1"/>
                </a:solidFill>
                <a:latin typeface="ＭＳ ゴシック"/>
                <a:ea typeface="ＭＳ ゴシック"/>
                <a:cs typeface="ＭＳ ゴシック"/>
              </a:rPr>
              <a:t>≅</a:t>
            </a:r>
            <a:r>
              <a:rPr lang="en-US" sz="1800" dirty="0" smtClean="0">
                <a:solidFill>
                  <a:schemeClr val="tx1"/>
                </a:solidFill>
              </a:rPr>
              <a:t>80000) </a:t>
            </a:r>
            <a:r>
              <a:rPr lang="en-US" sz="1800" dirty="0" err="1" smtClean="0">
                <a:solidFill>
                  <a:schemeClr val="tx1"/>
                </a:solidFill>
              </a:rPr>
              <a:t>toutes</a:t>
            </a:r>
            <a:r>
              <a:rPr lang="en-US" sz="1800" dirty="0" smtClean="0">
                <a:solidFill>
                  <a:schemeClr val="tx1"/>
                </a:solidFill>
              </a:rPr>
              <a:t> les 30 minutes via un </a:t>
            </a:r>
            <a:r>
              <a:rPr lang="en-US" sz="1800" dirty="0" err="1" smtClean="0">
                <a:solidFill>
                  <a:schemeClr val="tx1"/>
                </a:solidFill>
              </a:rPr>
              <a:t>système</a:t>
            </a:r>
            <a:r>
              <a:rPr lang="en-US" sz="1800" dirty="0" smtClean="0">
                <a:solidFill>
                  <a:schemeClr val="tx1"/>
                </a:solidFill>
              </a:rPr>
              <a:t> de </a:t>
            </a:r>
            <a:r>
              <a:rPr lang="en-US" sz="1800" dirty="0" err="1" smtClean="0">
                <a:solidFill>
                  <a:schemeClr val="tx1"/>
                </a:solidFill>
              </a:rPr>
              <a:t>fibres</a:t>
            </a:r>
            <a:r>
              <a:rPr lang="en-US" sz="1800" dirty="0" smtClean="0">
                <a:solidFill>
                  <a:schemeClr val="tx1"/>
                </a:solidFill>
              </a:rPr>
              <a:t> </a:t>
            </a:r>
            <a:r>
              <a:rPr lang="en-US" sz="1800" dirty="0" err="1" smtClean="0">
                <a:solidFill>
                  <a:schemeClr val="tx1"/>
                </a:solidFill>
              </a:rPr>
              <a:t>optiques</a:t>
            </a:r>
            <a:r>
              <a:rPr lang="en-US" sz="1800" dirty="0" smtClean="0">
                <a:solidFill>
                  <a:schemeClr val="tx1"/>
                </a:solidFill>
              </a:rPr>
              <a:t> </a:t>
            </a:r>
          </a:p>
          <a:p>
            <a:pPr lvl="1"/>
            <a:endParaRPr lang="en-US" sz="1800" dirty="0" smtClean="0">
              <a:solidFill>
                <a:schemeClr val="tx1"/>
              </a:solidFill>
            </a:endParaRPr>
          </a:p>
          <a:p>
            <a:pPr lvl="1"/>
            <a:r>
              <a:rPr lang="en-US" sz="1800" dirty="0" smtClean="0">
                <a:solidFill>
                  <a:schemeClr val="tx1"/>
                </a:solidFill>
              </a:rPr>
              <a:t>On </a:t>
            </a:r>
            <a:r>
              <a:rPr lang="en-US" sz="1800" dirty="0" err="1" smtClean="0">
                <a:solidFill>
                  <a:schemeClr val="tx1"/>
                </a:solidFill>
              </a:rPr>
              <a:t>mesure</a:t>
            </a:r>
            <a:r>
              <a:rPr lang="en-US" sz="1800" dirty="0" smtClean="0">
                <a:solidFill>
                  <a:schemeClr val="tx1"/>
                </a:solidFill>
              </a:rPr>
              <a:t> la </a:t>
            </a:r>
            <a:r>
              <a:rPr lang="en-US" sz="1800" dirty="0" err="1" smtClean="0">
                <a:solidFill>
                  <a:schemeClr val="tx1"/>
                </a:solidFill>
              </a:rPr>
              <a:t>perte</a:t>
            </a:r>
            <a:r>
              <a:rPr lang="en-US" sz="1800" dirty="0" smtClean="0">
                <a:solidFill>
                  <a:schemeClr val="tx1"/>
                </a:solidFill>
              </a:rPr>
              <a:t> de </a:t>
            </a:r>
            <a:r>
              <a:rPr lang="en-US" sz="1800" dirty="0" err="1" smtClean="0">
                <a:solidFill>
                  <a:schemeClr val="tx1"/>
                </a:solidFill>
              </a:rPr>
              <a:t>réponse</a:t>
            </a:r>
            <a:r>
              <a:rPr lang="en-US" sz="1800" dirty="0" smtClean="0">
                <a:solidFill>
                  <a:schemeClr val="tx1"/>
                </a:solidFill>
              </a:rPr>
              <a:t> de </a:t>
            </a:r>
            <a:r>
              <a:rPr lang="en-US" sz="1800" dirty="0" err="1" smtClean="0">
                <a:solidFill>
                  <a:schemeClr val="tx1"/>
                </a:solidFill>
              </a:rPr>
              <a:t>chaque</a:t>
            </a:r>
            <a:r>
              <a:rPr lang="en-US" sz="1800" dirty="0" smtClean="0">
                <a:solidFill>
                  <a:schemeClr val="tx1"/>
                </a:solidFill>
              </a:rPr>
              <a:t> </a:t>
            </a:r>
            <a:r>
              <a:rPr lang="en-US" sz="1800" dirty="0" err="1" smtClean="0">
                <a:solidFill>
                  <a:schemeClr val="tx1"/>
                </a:solidFill>
              </a:rPr>
              <a:t>cristal</a:t>
            </a:r>
            <a:r>
              <a:rPr lang="en-US" sz="1800" dirty="0" smtClean="0">
                <a:solidFill>
                  <a:schemeClr val="tx1"/>
                </a:solidFill>
              </a:rPr>
              <a:t> avec la </a:t>
            </a:r>
            <a:r>
              <a:rPr lang="en-US" sz="1800" dirty="0" err="1" smtClean="0">
                <a:solidFill>
                  <a:schemeClr val="tx1"/>
                </a:solidFill>
              </a:rPr>
              <a:t>réponse</a:t>
            </a:r>
            <a:r>
              <a:rPr lang="en-US" sz="1800" dirty="0" smtClean="0">
                <a:solidFill>
                  <a:schemeClr val="tx1"/>
                </a:solidFill>
              </a:rPr>
              <a:t> </a:t>
            </a:r>
            <a:r>
              <a:rPr lang="en-US" sz="1800" dirty="0" err="1" smtClean="0">
                <a:solidFill>
                  <a:schemeClr val="tx1"/>
                </a:solidFill>
              </a:rPr>
              <a:t>mesurée</a:t>
            </a:r>
            <a:r>
              <a:rPr lang="en-US" sz="1800" dirty="0" smtClean="0">
                <a:solidFill>
                  <a:schemeClr val="tx1"/>
                </a:solidFill>
              </a:rPr>
              <a:t> </a:t>
            </a:r>
            <a:r>
              <a:rPr lang="en-US" sz="1800" dirty="0" err="1" smtClean="0">
                <a:solidFill>
                  <a:schemeClr val="tx1"/>
                </a:solidFill>
              </a:rPr>
              <a:t>à</a:t>
            </a:r>
            <a:r>
              <a:rPr lang="en-US" sz="1800" dirty="0" smtClean="0">
                <a:solidFill>
                  <a:schemeClr val="tx1"/>
                </a:solidFill>
              </a:rPr>
              <a:t> </a:t>
            </a:r>
            <a:r>
              <a:rPr lang="en-US" sz="1800" dirty="0" err="1" smtClean="0">
                <a:solidFill>
                  <a:schemeClr val="tx1"/>
                </a:solidFill>
              </a:rPr>
              <a:t>ces</a:t>
            </a:r>
            <a:r>
              <a:rPr lang="en-US" sz="1800" dirty="0" smtClean="0">
                <a:solidFill>
                  <a:schemeClr val="tx1"/>
                </a:solidFill>
              </a:rPr>
              <a:t> impulsions</a:t>
            </a:r>
          </a:p>
          <a:p>
            <a:pPr lvl="1"/>
            <a:endParaRPr lang="en-US" sz="1800" dirty="0" smtClean="0">
              <a:solidFill>
                <a:schemeClr val="tx1"/>
              </a:solidFill>
            </a:endParaRPr>
          </a:p>
          <a:p>
            <a:pPr lvl="1"/>
            <a:r>
              <a:rPr lang="en-US" sz="1800" dirty="0" smtClean="0">
                <a:solidFill>
                  <a:schemeClr val="tx1"/>
                </a:solidFill>
              </a:rPr>
              <a:t>On </a:t>
            </a:r>
            <a:r>
              <a:rPr lang="en-US" sz="1800" dirty="0" err="1" smtClean="0">
                <a:solidFill>
                  <a:schemeClr val="tx1"/>
                </a:solidFill>
              </a:rPr>
              <a:t>corrige</a:t>
            </a:r>
            <a:r>
              <a:rPr lang="en-US" sz="1800" dirty="0" smtClean="0">
                <a:solidFill>
                  <a:schemeClr val="tx1"/>
                </a:solidFill>
              </a:rPr>
              <a:t> </a:t>
            </a:r>
            <a:r>
              <a:rPr lang="en-US" sz="1800" dirty="0" err="1" smtClean="0">
                <a:solidFill>
                  <a:schemeClr val="tx1"/>
                </a:solidFill>
              </a:rPr>
              <a:t>l’énergie</a:t>
            </a:r>
            <a:r>
              <a:rPr lang="en-US" sz="1800" dirty="0" smtClean="0">
                <a:solidFill>
                  <a:schemeClr val="tx1"/>
                </a:solidFill>
              </a:rPr>
              <a:t> au fur et </a:t>
            </a:r>
            <a:r>
              <a:rPr lang="en-US" sz="1800" dirty="0" err="1" smtClean="0">
                <a:solidFill>
                  <a:schemeClr val="tx1"/>
                </a:solidFill>
              </a:rPr>
              <a:t>à</a:t>
            </a:r>
            <a:r>
              <a:rPr lang="en-US" sz="1800" dirty="0" smtClean="0">
                <a:solidFill>
                  <a:schemeClr val="tx1"/>
                </a:solidFill>
              </a:rPr>
              <a:t> </a:t>
            </a:r>
            <a:r>
              <a:rPr lang="en-US" sz="1800" dirty="0" err="1" smtClean="0">
                <a:solidFill>
                  <a:schemeClr val="tx1"/>
                </a:solidFill>
              </a:rPr>
              <a:t>mesure</a:t>
            </a:r>
            <a:r>
              <a:rPr lang="en-US" sz="1800" dirty="0" smtClean="0">
                <a:solidFill>
                  <a:schemeClr val="tx1"/>
                </a:solidFill>
              </a:rPr>
              <a:t> </a:t>
            </a:r>
            <a:r>
              <a:rPr lang="en-US" sz="1800" dirty="0" err="1" smtClean="0">
                <a:solidFill>
                  <a:schemeClr val="tx1"/>
                </a:solidFill>
              </a:rPr>
              <a:t>cristal</a:t>
            </a:r>
            <a:r>
              <a:rPr lang="en-US" sz="1800" dirty="0" smtClean="0">
                <a:solidFill>
                  <a:schemeClr val="tx1"/>
                </a:solidFill>
              </a:rPr>
              <a:t> par </a:t>
            </a:r>
            <a:r>
              <a:rPr lang="en-US" sz="1800" dirty="0" err="1" smtClean="0">
                <a:solidFill>
                  <a:schemeClr val="tx1"/>
                </a:solidFill>
              </a:rPr>
              <a:t>cristal</a:t>
            </a:r>
            <a:r>
              <a:rPr lang="en-US" sz="1800" dirty="0" smtClean="0">
                <a:solidFill>
                  <a:schemeClr val="tx1"/>
                </a:solidFill>
              </a:rPr>
              <a:t> pour les </a:t>
            </a:r>
            <a:r>
              <a:rPr lang="en-US" sz="1800" dirty="0" err="1" smtClean="0">
                <a:solidFill>
                  <a:schemeClr val="tx1"/>
                </a:solidFill>
              </a:rPr>
              <a:t>événements</a:t>
            </a:r>
            <a:r>
              <a:rPr lang="en-US" sz="1800" dirty="0" smtClean="0">
                <a:solidFill>
                  <a:schemeClr val="tx1"/>
                </a:solidFill>
              </a:rPr>
              <a:t> de collision</a:t>
            </a:r>
          </a:p>
          <a:p>
            <a:pPr marL="0" indent="0">
              <a:buNone/>
            </a:pPr>
            <a:endParaRPr lang="en-US" sz="1800" dirty="0" smtClean="0">
              <a:solidFill>
                <a:schemeClr val="tx1"/>
              </a:solidFill>
            </a:endParaRPr>
          </a:p>
          <a:p>
            <a:pPr marL="0" indent="0">
              <a:buNone/>
            </a:pPr>
            <a:endParaRPr lang="en-US" sz="1800" dirty="0">
              <a:solidFill>
                <a:schemeClr val="tx1"/>
              </a:solidFill>
            </a:endParaRPr>
          </a:p>
          <a:p>
            <a:pPr marL="0" indent="0">
              <a:buNone/>
            </a:pPr>
            <a:endParaRPr lang="en-US" sz="1800" dirty="0" smtClean="0">
              <a:solidFill>
                <a:schemeClr val="tx1"/>
              </a:solidFill>
            </a:endParaRPr>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7739" y="2882324"/>
            <a:ext cx="3395849" cy="27226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Slide Number Placeholder 2"/>
          <p:cNvSpPr>
            <a:spLocks noGrp="1"/>
          </p:cNvSpPr>
          <p:nvPr>
            <p:ph type="sldNum" sz="quarter" idx="12"/>
          </p:nvPr>
        </p:nvSpPr>
        <p:spPr/>
        <p:txBody>
          <a:bodyPr/>
          <a:lstStyle/>
          <a:p>
            <a:fld id="{5FD889E0-CAB2-4699-909D-B9A88D47ACBE}" type="slidenum">
              <a:rPr lang="en-US" smtClean="0"/>
              <a:t>35</a:t>
            </a:fld>
            <a:endParaRPr lang="en-US"/>
          </a:p>
        </p:txBody>
      </p:sp>
    </p:spTree>
    <p:extLst>
      <p:ext uri="{BB962C8B-B14F-4D97-AF65-F5344CB8AC3E}">
        <p14:creationId xmlns:p14="http://schemas.microsoft.com/office/powerpoint/2010/main" val="203551141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 </a:t>
            </a:r>
            <a:r>
              <a:rPr lang="en-US" dirty="0" err="1" smtClean="0"/>
              <a:t>système</a:t>
            </a:r>
            <a:r>
              <a:rPr lang="en-US" dirty="0" smtClean="0"/>
              <a:t> de </a:t>
            </a:r>
            <a:r>
              <a:rPr lang="en-US" dirty="0" err="1" smtClean="0"/>
              <a:t>monitorage</a:t>
            </a:r>
            <a:r>
              <a:rPr lang="en-US" dirty="0" smtClean="0"/>
              <a:t> LASER</a:t>
            </a:r>
            <a:endParaRPr lang="en-US" dirty="0"/>
          </a:p>
        </p:txBody>
      </p:sp>
      <p:sp>
        <p:nvSpPr>
          <p:cNvPr id="7" name="Content Placeholder 2"/>
          <p:cNvSpPr>
            <a:spLocks noGrp="1"/>
          </p:cNvSpPr>
          <p:nvPr>
            <p:ph idx="1"/>
          </p:nvPr>
        </p:nvSpPr>
        <p:spPr>
          <a:xfrm>
            <a:off x="47105" y="508713"/>
            <a:ext cx="8978363" cy="5384799"/>
          </a:xfrm>
        </p:spPr>
        <p:txBody>
          <a:bodyPr>
            <a:noAutofit/>
          </a:bodyPr>
          <a:lstStyle/>
          <a:p>
            <a:pPr marL="0" indent="0">
              <a:buNone/>
            </a:pPr>
            <a:endParaRPr lang="en-US" sz="1200" dirty="0"/>
          </a:p>
          <a:p>
            <a:pPr marL="0" indent="0">
              <a:buNone/>
            </a:pPr>
            <a:endParaRPr lang="en-US" sz="1800" dirty="0">
              <a:solidFill>
                <a:schemeClr val="tx1"/>
              </a:solidFill>
            </a:endParaRPr>
          </a:p>
          <a:p>
            <a:pPr marL="0" indent="0">
              <a:buNone/>
            </a:pPr>
            <a:endParaRPr lang="en-US" sz="1800" dirty="0">
              <a:solidFill>
                <a:schemeClr val="tx1"/>
              </a:solidFill>
            </a:endParaRPr>
          </a:p>
          <a:p>
            <a:pPr marL="0" indent="0">
              <a:buNone/>
            </a:pPr>
            <a:r>
              <a:rPr lang="en-US" sz="1800" dirty="0" err="1" smtClean="0">
                <a:solidFill>
                  <a:srgbClr val="FF0000"/>
                </a:solidFill>
              </a:rPr>
              <a:t>Cette</a:t>
            </a:r>
            <a:r>
              <a:rPr lang="en-US" sz="1800" dirty="0" smtClean="0">
                <a:solidFill>
                  <a:srgbClr val="FF0000"/>
                </a:solidFill>
              </a:rPr>
              <a:t> </a:t>
            </a:r>
            <a:r>
              <a:rPr lang="en-US" sz="1800" dirty="0" smtClean="0">
                <a:solidFill>
                  <a:srgbClr val="FF0000"/>
                </a:solidFill>
              </a:rPr>
              <a:t>correction </a:t>
            </a:r>
            <a:r>
              <a:rPr lang="en-US" sz="1800" dirty="0" err="1" smtClean="0">
                <a:solidFill>
                  <a:srgbClr val="FF0000"/>
                </a:solidFill>
              </a:rPr>
              <a:t>est</a:t>
            </a:r>
            <a:r>
              <a:rPr lang="en-US" sz="1800" dirty="0" smtClean="0">
                <a:solidFill>
                  <a:srgbClr val="FF0000"/>
                </a:solidFill>
              </a:rPr>
              <a:t> </a:t>
            </a:r>
            <a:r>
              <a:rPr lang="en-US" sz="1800" dirty="0" err="1" smtClean="0">
                <a:solidFill>
                  <a:srgbClr val="FF0000"/>
                </a:solidFill>
              </a:rPr>
              <a:t>cruciale</a:t>
            </a:r>
            <a:r>
              <a:rPr lang="en-US" sz="1800" dirty="0" smtClean="0">
                <a:solidFill>
                  <a:srgbClr val="FF0000"/>
                </a:solidFill>
              </a:rPr>
              <a:t> pour la </a:t>
            </a:r>
            <a:r>
              <a:rPr lang="en-US" sz="1800" dirty="0" err="1" smtClean="0">
                <a:solidFill>
                  <a:srgbClr val="FF0000"/>
                </a:solidFill>
              </a:rPr>
              <a:t>recherche</a:t>
            </a:r>
            <a:r>
              <a:rPr lang="en-US" sz="1800" dirty="0" smtClean="0">
                <a:solidFill>
                  <a:srgbClr val="FF0000"/>
                </a:solidFill>
              </a:rPr>
              <a:t> du Higgs en </a:t>
            </a:r>
            <a:r>
              <a:rPr lang="en-US" sz="1800" dirty="0" err="1" smtClean="0">
                <a:solidFill>
                  <a:srgbClr val="FF0000"/>
                </a:solidFill>
              </a:rPr>
              <a:t>deux</a:t>
            </a:r>
            <a:r>
              <a:rPr lang="en-US" sz="1800" dirty="0" smtClean="0">
                <a:solidFill>
                  <a:srgbClr val="FF0000"/>
                </a:solidFill>
              </a:rPr>
              <a:t> photons.</a:t>
            </a:r>
          </a:p>
        </p:txBody>
      </p:sp>
      <p:sp>
        <p:nvSpPr>
          <p:cNvPr id="10" name="Espace réservé du pied de page 9"/>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8" name="Picture 12" descr="EB_01_01_2012_20_06_2012_history_vsTime.pdf"/>
          <p:cNvPicPr>
            <a:picLocks noChangeAspect="1"/>
          </p:cNvPicPr>
          <p:nvPr/>
        </p:nvPicPr>
        <p:blipFill rotWithShape="1">
          <a:blip r:embed="rId3" cstate="print">
            <a:extLst>
              <a:ext uri="{28A0092B-C50C-407E-A947-70E740481C1C}">
                <a14:useLocalDpi xmlns:a14="http://schemas.microsoft.com/office/drawing/2010/main" val="0"/>
              </a:ext>
            </a:extLst>
          </a:blip>
          <a:srcRect l="2244" r="4097"/>
          <a:stretch/>
        </p:blipFill>
        <p:spPr bwMode="auto">
          <a:xfrm>
            <a:off x="1147130" y="2727229"/>
            <a:ext cx="6233850" cy="2914650"/>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59860" y="5641879"/>
            <a:ext cx="8112542" cy="646331"/>
          </a:xfrm>
          <a:prstGeom prst="rect">
            <a:avLst/>
          </a:prstGeom>
          <a:noFill/>
        </p:spPr>
        <p:txBody>
          <a:bodyPr wrap="none" rtlCol="0">
            <a:spAutoFit/>
          </a:bodyPr>
          <a:lstStyle/>
          <a:p>
            <a:r>
              <a:rPr lang="en-US" b="1" dirty="0" smtClean="0">
                <a:solidFill>
                  <a:srgbClr val="FF0000"/>
                </a:solidFill>
              </a:rPr>
              <a:t>Illustration </a:t>
            </a:r>
            <a:r>
              <a:rPr lang="en-US" b="1" dirty="0" err="1" smtClean="0">
                <a:solidFill>
                  <a:srgbClr val="FF0000"/>
                </a:solidFill>
              </a:rPr>
              <a:t>que</a:t>
            </a:r>
            <a:r>
              <a:rPr lang="en-US" b="1" dirty="0" smtClean="0">
                <a:solidFill>
                  <a:srgbClr val="FF0000"/>
                </a:solidFill>
              </a:rPr>
              <a:t> </a:t>
            </a:r>
            <a:r>
              <a:rPr lang="en-US" b="1" dirty="0" err="1" smtClean="0">
                <a:solidFill>
                  <a:srgbClr val="FF0000"/>
                </a:solidFill>
              </a:rPr>
              <a:t>ça</a:t>
            </a:r>
            <a:r>
              <a:rPr lang="en-US" b="1" dirty="0" smtClean="0">
                <a:solidFill>
                  <a:srgbClr val="FF0000"/>
                </a:solidFill>
              </a:rPr>
              <a:t> </a:t>
            </a:r>
            <a:r>
              <a:rPr lang="en-US" b="1" dirty="0" err="1" smtClean="0">
                <a:solidFill>
                  <a:srgbClr val="FF0000"/>
                </a:solidFill>
              </a:rPr>
              <a:t>fonctionne</a:t>
            </a:r>
            <a:r>
              <a:rPr lang="en-US" dirty="0" smtClean="0"/>
              <a:t>: rapport entre </a:t>
            </a:r>
            <a:r>
              <a:rPr lang="en-US" dirty="0" err="1" smtClean="0"/>
              <a:t>l’énergie</a:t>
            </a:r>
            <a:r>
              <a:rPr lang="en-US" dirty="0" smtClean="0"/>
              <a:t> </a:t>
            </a:r>
            <a:r>
              <a:rPr lang="en-US" dirty="0" err="1" smtClean="0"/>
              <a:t>mesurée</a:t>
            </a:r>
            <a:r>
              <a:rPr lang="en-US" dirty="0" smtClean="0"/>
              <a:t> </a:t>
            </a:r>
            <a:r>
              <a:rPr lang="en-US" dirty="0" err="1" smtClean="0"/>
              <a:t>dans</a:t>
            </a:r>
            <a:r>
              <a:rPr lang="en-US" dirty="0" smtClean="0"/>
              <a:t> ECAL et </a:t>
            </a:r>
            <a:r>
              <a:rPr lang="en-US" dirty="0" err="1" smtClean="0"/>
              <a:t>dans</a:t>
            </a:r>
            <a:r>
              <a:rPr lang="en-US" dirty="0" smtClean="0"/>
              <a:t> le </a:t>
            </a:r>
          </a:p>
          <a:p>
            <a:r>
              <a:rPr lang="en-US" dirty="0" err="1" smtClean="0"/>
              <a:t>trajectographe</a:t>
            </a:r>
            <a:r>
              <a:rPr lang="en-US" dirty="0" smtClean="0"/>
              <a:t> en </a:t>
            </a:r>
            <a:r>
              <a:rPr lang="en-US" dirty="0" err="1" smtClean="0"/>
              <a:t>fonction</a:t>
            </a:r>
            <a:r>
              <a:rPr lang="en-US" dirty="0" smtClean="0"/>
              <a:t> du temps pour des </a:t>
            </a:r>
            <a:r>
              <a:rPr lang="en-US" dirty="0" err="1" smtClean="0"/>
              <a:t>électrons</a:t>
            </a:r>
            <a:r>
              <a:rPr lang="en-US" dirty="0" smtClean="0"/>
              <a:t> </a:t>
            </a:r>
            <a:r>
              <a:rPr lang="en-US" dirty="0" err="1" smtClean="0">
                <a:solidFill>
                  <a:srgbClr val="FF0000"/>
                </a:solidFill>
              </a:rPr>
              <a:t>avant</a:t>
            </a:r>
            <a:r>
              <a:rPr lang="en-US" dirty="0" smtClean="0">
                <a:solidFill>
                  <a:srgbClr val="FF0000"/>
                </a:solidFill>
              </a:rPr>
              <a:t> </a:t>
            </a:r>
            <a:r>
              <a:rPr lang="en-US" dirty="0" smtClean="0"/>
              <a:t>et </a:t>
            </a:r>
            <a:r>
              <a:rPr lang="en-US" dirty="0" smtClean="0">
                <a:solidFill>
                  <a:srgbClr val="008000"/>
                </a:solidFill>
              </a:rPr>
              <a:t>après</a:t>
            </a:r>
            <a:r>
              <a:rPr lang="en-US" dirty="0" smtClean="0"/>
              <a:t> correction</a:t>
            </a:r>
            <a:endParaRPr lang="en-US" dirty="0"/>
          </a:p>
        </p:txBody>
      </p:sp>
      <p:sp>
        <p:nvSpPr>
          <p:cNvPr id="4" name="TextBox 3"/>
          <p:cNvSpPr txBox="1"/>
          <p:nvPr/>
        </p:nvSpPr>
        <p:spPr>
          <a:xfrm>
            <a:off x="169333" y="3488973"/>
            <a:ext cx="1010951" cy="646331"/>
          </a:xfrm>
          <a:prstGeom prst="rect">
            <a:avLst/>
          </a:prstGeom>
          <a:noFill/>
        </p:spPr>
        <p:txBody>
          <a:bodyPr wrap="none" rtlCol="0">
            <a:spAutoFit/>
          </a:bodyPr>
          <a:lstStyle/>
          <a:p>
            <a:r>
              <a:rPr lang="en-US" dirty="0" err="1" smtClean="0"/>
              <a:t>Données</a:t>
            </a:r>
            <a:endParaRPr lang="en-US" dirty="0" smtClean="0"/>
          </a:p>
          <a:p>
            <a:r>
              <a:rPr lang="en-US" dirty="0" smtClean="0"/>
              <a:t> 2012</a:t>
            </a:r>
            <a:endParaRPr lang="en-US" dirty="0"/>
          </a:p>
        </p:txBody>
      </p:sp>
      <p:sp>
        <p:nvSpPr>
          <p:cNvPr id="9" name="Rectangle 8"/>
          <p:cNvSpPr/>
          <p:nvPr/>
        </p:nvSpPr>
        <p:spPr>
          <a:xfrm>
            <a:off x="4990463" y="3928533"/>
            <a:ext cx="743268" cy="80856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980" y="3728743"/>
            <a:ext cx="1727200" cy="1137594"/>
          </a:xfrm>
          <a:prstGeom prst="rect">
            <a:avLst/>
          </a:prstGeom>
          <a:ln w="38100" cmpd="sng">
            <a:solidFill>
              <a:schemeClr val="accent1">
                <a:lumMod val="60000"/>
                <a:lumOff val="40000"/>
              </a:schemeClr>
            </a:solidFill>
          </a:ln>
        </p:spPr>
      </p:pic>
      <p:sp>
        <p:nvSpPr>
          <p:cNvPr id="5" name="Slide Number Placeholder 4"/>
          <p:cNvSpPr>
            <a:spLocks noGrp="1"/>
          </p:cNvSpPr>
          <p:nvPr>
            <p:ph type="sldNum" sz="quarter" idx="12"/>
          </p:nvPr>
        </p:nvSpPr>
        <p:spPr/>
        <p:txBody>
          <a:bodyPr/>
          <a:lstStyle/>
          <a:p>
            <a:fld id="{5FD889E0-CAB2-4699-909D-B9A88D47ACBE}" type="slidenum">
              <a:rPr lang="en-US" smtClean="0"/>
              <a:t>36</a:t>
            </a:fld>
            <a:endParaRPr lang="en-US"/>
          </a:p>
        </p:txBody>
      </p:sp>
    </p:spTree>
    <p:extLst>
      <p:ext uri="{BB962C8B-B14F-4D97-AF65-F5344CB8AC3E}">
        <p14:creationId xmlns:p14="http://schemas.microsoft.com/office/powerpoint/2010/main" val="181535365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 </a:t>
            </a:r>
            <a:r>
              <a:rPr lang="en-US" dirty="0" err="1" smtClean="0"/>
              <a:t>système</a:t>
            </a:r>
            <a:r>
              <a:rPr lang="en-US" dirty="0" smtClean="0"/>
              <a:t> de </a:t>
            </a:r>
            <a:r>
              <a:rPr lang="en-US" dirty="0" err="1" smtClean="0"/>
              <a:t>monitorage</a:t>
            </a:r>
            <a:r>
              <a:rPr lang="en-US" dirty="0" smtClean="0"/>
              <a:t> LASER</a:t>
            </a:r>
            <a:endParaRPr lang="en-US" dirty="0"/>
          </a:p>
        </p:txBody>
      </p:sp>
      <p:sp>
        <p:nvSpPr>
          <p:cNvPr id="7" name="Content Placeholder 2"/>
          <p:cNvSpPr>
            <a:spLocks noGrp="1"/>
          </p:cNvSpPr>
          <p:nvPr>
            <p:ph idx="1"/>
          </p:nvPr>
        </p:nvSpPr>
        <p:spPr>
          <a:xfrm>
            <a:off x="47105" y="1029673"/>
            <a:ext cx="8978363" cy="5384799"/>
          </a:xfrm>
        </p:spPr>
        <p:txBody>
          <a:bodyPr>
            <a:noAutofit/>
          </a:bodyPr>
          <a:lstStyle/>
          <a:p>
            <a:pPr marL="0" indent="0">
              <a:buNone/>
            </a:pPr>
            <a:endParaRPr lang="en-US" sz="1200" dirty="0"/>
          </a:p>
          <a:p>
            <a:pPr marL="0" indent="0">
              <a:buNone/>
            </a:pPr>
            <a:endParaRPr lang="en-US" sz="1800" dirty="0">
              <a:solidFill>
                <a:schemeClr val="tx1"/>
              </a:solidFill>
            </a:endParaRPr>
          </a:p>
          <a:p>
            <a:pPr marL="0" indent="0">
              <a:buNone/>
            </a:pPr>
            <a:r>
              <a:rPr lang="en-US" sz="1800" dirty="0" err="1" smtClean="0">
                <a:solidFill>
                  <a:srgbClr val="FF0000"/>
                </a:solidFill>
              </a:rPr>
              <a:t>Cette</a:t>
            </a:r>
            <a:r>
              <a:rPr lang="en-US" sz="1800" dirty="0" smtClean="0">
                <a:solidFill>
                  <a:srgbClr val="FF0000"/>
                </a:solidFill>
              </a:rPr>
              <a:t> </a:t>
            </a:r>
            <a:r>
              <a:rPr lang="en-US" sz="1800" dirty="0" smtClean="0">
                <a:solidFill>
                  <a:srgbClr val="FF0000"/>
                </a:solidFill>
              </a:rPr>
              <a:t>correction </a:t>
            </a:r>
            <a:r>
              <a:rPr lang="en-US" sz="1800" dirty="0" err="1" smtClean="0">
                <a:solidFill>
                  <a:srgbClr val="FF0000"/>
                </a:solidFill>
              </a:rPr>
              <a:t>est</a:t>
            </a:r>
            <a:r>
              <a:rPr lang="en-US" sz="1800" dirty="0" smtClean="0">
                <a:solidFill>
                  <a:srgbClr val="FF0000"/>
                </a:solidFill>
              </a:rPr>
              <a:t> </a:t>
            </a:r>
            <a:r>
              <a:rPr lang="en-US" sz="1800" dirty="0" err="1" smtClean="0">
                <a:solidFill>
                  <a:srgbClr val="FF0000"/>
                </a:solidFill>
              </a:rPr>
              <a:t>cruciale</a:t>
            </a:r>
            <a:r>
              <a:rPr lang="en-US" sz="1800" dirty="0" smtClean="0">
                <a:solidFill>
                  <a:srgbClr val="FF0000"/>
                </a:solidFill>
              </a:rPr>
              <a:t> pour la </a:t>
            </a:r>
            <a:r>
              <a:rPr lang="en-US" sz="1800" dirty="0" err="1" smtClean="0">
                <a:solidFill>
                  <a:srgbClr val="FF0000"/>
                </a:solidFill>
              </a:rPr>
              <a:t>recherche</a:t>
            </a:r>
            <a:r>
              <a:rPr lang="en-US" sz="1800" dirty="0" smtClean="0">
                <a:solidFill>
                  <a:srgbClr val="FF0000"/>
                </a:solidFill>
              </a:rPr>
              <a:t> du Higgs en </a:t>
            </a:r>
            <a:r>
              <a:rPr lang="en-US" sz="1800" dirty="0" err="1" smtClean="0">
                <a:solidFill>
                  <a:srgbClr val="FF0000"/>
                </a:solidFill>
              </a:rPr>
              <a:t>deux</a:t>
            </a:r>
            <a:r>
              <a:rPr lang="en-US" sz="1800" dirty="0" smtClean="0">
                <a:solidFill>
                  <a:srgbClr val="FF0000"/>
                </a:solidFill>
              </a:rPr>
              <a:t> photons.</a:t>
            </a:r>
          </a:p>
        </p:txBody>
      </p:sp>
      <p:sp>
        <p:nvSpPr>
          <p:cNvPr id="8" name="Espace réservé du pied de page 7"/>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 name="TextBox 2"/>
          <p:cNvSpPr txBox="1"/>
          <p:nvPr/>
        </p:nvSpPr>
        <p:spPr>
          <a:xfrm>
            <a:off x="2232518" y="6055511"/>
            <a:ext cx="4896217" cy="369332"/>
          </a:xfrm>
          <a:prstGeom prst="rect">
            <a:avLst/>
          </a:prstGeom>
          <a:noFill/>
        </p:spPr>
        <p:txBody>
          <a:bodyPr wrap="none" rtlCol="0">
            <a:spAutoFit/>
          </a:bodyPr>
          <a:lstStyle/>
          <a:p>
            <a:r>
              <a:rPr lang="en-US" b="1" dirty="0" smtClean="0">
                <a:solidFill>
                  <a:srgbClr val="FF0000"/>
                </a:solidFill>
              </a:rPr>
              <a:t>Masse du Higgs: </a:t>
            </a:r>
            <a:r>
              <a:rPr lang="en-US" dirty="0" err="1" smtClean="0"/>
              <a:t>précision</a:t>
            </a:r>
            <a:r>
              <a:rPr lang="en-US" dirty="0" smtClean="0"/>
              <a:t> accrue après correction</a:t>
            </a:r>
            <a:endParaRPr lang="en-US" dirty="0"/>
          </a:p>
        </p:txBody>
      </p:sp>
      <p:sp>
        <p:nvSpPr>
          <p:cNvPr id="4" name="TextBox 3"/>
          <p:cNvSpPr txBox="1"/>
          <p:nvPr/>
        </p:nvSpPr>
        <p:spPr>
          <a:xfrm>
            <a:off x="169333" y="3928533"/>
            <a:ext cx="1184527" cy="369332"/>
          </a:xfrm>
          <a:prstGeom prst="rect">
            <a:avLst/>
          </a:prstGeom>
          <a:noFill/>
        </p:spPr>
        <p:txBody>
          <a:bodyPr wrap="none" rtlCol="0">
            <a:spAutoFit/>
          </a:bodyPr>
          <a:lstStyle/>
          <a:p>
            <a:r>
              <a:rPr lang="en-US" dirty="0" smtClean="0"/>
              <a:t>Simulation</a:t>
            </a:r>
          </a:p>
        </p:txBody>
      </p:sp>
      <p:grpSp>
        <p:nvGrpSpPr>
          <p:cNvPr id="9" name="Group 8"/>
          <p:cNvGrpSpPr/>
          <p:nvPr/>
        </p:nvGrpSpPr>
        <p:grpSpPr>
          <a:xfrm>
            <a:off x="2370667" y="2930421"/>
            <a:ext cx="3776133" cy="2894646"/>
            <a:chOff x="5383294" y="3262024"/>
            <a:chExt cx="2796767" cy="2332832"/>
          </a:xfrm>
        </p:grpSpPr>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5028" y="3262024"/>
              <a:ext cx="2655033" cy="21665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TextBox 10"/>
            <p:cNvSpPr txBox="1"/>
            <p:nvPr/>
          </p:nvSpPr>
          <p:spPr>
            <a:xfrm>
              <a:off x="7478916" y="5287079"/>
              <a:ext cx="663839" cy="307777"/>
            </a:xfrm>
            <a:prstGeom prst="rect">
              <a:avLst/>
            </a:prstGeom>
            <a:solidFill>
              <a:srgbClr val="FFFFFF"/>
            </a:solidFill>
          </p:spPr>
          <p:txBody>
            <a:bodyPr wrap="none" rtlCol="0">
              <a:spAutoFit/>
            </a:bodyPr>
            <a:lstStyle/>
            <a:p>
              <a:r>
                <a:rPr lang="en-US" sz="1400" b="1" dirty="0" smtClean="0"/>
                <a:t>Masse</a:t>
              </a:r>
              <a:endParaRPr lang="en-US" sz="1400" b="1" dirty="0"/>
            </a:p>
          </p:txBody>
        </p:sp>
        <p:sp>
          <p:nvSpPr>
            <p:cNvPr id="12" name="TextBox 11"/>
            <p:cNvSpPr txBox="1"/>
            <p:nvPr/>
          </p:nvSpPr>
          <p:spPr>
            <a:xfrm rot="16200000" flipH="1">
              <a:off x="4792704" y="3865039"/>
              <a:ext cx="1488957" cy="307777"/>
            </a:xfrm>
            <a:prstGeom prst="rect">
              <a:avLst/>
            </a:prstGeom>
            <a:solidFill>
              <a:schemeClr val="bg1"/>
            </a:solidFill>
          </p:spPr>
          <p:txBody>
            <a:bodyPr wrap="square" rtlCol="0">
              <a:spAutoFit/>
            </a:bodyPr>
            <a:lstStyle/>
            <a:p>
              <a:r>
                <a:rPr lang="en-US" sz="1400" b="1" dirty="0" err="1" smtClean="0"/>
                <a:t>Nombre</a:t>
              </a:r>
              <a:r>
                <a:rPr lang="en-US" sz="1400" b="1" dirty="0" smtClean="0"/>
                <a:t> </a:t>
              </a:r>
              <a:r>
                <a:rPr lang="en-US" sz="1400" b="1" dirty="0" err="1" smtClean="0"/>
                <a:t>d’évts</a:t>
              </a:r>
              <a:endParaRPr lang="en-US" sz="1400" b="1" dirty="0"/>
            </a:p>
          </p:txBody>
        </p:sp>
      </p:grpSp>
      <p:sp>
        <p:nvSpPr>
          <p:cNvPr id="5" name="Slide Number Placeholder 4"/>
          <p:cNvSpPr>
            <a:spLocks noGrp="1"/>
          </p:cNvSpPr>
          <p:nvPr>
            <p:ph type="sldNum" sz="quarter" idx="12"/>
          </p:nvPr>
        </p:nvSpPr>
        <p:spPr/>
        <p:txBody>
          <a:bodyPr/>
          <a:lstStyle/>
          <a:p>
            <a:fld id="{5FD889E0-CAB2-4699-909D-B9A88D47ACBE}" type="slidenum">
              <a:rPr lang="en-US" smtClean="0"/>
              <a:t>37</a:t>
            </a:fld>
            <a:endParaRPr lang="en-US"/>
          </a:p>
        </p:txBody>
      </p:sp>
    </p:spTree>
    <p:extLst>
      <p:ext uri="{BB962C8B-B14F-4D97-AF65-F5344CB8AC3E}">
        <p14:creationId xmlns:p14="http://schemas.microsoft.com/office/powerpoint/2010/main" val="321769226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smtClean="0"/>
              <a:t>Recherche</a:t>
            </a:r>
            <a:r>
              <a:rPr lang="en-US" sz="4400" dirty="0" smtClean="0"/>
              <a:t> </a:t>
            </a:r>
            <a:r>
              <a:rPr lang="en-US" sz="4400" dirty="0"/>
              <a:t>du </a:t>
            </a:r>
            <a:r>
              <a:rPr lang="en-US" sz="4400" dirty="0" smtClean="0"/>
              <a:t>boson </a:t>
            </a:r>
            <a:r>
              <a:rPr lang="en-US" sz="4400" dirty="0"/>
              <a:t>de Higgs</a:t>
            </a:r>
            <a:endParaRPr lang="en-US" dirty="0"/>
          </a:p>
        </p:txBody>
      </p:sp>
      <p:sp>
        <p:nvSpPr>
          <p:cNvPr id="11" name="Content Placeholder 2"/>
          <p:cNvSpPr>
            <a:spLocks noGrp="1"/>
          </p:cNvSpPr>
          <p:nvPr>
            <p:ph idx="1"/>
          </p:nvPr>
        </p:nvSpPr>
        <p:spPr>
          <a:xfrm>
            <a:off x="303105" y="2150527"/>
            <a:ext cx="5857998" cy="3318940"/>
          </a:xfrm>
        </p:spPr>
        <p:txBody>
          <a:bodyPr>
            <a:noAutofit/>
          </a:bodyPr>
          <a:lstStyle/>
          <a:p>
            <a:pPr marL="0" indent="0">
              <a:buNone/>
            </a:pPr>
            <a:r>
              <a:rPr lang="en-US" sz="2800" b="1" dirty="0" smtClean="0">
                <a:solidFill>
                  <a:schemeClr val="accent1"/>
                </a:solidFill>
              </a:rPr>
              <a:t>Les </a:t>
            </a:r>
            <a:r>
              <a:rPr lang="en-US" sz="2800" b="1" dirty="0" err="1" smtClean="0">
                <a:solidFill>
                  <a:schemeClr val="accent1"/>
                </a:solidFill>
              </a:rPr>
              <a:t>derniers</a:t>
            </a:r>
            <a:r>
              <a:rPr lang="en-US" sz="2800" b="1" dirty="0" smtClean="0">
                <a:solidFill>
                  <a:schemeClr val="accent1"/>
                </a:solidFill>
              </a:rPr>
              <a:t> </a:t>
            </a:r>
            <a:r>
              <a:rPr lang="en-US" sz="2800" b="1" dirty="0" err="1" smtClean="0">
                <a:solidFill>
                  <a:schemeClr val="accent1"/>
                </a:solidFill>
              </a:rPr>
              <a:t>résultats</a:t>
            </a:r>
            <a:r>
              <a:rPr lang="en-US" sz="2800" b="1" dirty="0" smtClean="0">
                <a:solidFill>
                  <a:schemeClr val="accent1"/>
                </a:solidFill>
              </a:rPr>
              <a:t> </a:t>
            </a:r>
            <a:r>
              <a:rPr lang="en-US" sz="2800" b="1" dirty="0" err="1" smtClean="0">
                <a:solidFill>
                  <a:schemeClr val="accent1"/>
                </a:solidFill>
              </a:rPr>
              <a:t>d’ATLAS</a:t>
            </a:r>
            <a:r>
              <a:rPr lang="en-US" sz="2800" b="1" dirty="0" smtClean="0">
                <a:solidFill>
                  <a:schemeClr val="accent1"/>
                </a:solidFill>
              </a:rPr>
              <a:t> et CMS: </a:t>
            </a:r>
          </a:p>
          <a:p>
            <a:pPr marL="0" indent="0">
              <a:buNone/>
            </a:pPr>
            <a:endParaRPr lang="en-US" sz="900" b="1" dirty="0" smtClean="0">
              <a:solidFill>
                <a:schemeClr val="accent1"/>
              </a:solidFill>
            </a:endParaRPr>
          </a:p>
          <a:p>
            <a:r>
              <a:rPr lang="en-US" sz="2800" dirty="0" err="1" smtClean="0">
                <a:solidFill>
                  <a:schemeClr val="tx1"/>
                </a:solidFill>
              </a:rPr>
              <a:t>Recherche</a:t>
            </a:r>
            <a:r>
              <a:rPr lang="en-US" sz="2800" dirty="0" smtClean="0">
                <a:solidFill>
                  <a:schemeClr val="tx1"/>
                </a:solidFill>
              </a:rPr>
              <a:t> </a:t>
            </a:r>
            <a:r>
              <a:rPr lang="en-US" sz="2800" dirty="0">
                <a:solidFill>
                  <a:schemeClr val="tx1"/>
                </a:solidFill>
              </a:rPr>
              <a:t>du Higgs se </a:t>
            </a:r>
            <a:r>
              <a:rPr lang="en-US" sz="2800" dirty="0" err="1">
                <a:solidFill>
                  <a:schemeClr val="tx1"/>
                </a:solidFill>
              </a:rPr>
              <a:t>désintégrant</a:t>
            </a:r>
            <a:r>
              <a:rPr lang="en-US" sz="2800" dirty="0">
                <a:solidFill>
                  <a:schemeClr val="tx1"/>
                </a:solidFill>
              </a:rPr>
              <a:t> en </a:t>
            </a:r>
            <a:r>
              <a:rPr lang="en-US" sz="2800" dirty="0" err="1">
                <a:solidFill>
                  <a:schemeClr val="tx1"/>
                </a:solidFill>
              </a:rPr>
              <a:t>deux</a:t>
            </a:r>
            <a:r>
              <a:rPr lang="en-US" sz="2800" dirty="0">
                <a:solidFill>
                  <a:schemeClr val="tx1"/>
                </a:solidFill>
              </a:rPr>
              <a:t> </a:t>
            </a:r>
            <a:r>
              <a:rPr lang="en-US" sz="2800" dirty="0" smtClean="0">
                <a:solidFill>
                  <a:schemeClr val="tx1"/>
                </a:solidFill>
              </a:rPr>
              <a:t>photons γ</a:t>
            </a:r>
          </a:p>
          <a:p>
            <a:pPr marL="0" indent="0">
              <a:buNone/>
            </a:pPr>
            <a:endParaRPr lang="en-US" sz="2800" dirty="0" smtClean="0">
              <a:solidFill>
                <a:schemeClr val="tx1"/>
              </a:solidFill>
            </a:endParaRPr>
          </a:p>
          <a:p>
            <a:r>
              <a:rPr lang="en-US" sz="2800" dirty="0" err="1" smtClean="0">
                <a:solidFill>
                  <a:schemeClr val="tx1"/>
                </a:solidFill>
              </a:rPr>
              <a:t>Recherche</a:t>
            </a:r>
            <a:r>
              <a:rPr lang="en-US" sz="2800" dirty="0" smtClean="0">
                <a:solidFill>
                  <a:schemeClr val="tx1"/>
                </a:solidFill>
              </a:rPr>
              <a:t> </a:t>
            </a:r>
            <a:r>
              <a:rPr lang="en-US" sz="2800" dirty="0">
                <a:solidFill>
                  <a:schemeClr val="tx1"/>
                </a:solidFill>
              </a:rPr>
              <a:t>du Higgs se </a:t>
            </a:r>
            <a:r>
              <a:rPr lang="en-US" sz="2800" dirty="0" err="1">
                <a:solidFill>
                  <a:schemeClr val="tx1"/>
                </a:solidFill>
              </a:rPr>
              <a:t>désintégrant</a:t>
            </a:r>
            <a:r>
              <a:rPr lang="en-US" sz="2800" dirty="0">
                <a:solidFill>
                  <a:schemeClr val="tx1"/>
                </a:solidFill>
              </a:rPr>
              <a:t> en </a:t>
            </a:r>
            <a:r>
              <a:rPr lang="en-US" sz="2800" dirty="0" err="1">
                <a:solidFill>
                  <a:schemeClr val="tx1"/>
                </a:solidFill>
              </a:rPr>
              <a:t>deux</a:t>
            </a:r>
            <a:r>
              <a:rPr lang="en-US" sz="2800" dirty="0">
                <a:solidFill>
                  <a:schemeClr val="tx1"/>
                </a:solidFill>
              </a:rPr>
              <a:t> </a:t>
            </a:r>
            <a:r>
              <a:rPr lang="en-US" sz="2800" dirty="0" smtClean="0">
                <a:solidFill>
                  <a:schemeClr val="tx1"/>
                </a:solidFill>
              </a:rPr>
              <a:t>bosons Z</a:t>
            </a:r>
          </a:p>
          <a:p>
            <a:pPr marL="742898" lvl="1" indent="-285750">
              <a:buFont typeface="Arial"/>
              <a:buChar char="•"/>
            </a:pPr>
            <a:endParaRPr lang="en-US" sz="2800" b="1" dirty="0" smtClean="0">
              <a:solidFill>
                <a:schemeClr val="accent1"/>
              </a:solidFill>
            </a:endParaRPr>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3071" y="4152370"/>
            <a:ext cx="2505954" cy="2454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6735" y="2858018"/>
            <a:ext cx="2989998" cy="158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5FD889E0-CAB2-4699-909D-B9A88D47ACBE}" type="slidenum">
              <a:rPr lang="en-US" smtClean="0"/>
              <a:t>38</a:t>
            </a:fld>
            <a:endParaRPr lang="en-US"/>
          </a:p>
        </p:txBody>
      </p:sp>
    </p:spTree>
    <p:extLst>
      <p:ext uri="{BB962C8B-B14F-4D97-AF65-F5344CB8AC3E}">
        <p14:creationId xmlns:p14="http://schemas.microsoft.com/office/powerpoint/2010/main" val="143878345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smtClean="0"/>
              <a:t>Recherche</a:t>
            </a:r>
            <a:r>
              <a:rPr lang="en-US" sz="4400" dirty="0" smtClean="0"/>
              <a:t> </a:t>
            </a:r>
            <a:r>
              <a:rPr lang="en-US" sz="4400" dirty="0"/>
              <a:t>du </a:t>
            </a:r>
            <a:r>
              <a:rPr lang="en-US" sz="4400" dirty="0" smtClean="0"/>
              <a:t>boson </a:t>
            </a:r>
            <a:r>
              <a:rPr lang="en-US" sz="4400" dirty="0"/>
              <a:t>de Higgs</a:t>
            </a:r>
            <a:endParaRPr lang="en-US" dirty="0"/>
          </a:p>
        </p:txBody>
      </p:sp>
      <p:sp>
        <p:nvSpPr>
          <p:cNvPr id="11" name="Content Placeholder 2"/>
          <p:cNvSpPr>
            <a:spLocks noGrp="1"/>
          </p:cNvSpPr>
          <p:nvPr>
            <p:ph idx="1"/>
          </p:nvPr>
        </p:nvSpPr>
        <p:spPr>
          <a:xfrm>
            <a:off x="303105" y="2150527"/>
            <a:ext cx="5857998" cy="3318940"/>
          </a:xfrm>
        </p:spPr>
        <p:txBody>
          <a:bodyPr>
            <a:noAutofit/>
          </a:bodyPr>
          <a:lstStyle/>
          <a:p>
            <a:pPr marL="0" indent="0">
              <a:buNone/>
            </a:pPr>
            <a:r>
              <a:rPr lang="en-US" sz="2800" b="1" dirty="0" smtClean="0">
                <a:solidFill>
                  <a:schemeClr val="accent1"/>
                </a:solidFill>
              </a:rPr>
              <a:t>Les </a:t>
            </a:r>
            <a:r>
              <a:rPr lang="en-US" sz="2800" b="1" dirty="0" err="1" smtClean="0">
                <a:solidFill>
                  <a:schemeClr val="accent1"/>
                </a:solidFill>
              </a:rPr>
              <a:t>derniers</a:t>
            </a:r>
            <a:r>
              <a:rPr lang="en-US" sz="2800" b="1" dirty="0" smtClean="0">
                <a:solidFill>
                  <a:schemeClr val="accent1"/>
                </a:solidFill>
              </a:rPr>
              <a:t> </a:t>
            </a:r>
            <a:r>
              <a:rPr lang="en-US" sz="2800" b="1" dirty="0" err="1" smtClean="0">
                <a:solidFill>
                  <a:schemeClr val="accent1"/>
                </a:solidFill>
              </a:rPr>
              <a:t>résultats</a:t>
            </a:r>
            <a:r>
              <a:rPr lang="en-US" sz="2800" b="1" dirty="0" smtClean="0">
                <a:solidFill>
                  <a:schemeClr val="accent1"/>
                </a:solidFill>
              </a:rPr>
              <a:t> </a:t>
            </a:r>
            <a:r>
              <a:rPr lang="en-US" sz="2800" b="1" dirty="0" err="1" smtClean="0">
                <a:solidFill>
                  <a:schemeClr val="accent1"/>
                </a:solidFill>
              </a:rPr>
              <a:t>d’ATLAS</a:t>
            </a:r>
            <a:r>
              <a:rPr lang="en-US" sz="2800" b="1" dirty="0" smtClean="0">
                <a:solidFill>
                  <a:schemeClr val="accent1"/>
                </a:solidFill>
              </a:rPr>
              <a:t> et CMS: </a:t>
            </a:r>
          </a:p>
          <a:p>
            <a:pPr marL="0" indent="0">
              <a:buNone/>
            </a:pPr>
            <a:endParaRPr lang="en-US" sz="900" b="1" dirty="0" smtClean="0">
              <a:solidFill>
                <a:schemeClr val="accent1"/>
              </a:solidFill>
            </a:endParaRPr>
          </a:p>
          <a:p>
            <a:r>
              <a:rPr lang="en-US" sz="2800" dirty="0" err="1" smtClean="0">
                <a:solidFill>
                  <a:schemeClr val="tx1"/>
                </a:solidFill>
              </a:rPr>
              <a:t>Recherche</a:t>
            </a:r>
            <a:r>
              <a:rPr lang="en-US" sz="2800" dirty="0" smtClean="0">
                <a:solidFill>
                  <a:schemeClr val="tx1"/>
                </a:solidFill>
              </a:rPr>
              <a:t> </a:t>
            </a:r>
            <a:r>
              <a:rPr lang="en-US" sz="2800" dirty="0">
                <a:solidFill>
                  <a:schemeClr val="tx1"/>
                </a:solidFill>
              </a:rPr>
              <a:t>du Higgs se </a:t>
            </a:r>
            <a:r>
              <a:rPr lang="en-US" sz="2800" dirty="0" err="1">
                <a:solidFill>
                  <a:schemeClr val="tx1"/>
                </a:solidFill>
              </a:rPr>
              <a:t>désintégrant</a:t>
            </a:r>
            <a:r>
              <a:rPr lang="en-US" sz="2800" dirty="0">
                <a:solidFill>
                  <a:schemeClr val="tx1"/>
                </a:solidFill>
              </a:rPr>
              <a:t> en </a:t>
            </a:r>
            <a:r>
              <a:rPr lang="en-US" sz="2800" dirty="0" err="1">
                <a:solidFill>
                  <a:schemeClr val="tx1"/>
                </a:solidFill>
              </a:rPr>
              <a:t>deux</a:t>
            </a:r>
            <a:r>
              <a:rPr lang="en-US" sz="2800" dirty="0">
                <a:solidFill>
                  <a:schemeClr val="tx1"/>
                </a:solidFill>
              </a:rPr>
              <a:t> </a:t>
            </a:r>
            <a:r>
              <a:rPr lang="en-US" sz="2800" dirty="0" smtClean="0">
                <a:solidFill>
                  <a:schemeClr val="tx1"/>
                </a:solidFill>
              </a:rPr>
              <a:t>photons γ</a:t>
            </a:r>
          </a:p>
          <a:p>
            <a:pPr marL="0" indent="0">
              <a:buNone/>
            </a:pPr>
            <a:endParaRPr lang="en-US" sz="2800" dirty="0" smtClean="0">
              <a:solidFill>
                <a:schemeClr val="tx1"/>
              </a:solidFill>
            </a:endParaRPr>
          </a:p>
          <a:p>
            <a:r>
              <a:rPr lang="en-US" sz="2800" dirty="0" err="1" smtClean="0">
                <a:solidFill>
                  <a:schemeClr val="tx1"/>
                </a:solidFill>
              </a:rPr>
              <a:t>Recherche</a:t>
            </a:r>
            <a:r>
              <a:rPr lang="en-US" sz="2800" dirty="0" smtClean="0">
                <a:solidFill>
                  <a:schemeClr val="tx1"/>
                </a:solidFill>
              </a:rPr>
              <a:t> </a:t>
            </a:r>
            <a:r>
              <a:rPr lang="en-US" sz="2800" dirty="0">
                <a:solidFill>
                  <a:schemeClr val="tx1"/>
                </a:solidFill>
              </a:rPr>
              <a:t>du Higgs se </a:t>
            </a:r>
            <a:r>
              <a:rPr lang="en-US" sz="2800" dirty="0" err="1">
                <a:solidFill>
                  <a:schemeClr val="tx1"/>
                </a:solidFill>
              </a:rPr>
              <a:t>désintégrant</a:t>
            </a:r>
            <a:r>
              <a:rPr lang="en-US" sz="2800" dirty="0">
                <a:solidFill>
                  <a:schemeClr val="tx1"/>
                </a:solidFill>
              </a:rPr>
              <a:t> en </a:t>
            </a:r>
            <a:r>
              <a:rPr lang="en-US" sz="2800" dirty="0" err="1">
                <a:solidFill>
                  <a:schemeClr val="tx1"/>
                </a:solidFill>
              </a:rPr>
              <a:t>deux</a:t>
            </a:r>
            <a:r>
              <a:rPr lang="en-US" sz="2800" dirty="0">
                <a:solidFill>
                  <a:schemeClr val="tx1"/>
                </a:solidFill>
              </a:rPr>
              <a:t> </a:t>
            </a:r>
            <a:r>
              <a:rPr lang="en-US" sz="2800" dirty="0" smtClean="0">
                <a:solidFill>
                  <a:schemeClr val="tx1"/>
                </a:solidFill>
              </a:rPr>
              <a:t>bosons Z</a:t>
            </a:r>
          </a:p>
          <a:p>
            <a:pPr marL="742898" lvl="1" indent="-285750">
              <a:buFont typeface="Arial"/>
              <a:buChar char="•"/>
            </a:pPr>
            <a:endParaRPr lang="en-US" sz="2800" b="1" dirty="0" smtClean="0">
              <a:solidFill>
                <a:schemeClr val="accent1"/>
              </a:solidFill>
            </a:endParaRPr>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735" y="2858018"/>
            <a:ext cx="2989998" cy="158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3071" y="4152370"/>
            <a:ext cx="2505954" cy="2454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72478" y="4279239"/>
            <a:ext cx="8477250" cy="2241863"/>
          </a:xfrm>
          <a:prstGeom prst="rect">
            <a:avLst/>
          </a:prstGeom>
          <a:solidFill>
            <a:srgbClr val="FFFFFF">
              <a:alpha val="66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5FD889E0-CAB2-4699-909D-B9A88D47ACBE}" type="slidenum">
              <a:rPr lang="en-US" smtClean="0"/>
              <a:t>39</a:t>
            </a:fld>
            <a:endParaRPr lang="en-US"/>
          </a:p>
        </p:txBody>
      </p:sp>
    </p:spTree>
    <p:extLst>
      <p:ext uri="{BB962C8B-B14F-4D97-AF65-F5344CB8AC3E}">
        <p14:creationId xmlns:p14="http://schemas.microsoft.com/office/powerpoint/2010/main" val="38862140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84163" y="630382"/>
            <a:ext cx="8574087" cy="967840"/>
          </a:xfrm>
        </p:spPr>
        <p:txBody>
          <a:bodyPr/>
          <a:lstStyle/>
          <a:p>
            <a:r>
              <a:rPr lang="fr-FR" dirty="0" smtClean="0"/>
              <a:t>Plan de l’exposé</a:t>
            </a:r>
            <a:endParaRPr lang="fr-FR" dirty="0"/>
          </a:p>
        </p:txBody>
      </p:sp>
      <p:sp>
        <p:nvSpPr>
          <p:cNvPr id="5" name="Espace réservé du pied de page 4"/>
          <p:cNvSpPr>
            <a:spLocks noGrp="1"/>
          </p:cNvSpPr>
          <p:nvPr>
            <p:ph type="ftr" sz="quarter" idx="11"/>
          </p:nvPr>
        </p:nvSpPr>
        <p:spPr/>
        <p:txBody>
          <a:bodyPr/>
          <a:lstStyle/>
          <a:p>
            <a:r>
              <a:rPr lang="fr-FR" smtClean="0"/>
              <a:t>J. MALCLES 25/09/2012</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2" name="TextBox 1"/>
          <p:cNvSpPr txBox="1"/>
          <p:nvPr/>
        </p:nvSpPr>
        <p:spPr>
          <a:xfrm>
            <a:off x="698502" y="1779686"/>
            <a:ext cx="8445498" cy="4985980"/>
          </a:xfrm>
          <a:prstGeom prst="rect">
            <a:avLst/>
          </a:prstGeom>
          <a:noFill/>
        </p:spPr>
        <p:txBody>
          <a:bodyPr wrap="square" rtlCol="0">
            <a:spAutoFit/>
          </a:bodyPr>
          <a:lstStyle/>
          <a:p>
            <a:pPr marL="285750" indent="-285750">
              <a:buFont typeface="Arial"/>
              <a:buChar char="•"/>
            </a:pPr>
            <a:r>
              <a:rPr lang="en-US" sz="2000" b="1" dirty="0" smtClean="0">
                <a:solidFill>
                  <a:srgbClr val="990000"/>
                </a:solidFill>
              </a:rPr>
              <a:t>Introduction: </a:t>
            </a:r>
          </a:p>
          <a:p>
            <a:pPr marL="285750" indent="-285750">
              <a:buFont typeface="Arial"/>
              <a:buChar char="•"/>
            </a:pPr>
            <a:endParaRPr lang="en-US" sz="2000" b="1" dirty="0" smtClean="0">
              <a:solidFill>
                <a:srgbClr val="990000"/>
              </a:solidFill>
            </a:endParaRPr>
          </a:p>
          <a:p>
            <a:pPr marL="742898" lvl="1" indent="-285750">
              <a:buFont typeface="Arial"/>
              <a:buChar char="•"/>
            </a:pPr>
            <a:r>
              <a:rPr lang="en-US" sz="2000" dirty="0">
                <a:solidFill>
                  <a:srgbClr val="000000"/>
                </a:solidFill>
              </a:rPr>
              <a:t>L</a:t>
            </a:r>
            <a:r>
              <a:rPr lang="en-US" sz="2000" dirty="0" smtClean="0">
                <a:solidFill>
                  <a:srgbClr val="000000"/>
                </a:solidFill>
              </a:rPr>
              <a:t>e </a:t>
            </a:r>
            <a:r>
              <a:rPr lang="en-US" sz="2000" dirty="0" err="1">
                <a:solidFill>
                  <a:srgbClr val="000000"/>
                </a:solidFill>
              </a:rPr>
              <a:t>M</a:t>
            </a:r>
            <a:r>
              <a:rPr lang="en-US" sz="2000" dirty="0" err="1" smtClean="0">
                <a:solidFill>
                  <a:srgbClr val="000000"/>
                </a:solidFill>
              </a:rPr>
              <a:t>odèle</a:t>
            </a:r>
            <a:r>
              <a:rPr lang="en-US" sz="2000" dirty="0" smtClean="0">
                <a:solidFill>
                  <a:srgbClr val="000000"/>
                </a:solidFill>
              </a:rPr>
              <a:t> </a:t>
            </a:r>
            <a:r>
              <a:rPr lang="en-US" sz="2000" dirty="0">
                <a:solidFill>
                  <a:srgbClr val="000000"/>
                </a:solidFill>
              </a:rPr>
              <a:t>S</a:t>
            </a:r>
            <a:r>
              <a:rPr lang="en-US" sz="2000" dirty="0" smtClean="0">
                <a:solidFill>
                  <a:srgbClr val="000000"/>
                </a:solidFill>
              </a:rPr>
              <a:t>tandard de la physique des </a:t>
            </a:r>
            <a:r>
              <a:rPr lang="en-US" sz="2000" dirty="0" err="1" smtClean="0">
                <a:solidFill>
                  <a:srgbClr val="000000"/>
                </a:solidFill>
              </a:rPr>
              <a:t>particules</a:t>
            </a:r>
            <a:endParaRPr lang="en-US" sz="2000" dirty="0">
              <a:solidFill>
                <a:srgbClr val="000000"/>
              </a:solidFill>
            </a:endParaRPr>
          </a:p>
          <a:p>
            <a:pPr marL="742898" lvl="1" indent="-285750">
              <a:buFont typeface="Arial"/>
              <a:buChar char="•"/>
            </a:pPr>
            <a:r>
              <a:rPr lang="en-US" sz="2000" dirty="0" smtClean="0">
                <a:solidFill>
                  <a:srgbClr val="000000"/>
                </a:solidFill>
              </a:rPr>
              <a:t>Le boson de Higgs: </a:t>
            </a:r>
            <a:r>
              <a:rPr lang="en-US" sz="2000" dirty="0" err="1" smtClean="0">
                <a:solidFill>
                  <a:srgbClr val="000000"/>
                </a:solidFill>
              </a:rPr>
              <a:t>rôle</a:t>
            </a:r>
            <a:r>
              <a:rPr lang="en-US" sz="2000" dirty="0" smtClean="0">
                <a:solidFill>
                  <a:srgbClr val="000000"/>
                </a:solidFill>
              </a:rPr>
              <a:t> </a:t>
            </a:r>
            <a:r>
              <a:rPr lang="en-US" sz="2000" dirty="0" err="1" smtClean="0">
                <a:solidFill>
                  <a:srgbClr val="000000"/>
                </a:solidFill>
              </a:rPr>
              <a:t>dans</a:t>
            </a:r>
            <a:r>
              <a:rPr lang="en-US" sz="2000" dirty="0" smtClean="0">
                <a:solidFill>
                  <a:srgbClr val="000000"/>
                </a:solidFill>
              </a:rPr>
              <a:t> le </a:t>
            </a:r>
            <a:r>
              <a:rPr lang="en-US" sz="2000" dirty="0" err="1" smtClean="0">
                <a:solidFill>
                  <a:srgbClr val="000000"/>
                </a:solidFill>
              </a:rPr>
              <a:t>modèle</a:t>
            </a:r>
            <a:r>
              <a:rPr lang="en-US" sz="2000" dirty="0" smtClean="0">
                <a:solidFill>
                  <a:srgbClr val="000000"/>
                </a:solidFill>
              </a:rPr>
              <a:t>, </a:t>
            </a:r>
            <a:r>
              <a:rPr lang="en-US" sz="2000" dirty="0" err="1" smtClean="0">
                <a:solidFill>
                  <a:srgbClr val="000000"/>
                </a:solidFill>
              </a:rPr>
              <a:t>connaissances</a:t>
            </a:r>
            <a:r>
              <a:rPr lang="en-US" sz="2000" dirty="0" smtClean="0">
                <a:solidFill>
                  <a:srgbClr val="000000"/>
                </a:solidFill>
              </a:rPr>
              <a:t> </a:t>
            </a:r>
            <a:r>
              <a:rPr lang="en-US" sz="2000" dirty="0" err="1" smtClean="0">
                <a:solidFill>
                  <a:srgbClr val="000000"/>
                </a:solidFill>
              </a:rPr>
              <a:t>avant</a:t>
            </a:r>
            <a:r>
              <a:rPr lang="en-US" sz="2000" dirty="0" smtClean="0">
                <a:solidFill>
                  <a:srgbClr val="000000"/>
                </a:solidFill>
              </a:rPr>
              <a:t> le LHC</a:t>
            </a:r>
          </a:p>
          <a:p>
            <a:pPr marL="1200046" lvl="2" indent="-285750">
              <a:buFont typeface="Arial"/>
              <a:buChar char="•"/>
            </a:pPr>
            <a:endParaRPr lang="en-US" sz="2000" dirty="0" smtClean="0">
              <a:solidFill>
                <a:srgbClr val="000000"/>
              </a:solidFill>
            </a:endParaRPr>
          </a:p>
          <a:p>
            <a:pPr marL="285750" indent="-285750">
              <a:buFont typeface="Arial"/>
              <a:buChar char="•"/>
            </a:pPr>
            <a:r>
              <a:rPr lang="en-US" sz="2000" b="1" dirty="0">
                <a:solidFill>
                  <a:srgbClr val="990000"/>
                </a:solidFill>
              </a:rPr>
              <a:t>Le LHC et </a:t>
            </a:r>
            <a:r>
              <a:rPr lang="en-US" sz="2000" b="1" dirty="0" err="1">
                <a:solidFill>
                  <a:srgbClr val="990000"/>
                </a:solidFill>
              </a:rPr>
              <a:t>ses</a:t>
            </a:r>
            <a:r>
              <a:rPr lang="en-US" sz="2000" b="1" dirty="0">
                <a:solidFill>
                  <a:srgbClr val="990000"/>
                </a:solidFill>
              </a:rPr>
              <a:t> </a:t>
            </a:r>
            <a:r>
              <a:rPr lang="en-US" sz="2000" b="1" dirty="0" err="1">
                <a:solidFill>
                  <a:srgbClr val="990000"/>
                </a:solidFill>
              </a:rPr>
              <a:t>détecteurs</a:t>
            </a:r>
            <a:r>
              <a:rPr lang="en-US" sz="2000" b="1" dirty="0" smtClean="0">
                <a:solidFill>
                  <a:srgbClr val="990000"/>
                </a:solidFill>
              </a:rPr>
              <a:t>:</a:t>
            </a:r>
          </a:p>
          <a:p>
            <a:endParaRPr lang="en-US" sz="2000" dirty="0">
              <a:solidFill>
                <a:srgbClr val="000000"/>
              </a:solidFill>
            </a:endParaRPr>
          </a:p>
          <a:p>
            <a:pPr marL="742898" lvl="1" indent="-285750">
              <a:buFont typeface="Arial"/>
              <a:buChar char="•"/>
            </a:pPr>
            <a:r>
              <a:rPr lang="en-US" sz="2000" dirty="0" smtClean="0">
                <a:solidFill>
                  <a:srgbClr val="000000"/>
                </a:solidFill>
              </a:rPr>
              <a:t>Comment </a:t>
            </a:r>
            <a:r>
              <a:rPr lang="en-US" sz="2000" dirty="0" err="1" smtClean="0">
                <a:solidFill>
                  <a:srgbClr val="000000"/>
                </a:solidFill>
              </a:rPr>
              <a:t>produire</a:t>
            </a:r>
            <a:r>
              <a:rPr lang="en-US" sz="2000" dirty="0" smtClean="0">
                <a:solidFill>
                  <a:srgbClr val="000000"/>
                </a:solidFill>
              </a:rPr>
              <a:t> le boson de Higgs? Le LHC</a:t>
            </a:r>
          </a:p>
          <a:p>
            <a:pPr marL="742898" lvl="1" indent="-285750">
              <a:buFont typeface="Arial"/>
              <a:buChar char="•"/>
            </a:pPr>
            <a:r>
              <a:rPr lang="en-US" sz="2000" dirty="0" smtClean="0">
                <a:solidFill>
                  <a:srgbClr val="000000"/>
                </a:solidFill>
              </a:rPr>
              <a:t>Comment </a:t>
            </a:r>
            <a:r>
              <a:rPr lang="en-US" sz="2000" dirty="0" err="1" smtClean="0">
                <a:solidFill>
                  <a:srgbClr val="000000"/>
                </a:solidFill>
              </a:rPr>
              <a:t>détecter</a:t>
            </a:r>
            <a:r>
              <a:rPr lang="en-US" sz="2000" dirty="0" smtClean="0">
                <a:solidFill>
                  <a:srgbClr val="000000"/>
                </a:solidFill>
              </a:rPr>
              <a:t> le boson de Higgs? Les </a:t>
            </a:r>
            <a:r>
              <a:rPr lang="en-US" sz="2000" dirty="0" err="1" smtClean="0">
                <a:solidFill>
                  <a:srgbClr val="000000"/>
                </a:solidFill>
              </a:rPr>
              <a:t>détecteurs</a:t>
            </a:r>
            <a:r>
              <a:rPr lang="en-US" sz="2000" dirty="0" smtClean="0">
                <a:solidFill>
                  <a:srgbClr val="000000"/>
                </a:solidFill>
              </a:rPr>
              <a:t> ATLAS et CMS	</a:t>
            </a:r>
          </a:p>
          <a:p>
            <a:pPr marL="742898" lvl="1" indent="-285750">
              <a:buFont typeface="Arial"/>
              <a:buChar char="•"/>
            </a:pPr>
            <a:r>
              <a:rPr lang="en-US" sz="2000" dirty="0" err="1" smtClean="0"/>
              <a:t>Exemple</a:t>
            </a:r>
            <a:r>
              <a:rPr lang="en-US" sz="2000" dirty="0" smtClean="0"/>
              <a:t> </a:t>
            </a:r>
            <a:r>
              <a:rPr lang="en-US" sz="2000" dirty="0" err="1" smtClean="0"/>
              <a:t>d’implication</a:t>
            </a:r>
            <a:r>
              <a:rPr lang="en-US" sz="2000" dirty="0" smtClean="0"/>
              <a:t> d’un </a:t>
            </a:r>
            <a:r>
              <a:rPr lang="en-US" sz="2000" dirty="0" err="1" smtClean="0"/>
              <a:t>laboratoire</a:t>
            </a:r>
            <a:r>
              <a:rPr lang="en-US" sz="2000" dirty="0" smtClean="0"/>
              <a:t> </a:t>
            </a:r>
            <a:r>
              <a:rPr lang="en-US" sz="2000" dirty="0" err="1" smtClean="0"/>
              <a:t>dans</a:t>
            </a:r>
            <a:r>
              <a:rPr lang="en-US" sz="2000" dirty="0" smtClean="0"/>
              <a:t> </a:t>
            </a:r>
            <a:r>
              <a:rPr lang="en-US" sz="2000" dirty="0" err="1" smtClean="0"/>
              <a:t>ces</a:t>
            </a:r>
            <a:r>
              <a:rPr lang="en-US" sz="2000" dirty="0" smtClean="0"/>
              <a:t> </a:t>
            </a:r>
            <a:r>
              <a:rPr lang="en-US" sz="2000" dirty="0" err="1" smtClean="0"/>
              <a:t>détecteurs</a:t>
            </a:r>
            <a:endParaRPr lang="en-US" sz="2000" dirty="0" smtClean="0"/>
          </a:p>
          <a:p>
            <a:pPr marL="285750" indent="-285750">
              <a:buFont typeface="Arial"/>
              <a:buChar char="•"/>
            </a:pPr>
            <a:endParaRPr lang="en-US" sz="2000" dirty="0" smtClean="0"/>
          </a:p>
          <a:p>
            <a:pPr marL="285750" indent="-285750">
              <a:buFont typeface="Arial"/>
              <a:buChar char="•"/>
            </a:pPr>
            <a:r>
              <a:rPr lang="en-US" sz="2000" b="1" dirty="0" smtClean="0">
                <a:solidFill>
                  <a:schemeClr val="accent1"/>
                </a:solidFill>
              </a:rPr>
              <a:t>La </a:t>
            </a:r>
            <a:r>
              <a:rPr lang="en-US" sz="2000" b="1" dirty="0" err="1" smtClean="0">
                <a:solidFill>
                  <a:schemeClr val="accent1"/>
                </a:solidFill>
              </a:rPr>
              <a:t>recherche</a:t>
            </a:r>
            <a:r>
              <a:rPr lang="en-US" sz="2000" b="1" dirty="0" smtClean="0">
                <a:solidFill>
                  <a:schemeClr val="accent1"/>
                </a:solidFill>
              </a:rPr>
              <a:t> du boson de Higgs au LHC</a:t>
            </a:r>
          </a:p>
          <a:p>
            <a:endParaRPr lang="en-US" sz="2000" b="1" dirty="0" smtClean="0">
              <a:solidFill>
                <a:schemeClr val="accent1"/>
              </a:solidFill>
            </a:endParaRPr>
          </a:p>
          <a:p>
            <a:pPr marL="742898" lvl="1" indent="-285750">
              <a:buFont typeface="Arial"/>
              <a:buChar char="•"/>
            </a:pPr>
            <a:r>
              <a:rPr lang="en-US" sz="2000" dirty="0" err="1" smtClean="0"/>
              <a:t>Désintégration</a:t>
            </a:r>
            <a:r>
              <a:rPr lang="en-US" sz="2000" dirty="0" smtClean="0"/>
              <a:t> en </a:t>
            </a:r>
            <a:r>
              <a:rPr lang="en-US" sz="2000" dirty="0" err="1" smtClean="0"/>
              <a:t>deux</a:t>
            </a:r>
            <a:r>
              <a:rPr lang="en-US" sz="2000" dirty="0" smtClean="0"/>
              <a:t> photons</a:t>
            </a:r>
          </a:p>
          <a:p>
            <a:pPr marL="742898" lvl="1" indent="-285750">
              <a:buFont typeface="Arial"/>
              <a:buChar char="•"/>
            </a:pPr>
            <a:r>
              <a:rPr lang="en-US" sz="2000" dirty="0" err="1" smtClean="0"/>
              <a:t>Désintégration</a:t>
            </a:r>
            <a:r>
              <a:rPr lang="en-US" sz="2000" dirty="0" smtClean="0"/>
              <a:t> en 4 leptons</a:t>
            </a:r>
          </a:p>
          <a:p>
            <a:endParaRPr lang="en-US" dirty="0"/>
          </a:p>
        </p:txBody>
      </p:sp>
      <p:sp>
        <p:nvSpPr>
          <p:cNvPr id="7" name="Rectangle 6"/>
          <p:cNvSpPr/>
          <p:nvPr/>
        </p:nvSpPr>
        <p:spPr>
          <a:xfrm>
            <a:off x="374015" y="3376352"/>
            <a:ext cx="8255000" cy="3000375"/>
          </a:xfrm>
          <a:prstGeom prst="rect">
            <a:avLst/>
          </a:prstGeom>
          <a:solidFill>
            <a:srgbClr val="FFFFFF">
              <a:alpha val="66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5FD889E0-CAB2-4699-909D-B9A88D47ACBE}" type="slidenum">
              <a:rPr lang="en-US" smtClean="0"/>
              <a:t>4</a:t>
            </a:fld>
            <a:endParaRPr lang="en-US"/>
          </a:p>
        </p:txBody>
      </p:sp>
    </p:spTree>
    <p:extLst>
      <p:ext uri="{BB962C8B-B14F-4D97-AF65-F5344CB8AC3E}">
        <p14:creationId xmlns:p14="http://schemas.microsoft.com/office/powerpoint/2010/main" val="339331487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H en </a:t>
            </a:r>
            <a:r>
              <a:rPr lang="en-US" sz="4400" dirty="0" err="1" smtClean="0"/>
              <a:t>γγ</a:t>
            </a:r>
            <a:endParaRPr lang="en-US" dirty="0"/>
          </a:p>
        </p:txBody>
      </p:sp>
      <p:sp>
        <p:nvSpPr>
          <p:cNvPr id="11" name="Content Placeholder 2"/>
          <p:cNvSpPr>
            <a:spLocks noGrp="1"/>
          </p:cNvSpPr>
          <p:nvPr>
            <p:ph idx="1"/>
          </p:nvPr>
        </p:nvSpPr>
        <p:spPr>
          <a:xfrm>
            <a:off x="99909" y="1794927"/>
            <a:ext cx="8758344" cy="4900266"/>
          </a:xfrm>
        </p:spPr>
        <p:txBody>
          <a:bodyPr>
            <a:noAutofit/>
          </a:bodyPr>
          <a:lstStyle/>
          <a:p>
            <a:pPr marL="0" indent="0">
              <a:buNone/>
            </a:pPr>
            <a:r>
              <a:rPr lang="en-US" sz="2000" b="1" dirty="0" smtClean="0">
                <a:solidFill>
                  <a:schemeClr val="accent1"/>
                </a:solidFill>
              </a:rPr>
              <a:t>On </a:t>
            </a:r>
            <a:r>
              <a:rPr lang="en-US" sz="2000" b="1" dirty="0" err="1" smtClean="0">
                <a:solidFill>
                  <a:schemeClr val="accent1"/>
                </a:solidFill>
              </a:rPr>
              <a:t>cherche</a:t>
            </a:r>
            <a:r>
              <a:rPr lang="en-US" sz="2000" b="1" dirty="0" smtClean="0">
                <a:solidFill>
                  <a:schemeClr val="accent1"/>
                </a:solidFill>
              </a:rPr>
              <a:t> </a:t>
            </a:r>
            <a:r>
              <a:rPr lang="en-US" sz="2000" b="1" dirty="0" err="1" smtClean="0">
                <a:solidFill>
                  <a:schemeClr val="accent1"/>
                </a:solidFill>
              </a:rPr>
              <a:t>tous</a:t>
            </a:r>
            <a:r>
              <a:rPr lang="en-US" sz="2000" b="1" dirty="0" smtClean="0">
                <a:solidFill>
                  <a:schemeClr val="accent1"/>
                </a:solidFill>
              </a:rPr>
              <a:t> les </a:t>
            </a:r>
            <a:r>
              <a:rPr lang="en-US" sz="2000" b="1" dirty="0" err="1" smtClean="0">
                <a:solidFill>
                  <a:schemeClr val="accent1"/>
                </a:solidFill>
              </a:rPr>
              <a:t>événements</a:t>
            </a:r>
            <a:r>
              <a:rPr lang="en-US" sz="2000" b="1" dirty="0" smtClean="0">
                <a:solidFill>
                  <a:schemeClr val="accent1"/>
                </a:solidFill>
              </a:rPr>
              <a:t> avec 2 photons </a:t>
            </a:r>
            <a:r>
              <a:rPr lang="en-US" sz="2000" b="1" dirty="0" err="1" smtClean="0">
                <a:solidFill>
                  <a:schemeClr val="accent1"/>
                </a:solidFill>
              </a:rPr>
              <a:t>dans</a:t>
            </a:r>
            <a:r>
              <a:rPr lang="en-US" sz="2000" b="1" dirty="0" smtClean="0">
                <a:solidFill>
                  <a:schemeClr val="accent1"/>
                </a:solidFill>
              </a:rPr>
              <a:t> le </a:t>
            </a:r>
            <a:r>
              <a:rPr lang="en-US" sz="2000" b="1" dirty="0" err="1" smtClean="0">
                <a:solidFill>
                  <a:schemeClr val="accent1"/>
                </a:solidFill>
              </a:rPr>
              <a:t>détecteur</a:t>
            </a:r>
            <a:r>
              <a:rPr lang="en-US" sz="2000" b="1" dirty="0" smtClean="0">
                <a:solidFill>
                  <a:schemeClr val="accent1"/>
                </a:solidFill>
              </a:rPr>
              <a:t>:</a:t>
            </a:r>
          </a:p>
          <a:p>
            <a:pPr marL="457148" lvl="1" indent="0">
              <a:buNone/>
            </a:pPr>
            <a:endParaRPr lang="en-US" b="1" dirty="0" smtClean="0">
              <a:solidFill>
                <a:schemeClr val="accent1"/>
              </a:solidFill>
            </a:endParaRPr>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10" name="Content Placeholder 2"/>
          <p:cNvSpPr txBox="1">
            <a:spLocks/>
          </p:cNvSpPr>
          <p:nvPr/>
        </p:nvSpPr>
        <p:spPr>
          <a:xfrm>
            <a:off x="50799" y="5873486"/>
            <a:ext cx="8555148" cy="940238"/>
          </a:xfrm>
          <a:prstGeom prst="rect">
            <a:avLst/>
          </a:prstGeom>
        </p:spPr>
        <p:txBody>
          <a:bodyPr vert="horz" lIns="91430" tIns="45715" rIns="91430" bIns="45715" rtlCol="0">
            <a:noAutofit/>
          </a:bodyPr>
          <a:lstStyle>
            <a:lvl1pPr marL="453974" indent="-453974" algn="l" defTabSz="914296"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296" indent="-457148" algn="l" defTabSz="914296"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331" indent="-346036" algn="l" defTabSz="914296"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018" indent="-339686" algn="l" defTabSz="914296"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704" indent="-331750" algn="l" defTabSz="914296"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502"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42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69875"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273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0" indent="0">
              <a:buFont typeface="Wingdings" pitchFamily="2" charset="2"/>
              <a:buNone/>
            </a:pPr>
            <a:r>
              <a:rPr lang="en-US" sz="2000" b="1" dirty="0" smtClean="0">
                <a:solidFill>
                  <a:srgbClr val="990000"/>
                </a:solidFill>
              </a:rPr>
              <a:t>Après </a:t>
            </a:r>
            <a:r>
              <a:rPr lang="en-US" sz="2000" b="1" dirty="0" err="1" smtClean="0">
                <a:solidFill>
                  <a:srgbClr val="990000"/>
                </a:solidFill>
              </a:rPr>
              <a:t>cette</a:t>
            </a:r>
            <a:r>
              <a:rPr lang="en-US" sz="2000" b="1" dirty="0" smtClean="0">
                <a:solidFill>
                  <a:srgbClr val="990000"/>
                </a:solidFill>
              </a:rPr>
              <a:t> </a:t>
            </a:r>
            <a:r>
              <a:rPr lang="en-US" sz="2000" b="1" dirty="0" err="1" smtClean="0">
                <a:solidFill>
                  <a:srgbClr val="990000"/>
                </a:solidFill>
              </a:rPr>
              <a:t>sélection</a:t>
            </a:r>
            <a:r>
              <a:rPr lang="en-US" sz="2000" b="1" dirty="0" smtClean="0">
                <a:solidFill>
                  <a:srgbClr val="990000"/>
                </a:solidFill>
              </a:rPr>
              <a:t>, </a:t>
            </a:r>
            <a:r>
              <a:rPr lang="en-US" sz="2000" b="1" dirty="0" err="1" smtClean="0">
                <a:solidFill>
                  <a:srgbClr val="990000"/>
                </a:solidFill>
              </a:rPr>
              <a:t>il</a:t>
            </a:r>
            <a:r>
              <a:rPr lang="en-US" sz="2000" b="1" dirty="0" smtClean="0">
                <a:solidFill>
                  <a:srgbClr val="990000"/>
                </a:solidFill>
              </a:rPr>
              <a:t> </a:t>
            </a:r>
            <a:r>
              <a:rPr lang="en-US" sz="2000" b="1" dirty="0" err="1" smtClean="0">
                <a:solidFill>
                  <a:srgbClr val="990000"/>
                </a:solidFill>
              </a:rPr>
              <a:t>reste</a:t>
            </a:r>
            <a:r>
              <a:rPr lang="en-US" sz="2000" b="1" dirty="0" smtClean="0">
                <a:solidFill>
                  <a:srgbClr val="990000"/>
                </a:solidFill>
              </a:rPr>
              <a:t> beaucoup de bruit de fond! 		    </a:t>
            </a:r>
            <a:r>
              <a:rPr lang="en-US" sz="2000" dirty="0" err="1" smtClean="0">
                <a:solidFill>
                  <a:srgbClr val="000000"/>
                </a:solidFill>
              </a:rPr>
              <a:t>D’autres</a:t>
            </a:r>
            <a:r>
              <a:rPr lang="en-US" sz="2000" dirty="0" smtClean="0">
                <a:solidFill>
                  <a:srgbClr val="000000"/>
                </a:solidFill>
              </a:rPr>
              <a:t> </a:t>
            </a:r>
            <a:r>
              <a:rPr lang="en-US" sz="2000" dirty="0" err="1" smtClean="0">
                <a:solidFill>
                  <a:srgbClr val="000000"/>
                </a:solidFill>
              </a:rPr>
              <a:t>processus</a:t>
            </a:r>
            <a:r>
              <a:rPr lang="en-US" sz="2000" dirty="0" smtClean="0">
                <a:solidFill>
                  <a:srgbClr val="000000"/>
                </a:solidFill>
              </a:rPr>
              <a:t> </a:t>
            </a:r>
            <a:r>
              <a:rPr lang="en-US" sz="2000" dirty="0" err="1" smtClean="0">
                <a:solidFill>
                  <a:srgbClr val="000000"/>
                </a:solidFill>
              </a:rPr>
              <a:t>connus</a:t>
            </a:r>
            <a:r>
              <a:rPr lang="en-US" sz="2000" dirty="0" smtClean="0">
                <a:solidFill>
                  <a:srgbClr val="000000"/>
                </a:solidFill>
              </a:rPr>
              <a:t> </a:t>
            </a:r>
            <a:r>
              <a:rPr lang="en-US" sz="2000" dirty="0" err="1" smtClean="0">
                <a:solidFill>
                  <a:srgbClr val="000000"/>
                </a:solidFill>
              </a:rPr>
              <a:t>peuvent</a:t>
            </a:r>
            <a:r>
              <a:rPr lang="en-US" sz="2000" dirty="0" smtClean="0">
                <a:solidFill>
                  <a:srgbClr val="000000"/>
                </a:solidFill>
              </a:rPr>
              <a:t> </a:t>
            </a:r>
            <a:r>
              <a:rPr lang="en-US" sz="2000" dirty="0" err="1" smtClean="0">
                <a:solidFill>
                  <a:srgbClr val="000000"/>
                </a:solidFill>
              </a:rPr>
              <a:t>produire</a:t>
            </a:r>
            <a:r>
              <a:rPr lang="en-US" sz="2000" dirty="0" smtClean="0">
                <a:solidFill>
                  <a:srgbClr val="000000"/>
                </a:solidFill>
              </a:rPr>
              <a:t> </a:t>
            </a:r>
            <a:r>
              <a:rPr lang="en-US" sz="2000" dirty="0" err="1" smtClean="0">
                <a:solidFill>
                  <a:srgbClr val="000000"/>
                </a:solidFill>
              </a:rPr>
              <a:t>deux</a:t>
            </a:r>
            <a:r>
              <a:rPr lang="en-US" sz="2000" dirty="0" smtClean="0">
                <a:solidFill>
                  <a:srgbClr val="000000"/>
                </a:solidFill>
              </a:rPr>
              <a:t> photons </a:t>
            </a:r>
            <a:r>
              <a:rPr lang="en-US" sz="2000" dirty="0" err="1" smtClean="0">
                <a:solidFill>
                  <a:srgbClr val="000000"/>
                </a:solidFill>
              </a:rPr>
              <a:t>isolés</a:t>
            </a:r>
            <a:endParaRPr lang="en-US" sz="2000" b="1" dirty="0" smtClean="0">
              <a:solidFill>
                <a:srgbClr val="990000"/>
              </a:solidFill>
            </a:endParaRPr>
          </a:p>
        </p:txBody>
      </p:sp>
      <p:pic>
        <p:nvPicPr>
          <p:cNvPr id="12" name="Picture 4" descr="gammagamma_run194224_evt537407586_ispy_3d-annotate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9067" y="2273746"/>
            <a:ext cx="4995327" cy="345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cteur droit avec flèche 4"/>
          <p:cNvCxnSpPr/>
          <p:nvPr/>
        </p:nvCxnSpPr>
        <p:spPr>
          <a:xfrm flipH="1">
            <a:off x="6489664" y="2958505"/>
            <a:ext cx="1362986" cy="387239"/>
          </a:xfrm>
          <a:prstGeom prst="straightConnector1">
            <a:avLst/>
          </a:prstGeom>
          <a:ln>
            <a:solidFill>
              <a:srgbClr val="FF2929"/>
            </a:solidFill>
            <a:tailEnd type="arrow"/>
          </a:ln>
        </p:spPr>
        <p:style>
          <a:lnRef idx="2">
            <a:schemeClr val="accent1"/>
          </a:lnRef>
          <a:fillRef idx="0">
            <a:schemeClr val="accent1"/>
          </a:fillRef>
          <a:effectRef idx="1">
            <a:schemeClr val="accent1"/>
          </a:effectRef>
          <a:fontRef idx="minor">
            <a:schemeClr val="tx1"/>
          </a:fontRef>
        </p:style>
      </p:cxnSp>
      <p:sp>
        <p:nvSpPr>
          <p:cNvPr id="9" name="ZoneTexte 9"/>
          <p:cNvSpPr txBox="1"/>
          <p:nvPr/>
        </p:nvSpPr>
        <p:spPr>
          <a:xfrm>
            <a:off x="7562116" y="2360667"/>
            <a:ext cx="306494" cy="369332"/>
          </a:xfrm>
          <a:prstGeom prst="rect">
            <a:avLst/>
          </a:prstGeom>
          <a:noFill/>
        </p:spPr>
        <p:txBody>
          <a:bodyPr wrap="none" rtlCol="0">
            <a:spAutoFit/>
          </a:bodyPr>
          <a:lstStyle/>
          <a:p>
            <a:r>
              <a:rPr lang="fr-FR" dirty="0" smtClean="0">
                <a:solidFill>
                  <a:srgbClr val="FF0000"/>
                </a:solidFill>
              </a:rPr>
              <a:t>p</a:t>
            </a:r>
            <a:endParaRPr lang="fr-FR" dirty="0">
              <a:solidFill>
                <a:srgbClr val="FF0000"/>
              </a:solidFill>
            </a:endParaRPr>
          </a:p>
        </p:txBody>
      </p:sp>
      <p:cxnSp>
        <p:nvCxnSpPr>
          <p:cNvPr id="13" name="Connecteur droit avec flèche 11"/>
          <p:cNvCxnSpPr/>
          <p:nvPr/>
        </p:nvCxnSpPr>
        <p:spPr>
          <a:xfrm flipH="1">
            <a:off x="1734708" y="4476481"/>
            <a:ext cx="1285549" cy="371749"/>
          </a:xfrm>
          <a:prstGeom prst="straightConnector1">
            <a:avLst/>
          </a:prstGeom>
          <a:ln>
            <a:solidFill>
              <a:schemeClr val="accent1">
                <a:lumMod val="60000"/>
                <a:lumOff val="40000"/>
              </a:schemeClr>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14" name="ZoneTexte 12"/>
          <p:cNvSpPr txBox="1"/>
          <p:nvPr/>
        </p:nvSpPr>
        <p:spPr>
          <a:xfrm>
            <a:off x="1847927" y="4314517"/>
            <a:ext cx="306494" cy="369332"/>
          </a:xfrm>
          <a:prstGeom prst="rect">
            <a:avLst/>
          </a:prstGeom>
          <a:noFill/>
          <a:ln>
            <a:noFill/>
          </a:ln>
        </p:spPr>
        <p:txBody>
          <a:bodyPr wrap="none" rtlCol="0">
            <a:spAutoFit/>
          </a:bodyPr>
          <a:lstStyle/>
          <a:p>
            <a:r>
              <a:rPr lang="fr-FR" dirty="0" smtClean="0">
                <a:solidFill>
                  <a:srgbClr val="FF0000"/>
                </a:solidFill>
              </a:rPr>
              <a:t>p</a:t>
            </a:r>
            <a:endParaRPr lang="fr-FR" dirty="0">
              <a:solidFill>
                <a:srgbClr val="FF0000"/>
              </a:solidFill>
            </a:endParaRPr>
          </a:p>
        </p:txBody>
      </p:sp>
      <p:sp>
        <p:nvSpPr>
          <p:cNvPr id="3" name="Slide Number Placeholder 2"/>
          <p:cNvSpPr>
            <a:spLocks noGrp="1"/>
          </p:cNvSpPr>
          <p:nvPr>
            <p:ph type="sldNum" sz="quarter" idx="12"/>
          </p:nvPr>
        </p:nvSpPr>
        <p:spPr/>
        <p:txBody>
          <a:bodyPr/>
          <a:lstStyle/>
          <a:p>
            <a:fld id="{5FD889E0-CAB2-4699-909D-B9A88D47ACBE}" type="slidenum">
              <a:rPr lang="en-US" smtClean="0"/>
              <a:t>40</a:t>
            </a:fld>
            <a:endParaRPr lang="en-US"/>
          </a:p>
        </p:txBody>
      </p:sp>
    </p:spTree>
    <p:extLst>
      <p:ext uri="{BB962C8B-B14F-4D97-AF65-F5344CB8AC3E}">
        <p14:creationId xmlns:p14="http://schemas.microsoft.com/office/powerpoint/2010/main" val="155859344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8063392" y="4528672"/>
            <a:ext cx="1080608" cy="954107"/>
          </a:xfrm>
          <a:prstGeom prst="rect">
            <a:avLst/>
          </a:prstGeom>
          <a:solidFill>
            <a:schemeClr val="bg2"/>
          </a:solidFill>
          <a:ln>
            <a:solidFill>
              <a:srgbClr val="000000"/>
            </a:solidFill>
          </a:ln>
        </p:spPr>
        <p:txBody>
          <a:bodyPr wrap="square" rtlCol="0">
            <a:spAutoFit/>
          </a:bodyPr>
          <a:lstStyle/>
          <a:p>
            <a:r>
              <a:rPr lang="en-US" sz="1400" dirty="0" smtClean="0"/>
              <a:t>Photon</a:t>
            </a:r>
          </a:p>
          <a:p>
            <a:r>
              <a:rPr lang="en-US" sz="1400" dirty="0" smtClean="0"/>
              <a:t> sans masse</a:t>
            </a:r>
          </a:p>
          <a:p>
            <a:endParaRPr lang="en-US" sz="1400" dirty="0"/>
          </a:p>
          <a:p>
            <a:endParaRPr lang="en-US" sz="1400" dirty="0"/>
          </a:p>
        </p:txBody>
      </p:sp>
      <p:sp>
        <p:nvSpPr>
          <p:cNvPr id="2" name="Title 1"/>
          <p:cNvSpPr>
            <a:spLocks noGrp="1"/>
          </p:cNvSpPr>
          <p:nvPr>
            <p:ph type="title"/>
          </p:nvPr>
        </p:nvSpPr>
        <p:spPr/>
        <p:txBody>
          <a:bodyPr>
            <a:normAutofit/>
          </a:bodyPr>
          <a:lstStyle/>
          <a:p>
            <a:r>
              <a:rPr lang="en-US" sz="4400" dirty="0" smtClean="0"/>
              <a:t>H en </a:t>
            </a:r>
            <a:r>
              <a:rPr lang="en-US" sz="4400" dirty="0" err="1" smtClean="0"/>
              <a:t>γγ</a:t>
            </a:r>
            <a:endParaRPr lang="en-US" dirty="0"/>
          </a:p>
        </p:txBody>
      </p:sp>
      <p:sp>
        <p:nvSpPr>
          <p:cNvPr id="11" name="Content Placeholder 2"/>
          <p:cNvSpPr>
            <a:spLocks noGrp="1"/>
          </p:cNvSpPr>
          <p:nvPr>
            <p:ph idx="1"/>
          </p:nvPr>
        </p:nvSpPr>
        <p:spPr>
          <a:xfrm>
            <a:off x="303105" y="1794927"/>
            <a:ext cx="8555148" cy="2305338"/>
          </a:xfrm>
        </p:spPr>
        <p:txBody>
          <a:bodyPr>
            <a:noAutofit/>
          </a:bodyPr>
          <a:lstStyle/>
          <a:p>
            <a:pPr marL="0" indent="0">
              <a:buNone/>
            </a:pPr>
            <a:r>
              <a:rPr lang="en-US" sz="2000" b="1" dirty="0" smtClean="0">
                <a:solidFill>
                  <a:schemeClr val="accent1"/>
                </a:solidFill>
              </a:rPr>
              <a:t>Comment </a:t>
            </a:r>
            <a:r>
              <a:rPr lang="en-US" sz="2000" b="1" dirty="0" err="1" smtClean="0">
                <a:solidFill>
                  <a:schemeClr val="accent1"/>
                </a:solidFill>
              </a:rPr>
              <a:t>séparer</a:t>
            </a:r>
            <a:r>
              <a:rPr lang="en-US" sz="2000" b="1" dirty="0" smtClean="0">
                <a:solidFill>
                  <a:schemeClr val="accent1"/>
                </a:solidFill>
              </a:rPr>
              <a:t> les bruits de </a:t>
            </a:r>
            <a:r>
              <a:rPr lang="en-US" sz="2000" b="1" dirty="0" err="1" smtClean="0">
                <a:solidFill>
                  <a:schemeClr val="accent1"/>
                </a:solidFill>
              </a:rPr>
              <a:t>fonds</a:t>
            </a:r>
            <a:r>
              <a:rPr lang="en-US" sz="2000" b="1" dirty="0" smtClean="0">
                <a:solidFill>
                  <a:schemeClr val="accent1"/>
                </a:solidFill>
              </a:rPr>
              <a:t> </a:t>
            </a:r>
            <a:r>
              <a:rPr lang="en-US" sz="2000" b="1" dirty="0" err="1" smtClean="0">
                <a:solidFill>
                  <a:schemeClr val="accent1"/>
                </a:solidFill>
              </a:rPr>
              <a:t>restants</a:t>
            </a:r>
            <a:r>
              <a:rPr lang="en-US" sz="2000" b="1" dirty="0" smtClean="0">
                <a:solidFill>
                  <a:schemeClr val="accent1"/>
                </a:solidFill>
              </a:rPr>
              <a:t> du boson de Higgs? </a:t>
            </a:r>
            <a:endParaRPr lang="en-US" sz="2000" b="1" dirty="0">
              <a:solidFill>
                <a:schemeClr val="accent1"/>
              </a:solidFill>
            </a:endParaRPr>
          </a:p>
          <a:p>
            <a:pPr marL="0" indent="0">
              <a:buNone/>
            </a:pPr>
            <a:r>
              <a:rPr lang="en-US" sz="1800" i="1" dirty="0" smtClean="0">
                <a:solidFill>
                  <a:srgbClr val="000000"/>
                </a:solidFill>
              </a:rPr>
              <a:t>E</a:t>
            </a:r>
            <a:r>
              <a:rPr lang="en-US" sz="1800" i="1" baseline="-25000" dirty="0" smtClean="0">
                <a:solidFill>
                  <a:srgbClr val="000000"/>
                </a:solidFill>
              </a:rPr>
              <a:t>1</a:t>
            </a:r>
            <a:r>
              <a:rPr lang="en-US" sz="1800" dirty="0" smtClean="0">
                <a:solidFill>
                  <a:srgbClr val="000000"/>
                </a:solidFill>
              </a:rPr>
              <a:t> et </a:t>
            </a:r>
            <a:r>
              <a:rPr lang="en-US" sz="1800" i="1" dirty="0" smtClean="0">
                <a:solidFill>
                  <a:srgbClr val="000000"/>
                </a:solidFill>
              </a:rPr>
              <a:t>E</a:t>
            </a:r>
            <a:r>
              <a:rPr lang="en-US" sz="1800" i="1" baseline="-25000" dirty="0" smtClean="0">
                <a:solidFill>
                  <a:srgbClr val="000000"/>
                </a:solidFill>
              </a:rPr>
              <a:t>2</a:t>
            </a:r>
            <a:r>
              <a:rPr lang="en-US" sz="1800" dirty="0" smtClean="0">
                <a:solidFill>
                  <a:srgbClr val="000000"/>
                </a:solidFill>
              </a:rPr>
              <a:t> </a:t>
            </a:r>
            <a:r>
              <a:rPr lang="en-US" sz="1800" dirty="0">
                <a:solidFill>
                  <a:srgbClr val="000000"/>
                </a:solidFill>
              </a:rPr>
              <a:t>=</a:t>
            </a:r>
            <a:r>
              <a:rPr lang="en-US" sz="1800" dirty="0" smtClean="0">
                <a:solidFill>
                  <a:srgbClr val="000000"/>
                </a:solidFill>
              </a:rPr>
              <a:t> </a:t>
            </a:r>
            <a:r>
              <a:rPr lang="en-US" sz="1800" dirty="0" err="1" smtClean="0">
                <a:solidFill>
                  <a:srgbClr val="000000"/>
                </a:solidFill>
              </a:rPr>
              <a:t>énergies</a:t>
            </a:r>
            <a:r>
              <a:rPr lang="en-US" sz="1800" dirty="0" smtClean="0">
                <a:solidFill>
                  <a:srgbClr val="000000"/>
                </a:solidFill>
              </a:rPr>
              <a:t> des 2 photons,  </a:t>
            </a:r>
            <a:r>
              <a:rPr lang="en-US" sz="1800" i="1" dirty="0" smtClean="0">
                <a:solidFill>
                  <a:srgbClr val="000000"/>
                </a:solidFill>
              </a:rPr>
              <a:t>p</a:t>
            </a:r>
            <a:r>
              <a:rPr lang="en-US" sz="1800" i="1" baseline="-25000" dirty="0" smtClean="0">
                <a:solidFill>
                  <a:srgbClr val="000000"/>
                </a:solidFill>
              </a:rPr>
              <a:t>1</a:t>
            </a:r>
            <a:r>
              <a:rPr lang="en-US" sz="1800" dirty="0" smtClean="0">
                <a:solidFill>
                  <a:srgbClr val="000000"/>
                </a:solidFill>
              </a:rPr>
              <a:t> et </a:t>
            </a:r>
            <a:r>
              <a:rPr lang="en-US" sz="1800" i="1" dirty="0" smtClean="0">
                <a:solidFill>
                  <a:srgbClr val="000000"/>
                </a:solidFill>
              </a:rPr>
              <a:t>p</a:t>
            </a:r>
            <a:r>
              <a:rPr lang="en-US" sz="1800" i="1" baseline="-25000" dirty="0" smtClean="0">
                <a:solidFill>
                  <a:srgbClr val="000000"/>
                </a:solidFill>
              </a:rPr>
              <a:t>2</a:t>
            </a:r>
            <a:r>
              <a:rPr lang="en-US" sz="1800" dirty="0" smtClean="0">
                <a:solidFill>
                  <a:srgbClr val="000000"/>
                </a:solidFill>
              </a:rPr>
              <a:t> = impulsion des </a:t>
            </a:r>
            <a:r>
              <a:rPr lang="en-US" sz="1800" dirty="0" err="1" smtClean="0">
                <a:solidFill>
                  <a:srgbClr val="000000"/>
                </a:solidFill>
              </a:rPr>
              <a:t>deux</a:t>
            </a:r>
            <a:r>
              <a:rPr lang="en-US" sz="1800" dirty="0" smtClean="0">
                <a:solidFill>
                  <a:srgbClr val="000000"/>
                </a:solidFill>
              </a:rPr>
              <a:t> photons, </a:t>
            </a:r>
            <a:r>
              <a:rPr lang="en-US" sz="1800" i="1" dirty="0" err="1" smtClean="0">
                <a:solidFill>
                  <a:srgbClr val="000000"/>
                </a:solidFill>
              </a:rPr>
              <a:t>θ</a:t>
            </a:r>
            <a:r>
              <a:rPr lang="en-US" sz="1800" dirty="0" smtClean="0">
                <a:solidFill>
                  <a:srgbClr val="000000"/>
                </a:solidFill>
              </a:rPr>
              <a:t> </a:t>
            </a:r>
            <a:r>
              <a:rPr lang="en-US" sz="1800" dirty="0" err="1" smtClean="0">
                <a:solidFill>
                  <a:srgbClr val="000000"/>
                </a:solidFill>
              </a:rPr>
              <a:t>l’angle</a:t>
            </a:r>
            <a:r>
              <a:rPr lang="en-US" sz="1800" dirty="0" smtClean="0">
                <a:solidFill>
                  <a:srgbClr val="000000"/>
                </a:solidFill>
              </a:rPr>
              <a:t> entre les photons</a:t>
            </a:r>
          </a:p>
          <a:p>
            <a:pPr marL="0" indent="0">
              <a:buNone/>
            </a:pPr>
            <a:r>
              <a:rPr lang="en-US" sz="1800" dirty="0" smtClean="0">
                <a:solidFill>
                  <a:srgbClr val="000000"/>
                </a:solidFill>
              </a:rPr>
              <a:t>Si les </a:t>
            </a:r>
            <a:r>
              <a:rPr lang="en-US" sz="1800" dirty="0" err="1" smtClean="0">
                <a:solidFill>
                  <a:srgbClr val="000000"/>
                </a:solidFill>
              </a:rPr>
              <a:t>deux</a:t>
            </a:r>
            <a:r>
              <a:rPr lang="en-US" sz="1800" dirty="0" smtClean="0">
                <a:solidFill>
                  <a:srgbClr val="000000"/>
                </a:solidFill>
              </a:rPr>
              <a:t> photons </a:t>
            </a:r>
            <a:r>
              <a:rPr lang="en-US" sz="1800" dirty="0" err="1" smtClean="0">
                <a:solidFill>
                  <a:srgbClr val="000000"/>
                </a:solidFill>
              </a:rPr>
              <a:t>proviennent</a:t>
            </a:r>
            <a:r>
              <a:rPr lang="en-US" sz="1800" dirty="0" smtClean="0">
                <a:solidFill>
                  <a:srgbClr val="000000"/>
                </a:solidFill>
              </a:rPr>
              <a:t> </a:t>
            </a:r>
            <a:r>
              <a:rPr lang="en-US" sz="1800" dirty="0" err="1" smtClean="0">
                <a:solidFill>
                  <a:srgbClr val="000000"/>
                </a:solidFill>
              </a:rPr>
              <a:t>d’une</a:t>
            </a:r>
            <a:r>
              <a:rPr lang="en-US" sz="1800" dirty="0" smtClean="0">
                <a:solidFill>
                  <a:srgbClr val="000000"/>
                </a:solidFill>
              </a:rPr>
              <a:t> </a:t>
            </a:r>
            <a:r>
              <a:rPr lang="en-US" sz="1800" dirty="0" err="1" smtClean="0">
                <a:solidFill>
                  <a:srgbClr val="000000"/>
                </a:solidFill>
              </a:rPr>
              <a:t>même</a:t>
            </a:r>
            <a:r>
              <a:rPr lang="en-US" sz="1800" dirty="0" smtClean="0">
                <a:solidFill>
                  <a:srgbClr val="000000"/>
                </a:solidFill>
              </a:rPr>
              <a:t> </a:t>
            </a:r>
            <a:r>
              <a:rPr lang="en-US" sz="1800" dirty="0" err="1" smtClean="0">
                <a:solidFill>
                  <a:srgbClr val="000000"/>
                </a:solidFill>
              </a:rPr>
              <a:t>particule</a:t>
            </a:r>
            <a:r>
              <a:rPr lang="en-US" sz="1800" dirty="0" smtClean="0">
                <a:solidFill>
                  <a:srgbClr val="000000"/>
                </a:solidFill>
              </a:rPr>
              <a:t> de masse </a:t>
            </a:r>
            <a:r>
              <a:rPr lang="en-US" sz="1800" i="1" dirty="0" err="1" smtClean="0">
                <a:solidFill>
                  <a:srgbClr val="000000"/>
                </a:solidFill>
              </a:rPr>
              <a:t>m</a:t>
            </a:r>
            <a:r>
              <a:rPr lang="en-US" sz="1800" i="1" baseline="-25000" dirty="0" err="1" smtClean="0">
                <a:solidFill>
                  <a:srgbClr val="000000"/>
                </a:solidFill>
              </a:rPr>
              <a:t>H</a:t>
            </a:r>
            <a:r>
              <a:rPr lang="en-US" sz="1800" dirty="0" smtClean="0">
                <a:solidFill>
                  <a:srgbClr val="000000"/>
                </a:solidFill>
              </a:rPr>
              <a:t>:</a:t>
            </a:r>
            <a:endParaRPr lang="en-US" sz="1800" baseline="-25000" dirty="0" smtClean="0">
              <a:solidFill>
                <a:srgbClr val="000000"/>
              </a:solidFill>
            </a:endParaRPr>
          </a:p>
          <a:p>
            <a:pPr marL="0" indent="0">
              <a:buNone/>
            </a:pPr>
            <a:endParaRPr lang="en-US" sz="2000" dirty="0" smtClean="0">
              <a:solidFill>
                <a:srgbClr val="000000"/>
              </a:solidFill>
            </a:endParaRPr>
          </a:p>
        </p:txBody>
      </p:sp>
      <p:sp>
        <p:nvSpPr>
          <p:cNvPr id="4" name="Espace réservé du pied de page 3"/>
          <p:cNvSpPr>
            <a:spLocks noGrp="1"/>
          </p:cNvSpPr>
          <p:nvPr>
            <p:ph type="ftr" sz="quarter" idx="11"/>
          </p:nvPr>
        </p:nvSpPr>
        <p:spPr/>
        <p:txBody>
          <a:bodyPr/>
          <a:lstStyle/>
          <a:p>
            <a:r>
              <a:rPr lang="fr-FR" smtClean="0"/>
              <a:t>J. MALCLES 25/09/2012</a:t>
            </a:r>
            <a:endParaRPr lang="en-US"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cxnSp>
        <p:nvCxnSpPr>
          <p:cNvPr id="5" name="Straight Arrow Connector 4"/>
          <p:cNvCxnSpPr/>
          <p:nvPr/>
        </p:nvCxnSpPr>
        <p:spPr>
          <a:xfrm flipV="1">
            <a:off x="1667762" y="4681634"/>
            <a:ext cx="1392351" cy="3977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667156" y="5094126"/>
            <a:ext cx="1331755" cy="55137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97815" y="5064121"/>
            <a:ext cx="1285247" cy="153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3" name="Picture 42"/>
          <p:cNvPicPr>
            <a:picLocks noChangeAspect="1"/>
          </p:cNvPicPr>
          <p:nvPr/>
        </p:nvPicPr>
        <p:blipFill>
          <a:blip r:embed="rId3"/>
          <a:stretch>
            <a:fillRect/>
          </a:stretch>
        </p:blipFill>
        <p:spPr>
          <a:xfrm>
            <a:off x="235653" y="4332264"/>
            <a:ext cx="1176986" cy="532975"/>
          </a:xfrm>
          <a:prstGeom prst="rect">
            <a:avLst/>
          </a:prstGeom>
        </p:spPr>
      </p:pic>
      <p:pic>
        <p:nvPicPr>
          <p:cNvPr id="44" name="Picture 43"/>
          <p:cNvPicPr>
            <a:picLocks noChangeAspect="1"/>
          </p:cNvPicPr>
          <p:nvPr/>
        </p:nvPicPr>
        <p:blipFill>
          <a:blip r:embed="rId4"/>
          <a:stretch>
            <a:fillRect/>
          </a:stretch>
        </p:blipFill>
        <p:spPr>
          <a:xfrm>
            <a:off x="2063917" y="3995677"/>
            <a:ext cx="964066" cy="471777"/>
          </a:xfrm>
          <a:prstGeom prst="rect">
            <a:avLst/>
          </a:prstGeom>
        </p:spPr>
      </p:pic>
      <p:pic>
        <p:nvPicPr>
          <p:cNvPr id="45" name="Picture 44"/>
          <p:cNvPicPr>
            <a:picLocks noChangeAspect="1"/>
          </p:cNvPicPr>
          <p:nvPr/>
        </p:nvPicPr>
        <p:blipFill>
          <a:blip r:embed="rId5"/>
          <a:stretch>
            <a:fillRect/>
          </a:stretch>
        </p:blipFill>
        <p:spPr>
          <a:xfrm>
            <a:off x="2033318" y="5829016"/>
            <a:ext cx="979378" cy="428478"/>
          </a:xfrm>
          <a:prstGeom prst="rect">
            <a:avLst/>
          </a:prstGeom>
        </p:spPr>
      </p:pic>
      <p:sp>
        <p:nvSpPr>
          <p:cNvPr id="47" name="TextBox 46"/>
          <p:cNvSpPr txBox="1"/>
          <p:nvPr/>
        </p:nvSpPr>
        <p:spPr>
          <a:xfrm>
            <a:off x="3610933" y="3702479"/>
            <a:ext cx="5309296" cy="1754327"/>
          </a:xfrm>
          <a:prstGeom prst="rect">
            <a:avLst/>
          </a:prstGeom>
          <a:noFill/>
        </p:spPr>
        <p:txBody>
          <a:bodyPr wrap="square" rtlCol="0">
            <a:spAutoFit/>
          </a:bodyPr>
          <a:lstStyle/>
          <a:p>
            <a:r>
              <a:rPr lang="en-US" dirty="0" smtClean="0"/>
              <a:t>Conservation de </a:t>
            </a:r>
            <a:r>
              <a:rPr lang="en-US" dirty="0" err="1" smtClean="0"/>
              <a:t>l’énergie</a:t>
            </a:r>
            <a:r>
              <a:rPr lang="en-US" dirty="0" smtClean="0"/>
              <a:t>:</a:t>
            </a:r>
          </a:p>
          <a:p>
            <a:r>
              <a:rPr lang="en-US" dirty="0" smtClean="0"/>
              <a:t>Conservation de </a:t>
            </a:r>
            <a:r>
              <a:rPr lang="en-US" dirty="0" err="1" smtClean="0"/>
              <a:t>l’impulsion</a:t>
            </a:r>
            <a:r>
              <a:rPr lang="en-US" dirty="0" smtClean="0"/>
              <a:t>:</a:t>
            </a:r>
          </a:p>
          <a:p>
            <a:endParaRPr lang="en-US" dirty="0"/>
          </a:p>
          <a:p>
            <a:r>
              <a:rPr lang="en-US" dirty="0" smtClean="0"/>
              <a:t> </a:t>
            </a:r>
          </a:p>
          <a:p>
            <a:endParaRPr lang="en-US" dirty="0"/>
          </a:p>
          <a:p>
            <a:endParaRPr lang="en-US" dirty="0" smtClean="0"/>
          </a:p>
        </p:txBody>
      </p:sp>
      <p:pic>
        <p:nvPicPr>
          <p:cNvPr id="48" name="Picture 47"/>
          <p:cNvPicPr>
            <a:picLocks noChangeAspect="1"/>
          </p:cNvPicPr>
          <p:nvPr/>
        </p:nvPicPr>
        <p:blipFill>
          <a:blip r:embed="rId6"/>
          <a:stretch>
            <a:fillRect/>
          </a:stretch>
        </p:blipFill>
        <p:spPr>
          <a:xfrm>
            <a:off x="6433285" y="3564782"/>
            <a:ext cx="1794914" cy="887373"/>
          </a:xfrm>
          <a:prstGeom prst="rect">
            <a:avLst/>
          </a:prstGeom>
        </p:spPr>
      </p:pic>
      <p:pic>
        <p:nvPicPr>
          <p:cNvPr id="49" name="Picture 48"/>
          <p:cNvPicPr>
            <a:picLocks noChangeAspect="1"/>
          </p:cNvPicPr>
          <p:nvPr/>
        </p:nvPicPr>
        <p:blipFill>
          <a:blip r:embed="rId7"/>
          <a:stretch>
            <a:fillRect/>
          </a:stretch>
        </p:blipFill>
        <p:spPr>
          <a:xfrm>
            <a:off x="3556794" y="4407997"/>
            <a:ext cx="1737212" cy="501861"/>
          </a:xfrm>
          <a:prstGeom prst="rect">
            <a:avLst/>
          </a:prstGeom>
        </p:spPr>
      </p:pic>
      <p:pic>
        <p:nvPicPr>
          <p:cNvPr id="50" name="Picture 49"/>
          <p:cNvPicPr>
            <a:picLocks noChangeAspect="1"/>
          </p:cNvPicPr>
          <p:nvPr/>
        </p:nvPicPr>
        <p:blipFill>
          <a:blip r:embed="rId8"/>
          <a:stretch>
            <a:fillRect/>
          </a:stretch>
        </p:blipFill>
        <p:spPr>
          <a:xfrm>
            <a:off x="8124601" y="5047207"/>
            <a:ext cx="926358" cy="376824"/>
          </a:xfrm>
          <a:prstGeom prst="rect">
            <a:avLst/>
          </a:prstGeom>
        </p:spPr>
      </p:pic>
      <p:pic>
        <p:nvPicPr>
          <p:cNvPr id="51" name="Picture 50"/>
          <p:cNvPicPr>
            <a:picLocks noChangeAspect="1"/>
          </p:cNvPicPr>
          <p:nvPr/>
        </p:nvPicPr>
        <p:blipFill>
          <a:blip r:embed="rId9"/>
          <a:stretch>
            <a:fillRect/>
          </a:stretch>
        </p:blipFill>
        <p:spPr>
          <a:xfrm>
            <a:off x="3520435" y="4689353"/>
            <a:ext cx="3549676" cy="558376"/>
          </a:xfrm>
          <a:prstGeom prst="rect">
            <a:avLst/>
          </a:prstGeom>
        </p:spPr>
      </p:pic>
      <p:pic>
        <p:nvPicPr>
          <p:cNvPr id="52" name="Picture 51"/>
          <p:cNvPicPr>
            <a:picLocks noChangeAspect="1"/>
          </p:cNvPicPr>
          <p:nvPr/>
        </p:nvPicPr>
        <p:blipFill>
          <a:blip r:embed="rId10"/>
          <a:stretch>
            <a:fillRect/>
          </a:stretch>
        </p:blipFill>
        <p:spPr>
          <a:xfrm>
            <a:off x="3540520" y="5128137"/>
            <a:ext cx="4531897" cy="624474"/>
          </a:xfrm>
          <a:prstGeom prst="rect">
            <a:avLst/>
          </a:prstGeom>
        </p:spPr>
      </p:pic>
      <p:pic>
        <p:nvPicPr>
          <p:cNvPr id="53" name="Picture 52"/>
          <p:cNvPicPr>
            <a:picLocks noChangeAspect="1"/>
          </p:cNvPicPr>
          <p:nvPr/>
        </p:nvPicPr>
        <p:blipFill>
          <a:blip r:embed="rId11"/>
          <a:stretch>
            <a:fillRect/>
          </a:stretch>
        </p:blipFill>
        <p:spPr>
          <a:xfrm>
            <a:off x="3593796" y="5640520"/>
            <a:ext cx="2421727" cy="494578"/>
          </a:xfrm>
          <a:prstGeom prst="rect">
            <a:avLst/>
          </a:prstGeom>
        </p:spPr>
      </p:pic>
      <p:sp>
        <p:nvSpPr>
          <p:cNvPr id="57" name="Curved Left Arrow 56"/>
          <p:cNvSpPr/>
          <p:nvPr/>
        </p:nvSpPr>
        <p:spPr>
          <a:xfrm>
            <a:off x="8002196" y="5400715"/>
            <a:ext cx="428416" cy="703786"/>
          </a:xfrm>
          <a:prstGeom prst="curvedLeftArrow">
            <a:avLst/>
          </a:prstGeom>
          <a:solidFill>
            <a:srgbClr val="EAE7E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8" name="Picture 57"/>
          <p:cNvPicPr>
            <a:picLocks noChangeAspect="1"/>
          </p:cNvPicPr>
          <p:nvPr/>
        </p:nvPicPr>
        <p:blipFill>
          <a:blip r:embed="rId12"/>
          <a:stretch>
            <a:fillRect/>
          </a:stretch>
        </p:blipFill>
        <p:spPr>
          <a:xfrm>
            <a:off x="3550493" y="6097923"/>
            <a:ext cx="2615636" cy="526760"/>
          </a:xfrm>
          <a:prstGeom prst="rect">
            <a:avLst/>
          </a:prstGeom>
          <a:ln w="38100" cmpd="sng">
            <a:solidFill>
              <a:srgbClr val="FF2929"/>
            </a:solidFill>
          </a:ln>
        </p:spPr>
      </p:pic>
      <p:cxnSp>
        <p:nvCxnSpPr>
          <p:cNvPr id="6" name="Straight Connector 5"/>
          <p:cNvCxnSpPr/>
          <p:nvPr/>
        </p:nvCxnSpPr>
        <p:spPr>
          <a:xfrm flipV="1">
            <a:off x="4259327" y="5250959"/>
            <a:ext cx="387211" cy="402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6270342" y="5201994"/>
            <a:ext cx="387211" cy="402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767962" y="5263953"/>
            <a:ext cx="387211" cy="40272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6734996" y="5217484"/>
            <a:ext cx="387211" cy="40272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7" name="Arc 6"/>
          <p:cNvSpPr/>
          <p:nvPr/>
        </p:nvSpPr>
        <p:spPr>
          <a:xfrm rot="2493289">
            <a:off x="1756741" y="4728778"/>
            <a:ext cx="861113" cy="838299"/>
          </a:xfrm>
          <a:prstGeom prst="arc">
            <a:avLst/>
          </a:prstGeom>
          <a:noFill/>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2710483" y="4956657"/>
            <a:ext cx="307408" cy="369332"/>
          </a:xfrm>
          <a:prstGeom prst="rect">
            <a:avLst/>
          </a:prstGeom>
          <a:noFill/>
        </p:spPr>
        <p:txBody>
          <a:bodyPr wrap="none" rtlCol="0">
            <a:spAutoFit/>
          </a:bodyPr>
          <a:lstStyle/>
          <a:p>
            <a:r>
              <a:rPr lang="en-US" dirty="0" err="1">
                <a:solidFill>
                  <a:srgbClr val="000000"/>
                </a:solidFill>
              </a:rPr>
              <a:t>θ</a:t>
            </a:r>
            <a:endParaRPr lang="en-US" dirty="0"/>
          </a:p>
        </p:txBody>
      </p:sp>
      <p:sp>
        <p:nvSpPr>
          <p:cNvPr id="3" name="Slide Number Placeholder 2"/>
          <p:cNvSpPr>
            <a:spLocks noGrp="1"/>
          </p:cNvSpPr>
          <p:nvPr>
            <p:ph type="sldNum" sz="quarter" idx="12"/>
          </p:nvPr>
        </p:nvSpPr>
        <p:spPr/>
        <p:txBody>
          <a:bodyPr/>
          <a:lstStyle/>
          <a:p>
            <a:fld id="{5FD889E0-CAB2-4699-909D-B9A88D47ACBE}" type="slidenum">
              <a:rPr lang="en-US" smtClean="0"/>
              <a:t>41</a:t>
            </a:fld>
            <a:endParaRPr lang="en-US"/>
          </a:p>
        </p:txBody>
      </p:sp>
    </p:spTree>
    <p:extLst>
      <p:ext uri="{BB962C8B-B14F-4D97-AF65-F5344CB8AC3E}">
        <p14:creationId xmlns:p14="http://schemas.microsoft.com/office/powerpoint/2010/main" val="55981997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174999" y="4871604"/>
            <a:ext cx="2055374" cy="1884598"/>
            <a:chOff x="5366376" y="4852749"/>
            <a:chExt cx="2160489" cy="2005251"/>
          </a:xfrm>
        </p:grpSpPr>
        <p:grpSp>
          <p:nvGrpSpPr>
            <p:cNvPr id="14" name="Group 13"/>
            <p:cNvGrpSpPr/>
            <p:nvPr/>
          </p:nvGrpSpPr>
          <p:grpSpPr>
            <a:xfrm>
              <a:off x="5520265" y="4903549"/>
              <a:ext cx="2006600" cy="1954451"/>
              <a:chOff x="5520265" y="4903549"/>
              <a:chExt cx="2006600" cy="1954451"/>
            </a:xfrm>
          </p:grpSpPr>
          <p:grpSp>
            <p:nvGrpSpPr>
              <p:cNvPr id="13" name="Group 12"/>
              <p:cNvGrpSpPr/>
              <p:nvPr/>
            </p:nvGrpSpPr>
            <p:grpSpPr>
              <a:xfrm>
                <a:off x="5520265" y="4903549"/>
                <a:ext cx="2006600" cy="1802054"/>
                <a:chOff x="5435600" y="5055946"/>
                <a:chExt cx="2006600" cy="1802054"/>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5600" y="5072879"/>
                  <a:ext cx="2006600" cy="1785121"/>
                </a:xfrm>
                <a:prstGeom prst="rect">
                  <a:avLst/>
                </a:prstGeom>
              </p:spPr>
            </p:pic>
            <p:sp>
              <p:nvSpPr>
                <p:cNvPr id="12" name="Rectangle 11"/>
                <p:cNvSpPr/>
                <p:nvPr/>
              </p:nvSpPr>
              <p:spPr>
                <a:xfrm>
                  <a:off x="5977466" y="5055946"/>
                  <a:ext cx="1049867" cy="4812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5" name="TextBox 14"/>
              <p:cNvSpPr txBox="1"/>
              <p:nvPr/>
            </p:nvSpPr>
            <p:spPr>
              <a:xfrm>
                <a:off x="6757911" y="6550223"/>
                <a:ext cx="663839" cy="307777"/>
              </a:xfrm>
              <a:prstGeom prst="rect">
                <a:avLst/>
              </a:prstGeom>
              <a:solidFill>
                <a:srgbClr val="FFFFFF"/>
              </a:solidFill>
            </p:spPr>
            <p:txBody>
              <a:bodyPr wrap="none" rtlCol="0">
                <a:spAutoFit/>
              </a:bodyPr>
              <a:lstStyle/>
              <a:p>
                <a:r>
                  <a:rPr lang="en-US" sz="1400" b="1" dirty="0" smtClean="0"/>
                  <a:t>Masse</a:t>
                </a:r>
                <a:endParaRPr lang="en-US" sz="1400" b="1" dirty="0"/>
              </a:p>
            </p:txBody>
          </p:sp>
        </p:grpSp>
        <p:sp>
          <p:nvSpPr>
            <p:cNvPr id="9" name="TextBox 8"/>
            <p:cNvSpPr txBox="1"/>
            <p:nvPr/>
          </p:nvSpPr>
          <p:spPr>
            <a:xfrm rot="16200000" flipH="1">
              <a:off x="4775786" y="5443339"/>
              <a:ext cx="1488957" cy="307777"/>
            </a:xfrm>
            <a:prstGeom prst="rect">
              <a:avLst/>
            </a:prstGeom>
            <a:solidFill>
              <a:srgbClr val="FFFFFF"/>
            </a:solidFill>
          </p:spPr>
          <p:txBody>
            <a:bodyPr wrap="square" rtlCol="0">
              <a:spAutoFit/>
            </a:bodyPr>
            <a:lstStyle/>
            <a:p>
              <a:r>
                <a:rPr lang="en-US" sz="1400" b="1" dirty="0" err="1" smtClean="0"/>
                <a:t>Nombre</a:t>
              </a:r>
              <a:r>
                <a:rPr lang="en-US" sz="1400" b="1" dirty="0" smtClean="0"/>
                <a:t> </a:t>
              </a:r>
              <a:r>
                <a:rPr lang="en-US" sz="1400" b="1" dirty="0" err="1" smtClean="0"/>
                <a:t>d’évts</a:t>
              </a:r>
              <a:endParaRPr lang="en-US" sz="1400" b="1" dirty="0"/>
            </a:p>
          </p:txBody>
        </p:sp>
      </p:grpSp>
      <p:sp>
        <p:nvSpPr>
          <p:cNvPr id="2" name="Title 1"/>
          <p:cNvSpPr>
            <a:spLocks noGrp="1"/>
          </p:cNvSpPr>
          <p:nvPr>
            <p:ph type="title"/>
          </p:nvPr>
        </p:nvSpPr>
        <p:spPr/>
        <p:txBody>
          <a:bodyPr>
            <a:normAutofit/>
          </a:bodyPr>
          <a:lstStyle/>
          <a:p>
            <a:r>
              <a:rPr lang="en-US" sz="4400" dirty="0" smtClean="0"/>
              <a:t>H en </a:t>
            </a:r>
            <a:r>
              <a:rPr lang="en-US" sz="4400" dirty="0" err="1" smtClean="0"/>
              <a:t>γγ</a:t>
            </a:r>
            <a:endParaRPr lang="en-US" dirty="0"/>
          </a:p>
        </p:txBody>
      </p:sp>
      <p:sp>
        <p:nvSpPr>
          <p:cNvPr id="11" name="Content Placeholder 2"/>
          <p:cNvSpPr>
            <a:spLocks noGrp="1"/>
          </p:cNvSpPr>
          <p:nvPr>
            <p:ph idx="1"/>
          </p:nvPr>
        </p:nvSpPr>
        <p:spPr>
          <a:xfrm>
            <a:off x="303105" y="1794927"/>
            <a:ext cx="8555148" cy="1845740"/>
          </a:xfrm>
        </p:spPr>
        <p:txBody>
          <a:bodyPr>
            <a:noAutofit/>
          </a:bodyPr>
          <a:lstStyle/>
          <a:p>
            <a:pPr marL="0" indent="0">
              <a:buNone/>
            </a:pPr>
            <a:r>
              <a:rPr lang="en-US" sz="2000" b="1" dirty="0" smtClean="0">
                <a:solidFill>
                  <a:schemeClr val="accent1"/>
                </a:solidFill>
              </a:rPr>
              <a:t>Comment </a:t>
            </a:r>
            <a:r>
              <a:rPr lang="en-US" sz="2000" b="1" dirty="0" err="1" smtClean="0">
                <a:solidFill>
                  <a:schemeClr val="accent1"/>
                </a:solidFill>
              </a:rPr>
              <a:t>séparer</a:t>
            </a:r>
            <a:r>
              <a:rPr lang="en-US" sz="2000" b="1" dirty="0" smtClean="0">
                <a:solidFill>
                  <a:schemeClr val="accent1"/>
                </a:solidFill>
              </a:rPr>
              <a:t> les bruits de </a:t>
            </a:r>
            <a:r>
              <a:rPr lang="en-US" sz="2000" b="1" dirty="0" err="1" smtClean="0">
                <a:solidFill>
                  <a:schemeClr val="accent1"/>
                </a:solidFill>
              </a:rPr>
              <a:t>fonds</a:t>
            </a:r>
            <a:r>
              <a:rPr lang="en-US" sz="2000" b="1" dirty="0" smtClean="0">
                <a:solidFill>
                  <a:schemeClr val="accent1"/>
                </a:solidFill>
              </a:rPr>
              <a:t> </a:t>
            </a:r>
            <a:r>
              <a:rPr lang="en-US" sz="2000" b="1" dirty="0" err="1" smtClean="0">
                <a:solidFill>
                  <a:schemeClr val="accent1"/>
                </a:solidFill>
              </a:rPr>
              <a:t>restants</a:t>
            </a:r>
            <a:r>
              <a:rPr lang="en-US" sz="2000" b="1" dirty="0" smtClean="0">
                <a:solidFill>
                  <a:schemeClr val="accent1"/>
                </a:solidFill>
              </a:rPr>
              <a:t> du boson de Higgs? </a:t>
            </a:r>
            <a:endParaRPr lang="en-US" sz="2000" b="1" dirty="0">
              <a:solidFill>
                <a:schemeClr val="accent1"/>
              </a:solidFill>
            </a:endParaRPr>
          </a:p>
          <a:p>
            <a:pPr marL="0" indent="0">
              <a:buNone/>
            </a:pPr>
            <a:r>
              <a:rPr lang="en-US" sz="2000" b="1" dirty="0" smtClean="0">
                <a:solidFill>
                  <a:srgbClr val="FF0000"/>
                </a:solidFill>
              </a:rPr>
              <a:t>Avec la masse </a:t>
            </a:r>
            <a:r>
              <a:rPr lang="en-US" sz="2000" b="1" dirty="0" err="1" smtClean="0">
                <a:solidFill>
                  <a:srgbClr val="FF0000"/>
                </a:solidFill>
              </a:rPr>
              <a:t>diphoton</a:t>
            </a:r>
            <a:r>
              <a:rPr lang="en-US" sz="2000" b="1" dirty="0" smtClean="0">
                <a:solidFill>
                  <a:srgbClr val="FF0000"/>
                </a:solidFill>
              </a:rPr>
              <a:t>:</a:t>
            </a:r>
            <a:r>
              <a:rPr lang="en-US" sz="2000" b="1" dirty="0">
                <a:solidFill>
                  <a:srgbClr val="FF0000"/>
                </a:solidFill>
              </a:rPr>
              <a:t> </a:t>
            </a:r>
            <a:r>
              <a:rPr lang="en-US" sz="2000" b="1" dirty="0" smtClean="0">
                <a:solidFill>
                  <a:srgbClr val="FF0000"/>
                </a:solidFill>
              </a:rPr>
              <a:t>            </a:t>
            </a:r>
            <a:r>
              <a:rPr lang="en-US" sz="2000" dirty="0" smtClean="0">
                <a:solidFill>
                  <a:schemeClr val="accent1"/>
                </a:solidFill>
              </a:rPr>
              <a:t> </a:t>
            </a:r>
          </a:p>
          <a:p>
            <a:pPr marL="0" indent="0">
              <a:buNone/>
            </a:pPr>
            <a:r>
              <a:rPr lang="en-US" sz="2000" dirty="0" smtClean="0">
                <a:solidFill>
                  <a:srgbClr val="000000"/>
                </a:solidFill>
              </a:rPr>
              <a:t>Avec </a:t>
            </a:r>
            <a:r>
              <a:rPr lang="en-US" sz="2000" dirty="0">
                <a:solidFill>
                  <a:srgbClr val="000000"/>
                </a:solidFill>
              </a:rPr>
              <a:t>E</a:t>
            </a:r>
            <a:r>
              <a:rPr lang="en-US" sz="2000" baseline="-25000" dirty="0">
                <a:solidFill>
                  <a:srgbClr val="000000"/>
                </a:solidFill>
              </a:rPr>
              <a:t>1</a:t>
            </a:r>
            <a:r>
              <a:rPr lang="en-US" sz="2000" dirty="0">
                <a:solidFill>
                  <a:srgbClr val="000000"/>
                </a:solidFill>
              </a:rPr>
              <a:t> </a:t>
            </a:r>
            <a:r>
              <a:rPr lang="en-US" sz="2000" dirty="0" smtClean="0">
                <a:solidFill>
                  <a:srgbClr val="000000"/>
                </a:solidFill>
              </a:rPr>
              <a:t>et E</a:t>
            </a:r>
            <a:r>
              <a:rPr lang="en-US" sz="2000" baseline="-25000" dirty="0" smtClean="0">
                <a:solidFill>
                  <a:srgbClr val="000000"/>
                </a:solidFill>
              </a:rPr>
              <a:t>2</a:t>
            </a:r>
            <a:r>
              <a:rPr lang="en-US" sz="2000" dirty="0" smtClean="0">
                <a:solidFill>
                  <a:srgbClr val="000000"/>
                </a:solidFill>
              </a:rPr>
              <a:t> les </a:t>
            </a:r>
            <a:r>
              <a:rPr lang="en-US" sz="2000" dirty="0" err="1" smtClean="0">
                <a:solidFill>
                  <a:srgbClr val="000000"/>
                </a:solidFill>
              </a:rPr>
              <a:t>énergies</a:t>
            </a:r>
            <a:r>
              <a:rPr lang="en-US" sz="2000" dirty="0" smtClean="0">
                <a:solidFill>
                  <a:srgbClr val="000000"/>
                </a:solidFill>
              </a:rPr>
              <a:t> des photons et </a:t>
            </a:r>
            <a:r>
              <a:rPr lang="en-US" sz="2000" dirty="0" err="1" smtClean="0">
                <a:solidFill>
                  <a:srgbClr val="000000"/>
                </a:solidFill>
              </a:rPr>
              <a:t>θ</a:t>
            </a:r>
            <a:r>
              <a:rPr lang="en-US" sz="2000" dirty="0" smtClean="0">
                <a:solidFill>
                  <a:srgbClr val="000000"/>
                </a:solidFill>
              </a:rPr>
              <a:t> </a:t>
            </a:r>
            <a:r>
              <a:rPr lang="en-US" sz="2000" dirty="0" err="1" smtClean="0">
                <a:solidFill>
                  <a:srgbClr val="000000"/>
                </a:solidFill>
              </a:rPr>
              <a:t>l’angle</a:t>
            </a:r>
            <a:r>
              <a:rPr lang="en-US" sz="2000" dirty="0" smtClean="0">
                <a:solidFill>
                  <a:srgbClr val="000000"/>
                </a:solidFill>
              </a:rPr>
              <a:t> entre les photons</a:t>
            </a:r>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6" name="Content Placeholder 2"/>
          <p:cNvSpPr txBox="1">
            <a:spLocks/>
          </p:cNvSpPr>
          <p:nvPr/>
        </p:nvSpPr>
        <p:spPr>
          <a:xfrm>
            <a:off x="167639" y="3712308"/>
            <a:ext cx="4268894" cy="2724724"/>
          </a:xfrm>
          <a:prstGeom prst="rect">
            <a:avLst/>
          </a:prstGeom>
        </p:spPr>
        <p:txBody>
          <a:bodyPr vert="horz" lIns="91430" tIns="45715" rIns="91430" bIns="45715" rtlCol="0">
            <a:noAutofit/>
          </a:bodyPr>
          <a:lstStyle>
            <a:lvl1pPr marL="453974" indent="-453974" algn="l" defTabSz="914296"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296" indent="-457148" algn="l" defTabSz="914296"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331" indent="-346036" algn="l" defTabSz="914296"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018" indent="-339686" algn="l" defTabSz="914296"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704" indent="-331750" algn="l" defTabSz="914296"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502"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42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69875"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273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r>
              <a:rPr lang="en-US" sz="2000" dirty="0" smtClean="0">
                <a:solidFill>
                  <a:srgbClr val="000000"/>
                </a:solidFill>
              </a:rPr>
              <a:t>Si les </a:t>
            </a:r>
            <a:r>
              <a:rPr lang="en-US" sz="2000" dirty="0" err="1" smtClean="0">
                <a:solidFill>
                  <a:srgbClr val="000000"/>
                </a:solidFill>
              </a:rPr>
              <a:t>deux</a:t>
            </a:r>
            <a:r>
              <a:rPr lang="en-US" sz="2000" dirty="0" smtClean="0">
                <a:solidFill>
                  <a:srgbClr val="000000"/>
                </a:solidFill>
              </a:rPr>
              <a:t> photons </a:t>
            </a:r>
            <a:r>
              <a:rPr lang="en-US" sz="2000" dirty="0" err="1" smtClean="0">
                <a:solidFill>
                  <a:srgbClr val="000000"/>
                </a:solidFill>
              </a:rPr>
              <a:t>proviennent</a:t>
            </a:r>
            <a:r>
              <a:rPr lang="en-US" sz="2000" dirty="0" smtClean="0">
                <a:solidFill>
                  <a:srgbClr val="000000"/>
                </a:solidFill>
              </a:rPr>
              <a:t> de la </a:t>
            </a:r>
            <a:r>
              <a:rPr lang="en-US" sz="2000" dirty="0" err="1" smtClean="0">
                <a:solidFill>
                  <a:srgbClr val="000000"/>
                </a:solidFill>
              </a:rPr>
              <a:t>désintégration</a:t>
            </a:r>
            <a:r>
              <a:rPr lang="en-US" sz="2000" dirty="0" smtClean="0">
                <a:solidFill>
                  <a:srgbClr val="000000"/>
                </a:solidFill>
              </a:rPr>
              <a:t> d’un boson de Higgs, </a:t>
            </a:r>
            <a:r>
              <a:rPr lang="en-US" sz="2000" dirty="0" err="1" smtClean="0">
                <a:solidFill>
                  <a:srgbClr val="000000"/>
                </a:solidFill>
              </a:rPr>
              <a:t>cette</a:t>
            </a:r>
            <a:r>
              <a:rPr lang="en-US" sz="2000" dirty="0" smtClean="0">
                <a:solidFill>
                  <a:srgbClr val="000000"/>
                </a:solidFill>
              </a:rPr>
              <a:t> masse sera </a:t>
            </a:r>
            <a:r>
              <a:rPr lang="en-US" sz="2000" dirty="0" err="1" smtClean="0">
                <a:solidFill>
                  <a:srgbClr val="000000"/>
                </a:solidFill>
              </a:rPr>
              <a:t>égale</a:t>
            </a:r>
            <a:r>
              <a:rPr lang="en-US" sz="2000" dirty="0" smtClean="0">
                <a:solidFill>
                  <a:srgbClr val="000000"/>
                </a:solidFill>
              </a:rPr>
              <a:t> </a:t>
            </a:r>
            <a:r>
              <a:rPr lang="en-US" sz="2000" dirty="0" err="1" smtClean="0">
                <a:solidFill>
                  <a:srgbClr val="000000"/>
                </a:solidFill>
              </a:rPr>
              <a:t>à</a:t>
            </a:r>
            <a:r>
              <a:rPr lang="en-US" sz="2000" dirty="0" smtClean="0">
                <a:solidFill>
                  <a:srgbClr val="000000"/>
                </a:solidFill>
              </a:rPr>
              <a:t> la masse du Higgs</a:t>
            </a:r>
          </a:p>
          <a:p>
            <a:endParaRPr lang="en-US" sz="2000" dirty="0" smtClean="0">
              <a:solidFill>
                <a:srgbClr val="000000"/>
              </a:solidFill>
            </a:endParaRPr>
          </a:p>
          <a:p>
            <a:r>
              <a:rPr lang="en-US" sz="2000" dirty="0" err="1" smtClean="0">
                <a:solidFill>
                  <a:srgbClr val="000000"/>
                </a:solidFill>
              </a:rPr>
              <a:t>Sinon</a:t>
            </a:r>
            <a:r>
              <a:rPr lang="en-US" sz="2000" dirty="0" smtClean="0">
                <a:solidFill>
                  <a:srgbClr val="000000"/>
                </a:solidFill>
              </a:rPr>
              <a:t>, </a:t>
            </a:r>
            <a:r>
              <a:rPr lang="en-US" sz="2000" dirty="0" err="1" smtClean="0">
                <a:solidFill>
                  <a:srgbClr val="000000"/>
                </a:solidFill>
              </a:rPr>
              <a:t>cette</a:t>
            </a:r>
            <a:r>
              <a:rPr lang="en-US" sz="2000" dirty="0" smtClean="0">
                <a:solidFill>
                  <a:srgbClr val="000000"/>
                </a:solidFill>
              </a:rPr>
              <a:t> masse </a:t>
            </a:r>
            <a:r>
              <a:rPr lang="en-US" sz="2000" dirty="0" err="1" smtClean="0">
                <a:solidFill>
                  <a:srgbClr val="000000"/>
                </a:solidFill>
              </a:rPr>
              <a:t>peut</a:t>
            </a:r>
            <a:r>
              <a:rPr lang="en-US" sz="2000" dirty="0" smtClean="0">
                <a:solidFill>
                  <a:srgbClr val="000000"/>
                </a:solidFill>
              </a:rPr>
              <a:t> </a:t>
            </a:r>
            <a:r>
              <a:rPr lang="en-US" sz="2000" dirty="0" err="1" smtClean="0">
                <a:solidFill>
                  <a:srgbClr val="000000"/>
                </a:solidFill>
              </a:rPr>
              <a:t>prendre</a:t>
            </a:r>
            <a:r>
              <a:rPr lang="en-US" sz="2000" dirty="0" smtClean="0">
                <a:solidFill>
                  <a:srgbClr val="000000"/>
                </a:solidFill>
              </a:rPr>
              <a:t> des </a:t>
            </a:r>
            <a:r>
              <a:rPr lang="en-US" sz="2000" dirty="0" err="1" smtClean="0">
                <a:solidFill>
                  <a:srgbClr val="000000"/>
                </a:solidFill>
              </a:rPr>
              <a:t>valeurs</a:t>
            </a:r>
            <a:r>
              <a:rPr lang="en-US" sz="2000" dirty="0" smtClean="0">
                <a:solidFill>
                  <a:srgbClr val="000000"/>
                </a:solidFill>
              </a:rPr>
              <a:t> </a:t>
            </a:r>
            <a:r>
              <a:rPr lang="en-US" sz="2000" dirty="0" err="1" smtClean="0">
                <a:solidFill>
                  <a:srgbClr val="000000"/>
                </a:solidFill>
              </a:rPr>
              <a:t>variées</a:t>
            </a:r>
            <a:endParaRPr lang="en-US" sz="2000" dirty="0" smtClean="0">
              <a:solidFill>
                <a:srgbClr val="000000"/>
              </a:solidFill>
            </a:endParaRPr>
          </a:p>
          <a:p>
            <a:pPr marL="457148" lvl="1" indent="0">
              <a:buFont typeface="Wingdings" pitchFamily="2" charset="2"/>
              <a:buNone/>
            </a:pPr>
            <a:endParaRPr lang="en-US" b="1" dirty="0" smtClean="0">
              <a:solidFill>
                <a:schemeClr val="accent1"/>
              </a:solidFill>
            </a:endParaRPr>
          </a:p>
        </p:txBody>
      </p:sp>
      <p:grpSp>
        <p:nvGrpSpPr>
          <p:cNvPr id="38" name="Group 37"/>
          <p:cNvGrpSpPr/>
          <p:nvPr/>
        </p:nvGrpSpPr>
        <p:grpSpPr>
          <a:xfrm>
            <a:off x="5220405" y="3246001"/>
            <a:ext cx="1994632" cy="1790857"/>
            <a:chOff x="5220405" y="3212135"/>
            <a:chExt cx="1994632" cy="1790857"/>
          </a:xfrm>
        </p:grpSpPr>
        <p:grpSp>
          <p:nvGrpSpPr>
            <p:cNvPr id="26" name="Group 25"/>
            <p:cNvGrpSpPr/>
            <p:nvPr/>
          </p:nvGrpSpPr>
          <p:grpSpPr>
            <a:xfrm>
              <a:off x="5220405" y="3212135"/>
              <a:ext cx="1994632" cy="1790857"/>
              <a:chOff x="6031753" y="2549816"/>
              <a:chExt cx="2160489" cy="2005251"/>
            </a:xfrm>
          </p:grpSpPr>
          <p:grpSp>
            <p:nvGrpSpPr>
              <p:cNvPr id="18" name="Group 17"/>
              <p:cNvGrpSpPr/>
              <p:nvPr/>
            </p:nvGrpSpPr>
            <p:grpSpPr>
              <a:xfrm>
                <a:off x="6031753" y="2549816"/>
                <a:ext cx="2160489" cy="2005251"/>
                <a:chOff x="5366376" y="4852749"/>
                <a:chExt cx="2160489" cy="2005251"/>
              </a:xfrm>
            </p:grpSpPr>
            <p:grpSp>
              <p:nvGrpSpPr>
                <p:cNvPr id="20" name="Group 19"/>
                <p:cNvGrpSpPr/>
                <p:nvPr/>
              </p:nvGrpSpPr>
              <p:grpSpPr>
                <a:xfrm>
                  <a:off x="5520265" y="4903549"/>
                  <a:ext cx="2006600" cy="1954451"/>
                  <a:chOff x="5520265" y="4903549"/>
                  <a:chExt cx="2006600" cy="1954451"/>
                </a:xfrm>
              </p:grpSpPr>
              <p:grpSp>
                <p:nvGrpSpPr>
                  <p:cNvPr id="22" name="Group 21"/>
                  <p:cNvGrpSpPr/>
                  <p:nvPr/>
                </p:nvGrpSpPr>
                <p:grpSpPr>
                  <a:xfrm>
                    <a:off x="5520265" y="4903549"/>
                    <a:ext cx="2006600" cy="1802054"/>
                    <a:chOff x="5435600" y="5055946"/>
                    <a:chExt cx="2006600" cy="1802054"/>
                  </a:xfrm>
                </p:grpSpPr>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5600" y="5072879"/>
                      <a:ext cx="2006600" cy="1785121"/>
                    </a:xfrm>
                    <a:prstGeom prst="rect">
                      <a:avLst/>
                    </a:prstGeom>
                  </p:spPr>
                </p:pic>
                <p:sp>
                  <p:nvSpPr>
                    <p:cNvPr id="25" name="Rectangle 24"/>
                    <p:cNvSpPr/>
                    <p:nvPr/>
                  </p:nvSpPr>
                  <p:spPr>
                    <a:xfrm>
                      <a:off x="5977466" y="5055946"/>
                      <a:ext cx="1049867" cy="4812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TextBox 22"/>
                  <p:cNvSpPr txBox="1"/>
                  <p:nvPr/>
                </p:nvSpPr>
                <p:spPr>
                  <a:xfrm>
                    <a:off x="6757911" y="6550223"/>
                    <a:ext cx="663839" cy="307777"/>
                  </a:xfrm>
                  <a:prstGeom prst="rect">
                    <a:avLst/>
                  </a:prstGeom>
                  <a:solidFill>
                    <a:srgbClr val="FFFFFF"/>
                  </a:solidFill>
                </p:spPr>
                <p:txBody>
                  <a:bodyPr wrap="none" rtlCol="0">
                    <a:spAutoFit/>
                  </a:bodyPr>
                  <a:lstStyle/>
                  <a:p>
                    <a:r>
                      <a:rPr lang="en-US" sz="1400" b="1" dirty="0" smtClean="0"/>
                      <a:t>Masse</a:t>
                    </a:r>
                    <a:endParaRPr lang="en-US" sz="1400" b="1" dirty="0"/>
                  </a:p>
                </p:txBody>
              </p:sp>
            </p:grpSp>
            <p:sp>
              <p:nvSpPr>
                <p:cNvPr id="21" name="TextBox 20"/>
                <p:cNvSpPr txBox="1"/>
                <p:nvPr/>
              </p:nvSpPr>
              <p:spPr>
                <a:xfrm rot="16200000" flipH="1">
                  <a:off x="4775786" y="5443339"/>
                  <a:ext cx="1488957" cy="307777"/>
                </a:xfrm>
                <a:prstGeom prst="rect">
                  <a:avLst/>
                </a:prstGeom>
                <a:solidFill>
                  <a:srgbClr val="FFFFFF"/>
                </a:solidFill>
              </p:spPr>
              <p:txBody>
                <a:bodyPr wrap="square" rtlCol="0">
                  <a:spAutoFit/>
                </a:bodyPr>
                <a:lstStyle/>
                <a:p>
                  <a:r>
                    <a:rPr lang="en-US" sz="1400" b="1" dirty="0" err="1" smtClean="0"/>
                    <a:t>Nombre</a:t>
                  </a:r>
                  <a:r>
                    <a:rPr lang="en-US" sz="1400" b="1" dirty="0" smtClean="0"/>
                    <a:t> </a:t>
                  </a:r>
                  <a:r>
                    <a:rPr lang="en-US" sz="1400" b="1" dirty="0" err="1" smtClean="0"/>
                    <a:t>d’évts</a:t>
                  </a:r>
                  <a:endParaRPr lang="en-US" sz="1400" b="1" dirty="0"/>
                </a:p>
              </p:txBody>
            </p:sp>
          </p:grpSp>
          <p:sp>
            <p:nvSpPr>
              <p:cNvPr id="17" name="Rectangle 16"/>
              <p:cNvSpPr/>
              <p:nvPr/>
            </p:nvSpPr>
            <p:spPr>
              <a:xfrm>
                <a:off x="6468533" y="2827867"/>
                <a:ext cx="1723709" cy="120226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3654" y="3712308"/>
              <a:ext cx="1369813" cy="977885"/>
            </a:xfrm>
            <a:prstGeom prst="rect">
              <a:avLst/>
            </a:prstGeom>
          </p:spPr>
        </p:pic>
        <p:cxnSp>
          <p:nvCxnSpPr>
            <p:cNvPr id="33" name="Straight Connector 32"/>
            <p:cNvCxnSpPr/>
            <p:nvPr/>
          </p:nvCxnSpPr>
          <p:spPr>
            <a:xfrm>
              <a:off x="6316134" y="3847925"/>
              <a:ext cx="0" cy="880196"/>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6057106" y="4599217"/>
              <a:ext cx="464941" cy="369332"/>
            </a:xfrm>
            <a:prstGeom prst="rect">
              <a:avLst/>
            </a:prstGeom>
            <a:noFill/>
          </p:spPr>
          <p:txBody>
            <a:bodyPr wrap="none" rtlCol="0">
              <a:spAutoFit/>
            </a:bodyPr>
            <a:lstStyle/>
            <a:p>
              <a:r>
                <a:rPr lang="en-US" dirty="0" err="1" smtClean="0">
                  <a:solidFill>
                    <a:srgbClr val="FF0000"/>
                  </a:solidFill>
                </a:rPr>
                <a:t>m</a:t>
              </a:r>
              <a:r>
                <a:rPr lang="en-US" baseline="-25000" dirty="0" err="1" smtClean="0">
                  <a:solidFill>
                    <a:srgbClr val="FF0000"/>
                  </a:solidFill>
                </a:rPr>
                <a:t>H</a:t>
              </a:r>
              <a:endParaRPr lang="en-US" dirty="0">
                <a:solidFill>
                  <a:srgbClr val="FF0000"/>
                </a:solidFill>
              </a:endParaRPr>
            </a:p>
          </p:txBody>
        </p:sp>
      </p:grpSp>
      <p:sp>
        <p:nvSpPr>
          <p:cNvPr id="39" name="TextBox 38"/>
          <p:cNvSpPr txBox="1"/>
          <p:nvPr/>
        </p:nvSpPr>
        <p:spPr>
          <a:xfrm>
            <a:off x="7552267" y="3847925"/>
            <a:ext cx="1342886" cy="646331"/>
          </a:xfrm>
          <a:prstGeom prst="rect">
            <a:avLst/>
          </a:prstGeom>
          <a:noFill/>
        </p:spPr>
        <p:txBody>
          <a:bodyPr wrap="none" rtlCol="0">
            <a:spAutoFit/>
          </a:bodyPr>
          <a:lstStyle/>
          <a:p>
            <a:r>
              <a:rPr lang="en-US" dirty="0" smtClean="0">
                <a:solidFill>
                  <a:srgbClr val="FF0000"/>
                </a:solidFill>
              </a:rPr>
              <a:t>environ 200</a:t>
            </a:r>
          </a:p>
          <a:p>
            <a:r>
              <a:rPr lang="en-US" dirty="0" err="1" smtClean="0">
                <a:solidFill>
                  <a:srgbClr val="FF0000"/>
                </a:solidFill>
              </a:rPr>
              <a:t>événements</a:t>
            </a:r>
            <a:endParaRPr lang="en-US" dirty="0">
              <a:solidFill>
                <a:srgbClr val="FF0000"/>
              </a:solidFill>
            </a:endParaRPr>
          </a:p>
        </p:txBody>
      </p:sp>
      <p:sp>
        <p:nvSpPr>
          <p:cNvPr id="40" name="TextBox 39"/>
          <p:cNvSpPr txBox="1"/>
          <p:nvPr/>
        </p:nvSpPr>
        <p:spPr>
          <a:xfrm>
            <a:off x="7571320" y="5483546"/>
            <a:ext cx="1518364" cy="646331"/>
          </a:xfrm>
          <a:prstGeom prst="rect">
            <a:avLst/>
          </a:prstGeom>
          <a:noFill/>
          <a:ln>
            <a:noFill/>
          </a:ln>
        </p:spPr>
        <p:txBody>
          <a:bodyPr wrap="none" rtlCol="0">
            <a:spAutoFit/>
          </a:bodyPr>
          <a:lstStyle/>
          <a:p>
            <a:r>
              <a:rPr lang="en-US" dirty="0" smtClean="0">
                <a:solidFill>
                  <a:srgbClr val="660066"/>
                </a:solidFill>
              </a:rPr>
              <a:t>des </a:t>
            </a:r>
            <a:r>
              <a:rPr lang="en-US" dirty="0" err="1" smtClean="0">
                <a:solidFill>
                  <a:srgbClr val="660066"/>
                </a:solidFill>
              </a:rPr>
              <a:t>milliers</a:t>
            </a:r>
            <a:endParaRPr lang="en-US" dirty="0" smtClean="0">
              <a:solidFill>
                <a:srgbClr val="660066"/>
              </a:solidFill>
            </a:endParaRPr>
          </a:p>
          <a:p>
            <a:r>
              <a:rPr lang="en-US" dirty="0" err="1" smtClean="0">
                <a:solidFill>
                  <a:srgbClr val="660066"/>
                </a:solidFill>
              </a:rPr>
              <a:t>d’événements</a:t>
            </a:r>
            <a:endParaRPr lang="en-US" dirty="0">
              <a:solidFill>
                <a:srgbClr val="660066"/>
              </a:solidFill>
            </a:endParaRPr>
          </a:p>
        </p:txBody>
      </p:sp>
      <p:pic>
        <p:nvPicPr>
          <p:cNvPr id="3" name="Picture 2"/>
          <p:cNvPicPr>
            <a:picLocks noChangeAspect="1"/>
          </p:cNvPicPr>
          <p:nvPr/>
        </p:nvPicPr>
        <p:blipFill>
          <a:blip r:embed="rId6"/>
          <a:stretch>
            <a:fillRect/>
          </a:stretch>
        </p:blipFill>
        <p:spPr>
          <a:xfrm>
            <a:off x="3514996" y="2249025"/>
            <a:ext cx="3279386" cy="608098"/>
          </a:xfrm>
          <a:prstGeom prst="rect">
            <a:avLst/>
          </a:prstGeom>
          <a:ln w="28575" cmpd="sng">
            <a:solidFill>
              <a:srgbClr val="FF0000"/>
            </a:solidFill>
          </a:ln>
        </p:spPr>
      </p:pic>
      <p:sp>
        <p:nvSpPr>
          <p:cNvPr id="5" name="Slide Number Placeholder 4"/>
          <p:cNvSpPr>
            <a:spLocks noGrp="1"/>
          </p:cNvSpPr>
          <p:nvPr>
            <p:ph type="sldNum" sz="quarter" idx="12"/>
          </p:nvPr>
        </p:nvSpPr>
        <p:spPr/>
        <p:txBody>
          <a:bodyPr/>
          <a:lstStyle/>
          <a:p>
            <a:fld id="{5FD889E0-CAB2-4699-909D-B9A88D47ACBE}" type="slidenum">
              <a:rPr lang="en-US" smtClean="0"/>
              <a:t>42</a:t>
            </a:fld>
            <a:endParaRPr lang="en-US"/>
          </a:p>
        </p:txBody>
      </p:sp>
    </p:spTree>
    <p:extLst>
      <p:ext uri="{BB962C8B-B14F-4D97-AF65-F5344CB8AC3E}">
        <p14:creationId xmlns:p14="http://schemas.microsoft.com/office/powerpoint/2010/main" val="253077726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H en </a:t>
            </a:r>
            <a:r>
              <a:rPr lang="en-US" sz="4400" dirty="0" err="1" smtClean="0"/>
              <a:t>γγ</a:t>
            </a:r>
            <a:endParaRPr lang="en-US" dirty="0"/>
          </a:p>
        </p:txBody>
      </p:sp>
      <p:sp>
        <p:nvSpPr>
          <p:cNvPr id="7" name="Espace réservé du pied de page 6"/>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744" y="4434871"/>
            <a:ext cx="2526456" cy="217853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762677"/>
            <a:ext cx="2438400" cy="2252870"/>
          </a:xfrm>
          <a:prstGeom prst="rect">
            <a:avLst/>
          </a:prstGeom>
        </p:spPr>
      </p:pic>
      <p:grpSp>
        <p:nvGrpSpPr>
          <p:cNvPr id="24" name="Group 23"/>
          <p:cNvGrpSpPr/>
          <p:nvPr/>
        </p:nvGrpSpPr>
        <p:grpSpPr>
          <a:xfrm>
            <a:off x="624838" y="2687093"/>
            <a:ext cx="3583369" cy="2545308"/>
            <a:chOff x="2817431" y="4251484"/>
            <a:chExt cx="3583369" cy="2545308"/>
          </a:xfrm>
        </p:grpSpPr>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431" y="4251484"/>
              <a:ext cx="3380169" cy="2545308"/>
            </a:xfrm>
            <a:prstGeom prst="rect">
              <a:avLst/>
            </a:prstGeom>
          </p:spPr>
        </p:pic>
        <p:sp>
          <p:nvSpPr>
            <p:cNvPr id="23" name="Rectangle 22"/>
            <p:cNvSpPr/>
            <p:nvPr/>
          </p:nvSpPr>
          <p:spPr>
            <a:xfrm>
              <a:off x="4521200" y="4251484"/>
              <a:ext cx="1879600" cy="104864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Box 24"/>
          <p:cNvSpPr txBox="1"/>
          <p:nvPr/>
        </p:nvSpPr>
        <p:spPr>
          <a:xfrm>
            <a:off x="150705" y="1999734"/>
            <a:ext cx="3403133" cy="369332"/>
          </a:xfrm>
          <a:prstGeom prst="rect">
            <a:avLst/>
          </a:prstGeom>
          <a:noFill/>
        </p:spPr>
        <p:txBody>
          <a:bodyPr wrap="none" rtlCol="0">
            <a:spAutoFit/>
          </a:bodyPr>
          <a:lstStyle/>
          <a:p>
            <a:r>
              <a:rPr lang="en-US" dirty="0" smtClean="0"/>
              <a:t>Les </a:t>
            </a:r>
            <a:r>
              <a:rPr lang="en-US" dirty="0" err="1" smtClean="0"/>
              <a:t>données</a:t>
            </a:r>
            <a:r>
              <a:rPr lang="en-US" dirty="0" smtClean="0"/>
              <a:t> </a:t>
            </a:r>
            <a:r>
              <a:rPr lang="en-US" dirty="0" err="1" smtClean="0"/>
              <a:t>vont</a:t>
            </a:r>
            <a:r>
              <a:rPr lang="en-US" dirty="0" smtClean="0"/>
              <a:t> </a:t>
            </a:r>
            <a:r>
              <a:rPr lang="en-US" dirty="0" err="1" smtClean="0"/>
              <a:t>ressembler</a:t>
            </a:r>
            <a:r>
              <a:rPr lang="en-US" dirty="0" smtClean="0"/>
              <a:t> </a:t>
            </a:r>
            <a:r>
              <a:rPr lang="en-US" dirty="0" err="1" smtClean="0"/>
              <a:t>à</a:t>
            </a:r>
            <a:r>
              <a:rPr lang="en-US" dirty="0" smtClean="0"/>
              <a:t> </a:t>
            </a:r>
            <a:r>
              <a:rPr lang="en-US" dirty="0" err="1" smtClean="0"/>
              <a:t>ça</a:t>
            </a:r>
            <a:r>
              <a:rPr lang="en-US" dirty="0" smtClean="0"/>
              <a:t>:</a:t>
            </a:r>
            <a:endParaRPr lang="en-US" dirty="0"/>
          </a:p>
        </p:txBody>
      </p:sp>
      <p:sp>
        <p:nvSpPr>
          <p:cNvPr id="26" name="TextBox 25"/>
          <p:cNvSpPr txBox="1"/>
          <p:nvPr/>
        </p:nvSpPr>
        <p:spPr>
          <a:xfrm rot="16200000" flipH="1">
            <a:off x="-255103" y="3117180"/>
            <a:ext cx="1488957" cy="307777"/>
          </a:xfrm>
          <a:prstGeom prst="rect">
            <a:avLst/>
          </a:prstGeom>
          <a:noFill/>
        </p:spPr>
        <p:txBody>
          <a:bodyPr wrap="square" rtlCol="0">
            <a:spAutoFit/>
          </a:bodyPr>
          <a:lstStyle/>
          <a:p>
            <a:r>
              <a:rPr lang="en-US" sz="1400" b="1" dirty="0" err="1" smtClean="0"/>
              <a:t>Nombre</a:t>
            </a:r>
            <a:r>
              <a:rPr lang="en-US" sz="1400" b="1" dirty="0" smtClean="0"/>
              <a:t> </a:t>
            </a:r>
            <a:r>
              <a:rPr lang="en-US" sz="1400" b="1" dirty="0" err="1" smtClean="0"/>
              <a:t>d’évts</a:t>
            </a:r>
            <a:endParaRPr lang="en-US" sz="1400" b="1" dirty="0"/>
          </a:p>
        </p:txBody>
      </p:sp>
      <p:sp>
        <p:nvSpPr>
          <p:cNvPr id="27" name="TextBox 26"/>
          <p:cNvSpPr txBox="1"/>
          <p:nvPr/>
        </p:nvSpPr>
        <p:spPr>
          <a:xfrm>
            <a:off x="3356133" y="5232145"/>
            <a:ext cx="663839" cy="307777"/>
          </a:xfrm>
          <a:prstGeom prst="rect">
            <a:avLst/>
          </a:prstGeom>
          <a:noFill/>
        </p:spPr>
        <p:txBody>
          <a:bodyPr wrap="none" rtlCol="0">
            <a:spAutoFit/>
          </a:bodyPr>
          <a:lstStyle/>
          <a:p>
            <a:r>
              <a:rPr lang="en-US" sz="1400" b="1" dirty="0" smtClean="0"/>
              <a:t>Masse</a:t>
            </a:r>
            <a:endParaRPr lang="en-US" sz="1400" b="1" dirty="0"/>
          </a:p>
        </p:txBody>
      </p:sp>
      <p:sp>
        <p:nvSpPr>
          <p:cNvPr id="28" name="TextBox 27"/>
          <p:cNvSpPr txBox="1"/>
          <p:nvPr/>
        </p:nvSpPr>
        <p:spPr>
          <a:xfrm>
            <a:off x="7200001" y="3769608"/>
            <a:ext cx="663839" cy="307777"/>
          </a:xfrm>
          <a:prstGeom prst="rect">
            <a:avLst/>
          </a:prstGeom>
          <a:solidFill>
            <a:srgbClr val="FFFFFF"/>
          </a:solidFill>
        </p:spPr>
        <p:txBody>
          <a:bodyPr wrap="none" rtlCol="0">
            <a:spAutoFit/>
          </a:bodyPr>
          <a:lstStyle/>
          <a:p>
            <a:r>
              <a:rPr lang="en-US" sz="1400" b="1" dirty="0" smtClean="0"/>
              <a:t>Masse</a:t>
            </a:r>
            <a:endParaRPr lang="en-US" sz="1400" b="1" dirty="0"/>
          </a:p>
        </p:txBody>
      </p:sp>
      <p:sp>
        <p:nvSpPr>
          <p:cNvPr id="29" name="TextBox 28"/>
          <p:cNvSpPr txBox="1"/>
          <p:nvPr/>
        </p:nvSpPr>
        <p:spPr>
          <a:xfrm>
            <a:off x="7200001" y="6437032"/>
            <a:ext cx="663839" cy="307777"/>
          </a:xfrm>
          <a:prstGeom prst="rect">
            <a:avLst/>
          </a:prstGeom>
          <a:solidFill>
            <a:srgbClr val="FFFFFF"/>
          </a:solidFill>
        </p:spPr>
        <p:txBody>
          <a:bodyPr wrap="none" rtlCol="0">
            <a:spAutoFit/>
          </a:bodyPr>
          <a:lstStyle/>
          <a:p>
            <a:r>
              <a:rPr lang="en-US" sz="1400" b="1" dirty="0" smtClean="0"/>
              <a:t>Masse</a:t>
            </a:r>
            <a:endParaRPr lang="en-US" sz="1400" b="1" dirty="0"/>
          </a:p>
        </p:txBody>
      </p:sp>
      <p:sp>
        <p:nvSpPr>
          <p:cNvPr id="30" name="TextBox 29"/>
          <p:cNvSpPr txBox="1"/>
          <p:nvPr/>
        </p:nvSpPr>
        <p:spPr>
          <a:xfrm rot="16200000" flipH="1">
            <a:off x="4960154" y="2525100"/>
            <a:ext cx="1488957" cy="307777"/>
          </a:xfrm>
          <a:prstGeom prst="rect">
            <a:avLst/>
          </a:prstGeom>
          <a:solidFill>
            <a:srgbClr val="FFFFFF"/>
          </a:solidFill>
        </p:spPr>
        <p:txBody>
          <a:bodyPr wrap="square" rtlCol="0">
            <a:spAutoFit/>
          </a:bodyPr>
          <a:lstStyle/>
          <a:p>
            <a:r>
              <a:rPr lang="en-US" sz="1400" b="1" dirty="0" err="1" smtClean="0"/>
              <a:t>Nombre</a:t>
            </a:r>
            <a:r>
              <a:rPr lang="en-US" sz="1400" b="1" dirty="0" smtClean="0"/>
              <a:t> </a:t>
            </a:r>
            <a:r>
              <a:rPr lang="en-US" sz="1400" b="1" dirty="0" err="1" smtClean="0"/>
              <a:t>d’évts</a:t>
            </a:r>
            <a:endParaRPr lang="en-US" sz="1400" b="1" dirty="0"/>
          </a:p>
        </p:txBody>
      </p:sp>
      <p:sp>
        <p:nvSpPr>
          <p:cNvPr id="31" name="TextBox 30"/>
          <p:cNvSpPr txBox="1"/>
          <p:nvPr/>
        </p:nvSpPr>
        <p:spPr>
          <a:xfrm rot="16200000" flipH="1">
            <a:off x="4976885" y="5233846"/>
            <a:ext cx="1488957" cy="307777"/>
          </a:xfrm>
          <a:prstGeom prst="rect">
            <a:avLst/>
          </a:prstGeom>
          <a:solidFill>
            <a:srgbClr val="FFFFFF"/>
          </a:solidFill>
        </p:spPr>
        <p:txBody>
          <a:bodyPr wrap="square" rtlCol="0">
            <a:spAutoFit/>
          </a:bodyPr>
          <a:lstStyle/>
          <a:p>
            <a:r>
              <a:rPr lang="en-US" sz="1400" b="1" dirty="0" err="1" smtClean="0"/>
              <a:t>Nombre</a:t>
            </a:r>
            <a:r>
              <a:rPr lang="en-US" sz="1400" b="1" dirty="0" smtClean="0"/>
              <a:t> </a:t>
            </a:r>
            <a:r>
              <a:rPr lang="en-US" sz="1400" b="1" dirty="0" err="1" smtClean="0"/>
              <a:t>d’évts</a:t>
            </a:r>
            <a:endParaRPr lang="en-US" sz="1400" b="1" dirty="0"/>
          </a:p>
        </p:txBody>
      </p:sp>
      <p:sp>
        <p:nvSpPr>
          <p:cNvPr id="33" name="Rectangle 32"/>
          <p:cNvSpPr/>
          <p:nvPr/>
        </p:nvSpPr>
        <p:spPr>
          <a:xfrm>
            <a:off x="4019971" y="2526590"/>
            <a:ext cx="822959" cy="93074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7632" y="1762677"/>
            <a:ext cx="850900" cy="1384300"/>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5300" y="4643255"/>
            <a:ext cx="1028700" cy="1244600"/>
          </a:xfrm>
          <a:prstGeom prst="rect">
            <a:avLst/>
          </a:prstGeom>
        </p:spPr>
      </p:pic>
      <p:sp>
        <p:nvSpPr>
          <p:cNvPr id="37" name="TextBox 36"/>
          <p:cNvSpPr txBox="1"/>
          <p:nvPr/>
        </p:nvSpPr>
        <p:spPr>
          <a:xfrm>
            <a:off x="303105" y="5706533"/>
            <a:ext cx="4471071" cy="923330"/>
          </a:xfrm>
          <a:prstGeom prst="rect">
            <a:avLst/>
          </a:prstGeom>
          <a:noFill/>
        </p:spPr>
        <p:txBody>
          <a:bodyPr wrap="none" rtlCol="0">
            <a:spAutoFit/>
          </a:bodyPr>
          <a:lstStyle/>
          <a:p>
            <a:r>
              <a:rPr lang="en-US" dirty="0" smtClean="0">
                <a:solidFill>
                  <a:srgbClr val="FF0000"/>
                </a:solidFill>
              </a:rPr>
              <a:t>Plus on a de </a:t>
            </a:r>
            <a:r>
              <a:rPr lang="en-US" dirty="0" err="1" smtClean="0">
                <a:solidFill>
                  <a:srgbClr val="FF0000"/>
                </a:solidFill>
              </a:rPr>
              <a:t>données</a:t>
            </a:r>
            <a:r>
              <a:rPr lang="en-US" dirty="0" smtClean="0">
                <a:solidFill>
                  <a:srgbClr val="FF0000"/>
                </a:solidFill>
              </a:rPr>
              <a:t>, plus </a:t>
            </a:r>
            <a:r>
              <a:rPr lang="en-US" dirty="0" err="1" smtClean="0">
                <a:solidFill>
                  <a:srgbClr val="FF0000"/>
                </a:solidFill>
              </a:rPr>
              <a:t>ce</a:t>
            </a:r>
            <a:r>
              <a:rPr lang="en-US" dirty="0" smtClean="0">
                <a:solidFill>
                  <a:srgbClr val="FF0000"/>
                </a:solidFill>
              </a:rPr>
              <a:t> petit pic </a:t>
            </a:r>
          </a:p>
          <a:p>
            <a:r>
              <a:rPr lang="en-US" dirty="0" smtClean="0">
                <a:solidFill>
                  <a:srgbClr val="FF0000"/>
                </a:solidFill>
              </a:rPr>
              <a:t>se </a:t>
            </a:r>
            <a:r>
              <a:rPr lang="en-US" dirty="0" err="1" smtClean="0">
                <a:solidFill>
                  <a:srgbClr val="FF0000"/>
                </a:solidFill>
              </a:rPr>
              <a:t>voit</a:t>
            </a:r>
            <a:r>
              <a:rPr lang="en-US" dirty="0" smtClean="0">
                <a:solidFill>
                  <a:srgbClr val="FF0000"/>
                </a:solidFill>
              </a:rPr>
              <a:t> </a:t>
            </a:r>
            <a:r>
              <a:rPr lang="en-US" dirty="0" err="1" smtClean="0">
                <a:solidFill>
                  <a:srgbClr val="FF0000"/>
                </a:solidFill>
              </a:rPr>
              <a:t>clairement</a:t>
            </a:r>
            <a:r>
              <a:rPr lang="en-US" dirty="0" smtClean="0">
                <a:solidFill>
                  <a:srgbClr val="FF0000"/>
                </a:solidFill>
              </a:rPr>
              <a:t>, car </a:t>
            </a:r>
            <a:r>
              <a:rPr lang="en-US" dirty="0" err="1" smtClean="0">
                <a:solidFill>
                  <a:srgbClr val="FF0000"/>
                </a:solidFill>
              </a:rPr>
              <a:t>moins</a:t>
            </a:r>
            <a:r>
              <a:rPr lang="en-US" dirty="0" smtClean="0">
                <a:solidFill>
                  <a:srgbClr val="FF0000"/>
                </a:solidFill>
              </a:rPr>
              <a:t> </a:t>
            </a:r>
            <a:r>
              <a:rPr lang="en-US" dirty="0" err="1" smtClean="0">
                <a:solidFill>
                  <a:srgbClr val="FF0000"/>
                </a:solidFill>
              </a:rPr>
              <a:t>grandes</a:t>
            </a:r>
            <a:r>
              <a:rPr lang="en-US" dirty="0" smtClean="0">
                <a:solidFill>
                  <a:srgbClr val="FF0000"/>
                </a:solidFill>
              </a:rPr>
              <a:t> </a:t>
            </a:r>
            <a:r>
              <a:rPr lang="en-US" dirty="0" err="1" smtClean="0">
                <a:solidFill>
                  <a:srgbClr val="FF0000"/>
                </a:solidFill>
              </a:rPr>
              <a:t>sont</a:t>
            </a:r>
            <a:endParaRPr lang="en-US" dirty="0" smtClean="0">
              <a:solidFill>
                <a:srgbClr val="FF0000"/>
              </a:solidFill>
            </a:endParaRPr>
          </a:p>
          <a:p>
            <a:r>
              <a:rPr lang="en-US" dirty="0" smtClean="0">
                <a:solidFill>
                  <a:srgbClr val="FF0000"/>
                </a:solidFill>
              </a:rPr>
              <a:t>les fluctuations </a:t>
            </a:r>
            <a:r>
              <a:rPr lang="en-US" dirty="0" err="1" smtClean="0">
                <a:solidFill>
                  <a:srgbClr val="FF0000"/>
                </a:solidFill>
              </a:rPr>
              <a:t>statistiques</a:t>
            </a:r>
            <a:r>
              <a:rPr lang="en-US" dirty="0" smtClean="0">
                <a:solidFill>
                  <a:srgbClr val="FF0000"/>
                </a:solidFill>
              </a:rPr>
              <a:t> du bruit de fond</a:t>
            </a:r>
            <a:endParaRPr lang="en-US" dirty="0">
              <a:solidFill>
                <a:srgbClr val="FF000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86809">
            <a:off x="3656372" y="2828760"/>
            <a:ext cx="1705436" cy="2015516"/>
          </a:xfrm>
          <a:prstGeom prst="rect">
            <a:avLst/>
          </a:prstGeom>
        </p:spPr>
      </p:pic>
      <p:sp>
        <p:nvSpPr>
          <p:cNvPr id="4" name="Rectangle 3"/>
          <p:cNvSpPr/>
          <p:nvPr/>
        </p:nvSpPr>
        <p:spPr>
          <a:xfrm>
            <a:off x="3843867" y="2369066"/>
            <a:ext cx="930309" cy="77791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t>43</a:t>
            </a:fld>
            <a:endParaRPr lang="en-US"/>
          </a:p>
        </p:txBody>
      </p:sp>
    </p:spTree>
    <p:extLst>
      <p:ext uri="{BB962C8B-B14F-4D97-AF65-F5344CB8AC3E}">
        <p14:creationId xmlns:p14="http://schemas.microsoft.com/office/powerpoint/2010/main" val="412288950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H en </a:t>
            </a:r>
            <a:r>
              <a:rPr lang="en-US" sz="4400" dirty="0" err="1" smtClean="0"/>
              <a:t>γγ</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744" y="4434871"/>
            <a:ext cx="2526456" cy="217853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762677"/>
            <a:ext cx="2438400" cy="2252870"/>
          </a:xfrm>
          <a:prstGeom prst="rect">
            <a:avLst/>
          </a:prstGeom>
        </p:spPr>
      </p:pic>
      <p:grpSp>
        <p:nvGrpSpPr>
          <p:cNvPr id="24" name="Group 23"/>
          <p:cNvGrpSpPr/>
          <p:nvPr/>
        </p:nvGrpSpPr>
        <p:grpSpPr>
          <a:xfrm>
            <a:off x="624838" y="2687093"/>
            <a:ext cx="3583369" cy="2545308"/>
            <a:chOff x="2817431" y="4251484"/>
            <a:chExt cx="3583369" cy="2545308"/>
          </a:xfrm>
        </p:grpSpPr>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431" y="4251484"/>
              <a:ext cx="3380169" cy="2545308"/>
            </a:xfrm>
            <a:prstGeom prst="rect">
              <a:avLst/>
            </a:prstGeom>
          </p:spPr>
        </p:pic>
        <p:sp>
          <p:nvSpPr>
            <p:cNvPr id="23" name="Rectangle 22"/>
            <p:cNvSpPr/>
            <p:nvPr/>
          </p:nvSpPr>
          <p:spPr>
            <a:xfrm>
              <a:off x="4521200" y="4251484"/>
              <a:ext cx="1879600" cy="104864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extBox 26"/>
          <p:cNvSpPr txBox="1"/>
          <p:nvPr/>
        </p:nvSpPr>
        <p:spPr>
          <a:xfrm>
            <a:off x="3356133" y="5232145"/>
            <a:ext cx="663839" cy="307777"/>
          </a:xfrm>
          <a:prstGeom prst="rect">
            <a:avLst/>
          </a:prstGeom>
          <a:noFill/>
        </p:spPr>
        <p:txBody>
          <a:bodyPr wrap="none" rtlCol="0">
            <a:spAutoFit/>
          </a:bodyPr>
          <a:lstStyle/>
          <a:p>
            <a:r>
              <a:rPr lang="en-US" sz="1400" b="1" dirty="0" smtClean="0"/>
              <a:t>Masse</a:t>
            </a:r>
            <a:endParaRPr lang="en-US" sz="1400" b="1" dirty="0"/>
          </a:p>
        </p:txBody>
      </p:sp>
      <p:sp>
        <p:nvSpPr>
          <p:cNvPr id="28" name="TextBox 27"/>
          <p:cNvSpPr txBox="1"/>
          <p:nvPr/>
        </p:nvSpPr>
        <p:spPr>
          <a:xfrm>
            <a:off x="7200001" y="3769608"/>
            <a:ext cx="663839" cy="307777"/>
          </a:xfrm>
          <a:prstGeom prst="rect">
            <a:avLst/>
          </a:prstGeom>
          <a:solidFill>
            <a:srgbClr val="FFFFFF"/>
          </a:solidFill>
        </p:spPr>
        <p:txBody>
          <a:bodyPr wrap="none" rtlCol="0">
            <a:spAutoFit/>
          </a:bodyPr>
          <a:lstStyle/>
          <a:p>
            <a:r>
              <a:rPr lang="en-US" sz="1400" b="1" dirty="0" smtClean="0"/>
              <a:t>Masse</a:t>
            </a:r>
            <a:endParaRPr lang="en-US" sz="1400" b="1" dirty="0"/>
          </a:p>
        </p:txBody>
      </p:sp>
      <p:sp>
        <p:nvSpPr>
          <p:cNvPr id="29" name="TextBox 28"/>
          <p:cNvSpPr txBox="1"/>
          <p:nvPr/>
        </p:nvSpPr>
        <p:spPr>
          <a:xfrm>
            <a:off x="7200001" y="6437032"/>
            <a:ext cx="663839" cy="307777"/>
          </a:xfrm>
          <a:prstGeom prst="rect">
            <a:avLst/>
          </a:prstGeom>
          <a:solidFill>
            <a:srgbClr val="FFFFFF"/>
          </a:solidFill>
        </p:spPr>
        <p:txBody>
          <a:bodyPr wrap="none" rtlCol="0">
            <a:spAutoFit/>
          </a:bodyPr>
          <a:lstStyle/>
          <a:p>
            <a:r>
              <a:rPr lang="en-US" sz="1400" b="1" dirty="0" smtClean="0"/>
              <a:t>Masse</a:t>
            </a:r>
            <a:endParaRPr lang="en-US" sz="1400" b="1" dirty="0"/>
          </a:p>
        </p:txBody>
      </p:sp>
      <p:sp>
        <p:nvSpPr>
          <p:cNvPr id="30" name="TextBox 29"/>
          <p:cNvSpPr txBox="1"/>
          <p:nvPr/>
        </p:nvSpPr>
        <p:spPr>
          <a:xfrm rot="16200000" flipH="1">
            <a:off x="4960154" y="2525100"/>
            <a:ext cx="1488957" cy="307777"/>
          </a:xfrm>
          <a:prstGeom prst="rect">
            <a:avLst/>
          </a:prstGeom>
          <a:solidFill>
            <a:srgbClr val="FFFFFF"/>
          </a:solidFill>
        </p:spPr>
        <p:txBody>
          <a:bodyPr wrap="square" rtlCol="0">
            <a:spAutoFit/>
          </a:bodyPr>
          <a:lstStyle/>
          <a:p>
            <a:r>
              <a:rPr lang="en-US" sz="1400" b="1" dirty="0" err="1" smtClean="0"/>
              <a:t>Nombre</a:t>
            </a:r>
            <a:r>
              <a:rPr lang="en-US" sz="1400" b="1" dirty="0" smtClean="0"/>
              <a:t> </a:t>
            </a:r>
            <a:r>
              <a:rPr lang="en-US" sz="1400" b="1" dirty="0" err="1" smtClean="0"/>
              <a:t>d’évts</a:t>
            </a:r>
            <a:endParaRPr lang="en-US" sz="1400" b="1" dirty="0"/>
          </a:p>
        </p:txBody>
      </p:sp>
      <p:sp>
        <p:nvSpPr>
          <p:cNvPr id="31" name="TextBox 30"/>
          <p:cNvSpPr txBox="1"/>
          <p:nvPr/>
        </p:nvSpPr>
        <p:spPr>
          <a:xfrm rot="16200000" flipH="1">
            <a:off x="4976885" y="5233846"/>
            <a:ext cx="1488957" cy="307777"/>
          </a:xfrm>
          <a:prstGeom prst="rect">
            <a:avLst/>
          </a:prstGeom>
          <a:solidFill>
            <a:srgbClr val="FFFFFF"/>
          </a:solidFill>
        </p:spPr>
        <p:txBody>
          <a:bodyPr wrap="square" rtlCol="0">
            <a:spAutoFit/>
          </a:bodyPr>
          <a:lstStyle/>
          <a:p>
            <a:r>
              <a:rPr lang="en-US" sz="1400" b="1" dirty="0" err="1" smtClean="0"/>
              <a:t>Nombre</a:t>
            </a:r>
            <a:r>
              <a:rPr lang="en-US" sz="1400" b="1" dirty="0" smtClean="0"/>
              <a:t> </a:t>
            </a:r>
            <a:r>
              <a:rPr lang="en-US" sz="1400" b="1" dirty="0" err="1" smtClean="0"/>
              <a:t>d’évts</a:t>
            </a:r>
            <a:endParaRPr lang="en-US" sz="1400" b="1" dirty="0"/>
          </a:p>
        </p:txBody>
      </p:sp>
      <p:sp>
        <p:nvSpPr>
          <p:cNvPr id="33" name="Rectangle 32"/>
          <p:cNvSpPr/>
          <p:nvPr/>
        </p:nvSpPr>
        <p:spPr>
          <a:xfrm>
            <a:off x="4019971" y="2526590"/>
            <a:ext cx="822959" cy="93074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7632" y="1762677"/>
            <a:ext cx="850900" cy="1384300"/>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5300" y="4643255"/>
            <a:ext cx="1028700" cy="1244600"/>
          </a:xfrm>
          <a:prstGeom prst="rect">
            <a:avLst/>
          </a:prstGeom>
        </p:spPr>
      </p:pic>
      <p:sp>
        <p:nvSpPr>
          <p:cNvPr id="41" name="TextBox 40"/>
          <p:cNvSpPr txBox="1"/>
          <p:nvPr/>
        </p:nvSpPr>
        <p:spPr>
          <a:xfrm>
            <a:off x="93405" y="1768009"/>
            <a:ext cx="5113867" cy="5078314"/>
          </a:xfrm>
          <a:prstGeom prst="rect">
            <a:avLst/>
          </a:prstGeom>
          <a:solidFill>
            <a:srgbClr val="FFFFFF"/>
          </a:solidFill>
        </p:spPr>
        <p:txBody>
          <a:bodyPr wrap="square" rtlCol="0">
            <a:spAutoFit/>
          </a:bodyPr>
          <a:lstStyle/>
          <a:p>
            <a:r>
              <a:rPr lang="en-US" dirty="0" smtClean="0"/>
              <a:t>Plus </a:t>
            </a:r>
            <a:r>
              <a:rPr lang="en-US" dirty="0" err="1" smtClean="0"/>
              <a:t>ce</a:t>
            </a:r>
            <a:r>
              <a:rPr lang="en-US" dirty="0" smtClean="0"/>
              <a:t> pic </a:t>
            </a:r>
            <a:r>
              <a:rPr lang="en-US" dirty="0" err="1" smtClean="0"/>
              <a:t>est</a:t>
            </a:r>
            <a:r>
              <a:rPr lang="en-US" dirty="0" smtClean="0"/>
              <a:t> fin, plus </a:t>
            </a:r>
            <a:r>
              <a:rPr lang="en-US" dirty="0" err="1" smtClean="0"/>
              <a:t>il</a:t>
            </a:r>
            <a:r>
              <a:rPr lang="en-US" dirty="0" smtClean="0"/>
              <a:t> </a:t>
            </a:r>
            <a:r>
              <a:rPr lang="en-US" dirty="0" err="1" smtClean="0"/>
              <a:t>est</a:t>
            </a:r>
            <a:r>
              <a:rPr lang="en-US" dirty="0" smtClean="0"/>
              <a:t> facile </a:t>
            </a:r>
            <a:r>
              <a:rPr lang="en-US" dirty="0" err="1" smtClean="0"/>
              <a:t>à</a:t>
            </a:r>
            <a:r>
              <a:rPr lang="en-US" dirty="0" smtClean="0"/>
              <a:t> </a:t>
            </a:r>
            <a:r>
              <a:rPr lang="en-US" dirty="0" err="1" smtClean="0"/>
              <a:t>voir</a:t>
            </a:r>
            <a:r>
              <a:rPr lang="en-US" dirty="0" smtClean="0"/>
              <a:t>.</a:t>
            </a:r>
          </a:p>
          <a:p>
            <a:r>
              <a:rPr lang="en-US" dirty="0" smtClean="0">
                <a:solidFill>
                  <a:srgbClr val="000000"/>
                </a:solidFill>
              </a:rPr>
              <a:t>La </a:t>
            </a:r>
            <a:r>
              <a:rPr lang="en-US" dirty="0" err="1" smtClean="0">
                <a:solidFill>
                  <a:srgbClr val="000000"/>
                </a:solidFill>
              </a:rPr>
              <a:t>précision</a:t>
            </a:r>
            <a:r>
              <a:rPr lang="en-US" dirty="0" smtClean="0">
                <a:solidFill>
                  <a:srgbClr val="000000"/>
                </a:solidFill>
              </a:rPr>
              <a:t> de la </a:t>
            </a:r>
            <a:r>
              <a:rPr lang="en-US" dirty="0" err="1" smtClean="0">
                <a:solidFill>
                  <a:srgbClr val="000000"/>
                </a:solidFill>
              </a:rPr>
              <a:t>mesure</a:t>
            </a:r>
            <a:r>
              <a:rPr lang="en-US" dirty="0" smtClean="0">
                <a:solidFill>
                  <a:srgbClr val="000000"/>
                </a:solidFill>
              </a:rPr>
              <a:t> de </a:t>
            </a:r>
            <a:r>
              <a:rPr lang="en-US" dirty="0" err="1" smtClean="0">
                <a:solidFill>
                  <a:srgbClr val="000000"/>
                </a:solidFill>
              </a:rPr>
              <a:t>l’énergie</a:t>
            </a:r>
            <a:r>
              <a:rPr lang="en-US" dirty="0" smtClean="0">
                <a:solidFill>
                  <a:srgbClr val="000000"/>
                </a:solidFill>
              </a:rPr>
              <a:t> des photons </a:t>
            </a:r>
            <a:r>
              <a:rPr lang="en-US" dirty="0" err="1" smtClean="0">
                <a:solidFill>
                  <a:srgbClr val="000000"/>
                </a:solidFill>
              </a:rPr>
              <a:t>est</a:t>
            </a:r>
            <a:r>
              <a:rPr lang="en-US" dirty="0" smtClean="0">
                <a:solidFill>
                  <a:srgbClr val="000000"/>
                </a:solidFill>
              </a:rPr>
              <a:t> </a:t>
            </a:r>
            <a:r>
              <a:rPr lang="en-US" dirty="0" err="1" smtClean="0">
                <a:solidFill>
                  <a:srgbClr val="000000"/>
                </a:solidFill>
              </a:rPr>
              <a:t>cruciale</a:t>
            </a:r>
            <a:r>
              <a:rPr lang="en-US" dirty="0">
                <a:solidFill>
                  <a:srgbClr val="000000"/>
                </a:solidFill>
              </a:rPr>
              <a:t>!</a:t>
            </a:r>
            <a:r>
              <a:rPr lang="en-US" dirty="0" smtClean="0">
                <a:solidFill>
                  <a:srgbClr val="000000"/>
                </a:solidFill>
              </a:rPr>
              <a:t> </a:t>
            </a:r>
          </a:p>
          <a:p>
            <a:endParaRPr lang="en-US" b="1" dirty="0">
              <a:solidFill>
                <a:srgbClr val="FF0000"/>
              </a:solidFill>
            </a:endParaRPr>
          </a:p>
          <a:p>
            <a:endParaRPr lang="en-US" b="1" dirty="0" smtClean="0">
              <a:solidFill>
                <a:srgbClr val="FF0000"/>
              </a:solidFill>
            </a:endParaRPr>
          </a:p>
          <a:p>
            <a:endParaRPr lang="en-US" b="1" dirty="0">
              <a:solidFill>
                <a:srgbClr val="FF0000"/>
              </a:solidFill>
            </a:endParaRPr>
          </a:p>
          <a:p>
            <a:endParaRPr lang="en-US" b="1" dirty="0" smtClean="0">
              <a:solidFill>
                <a:srgbClr val="FF0000"/>
              </a:solidFill>
            </a:endParaRPr>
          </a:p>
          <a:p>
            <a:endParaRPr lang="en-US" b="1" dirty="0">
              <a:solidFill>
                <a:srgbClr val="FF0000"/>
              </a:solidFill>
            </a:endParaRPr>
          </a:p>
          <a:p>
            <a:endParaRPr lang="en-US" b="1" dirty="0" smtClean="0">
              <a:solidFill>
                <a:srgbClr val="FF0000"/>
              </a:solidFill>
            </a:endParaRPr>
          </a:p>
          <a:p>
            <a:endParaRPr lang="en-US" b="1" dirty="0" smtClean="0">
              <a:solidFill>
                <a:srgbClr val="FF0000"/>
              </a:solidFill>
            </a:endParaRPr>
          </a:p>
          <a:p>
            <a:endParaRPr lang="en-US" b="1" dirty="0">
              <a:solidFill>
                <a:srgbClr val="FF0000"/>
              </a:solidFill>
            </a:endParaRPr>
          </a:p>
          <a:p>
            <a:endParaRPr lang="en-US" b="1" dirty="0" smtClean="0">
              <a:solidFill>
                <a:srgbClr val="FF0000"/>
              </a:solidFill>
            </a:endParaRPr>
          </a:p>
          <a:p>
            <a:endParaRPr lang="en-US" b="1" dirty="0">
              <a:solidFill>
                <a:srgbClr val="FF0000"/>
              </a:solidFill>
            </a:endParaRPr>
          </a:p>
          <a:p>
            <a:endParaRPr lang="en-US" b="1" dirty="0" smtClean="0">
              <a:solidFill>
                <a:srgbClr val="FF0000"/>
              </a:solidFill>
            </a:endParaRPr>
          </a:p>
          <a:p>
            <a:endParaRPr lang="en-US" b="1" dirty="0" smtClean="0">
              <a:solidFill>
                <a:srgbClr val="FF0000"/>
              </a:solidFill>
            </a:endParaRPr>
          </a:p>
          <a:p>
            <a:endParaRPr lang="en-US" b="1" dirty="0" smtClean="0">
              <a:solidFill>
                <a:srgbClr val="FF0000"/>
              </a:solidFill>
            </a:endParaRPr>
          </a:p>
          <a:p>
            <a:r>
              <a:rPr lang="en-US" dirty="0" smtClean="0">
                <a:solidFill>
                  <a:srgbClr val="FF0000"/>
                </a:solidFill>
              </a:rPr>
              <a:t>Pic beaucoup plus </a:t>
            </a:r>
            <a:r>
              <a:rPr lang="en-US" dirty="0" err="1" smtClean="0">
                <a:solidFill>
                  <a:srgbClr val="FF0000"/>
                </a:solidFill>
              </a:rPr>
              <a:t>étroit</a:t>
            </a:r>
            <a:r>
              <a:rPr lang="en-US" dirty="0" smtClean="0">
                <a:solidFill>
                  <a:srgbClr val="FF0000"/>
                </a:solidFill>
              </a:rPr>
              <a:t> après la correction de </a:t>
            </a:r>
            <a:r>
              <a:rPr lang="en-US" dirty="0" err="1" smtClean="0">
                <a:solidFill>
                  <a:srgbClr val="FF0000"/>
                </a:solidFill>
              </a:rPr>
              <a:t>l’énergie</a:t>
            </a:r>
            <a:r>
              <a:rPr lang="en-US" dirty="0" smtClean="0">
                <a:solidFill>
                  <a:srgbClr val="FF0000"/>
                </a:solidFill>
              </a:rPr>
              <a:t> par le </a:t>
            </a:r>
            <a:r>
              <a:rPr lang="en-US" dirty="0" err="1" smtClean="0">
                <a:solidFill>
                  <a:srgbClr val="FF0000"/>
                </a:solidFill>
              </a:rPr>
              <a:t>système</a:t>
            </a:r>
            <a:r>
              <a:rPr lang="en-US" dirty="0" smtClean="0">
                <a:solidFill>
                  <a:srgbClr val="FF0000"/>
                </a:solidFill>
              </a:rPr>
              <a:t> de </a:t>
            </a:r>
            <a:r>
              <a:rPr lang="en-US" dirty="0" err="1" smtClean="0">
                <a:solidFill>
                  <a:srgbClr val="FF0000"/>
                </a:solidFill>
              </a:rPr>
              <a:t>monitorage</a:t>
            </a:r>
            <a:r>
              <a:rPr lang="en-US" dirty="0" smtClean="0">
                <a:solidFill>
                  <a:srgbClr val="FF0000"/>
                </a:solidFill>
              </a:rPr>
              <a:t> </a:t>
            </a:r>
            <a:r>
              <a:rPr lang="en-US" dirty="0" smtClean="0">
                <a:solidFill>
                  <a:srgbClr val="FF0000"/>
                </a:solidFill>
              </a:rPr>
              <a:t>laser.</a:t>
            </a:r>
            <a:endParaRPr lang="en-US" dirty="0" smtClean="0">
              <a:solidFill>
                <a:srgbClr val="FF0000"/>
              </a:solidFill>
            </a:endParaRPr>
          </a:p>
        </p:txBody>
      </p:sp>
      <p:grpSp>
        <p:nvGrpSpPr>
          <p:cNvPr id="35" name="Group 34"/>
          <p:cNvGrpSpPr/>
          <p:nvPr/>
        </p:nvGrpSpPr>
        <p:grpSpPr>
          <a:xfrm>
            <a:off x="624839" y="2885207"/>
            <a:ext cx="4046782" cy="3067622"/>
            <a:chOff x="5383294" y="3262024"/>
            <a:chExt cx="2904737" cy="2250889"/>
          </a:xfrm>
        </p:grpSpPr>
        <p:pic>
          <p:nvPicPr>
            <p:cNvPr id="3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5028" y="3262024"/>
              <a:ext cx="2655033" cy="21665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 name="TextBox 38"/>
            <p:cNvSpPr txBox="1"/>
            <p:nvPr/>
          </p:nvSpPr>
          <p:spPr>
            <a:xfrm>
              <a:off x="7478916" y="5287079"/>
              <a:ext cx="809115" cy="225834"/>
            </a:xfrm>
            <a:prstGeom prst="rect">
              <a:avLst/>
            </a:prstGeom>
            <a:solidFill>
              <a:srgbClr val="FFFFFF"/>
            </a:solidFill>
          </p:spPr>
          <p:txBody>
            <a:bodyPr wrap="none" rtlCol="0">
              <a:spAutoFit/>
            </a:bodyPr>
            <a:lstStyle/>
            <a:p>
              <a:r>
                <a:rPr lang="en-US" sz="1400" b="1" dirty="0" smtClean="0"/>
                <a:t>Masse (</a:t>
              </a:r>
              <a:r>
                <a:rPr lang="en-US" sz="1400" b="1" dirty="0" err="1" smtClean="0"/>
                <a:t>GeV</a:t>
              </a:r>
              <a:r>
                <a:rPr lang="en-US" sz="1400" b="1" dirty="0" smtClean="0"/>
                <a:t>)</a:t>
              </a:r>
              <a:endParaRPr lang="en-US" sz="1400" b="1" dirty="0"/>
            </a:p>
          </p:txBody>
        </p:sp>
        <p:sp>
          <p:nvSpPr>
            <p:cNvPr id="40" name="TextBox 39"/>
            <p:cNvSpPr txBox="1"/>
            <p:nvPr/>
          </p:nvSpPr>
          <p:spPr>
            <a:xfrm rot="16200000" flipH="1">
              <a:off x="4792704" y="3865039"/>
              <a:ext cx="1488957" cy="307777"/>
            </a:xfrm>
            <a:prstGeom prst="rect">
              <a:avLst/>
            </a:prstGeom>
            <a:solidFill>
              <a:schemeClr val="bg1"/>
            </a:solidFill>
          </p:spPr>
          <p:txBody>
            <a:bodyPr wrap="square" rtlCol="0">
              <a:spAutoFit/>
            </a:bodyPr>
            <a:lstStyle/>
            <a:p>
              <a:r>
                <a:rPr lang="en-US" sz="1400" b="1" dirty="0" err="1" smtClean="0"/>
                <a:t>Nombre</a:t>
              </a:r>
              <a:r>
                <a:rPr lang="en-US" sz="1400" b="1" dirty="0" smtClean="0"/>
                <a:t> </a:t>
              </a:r>
              <a:r>
                <a:rPr lang="en-US" sz="1400" b="1" dirty="0" err="1" smtClean="0"/>
                <a:t>d’évts</a:t>
              </a:r>
              <a:endParaRPr lang="en-US" sz="1400" b="1" dirty="0"/>
            </a:p>
          </p:txBody>
        </p:sp>
      </p:grpSp>
      <p:sp>
        <p:nvSpPr>
          <p:cNvPr id="3" name="Slide Number Placeholder 2"/>
          <p:cNvSpPr>
            <a:spLocks noGrp="1"/>
          </p:cNvSpPr>
          <p:nvPr>
            <p:ph type="sldNum" sz="quarter" idx="12"/>
          </p:nvPr>
        </p:nvSpPr>
        <p:spPr/>
        <p:txBody>
          <a:bodyPr/>
          <a:lstStyle/>
          <a:p>
            <a:fld id="{5FD889E0-CAB2-4699-909D-B9A88D47ACBE}" type="slidenum">
              <a:rPr lang="en-US" smtClean="0"/>
              <a:t>44</a:t>
            </a:fld>
            <a:endParaRPr lang="en-US"/>
          </a:p>
        </p:txBody>
      </p:sp>
    </p:spTree>
    <p:extLst>
      <p:ext uri="{BB962C8B-B14F-4D97-AF65-F5344CB8AC3E}">
        <p14:creationId xmlns:p14="http://schemas.microsoft.com/office/powerpoint/2010/main" val="173838934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H en </a:t>
            </a:r>
            <a:r>
              <a:rPr lang="en-US" sz="4400" dirty="0" err="1" smtClean="0"/>
              <a:t>γγ</a:t>
            </a:r>
            <a:endParaRPr lang="en-US" dirty="0"/>
          </a:p>
        </p:txBody>
      </p:sp>
      <p:sp>
        <p:nvSpPr>
          <p:cNvPr id="7" name="Espace réservé du pied de page 6"/>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grpSp>
        <p:nvGrpSpPr>
          <p:cNvPr id="4" name="Group 3"/>
          <p:cNvGrpSpPr/>
          <p:nvPr/>
        </p:nvGrpSpPr>
        <p:grpSpPr>
          <a:xfrm>
            <a:off x="5296748" y="2304533"/>
            <a:ext cx="2930883" cy="2618915"/>
            <a:chOff x="5550744" y="1762677"/>
            <a:chExt cx="2526456" cy="2314708"/>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762677"/>
              <a:ext cx="2438400" cy="2252870"/>
            </a:xfrm>
            <a:prstGeom prst="rect">
              <a:avLst/>
            </a:prstGeom>
          </p:spPr>
        </p:pic>
        <p:sp>
          <p:nvSpPr>
            <p:cNvPr id="28" name="TextBox 27"/>
            <p:cNvSpPr txBox="1"/>
            <p:nvPr/>
          </p:nvSpPr>
          <p:spPr>
            <a:xfrm>
              <a:off x="7200001" y="3769608"/>
              <a:ext cx="663839" cy="307777"/>
            </a:xfrm>
            <a:prstGeom prst="rect">
              <a:avLst/>
            </a:prstGeom>
            <a:solidFill>
              <a:srgbClr val="FFFFFF"/>
            </a:solidFill>
          </p:spPr>
          <p:txBody>
            <a:bodyPr wrap="none" rtlCol="0">
              <a:spAutoFit/>
            </a:bodyPr>
            <a:lstStyle/>
            <a:p>
              <a:r>
                <a:rPr lang="en-US" sz="1400" b="1" dirty="0" smtClean="0"/>
                <a:t>Masse</a:t>
              </a:r>
              <a:endParaRPr lang="en-US" sz="1400" b="1" dirty="0"/>
            </a:p>
          </p:txBody>
        </p:sp>
        <p:sp>
          <p:nvSpPr>
            <p:cNvPr id="30" name="TextBox 29"/>
            <p:cNvSpPr txBox="1"/>
            <p:nvPr/>
          </p:nvSpPr>
          <p:spPr>
            <a:xfrm rot="16200000" flipH="1">
              <a:off x="4960154" y="2525100"/>
              <a:ext cx="1488957" cy="307777"/>
            </a:xfrm>
            <a:prstGeom prst="rect">
              <a:avLst/>
            </a:prstGeom>
            <a:solidFill>
              <a:srgbClr val="FFFFFF"/>
            </a:solidFill>
          </p:spPr>
          <p:txBody>
            <a:bodyPr wrap="square" rtlCol="0">
              <a:spAutoFit/>
            </a:bodyPr>
            <a:lstStyle/>
            <a:p>
              <a:r>
                <a:rPr lang="en-US" sz="1400" b="1" dirty="0" err="1" smtClean="0"/>
                <a:t>Nombre</a:t>
              </a:r>
              <a:r>
                <a:rPr lang="en-US" sz="1400" b="1" dirty="0" smtClean="0"/>
                <a:t> </a:t>
              </a:r>
              <a:r>
                <a:rPr lang="en-US" sz="1400" b="1" dirty="0" err="1" smtClean="0"/>
                <a:t>d’évts</a:t>
              </a:r>
              <a:endParaRPr lang="en-US" sz="1400" b="1" dirty="0"/>
            </a:p>
          </p:txBody>
        </p:sp>
      </p:grpSp>
      <p:grpSp>
        <p:nvGrpSpPr>
          <p:cNvPr id="3" name="Group 2"/>
          <p:cNvGrpSpPr/>
          <p:nvPr/>
        </p:nvGrpSpPr>
        <p:grpSpPr>
          <a:xfrm>
            <a:off x="555411" y="2317268"/>
            <a:ext cx="2949790" cy="2627266"/>
            <a:chOff x="560271" y="2368067"/>
            <a:chExt cx="2526456" cy="230993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71" y="2368067"/>
              <a:ext cx="2526456" cy="2178534"/>
            </a:xfrm>
            <a:prstGeom prst="rect">
              <a:avLst/>
            </a:prstGeom>
          </p:spPr>
        </p:pic>
        <p:sp>
          <p:nvSpPr>
            <p:cNvPr id="29" name="TextBox 28"/>
            <p:cNvSpPr txBox="1"/>
            <p:nvPr/>
          </p:nvSpPr>
          <p:spPr>
            <a:xfrm>
              <a:off x="2238534" y="4370228"/>
              <a:ext cx="663839" cy="307777"/>
            </a:xfrm>
            <a:prstGeom prst="rect">
              <a:avLst/>
            </a:prstGeom>
            <a:solidFill>
              <a:srgbClr val="FFFFFF"/>
            </a:solidFill>
          </p:spPr>
          <p:txBody>
            <a:bodyPr wrap="none" rtlCol="0">
              <a:spAutoFit/>
            </a:bodyPr>
            <a:lstStyle/>
            <a:p>
              <a:r>
                <a:rPr lang="en-US" sz="1400" b="1" dirty="0" smtClean="0"/>
                <a:t>Masse</a:t>
              </a:r>
              <a:endParaRPr lang="en-US" sz="1400" b="1" dirty="0"/>
            </a:p>
          </p:txBody>
        </p:sp>
        <p:sp>
          <p:nvSpPr>
            <p:cNvPr id="31" name="TextBox 30"/>
            <p:cNvSpPr txBox="1"/>
            <p:nvPr/>
          </p:nvSpPr>
          <p:spPr>
            <a:xfrm rot="16200000" flipH="1">
              <a:off x="15418" y="3167042"/>
              <a:ext cx="1488957" cy="307777"/>
            </a:xfrm>
            <a:prstGeom prst="rect">
              <a:avLst/>
            </a:prstGeom>
            <a:solidFill>
              <a:srgbClr val="FFFFFF"/>
            </a:solidFill>
          </p:spPr>
          <p:txBody>
            <a:bodyPr wrap="square" rtlCol="0">
              <a:spAutoFit/>
            </a:bodyPr>
            <a:lstStyle/>
            <a:p>
              <a:r>
                <a:rPr lang="en-US" sz="1400" b="1" dirty="0" err="1" smtClean="0"/>
                <a:t>Nombre</a:t>
              </a:r>
              <a:r>
                <a:rPr lang="en-US" sz="1400" b="1" dirty="0" smtClean="0"/>
                <a:t> </a:t>
              </a:r>
              <a:r>
                <a:rPr lang="en-US" sz="1400" b="1" dirty="0" err="1" smtClean="0"/>
                <a:t>d’évts</a:t>
              </a:r>
              <a:endParaRPr lang="en-US" sz="1400" b="1" dirty="0"/>
            </a:p>
          </p:txBody>
        </p:sp>
      </p:grpSp>
      <p:sp>
        <p:nvSpPr>
          <p:cNvPr id="33" name="Rectangle 32"/>
          <p:cNvSpPr/>
          <p:nvPr/>
        </p:nvSpPr>
        <p:spPr>
          <a:xfrm>
            <a:off x="4019971" y="2526590"/>
            <a:ext cx="822959" cy="93074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8302" y="2456930"/>
            <a:ext cx="850900" cy="1384300"/>
          </a:xfrm>
          <a:prstGeom prst="rect">
            <a:avLst/>
          </a:prstGeom>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2425" y="2559519"/>
            <a:ext cx="1028700" cy="1244600"/>
          </a:xfrm>
          <a:prstGeom prst="rect">
            <a:avLst/>
          </a:prstGeom>
        </p:spPr>
      </p:pic>
      <p:sp>
        <p:nvSpPr>
          <p:cNvPr id="8" name="TextBox 7"/>
          <p:cNvSpPr txBox="1"/>
          <p:nvPr/>
        </p:nvSpPr>
        <p:spPr>
          <a:xfrm>
            <a:off x="2119890" y="5729146"/>
            <a:ext cx="5037383" cy="1200329"/>
          </a:xfrm>
          <a:prstGeom prst="rect">
            <a:avLst/>
          </a:prstGeom>
          <a:noFill/>
        </p:spPr>
        <p:txBody>
          <a:bodyPr wrap="square" rtlCol="0">
            <a:spAutoFit/>
          </a:bodyPr>
          <a:lstStyle/>
          <a:p>
            <a:pPr algn="ctr"/>
            <a:r>
              <a:rPr lang="en-US" sz="3600" dirty="0"/>
              <a:t>S</a:t>
            </a:r>
            <a:r>
              <a:rPr lang="en-US" sz="3600" dirty="0" smtClean="0"/>
              <a:t>uspense… </a:t>
            </a:r>
          </a:p>
          <a:p>
            <a:pPr algn="ctr"/>
            <a:endParaRPr lang="en-US" sz="3600" dirty="0"/>
          </a:p>
        </p:txBody>
      </p:sp>
      <p:sp>
        <p:nvSpPr>
          <p:cNvPr id="5" name="Slide Number Placeholder 4"/>
          <p:cNvSpPr>
            <a:spLocks noGrp="1"/>
          </p:cNvSpPr>
          <p:nvPr>
            <p:ph type="sldNum" sz="quarter" idx="12"/>
          </p:nvPr>
        </p:nvSpPr>
        <p:spPr/>
        <p:txBody>
          <a:bodyPr/>
          <a:lstStyle/>
          <a:p>
            <a:fld id="{5FD889E0-CAB2-4699-909D-B9A88D47ACBE}" type="slidenum">
              <a:rPr lang="en-US" smtClean="0"/>
              <a:t>45</a:t>
            </a:fld>
            <a:endParaRPr lang="en-US"/>
          </a:p>
        </p:txBody>
      </p:sp>
    </p:spTree>
    <p:extLst>
      <p:ext uri="{BB962C8B-B14F-4D97-AF65-F5344CB8AC3E}">
        <p14:creationId xmlns:p14="http://schemas.microsoft.com/office/powerpoint/2010/main" val="120244709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H en </a:t>
            </a:r>
            <a:r>
              <a:rPr lang="en-US" sz="4400" dirty="0" err="1" smtClean="0"/>
              <a:t>γγ</a:t>
            </a:r>
            <a:r>
              <a:rPr lang="en-US" sz="4400" dirty="0" smtClean="0"/>
              <a:t>: CMS</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25" name="TextBox 24"/>
          <p:cNvSpPr txBox="1"/>
          <p:nvPr/>
        </p:nvSpPr>
        <p:spPr>
          <a:xfrm>
            <a:off x="150705" y="1762672"/>
            <a:ext cx="2979339" cy="369332"/>
          </a:xfrm>
          <a:prstGeom prst="rect">
            <a:avLst/>
          </a:prstGeom>
          <a:noFill/>
        </p:spPr>
        <p:txBody>
          <a:bodyPr wrap="none" rtlCol="0">
            <a:spAutoFit/>
          </a:bodyPr>
          <a:lstStyle/>
          <a:p>
            <a:r>
              <a:rPr lang="en-US" dirty="0" smtClean="0"/>
              <a:t>Les </a:t>
            </a:r>
            <a:r>
              <a:rPr lang="en-US" dirty="0" err="1" smtClean="0"/>
              <a:t>données</a:t>
            </a:r>
            <a:r>
              <a:rPr lang="en-US" dirty="0" smtClean="0"/>
              <a:t> en 2011 et 2012:</a:t>
            </a:r>
            <a:endParaRPr lang="en-US" dirty="0"/>
          </a:p>
        </p:txBody>
      </p:sp>
      <p:sp>
        <p:nvSpPr>
          <p:cNvPr id="33" name="Rectangle 32"/>
          <p:cNvSpPr/>
          <p:nvPr/>
        </p:nvSpPr>
        <p:spPr>
          <a:xfrm>
            <a:off x="4019971" y="2526590"/>
            <a:ext cx="822959" cy="93074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e 32"/>
          <p:cNvGrpSpPr>
            <a:grpSpLocks/>
          </p:cNvGrpSpPr>
          <p:nvPr/>
        </p:nvGrpSpPr>
        <p:grpSpPr bwMode="auto">
          <a:xfrm>
            <a:off x="207962" y="2111907"/>
            <a:ext cx="4685767" cy="4593696"/>
            <a:chOff x="156634" y="1582671"/>
            <a:chExt cx="4306851" cy="4294600"/>
          </a:xfrm>
        </p:grpSpPr>
        <p:pic>
          <p:nvPicPr>
            <p:cNvPr id="38"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747" y="1988839"/>
              <a:ext cx="4173360"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ZoneTexte 5"/>
            <p:cNvSpPr txBox="1">
              <a:spLocks noChangeArrowheads="1"/>
            </p:cNvSpPr>
            <p:nvPr/>
          </p:nvSpPr>
          <p:spPr bwMode="auto">
            <a:xfrm rot="-5400000">
              <a:off x="-1685376" y="3424681"/>
              <a:ext cx="39917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nombre d</a:t>
              </a:r>
              <a:r>
                <a:rPr lang="ja-JP" altLang="fr-FR" sz="1400"/>
                <a:t>’</a:t>
              </a:r>
              <a:r>
                <a:rPr lang="fr-FR" sz="1400"/>
                <a:t>événements (pondérés)  </a:t>
              </a:r>
              <a:r>
                <a:rPr lang="en-US" sz="1400"/>
                <a:t>/  (1.67 GeV)</a:t>
              </a:r>
              <a:endParaRPr lang="fr-FR" sz="1400"/>
            </a:p>
          </p:txBody>
        </p:sp>
        <p:sp>
          <p:nvSpPr>
            <p:cNvPr id="41" name="ZoneTexte 6"/>
            <p:cNvSpPr txBox="1">
              <a:spLocks noChangeArrowheads="1"/>
            </p:cNvSpPr>
            <p:nvPr/>
          </p:nvSpPr>
          <p:spPr bwMode="auto">
            <a:xfrm>
              <a:off x="951723" y="4941168"/>
              <a:ext cx="22401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a:solidFill>
                    <a:srgbClr val="0000FF"/>
                  </a:solidFill>
                </a:rPr>
                <a:t>r</a:t>
              </a:r>
              <a:r>
                <a:rPr lang="fr-FR" sz="1200">
                  <a:solidFill>
                    <a:srgbClr val="0000FF"/>
                  </a:solidFill>
                </a:rPr>
                <a:t>ésolution effective : 1.67 GeV</a:t>
              </a:r>
            </a:p>
          </p:txBody>
        </p:sp>
        <p:sp>
          <p:nvSpPr>
            <p:cNvPr id="42" name="ZoneTexte 7"/>
            <p:cNvSpPr txBox="1">
              <a:spLocks noChangeArrowheads="1"/>
            </p:cNvSpPr>
            <p:nvPr/>
          </p:nvSpPr>
          <p:spPr bwMode="auto">
            <a:xfrm>
              <a:off x="536927" y="5183577"/>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1400"/>
                <a:t>0</a:t>
              </a:r>
            </a:p>
          </p:txBody>
        </p:sp>
        <p:sp>
          <p:nvSpPr>
            <p:cNvPr id="43" name="ZoneTexte 8"/>
            <p:cNvSpPr txBox="1">
              <a:spLocks noChangeArrowheads="1"/>
            </p:cNvSpPr>
            <p:nvPr/>
          </p:nvSpPr>
          <p:spPr bwMode="auto">
            <a:xfrm>
              <a:off x="540907" y="4535505"/>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2</a:t>
              </a:r>
              <a:endParaRPr lang="fr-FR" sz="1400"/>
            </a:p>
          </p:txBody>
        </p:sp>
        <p:sp>
          <p:nvSpPr>
            <p:cNvPr id="44" name="ZoneTexte 9"/>
            <p:cNvSpPr txBox="1">
              <a:spLocks noChangeArrowheads="1"/>
            </p:cNvSpPr>
            <p:nvPr/>
          </p:nvSpPr>
          <p:spPr bwMode="auto">
            <a:xfrm>
              <a:off x="556706" y="3881300"/>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4</a:t>
              </a:r>
              <a:endParaRPr lang="fr-FR" sz="1400"/>
            </a:p>
          </p:txBody>
        </p:sp>
        <p:sp>
          <p:nvSpPr>
            <p:cNvPr id="45" name="ZoneTexte 10"/>
            <p:cNvSpPr txBox="1">
              <a:spLocks noChangeArrowheads="1"/>
            </p:cNvSpPr>
            <p:nvPr/>
          </p:nvSpPr>
          <p:spPr bwMode="auto">
            <a:xfrm>
              <a:off x="546627" y="3227662"/>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6</a:t>
              </a:r>
              <a:endParaRPr lang="fr-FR" sz="1400"/>
            </a:p>
          </p:txBody>
        </p:sp>
        <p:sp>
          <p:nvSpPr>
            <p:cNvPr id="46" name="ZoneTexte 11"/>
            <p:cNvSpPr txBox="1">
              <a:spLocks noChangeArrowheads="1"/>
            </p:cNvSpPr>
            <p:nvPr/>
          </p:nvSpPr>
          <p:spPr bwMode="auto">
            <a:xfrm>
              <a:off x="545553" y="2574037"/>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t>8</a:t>
              </a:r>
              <a:endParaRPr lang="fr-FR" sz="1400"/>
            </a:p>
          </p:txBody>
        </p:sp>
        <p:sp>
          <p:nvSpPr>
            <p:cNvPr id="47" name="ZoneTexte 12"/>
            <p:cNvSpPr txBox="1">
              <a:spLocks noChangeArrowheads="1"/>
            </p:cNvSpPr>
            <p:nvPr/>
          </p:nvSpPr>
          <p:spPr bwMode="auto">
            <a:xfrm>
              <a:off x="446631" y="1934084"/>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1400"/>
                <a:t>10</a:t>
              </a:r>
            </a:p>
          </p:txBody>
        </p:sp>
        <p:sp>
          <p:nvSpPr>
            <p:cNvPr id="48" name="ZoneTexte 13"/>
            <p:cNvSpPr txBox="1">
              <a:spLocks noChangeArrowheads="1"/>
            </p:cNvSpPr>
            <p:nvPr/>
          </p:nvSpPr>
          <p:spPr bwMode="auto">
            <a:xfrm>
              <a:off x="755870" y="1672437"/>
              <a:ext cx="6479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1600"/>
                <a:t>x 10</a:t>
              </a:r>
              <a:r>
                <a:rPr lang="fr-FR" sz="1600" baseline="30000"/>
                <a:t>3</a:t>
              </a:r>
            </a:p>
          </p:txBody>
        </p:sp>
        <p:sp>
          <p:nvSpPr>
            <p:cNvPr id="49" name="ZoneTexte 14"/>
            <p:cNvSpPr txBox="1">
              <a:spLocks noChangeArrowheads="1"/>
            </p:cNvSpPr>
            <p:nvPr/>
          </p:nvSpPr>
          <p:spPr bwMode="auto">
            <a:xfrm>
              <a:off x="1846961" y="1711840"/>
              <a:ext cx="25783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dirty="0">
                  <a:solidFill>
                    <a:srgbClr val="0000FF"/>
                  </a:solidFill>
                </a:rPr>
                <a:t>5.1 fb</a:t>
              </a:r>
              <a:r>
                <a:rPr lang="en-US" sz="1200" baseline="30000" dirty="0">
                  <a:solidFill>
                    <a:srgbClr val="0000FF"/>
                  </a:solidFill>
                </a:rPr>
                <a:t>-1</a:t>
              </a:r>
              <a:r>
                <a:rPr lang="en-US" sz="1200" dirty="0">
                  <a:solidFill>
                    <a:srgbClr val="0000FF"/>
                  </a:solidFill>
                </a:rPr>
                <a:t> @ 7 </a:t>
              </a:r>
              <a:r>
                <a:rPr lang="en-US" sz="1200" dirty="0" err="1">
                  <a:solidFill>
                    <a:srgbClr val="0000FF"/>
                  </a:solidFill>
                </a:rPr>
                <a:t>TeV</a:t>
              </a:r>
              <a:r>
                <a:rPr lang="en-US" sz="1200" dirty="0">
                  <a:solidFill>
                    <a:srgbClr val="0000FF"/>
                  </a:solidFill>
                </a:rPr>
                <a:t> </a:t>
              </a:r>
              <a:r>
                <a:rPr lang="en-US" sz="1200" dirty="0"/>
                <a:t>+ </a:t>
              </a:r>
              <a:r>
                <a:rPr lang="en-US" sz="1200" dirty="0">
                  <a:solidFill>
                    <a:srgbClr val="FF0000"/>
                  </a:solidFill>
                </a:rPr>
                <a:t>5.3 fb</a:t>
              </a:r>
              <a:r>
                <a:rPr lang="en-US" sz="1200" baseline="30000" dirty="0">
                  <a:solidFill>
                    <a:srgbClr val="FF0000"/>
                  </a:solidFill>
                </a:rPr>
                <a:t>-1</a:t>
              </a:r>
              <a:r>
                <a:rPr lang="en-US" sz="1200" dirty="0">
                  <a:solidFill>
                    <a:srgbClr val="FF0000"/>
                  </a:solidFill>
                </a:rPr>
                <a:t> @ 8 </a:t>
              </a:r>
              <a:r>
                <a:rPr lang="en-US" sz="1200" dirty="0" err="1">
                  <a:solidFill>
                    <a:srgbClr val="FF0000"/>
                  </a:solidFill>
                </a:rPr>
                <a:t>TeV</a:t>
              </a:r>
              <a:endParaRPr lang="fr-FR" sz="1200" dirty="0">
                <a:solidFill>
                  <a:srgbClr val="FF0000"/>
                </a:solidFill>
              </a:endParaRPr>
            </a:p>
          </p:txBody>
        </p:sp>
        <p:sp>
          <p:nvSpPr>
            <p:cNvPr id="51" name="ZoneTexte 16"/>
            <p:cNvSpPr txBox="1">
              <a:spLocks noChangeArrowheads="1"/>
            </p:cNvSpPr>
            <p:nvPr/>
          </p:nvSpPr>
          <p:spPr bwMode="auto">
            <a:xfrm>
              <a:off x="2938709" y="2356972"/>
              <a:ext cx="152477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100"/>
                <a:t>donn</a:t>
              </a:r>
              <a:r>
                <a:rPr lang="fr-FR" sz="1100"/>
                <a:t>ées (pondérées)</a:t>
              </a:r>
            </a:p>
          </p:txBody>
        </p:sp>
        <p:sp>
          <p:nvSpPr>
            <p:cNvPr id="52" name="ZoneTexte 17"/>
            <p:cNvSpPr txBox="1">
              <a:spLocks noChangeArrowheads="1"/>
            </p:cNvSpPr>
            <p:nvPr/>
          </p:nvSpPr>
          <p:spPr bwMode="auto">
            <a:xfrm>
              <a:off x="2939069" y="2536570"/>
              <a:ext cx="11833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1100"/>
                <a:t>ajustement S+B</a:t>
              </a:r>
            </a:p>
          </p:txBody>
        </p:sp>
        <p:sp>
          <p:nvSpPr>
            <p:cNvPr id="53" name="ZoneTexte 18"/>
            <p:cNvSpPr txBox="1">
              <a:spLocks noChangeArrowheads="1"/>
            </p:cNvSpPr>
            <p:nvPr/>
          </p:nvSpPr>
          <p:spPr bwMode="auto">
            <a:xfrm>
              <a:off x="2933443" y="2708920"/>
              <a:ext cx="100700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1100"/>
                <a:t>ajustement B</a:t>
              </a:r>
            </a:p>
          </p:txBody>
        </p:sp>
        <p:sp>
          <p:nvSpPr>
            <p:cNvPr id="54" name="ZoneTexte 19"/>
            <p:cNvSpPr txBox="1">
              <a:spLocks noChangeArrowheads="1"/>
            </p:cNvSpPr>
            <p:nvPr/>
          </p:nvSpPr>
          <p:spPr bwMode="auto">
            <a:xfrm>
              <a:off x="951723" y="4725144"/>
              <a:ext cx="23006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1200" dirty="0">
                  <a:solidFill>
                    <a:srgbClr val="0000FF"/>
                  </a:solidFill>
                </a:rPr>
                <a:t>pondération : Signal</a:t>
              </a:r>
              <a:r>
                <a:rPr lang="en-US" sz="1200" dirty="0">
                  <a:solidFill>
                    <a:srgbClr val="0000FF"/>
                  </a:solidFill>
                </a:rPr>
                <a:t>/Bruit (S/B</a:t>
              </a:r>
              <a:r>
                <a:rPr lang="fr-FR" sz="1200" dirty="0">
                  <a:solidFill>
                    <a:srgbClr val="0000FF"/>
                  </a:solidFill>
                </a:rPr>
                <a:t>)</a:t>
              </a:r>
            </a:p>
          </p:txBody>
        </p:sp>
        <p:sp>
          <p:nvSpPr>
            <p:cNvPr id="55" name="ZoneTexte 20"/>
            <p:cNvSpPr txBox="1">
              <a:spLocks noChangeArrowheads="1"/>
            </p:cNvSpPr>
            <p:nvPr/>
          </p:nvSpPr>
          <p:spPr bwMode="auto">
            <a:xfrm>
              <a:off x="2968568" y="2892910"/>
              <a:ext cx="120577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1100"/>
                <a:t>± 1</a:t>
              </a:r>
              <a:r>
                <a:rPr lang="el-GR" sz="1100">
                  <a:latin typeface="Calibri" charset="0"/>
                  <a:cs typeface="Calibri" charset="0"/>
                </a:rPr>
                <a:t>σ</a:t>
              </a:r>
              <a:r>
                <a:rPr lang="fr-FR" sz="1100">
                  <a:latin typeface="Calibri" charset="0"/>
                  <a:cs typeface="Calibri" charset="0"/>
                </a:rPr>
                <a:t>   </a:t>
              </a:r>
              <a:r>
                <a:rPr lang="fr-FR" sz="1100">
                  <a:cs typeface="Arial" charset="0"/>
                </a:rPr>
                <a:t>stat </a:t>
              </a:r>
              <a:r>
                <a:rPr lang="el-GR" sz="1100">
                  <a:latin typeface="Calibri" charset="0"/>
                  <a:cs typeface="Calibri" charset="0"/>
                  <a:sym typeface="Symbol" charset="0"/>
                </a:rPr>
                <a:t></a:t>
              </a:r>
              <a:r>
                <a:rPr lang="fr-FR" sz="1100">
                  <a:latin typeface="Calibri" charset="0"/>
                  <a:cs typeface="Calibri" charset="0"/>
                  <a:sym typeface="Symbol" charset="0"/>
                </a:rPr>
                <a:t> </a:t>
              </a:r>
              <a:r>
                <a:rPr lang="fr-FR" sz="1100">
                  <a:cs typeface="Arial" charset="0"/>
                  <a:sym typeface="Symbol" charset="0"/>
                </a:rPr>
                <a:t>syst</a:t>
              </a:r>
              <a:endParaRPr lang="fr-FR" sz="1100">
                <a:cs typeface="Arial" charset="0"/>
              </a:endParaRPr>
            </a:p>
          </p:txBody>
        </p:sp>
        <p:sp>
          <p:nvSpPr>
            <p:cNvPr id="56" name="ZoneTexte 21"/>
            <p:cNvSpPr txBox="1">
              <a:spLocks noChangeArrowheads="1"/>
            </p:cNvSpPr>
            <p:nvPr/>
          </p:nvSpPr>
          <p:spPr bwMode="auto">
            <a:xfrm>
              <a:off x="2967947" y="3068960"/>
              <a:ext cx="120577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1100"/>
                <a:t>± 2</a:t>
              </a:r>
              <a:r>
                <a:rPr lang="el-GR" sz="1100">
                  <a:latin typeface="Calibri" charset="0"/>
                  <a:cs typeface="Calibri" charset="0"/>
                </a:rPr>
                <a:t>σ</a:t>
              </a:r>
              <a:r>
                <a:rPr lang="fr-FR" sz="1100">
                  <a:latin typeface="Calibri" charset="0"/>
                  <a:cs typeface="Calibri" charset="0"/>
                </a:rPr>
                <a:t>   </a:t>
              </a:r>
              <a:r>
                <a:rPr lang="fr-FR" sz="1100">
                  <a:cs typeface="Arial" charset="0"/>
                </a:rPr>
                <a:t>stat </a:t>
              </a:r>
              <a:r>
                <a:rPr lang="el-GR" sz="1100">
                  <a:latin typeface="Calibri" charset="0"/>
                  <a:cs typeface="Calibri" charset="0"/>
                  <a:sym typeface="Symbol" charset="0"/>
                </a:rPr>
                <a:t></a:t>
              </a:r>
              <a:r>
                <a:rPr lang="fr-FR" sz="1100">
                  <a:latin typeface="Calibri" charset="0"/>
                  <a:cs typeface="Calibri" charset="0"/>
                  <a:sym typeface="Symbol" charset="0"/>
                </a:rPr>
                <a:t> </a:t>
              </a:r>
              <a:r>
                <a:rPr lang="fr-FR" sz="1100">
                  <a:cs typeface="Arial" charset="0"/>
                  <a:sym typeface="Symbol" charset="0"/>
                </a:rPr>
                <a:t>syst</a:t>
              </a:r>
              <a:endParaRPr lang="fr-FR" sz="1100">
                <a:cs typeface="Arial" charset="0"/>
              </a:endParaRPr>
            </a:p>
          </p:txBody>
        </p:sp>
        <p:sp>
          <p:nvSpPr>
            <p:cNvPr id="63" name="ZoneTexte 30"/>
            <p:cNvSpPr txBox="1">
              <a:spLocks noChangeArrowheads="1"/>
            </p:cNvSpPr>
            <p:nvPr/>
          </p:nvSpPr>
          <p:spPr bwMode="auto">
            <a:xfrm>
              <a:off x="977459" y="2024404"/>
              <a:ext cx="11095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1400"/>
                <a:t>CMS</a:t>
              </a:r>
            </a:p>
            <a:p>
              <a:pPr eaLnBrk="1" hangingPunct="1"/>
              <a:r>
                <a:rPr lang="fr-FR" sz="1400"/>
                <a:t>préliminaire</a:t>
              </a:r>
            </a:p>
          </p:txBody>
        </p:sp>
      </p:grpSp>
      <p:sp>
        <p:nvSpPr>
          <p:cNvPr id="36" name="ZoneTexte 1"/>
          <p:cNvSpPr txBox="1">
            <a:spLocks noChangeArrowheads="1"/>
          </p:cNvSpPr>
          <p:nvPr/>
        </p:nvSpPr>
        <p:spPr bwMode="auto">
          <a:xfrm>
            <a:off x="5695567" y="2022501"/>
            <a:ext cx="2786064"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err="1">
                <a:solidFill>
                  <a:srgbClr val="FF0000"/>
                </a:solidFill>
                <a:latin typeface="+mn-lt"/>
              </a:rPr>
              <a:t>Exc</a:t>
            </a:r>
            <a:r>
              <a:rPr lang="fr-FR" b="1" dirty="0">
                <a:solidFill>
                  <a:srgbClr val="FF0000"/>
                </a:solidFill>
                <a:latin typeface="+mn-lt"/>
              </a:rPr>
              <a:t>ès autour de 125 </a:t>
            </a:r>
            <a:r>
              <a:rPr lang="fr-FR" b="1" dirty="0" err="1" smtClean="0">
                <a:solidFill>
                  <a:srgbClr val="FF0000"/>
                </a:solidFill>
                <a:latin typeface="+mn-lt"/>
              </a:rPr>
              <a:t>GeV</a:t>
            </a:r>
            <a:r>
              <a:rPr lang="fr-FR" b="1" dirty="0" smtClean="0">
                <a:solidFill>
                  <a:srgbClr val="FF0000"/>
                </a:solidFill>
                <a:latin typeface="+mn-lt"/>
              </a:rPr>
              <a:t>! </a:t>
            </a:r>
          </a:p>
          <a:p>
            <a:pPr eaLnBrk="1" hangingPunct="1"/>
            <a:endParaRPr lang="fr-FR" dirty="0">
              <a:solidFill>
                <a:srgbClr val="FF0000"/>
              </a:solidFill>
              <a:latin typeface="+mn-lt"/>
            </a:endParaRPr>
          </a:p>
          <a:p>
            <a:pPr eaLnBrk="1" hangingPunct="1"/>
            <a:r>
              <a:rPr lang="fr-FR" dirty="0">
                <a:solidFill>
                  <a:srgbClr val="FF0000"/>
                </a:solidFill>
                <a:latin typeface="+mn-lt"/>
              </a:rPr>
              <a:t>P</a:t>
            </a:r>
            <a:r>
              <a:rPr lang="fr-FR" dirty="0" smtClean="0">
                <a:solidFill>
                  <a:srgbClr val="FF0000"/>
                </a:solidFill>
                <a:latin typeface="+mn-lt"/>
              </a:rPr>
              <a:t>robabilité d</a:t>
            </a:r>
            <a:r>
              <a:rPr lang="en-US" dirty="0" smtClean="0">
                <a:solidFill>
                  <a:srgbClr val="FF0000"/>
                </a:solidFill>
                <a:latin typeface="+mn-lt"/>
              </a:rPr>
              <a:t>’</a:t>
            </a:r>
            <a:r>
              <a:rPr lang="fr-FR" dirty="0" smtClean="0">
                <a:solidFill>
                  <a:srgbClr val="FF0000"/>
                </a:solidFill>
                <a:latin typeface="+mn-lt"/>
              </a:rPr>
              <a:t>une fluctuation </a:t>
            </a:r>
            <a:r>
              <a:rPr lang="fr-FR" dirty="0">
                <a:solidFill>
                  <a:srgbClr val="FF0000"/>
                </a:solidFill>
                <a:latin typeface="+mn-lt"/>
              </a:rPr>
              <a:t>du bruit de </a:t>
            </a:r>
            <a:r>
              <a:rPr lang="fr-FR" dirty="0" smtClean="0">
                <a:solidFill>
                  <a:srgbClr val="FF0000"/>
                </a:solidFill>
                <a:latin typeface="+mn-lt"/>
              </a:rPr>
              <a:t>fond: 30 sur </a:t>
            </a:r>
            <a:r>
              <a:rPr lang="fr-FR" dirty="0">
                <a:solidFill>
                  <a:srgbClr val="FF0000"/>
                </a:solidFill>
                <a:latin typeface="+mn-lt"/>
              </a:rPr>
              <a:t>un </a:t>
            </a:r>
            <a:r>
              <a:rPr lang="fr-FR" dirty="0" smtClean="0">
                <a:solidFill>
                  <a:srgbClr val="FF0000"/>
                </a:solidFill>
                <a:latin typeface="+mn-lt"/>
              </a:rPr>
              <a:t>million</a:t>
            </a:r>
          </a:p>
          <a:p>
            <a:pPr eaLnBrk="1" hangingPunct="1"/>
            <a:r>
              <a:rPr lang="fr-FR" dirty="0">
                <a:solidFill>
                  <a:srgbClr val="FF0000"/>
                </a:solidFill>
                <a:latin typeface="+mn-lt"/>
              </a:rPr>
              <a:t>	</a:t>
            </a:r>
            <a:r>
              <a:rPr lang="fr-FR" dirty="0" smtClean="0">
                <a:solidFill>
                  <a:srgbClr val="FF0000"/>
                </a:solidFill>
                <a:latin typeface="+mn-lt"/>
              </a:rPr>
              <a:t>= 0.00003</a:t>
            </a:r>
          </a:p>
          <a:p>
            <a:pPr eaLnBrk="1" hangingPunct="1"/>
            <a:endParaRPr lang="fr-FR" dirty="0">
              <a:solidFill>
                <a:srgbClr val="FF0000"/>
              </a:solidFill>
              <a:latin typeface="+mn-lt"/>
            </a:endParaRPr>
          </a:p>
          <a:p>
            <a:pPr eaLnBrk="1" hangingPunct="1"/>
            <a:r>
              <a:rPr lang="fr-FR" dirty="0" smtClean="0">
                <a:solidFill>
                  <a:srgbClr val="FF0000"/>
                </a:solidFill>
                <a:latin typeface="+mn-lt"/>
              </a:rPr>
              <a:t>(</a:t>
            </a:r>
            <a:r>
              <a:rPr lang="fr-FR" dirty="0">
                <a:solidFill>
                  <a:srgbClr val="FF0000"/>
                </a:solidFill>
                <a:latin typeface="+mn-lt"/>
              </a:rPr>
              <a:t>~ </a:t>
            </a:r>
            <a:r>
              <a:rPr lang="fr-FR" dirty="0" smtClean="0">
                <a:solidFill>
                  <a:srgbClr val="FF0000"/>
                </a:solidFill>
                <a:latin typeface="+mn-lt"/>
              </a:rPr>
              <a:t>4.1 </a:t>
            </a:r>
            <a:r>
              <a:rPr lang="fr-FR" dirty="0">
                <a:solidFill>
                  <a:srgbClr val="FF0000"/>
                </a:solidFill>
                <a:latin typeface="+mn-lt"/>
              </a:rPr>
              <a:t>écarts </a:t>
            </a:r>
            <a:r>
              <a:rPr lang="fr-FR" dirty="0" smtClean="0">
                <a:solidFill>
                  <a:srgbClr val="FF0000"/>
                </a:solidFill>
                <a:latin typeface="+mn-lt"/>
              </a:rPr>
              <a:t>standard ou 4.1σ)</a:t>
            </a:r>
          </a:p>
          <a:p>
            <a:pPr eaLnBrk="1" hangingPunct="1"/>
            <a:endParaRPr lang="fr-FR" dirty="0" smtClean="0">
              <a:solidFill>
                <a:srgbClr val="FF0000"/>
              </a:solidFill>
              <a:latin typeface="+mn-lt"/>
            </a:endParaRPr>
          </a:p>
          <a:p>
            <a:pPr eaLnBrk="1" hangingPunct="1"/>
            <a:r>
              <a:rPr lang="fr-FR" dirty="0" smtClean="0">
                <a:solidFill>
                  <a:srgbClr val="000000"/>
                </a:solidFill>
                <a:latin typeface="+mn-lt"/>
              </a:rPr>
              <a:t>NB: par convention, on déclare une découverte à partir de 5σ soit environ une probabilité 0.0000003 </a:t>
            </a:r>
            <a:endParaRPr lang="fr-FR" dirty="0">
              <a:solidFill>
                <a:srgbClr val="000000"/>
              </a:solidFill>
              <a:latin typeface="+mn-lt"/>
            </a:endParaRPr>
          </a:p>
          <a:p>
            <a:pPr eaLnBrk="1" hangingPunct="1"/>
            <a:endParaRPr lang="fr-FR" dirty="0">
              <a:solidFill>
                <a:srgbClr val="000000"/>
              </a:solidFill>
              <a:latin typeface="+mn-lt"/>
            </a:endParaRPr>
          </a:p>
        </p:txBody>
      </p:sp>
      <p:sp>
        <p:nvSpPr>
          <p:cNvPr id="3" name="Slide Number Placeholder 2"/>
          <p:cNvSpPr>
            <a:spLocks noGrp="1"/>
          </p:cNvSpPr>
          <p:nvPr>
            <p:ph type="sldNum" sz="quarter" idx="12"/>
          </p:nvPr>
        </p:nvSpPr>
        <p:spPr/>
        <p:txBody>
          <a:bodyPr/>
          <a:lstStyle/>
          <a:p>
            <a:fld id="{5FD889E0-CAB2-4699-909D-B9A88D47ACBE}" type="slidenum">
              <a:rPr lang="en-US" smtClean="0"/>
              <a:t>46</a:t>
            </a:fld>
            <a:endParaRPr lang="en-US"/>
          </a:p>
        </p:txBody>
      </p:sp>
    </p:spTree>
    <p:extLst>
      <p:ext uri="{BB962C8B-B14F-4D97-AF65-F5344CB8AC3E}">
        <p14:creationId xmlns:p14="http://schemas.microsoft.com/office/powerpoint/2010/main" val="367790806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H en </a:t>
            </a:r>
            <a:r>
              <a:rPr lang="en-US" sz="4400" dirty="0" err="1" smtClean="0"/>
              <a:t>γγ</a:t>
            </a:r>
            <a:r>
              <a:rPr lang="en-US" sz="4400" dirty="0" smtClean="0"/>
              <a:t>: CMS</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25" name="TextBox 24"/>
          <p:cNvSpPr txBox="1"/>
          <p:nvPr/>
        </p:nvSpPr>
        <p:spPr>
          <a:xfrm>
            <a:off x="150705" y="1762672"/>
            <a:ext cx="2979339" cy="369332"/>
          </a:xfrm>
          <a:prstGeom prst="rect">
            <a:avLst/>
          </a:prstGeom>
          <a:noFill/>
        </p:spPr>
        <p:txBody>
          <a:bodyPr wrap="none" rtlCol="0">
            <a:spAutoFit/>
          </a:bodyPr>
          <a:lstStyle/>
          <a:p>
            <a:r>
              <a:rPr lang="en-US" dirty="0" smtClean="0"/>
              <a:t>Les </a:t>
            </a:r>
            <a:r>
              <a:rPr lang="en-US" dirty="0" err="1" smtClean="0"/>
              <a:t>données</a:t>
            </a:r>
            <a:r>
              <a:rPr lang="en-US" dirty="0" smtClean="0"/>
              <a:t> en 2011 et 2012:</a:t>
            </a:r>
            <a:endParaRPr lang="en-US" dirty="0"/>
          </a:p>
        </p:txBody>
      </p:sp>
      <p:sp>
        <p:nvSpPr>
          <p:cNvPr id="33" name="Rectangle 32"/>
          <p:cNvSpPr/>
          <p:nvPr/>
        </p:nvSpPr>
        <p:spPr>
          <a:xfrm>
            <a:off x="4019971" y="2526590"/>
            <a:ext cx="822959" cy="93074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ZoneTexte 1"/>
          <p:cNvSpPr txBox="1">
            <a:spLocks noChangeArrowheads="1"/>
          </p:cNvSpPr>
          <p:nvPr/>
        </p:nvSpPr>
        <p:spPr bwMode="auto">
          <a:xfrm>
            <a:off x="5695567" y="2022501"/>
            <a:ext cx="2786064"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err="1">
                <a:solidFill>
                  <a:srgbClr val="FF0000"/>
                </a:solidFill>
                <a:latin typeface="+mn-lt"/>
              </a:rPr>
              <a:t>Exc</a:t>
            </a:r>
            <a:r>
              <a:rPr lang="fr-FR" b="1" dirty="0">
                <a:solidFill>
                  <a:srgbClr val="FF0000"/>
                </a:solidFill>
                <a:latin typeface="+mn-lt"/>
              </a:rPr>
              <a:t>ès autour de 125 </a:t>
            </a:r>
            <a:r>
              <a:rPr lang="fr-FR" b="1" dirty="0" err="1" smtClean="0">
                <a:solidFill>
                  <a:srgbClr val="FF0000"/>
                </a:solidFill>
                <a:latin typeface="+mn-lt"/>
              </a:rPr>
              <a:t>GeV</a:t>
            </a:r>
            <a:r>
              <a:rPr lang="fr-FR" b="1" dirty="0" smtClean="0">
                <a:solidFill>
                  <a:srgbClr val="FF0000"/>
                </a:solidFill>
                <a:latin typeface="+mn-lt"/>
              </a:rPr>
              <a:t>! </a:t>
            </a:r>
          </a:p>
          <a:p>
            <a:pPr eaLnBrk="1" hangingPunct="1"/>
            <a:endParaRPr lang="fr-FR" dirty="0">
              <a:solidFill>
                <a:srgbClr val="FF0000"/>
              </a:solidFill>
              <a:latin typeface="+mn-lt"/>
            </a:endParaRPr>
          </a:p>
          <a:p>
            <a:pPr eaLnBrk="1" hangingPunct="1"/>
            <a:r>
              <a:rPr lang="fr-FR" dirty="0">
                <a:solidFill>
                  <a:srgbClr val="FF0000"/>
                </a:solidFill>
                <a:latin typeface="+mn-lt"/>
              </a:rPr>
              <a:t>P</a:t>
            </a:r>
            <a:r>
              <a:rPr lang="fr-FR" dirty="0" smtClean="0">
                <a:solidFill>
                  <a:srgbClr val="FF0000"/>
                </a:solidFill>
                <a:latin typeface="+mn-lt"/>
              </a:rPr>
              <a:t>robabilité d</a:t>
            </a:r>
            <a:r>
              <a:rPr lang="en-US" dirty="0" smtClean="0">
                <a:solidFill>
                  <a:srgbClr val="FF0000"/>
                </a:solidFill>
                <a:latin typeface="+mn-lt"/>
              </a:rPr>
              <a:t>’</a:t>
            </a:r>
            <a:r>
              <a:rPr lang="fr-FR" dirty="0" smtClean="0">
                <a:solidFill>
                  <a:srgbClr val="FF0000"/>
                </a:solidFill>
                <a:latin typeface="+mn-lt"/>
              </a:rPr>
              <a:t>une fluctuation </a:t>
            </a:r>
            <a:r>
              <a:rPr lang="fr-FR" dirty="0">
                <a:solidFill>
                  <a:srgbClr val="FF0000"/>
                </a:solidFill>
                <a:latin typeface="+mn-lt"/>
              </a:rPr>
              <a:t>du bruit de </a:t>
            </a:r>
            <a:r>
              <a:rPr lang="fr-FR" dirty="0" smtClean="0">
                <a:solidFill>
                  <a:srgbClr val="FF0000"/>
                </a:solidFill>
                <a:latin typeface="+mn-lt"/>
              </a:rPr>
              <a:t>fond: 30 sur </a:t>
            </a:r>
            <a:r>
              <a:rPr lang="fr-FR" dirty="0">
                <a:solidFill>
                  <a:srgbClr val="FF0000"/>
                </a:solidFill>
                <a:latin typeface="+mn-lt"/>
              </a:rPr>
              <a:t>un </a:t>
            </a:r>
            <a:r>
              <a:rPr lang="fr-FR" dirty="0" smtClean="0">
                <a:solidFill>
                  <a:srgbClr val="FF0000"/>
                </a:solidFill>
                <a:latin typeface="+mn-lt"/>
              </a:rPr>
              <a:t>million</a:t>
            </a:r>
          </a:p>
          <a:p>
            <a:pPr eaLnBrk="1" hangingPunct="1"/>
            <a:r>
              <a:rPr lang="fr-FR" dirty="0">
                <a:solidFill>
                  <a:srgbClr val="FF0000"/>
                </a:solidFill>
                <a:latin typeface="+mn-lt"/>
              </a:rPr>
              <a:t>	</a:t>
            </a:r>
            <a:r>
              <a:rPr lang="fr-FR" dirty="0" smtClean="0">
                <a:solidFill>
                  <a:srgbClr val="FF0000"/>
                </a:solidFill>
                <a:latin typeface="+mn-lt"/>
              </a:rPr>
              <a:t>= 0.00003</a:t>
            </a:r>
          </a:p>
          <a:p>
            <a:pPr eaLnBrk="1" hangingPunct="1"/>
            <a:endParaRPr lang="fr-FR" dirty="0">
              <a:solidFill>
                <a:srgbClr val="FF0000"/>
              </a:solidFill>
              <a:latin typeface="+mn-lt"/>
            </a:endParaRPr>
          </a:p>
          <a:p>
            <a:pPr eaLnBrk="1" hangingPunct="1"/>
            <a:r>
              <a:rPr lang="fr-FR" dirty="0" smtClean="0">
                <a:solidFill>
                  <a:srgbClr val="FF0000"/>
                </a:solidFill>
                <a:latin typeface="+mn-lt"/>
              </a:rPr>
              <a:t>(</a:t>
            </a:r>
            <a:r>
              <a:rPr lang="fr-FR" dirty="0">
                <a:solidFill>
                  <a:srgbClr val="FF0000"/>
                </a:solidFill>
                <a:latin typeface="+mn-lt"/>
              </a:rPr>
              <a:t>~ </a:t>
            </a:r>
            <a:r>
              <a:rPr lang="fr-FR" dirty="0" smtClean="0">
                <a:solidFill>
                  <a:srgbClr val="FF0000"/>
                </a:solidFill>
                <a:latin typeface="+mn-lt"/>
              </a:rPr>
              <a:t>4.1 </a:t>
            </a:r>
            <a:r>
              <a:rPr lang="fr-FR" dirty="0">
                <a:solidFill>
                  <a:srgbClr val="FF0000"/>
                </a:solidFill>
                <a:latin typeface="+mn-lt"/>
              </a:rPr>
              <a:t>écarts </a:t>
            </a:r>
            <a:r>
              <a:rPr lang="fr-FR" dirty="0" smtClean="0">
                <a:solidFill>
                  <a:srgbClr val="FF0000"/>
                </a:solidFill>
                <a:latin typeface="+mn-lt"/>
              </a:rPr>
              <a:t>standard ou 4.1σ)</a:t>
            </a:r>
          </a:p>
          <a:p>
            <a:pPr eaLnBrk="1" hangingPunct="1"/>
            <a:endParaRPr lang="fr-FR" dirty="0" smtClean="0">
              <a:solidFill>
                <a:srgbClr val="FF0000"/>
              </a:solidFill>
              <a:latin typeface="+mn-lt"/>
            </a:endParaRPr>
          </a:p>
          <a:p>
            <a:pPr eaLnBrk="1" hangingPunct="1"/>
            <a:r>
              <a:rPr lang="fr-FR" dirty="0" smtClean="0">
                <a:solidFill>
                  <a:srgbClr val="000000"/>
                </a:solidFill>
                <a:latin typeface="+mn-lt"/>
              </a:rPr>
              <a:t>NB: par convention, on déclare une découverte à partir de 5σ soit environ une probabilité 0.0000003 </a:t>
            </a:r>
            <a:endParaRPr lang="fr-FR" dirty="0">
              <a:solidFill>
                <a:srgbClr val="000000"/>
              </a:solidFill>
              <a:latin typeface="+mn-lt"/>
            </a:endParaRPr>
          </a:p>
          <a:p>
            <a:pPr eaLnBrk="1" hangingPunct="1"/>
            <a:endParaRPr lang="fr-FR" dirty="0">
              <a:solidFill>
                <a:srgbClr val="000000"/>
              </a:solidFill>
              <a:latin typeface="+mn-lt"/>
            </a:endParaRPr>
          </a:p>
        </p:txBody>
      </p:sp>
      <p:pic>
        <p:nvPicPr>
          <p:cNvPr id="27" name="Picture 26" descr="MVApvaluescom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05" y="2526590"/>
            <a:ext cx="4749680" cy="3101165"/>
          </a:xfrm>
          <a:prstGeom prst="rect">
            <a:avLst/>
          </a:prstGeom>
        </p:spPr>
      </p:pic>
      <p:sp>
        <p:nvSpPr>
          <p:cNvPr id="3" name="Slide Number Placeholder 2"/>
          <p:cNvSpPr>
            <a:spLocks noGrp="1"/>
          </p:cNvSpPr>
          <p:nvPr>
            <p:ph type="sldNum" sz="quarter" idx="12"/>
          </p:nvPr>
        </p:nvSpPr>
        <p:spPr/>
        <p:txBody>
          <a:bodyPr/>
          <a:lstStyle/>
          <a:p>
            <a:fld id="{5FD889E0-CAB2-4699-909D-B9A88D47ACBE}" type="slidenum">
              <a:rPr lang="en-US" smtClean="0"/>
              <a:t>47</a:t>
            </a:fld>
            <a:endParaRPr lang="en-US"/>
          </a:p>
        </p:txBody>
      </p:sp>
    </p:spTree>
    <p:extLst>
      <p:ext uri="{BB962C8B-B14F-4D97-AF65-F5344CB8AC3E}">
        <p14:creationId xmlns:p14="http://schemas.microsoft.com/office/powerpoint/2010/main" val="266703739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
          <p:cNvSpPr txBox="1">
            <a:spLocks noChangeArrowheads="1"/>
          </p:cNvSpPr>
          <p:nvPr/>
        </p:nvSpPr>
        <p:spPr bwMode="auto">
          <a:xfrm>
            <a:off x="5695567" y="2022501"/>
            <a:ext cx="2786064"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err="1">
                <a:solidFill>
                  <a:srgbClr val="FF0000"/>
                </a:solidFill>
                <a:latin typeface="+mn-lt"/>
              </a:rPr>
              <a:t>Exc</a:t>
            </a:r>
            <a:r>
              <a:rPr lang="fr-FR" b="1" dirty="0">
                <a:solidFill>
                  <a:srgbClr val="FF0000"/>
                </a:solidFill>
                <a:latin typeface="+mn-lt"/>
              </a:rPr>
              <a:t>ès autour de 125 </a:t>
            </a:r>
            <a:r>
              <a:rPr lang="fr-FR" b="1" dirty="0" err="1" smtClean="0">
                <a:solidFill>
                  <a:srgbClr val="FF0000"/>
                </a:solidFill>
                <a:latin typeface="+mn-lt"/>
              </a:rPr>
              <a:t>GeV</a:t>
            </a:r>
            <a:r>
              <a:rPr lang="fr-FR" b="1" dirty="0" smtClean="0">
                <a:solidFill>
                  <a:srgbClr val="FF0000"/>
                </a:solidFill>
                <a:latin typeface="+mn-lt"/>
              </a:rPr>
              <a:t>! </a:t>
            </a:r>
          </a:p>
          <a:p>
            <a:pPr eaLnBrk="1" hangingPunct="1"/>
            <a:endParaRPr lang="fr-FR" dirty="0">
              <a:solidFill>
                <a:srgbClr val="FF0000"/>
              </a:solidFill>
              <a:latin typeface="+mn-lt"/>
            </a:endParaRPr>
          </a:p>
          <a:p>
            <a:pPr eaLnBrk="1" hangingPunct="1"/>
            <a:r>
              <a:rPr lang="fr-FR" dirty="0">
                <a:solidFill>
                  <a:srgbClr val="FF0000"/>
                </a:solidFill>
                <a:latin typeface="+mn-lt"/>
              </a:rPr>
              <a:t>P</a:t>
            </a:r>
            <a:r>
              <a:rPr lang="fr-FR" dirty="0" smtClean="0">
                <a:solidFill>
                  <a:srgbClr val="FF0000"/>
                </a:solidFill>
                <a:latin typeface="+mn-lt"/>
              </a:rPr>
              <a:t>robabilité d</a:t>
            </a:r>
            <a:r>
              <a:rPr lang="en-US" dirty="0" smtClean="0">
                <a:solidFill>
                  <a:srgbClr val="FF0000"/>
                </a:solidFill>
                <a:latin typeface="+mn-lt"/>
              </a:rPr>
              <a:t>’</a:t>
            </a:r>
            <a:r>
              <a:rPr lang="fr-FR" dirty="0" smtClean="0">
                <a:solidFill>
                  <a:srgbClr val="FF0000"/>
                </a:solidFill>
                <a:latin typeface="+mn-lt"/>
              </a:rPr>
              <a:t>une fluctuation </a:t>
            </a:r>
            <a:r>
              <a:rPr lang="fr-FR" dirty="0">
                <a:solidFill>
                  <a:srgbClr val="FF0000"/>
                </a:solidFill>
                <a:latin typeface="+mn-lt"/>
              </a:rPr>
              <a:t>du bruit de </a:t>
            </a:r>
            <a:r>
              <a:rPr lang="fr-FR" dirty="0" smtClean="0">
                <a:solidFill>
                  <a:srgbClr val="FF0000"/>
                </a:solidFill>
                <a:latin typeface="+mn-lt"/>
              </a:rPr>
              <a:t>fond: 2 sur </a:t>
            </a:r>
            <a:r>
              <a:rPr lang="fr-FR" dirty="0">
                <a:solidFill>
                  <a:srgbClr val="FF0000"/>
                </a:solidFill>
                <a:latin typeface="+mn-lt"/>
              </a:rPr>
              <a:t>un </a:t>
            </a:r>
            <a:r>
              <a:rPr lang="fr-FR" dirty="0" smtClean="0">
                <a:solidFill>
                  <a:srgbClr val="FF0000"/>
                </a:solidFill>
                <a:latin typeface="+mn-lt"/>
              </a:rPr>
              <a:t>million</a:t>
            </a:r>
          </a:p>
          <a:p>
            <a:pPr eaLnBrk="1" hangingPunct="1"/>
            <a:r>
              <a:rPr lang="fr-FR" dirty="0">
                <a:solidFill>
                  <a:srgbClr val="FF0000"/>
                </a:solidFill>
                <a:latin typeface="+mn-lt"/>
              </a:rPr>
              <a:t>	</a:t>
            </a:r>
            <a:r>
              <a:rPr lang="fr-FR" dirty="0" smtClean="0">
                <a:solidFill>
                  <a:srgbClr val="FF0000"/>
                </a:solidFill>
                <a:latin typeface="+mn-lt"/>
              </a:rPr>
              <a:t>= 0.000002</a:t>
            </a:r>
          </a:p>
          <a:p>
            <a:pPr eaLnBrk="1" hangingPunct="1"/>
            <a:endParaRPr lang="fr-FR" dirty="0">
              <a:solidFill>
                <a:srgbClr val="FF0000"/>
              </a:solidFill>
              <a:latin typeface="+mn-lt"/>
            </a:endParaRPr>
          </a:p>
          <a:p>
            <a:pPr eaLnBrk="1" hangingPunct="1"/>
            <a:r>
              <a:rPr lang="fr-FR" dirty="0" smtClean="0">
                <a:solidFill>
                  <a:srgbClr val="FF0000"/>
                </a:solidFill>
                <a:latin typeface="+mn-lt"/>
              </a:rPr>
              <a:t>(</a:t>
            </a:r>
            <a:r>
              <a:rPr lang="fr-FR" dirty="0">
                <a:solidFill>
                  <a:srgbClr val="FF0000"/>
                </a:solidFill>
                <a:latin typeface="+mn-lt"/>
              </a:rPr>
              <a:t>~ </a:t>
            </a:r>
            <a:r>
              <a:rPr lang="fr-FR" dirty="0" smtClean="0">
                <a:solidFill>
                  <a:srgbClr val="FF0000"/>
                </a:solidFill>
                <a:latin typeface="+mn-lt"/>
              </a:rPr>
              <a:t>4.5 </a:t>
            </a:r>
            <a:r>
              <a:rPr lang="fr-FR" dirty="0">
                <a:solidFill>
                  <a:srgbClr val="FF0000"/>
                </a:solidFill>
                <a:latin typeface="+mn-lt"/>
              </a:rPr>
              <a:t>écarts </a:t>
            </a:r>
            <a:r>
              <a:rPr lang="fr-FR" dirty="0" smtClean="0">
                <a:solidFill>
                  <a:srgbClr val="FF0000"/>
                </a:solidFill>
                <a:latin typeface="+mn-lt"/>
              </a:rPr>
              <a:t>standard ou 4.5σ)</a:t>
            </a:r>
          </a:p>
          <a:p>
            <a:pPr eaLnBrk="1" hangingPunct="1"/>
            <a:endParaRPr lang="fr-FR" dirty="0" smtClean="0">
              <a:solidFill>
                <a:srgbClr val="FF0000"/>
              </a:solidFill>
              <a:latin typeface="+mn-lt"/>
            </a:endParaRPr>
          </a:p>
          <a:p>
            <a:pPr eaLnBrk="1" hangingPunct="1"/>
            <a:r>
              <a:rPr lang="fr-FR" dirty="0" smtClean="0">
                <a:solidFill>
                  <a:srgbClr val="000000"/>
                </a:solidFill>
                <a:latin typeface="+mn-lt"/>
              </a:rPr>
              <a:t>NB: par convention, on déclare un découverte à partir de 5σ soit environ une probabilité 0.0000003 </a:t>
            </a:r>
            <a:endParaRPr lang="fr-FR" dirty="0">
              <a:solidFill>
                <a:srgbClr val="000000"/>
              </a:solidFill>
              <a:latin typeface="+mn-lt"/>
            </a:endParaRPr>
          </a:p>
          <a:p>
            <a:pPr eaLnBrk="1" hangingPunct="1"/>
            <a:endParaRPr lang="fr-FR" dirty="0">
              <a:solidFill>
                <a:srgbClr val="000000"/>
              </a:solidFill>
              <a:latin typeface="+mn-lt"/>
            </a:endParaRPr>
          </a:p>
        </p:txBody>
      </p:sp>
      <p:sp>
        <p:nvSpPr>
          <p:cNvPr id="2" name="Title 1"/>
          <p:cNvSpPr>
            <a:spLocks noGrp="1"/>
          </p:cNvSpPr>
          <p:nvPr>
            <p:ph type="title"/>
          </p:nvPr>
        </p:nvSpPr>
        <p:spPr/>
        <p:txBody>
          <a:bodyPr>
            <a:normAutofit/>
          </a:bodyPr>
          <a:lstStyle/>
          <a:p>
            <a:r>
              <a:rPr lang="en-US" sz="4400" dirty="0" smtClean="0"/>
              <a:t>H en </a:t>
            </a:r>
            <a:r>
              <a:rPr lang="en-US" sz="4400" dirty="0" err="1" smtClean="0"/>
              <a:t>γγ</a:t>
            </a:r>
            <a:r>
              <a:rPr lang="en-US" sz="4400" dirty="0" smtClean="0"/>
              <a:t>: ATLAS</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3" name="Rectangle 32"/>
          <p:cNvSpPr/>
          <p:nvPr/>
        </p:nvSpPr>
        <p:spPr>
          <a:xfrm>
            <a:off x="4019971" y="2526590"/>
            <a:ext cx="822959" cy="93074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5" name="Picture 64" descr="Untitled.png"/>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04" y="2531135"/>
            <a:ext cx="5160793" cy="4106732"/>
          </a:xfrm>
          <a:prstGeom prst="rect">
            <a:avLst/>
          </a:prstGeom>
          <a:ln>
            <a:solidFill>
              <a:srgbClr val="FFFFFF"/>
            </a:solidFill>
          </a:ln>
        </p:spPr>
      </p:pic>
      <p:sp>
        <p:nvSpPr>
          <p:cNvPr id="11" name="TextBox 10"/>
          <p:cNvSpPr txBox="1"/>
          <p:nvPr/>
        </p:nvSpPr>
        <p:spPr>
          <a:xfrm>
            <a:off x="150705" y="1762672"/>
            <a:ext cx="2979339" cy="369332"/>
          </a:xfrm>
          <a:prstGeom prst="rect">
            <a:avLst/>
          </a:prstGeom>
          <a:noFill/>
        </p:spPr>
        <p:txBody>
          <a:bodyPr wrap="none" rtlCol="0">
            <a:spAutoFit/>
          </a:bodyPr>
          <a:lstStyle/>
          <a:p>
            <a:r>
              <a:rPr lang="en-US" dirty="0" smtClean="0"/>
              <a:t>Les </a:t>
            </a:r>
            <a:r>
              <a:rPr lang="en-US" dirty="0" err="1" smtClean="0"/>
              <a:t>données</a:t>
            </a:r>
            <a:r>
              <a:rPr lang="en-US" dirty="0" smtClean="0"/>
              <a:t> en 2011 et 2012:</a:t>
            </a:r>
            <a:endParaRPr lang="en-US" dirty="0"/>
          </a:p>
        </p:txBody>
      </p:sp>
      <p:sp>
        <p:nvSpPr>
          <p:cNvPr id="3" name="Slide Number Placeholder 2"/>
          <p:cNvSpPr>
            <a:spLocks noGrp="1"/>
          </p:cNvSpPr>
          <p:nvPr>
            <p:ph type="sldNum" sz="quarter" idx="12"/>
          </p:nvPr>
        </p:nvSpPr>
        <p:spPr/>
        <p:txBody>
          <a:bodyPr/>
          <a:lstStyle/>
          <a:p>
            <a:fld id="{5FD889E0-CAB2-4699-909D-B9A88D47ACBE}" type="slidenum">
              <a:rPr lang="en-US" smtClean="0"/>
              <a:t>48</a:t>
            </a:fld>
            <a:endParaRPr lang="en-US"/>
          </a:p>
        </p:txBody>
      </p:sp>
    </p:spTree>
    <p:extLst>
      <p:ext uri="{BB962C8B-B14F-4D97-AF65-F5344CB8AC3E}">
        <p14:creationId xmlns:p14="http://schemas.microsoft.com/office/powerpoint/2010/main" val="316860580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
          <p:cNvSpPr txBox="1">
            <a:spLocks noChangeArrowheads="1"/>
          </p:cNvSpPr>
          <p:nvPr/>
        </p:nvSpPr>
        <p:spPr bwMode="auto">
          <a:xfrm>
            <a:off x="5695567" y="2022501"/>
            <a:ext cx="2786064"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dirty="0" err="1">
                <a:solidFill>
                  <a:srgbClr val="FF0000"/>
                </a:solidFill>
                <a:latin typeface="+mn-lt"/>
              </a:rPr>
              <a:t>Exc</a:t>
            </a:r>
            <a:r>
              <a:rPr lang="fr-FR" b="1" dirty="0">
                <a:solidFill>
                  <a:srgbClr val="FF0000"/>
                </a:solidFill>
                <a:latin typeface="+mn-lt"/>
              </a:rPr>
              <a:t>ès autour de 125 </a:t>
            </a:r>
            <a:r>
              <a:rPr lang="fr-FR" b="1" dirty="0" err="1" smtClean="0">
                <a:solidFill>
                  <a:srgbClr val="FF0000"/>
                </a:solidFill>
                <a:latin typeface="+mn-lt"/>
              </a:rPr>
              <a:t>GeV</a:t>
            </a:r>
            <a:r>
              <a:rPr lang="fr-FR" b="1" dirty="0" smtClean="0">
                <a:solidFill>
                  <a:srgbClr val="FF0000"/>
                </a:solidFill>
                <a:latin typeface="+mn-lt"/>
              </a:rPr>
              <a:t>! </a:t>
            </a:r>
          </a:p>
          <a:p>
            <a:pPr eaLnBrk="1" hangingPunct="1"/>
            <a:endParaRPr lang="fr-FR" dirty="0">
              <a:solidFill>
                <a:srgbClr val="FF0000"/>
              </a:solidFill>
              <a:latin typeface="+mn-lt"/>
            </a:endParaRPr>
          </a:p>
          <a:p>
            <a:pPr eaLnBrk="1" hangingPunct="1"/>
            <a:r>
              <a:rPr lang="fr-FR" dirty="0">
                <a:solidFill>
                  <a:srgbClr val="FF0000"/>
                </a:solidFill>
                <a:latin typeface="+mn-lt"/>
              </a:rPr>
              <a:t>P</a:t>
            </a:r>
            <a:r>
              <a:rPr lang="fr-FR" dirty="0" smtClean="0">
                <a:solidFill>
                  <a:srgbClr val="FF0000"/>
                </a:solidFill>
                <a:latin typeface="+mn-lt"/>
              </a:rPr>
              <a:t>robabilité d</a:t>
            </a:r>
            <a:r>
              <a:rPr lang="en-US" dirty="0" smtClean="0">
                <a:solidFill>
                  <a:srgbClr val="FF0000"/>
                </a:solidFill>
                <a:latin typeface="+mn-lt"/>
              </a:rPr>
              <a:t>’</a:t>
            </a:r>
            <a:r>
              <a:rPr lang="fr-FR" dirty="0" smtClean="0">
                <a:solidFill>
                  <a:srgbClr val="FF0000"/>
                </a:solidFill>
                <a:latin typeface="+mn-lt"/>
              </a:rPr>
              <a:t>une fluctuation </a:t>
            </a:r>
            <a:r>
              <a:rPr lang="fr-FR" dirty="0">
                <a:solidFill>
                  <a:srgbClr val="FF0000"/>
                </a:solidFill>
                <a:latin typeface="+mn-lt"/>
              </a:rPr>
              <a:t>du bruit de </a:t>
            </a:r>
            <a:r>
              <a:rPr lang="fr-FR" dirty="0" smtClean="0">
                <a:solidFill>
                  <a:srgbClr val="FF0000"/>
                </a:solidFill>
                <a:latin typeface="+mn-lt"/>
              </a:rPr>
              <a:t>fond: 2 sur </a:t>
            </a:r>
            <a:r>
              <a:rPr lang="fr-FR" dirty="0">
                <a:solidFill>
                  <a:srgbClr val="FF0000"/>
                </a:solidFill>
                <a:latin typeface="+mn-lt"/>
              </a:rPr>
              <a:t>un </a:t>
            </a:r>
            <a:r>
              <a:rPr lang="fr-FR" dirty="0" smtClean="0">
                <a:solidFill>
                  <a:srgbClr val="FF0000"/>
                </a:solidFill>
                <a:latin typeface="+mn-lt"/>
              </a:rPr>
              <a:t>million</a:t>
            </a:r>
          </a:p>
          <a:p>
            <a:pPr eaLnBrk="1" hangingPunct="1"/>
            <a:r>
              <a:rPr lang="fr-FR" dirty="0">
                <a:solidFill>
                  <a:srgbClr val="FF0000"/>
                </a:solidFill>
                <a:latin typeface="+mn-lt"/>
              </a:rPr>
              <a:t>	</a:t>
            </a:r>
            <a:r>
              <a:rPr lang="fr-FR" dirty="0" smtClean="0">
                <a:solidFill>
                  <a:srgbClr val="FF0000"/>
                </a:solidFill>
                <a:latin typeface="+mn-lt"/>
              </a:rPr>
              <a:t>= 0.000002</a:t>
            </a:r>
          </a:p>
          <a:p>
            <a:pPr eaLnBrk="1" hangingPunct="1"/>
            <a:endParaRPr lang="fr-FR" dirty="0">
              <a:solidFill>
                <a:srgbClr val="FF0000"/>
              </a:solidFill>
              <a:latin typeface="+mn-lt"/>
            </a:endParaRPr>
          </a:p>
          <a:p>
            <a:pPr eaLnBrk="1" hangingPunct="1"/>
            <a:r>
              <a:rPr lang="fr-FR" dirty="0" smtClean="0">
                <a:solidFill>
                  <a:srgbClr val="FF0000"/>
                </a:solidFill>
                <a:latin typeface="+mn-lt"/>
              </a:rPr>
              <a:t>(</a:t>
            </a:r>
            <a:r>
              <a:rPr lang="fr-FR" dirty="0">
                <a:solidFill>
                  <a:srgbClr val="FF0000"/>
                </a:solidFill>
                <a:latin typeface="+mn-lt"/>
              </a:rPr>
              <a:t>~ </a:t>
            </a:r>
            <a:r>
              <a:rPr lang="fr-FR" dirty="0" smtClean="0">
                <a:solidFill>
                  <a:srgbClr val="FF0000"/>
                </a:solidFill>
                <a:latin typeface="+mn-lt"/>
              </a:rPr>
              <a:t>4.5 </a:t>
            </a:r>
            <a:r>
              <a:rPr lang="fr-FR" dirty="0">
                <a:solidFill>
                  <a:srgbClr val="FF0000"/>
                </a:solidFill>
                <a:latin typeface="+mn-lt"/>
              </a:rPr>
              <a:t>écarts </a:t>
            </a:r>
            <a:r>
              <a:rPr lang="fr-FR" dirty="0" smtClean="0">
                <a:solidFill>
                  <a:srgbClr val="FF0000"/>
                </a:solidFill>
                <a:latin typeface="+mn-lt"/>
              </a:rPr>
              <a:t>standard ou 4.5σ)</a:t>
            </a:r>
          </a:p>
          <a:p>
            <a:pPr eaLnBrk="1" hangingPunct="1"/>
            <a:endParaRPr lang="fr-FR" dirty="0" smtClean="0">
              <a:solidFill>
                <a:srgbClr val="FF0000"/>
              </a:solidFill>
              <a:latin typeface="+mn-lt"/>
            </a:endParaRPr>
          </a:p>
          <a:p>
            <a:pPr eaLnBrk="1" hangingPunct="1"/>
            <a:r>
              <a:rPr lang="fr-FR" dirty="0" smtClean="0">
                <a:solidFill>
                  <a:srgbClr val="000000"/>
                </a:solidFill>
                <a:latin typeface="+mn-lt"/>
              </a:rPr>
              <a:t>NB: par convention, on déclare un découverte à partir de 5σ soit environ une probabilité 0.0000003 </a:t>
            </a:r>
            <a:endParaRPr lang="fr-FR" dirty="0">
              <a:solidFill>
                <a:srgbClr val="000000"/>
              </a:solidFill>
              <a:latin typeface="+mn-lt"/>
            </a:endParaRPr>
          </a:p>
          <a:p>
            <a:pPr eaLnBrk="1" hangingPunct="1"/>
            <a:endParaRPr lang="fr-FR" dirty="0">
              <a:solidFill>
                <a:srgbClr val="000000"/>
              </a:solidFill>
              <a:latin typeface="+mn-lt"/>
            </a:endParaRPr>
          </a:p>
        </p:txBody>
      </p:sp>
      <p:sp>
        <p:nvSpPr>
          <p:cNvPr id="2" name="Title 1"/>
          <p:cNvSpPr>
            <a:spLocks noGrp="1"/>
          </p:cNvSpPr>
          <p:nvPr>
            <p:ph type="title"/>
          </p:nvPr>
        </p:nvSpPr>
        <p:spPr/>
        <p:txBody>
          <a:bodyPr>
            <a:normAutofit/>
          </a:bodyPr>
          <a:lstStyle/>
          <a:p>
            <a:r>
              <a:rPr lang="en-US" sz="4400" dirty="0" smtClean="0"/>
              <a:t>H en </a:t>
            </a:r>
            <a:r>
              <a:rPr lang="en-US" sz="4400" dirty="0" err="1" smtClean="0"/>
              <a:t>γγ</a:t>
            </a:r>
            <a:r>
              <a:rPr lang="en-US" sz="4400" dirty="0" smtClean="0"/>
              <a:t>: ATLAS</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3" name="Rectangle 32"/>
          <p:cNvSpPr/>
          <p:nvPr/>
        </p:nvSpPr>
        <p:spPr>
          <a:xfrm>
            <a:off x="4019971" y="2526590"/>
            <a:ext cx="822959" cy="93074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50705" y="1762672"/>
            <a:ext cx="2979339" cy="369332"/>
          </a:xfrm>
          <a:prstGeom prst="rect">
            <a:avLst/>
          </a:prstGeom>
          <a:noFill/>
        </p:spPr>
        <p:txBody>
          <a:bodyPr wrap="none" rtlCol="0">
            <a:spAutoFit/>
          </a:bodyPr>
          <a:lstStyle/>
          <a:p>
            <a:r>
              <a:rPr lang="en-US" dirty="0" smtClean="0"/>
              <a:t>Les </a:t>
            </a:r>
            <a:r>
              <a:rPr lang="en-US" dirty="0" err="1" smtClean="0"/>
              <a:t>données</a:t>
            </a:r>
            <a:r>
              <a:rPr lang="en-US" dirty="0" smtClean="0"/>
              <a:t> en 2011 et 2012:</a:t>
            </a:r>
            <a:endParaRPr lang="en-US" dirty="0"/>
          </a:p>
        </p:txBody>
      </p:sp>
      <p:pic>
        <p:nvPicPr>
          <p:cNvPr id="9" name="Picture 8" descr="Comb_p0_2011_2012_590_final.eps"/>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05" y="2400135"/>
            <a:ext cx="5328666" cy="3824986"/>
          </a:xfrm>
          <a:prstGeom prst="rect">
            <a:avLst/>
          </a:prstGeom>
          <a:solidFill>
            <a:srgbClr val="FFFFFF"/>
          </a:solidFill>
          <a:ln>
            <a:solidFill>
              <a:srgbClr val="FFFFFF"/>
            </a:solidFill>
          </a:ln>
        </p:spPr>
      </p:pic>
      <p:sp>
        <p:nvSpPr>
          <p:cNvPr id="3" name="Slide Number Placeholder 2"/>
          <p:cNvSpPr>
            <a:spLocks noGrp="1"/>
          </p:cNvSpPr>
          <p:nvPr>
            <p:ph type="sldNum" sz="quarter" idx="12"/>
          </p:nvPr>
        </p:nvSpPr>
        <p:spPr/>
        <p:txBody>
          <a:bodyPr/>
          <a:lstStyle/>
          <a:p>
            <a:fld id="{5FD889E0-CAB2-4699-909D-B9A88D47ACBE}" type="slidenum">
              <a:rPr lang="en-US" smtClean="0"/>
              <a:t>49</a:t>
            </a:fld>
            <a:endParaRPr lang="en-US"/>
          </a:p>
        </p:txBody>
      </p:sp>
    </p:spTree>
    <p:extLst>
      <p:ext uri="{BB962C8B-B14F-4D97-AF65-F5344CB8AC3E}">
        <p14:creationId xmlns:p14="http://schemas.microsoft.com/office/powerpoint/2010/main" val="792444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r>
              <a:rPr lang="fr-FR" smtClean="0"/>
              <a:t>J. MALCLES 25/09/2012</a:t>
            </a:r>
            <a:endParaRPr lang="en-US" dirty="0"/>
          </a:p>
        </p:txBody>
      </p:sp>
      <p:sp>
        <p:nvSpPr>
          <p:cNvPr id="4" name="Titre 1"/>
          <p:cNvSpPr>
            <a:spLocks noGrp="1"/>
          </p:cNvSpPr>
          <p:nvPr>
            <p:ph type="title"/>
          </p:nvPr>
        </p:nvSpPr>
        <p:spPr>
          <a:xfrm>
            <a:off x="284163" y="630382"/>
            <a:ext cx="8574087" cy="967840"/>
          </a:xfrm>
        </p:spPr>
        <p:txBody>
          <a:bodyPr/>
          <a:lstStyle/>
          <a:p>
            <a:r>
              <a:rPr lang="fr-FR" dirty="0" smtClean="0"/>
              <a:t>Une vieille question</a:t>
            </a:r>
            <a:endParaRPr lang="fr-FR" dirty="0"/>
          </a:p>
        </p:txBody>
      </p:sp>
      <p:pic>
        <p:nvPicPr>
          <p:cNvPr id="3" name="Picture 2"/>
          <p:cNvPicPr>
            <a:picLocks noChangeAspect="1"/>
          </p:cNvPicPr>
          <p:nvPr/>
        </p:nvPicPr>
        <p:blipFill>
          <a:blip r:embed="rId3"/>
          <a:stretch>
            <a:fillRect/>
          </a:stretch>
        </p:blipFill>
        <p:spPr>
          <a:xfrm>
            <a:off x="387351" y="2137833"/>
            <a:ext cx="2741084" cy="3654779"/>
          </a:xfrm>
          <a:prstGeom prst="rect">
            <a:avLst/>
          </a:prstGeom>
        </p:spPr>
      </p:pic>
      <p:sp>
        <p:nvSpPr>
          <p:cNvPr id="6" name="TextBox 5"/>
          <p:cNvSpPr txBox="1"/>
          <p:nvPr/>
        </p:nvSpPr>
        <p:spPr>
          <a:xfrm>
            <a:off x="3686254" y="3893847"/>
            <a:ext cx="5457746" cy="2964153"/>
          </a:xfrm>
          <a:prstGeom prst="rect">
            <a:avLst/>
          </a:prstGeom>
          <a:noFill/>
        </p:spPr>
        <p:txBody>
          <a:bodyPr wrap="square" rtlCol="0">
            <a:noAutofit/>
          </a:bodyPr>
          <a:lstStyle/>
          <a:p>
            <a:r>
              <a:rPr lang="en-US" sz="2400" dirty="0" smtClean="0"/>
              <a:t>De quoi </a:t>
            </a:r>
            <a:r>
              <a:rPr lang="en-US" sz="2400" dirty="0" err="1" smtClean="0"/>
              <a:t>est</a:t>
            </a:r>
            <a:r>
              <a:rPr lang="en-US" sz="2400" dirty="0" smtClean="0"/>
              <a:t> </a:t>
            </a:r>
            <a:r>
              <a:rPr lang="en-US" sz="2400" dirty="0" err="1" smtClean="0"/>
              <a:t>faite</a:t>
            </a:r>
            <a:r>
              <a:rPr lang="en-US" sz="2400" dirty="0" smtClean="0"/>
              <a:t> la </a:t>
            </a:r>
            <a:r>
              <a:rPr lang="en-US" sz="2400" dirty="0" err="1" smtClean="0"/>
              <a:t>matière</a:t>
            </a:r>
            <a:r>
              <a:rPr lang="en-US" sz="2400" dirty="0" smtClean="0"/>
              <a:t>? </a:t>
            </a:r>
          </a:p>
          <a:p>
            <a:r>
              <a:rPr lang="en-US" sz="2400" dirty="0" err="1" smtClean="0"/>
              <a:t>Qu’est-ce</a:t>
            </a:r>
            <a:r>
              <a:rPr lang="en-US" sz="2400" dirty="0" smtClean="0"/>
              <a:t> qui la </a:t>
            </a:r>
            <a:r>
              <a:rPr lang="en-US" sz="2400" dirty="0" err="1" smtClean="0"/>
              <a:t>régit</a:t>
            </a:r>
            <a:r>
              <a:rPr lang="en-US" sz="2400" dirty="0" smtClean="0"/>
              <a:t>? </a:t>
            </a:r>
            <a:endParaRPr lang="en-US" sz="2400" dirty="0"/>
          </a:p>
          <a:p>
            <a:endParaRPr lang="en-US" sz="2400" dirty="0" smtClean="0"/>
          </a:p>
          <a:p>
            <a:r>
              <a:rPr lang="en-US" sz="2400" dirty="0" err="1" smtClean="0"/>
              <a:t>Une</a:t>
            </a:r>
            <a:r>
              <a:rPr lang="en-US" sz="2400" dirty="0" smtClean="0"/>
              <a:t> question </a:t>
            </a:r>
            <a:r>
              <a:rPr lang="en-US" sz="2400" dirty="0" err="1" smtClean="0"/>
              <a:t>fondamentale</a:t>
            </a:r>
            <a:r>
              <a:rPr lang="en-US" sz="2400" dirty="0"/>
              <a:t> </a:t>
            </a:r>
            <a:r>
              <a:rPr lang="en-US" sz="2400" dirty="0" smtClean="0"/>
              <a:t>et </a:t>
            </a:r>
            <a:r>
              <a:rPr lang="en-US" sz="2400" dirty="0" err="1" smtClean="0"/>
              <a:t>ancienne</a:t>
            </a:r>
            <a:r>
              <a:rPr lang="en-US" sz="2400" dirty="0" smtClean="0"/>
              <a:t>…</a:t>
            </a:r>
          </a:p>
          <a:p>
            <a:endParaRPr lang="en-US" sz="2400" dirty="0" smtClean="0"/>
          </a:p>
          <a:p>
            <a:r>
              <a:rPr lang="en-US" sz="2400" dirty="0" smtClean="0"/>
              <a:t>plus </a:t>
            </a:r>
            <a:r>
              <a:rPr lang="en-US" sz="2400" dirty="0" err="1" smtClean="0"/>
              <a:t>ancienne</a:t>
            </a:r>
            <a:r>
              <a:rPr lang="en-US" sz="2400" dirty="0" smtClean="0"/>
              <a:t> </a:t>
            </a:r>
            <a:r>
              <a:rPr lang="en-US" sz="2400" dirty="0" err="1" smtClean="0"/>
              <a:t>que</a:t>
            </a:r>
            <a:r>
              <a:rPr lang="en-US" sz="2400" dirty="0" smtClean="0"/>
              <a:t> le </a:t>
            </a:r>
            <a:r>
              <a:rPr lang="en-US" sz="2400" dirty="0" err="1" smtClean="0"/>
              <a:t>penseur</a:t>
            </a:r>
            <a:r>
              <a:rPr lang="en-US" sz="2400" dirty="0" smtClean="0"/>
              <a:t> de Rodin!</a:t>
            </a:r>
          </a:p>
          <a:p>
            <a:endParaRPr lang="en-US" dirty="0"/>
          </a:p>
        </p:txBody>
      </p:sp>
      <p:sp>
        <p:nvSpPr>
          <p:cNvPr id="8" name="Cloud Callout 7"/>
          <p:cNvSpPr/>
          <p:nvPr/>
        </p:nvSpPr>
        <p:spPr>
          <a:xfrm>
            <a:off x="4593166" y="1735667"/>
            <a:ext cx="3534834" cy="1926166"/>
          </a:xfrm>
          <a:prstGeom prst="cloudCallout">
            <a:avLst>
              <a:gd name="adj1" fmla="val -102271"/>
              <a:gd name="adj2" fmla="val -2335"/>
            </a:avLst>
          </a:prstGeom>
          <a:solidFill>
            <a:srgbClr val="FFFFFF"/>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027562" y="2159002"/>
            <a:ext cx="2400467" cy="954107"/>
          </a:xfrm>
          <a:prstGeom prst="rect">
            <a:avLst/>
          </a:prstGeom>
          <a:noFill/>
          <a:ln>
            <a:noFill/>
          </a:ln>
        </p:spPr>
        <p:txBody>
          <a:bodyPr wrap="none" rtlCol="0">
            <a:spAutoFit/>
          </a:bodyPr>
          <a:lstStyle/>
          <a:p>
            <a:pPr algn="ctr"/>
            <a:r>
              <a:rPr lang="en-US" sz="2800" dirty="0" smtClean="0">
                <a:solidFill>
                  <a:srgbClr val="FF0000"/>
                </a:solidFill>
              </a:rPr>
              <a:t>De quoi </a:t>
            </a:r>
            <a:r>
              <a:rPr lang="en-US" sz="2800" dirty="0" err="1" smtClean="0">
                <a:solidFill>
                  <a:srgbClr val="FF0000"/>
                </a:solidFill>
              </a:rPr>
              <a:t>est</a:t>
            </a:r>
            <a:r>
              <a:rPr lang="en-US" sz="2800" dirty="0" smtClean="0">
                <a:solidFill>
                  <a:srgbClr val="FF0000"/>
                </a:solidFill>
              </a:rPr>
              <a:t> fait</a:t>
            </a:r>
          </a:p>
          <a:p>
            <a:pPr algn="ctr"/>
            <a:r>
              <a:rPr lang="en-US" sz="2800" dirty="0" smtClean="0">
                <a:solidFill>
                  <a:srgbClr val="FF0000"/>
                </a:solidFill>
              </a:rPr>
              <a:t> le monde?</a:t>
            </a:r>
            <a:endParaRPr lang="en-US" sz="2800" dirty="0">
              <a:solidFill>
                <a:srgbClr val="FF0000"/>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2" name="Slide Number Placeholder 1"/>
          <p:cNvSpPr>
            <a:spLocks noGrp="1"/>
          </p:cNvSpPr>
          <p:nvPr>
            <p:ph type="sldNum" sz="quarter" idx="12"/>
          </p:nvPr>
        </p:nvSpPr>
        <p:spPr/>
        <p:txBody>
          <a:bodyPr/>
          <a:lstStyle/>
          <a:p>
            <a:fld id="{5FD889E0-CAB2-4699-909D-B9A88D47ACBE}" type="slidenum">
              <a:rPr lang="en-US" smtClean="0"/>
              <a:t>5</a:t>
            </a:fld>
            <a:endParaRPr lang="en-US"/>
          </a:p>
        </p:txBody>
      </p:sp>
    </p:spTree>
    <p:extLst>
      <p:ext uri="{BB962C8B-B14F-4D97-AF65-F5344CB8AC3E}">
        <p14:creationId xmlns:p14="http://schemas.microsoft.com/office/powerpoint/2010/main" val="169046727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smtClean="0"/>
              <a:t>Recherche</a:t>
            </a:r>
            <a:r>
              <a:rPr lang="en-US" sz="4400" dirty="0" smtClean="0"/>
              <a:t> </a:t>
            </a:r>
            <a:r>
              <a:rPr lang="en-US" sz="4400" dirty="0"/>
              <a:t>du </a:t>
            </a:r>
            <a:r>
              <a:rPr lang="en-US" sz="4400" dirty="0" smtClean="0"/>
              <a:t>boson </a:t>
            </a:r>
            <a:r>
              <a:rPr lang="en-US" sz="4400" dirty="0"/>
              <a:t>de Higgs</a:t>
            </a:r>
            <a:endParaRPr lang="en-US" dirty="0"/>
          </a:p>
        </p:txBody>
      </p:sp>
      <p:sp>
        <p:nvSpPr>
          <p:cNvPr id="11" name="Content Placeholder 2"/>
          <p:cNvSpPr>
            <a:spLocks noGrp="1"/>
          </p:cNvSpPr>
          <p:nvPr>
            <p:ph idx="1"/>
          </p:nvPr>
        </p:nvSpPr>
        <p:spPr>
          <a:xfrm>
            <a:off x="303105" y="2150527"/>
            <a:ext cx="5857998" cy="3318940"/>
          </a:xfrm>
        </p:spPr>
        <p:txBody>
          <a:bodyPr>
            <a:noAutofit/>
          </a:bodyPr>
          <a:lstStyle/>
          <a:p>
            <a:pPr marL="0" indent="0">
              <a:buNone/>
            </a:pPr>
            <a:r>
              <a:rPr lang="en-US" sz="2800" b="1" dirty="0" smtClean="0">
                <a:solidFill>
                  <a:schemeClr val="accent1"/>
                </a:solidFill>
              </a:rPr>
              <a:t>Les </a:t>
            </a:r>
            <a:r>
              <a:rPr lang="en-US" sz="2800" b="1" dirty="0" err="1" smtClean="0">
                <a:solidFill>
                  <a:schemeClr val="accent1"/>
                </a:solidFill>
              </a:rPr>
              <a:t>derniers</a:t>
            </a:r>
            <a:r>
              <a:rPr lang="en-US" sz="2800" b="1" dirty="0" smtClean="0">
                <a:solidFill>
                  <a:schemeClr val="accent1"/>
                </a:solidFill>
              </a:rPr>
              <a:t> </a:t>
            </a:r>
            <a:r>
              <a:rPr lang="en-US" sz="2800" b="1" dirty="0" err="1" smtClean="0">
                <a:solidFill>
                  <a:schemeClr val="accent1"/>
                </a:solidFill>
              </a:rPr>
              <a:t>résultats</a:t>
            </a:r>
            <a:r>
              <a:rPr lang="en-US" sz="2800" b="1" dirty="0" smtClean="0">
                <a:solidFill>
                  <a:schemeClr val="accent1"/>
                </a:solidFill>
              </a:rPr>
              <a:t> </a:t>
            </a:r>
            <a:r>
              <a:rPr lang="en-US" sz="2800" b="1" dirty="0" err="1" smtClean="0">
                <a:solidFill>
                  <a:schemeClr val="accent1"/>
                </a:solidFill>
              </a:rPr>
              <a:t>d’ATLAS</a:t>
            </a:r>
            <a:r>
              <a:rPr lang="en-US" sz="2800" b="1" dirty="0" smtClean="0">
                <a:solidFill>
                  <a:schemeClr val="accent1"/>
                </a:solidFill>
              </a:rPr>
              <a:t> et CMS: </a:t>
            </a:r>
          </a:p>
          <a:p>
            <a:pPr marL="0" indent="0">
              <a:buNone/>
            </a:pPr>
            <a:endParaRPr lang="en-US" sz="900" b="1" dirty="0" smtClean="0">
              <a:solidFill>
                <a:schemeClr val="accent1"/>
              </a:solidFill>
            </a:endParaRPr>
          </a:p>
          <a:p>
            <a:r>
              <a:rPr lang="en-US" sz="2800" dirty="0" err="1" smtClean="0">
                <a:solidFill>
                  <a:schemeClr val="tx1"/>
                </a:solidFill>
              </a:rPr>
              <a:t>Recherche</a:t>
            </a:r>
            <a:r>
              <a:rPr lang="en-US" sz="2800" dirty="0" smtClean="0">
                <a:solidFill>
                  <a:schemeClr val="tx1"/>
                </a:solidFill>
              </a:rPr>
              <a:t> </a:t>
            </a:r>
            <a:r>
              <a:rPr lang="en-US" sz="2800" dirty="0">
                <a:solidFill>
                  <a:schemeClr val="tx1"/>
                </a:solidFill>
              </a:rPr>
              <a:t>du Higgs se </a:t>
            </a:r>
            <a:r>
              <a:rPr lang="en-US" sz="2800" dirty="0" err="1">
                <a:solidFill>
                  <a:schemeClr val="tx1"/>
                </a:solidFill>
              </a:rPr>
              <a:t>désintégrant</a:t>
            </a:r>
            <a:r>
              <a:rPr lang="en-US" sz="2800" dirty="0">
                <a:solidFill>
                  <a:schemeClr val="tx1"/>
                </a:solidFill>
              </a:rPr>
              <a:t> en </a:t>
            </a:r>
            <a:r>
              <a:rPr lang="en-US" sz="2800" dirty="0" err="1">
                <a:solidFill>
                  <a:schemeClr val="tx1"/>
                </a:solidFill>
              </a:rPr>
              <a:t>deux</a:t>
            </a:r>
            <a:r>
              <a:rPr lang="en-US" sz="2800" dirty="0">
                <a:solidFill>
                  <a:schemeClr val="tx1"/>
                </a:solidFill>
              </a:rPr>
              <a:t> </a:t>
            </a:r>
            <a:r>
              <a:rPr lang="en-US" sz="2800" dirty="0" smtClean="0">
                <a:solidFill>
                  <a:schemeClr val="tx1"/>
                </a:solidFill>
              </a:rPr>
              <a:t>photons γ</a:t>
            </a:r>
          </a:p>
          <a:p>
            <a:pPr marL="0" indent="0">
              <a:buNone/>
            </a:pPr>
            <a:endParaRPr lang="en-US" sz="2800" dirty="0" smtClean="0">
              <a:solidFill>
                <a:schemeClr val="tx1"/>
              </a:solidFill>
            </a:endParaRPr>
          </a:p>
          <a:p>
            <a:r>
              <a:rPr lang="en-US" sz="2800" dirty="0" err="1" smtClean="0">
                <a:solidFill>
                  <a:schemeClr val="tx1"/>
                </a:solidFill>
              </a:rPr>
              <a:t>Recherche</a:t>
            </a:r>
            <a:r>
              <a:rPr lang="en-US" sz="2800" dirty="0" smtClean="0">
                <a:solidFill>
                  <a:schemeClr val="tx1"/>
                </a:solidFill>
              </a:rPr>
              <a:t> </a:t>
            </a:r>
            <a:r>
              <a:rPr lang="en-US" sz="2800" dirty="0">
                <a:solidFill>
                  <a:schemeClr val="tx1"/>
                </a:solidFill>
              </a:rPr>
              <a:t>du Higgs se </a:t>
            </a:r>
            <a:r>
              <a:rPr lang="en-US" sz="2800" dirty="0" err="1">
                <a:solidFill>
                  <a:schemeClr val="tx1"/>
                </a:solidFill>
              </a:rPr>
              <a:t>désintégrant</a:t>
            </a:r>
            <a:r>
              <a:rPr lang="en-US" sz="2800" dirty="0">
                <a:solidFill>
                  <a:schemeClr val="tx1"/>
                </a:solidFill>
              </a:rPr>
              <a:t> en </a:t>
            </a:r>
            <a:r>
              <a:rPr lang="en-US" sz="2800" dirty="0" err="1">
                <a:solidFill>
                  <a:schemeClr val="tx1"/>
                </a:solidFill>
              </a:rPr>
              <a:t>deux</a:t>
            </a:r>
            <a:r>
              <a:rPr lang="en-US" sz="2800" dirty="0">
                <a:solidFill>
                  <a:schemeClr val="tx1"/>
                </a:solidFill>
              </a:rPr>
              <a:t> </a:t>
            </a:r>
            <a:r>
              <a:rPr lang="en-US" sz="2800" dirty="0" smtClean="0">
                <a:solidFill>
                  <a:schemeClr val="tx1"/>
                </a:solidFill>
              </a:rPr>
              <a:t>bosons Z</a:t>
            </a:r>
          </a:p>
          <a:p>
            <a:pPr marL="742898" lvl="1" indent="-285750">
              <a:buFont typeface="Arial"/>
              <a:buChar char="•"/>
            </a:pPr>
            <a:endParaRPr lang="en-US" sz="2800" b="1" dirty="0" smtClean="0">
              <a:solidFill>
                <a:schemeClr val="accent1"/>
              </a:solidFill>
            </a:endParaRPr>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1125" y="4426917"/>
            <a:ext cx="2403953" cy="235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6735" y="2858018"/>
            <a:ext cx="2989998" cy="158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69876" y="2714625"/>
            <a:ext cx="8588374" cy="1740860"/>
          </a:xfrm>
          <a:prstGeom prst="rect">
            <a:avLst/>
          </a:prstGeom>
          <a:solidFill>
            <a:srgbClr val="FFFFFF">
              <a:alpha val="66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5FD889E0-CAB2-4699-909D-B9A88D47ACBE}" type="slidenum">
              <a:rPr lang="en-US" smtClean="0"/>
              <a:t>50</a:t>
            </a:fld>
            <a:endParaRPr lang="en-US"/>
          </a:p>
        </p:txBody>
      </p:sp>
    </p:spTree>
    <p:extLst>
      <p:ext uri="{BB962C8B-B14F-4D97-AF65-F5344CB8AC3E}">
        <p14:creationId xmlns:p14="http://schemas.microsoft.com/office/powerpoint/2010/main" val="302997031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a:t>H→</a:t>
            </a:r>
            <a:r>
              <a:rPr lang="en-US" dirty="0" smtClean="0"/>
              <a:t>ZZ</a:t>
            </a:r>
            <a:r>
              <a:rPr lang="en-US" dirty="0" smtClean="0">
                <a:latin typeface="Arial"/>
                <a:cs typeface="Arial"/>
              </a:rPr>
              <a:t>→</a:t>
            </a:r>
            <a:r>
              <a:rPr lang="en-US" dirty="0" smtClean="0"/>
              <a:t>4e</a:t>
            </a:r>
            <a:r>
              <a:rPr lang="en-US" dirty="0"/>
              <a:t> </a:t>
            </a:r>
            <a:r>
              <a:rPr lang="en-US" dirty="0" err="1" smtClean="0"/>
              <a:t>ou</a:t>
            </a:r>
            <a:r>
              <a:rPr lang="en-US" dirty="0" smtClean="0"/>
              <a:t> 2e2</a:t>
            </a:r>
            <a:r>
              <a:rPr lang="en-US" dirty="0" smtClean="0">
                <a:latin typeface="Symbol" pitchFamily="18" charset="2"/>
              </a:rPr>
              <a:t>m</a:t>
            </a:r>
            <a:r>
              <a:rPr lang="en-US" dirty="0"/>
              <a:t> </a:t>
            </a:r>
            <a:r>
              <a:rPr lang="en-US" dirty="0" err="1" smtClean="0"/>
              <a:t>ou</a:t>
            </a:r>
            <a:r>
              <a:rPr lang="en-US" dirty="0" smtClean="0"/>
              <a:t> 4</a:t>
            </a:r>
            <a:r>
              <a:rPr lang="en-US" dirty="0" smtClean="0">
                <a:latin typeface="Symbol" pitchFamily="18" charset="2"/>
              </a:rPr>
              <a:t>m</a:t>
            </a:r>
            <a:endParaRPr lang="fr-FR" dirty="0"/>
          </a:p>
        </p:txBody>
      </p:sp>
      <p:sp>
        <p:nvSpPr>
          <p:cNvPr id="3" name="Espace réservé du contenu 2"/>
          <p:cNvSpPr>
            <a:spLocks noGrp="1"/>
          </p:cNvSpPr>
          <p:nvPr>
            <p:ph idx="1"/>
          </p:nvPr>
        </p:nvSpPr>
        <p:spPr>
          <a:xfrm>
            <a:off x="70702" y="1762434"/>
            <a:ext cx="5104548" cy="4937201"/>
          </a:xfrm>
          <a:noFill/>
        </p:spPr>
        <p:txBody>
          <a:bodyPr>
            <a:noAutofit/>
          </a:bodyPr>
          <a:lstStyle/>
          <a:p>
            <a:r>
              <a:rPr lang="fr-FR" sz="1800" dirty="0" smtClean="0"/>
              <a:t>Le boson de </a:t>
            </a:r>
            <a:r>
              <a:rPr lang="fr-FR" sz="1800" dirty="0" err="1" smtClean="0"/>
              <a:t>Higgs</a:t>
            </a:r>
            <a:r>
              <a:rPr lang="fr-FR" sz="1800" dirty="0" smtClean="0"/>
              <a:t> </a:t>
            </a:r>
            <a:r>
              <a:rPr lang="fr-FR" sz="1800" dirty="0" smtClean="0"/>
              <a:t>se </a:t>
            </a:r>
            <a:r>
              <a:rPr lang="fr-FR" sz="1800" dirty="0" smtClean="0"/>
              <a:t>désintègre plus souvent en ZZ qu’en 2</a:t>
            </a:r>
            <a:r>
              <a:rPr lang="fr-FR" sz="1800" dirty="0" smtClean="0">
                <a:latin typeface="Symbol" pitchFamily="18" charset="2"/>
              </a:rPr>
              <a:t>g</a:t>
            </a:r>
          </a:p>
          <a:p>
            <a:r>
              <a:rPr lang="fr-FR" sz="1800" dirty="0" smtClean="0"/>
              <a:t>Mais les Z eux mêmes se désintègrent rapidement</a:t>
            </a:r>
          </a:p>
          <a:p>
            <a:r>
              <a:rPr lang="fr-FR" sz="1800" dirty="0" smtClean="0"/>
              <a:t>On va regarder les Z en 2 muons ou 2 électrons, (</a:t>
            </a:r>
            <a:r>
              <a:rPr lang="fr-FR" sz="1800" dirty="0" err="1" smtClean="0"/>
              <a:t>proba</a:t>
            </a:r>
            <a:r>
              <a:rPr lang="fr-FR" sz="1800" dirty="0"/>
              <a:t> </a:t>
            </a:r>
            <a:r>
              <a:rPr lang="fr-FR" sz="1800" dirty="0" smtClean="0"/>
              <a:t>≈ </a:t>
            </a:r>
            <a:r>
              <a:rPr lang="fr-FR" sz="1800" dirty="0" smtClean="0"/>
              <a:t>3%</a:t>
            </a:r>
            <a:r>
              <a:rPr lang="fr-FR" sz="1800" dirty="0" smtClean="0"/>
              <a:t>) </a:t>
            </a:r>
            <a:r>
              <a:rPr lang="fr-FR" sz="1800" dirty="0" smtClean="0"/>
              <a:t>donc 0.4% des H en ZZ</a:t>
            </a:r>
          </a:p>
          <a:p>
            <a:r>
              <a:rPr lang="fr-FR" sz="1800" dirty="0"/>
              <a:t>A</a:t>
            </a:r>
            <a:r>
              <a:rPr lang="fr-FR" sz="1800" dirty="0" smtClean="0"/>
              <a:t> l’opposé du canal en 2</a:t>
            </a:r>
            <a:r>
              <a:rPr lang="fr-FR" sz="1800" dirty="0" smtClean="0">
                <a:latin typeface="Symbol" pitchFamily="18" charset="2"/>
              </a:rPr>
              <a:t>g</a:t>
            </a:r>
            <a:r>
              <a:rPr lang="fr-FR" sz="1800" dirty="0" smtClean="0"/>
              <a:t>:</a:t>
            </a:r>
          </a:p>
          <a:p>
            <a:pPr lvl="1"/>
            <a:r>
              <a:rPr lang="fr-FR" sz="1800" dirty="0" smtClean="0"/>
              <a:t> faible nombre d’évènements attendus (~5 </a:t>
            </a:r>
            <a:r>
              <a:rPr lang="fr-FR" sz="1800" dirty="0" err="1" smtClean="0"/>
              <a:t>evts</a:t>
            </a:r>
            <a:r>
              <a:rPr lang="fr-FR" sz="1800" dirty="0" smtClean="0"/>
              <a:t> pour </a:t>
            </a:r>
            <a:r>
              <a:rPr lang="fr-FR" sz="1800" dirty="0" err="1" smtClean="0"/>
              <a:t>m</a:t>
            </a:r>
            <a:r>
              <a:rPr lang="fr-FR" sz="1800" baseline="-25000" dirty="0" err="1" smtClean="0"/>
              <a:t>H</a:t>
            </a:r>
            <a:r>
              <a:rPr lang="fr-FR" sz="1800" dirty="0" smtClean="0"/>
              <a:t>=125 </a:t>
            </a:r>
            <a:r>
              <a:rPr lang="fr-FR" sz="1800" dirty="0" err="1" smtClean="0"/>
              <a:t>GeV</a:t>
            </a:r>
            <a:r>
              <a:rPr lang="fr-FR" sz="1800" dirty="0" smtClean="0"/>
              <a:t>)</a:t>
            </a:r>
            <a:endParaRPr lang="fr-FR" sz="1800" dirty="0"/>
          </a:p>
          <a:p>
            <a:pPr lvl="1"/>
            <a:r>
              <a:rPr lang="fr-FR" sz="1800" dirty="0" smtClean="0"/>
              <a:t> mais avec un très faible bruit de fond! (~5 </a:t>
            </a:r>
            <a:r>
              <a:rPr lang="fr-FR" sz="1800" dirty="0" err="1" smtClean="0"/>
              <a:t>evts</a:t>
            </a:r>
            <a:r>
              <a:rPr lang="fr-FR" sz="1800" dirty="0" smtClean="0"/>
              <a:t> entre 120 et 130 </a:t>
            </a:r>
            <a:r>
              <a:rPr lang="fr-FR" sz="1800" dirty="0" err="1" smtClean="0"/>
              <a:t>GeV</a:t>
            </a:r>
            <a:r>
              <a:rPr lang="fr-FR" sz="1800" dirty="0" smtClean="0"/>
              <a:t>)</a:t>
            </a:r>
          </a:p>
          <a:p>
            <a:pPr marL="457200" lvl="1" indent="0">
              <a:buNone/>
            </a:pPr>
            <a:r>
              <a:rPr lang="fr-FR" sz="1800" dirty="0" smtClean="0"/>
              <a:t>Le principal bruit de fond est la production électrofaible de ZZ</a:t>
            </a:r>
          </a:p>
        </p:txBody>
      </p:sp>
      <p:sp>
        <p:nvSpPr>
          <p:cNvPr id="5" name="Espace réservé du pied de page 4"/>
          <p:cNvSpPr>
            <a:spLocks noGrp="1"/>
          </p:cNvSpPr>
          <p:nvPr>
            <p:ph type="ftr" sz="quarter" idx="11"/>
          </p:nvPr>
        </p:nvSpPr>
        <p:spPr/>
        <p:txBody>
          <a:bodyPr/>
          <a:lstStyle/>
          <a:p>
            <a:r>
              <a:rPr lang="fr-FR" dirty="0" smtClean="0"/>
              <a:t>J. MALCLES 25/09/2012</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999" y="2290233"/>
            <a:ext cx="3945792" cy="3671177"/>
          </a:xfrm>
          <a:prstGeom prst="rect">
            <a:avLst/>
          </a:prstGeom>
        </p:spPr>
      </p:pic>
      <p:sp>
        <p:nvSpPr>
          <p:cNvPr id="11" name="Oval 10"/>
          <p:cNvSpPr/>
          <p:nvPr/>
        </p:nvSpPr>
        <p:spPr>
          <a:xfrm>
            <a:off x="6325659" y="4542366"/>
            <a:ext cx="728133" cy="69426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8137525" y="2595032"/>
            <a:ext cx="728133" cy="69426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51</a:t>
            </a:fld>
            <a:endParaRPr lang="en-US"/>
          </a:p>
        </p:txBody>
      </p:sp>
    </p:spTree>
    <p:extLst>
      <p:ext uri="{BB962C8B-B14F-4D97-AF65-F5344CB8AC3E}">
        <p14:creationId xmlns:p14="http://schemas.microsoft.com/office/powerpoint/2010/main" val="68886438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230339" y="2219703"/>
            <a:ext cx="6226361" cy="4529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dirty="0"/>
              <a:t>H→</a:t>
            </a:r>
            <a:r>
              <a:rPr lang="fr-FR" dirty="0" smtClean="0"/>
              <a:t>ZZ→</a:t>
            </a:r>
            <a:r>
              <a:rPr lang="fr-FR" dirty="0"/>
              <a:t>4 leptons </a:t>
            </a:r>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sp>
        <p:nvSpPr>
          <p:cNvPr id="9" name="ZoneTexte 8"/>
          <p:cNvSpPr txBox="1"/>
          <p:nvPr/>
        </p:nvSpPr>
        <p:spPr>
          <a:xfrm>
            <a:off x="113102" y="2603125"/>
            <a:ext cx="1484702" cy="954107"/>
          </a:xfrm>
          <a:prstGeom prst="rect">
            <a:avLst/>
          </a:prstGeom>
          <a:solidFill>
            <a:schemeClr val="accent3">
              <a:lumMod val="20000"/>
              <a:lumOff val="80000"/>
            </a:schemeClr>
          </a:solidFill>
        </p:spPr>
        <p:txBody>
          <a:bodyPr wrap="none" rtlCol="0">
            <a:spAutoFit/>
          </a:bodyPr>
          <a:lstStyle/>
          <a:p>
            <a:r>
              <a:rPr lang="en-US" sz="2800" dirty="0" err="1" smtClean="0"/>
              <a:t>Candidat</a:t>
            </a:r>
            <a:endParaRPr lang="en-US" sz="2800" dirty="0" smtClean="0"/>
          </a:p>
          <a:p>
            <a:r>
              <a:rPr lang="en-US" sz="2800" dirty="0"/>
              <a:t>H→2e2</a:t>
            </a:r>
            <a:r>
              <a:rPr lang="en-US" sz="2800" dirty="0">
                <a:latin typeface="Symbol" pitchFamily="18" charset="2"/>
              </a:rPr>
              <a:t>m</a:t>
            </a:r>
            <a:endParaRPr lang="fr-FR" sz="2800" dirty="0">
              <a:latin typeface="Symbol" pitchFamily="18" charset="2"/>
            </a:endParaRPr>
          </a:p>
        </p:txBody>
      </p:sp>
      <p:cxnSp>
        <p:nvCxnSpPr>
          <p:cNvPr id="5" name="Connecteur droit avec flèche 4"/>
          <p:cNvCxnSpPr/>
          <p:nvPr/>
        </p:nvCxnSpPr>
        <p:spPr>
          <a:xfrm flipH="1">
            <a:off x="7906215" y="4461327"/>
            <a:ext cx="914400" cy="99945"/>
          </a:xfrm>
          <a:prstGeom prst="straightConnector1">
            <a:avLst/>
          </a:prstGeom>
          <a:ln>
            <a:solidFill>
              <a:schemeClr val="tx2">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8290073" y="4095497"/>
            <a:ext cx="306494" cy="369332"/>
          </a:xfrm>
          <a:prstGeom prst="rect">
            <a:avLst/>
          </a:prstGeom>
          <a:noFill/>
        </p:spPr>
        <p:txBody>
          <a:bodyPr wrap="none" rtlCol="0">
            <a:spAutoFit/>
          </a:bodyPr>
          <a:lstStyle/>
          <a:p>
            <a:r>
              <a:rPr lang="fr-FR" dirty="0" smtClean="0"/>
              <a:t>p</a:t>
            </a:r>
            <a:endParaRPr lang="fr-FR" dirty="0"/>
          </a:p>
        </p:txBody>
      </p:sp>
      <p:cxnSp>
        <p:nvCxnSpPr>
          <p:cNvPr id="12" name="Connecteur droit avec flèche 11"/>
          <p:cNvCxnSpPr/>
          <p:nvPr/>
        </p:nvCxnSpPr>
        <p:spPr>
          <a:xfrm flipH="1">
            <a:off x="4455805" y="4887089"/>
            <a:ext cx="914400" cy="99945"/>
          </a:xfrm>
          <a:prstGeom prst="straightConnector1">
            <a:avLst/>
          </a:prstGeom>
          <a:ln>
            <a:solidFill>
              <a:schemeClr val="tx2">
                <a:lumMod val="75000"/>
                <a:lumOff val="25000"/>
              </a:schemeClr>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4775246" y="4531370"/>
            <a:ext cx="306494" cy="369332"/>
          </a:xfrm>
          <a:prstGeom prst="rect">
            <a:avLst/>
          </a:prstGeom>
          <a:noFill/>
        </p:spPr>
        <p:txBody>
          <a:bodyPr wrap="none" rtlCol="0">
            <a:spAutoFit/>
          </a:bodyPr>
          <a:lstStyle/>
          <a:p>
            <a:r>
              <a:rPr lang="fr-FR" dirty="0" smtClean="0"/>
              <a:t>p</a:t>
            </a:r>
            <a:endParaRPr lang="fr-FR" dirty="0"/>
          </a:p>
        </p:txBody>
      </p:sp>
      <p:pic>
        <p:nvPicPr>
          <p:cNvPr id="1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313" y="4638586"/>
            <a:ext cx="1776724" cy="11823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15" name="Content Placeholder 2"/>
          <p:cNvSpPr>
            <a:spLocks noGrp="1"/>
          </p:cNvSpPr>
          <p:nvPr>
            <p:ph idx="1"/>
          </p:nvPr>
        </p:nvSpPr>
        <p:spPr>
          <a:xfrm>
            <a:off x="99909" y="1794927"/>
            <a:ext cx="8758344" cy="4900266"/>
          </a:xfrm>
        </p:spPr>
        <p:txBody>
          <a:bodyPr>
            <a:noAutofit/>
          </a:bodyPr>
          <a:lstStyle/>
          <a:p>
            <a:pPr marL="0" indent="0">
              <a:buNone/>
            </a:pPr>
            <a:r>
              <a:rPr lang="en-US" sz="2000" b="1" dirty="0" smtClean="0">
                <a:solidFill>
                  <a:schemeClr val="accent1"/>
                </a:solidFill>
              </a:rPr>
              <a:t>On </a:t>
            </a:r>
            <a:r>
              <a:rPr lang="en-US" sz="2000" b="1" dirty="0" err="1" smtClean="0">
                <a:solidFill>
                  <a:schemeClr val="accent1"/>
                </a:solidFill>
              </a:rPr>
              <a:t>cherche</a:t>
            </a:r>
            <a:r>
              <a:rPr lang="en-US" sz="2000" b="1" dirty="0" smtClean="0">
                <a:solidFill>
                  <a:schemeClr val="accent1"/>
                </a:solidFill>
              </a:rPr>
              <a:t> </a:t>
            </a:r>
            <a:r>
              <a:rPr lang="en-US" sz="2000" b="1" dirty="0" err="1" smtClean="0">
                <a:solidFill>
                  <a:schemeClr val="accent1"/>
                </a:solidFill>
              </a:rPr>
              <a:t>tous</a:t>
            </a:r>
            <a:r>
              <a:rPr lang="en-US" sz="2000" b="1" dirty="0" smtClean="0">
                <a:solidFill>
                  <a:schemeClr val="accent1"/>
                </a:solidFill>
              </a:rPr>
              <a:t> les </a:t>
            </a:r>
            <a:r>
              <a:rPr lang="en-US" sz="2000" b="1" dirty="0" err="1" smtClean="0">
                <a:solidFill>
                  <a:schemeClr val="accent1"/>
                </a:solidFill>
              </a:rPr>
              <a:t>événements</a:t>
            </a:r>
            <a:r>
              <a:rPr lang="en-US" sz="2000" b="1" dirty="0" smtClean="0">
                <a:solidFill>
                  <a:schemeClr val="accent1"/>
                </a:solidFill>
              </a:rPr>
              <a:t> avec 4 leptons  </a:t>
            </a:r>
            <a:r>
              <a:rPr lang="en-US" sz="2000" b="1" dirty="0" err="1" smtClean="0">
                <a:solidFill>
                  <a:schemeClr val="accent1"/>
                </a:solidFill>
              </a:rPr>
              <a:t>dans</a:t>
            </a:r>
            <a:r>
              <a:rPr lang="en-US" sz="2000" b="1" dirty="0" smtClean="0">
                <a:solidFill>
                  <a:schemeClr val="accent1"/>
                </a:solidFill>
              </a:rPr>
              <a:t> le </a:t>
            </a:r>
            <a:r>
              <a:rPr lang="en-US" sz="2000" b="1" dirty="0" err="1" smtClean="0">
                <a:solidFill>
                  <a:schemeClr val="accent1"/>
                </a:solidFill>
              </a:rPr>
              <a:t>détecteur</a:t>
            </a:r>
            <a:r>
              <a:rPr lang="en-US" sz="2000" b="1" dirty="0" smtClean="0">
                <a:solidFill>
                  <a:schemeClr val="accent1"/>
                </a:solidFill>
              </a:rPr>
              <a:t>:</a:t>
            </a:r>
          </a:p>
          <a:p>
            <a:pPr marL="457148" lvl="1" indent="0">
              <a:buNone/>
            </a:pPr>
            <a:endParaRPr lang="en-US" b="1" dirty="0" smtClean="0">
              <a:solidFill>
                <a:schemeClr val="accent1"/>
              </a:solidFill>
            </a:endParaRPr>
          </a:p>
        </p:txBody>
      </p:sp>
      <p:sp>
        <p:nvSpPr>
          <p:cNvPr id="4" name="Slide Number Placeholder 3"/>
          <p:cNvSpPr>
            <a:spLocks noGrp="1"/>
          </p:cNvSpPr>
          <p:nvPr>
            <p:ph type="sldNum" sz="quarter" idx="12"/>
          </p:nvPr>
        </p:nvSpPr>
        <p:spPr/>
        <p:txBody>
          <a:bodyPr/>
          <a:lstStyle/>
          <a:p>
            <a:fld id="{5FD889E0-CAB2-4699-909D-B9A88D47ACBE}" type="slidenum">
              <a:rPr lang="en-US" smtClean="0"/>
              <a:t>52</a:t>
            </a:fld>
            <a:endParaRPr lang="en-US"/>
          </a:p>
        </p:txBody>
      </p:sp>
    </p:spTree>
    <p:extLst>
      <p:ext uri="{BB962C8B-B14F-4D97-AF65-F5344CB8AC3E}">
        <p14:creationId xmlns:p14="http://schemas.microsoft.com/office/powerpoint/2010/main" val="131844884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a:t>
            </a:r>
            <a:r>
              <a:rPr lang="fr-FR" dirty="0" smtClean="0"/>
              <a:t>ZZ→</a:t>
            </a:r>
            <a:r>
              <a:rPr lang="fr-FR" dirty="0"/>
              <a:t>4 leptons</a:t>
            </a:r>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sp>
        <p:nvSpPr>
          <p:cNvPr id="12" name="ZoneTexte 11"/>
          <p:cNvSpPr txBox="1"/>
          <p:nvPr/>
        </p:nvSpPr>
        <p:spPr>
          <a:xfrm>
            <a:off x="111126" y="1776084"/>
            <a:ext cx="9032874" cy="646331"/>
          </a:xfrm>
          <a:prstGeom prst="rect">
            <a:avLst/>
          </a:prstGeom>
          <a:solidFill>
            <a:srgbClr val="FFFFFF"/>
          </a:solidFill>
        </p:spPr>
        <p:txBody>
          <a:bodyPr wrap="square" rtlCol="0">
            <a:spAutoFit/>
          </a:bodyPr>
          <a:lstStyle/>
          <a:p>
            <a:r>
              <a:rPr lang="en-US" dirty="0" err="1" smtClean="0"/>
              <a:t>Comme</a:t>
            </a:r>
            <a:r>
              <a:rPr lang="en-US" dirty="0" smtClean="0"/>
              <a:t> pour le canal en 2 photons, on </a:t>
            </a:r>
            <a:r>
              <a:rPr lang="en-US" dirty="0" err="1" smtClean="0"/>
              <a:t>peut</a:t>
            </a:r>
            <a:r>
              <a:rPr lang="en-US" dirty="0" smtClean="0"/>
              <a:t> </a:t>
            </a:r>
            <a:r>
              <a:rPr lang="en-US" dirty="0" err="1" smtClean="0"/>
              <a:t>calculer</a:t>
            </a:r>
            <a:r>
              <a:rPr lang="en-US" dirty="0" smtClean="0"/>
              <a:t> la masse </a:t>
            </a:r>
            <a:r>
              <a:rPr lang="en-US" dirty="0" err="1" smtClean="0"/>
              <a:t>invariante</a:t>
            </a:r>
            <a:r>
              <a:rPr lang="en-US" dirty="0" smtClean="0"/>
              <a:t> des 4 leptons</a:t>
            </a:r>
          </a:p>
          <a:p>
            <a:r>
              <a:rPr lang="en-US" dirty="0" smtClean="0"/>
              <a:t>qui </a:t>
            </a:r>
            <a:r>
              <a:rPr lang="en-US" dirty="0" smtClean="0"/>
              <a:t>coincide </a:t>
            </a:r>
            <a:r>
              <a:rPr lang="en-US" dirty="0" smtClean="0"/>
              <a:t>avec la masse du boson de Higgs </a:t>
            </a:r>
            <a:r>
              <a:rPr lang="en-US" dirty="0" err="1" smtClean="0"/>
              <a:t>si</a:t>
            </a:r>
            <a:r>
              <a:rPr lang="en-US" dirty="0" smtClean="0"/>
              <a:t> les leptons </a:t>
            </a:r>
            <a:r>
              <a:rPr lang="en-US" dirty="0" err="1" smtClean="0"/>
              <a:t>proviennent</a:t>
            </a:r>
            <a:r>
              <a:rPr lang="en-US" dirty="0" smtClean="0"/>
              <a:t> d’un boson de Higgs</a:t>
            </a:r>
            <a:endParaRPr lang="fr-FR"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469175"/>
            <a:ext cx="5576887" cy="431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 name="ZoneTexte 4"/>
          <p:cNvSpPr txBox="1">
            <a:spLocks noChangeArrowheads="1"/>
          </p:cNvSpPr>
          <p:nvPr/>
        </p:nvSpPr>
        <p:spPr bwMode="auto">
          <a:xfrm>
            <a:off x="7092951" y="4555907"/>
            <a:ext cx="135951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1600">
                <a:solidFill>
                  <a:srgbClr val="0000FF"/>
                </a:solidFill>
              </a:rPr>
              <a:t>spectre brut</a:t>
            </a:r>
            <a:br>
              <a:rPr lang="fr-FR" sz="1600">
                <a:solidFill>
                  <a:srgbClr val="0000FF"/>
                </a:solidFill>
              </a:rPr>
            </a:br>
            <a:r>
              <a:rPr lang="fr-FR" sz="1600">
                <a:solidFill>
                  <a:srgbClr val="0000FF"/>
                </a:solidFill>
              </a:rPr>
              <a:t>entre </a:t>
            </a:r>
            <a:br>
              <a:rPr lang="fr-FR" sz="1600">
                <a:solidFill>
                  <a:srgbClr val="0000FF"/>
                </a:solidFill>
              </a:rPr>
            </a:br>
            <a:r>
              <a:rPr lang="fr-FR" sz="1600">
                <a:solidFill>
                  <a:srgbClr val="0000FF"/>
                </a:solidFill>
              </a:rPr>
              <a:t>70 et 180 GeV</a:t>
            </a:r>
          </a:p>
        </p:txBody>
      </p:sp>
      <p:sp>
        <p:nvSpPr>
          <p:cNvPr id="4" name="Slide Number Placeholder 3"/>
          <p:cNvSpPr>
            <a:spLocks noGrp="1"/>
          </p:cNvSpPr>
          <p:nvPr>
            <p:ph type="sldNum" sz="quarter" idx="12"/>
          </p:nvPr>
        </p:nvSpPr>
        <p:spPr/>
        <p:txBody>
          <a:bodyPr/>
          <a:lstStyle/>
          <a:p>
            <a:fld id="{5FD889E0-CAB2-4699-909D-B9A88D47ACBE}" type="slidenum">
              <a:rPr lang="en-US" smtClean="0"/>
              <a:t>53</a:t>
            </a:fld>
            <a:endParaRPr lang="en-US"/>
          </a:p>
        </p:txBody>
      </p:sp>
    </p:spTree>
    <p:extLst>
      <p:ext uri="{BB962C8B-B14F-4D97-AF65-F5344CB8AC3E}">
        <p14:creationId xmlns:p14="http://schemas.microsoft.com/office/powerpoint/2010/main" val="3878419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a:t>
            </a:r>
            <a:r>
              <a:rPr lang="fr-FR" dirty="0" smtClean="0"/>
              <a:t>ZZ→</a:t>
            </a:r>
            <a:r>
              <a:rPr lang="fr-FR" dirty="0"/>
              <a:t>4 leptons</a:t>
            </a:r>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sp>
        <p:nvSpPr>
          <p:cNvPr id="12" name="ZoneTexte 11"/>
          <p:cNvSpPr txBox="1"/>
          <p:nvPr/>
        </p:nvSpPr>
        <p:spPr>
          <a:xfrm>
            <a:off x="111126" y="1776084"/>
            <a:ext cx="9032874" cy="646331"/>
          </a:xfrm>
          <a:prstGeom prst="rect">
            <a:avLst/>
          </a:prstGeom>
          <a:solidFill>
            <a:srgbClr val="FFFFFF"/>
          </a:solidFill>
        </p:spPr>
        <p:txBody>
          <a:bodyPr wrap="square" rtlCol="0">
            <a:spAutoFit/>
          </a:bodyPr>
          <a:lstStyle/>
          <a:p>
            <a:r>
              <a:rPr lang="en-US" dirty="0" err="1" smtClean="0"/>
              <a:t>Comme</a:t>
            </a:r>
            <a:r>
              <a:rPr lang="en-US" dirty="0" smtClean="0"/>
              <a:t> pour le canal en 2 photons, on </a:t>
            </a:r>
            <a:r>
              <a:rPr lang="en-US" dirty="0" err="1" smtClean="0"/>
              <a:t>peut</a:t>
            </a:r>
            <a:r>
              <a:rPr lang="en-US" dirty="0" smtClean="0"/>
              <a:t> </a:t>
            </a:r>
            <a:r>
              <a:rPr lang="en-US" dirty="0" err="1" smtClean="0"/>
              <a:t>calculer</a:t>
            </a:r>
            <a:r>
              <a:rPr lang="en-US" dirty="0" smtClean="0"/>
              <a:t> la masse </a:t>
            </a:r>
            <a:r>
              <a:rPr lang="en-US" dirty="0" err="1" smtClean="0"/>
              <a:t>invariante</a:t>
            </a:r>
            <a:r>
              <a:rPr lang="en-US" dirty="0" smtClean="0"/>
              <a:t> des 4 leptons</a:t>
            </a:r>
          </a:p>
          <a:p>
            <a:r>
              <a:rPr lang="en-US" dirty="0" smtClean="0"/>
              <a:t>qui </a:t>
            </a:r>
            <a:r>
              <a:rPr lang="en-US" dirty="0" smtClean="0"/>
              <a:t>coincide </a:t>
            </a:r>
            <a:r>
              <a:rPr lang="en-US" dirty="0" smtClean="0"/>
              <a:t>avec la masse du boson de Higgs </a:t>
            </a:r>
            <a:r>
              <a:rPr lang="en-US" dirty="0" err="1" smtClean="0"/>
              <a:t>si</a:t>
            </a:r>
            <a:r>
              <a:rPr lang="en-US" dirty="0" smtClean="0"/>
              <a:t> les leptons </a:t>
            </a:r>
            <a:r>
              <a:rPr lang="en-US" dirty="0" err="1" smtClean="0"/>
              <a:t>proviennent</a:t>
            </a:r>
            <a:r>
              <a:rPr lang="en-US" dirty="0" smtClean="0"/>
              <a:t> d’un boson de Higgs</a:t>
            </a:r>
            <a:endParaRPr lang="fr-FR"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38" y="2460625"/>
            <a:ext cx="5598177" cy="433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ZoneTexte 5"/>
          <p:cNvSpPr txBox="1">
            <a:spLocks noChangeArrowheads="1"/>
          </p:cNvSpPr>
          <p:nvPr/>
        </p:nvSpPr>
        <p:spPr bwMode="auto">
          <a:xfrm>
            <a:off x="7092951" y="4589571"/>
            <a:ext cx="15184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1600">
                <a:solidFill>
                  <a:srgbClr val="0000FF"/>
                </a:solidFill>
              </a:rPr>
              <a:t>bruit de fond </a:t>
            </a:r>
            <a:br>
              <a:rPr lang="fr-FR" sz="1600">
                <a:solidFill>
                  <a:srgbClr val="0000FF"/>
                </a:solidFill>
              </a:rPr>
            </a:br>
            <a:r>
              <a:rPr lang="fr-FR" sz="1600">
                <a:solidFill>
                  <a:srgbClr val="0000FF"/>
                </a:solidFill>
              </a:rPr>
              <a:t>électrofaible :</a:t>
            </a:r>
          </a:p>
          <a:p>
            <a:pPr eaLnBrk="1" hangingPunct="1"/>
            <a:r>
              <a:rPr lang="fr-FR" sz="1600">
                <a:solidFill>
                  <a:srgbClr val="0000FF"/>
                </a:solidFill>
              </a:rPr>
              <a:t>Z et ZZ</a:t>
            </a:r>
            <a:br>
              <a:rPr lang="fr-FR" sz="1600">
                <a:solidFill>
                  <a:srgbClr val="0000FF"/>
                </a:solidFill>
              </a:rPr>
            </a:br>
            <a:r>
              <a:rPr lang="fr-FR" sz="1600">
                <a:solidFill>
                  <a:srgbClr val="0000FF"/>
                </a:solidFill>
              </a:rPr>
              <a:t>en quatre leptons</a:t>
            </a:r>
          </a:p>
        </p:txBody>
      </p:sp>
      <p:sp>
        <p:nvSpPr>
          <p:cNvPr id="4" name="Slide Number Placeholder 3"/>
          <p:cNvSpPr>
            <a:spLocks noGrp="1"/>
          </p:cNvSpPr>
          <p:nvPr>
            <p:ph type="sldNum" sz="quarter" idx="12"/>
          </p:nvPr>
        </p:nvSpPr>
        <p:spPr/>
        <p:txBody>
          <a:bodyPr/>
          <a:lstStyle/>
          <a:p>
            <a:fld id="{5FD889E0-CAB2-4699-909D-B9A88D47ACBE}" type="slidenum">
              <a:rPr lang="en-US" smtClean="0"/>
              <a:t>54</a:t>
            </a:fld>
            <a:endParaRPr lang="en-US"/>
          </a:p>
        </p:txBody>
      </p:sp>
    </p:spTree>
    <p:extLst>
      <p:ext uri="{BB962C8B-B14F-4D97-AF65-F5344CB8AC3E}">
        <p14:creationId xmlns:p14="http://schemas.microsoft.com/office/powerpoint/2010/main" val="200681746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a:t>
            </a:r>
            <a:r>
              <a:rPr lang="fr-FR" dirty="0" smtClean="0"/>
              <a:t>ZZ→</a:t>
            </a:r>
            <a:r>
              <a:rPr lang="fr-FR" dirty="0"/>
              <a:t>4 leptons</a:t>
            </a:r>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sp>
        <p:nvSpPr>
          <p:cNvPr id="12" name="ZoneTexte 11"/>
          <p:cNvSpPr txBox="1"/>
          <p:nvPr/>
        </p:nvSpPr>
        <p:spPr>
          <a:xfrm>
            <a:off x="111126" y="1776084"/>
            <a:ext cx="9032874" cy="646331"/>
          </a:xfrm>
          <a:prstGeom prst="rect">
            <a:avLst/>
          </a:prstGeom>
          <a:solidFill>
            <a:srgbClr val="FFFFFF"/>
          </a:solidFill>
        </p:spPr>
        <p:txBody>
          <a:bodyPr wrap="square" rtlCol="0">
            <a:spAutoFit/>
          </a:bodyPr>
          <a:lstStyle/>
          <a:p>
            <a:r>
              <a:rPr lang="en-US" dirty="0" err="1" smtClean="0"/>
              <a:t>Comme</a:t>
            </a:r>
            <a:r>
              <a:rPr lang="en-US" dirty="0" smtClean="0"/>
              <a:t> pour le canal en 2 photons, on </a:t>
            </a:r>
            <a:r>
              <a:rPr lang="en-US" dirty="0" err="1" smtClean="0"/>
              <a:t>peut</a:t>
            </a:r>
            <a:r>
              <a:rPr lang="en-US" dirty="0" smtClean="0"/>
              <a:t> </a:t>
            </a:r>
            <a:r>
              <a:rPr lang="en-US" dirty="0" err="1" smtClean="0"/>
              <a:t>calculer</a:t>
            </a:r>
            <a:r>
              <a:rPr lang="en-US" dirty="0" smtClean="0"/>
              <a:t> la masse </a:t>
            </a:r>
            <a:r>
              <a:rPr lang="en-US" dirty="0" err="1" smtClean="0"/>
              <a:t>invariante</a:t>
            </a:r>
            <a:r>
              <a:rPr lang="en-US" dirty="0" smtClean="0"/>
              <a:t> des 4 leptons</a:t>
            </a:r>
          </a:p>
          <a:p>
            <a:r>
              <a:rPr lang="en-US" dirty="0" smtClean="0"/>
              <a:t>qui </a:t>
            </a:r>
            <a:r>
              <a:rPr lang="en-US" dirty="0" smtClean="0"/>
              <a:t>coincide </a:t>
            </a:r>
            <a:r>
              <a:rPr lang="en-US" dirty="0" smtClean="0"/>
              <a:t>avec la masse du boson de Higgs </a:t>
            </a:r>
            <a:r>
              <a:rPr lang="en-US" dirty="0" err="1" smtClean="0"/>
              <a:t>si</a:t>
            </a:r>
            <a:r>
              <a:rPr lang="en-US" dirty="0" smtClean="0"/>
              <a:t> les leptons </a:t>
            </a:r>
            <a:r>
              <a:rPr lang="en-US" dirty="0" err="1" smtClean="0"/>
              <a:t>proviennent</a:t>
            </a:r>
            <a:r>
              <a:rPr lang="en-US" dirty="0" smtClean="0"/>
              <a:t> d’un boson de Higgs</a:t>
            </a:r>
            <a:endParaRPr lang="fr-FR"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63" y="2476500"/>
            <a:ext cx="5557180" cy="430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ZoneTexte 5"/>
          <p:cNvSpPr txBox="1">
            <a:spLocks noChangeArrowheads="1"/>
          </p:cNvSpPr>
          <p:nvPr/>
        </p:nvSpPr>
        <p:spPr bwMode="auto">
          <a:xfrm>
            <a:off x="7092950" y="4560997"/>
            <a:ext cx="150433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1600">
                <a:solidFill>
                  <a:srgbClr val="0000FF"/>
                </a:solidFill>
              </a:rPr>
              <a:t>… dans la</a:t>
            </a:r>
            <a:br>
              <a:rPr lang="fr-FR" sz="1600">
                <a:solidFill>
                  <a:srgbClr val="0000FF"/>
                </a:solidFill>
              </a:rPr>
            </a:br>
            <a:r>
              <a:rPr lang="fr-FR" sz="1600">
                <a:solidFill>
                  <a:srgbClr val="0000FF"/>
                </a:solidFill>
              </a:rPr>
              <a:t>fenêtre de masse</a:t>
            </a:r>
            <a:br>
              <a:rPr lang="fr-FR" sz="1600">
                <a:solidFill>
                  <a:srgbClr val="0000FF"/>
                </a:solidFill>
              </a:rPr>
            </a:br>
            <a:r>
              <a:rPr lang="fr-FR" sz="1600">
                <a:solidFill>
                  <a:srgbClr val="0000FF"/>
                </a:solidFill>
              </a:rPr>
              <a:t>autorisée par</a:t>
            </a:r>
            <a:br>
              <a:rPr lang="fr-FR" sz="1600">
                <a:solidFill>
                  <a:srgbClr val="0000FF"/>
                </a:solidFill>
              </a:rPr>
            </a:br>
            <a:r>
              <a:rPr lang="fr-FR" sz="1600">
                <a:solidFill>
                  <a:srgbClr val="0000FF"/>
                </a:solidFill>
              </a:rPr>
              <a:t>le mode WW </a:t>
            </a:r>
          </a:p>
        </p:txBody>
      </p:sp>
      <p:sp>
        <p:nvSpPr>
          <p:cNvPr id="4" name="Slide Number Placeholder 3"/>
          <p:cNvSpPr>
            <a:spLocks noGrp="1"/>
          </p:cNvSpPr>
          <p:nvPr>
            <p:ph type="sldNum" sz="quarter" idx="12"/>
          </p:nvPr>
        </p:nvSpPr>
        <p:spPr/>
        <p:txBody>
          <a:bodyPr/>
          <a:lstStyle/>
          <a:p>
            <a:fld id="{5FD889E0-CAB2-4699-909D-B9A88D47ACBE}" type="slidenum">
              <a:rPr lang="en-US" smtClean="0"/>
              <a:t>55</a:t>
            </a:fld>
            <a:endParaRPr lang="en-US"/>
          </a:p>
        </p:txBody>
      </p:sp>
    </p:spTree>
    <p:extLst>
      <p:ext uri="{BB962C8B-B14F-4D97-AF65-F5344CB8AC3E}">
        <p14:creationId xmlns:p14="http://schemas.microsoft.com/office/powerpoint/2010/main" val="200681746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a:t>
            </a:r>
            <a:r>
              <a:rPr lang="fr-FR" dirty="0" smtClean="0"/>
              <a:t>ZZ→</a:t>
            </a:r>
            <a:r>
              <a:rPr lang="fr-FR" dirty="0"/>
              <a:t>4 leptons</a:t>
            </a:r>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pic>
        <p:nvPicPr>
          <p:cNvPr id="12" name="Picture 1" descr="spectrum.png"/>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2110324"/>
            <a:ext cx="4525353" cy="4451684"/>
          </a:xfrm>
          <a:prstGeom prst="rect">
            <a:avLst/>
          </a:prstGeom>
          <a:ln>
            <a:noFill/>
          </a:ln>
        </p:spPr>
      </p:pic>
      <p:sp>
        <p:nvSpPr>
          <p:cNvPr id="14" name="ZoneTexte 13"/>
          <p:cNvSpPr txBox="1"/>
          <p:nvPr/>
        </p:nvSpPr>
        <p:spPr>
          <a:xfrm>
            <a:off x="2328042" y="1854305"/>
            <a:ext cx="4126400" cy="369332"/>
          </a:xfrm>
          <a:prstGeom prst="rect">
            <a:avLst/>
          </a:prstGeom>
          <a:solidFill>
            <a:schemeClr val="accent3">
              <a:lumMod val="20000"/>
              <a:lumOff val="80000"/>
            </a:schemeClr>
          </a:solidFill>
        </p:spPr>
        <p:txBody>
          <a:bodyPr wrap="none" rtlCol="0">
            <a:spAutoFit/>
          </a:bodyPr>
          <a:lstStyle/>
          <a:p>
            <a:r>
              <a:rPr lang="en-US" dirty="0" err="1" smtClean="0"/>
              <a:t>Spectre</a:t>
            </a:r>
            <a:r>
              <a:rPr lang="en-US" dirty="0" smtClean="0"/>
              <a:t> de masse </a:t>
            </a:r>
            <a:r>
              <a:rPr lang="en-US" dirty="0" err="1" smtClean="0"/>
              <a:t>invariante</a:t>
            </a:r>
            <a:r>
              <a:rPr lang="en-US" dirty="0" smtClean="0"/>
              <a:t> des 4 </a:t>
            </a:r>
            <a:r>
              <a:rPr lang="en-US" dirty="0" smtClean="0"/>
              <a:t>leptons</a:t>
            </a:r>
            <a:endParaRPr lang="fr-FR" dirty="0"/>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9339" y="2871440"/>
            <a:ext cx="4620392"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404391" y="6377342"/>
            <a:ext cx="3327258" cy="400110"/>
          </a:xfrm>
          <a:prstGeom prst="rect">
            <a:avLst/>
          </a:prstGeom>
          <a:solidFill>
            <a:schemeClr val="accent3">
              <a:lumMod val="20000"/>
              <a:lumOff val="80000"/>
            </a:schemeClr>
          </a:solidFill>
          <a:ln>
            <a:solidFill>
              <a:schemeClr val="tx1"/>
            </a:solidFill>
          </a:ln>
        </p:spPr>
        <p:txBody>
          <a:bodyPr wrap="none" rtlCol="0">
            <a:spAutoFit/>
          </a:bodyPr>
          <a:lstStyle/>
          <a:p>
            <a:r>
              <a:rPr lang="fr-FR" sz="2000" dirty="0" smtClean="0"/>
              <a:t>Significativité statistique: 3,4</a:t>
            </a:r>
            <a:r>
              <a:rPr lang="fr-FR" sz="2000" dirty="0" smtClean="0">
                <a:latin typeface="Symbol" pitchFamily="18" charset="2"/>
              </a:rPr>
              <a:t>s</a:t>
            </a:r>
            <a:endParaRPr lang="fr-FR" sz="2000" dirty="0">
              <a:latin typeface="Symbol" pitchFamily="18" charset="2"/>
            </a:endParaRPr>
          </a:p>
        </p:txBody>
      </p:sp>
      <p:sp>
        <p:nvSpPr>
          <p:cNvPr id="15" name="ZoneTexte 14"/>
          <p:cNvSpPr txBox="1"/>
          <p:nvPr/>
        </p:nvSpPr>
        <p:spPr>
          <a:xfrm>
            <a:off x="5081671" y="6383621"/>
            <a:ext cx="3327258" cy="400110"/>
          </a:xfrm>
          <a:prstGeom prst="rect">
            <a:avLst/>
          </a:prstGeom>
          <a:solidFill>
            <a:schemeClr val="accent3">
              <a:lumMod val="20000"/>
              <a:lumOff val="80000"/>
            </a:schemeClr>
          </a:solidFill>
          <a:ln>
            <a:solidFill>
              <a:schemeClr val="tx1"/>
            </a:solidFill>
          </a:ln>
        </p:spPr>
        <p:txBody>
          <a:bodyPr wrap="none" rtlCol="0">
            <a:spAutoFit/>
          </a:bodyPr>
          <a:lstStyle/>
          <a:p>
            <a:r>
              <a:rPr lang="fr-FR" sz="2000" dirty="0" smtClean="0"/>
              <a:t>Significativité statistique: 3,2</a:t>
            </a:r>
            <a:r>
              <a:rPr lang="fr-FR" sz="2000" dirty="0" smtClean="0">
                <a:latin typeface="Symbol" pitchFamily="18" charset="2"/>
              </a:rPr>
              <a:t>s</a:t>
            </a:r>
            <a:endParaRPr lang="fr-FR" sz="2000" dirty="0">
              <a:latin typeface="Symbol" pitchFamily="18" charset="2"/>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t>56</a:t>
            </a:fld>
            <a:endParaRPr lang="en-US"/>
          </a:p>
        </p:txBody>
      </p:sp>
    </p:spTree>
    <p:extLst>
      <p:ext uri="{BB962C8B-B14F-4D97-AF65-F5344CB8AC3E}">
        <p14:creationId xmlns:p14="http://schemas.microsoft.com/office/powerpoint/2010/main" val="3977357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Et en combinant les canaux!</a:t>
            </a:r>
            <a:endParaRPr lang="fr-FR" dirty="0"/>
          </a:p>
        </p:txBody>
      </p:sp>
      <p:sp>
        <p:nvSpPr>
          <p:cNvPr id="5" name="Espace réservé du pied de page 4"/>
          <p:cNvSpPr>
            <a:spLocks noGrp="1"/>
          </p:cNvSpPr>
          <p:nvPr>
            <p:ph type="ftr" sz="quarter" idx="11"/>
          </p:nvPr>
        </p:nvSpPr>
        <p:spPr/>
        <p:txBody>
          <a:bodyPr/>
          <a:lstStyle/>
          <a:p>
            <a:r>
              <a:rPr lang="fr-FR" smtClean="0"/>
              <a:t>J. MALCLES 25/09/2012</a:t>
            </a:r>
            <a:endParaRPr lang="en-US"/>
          </a:p>
        </p:txBody>
      </p:sp>
      <p:pic>
        <p:nvPicPr>
          <p:cNvPr id="8" name="Picture 24" descr="Untitled1.png"/>
          <p:cNvPicPr preferRelativeResize="0">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761893"/>
            <a:ext cx="4719953" cy="4304371"/>
          </a:xfrm>
          <a:prstGeom prst="rect">
            <a:avLst/>
          </a:prstGeom>
          <a:ln>
            <a:noFill/>
          </a:ln>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509" y="2581569"/>
            <a:ext cx="4259766" cy="408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4480402" y="1851428"/>
            <a:ext cx="4629150" cy="646331"/>
          </a:xfrm>
          <a:prstGeom prst="rect">
            <a:avLst/>
          </a:prstGeom>
          <a:solidFill>
            <a:schemeClr val="accent3">
              <a:lumMod val="20000"/>
              <a:lumOff val="80000"/>
            </a:schemeClr>
          </a:solidFill>
        </p:spPr>
        <p:txBody>
          <a:bodyPr wrap="square" rtlCol="0">
            <a:spAutoFit/>
          </a:bodyPr>
          <a:lstStyle/>
          <a:p>
            <a:r>
              <a:rPr lang="fr-FR" dirty="0" smtClean="0"/>
              <a:t>Probabilité que les données soient compatibles avec une fluctuation du bruit de fond </a:t>
            </a:r>
            <a:endParaRPr lang="fr-FR"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t>57</a:t>
            </a:fld>
            <a:endParaRPr lang="en-US"/>
          </a:p>
        </p:txBody>
      </p:sp>
    </p:spTree>
    <p:extLst>
      <p:ext uri="{BB962C8B-B14F-4D97-AF65-F5344CB8AC3E}">
        <p14:creationId xmlns:p14="http://schemas.microsoft.com/office/powerpoint/2010/main" val="290912748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Et en combinant les canaux!</a:t>
            </a:r>
            <a:endParaRPr lang="fr-FR" dirty="0"/>
          </a:p>
        </p:txBody>
      </p:sp>
      <p:sp>
        <p:nvSpPr>
          <p:cNvPr id="5" name="Espace réservé du pied de page 4"/>
          <p:cNvSpPr>
            <a:spLocks noGrp="1"/>
          </p:cNvSpPr>
          <p:nvPr>
            <p:ph type="ftr" sz="quarter" idx="11"/>
          </p:nvPr>
        </p:nvSpPr>
        <p:spPr/>
        <p:txBody>
          <a:bodyPr/>
          <a:lstStyle/>
          <a:p>
            <a:r>
              <a:rPr lang="fr-FR" smtClean="0"/>
              <a:t>J. MALCLES 25/09/2012</a:t>
            </a:r>
            <a:endParaRPr lang="en-US"/>
          </a:p>
        </p:txBody>
      </p:sp>
      <p:pic>
        <p:nvPicPr>
          <p:cNvPr id="8" name="Picture 24" descr="Untitled1.png"/>
          <p:cNvPicPr preferRelativeResize="0">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761893"/>
            <a:ext cx="4719953" cy="4304371"/>
          </a:xfrm>
          <a:prstGeom prst="rect">
            <a:avLst/>
          </a:prstGeom>
          <a:ln>
            <a:noFill/>
          </a:ln>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509" y="2581569"/>
            <a:ext cx="4259766" cy="408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4480402" y="1851428"/>
            <a:ext cx="4629150" cy="646331"/>
          </a:xfrm>
          <a:prstGeom prst="rect">
            <a:avLst/>
          </a:prstGeom>
          <a:solidFill>
            <a:schemeClr val="accent3">
              <a:lumMod val="20000"/>
              <a:lumOff val="80000"/>
            </a:schemeClr>
          </a:solidFill>
        </p:spPr>
        <p:txBody>
          <a:bodyPr wrap="square" rtlCol="0">
            <a:spAutoFit/>
          </a:bodyPr>
          <a:lstStyle/>
          <a:p>
            <a:r>
              <a:rPr lang="fr-FR" dirty="0" smtClean="0"/>
              <a:t>Probabilité que les données soient compatibles avec une fluctuation du bruit de fond </a:t>
            </a:r>
            <a:endParaRPr lang="fr-FR" dirty="0"/>
          </a:p>
        </p:txBody>
      </p:sp>
      <p:sp>
        <p:nvSpPr>
          <p:cNvPr id="3" name="Explosion 1 2"/>
          <p:cNvSpPr/>
          <p:nvPr/>
        </p:nvSpPr>
        <p:spPr>
          <a:xfrm>
            <a:off x="1905082" y="3283786"/>
            <a:ext cx="5214968" cy="2938182"/>
          </a:xfrm>
          <a:prstGeom prst="irregularSeal1">
            <a:avLst/>
          </a:prstGeom>
          <a:solidFill>
            <a:schemeClr val="accent3"/>
          </a:solidFill>
          <a:ln w="57150"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solidFill>
                  <a:srgbClr val="FF0000"/>
                </a:solidFill>
              </a:rPr>
              <a:t>5</a:t>
            </a:r>
            <a:r>
              <a:rPr lang="fr-FR" sz="3600" dirty="0" smtClean="0">
                <a:solidFill>
                  <a:srgbClr val="FF0000"/>
                </a:solidFill>
                <a:latin typeface="Symbol" pitchFamily="18" charset="2"/>
              </a:rPr>
              <a:t>s</a:t>
            </a:r>
            <a:r>
              <a:rPr lang="fr-FR" sz="3600" dirty="0" smtClean="0">
                <a:solidFill>
                  <a:srgbClr val="FF0000"/>
                </a:solidFill>
              </a:rPr>
              <a:t> =&gt; Découverte! </a:t>
            </a:r>
            <a:endParaRPr lang="fr-FR" sz="3600" dirty="0">
              <a:solidFill>
                <a:srgbClr val="FF0000"/>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t>58</a:t>
            </a:fld>
            <a:endParaRPr lang="en-US"/>
          </a:p>
        </p:txBody>
      </p:sp>
    </p:spTree>
    <p:extLst>
      <p:ext uri="{BB962C8B-B14F-4D97-AF65-F5344CB8AC3E}">
        <p14:creationId xmlns:p14="http://schemas.microsoft.com/office/powerpoint/2010/main" val="163839824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Conclusions et perspectives</a:t>
            </a:r>
            <a:endParaRPr lang="fr-FR" dirty="0"/>
          </a:p>
        </p:txBody>
      </p:sp>
      <p:sp>
        <p:nvSpPr>
          <p:cNvPr id="3" name="Espace réservé du contenu 2"/>
          <p:cNvSpPr>
            <a:spLocks noGrp="1"/>
          </p:cNvSpPr>
          <p:nvPr>
            <p:ph idx="1"/>
          </p:nvPr>
        </p:nvSpPr>
        <p:spPr>
          <a:xfrm>
            <a:off x="294281" y="1945896"/>
            <a:ext cx="8596095" cy="4557130"/>
          </a:xfrm>
        </p:spPr>
        <p:txBody>
          <a:bodyPr>
            <a:normAutofit fontScale="77500" lnSpcReduction="20000"/>
          </a:bodyPr>
          <a:lstStyle/>
          <a:p>
            <a:r>
              <a:rPr lang="fr-FR" b="1" dirty="0" smtClean="0"/>
              <a:t>Une nouvelle particule d’une masse proche de 125 GeV a été découverte</a:t>
            </a:r>
            <a:r>
              <a:rPr lang="fr-FR" dirty="0" smtClean="0"/>
              <a:t>, dont les propriétés semblent compatibles avec celles du boson de Higgs prédit par le Modèle Standard.</a:t>
            </a:r>
          </a:p>
          <a:p>
            <a:pPr lvl="1"/>
            <a:r>
              <a:rPr lang="fr-FR" dirty="0" smtClean="0">
                <a:solidFill>
                  <a:schemeClr val="accent1">
                    <a:lumMod val="75000"/>
                  </a:schemeClr>
                </a:solidFill>
              </a:rPr>
              <a:t>La précision des mesures de ses couplages avec les particules du Modèle Standard est encore insuffisante pour affirmer que c’est le boson de Higgs du MS</a:t>
            </a:r>
          </a:p>
          <a:p>
            <a:pPr lvl="1"/>
            <a:r>
              <a:rPr lang="fr-FR" dirty="0" smtClean="0">
                <a:solidFill>
                  <a:schemeClr val="accent1">
                    <a:lumMod val="75000"/>
                  </a:schemeClr>
                </a:solidFill>
              </a:rPr>
              <a:t>La mesure de son spin nécessite plus de données en particulier dans le canal H-&gt;4l (spin 0 attendu pour un Higgs)</a:t>
            </a:r>
          </a:p>
          <a:p>
            <a:r>
              <a:rPr lang="fr-FR" dirty="0"/>
              <a:t>F</a:t>
            </a:r>
            <a:r>
              <a:rPr lang="fr-FR" dirty="0" smtClean="0"/>
              <a:t>utures campagnes de prises de données pour améliorer cette précision:</a:t>
            </a:r>
          </a:p>
          <a:p>
            <a:pPr lvl="1"/>
            <a:r>
              <a:rPr lang="fr-FR" dirty="0">
                <a:solidFill>
                  <a:schemeClr val="accent1">
                    <a:lumMod val="75000"/>
                  </a:schemeClr>
                </a:solidFill>
              </a:rPr>
              <a:t>S</a:t>
            </a:r>
            <a:r>
              <a:rPr lang="fr-FR" dirty="0" smtClean="0">
                <a:solidFill>
                  <a:schemeClr val="accent1">
                    <a:lumMod val="75000"/>
                  </a:schemeClr>
                </a:solidFill>
              </a:rPr>
              <a:t>tatistique plus que doublée fin 2012,</a:t>
            </a:r>
          </a:p>
          <a:p>
            <a:pPr lvl="1"/>
            <a:r>
              <a:rPr lang="fr-FR" dirty="0" smtClean="0">
                <a:solidFill>
                  <a:schemeClr val="accent1">
                    <a:lumMod val="75000"/>
                  </a:schemeClr>
                </a:solidFill>
              </a:rPr>
              <a:t>Données à 13 TeV a partir de 2015</a:t>
            </a:r>
          </a:p>
          <a:p>
            <a:r>
              <a:rPr lang="fr-FR" dirty="0"/>
              <a:t>N</a:t>
            </a:r>
            <a:r>
              <a:rPr lang="fr-FR" dirty="0" smtClean="0"/>
              <a:t>ouvelles pistes ouvertes vers la physique au-delà du MS, en particulier s’il s’avère que ce boson n’est pas un Higgs « standard » </a:t>
            </a:r>
          </a:p>
          <a:p>
            <a:pPr lvl="1"/>
            <a:r>
              <a:rPr lang="fr-FR" dirty="0" smtClean="0">
                <a:solidFill>
                  <a:schemeClr val="accent1">
                    <a:lumMod val="75000"/>
                  </a:schemeClr>
                </a:solidFill>
              </a:rPr>
              <a:t>Il est possible que d’autres bosons de Higgs existent dans d’autres domaines de masse comme prédit par d’autres théories au-delà du MS (ex: la supersymétrie)</a:t>
            </a:r>
          </a:p>
        </p:txBody>
      </p:sp>
      <p:sp>
        <p:nvSpPr>
          <p:cNvPr id="8" name="Espace réservé du pied de page 7"/>
          <p:cNvSpPr>
            <a:spLocks noGrp="1"/>
          </p:cNvSpPr>
          <p:nvPr>
            <p:ph type="ftr" sz="quarter" idx="11"/>
          </p:nvPr>
        </p:nvSpPr>
        <p:spPr/>
        <p:txBody>
          <a:bodyPr/>
          <a:lstStyle/>
          <a:p>
            <a:r>
              <a:rPr lang="fr-FR" smtClean="0"/>
              <a:t>J. MALCLES 25/09/2012</a:t>
            </a: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t>59</a:t>
            </a:fld>
            <a:endParaRPr lang="en-US"/>
          </a:p>
        </p:txBody>
      </p:sp>
    </p:spTree>
    <p:extLst>
      <p:ext uri="{BB962C8B-B14F-4D97-AF65-F5344CB8AC3E}">
        <p14:creationId xmlns:p14="http://schemas.microsoft.com/office/powerpoint/2010/main" val="12038571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r>
              <a:rPr lang="fr-FR" smtClean="0"/>
              <a:t>J. MALCLES 25/09/2012</a:t>
            </a:r>
            <a:endParaRPr lang="en-US" dirty="0"/>
          </a:p>
        </p:txBody>
      </p:sp>
      <p:sp>
        <p:nvSpPr>
          <p:cNvPr id="2" name="Title 1"/>
          <p:cNvSpPr>
            <a:spLocks noGrp="1"/>
          </p:cNvSpPr>
          <p:nvPr>
            <p:ph type="title"/>
          </p:nvPr>
        </p:nvSpPr>
        <p:spPr/>
        <p:txBody>
          <a:bodyPr/>
          <a:lstStyle/>
          <a:p>
            <a:r>
              <a:rPr lang="en-US" dirty="0" err="1" smtClean="0"/>
              <a:t>Une</a:t>
            </a:r>
            <a:r>
              <a:rPr lang="en-US" dirty="0" smtClean="0"/>
              <a:t> </a:t>
            </a:r>
            <a:r>
              <a:rPr lang="en-US" dirty="0" err="1" smtClean="0"/>
              <a:t>vieille</a:t>
            </a:r>
            <a:r>
              <a:rPr lang="en-US" dirty="0"/>
              <a:t> </a:t>
            </a:r>
            <a:r>
              <a:rPr lang="en-US" dirty="0" smtClean="0"/>
              <a:t>question</a:t>
            </a:r>
            <a:endParaRPr lang="en-US" dirty="0"/>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015" y="4058720"/>
            <a:ext cx="2276475" cy="2219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 name="Text Box 5"/>
          <p:cNvSpPr txBox="1">
            <a:spLocks noChangeArrowheads="1"/>
          </p:cNvSpPr>
          <p:nvPr/>
        </p:nvSpPr>
        <p:spPr bwMode="auto">
          <a:xfrm>
            <a:off x="928036" y="1753594"/>
            <a:ext cx="7733630"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buClr>
                <a:srgbClr val="3333CC"/>
              </a:buClr>
              <a:buFont typeface="Arial Unicode MS" charset="0"/>
              <a:buNone/>
            </a:pPr>
            <a:r>
              <a:rPr lang="en-US" sz="2000" b="1" dirty="0" err="1" smtClean="0">
                <a:solidFill>
                  <a:srgbClr val="990000"/>
                </a:solidFill>
                <a:latin typeface="+mn-lt"/>
              </a:rPr>
              <a:t>L’idée</a:t>
            </a:r>
            <a:r>
              <a:rPr lang="en-US" sz="2000" b="1" dirty="0" smtClean="0">
                <a:solidFill>
                  <a:srgbClr val="990000"/>
                </a:solidFill>
                <a:latin typeface="+mn-lt"/>
              </a:rPr>
              <a:t> </a:t>
            </a:r>
            <a:r>
              <a:rPr lang="en-US" sz="2000" b="1" dirty="0" smtClean="0">
                <a:solidFill>
                  <a:srgbClr val="990000"/>
                </a:solidFill>
                <a:latin typeface="+mn-lt"/>
              </a:rPr>
              <a:t>de </a:t>
            </a:r>
            <a:r>
              <a:rPr lang="en-US" sz="2000" b="1" dirty="0" err="1" smtClean="0">
                <a:solidFill>
                  <a:srgbClr val="990000"/>
                </a:solidFill>
                <a:latin typeface="+mn-lt"/>
              </a:rPr>
              <a:t>d</a:t>
            </a:r>
            <a:r>
              <a:rPr lang="en-US" sz="2000" b="1" dirty="0" err="1" smtClean="0">
                <a:solidFill>
                  <a:srgbClr val="990000"/>
                </a:solidFill>
                <a:latin typeface="+mn-lt"/>
              </a:rPr>
              <a:t>écrire</a:t>
            </a:r>
            <a:r>
              <a:rPr lang="en-US" sz="2000" b="1" dirty="0" smtClean="0">
                <a:solidFill>
                  <a:srgbClr val="990000"/>
                </a:solidFill>
                <a:latin typeface="+mn-lt"/>
              </a:rPr>
              <a:t> le monde </a:t>
            </a:r>
            <a:r>
              <a:rPr lang="en-US" sz="2000" b="1" dirty="0" err="1" smtClean="0">
                <a:solidFill>
                  <a:srgbClr val="990000"/>
                </a:solidFill>
                <a:latin typeface="+mn-lt"/>
              </a:rPr>
              <a:t>à</a:t>
            </a:r>
            <a:r>
              <a:rPr lang="en-US" sz="2000" b="1" dirty="0" smtClean="0">
                <a:solidFill>
                  <a:srgbClr val="990000"/>
                </a:solidFill>
                <a:latin typeface="+mn-lt"/>
              </a:rPr>
              <a:t> </a:t>
            </a:r>
            <a:r>
              <a:rPr lang="en-US" sz="2000" b="1" dirty="0" err="1" smtClean="0">
                <a:solidFill>
                  <a:srgbClr val="990000"/>
                </a:solidFill>
                <a:latin typeface="+mn-lt"/>
              </a:rPr>
              <a:t>partir</a:t>
            </a:r>
            <a:r>
              <a:rPr lang="en-US" sz="2000" b="1" dirty="0" smtClean="0">
                <a:solidFill>
                  <a:srgbClr val="990000"/>
                </a:solidFill>
                <a:latin typeface="+mn-lt"/>
              </a:rPr>
              <a:t> de </a:t>
            </a:r>
            <a:r>
              <a:rPr lang="en-US" sz="2000" b="1" dirty="0" err="1" smtClean="0">
                <a:solidFill>
                  <a:srgbClr val="990000"/>
                </a:solidFill>
                <a:latin typeface="+mn-lt"/>
              </a:rPr>
              <a:t>quelques</a:t>
            </a:r>
            <a:r>
              <a:rPr lang="en-US" sz="2000" b="1" dirty="0" smtClean="0">
                <a:solidFill>
                  <a:srgbClr val="990000"/>
                </a:solidFill>
                <a:latin typeface="+mn-lt"/>
              </a:rPr>
              <a:t> </a:t>
            </a:r>
            <a:r>
              <a:rPr lang="en-US" sz="2000" b="1" dirty="0" err="1" smtClean="0">
                <a:solidFill>
                  <a:srgbClr val="990000"/>
                </a:solidFill>
                <a:latin typeface="+mn-lt"/>
              </a:rPr>
              <a:t>éléments</a:t>
            </a:r>
            <a:r>
              <a:rPr lang="en-US" sz="2000" b="1" dirty="0" smtClean="0">
                <a:solidFill>
                  <a:srgbClr val="990000"/>
                </a:solidFill>
                <a:latin typeface="+mn-lt"/>
              </a:rPr>
              <a:t> et </a:t>
            </a:r>
            <a:r>
              <a:rPr lang="en-US" sz="2000" b="1" dirty="0" err="1" smtClean="0">
                <a:solidFill>
                  <a:srgbClr val="990000"/>
                </a:solidFill>
                <a:latin typeface="+mn-lt"/>
              </a:rPr>
              <a:t>leurs</a:t>
            </a:r>
            <a:endParaRPr lang="en-US" sz="2000" b="1" dirty="0" smtClean="0">
              <a:solidFill>
                <a:srgbClr val="990000"/>
              </a:solidFill>
              <a:latin typeface="+mn-lt"/>
            </a:endParaRPr>
          </a:p>
          <a:p>
            <a:pPr>
              <a:buClr>
                <a:srgbClr val="3333CC"/>
              </a:buClr>
              <a:buFont typeface="Arial Unicode MS" charset="0"/>
              <a:buNone/>
            </a:pPr>
            <a:r>
              <a:rPr lang="en-US" sz="2000" b="1" dirty="0" smtClean="0">
                <a:solidFill>
                  <a:srgbClr val="990000"/>
                </a:solidFill>
                <a:latin typeface="+mn-lt"/>
              </a:rPr>
              <a:t> interactions </a:t>
            </a:r>
            <a:r>
              <a:rPr lang="en-US" sz="2000" b="1" dirty="0" err="1" smtClean="0">
                <a:solidFill>
                  <a:srgbClr val="990000"/>
                </a:solidFill>
                <a:latin typeface="+mn-lt"/>
              </a:rPr>
              <a:t>n’est</a:t>
            </a:r>
            <a:r>
              <a:rPr lang="en-US" sz="2000" b="1" dirty="0" smtClean="0">
                <a:solidFill>
                  <a:srgbClr val="990000"/>
                </a:solidFill>
                <a:latin typeface="+mn-lt"/>
              </a:rPr>
              <a:t> </a:t>
            </a:r>
            <a:r>
              <a:rPr lang="en-US" sz="2000" b="1" dirty="0" smtClean="0">
                <a:solidFill>
                  <a:srgbClr val="990000"/>
                </a:solidFill>
                <a:latin typeface="+mn-lt"/>
              </a:rPr>
              <a:t>pas </a:t>
            </a:r>
            <a:r>
              <a:rPr lang="en-US" sz="2000" b="1" dirty="0" err="1" smtClean="0">
                <a:solidFill>
                  <a:srgbClr val="990000"/>
                </a:solidFill>
                <a:latin typeface="+mn-lt"/>
              </a:rPr>
              <a:t>neuve</a:t>
            </a:r>
            <a:r>
              <a:rPr lang="en-US" sz="2000" b="1" dirty="0" smtClean="0">
                <a:solidFill>
                  <a:srgbClr val="990000"/>
                </a:solidFill>
                <a:latin typeface="+mn-lt"/>
              </a:rPr>
              <a:t>:</a:t>
            </a:r>
            <a:endParaRPr lang="en-US" sz="2000" b="1" dirty="0">
              <a:solidFill>
                <a:srgbClr val="990000"/>
              </a:solidFill>
              <a:latin typeface="+mn-lt"/>
            </a:endParaRPr>
          </a:p>
        </p:txBody>
      </p:sp>
      <p:pic>
        <p:nvPicPr>
          <p:cNvPr id="1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176" y="4593173"/>
            <a:ext cx="1469532" cy="1735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71" y="2540006"/>
            <a:ext cx="1390882" cy="19277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 name="Rectangle 9"/>
          <p:cNvSpPr>
            <a:spLocks noChangeArrowheads="1"/>
          </p:cNvSpPr>
          <p:nvPr/>
        </p:nvSpPr>
        <p:spPr bwMode="auto">
          <a:xfrm>
            <a:off x="2078558" y="2751678"/>
            <a:ext cx="4132315" cy="1762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a:lnSpc>
                <a:spcPts val="2350"/>
              </a:lnSpc>
              <a:spcBef>
                <a:spcPts val="1250"/>
              </a:spcBef>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FF0000"/>
                </a:solidFill>
                <a:cs typeface="msmincho" charset="0"/>
              </a:rPr>
              <a:t> </a:t>
            </a:r>
            <a:r>
              <a:rPr lang="en-GB" sz="2000" b="1" dirty="0" err="1" smtClean="0">
                <a:solidFill>
                  <a:srgbClr val="FF0000"/>
                </a:solidFill>
                <a:cs typeface="msmincho" charset="0"/>
              </a:rPr>
              <a:t>Démocrite</a:t>
            </a:r>
            <a:r>
              <a:rPr lang="en-GB" sz="2000" b="1" dirty="0" smtClean="0">
                <a:solidFill>
                  <a:srgbClr val="FF0000"/>
                </a:solidFill>
                <a:cs typeface="msmincho" charset="0"/>
              </a:rPr>
              <a:t> </a:t>
            </a:r>
            <a:r>
              <a:rPr lang="en-GB" sz="2000" b="1" dirty="0">
                <a:solidFill>
                  <a:srgbClr val="FF0000"/>
                </a:solidFill>
                <a:cs typeface="msmincho" charset="0"/>
              </a:rPr>
              <a:t>(</a:t>
            </a:r>
            <a:r>
              <a:rPr lang="en-GB" sz="1800" b="1" dirty="0" smtClean="0">
                <a:solidFill>
                  <a:srgbClr val="FF0000"/>
                </a:solidFill>
                <a:cs typeface="msmincho" charset="0"/>
              </a:rPr>
              <a:t>~-400</a:t>
            </a:r>
            <a:r>
              <a:rPr lang="en-GB" sz="2000" b="1" dirty="0" smtClean="0">
                <a:solidFill>
                  <a:srgbClr val="FF0000"/>
                </a:solidFill>
                <a:cs typeface="msmincho" charset="0"/>
              </a:rPr>
              <a:t>)</a:t>
            </a:r>
            <a:endParaRPr lang="en-GB" sz="2000" b="1" dirty="0">
              <a:solidFill>
                <a:srgbClr val="FF0000"/>
              </a:solidFill>
              <a:cs typeface="msmincho" charset="0"/>
            </a:endParaRPr>
          </a:p>
          <a:p>
            <a:pPr algn="ctr">
              <a:lnSpc>
                <a:spcPts val="2350"/>
              </a:lnSpc>
              <a:spcBef>
                <a:spcPts val="1250"/>
              </a:spcBef>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err="1" smtClean="0">
                <a:solidFill>
                  <a:srgbClr val="000000"/>
                </a:solidFill>
                <a:cs typeface="msmincho" charset="0"/>
              </a:rPr>
              <a:t>Démocrite</a:t>
            </a:r>
            <a:r>
              <a:rPr lang="en-GB" sz="2000" dirty="0" smtClean="0">
                <a:solidFill>
                  <a:srgbClr val="000000"/>
                </a:solidFill>
                <a:cs typeface="msmincho" charset="0"/>
              </a:rPr>
              <a:t> déjà </a:t>
            </a:r>
            <a:r>
              <a:rPr lang="en-GB" sz="2000" dirty="0" err="1" smtClean="0">
                <a:solidFill>
                  <a:srgbClr val="000000"/>
                </a:solidFill>
                <a:cs typeface="msmincho" charset="0"/>
              </a:rPr>
              <a:t>pensait</a:t>
            </a:r>
            <a:r>
              <a:rPr lang="en-GB" sz="2000" dirty="0" smtClean="0">
                <a:solidFill>
                  <a:srgbClr val="000000"/>
                </a:solidFill>
                <a:cs typeface="msmincho" charset="0"/>
              </a:rPr>
              <a:t> </a:t>
            </a:r>
            <a:r>
              <a:rPr lang="en-GB" sz="2000" dirty="0" err="1" smtClean="0">
                <a:solidFill>
                  <a:srgbClr val="000000"/>
                </a:solidFill>
                <a:cs typeface="msmincho" charset="0"/>
              </a:rPr>
              <a:t>que</a:t>
            </a:r>
            <a:r>
              <a:rPr lang="en-GB" sz="2000" dirty="0" smtClean="0">
                <a:solidFill>
                  <a:srgbClr val="000000"/>
                </a:solidFill>
                <a:cs typeface="msmincho" charset="0"/>
              </a:rPr>
              <a:t> le monde </a:t>
            </a:r>
            <a:r>
              <a:rPr lang="en-GB" sz="2000" dirty="0" err="1" smtClean="0">
                <a:solidFill>
                  <a:srgbClr val="000000"/>
                </a:solidFill>
                <a:cs typeface="msmincho" charset="0"/>
              </a:rPr>
              <a:t>était</a:t>
            </a:r>
            <a:r>
              <a:rPr lang="en-GB" sz="2000" dirty="0" smtClean="0">
                <a:solidFill>
                  <a:srgbClr val="000000"/>
                </a:solidFill>
                <a:cs typeface="msmincho" charset="0"/>
              </a:rPr>
              <a:t> fait </a:t>
            </a:r>
            <a:r>
              <a:rPr lang="en-GB" sz="2000" dirty="0" err="1" smtClean="0">
                <a:solidFill>
                  <a:srgbClr val="000000"/>
                </a:solidFill>
                <a:cs typeface="msmincho" charset="0"/>
              </a:rPr>
              <a:t>d’éléments</a:t>
            </a:r>
            <a:r>
              <a:rPr lang="en-GB" sz="2000" dirty="0" smtClean="0">
                <a:solidFill>
                  <a:srgbClr val="000000"/>
                </a:solidFill>
                <a:cs typeface="msmincho" charset="0"/>
              </a:rPr>
              <a:t> indivisibles et </a:t>
            </a:r>
            <a:r>
              <a:rPr lang="en-GB" sz="2000" dirty="0" err="1" smtClean="0">
                <a:solidFill>
                  <a:srgbClr val="000000"/>
                </a:solidFill>
                <a:cs typeface="msmincho" charset="0"/>
              </a:rPr>
              <a:t>éternels</a:t>
            </a:r>
            <a:r>
              <a:rPr lang="en-GB" sz="2000" dirty="0" smtClean="0">
                <a:solidFill>
                  <a:srgbClr val="000000"/>
                </a:solidFill>
                <a:cs typeface="msmincho" charset="0"/>
              </a:rPr>
              <a:t>, les “</a:t>
            </a:r>
            <a:r>
              <a:rPr lang="en-GB" sz="2000" dirty="0" err="1" smtClean="0">
                <a:solidFill>
                  <a:srgbClr val="000000"/>
                </a:solidFill>
                <a:cs typeface="msmincho" charset="0"/>
              </a:rPr>
              <a:t>atomes</a:t>
            </a:r>
            <a:r>
              <a:rPr lang="en-GB" sz="2000" dirty="0" smtClean="0">
                <a:solidFill>
                  <a:srgbClr val="000000"/>
                </a:solidFill>
                <a:cs typeface="msmincho" charset="0"/>
              </a:rPr>
              <a:t>”, </a:t>
            </a:r>
            <a:r>
              <a:rPr lang="en-GB" sz="2000" dirty="0" err="1" smtClean="0">
                <a:solidFill>
                  <a:srgbClr val="000000"/>
                </a:solidFill>
                <a:cs typeface="msmincho" charset="0"/>
              </a:rPr>
              <a:t>constituant</a:t>
            </a:r>
            <a:r>
              <a:rPr lang="en-GB" sz="2000" dirty="0" smtClean="0">
                <a:solidFill>
                  <a:srgbClr val="000000"/>
                </a:solidFill>
                <a:cs typeface="msmincho" charset="0"/>
              </a:rPr>
              <a:t> </a:t>
            </a:r>
            <a:r>
              <a:rPr lang="en-GB" sz="2000" dirty="0" err="1" smtClean="0">
                <a:solidFill>
                  <a:srgbClr val="000000"/>
                </a:solidFill>
                <a:cs typeface="msmincho" charset="0"/>
              </a:rPr>
              <a:t>toute</a:t>
            </a:r>
            <a:r>
              <a:rPr lang="en-GB" sz="2000" dirty="0" smtClean="0">
                <a:solidFill>
                  <a:srgbClr val="000000"/>
                </a:solidFill>
                <a:cs typeface="msmincho" charset="0"/>
              </a:rPr>
              <a:t> la </a:t>
            </a:r>
            <a:r>
              <a:rPr lang="en-GB" sz="2000" dirty="0" err="1" smtClean="0">
                <a:solidFill>
                  <a:srgbClr val="000000"/>
                </a:solidFill>
                <a:cs typeface="msmincho" charset="0"/>
              </a:rPr>
              <a:t>matière</a:t>
            </a:r>
            <a:r>
              <a:rPr lang="en-GB" sz="2000" dirty="0" smtClean="0">
                <a:solidFill>
                  <a:srgbClr val="000000"/>
                </a:solidFill>
                <a:cs typeface="msmincho" charset="0"/>
              </a:rPr>
              <a:t>.</a:t>
            </a:r>
            <a:endParaRPr lang="en-GB" sz="2000" dirty="0">
              <a:solidFill>
                <a:srgbClr val="000000"/>
              </a:solidFill>
              <a:cs typeface="msmincho" charset="0"/>
            </a:endParaRPr>
          </a:p>
        </p:txBody>
      </p:sp>
      <p:sp>
        <p:nvSpPr>
          <p:cNvPr id="17" name="Rectangle 10"/>
          <p:cNvSpPr>
            <a:spLocks noChangeArrowheads="1"/>
          </p:cNvSpPr>
          <p:nvPr/>
        </p:nvSpPr>
        <p:spPr bwMode="auto">
          <a:xfrm>
            <a:off x="2163224" y="5024978"/>
            <a:ext cx="4572000" cy="11599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nSpc>
                <a:spcPts val="2350"/>
              </a:lnSpc>
              <a:spcBef>
                <a:spcPts val="1250"/>
              </a:spcBef>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FF0000"/>
                </a:solidFill>
                <a:cs typeface="msmincho" charset="0"/>
              </a:rPr>
              <a:t> </a:t>
            </a:r>
            <a:r>
              <a:rPr lang="en-GB" sz="2000" b="1" dirty="0" err="1" smtClean="0">
                <a:solidFill>
                  <a:srgbClr val="FF0000"/>
                </a:solidFill>
                <a:cs typeface="msmincho" charset="0"/>
              </a:rPr>
              <a:t>Aristote</a:t>
            </a:r>
            <a:r>
              <a:rPr lang="en-GB" sz="2000" b="1" dirty="0" smtClean="0">
                <a:solidFill>
                  <a:srgbClr val="FF0000"/>
                </a:solidFill>
                <a:cs typeface="msmincho" charset="0"/>
              </a:rPr>
              <a:t> </a:t>
            </a:r>
            <a:r>
              <a:rPr lang="en-GB" sz="2000" b="1" dirty="0">
                <a:solidFill>
                  <a:srgbClr val="FF0000"/>
                </a:solidFill>
                <a:cs typeface="msmincho" charset="0"/>
              </a:rPr>
              <a:t>(</a:t>
            </a:r>
            <a:r>
              <a:rPr lang="en-GB" sz="2000" b="1" dirty="0" smtClean="0">
                <a:solidFill>
                  <a:srgbClr val="FF0000"/>
                </a:solidFill>
                <a:cs typeface="msmincho" charset="0"/>
              </a:rPr>
              <a:t>~-350)‏</a:t>
            </a:r>
            <a:endParaRPr lang="en-GB" sz="2000" b="1" dirty="0">
              <a:solidFill>
                <a:srgbClr val="FF0000"/>
              </a:solidFill>
              <a:cs typeface="msmincho" charset="0"/>
            </a:endParaRPr>
          </a:p>
          <a:p>
            <a:pPr>
              <a:lnSpc>
                <a:spcPts val="2350"/>
              </a:lnSpc>
              <a:spcBef>
                <a:spcPts val="1250"/>
              </a:spcBef>
              <a:buSzTx/>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dirty="0" err="1" smtClean="0">
                <a:solidFill>
                  <a:srgbClr val="000000"/>
                </a:solidFill>
                <a:cs typeface="msmincho" charset="0"/>
              </a:rPr>
              <a:t>Aristote</a:t>
            </a:r>
            <a:r>
              <a:rPr lang="en-GB" sz="2000" dirty="0" smtClean="0">
                <a:solidFill>
                  <a:srgbClr val="000000"/>
                </a:solidFill>
                <a:cs typeface="msmincho" charset="0"/>
              </a:rPr>
              <a:t> </a:t>
            </a:r>
            <a:r>
              <a:rPr lang="en-GB" sz="2000" dirty="0" err="1" smtClean="0">
                <a:solidFill>
                  <a:srgbClr val="000000"/>
                </a:solidFill>
                <a:cs typeface="msmincho" charset="0"/>
              </a:rPr>
              <a:t>divisait</a:t>
            </a:r>
            <a:r>
              <a:rPr lang="en-GB" sz="2000" dirty="0" smtClean="0">
                <a:solidFill>
                  <a:srgbClr val="000000"/>
                </a:solidFill>
                <a:cs typeface="msmincho" charset="0"/>
              </a:rPr>
              <a:t> le monde en 4 </a:t>
            </a:r>
            <a:r>
              <a:rPr lang="en-GB" sz="2000" dirty="0" err="1" smtClean="0">
                <a:solidFill>
                  <a:srgbClr val="000000"/>
                </a:solidFill>
                <a:cs typeface="msmincho" charset="0"/>
              </a:rPr>
              <a:t>éléments</a:t>
            </a:r>
            <a:r>
              <a:rPr lang="en-GB" sz="2000" dirty="0" smtClean="0">
                <a:solidFill>
                  <a:srgbClr val="000000"/>
                </a:solidFill>
                <a:cs typeface="msmincho" charset="0"/>
              </a:rPr>
              <a:t>: </a:t>
            </a:r>
            <a:r>
              <a:rPr lang="en-GB" sz="2000" dirty="0" err="1" smtClean="0">
                <a:solidFill>
                  <a:srgbClr val="000000"/>
                </a:solidFill>
                <a:cs typeface="msmincho" charset="0"/>
              </a:rPr>
              <a:t>feu</a:t>
            </a:r>
            <a:r>
              <a:rPr lang="en-GB" sz="2000" dirty="0" smtClean="0">
                <a:solidFill>
                  <a:srgbClr val="000000"/>
                </a:solidFill>
                <a:cs typeface="msmincho" charset="0"/>
              </a:rPr>
              <a:t>, air, eau, </a:t>
            </a:r>
            <a:r>
              <a:rPr lang="en-GB" sz="2000" dirty="0" err="1" smtClean="0">
                <a:solidFill>
                  <a:srgbClr val="000000"/>
                </a:solidFill>
                <a:cs typeface="msmincho" charset="0"/>
              </a:rPr>
              <a:t>terre</a:t>
            </a:r>
            <a:r>
              <a:rPr lang="en-GB" sz="2000" dirty="0">
                <a:solidFill>
                  <a:srgbClr val="000000"/>
                </a:solidFill>
                <a:cs typeface="msmincho" charset="0"/>
              </a:rPr>
              <a:t>.</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 name="Slide Number Placeholder 2"/>
          <p:cNvSpPr>
            <a:spLocks noGrp="1"/>
          </p:cNvSpPr>
          <p:nvPr>
            <p:ph type="sldNum" sz="quarter" idx="12"/>
          </p:nvPr>
        </p:nvSpPr>
        <p:spPr/>
        <p:txBody>
          <a:bodyPr/>
          <a:lstStyle/>
          <a:p>
            <a:fld id="{5FD889E0-CAB2-4699-909D-B9A88D47ACBE}" type="slidenum">
              <a:rPr lang="en-US" smtClean="0"/>
              <a:t>6</a:t>
            </a:fld>
            <a:endParaRPr lang="en-US"/>
          </a:p>
        </p:txBody>
      </p:sp>
    </p:spTree>
    <p:extLst>
      <p:ext uri="{BB962C8B-B14F-4D97-AF65-F5344CB8AC3E}">
        <p14:creationId xmlns:p14="http://schemas.microsoft.com/office/powerpoint/2010/main" val="81091117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 masse </a:t>
            </a:r>
            <a:r>
              <a:rPr lang="en-US" dirty="0" err="1" smtClean="0"/>
              <a:t>est</a:t>
            </a:r>
            <a:r>
              <a:rPr lang="en-US" dirty="0" smtClean="0"/>
              <a:t> </a:t>
            </a:r>
            <a:r>
              <a:rPr lang="en-US" dirty="0" err="1" smtClean="0"/>
              <a:t>dite</a:t>
            </a:r>
            <a:r>
              <a:rPr lang="en-US" dirty="0" smtClean="0"/>
              <a:t>!</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581" y="1721233"/>
            <a:ext cx="2758336" cy="269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4" descr="Untitled.png"/>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854" y="1721233"/>
            <a:ext cx="3016526" cy="2400419"/>
          </a:xfrm>
          <a:prstGeom prst="rect">
            <a:avLst/>
          </a:prstGeom>
          <a:ln>
            <a:solidFill>
              <a:srgbClr val="FFFFFF"/>
            </a:solidFill>
          </a:ln>
        </p:spPr>
      </p:pic>
      <p:pic>
        <p:nvPicPr>
          <p:cNvPr id="8" name="Picture 1" descr="spectrum.png"/>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a:off x="1250385" y="4087786"/>
            <a:ext cx="2807769" cy="2762061"/>
          </a:xfrm>
          <a:prstGeom prst="rect">
            <a:avLst/>
          </a:prstGeom>
          <a:ln>
            <a:noFill/>
          </a:ln>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0617" y="4351867"/>
            <a:ext cx="3157015" cy="244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5FD889E0-CAB2-4699-909D-B9A88D47ACBE}" type="slidenum">
              <a:rPr lang="en-US" smtClean="0"/>
              <a:t>60</a:t>
            </a:fld>
            <a:endParaRPr lang="en-US"/>
          </a:p>
        </p:txBody>
      </p:sp>
    </p:spTree>
    <p:extLst>
      <p:ext uri="{BB962C8B-B14F-4D97-AF65-F5344CB8AC3E}">
        <p14:creationId xmlns:p14="http://schemas.microsoft.com/office/powerpoint/2010/main" val="58542154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865863" y="1940312"/>
            <a:ext cx="2077813" cy="830997"/>
          </a:xfrm>
          <a:prstGeom prst="rect">
            <a:avLst/>
          </a:prstGeom>
          <a:noFill/>
        </p:spPr>
        <p:txBody>
          <a:bodyPr wrap="none" rtlCol="0">
            <a:spAutoFit/>
          </a:bodyPr>
          <a:lstStyle/>
          <a:p>
            <a:r>
              <a:rPr lang="en-US" sz="4800" dirty="0" smtClean="0"/>
              <a:t>EXTRAS</a:t>
            </a:r>
            <a:endParaRPr lang="fr-FR" sz="4800" dirty="0"/>
          </a:p>
        </p:txBody>
      </p:sp>
      <p:sp>
        <p:nvSpPr>
          <p:cNvPr id="6" name="Espace réservé du pied de page 5"/>
          <p:cNvSpPr>
            <a:spLocks noGrp="1"/>
          </p:cNvSpPr>
          <p:nvPr>
            <p:ph type="ftr" sz="quarter" idx="11"/>
          </p:nvPr>
        </p:nvSpPr>
        <p:spPr/>
        <p:txBody>
          <a:bodyPr/>
          <a:lstStyle/>
          <a:p>
            <a:r>
              <a:rPr lang="fr-FR" smtClean="0"/>
              <a:t>J. MALCLES 25/09/2012</a:t>
            </a:r>
            <a:endParaRPr lang="en-US"/>
          </a:p>
        </p:txBody>
      </p:sp>
      <p:sp>
        <p:nvSpPr>
          <p:cNvPr id="2" name="Slide Number Placeholder 1"/>
          <p:cNvSpPr>
            <a:spLocks noGrp="1"/>
          </p:cNvSpPr>
          <p:nvPr>
            <p:ph type="sldNum" sz="quarter" idx="12"/>
          </p:nvPr>
        </p:nvSpPr>
        <p:spPr/>
        <p:txBody>
          <a:bodyPr/>
          <a:lstStyle/>
          <a:p>
            <a:fld id="{5FD889E0-CAB2-4699-909D-B9A88D47ACBE}" type="slidenum">
              <a:rPr lang="en-US" smtClean="0"/>
              <a:t>61</a:t>
            </a:fld>
            <a:endParaRPr lang="en-US"/>
          </a:p>
        </p:txBody>
      </p:sp>
    </p:spTree>
    <p:extLst>
      <p:ext uri="{BB962C8B-B14F-4D97-AF65-F5344CB8AC3E}">
        <p14:creationId xmlns:p14="http://schemas.microsoft.com/office/powerpoint/2010/main" val="398483841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Qu’est</a:t>
            </a:r>
            <a:r>
              <a:rPr lang="en-US" dirty="0" smtClean="0"/>
              <a:t> </a:t>
            </a:r>
            <a:r>
              <a:rPr lang="en-US" dirty="0" err="1" smtClean="0"/>
              <a:t>ce</a:t>
            </a:r>
            <a:r>
              <a:rPr lang="en-US" dirty="0" smtClean="0"/>
              <a:t> </a:t>
            </a:r>
            <a:r>
              <a:rPr lang="en-US" dirty="0" err="1" smtClean="0"/>
              <a:t>que</a:t>
            </a:r>
            <a:r>
              <a:rPr lang="en-US" dirty="0" smtClean="0"/>
              <a:t> la masse?</a:t>
            </a:r>
            <a:endParaRPr lang="en-US" dirty="0"/>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1062"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3243263"/>
            <a:ext cx="1889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ZoneTexte 91"/>
          <p:cNvSpPr txBox="1"/>
          <p:nvPr/>
        </p:nvSpPr>
        <p:spPr>
          <a:xfrm>
            <a:off x="154882" y="1950252"/>
            <a:ext cx="8750981" cy="4739760"/>
          </a:xfrm>
          <a:prstGeom prst="rect">
            <a:avLst/>
          </a:prstGeom>
          <a:noFill/>
        </p:spPr>
        <p:txBody>
          <a:bodyPr wrap="square" rtlCol="0">
            <a:spAutoFit/>
          </a:bodyPr>
          <a:lstStyle/>
          <a:p>
            <a:r>
              <a:rPr lang="fr-FR" sz="2000" b="1" dirty="0" smtClean="0">
                <a:solidFill>
                  <a:schemeClr val="accent1"/>
                </a:solidFill>
              </a:rPr>
              <a:t>La masse est une propriété intrinsèque d’une particule </a:t>
            </a:r>
          </a:p>
          <a:p>
            <a:endParaRPr lang="fr-FR" dirty="0" smtClean="0"/>
          </a:p>
          <a:p>
            <a:r>
              <a:rPr lang="fr-FR" dirty="0" smtClean="0"/>
              <a:t>Elle correspond à </a:t>
            </a:r>
            <a:r>
              <a:rPr lang="fr-FR" dirty="0" smtClean="0">
                <a:solidFill>
                  <a:schemeClr val="accent1">
                    <a:lumMod val="60000"/>
                    <a:lumOff val="40000"/>
                  </a:schemeClr>
                </a:solidFill>
              </a:rPr>
              <a:t>l’énergie d’une particule au repos: </a:t>
            </a:r>
          </a:p>
          <a:p>
            <a:endParaRPr lang="fr-FR" baseline="30000" dirty="0"/>
          </a:p>
          <a:p>
            <a:endParaRPr lang="fr-FR" baseline="30000" dirty="0" smtClean="0"/>
          </a:p>
          <a:p>
            <a:endParaRPr lang="fr-FR" baseline="30000" dirty="0" smtClean="0"/>
          </a:p>
          <a:p>
            <a:endParaRPr lang="fr-FR" baseline="30000" dirty="0"/>
          </a:p>
          <a:p>
            <a:r>
              <a:rPr lang="fr-FR" dirty="0" smtClean="0"/>
              <a:t>La vitesse d’une particule est donnée par:</a:t>
            </a:r>
          </a:p>
          <a:p>
            <a:endParaRPr lang="fr-FR" dirty="0"/>
          </a:p>
          <a:p>
            <a:endParaRPr lang="fr-FR" dirty="0" smtClean="0"/>
          </a:p>
          <a:p>
            <a:endParaRPr lang="fr-FR" dirty="0" smtClean="0"/>
          </a:p>
          <a:p>
            <a:endParaRPr lang="fr-FR" dirty="0"/>
          </a:p>
          <a:p>
            <a:endParaRPr lang="fr-FR" dirty="0" smtClean="0"/>
          </a:p>
          <a:p>
            <a:endParaRPr lang="fr-FR" dirty="0" smtClean="0"/>
          </a:p>
          <a:p>
            <a:endParaRPr lang="fr-FR" dirty="0"/>
          </a:p>
          <a:p>
            <a:r>
              <a:rPr lang="fr-FR" dirty="0"/>
              <a:t>	</a:t>
            </a:r>
            <a:r>
              <a:rPr lang="fr-FR" sz="2000" b="1" dirty="0">
                <a:solidFill>
                  <a:srgbClr val="FF2929"/>
                </a:solidFill>
              </a:rPr>
              <a:t>plus la masse est grande, plus la particule « résiste au mouvement »</a:t>
            </a:r>
          </a:p>
          <a:p>
            <a:endParaRPr lang="fr-FR" dirty="0" smtClean="0"/>
          </a:p>
          <a:p>
            <a:r>
              <a:rPr lang="fr-FR" dirty="0" smtClean="0"/>
              <a:t> 	</a:t>
            </a:r>
            <a:endParaRPr lang="fr-FR" dirty="0"/>
          </a:p>
        </p:txBody>
      </p:sp>
      <p:pic>
        <p:nvPicPr>
          <p:cNvPr id="5" name="Picture 4"/>
          <p:cNvPicPr>
            <a:picLocks noChangeAspect="1"/>
          </p:cNvPicPr>
          <p:nvPr/>
        </p:nvPicPr>
        <p:blipFill>
          <a:blip r:embed="rId4"/>
          <a:stretch>
            <a:fillRect/>
          </a:stretch>
        </p:blipFill>
        <p:spPr>
          <a:xfrm>
            <a:off x="3599479" y="2738595"/>
            <a:ext cx="1584064" cy="628597"/>
          </a:xfrm>
          <a:prstGeom prst="rect">
            <a:avLst/>
          </a:prstGeom>
        </p:spPr>
      </p:pic>
      <p:sp>
        <p:nvSpPr>
          <p:cNvPr id="7" name="Slide Number Placeholder 6"/>
          <p:cNvSpPr>
            <a:spLocks noGrp="1"/>
          </p:cNvSpPr>
          <p:nvPr>
            <p:ph type="sldNum" sz="quarter" idx="12"/>
          </p:nvPr>
        </p:nvSpPr>
        <p:spPr/>
        <p:txBody>
          <a:bodyPr/>
          <a:lstStyle/>
          <a:p>
            <a:fld id="{5FD889E0-CAB2-4699-909D-B9A88D47ACBE}" type="slidenum">
              <a:rPr lang="en-US" smtClean="0"/>
              <a:t>62</a:t>
            </a:fld>
            <a:endParaRPr lang="en-US"/>
          </a:p>
        </p:txBody>
      </p:sp>
      <p:pic>
        <p:nvPicPr>
          <p:cNvPr id="8" name="Picture 7"/>
          <p:cNvPicPr>
            <a:picLocks noChangeAspect="1"/>
          </p:cNvPicPr>
          <p:nvPr/>
        </p:nvPicPr>
        <p:blipFill>
          <a:blip r:embed="rId5"/>
          <a:stretch>
            <a:fillRect/>
          </a:stretch>
        </p:blipFill>
        <p:spPr>
          <a:xfrm>
            <a:off x="2822575" y="4170551"/>
            <a:ext cx="3273426" cy="1220600"/>
          </a:xfrm>
          <a:prstGeom prst="rect">
            <a:avLst/>
          </a:prstGeom>
        </p:spPr>
      </p:pic>
    </p:spTree>
    <p:extLst>
      <p:ext uri="{BB962C8B-B14F-4D97-AF65-F5344CB8AC3E}">
        <p14:creationId xmlns:p14="http://schemas.microsoft.com/office/powerpoint/2010/main" val="417905017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Masse du boson</a:t>
            </a:r>
            <a:endParaRPr lang="fr-FR" dirty="0"/>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grpSp>
        <p:nvGrpSpPr>
          <p:cNvPr id="7" name="Group 11"/>
          <p:cNvGrpSpPr/>
          <p:nvPr/>
        </p:nvGrpSpPr>
        <p:grpSpPr>
          <a:xfrm>
            <a:off x="380048" y="2818176"/>
            <a:ext cx="4320480" cy="3467216"/>
            <a:chOff x="4716016" y="44624"/>
            <a:chExt cx="4320480" cy="3323074"/>
          </a:xfrm>
        </p:grpSpPr>
        <p:pic>
          <p:nvPicPr>
            <p:cNvPr id="8" name="Picture 1" descr="Untitled.png"/>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44624"/>
              <a:ext cx="4208155" cy="3323074"/>
            </a:xfrm>
            <a:prstGeom prst="rect">
              <a:avLst/>
            </a:prstGeom>
            <a:ln>
              <a:noFill/>
            </a:ln>
          </p:spPr>
        </p:pic>
        <p:cxnSp>
          <p:nvCxnSpPr>
            <p:cNvPr id="9" name="Straight Connector 12"/>
            <p:cNvCxnSpPr/>
            <p:nvPr/>
          </p:nvCxnSpPr>
          <p:spPr bwMode="auto">
            <a:xfrm>
              <a:off x="5364088" y="2348880"/>
              <a:ext cx="3672408" cy="0"/>
            </a:xfrm>
            <a:prstGeom prst="line">
              <a:avLst/>
            </a:prstGeom>
            <a:solidFill>
              <a:schemeClr val="accent1"/>
            </a:solidFill>
            <a:ln w="9525" cap="flat" cmpd="sng" algn="ctr">
              <a:noFill/>
              <a:prstDash val="sysDash"/>
              <a:round/>
              <a:headEnd type="none" w="med" len="med"/>
              <a:tailEnd type="none" w="med" len="med"/>
            </a:ln>
            <a:effectLst/>
          </p:spPr>
        </p:cxnSp>
        <p:sp>
          <p:nvSpPr>
            <p:cNvPr id="10" name="TextBox 13"/>
            <p:cNvSpPr txBox="1"/>
            <p:nvPr/>
          </p:nvSpPr>
          <p:spPr>
            <a:xfrm>
              <a:off x="5708743" y="2200508"/>
              <a:ext cx="447433" cy="292388"/>
            </a:xfrm>
            <a:prstGeom prst="rect">
              <a:avLst/>
            </a:prstGeom>
            <a:solidFill>
              <a:srgbClr val="FFFFCC"/>
            </a:solidFill>
            <a:ln>
              <a:noFill/>
            </a:ln>
          </p:spPr>
          <p:txBody>
            <a:bodyPr wrap="none" rtlCol="0">
              <a:spAutoFit/>
            </a:bodyPr>
            <a:lstStyle/>
            <a:p>
              <a:r>
                <a:rPr lang="en-US" sz="1300" dirty="0" smtClean="0">
                  <a:effectLst/>
                </a:rPr>
                <a:t>SM</a:t>
              </a:r>
            </a:p>
          </p:txBody>
        </p:sp>
      </p:gr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491" y="2069133"/>
            <a:ext cx="3794673" cy="383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5542157" y="6188113"/>
            <a:ext cx="2712602" cy="369332"/>
          </a:xfrm>
          <a:prstGeom prst="rect">
            <a:avLst/>
          </a:prstGeom>
          <a:solidFill>
            <a:schemeClr val="accent3">
              <a:lumMod val="20000"/>
              <a:lumOff val="80000"/>
            </a:schemeClr>
          </a:solidFill>
          <a:ln w="38100" cmpd="sng">
            <a:solidFill>
              <a:srgbClr val="FF0000"/>
            </a:solidFill>
          </a:ln>
        </p:spPr>
        <p:txBody>
          <a:bodyPr wrap="none" rtlCol="0">
            <a:spAutoFit/>
          </a:bodyPr>
          <a:lstStyle/>
          <a:p>
            <a:r>
              <a:rPr lang="en-US" dirty="0" smtClean="0">
                <a:ln>
                  <a:solidFill>
                    <a:schemeClr val="accent1">
                      <a:lumMod val="60000"/>
                      <a:lumOff val="40000"/>
                    </a:schemeClr>
                  </a:solidFill>
                </a:ln>
              </a:rPr>
              <a:t>CMS: </a:t>
            </a:r>
            <a:r>
              <a:rPr lang="en-US" dirty="0" err="1" smtClean="0">
                <a:ln>
                  <a:solidFill>
                    <a:schemeClr val="accent1">
                      <a:lumMod val="60000"/>
                      <a:lumOff val="40000"/>
                    </a:schemeClr>
                  </a:solidFill>
                </a:ln>
              </a:rPr>
              <a:t>m</a:t>
            </a:r>
            <a:r>
              <a:rPr lang="en-US" baseline="-25000" dirty="0" err="1" smtClean="0">
                <a:ln>
                  <a:solidFill>
                    <a:schemeClr val="accent1">
                      <a:lumMod val="60000"/>
                      <a:lumOff val="40000"/>
                    </a:schemeClr>
                  </a:solidFill>
                </a:ln>
              </a:rPr>
              <a:t>H</a:t>
            </a:r>
            <a:r>
              <a:rPr lang="en-US" dirty="0" smtClean="0">
                <a:ln>
                  <a:solidFill>
                    <a:schemeClr val="accent1">
                      <a:lumMod val="60000"/>
                      <a:lumOff val="40000"/>
                    </a:schemeClr>
                  </a:solidFill>
                </a:ln>
              </a:rPr>
              <a:t> = 125,3 ± 0,6 GeV</a:t>
            </a:r>
            <a:endParaRPr lang="fr-FR" dirty="0">
              <a:ln>
                <a:solidFill>
                  <a:schemeClr val="accent1">
                    <a:lumMod val="60000"/>
                    <a:lumOff val="40000"/>
                  </a:schemeClr>
                </a:solidFill>
              </a:ln>
            </a:endParaRPr>
          </a:p>
        </p:txBody>
      </p:sp>
      <p:sp>
        <p:nvSpPr>
          <p:cNvPr id="12" name="ZoneTexte 11"/>
          <p:cNvSpPr txBox="1"/>
          <p:nvPr/>
        </p:nvSpPr>
        <p:spPr>
          <a:xfrm>
            <a:off x="87680" y="1824322"/>
            <a:ext cx="4865320" cy="646331"/>
          </a:xfrm>
          <a:prstGeom prst="rect">
            <a:avLst/>
          </a:prstGeom>
          <a:solidFill>
            <a:schemeClr val="accent3">
              <a:lumMod val="20000"/>
              <a:lumOff val="80000"/>
            </a:schemeClr>
          </a:solidFill>
        </p:spPr>
        <p:txBody>
          <a:bodyPr wrap="square" rtlCol="0">
            <a:spAutoFit/>
          </a:bodyPr>
          <a:lstStyle/>
          <a:p>
            <a:r>
              <a:rPr lang="fr-FR" dirty="0" smtClean="0"/>
              <a:t>Ajustement </a:t>
            </a:r>
            <a:r>
              <a:rPr lang="fr-FR" dirty="0" smtClean="0"/>
              <a:t>combin</a:t>
            </a:r>
            <a:r>
              <a:rPr lang="fr-FR" dirty="0" smtClean="0"/>
              <a:t>é</a:t>
            </a:r>
            <a:r>
              <a:rPr lang="fr-FR" dirty="0" smtClean="0"/>
              <a:t> </a:t>
            </a:r>
            <a:r>
              <a:rPr lang="fr-FR" dirty="0" smtClean="0"/>
              <a:t>(par canal de désintégration) de la force du signal et de la masse </a:t>
            </a:r>
            <a:r>
              <a:rPr lang="fr-FR" dirty="0" err="1" smtClean="0"/>
              <a:t>m</a:t>
            </a:r>
            <a:r>
              <a:rPr lang="fr-FR" baseline="-25000" dirty="0" err="1" smtClean="0"/>
              <a:t>H</a:t>
            </a:r>
            <a:endParaRPr lang="fr-FR" baseline="-25000" dirty="0"/>
          </a:p>
        </p:txBody>
      </p:sp>
      <p:cxnSp>
        <p:nvCxnSpPr>
          <p:cNvPr id="5" name="Connecteur droit 4"/>
          <p:cNvCxnSpPr/>
          <p:nvPr/>
        </p:nvCxnSpPr>
        <p:spPr>
          <a:xfrm>
            <a:off x="1204332" y="5111679"/>
            <a:ext cx="3160487" cy="2273"/>
          </a:xfrm>
          <a:prstGeom prst="line">
            <a:avLst/>
          </a:prstGeom>
          <a:ln>
            <a:solidFill>
              <a:schemeClr val="accent4">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7705266" y="3433764"/>
            <a:ext cx="1407758" cy="369332"/>
          </a:xfrm>
          <a:prstGeom prst="rect">
            <a:avLst/>
          </a:prstGeom>
          <a:solidFill>
            <a:schemeClr val="accent3">
              <a:lumMod val="20000"/>
              <a:lumOff val="80000"/>
            </a:schemeClr>
          </a:solidFill>
          <a:ln>
            <a:solidFill>
              <a:schemeClr val="tx1"/>
            </a:solidFill>
          </a:ln>
        </p:spPr>
        <p:txBody>
          <a:bodyPr wrap="none" rtlCol="0">
            <a:spAutoFit/>
          </a:bodyPr>
          <a:lstStyle/>
          <a:p>
            <a:r>
              <a:rPr lang="en-US" dirty="0" err="1" smtClean="0"/>
              <a:t>Combinaison</a:t>
            </a:r>
            <a:endParaRPr lang="fr-FR" dirty="0"/>
          </a:p>
        </p:txBody>
      </p:sp>
      <p:cxnSp>
        <p:nvCxnSpPr>
          <p:cNvPr id="16" name="Connecteur droit avec flèche 15"/>
          <p:cNvCxnSpPr>
            <a:stCxn id="14" idx="1"/>
          </p:cNvCxnSpPr>
          <p:nvPr/>
        </p:nvCxnSpPr>
        <p:spPr>
          <a:xfrm flipH="1">
            <a:off x="6474178" y="3618430"/>
            <a:ext cx="1231088" cy="104392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t>63</a:t>
            </a:fld>
            <a:endParaRPr lang="en-US"/>
          </a:p>
        </p:txBody>
      </p:sp>
    </p:spTree>
    <p:extLst>
      <p:ext uri="{BB962C8B-B14F-4D97-AF65-F5344CB8AC3E}">
        <p14:creationId xmlns:p14="http://schemas.microsoft.com/office/powerpoint/2010/main" val="22169385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Est-ce un Higgs « Standard »?</a:t>
            </a:r>
            <a:endParaRPr lang="fr-FR" dirty="0"/>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42" y="2335314"/>
            <a:ext cx="4328416" cy="415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031" y="2185638"/>
            <a:ext cx="4250409" cy="413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685258" y="5051502"/>
            <a:ext cx="254732" cy="2787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p:cNvSpPr txBox="1"/>
          <p:nvPr/>
        </p:nvSpPr>
        <p:spPr>
          <a:xfrm>
            <a:off x="535259" y="1827457"/>
            <a:ext cx="7171066" cy="369332"/>
          </a:xfrm>
          <a:prstGeom prst="rect">
            <a:avLst/>
          </a:prstGeom>
          <a:solidFill>
            <a:schemeClr val="accent3">
              <a:lumMod val="20000"/>
              <a:lumOff val="80000"/>
            </a:schemeClr>
          </a:solidFill>
        </p:spPr>
        <p:txBody>
          <a:bodyPr wrap="none" rtlCol="0">
            <a:spAutoFit/>
          </a:bodyPr>
          <a:lstStyle/>
          <a:p>
            <a:r>
              <a:rPr lang="en-US" dirty="0" err="1" smtClean="0"/>
              <a:t>Couplages</a:t>
            </a:r>
            <a:r>
              <a:rPr lang="en-US" dirty="0" smtClean="0"/>
              <a:t> du boson de Higgs aux fermions (C</a:t>
            </a:r>
            <a:r>
              <a:rPr lang="en-US" baseline="-25000" dirty="0" smtClean="0"/>
              <a:t>F</a:t>
            </a:r>
            <a:r>
              <a:rPr lang="en-US" dirty="0" smtClean="0"/>
              <a:t>) et aux bosons </a:t>
            </a:r>
            <a:r>
              <a:rPr lang="en-US" dirty="0" err="1" smtClean="0"/>
              <a:t>vecteurs</a:t>
            </a:r>
            <a:r>
              <a:rPr lang="en-US" dirty="0" smtClean="0"/>
              <a:t> (C</a:t>
            </a:r>
            <a:r>
              <a:rPr lang="en-US" baseline="-25000" dirty="0" smtClean="0"/>
              <a:t>V</a:t>
            </a:r>
            <a:r>
              <a:rPr lang="en-US" dirty="0" smtClean="0"/>
              <a:t>)</a:t>
            </a:r>
            <a:endParaRPr lang="fr-FR" dirty="0"/>
          </a:p>
        </p:txBody>
      </p:sp>
      <p:sp>
        <p:nvSpPr>
          <p:cNvPr id="4" name="Slide Number Placeholder 3"/>
          <p:cNvSpPr>
            <a:spLocks noGrp="1"/>
          </p:cNvSpPr>
          <p:nvPr>
            <p:ph type="sldNum" sz="quarter" idx="12"/>
          </p:nvPr>
        </p:nvSpPr>
        <p:spPr/>
        <p:txBody>
          <a:bodyPr/>
          <a:lstStyle/>
          <a:p>
            <a:fld id="{5FD889E0-CAB2-4699-909D-B9A88D47ACBE}" type="slidenum">
              <a:rPr lang="en-US" smtClean="0"/>
              <a:t>64</a:t>
            </a:fld>
            <a:endParaRPr lang="en-US"/>
          </a:p>
        </p:txBody>
      </p:sp>
    </p:spTree>
    <p:extLst>
      <p:ext uri="{BB962C8B-B14F-4D97-AF65-F5344CB8AC3E}">
        <p14:creationId xmlns:p14="http://schemas.microsoft.com/office/powerpoint/2010/main" val="5012245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3600" dirty="0" err="1" smtClean="0"/>
              <a:t>Est-ce</a:t>
            </a:r>
            <a:r>
              <a:rPr lang="en-US" sz="3600" dirty="0" smtClean="0"/>
              <a:t> un boson de Higgs du MS?</a:t>
            </a:r>
            <a:endParaRPr lang="fr-FR" sz="3600" dirty="0"/>
          </a:p>
        </p:txBody>
      </p:sp>
      <p:sp>
        <p:nvSpPr>
          <p:cNvPr id="5" name="Espace réservé du pied de page 4"/>
          <p:cNvSpPr>
            <a:spLocks noGrp="1"/>
          </p:cNvSpPr>
          <p:nvPr>
            <p:ph type="ftr" sz="quarter" idx="11"/>
          </p:nvPr>
        </p:nvSpPr>
        <p:spPr/>
        <p:txBody>
          <a:bodyPr/>
          <a:lstStyle/>
          <a:p>
            <a:r>
              <a:rPr lang="fr-FR" smtClean="0"/>
              <a:t>J. MALCLES 25/09/2012</a:t>
            </a:r>
            <a:endParaRPr lang="en-US"/>
          </a:p>
        </p:txBody>
      </p:sp>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716966" y="2070180"/>
            <a:ext cx="3938123" cy="460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4" descr="Untitled.png"/>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78" y="2533825"/>
            <a:ext cx="4337824" cy="3680252"/>
          </a:xfrm>
          <a:prstGeom prst="rect">
            <a:avLst/>
          </a:prstGeom>
          <a:ln>
            <a:solidFill>
              <a:srgbClr val="000090"/>
            </a:solidFill>
          </a:ln>
        </p:spPr>
      </p:pic>
      <p:sp>
        <p:nvSpPr>
          <p:cNvPr id="7" name="ZoneTexte 6"/>
          <p:cNvSpPr txBox="1"/>
          <p:nvPr/>
        </p:nvSpPr>
        <p:spPr>
          <a:xfrm>
            <a:off x="93982" y="1885514"/>
            <a:ext cx="4841775" cy="369332"/>
          </a:xfrm>
          <a:prstGeom prst="rect">
            <a:avLst/>
          </a:prstGeom>
          <a:solidFill>
            <a:schemeClr val="accent3">
              <a:lumMod val="20000"/>
              <a:lumOff val="80000"/>
            </a:schemeClr>
          </a:solidFill>
        </p:spPr>
        <p:txBody>
          <a:bodyPr wrap="none" rtlCol="0">
            <a:spAutoFit/>
          </a:bodyPr>
          <a:lstStyle/>
          <a:p>
            <a:r>
              <a:rPr lang="fr-FR" b="1" dirty="0" smtClean="0"/>
              <a:t>ATLAS</a:t>
            </a:r>
            <a:r>
              <a:rPr lang="fr-FR" dirty="0" smtClean="0"/>
              <a:t>: données 2011 seulement pour </a:t>
            </a:r>
            <a:r>
              <a:rPr lang="fr-FR" dirty="0" err="1" smtClean="0"/>
              <a:t>bb</a:t>
            </a:r>
            <a:r>
              <a:rPr lang="fr-FR" dirty="0" smtClean="0"/>
              <a:t>̅, WW, </a:t>
            </a:r>
            <a:r>
              <a:rPr lang="fr-FR" dirty="0" smtClean="0">
                <a:latin typeface="Symbol" pitchFamily="18" charset="2"/>
              </a:rPr>
              <a:t>tt</a:t>
            </a:r>
            <a:endParaRPr lang="fr-FR" dirty="0">
              <a:latin typeface="Symbol" pitchFamily="18" charset="2"/>
            </a:endParaRPr>
          </a:p>
        </p:txBody>
      </p:sp>
      <p:sp>
        <p:nvSpPr>
          <p:cNvPr id="10" name="ZoneTexte 9"/>
          <p:cNvSpPr txBox="1"/>
          <p:nvPr/>
        </p:nvSpPr>
        <p:spPr>
          <a:xfrm>
            <a:off x="5518323" y="1852812"/>
            <a:ext cx="2645276" cy="369332"/>
          </a:xfrm>
          <a:prstGeom prst="rect">
            <a:avLst/>
          </a:prstGeom>
          <a:solidFill>
            <a:schemeClr val="accent3">
              <a:lumMod val="20000"/>
              <a:lumOff val="80000"/>
            </a:schemeClr>
          </a:solidFill>
        </p:spPr>
        <p:txBody>
          <a:bodyPr wrap="none" rtlCol="0">
            <a:spAutoFit/>
          </a:bodyPr>
          <a:lstStyle/>
          <a:p>
            <a:r>
              <a:rPr lang="fr-FR" b="1" dirty="0" smtClean="0"/>
              <a:t>CMS</a:t>
            </a:r>
            <a:r>
              <a:rPr lang="fr-FR" dirty="0" smtClean="0"/>
              <a:t>: données 2011+2012</a:t>
            </a:r>
            <a:endParaRPr lang="fr-FR" dirty="0">
              <a:latin typeface="Symbol" pitchFamily="18" charset="2"/>
            </a:endParaRPr>
          </a:p>
        </p:txBody>
      </p:sp>
      <p:cxnSp>
        <p:nvCxnSpPr>
          <p:cNvPr id="11" name="Connecteur droit 10"/>
          <p:cNvCxnSpPr/>
          <p:nvPr/>
        </p:nvCxnSpPr>
        <p:spPr>
          <a:xfrm flipH="1" flipV="1">
            <a:off x="6958361" y="3100039"/>
            <a:ext cx="22302" cy="299967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2" name="TextBox 19"/>
          <p:cNvSpPr txBox="1"/>
          <p:nvPr/>
        </p:nvSpPr>
        <p:spPr>
          <a:xfrm>
            <a:off x="5466054" y="6521208"/>
            <a:ext cx="2785847" cy="307777"/>
          </a:xfrm>
          <a:prstGeom prst="rect">
            <a:avLst/>
          </a:prstGeom>
          <a:solidFill>
            <a:srgbClr val="99FFFF"/>
          </a:solidFill>
          <a:ln>
            <a:solidFill>
              <a:srgbClr val="000000"/>
            </a:solidFill>
          </a:ln>
        </p:spPr>
        <p:txBody>
          <a:bodyPr wrap="square" rtlCol="0">
            <a:spAutoFit/>
          </a:bodyPr>
          <a:lstStyle/>
          <a:p>
            <a:r>
              <a:rPr lang="en-US" sz="1400" dirty="0" smtClean="0">
                <a:solidFill>
                  <a:srgbClr val="000000"/>
                </a:solidFill>
                <a:effectLst/>
                <a:ea typeface="Lucida Grande"/>
                <a:cs typeface="Lucida Grande"/>
              </a:rPr>
              <a:t>CMS Combined: </a:t>
            </a:r>
            <a:r>
              <a:rPr lang="en-US" sz="1400" b="1" dirty="0" smtClean="0">
                <a:solidFill>
                  <a:srgbClr val="000000"/>
                </a:solidFill>
                <a:effectLst/>
                <a:latin typeface="Symbol" pitchFamily="18" charset="2"/>
                <a:ea typeface="Lucida Grande"/>
                <a:cs typeface="Lucida Grande"/>
              </a:rPr>
              <a:t>s/</a:t>
            </a:r>
            <a:r>
              <a:rPr lang="en-US" sz="1400" b="1" dirty="0" err="1" smtClean="0">
                <a:solidFill>
                  <a:srgbClr val="000000"/>
                </a:solidFill>
                <a:effectLst/>
                <a:latin typeface="Symbol" pitchFamily="18" charset="2"/>
                <a:ea typeface="Lucida Grande"/>
                <a:cs typeface="Lucida Grande"/>
              </a:rPr>
              <a:t>s</a:t>
            </a:r>
            <a:r>
              <a:rPr lang="en-US" sz="1400" b="1" baseline="-25000" dirty="0" err="1" smtClean="0">
                <a:solidFill>
                  <a:srgbClr val="000000"/>
                </a:solidFill>
                <a:effectLst/>
                <a:ea typeface="Lucida Grande"/>
                <a:cs typeface="Lucida Grande"/>
              </a:rPr>
              <a:t>SM</a:t>
            </a:r>
            <a:r>
              <a:rPr lang="en-US" sz="1400" b="1" dirty="0" smtClean="0">
                <a:solidFill>
                  <a:srgbClr val="000000"/>
                </a:solidFill>
                <a:effectLst/>
                <a:ea typeface="Lucida Grande"/>
                <a:cs typeface="Lucida Grande"/>
              </a:rPr>
              <a:t> </a:t>
            </a:r>
            <a:r>
              <a:rPr lang="en-US" sz="1400" b="1" dirty="0" smtClean="0">
                <a:solidFill>
                  <a:srgbClr val="000000"/>
                </a:solidFill>
                <a:effectLst/>
              </a:rPr>
              <a:t>= 0,88 </a:t>
            </a:r>
            <a:r>
              <a:rPr lang="en-US" sz="1400" b="1" dirty="0">
                <a:solidFill>
                  <a:srgbClr val="000000"/>
                </a:solidFill>
                <a:effectLst/>
              </a:rPr>
              <a:t>± </a:t>
            </a:r>
            <a:r>
              <a:rPr lang="en-US" sz="1400" b="1" dirty="0" smtClean="0">
                <a:solidFill>
                  <a:srgbClr val="000000"/>
                </a:solidFill>
                <a:effectLst/>
              </a:rPr>
              <a:t>0,22</a:t>
            </a:r>
          </a:p>
        </p:txBody>
      </p:sp>
      <p:sp>
        <p:nvSpPr>
          <p:cNvPr id="13" name="TextBox 19"/>
          <p:cNvSpPr txBox="1"/>
          <p:nvPr/>
        </p:nvSpPr>
        <p:spPr>
          <a:xfrm>
            <a:off x="1693225" y="6517861"/>
            <a:ext cx="3023741" cy="307777"/>
          </a:xfrm>
          <a:prstGeom prst="rect">
            <a:avLst/>
          </a:prstGeom>
          <a:solidFill>
            <a:srgbClr val="99FFFF"/>
          </a:solidFill>
          <a:ln>
            <a:solidFill>
              <a:srgbClr val="000000"/>
            </a:solidFill>
          </a:ln>
        </p:spPr>
        <p:txBody>
          <a:bodyPr wrap="square" rtlCol="0">
            <a:spAutoFit/>
          </a:bodyPr>
          <a:lstStyle/>
          <a:p>
            <a:r>
              <a:rPr lang="en-US" sz="1400" dirty="0" smtClean="0">
                <a:solidFill>
                  <a:srgbClr val="000000"/>
                </a:solidFill>
                <a:ea typeface="Lucida Grande"/>
                <a:cs typeface="Lucida Grande"/>
              </a:rPr>
              <a:t>ATLAS</a:t>
            </a:r>
            <a:r>
              <a:rPr lang="en-US" sz="1400" dirty="0" smtClean="0">
                <a:solidFill>
                  <a:srgbClr val="000000"/>
                </a:solidFill>
                <a:effectLst/>
                <a:ea typeface="Lucida Grande"/>
                <a:cs typeface="Lucida Grande"/>
              </a:rPr>
              <a:t> Combined: </a:t>
            </a:r>
            <a:r>
              <a:rPr lang="en-US" sz="1400" b="1" dirty="0" smtClean="0">
                <a:solidFill>
                  <a:srgbClr val="000000"/>
                </a:solidFill>
                <a:effectLst/>
                <a:latin typeface="Symbol" pitchFamily="18" charset="2"/>
                <a:ea typeface="Lucida Grande"/>
                <a:cs typeface="Lucida Grande"/>
              </a:rPr>
              <a:t>s/</a:t>
            </a:r>
            <a:r>
              <a:rPr lang="en-US" sz="1400" b="1" dirty="0" err="1" smtClean="0">
                <a:solidFill>
                  <a:srgbClr val="000000"/>
                </a:solidFill>
                <a:effectLst/>
                <a:latin typeface="Symbol" pitchFamily="18" charset="2"/>
                <a:ea typeface="Lucida Grande"/>
                <a:cs typeface="Lucida Grande"/>
              </a:rPr>
              <a:t>s</a:t>
            </a:r>
            <a:r>
              <a:rPr lang="en-US" sz="1400" b="1" baseline="-25000" dirty="0" err="1" smtClean="0">
                <a:solidFill>
                  <a:srgbClr val="000000"/>
                </a:solidFill>
                <a:effectLst/>
                <a:ea typeface="Lucida Grande"/>
                <a:cs typeface="Lucida Grande"/>
              </a:rPr>
              <a:t>SM</a:t>
            </a:r>
            <a:r>
              <a:rPr lang="en-US" sz="1400" b="1" dirty="0" smtClean="0">
                <a:solidFill>
                  <a:srgbClr val="000000"/>
                </a:solidFill>
                <a:effectLst/>
                <a:ea typeface="Lucida Grande"/>
                <a:cs typeface="Lucida Grande"/>
              </a:rPr>
              <a:t> </a:t>
            </a:r>
            <a:r>
              <a:rPr lang="en-US" sz="1400" b="1" dirty="0" smtClean="0">
                <a:solidFill>
                  <a:srgbClr val="000000"/>
                </a:solidFill>
                <a:effectLst/>
              </a:rPr>
              <a:t>= </a:t>
            </a:r>
            <a:r>
              <a:rPr lang="en-US" sz="1400" b="1" dirty="0" smtClean="0">
                <a:solidFill>
                  <a:srgbClr val="000000"/>
                </a:solidFill>
              </a:rPr>
              <a:t>1,2</a:t>
            </a:r>
            <a:r>
              <a:rPr lang="en-US" sz="1400" b="1" dirty="0" smtClean="0">
                <a:solidFill>
                  <a:srgbClr val="000000"/>
                </a:solidFill>
                <a:effectLst/>
              </a:rPr>
              <a:t> </a:t>
            </a:r>
            <a:r>
              <a:rPr lang="en-US" sz="1400" b="1" dirty="0">
                <a:solidFill>
                  <a:srgbClr val="000000"/>
                </a:solidFill>
                <a:effectLst/>
              </a:rPr>
              <a:t>± </a:t>
            </a:r>
            <a:r>
              <a:rPr lang="en-US" sz="1400" b="1" dirty="0" smtClean="0">
                <a:solidFill>
                  <a:srgbClr val="000000"/>
                </a:solidFill>
                <a:effectLst/>
              </a:rPr>
              <a:t>0,3</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 name="Slide Number Placeholder 2"/>
          <p:cNvSpPr>
            <a:spLocks noGrp="1"/>
          </p:cNvSpPr>
          <p:nvPr>
            <p:ph type="sldNum" sz="quarter" idx="12"/>
          </p:nvPr>
        </p:nvSpPr>
        <p:spPr/>
        <p:txBody>
          <a:bodyPr/>
          <a:lstStyle/>
          <a:p>
            <a:fld id="{5FD889E0-CAB2-4699-909D-B9A88D47ACBE}" type="slidenum">
              <a:rPr lang="en-US" smtClean="0"/>
              <a:t>65</a:t>
            </a:fld>
            <a:endParaRPr lang="en-US"/>
          </a:p>
        </p:txBody>
      </p:sp>
    </p:spTree>
    <p:extLst>
      <p:ext uri="{BB962C8B-B14F-4D97-AF65-F5344CB8AC3E}">
        <p14:creationId xmlns:p14="http://schemas.microsoft.com/office/powerpoint/2010/main" val="1266313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H→ZZ(*)→4 leptons</a:t>
            </a:r>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sp>
        <p:nvSpPr>
          <p:cNvPr id="8" name="TextBox 20"/>
          <p:cNvSpPr txBox="1"/>
          <p:nvPr/>
        </p:nvSpPr>
        <p:spPr>
          <a:xfrm>
            <a:off x="4679179" y="1977430"/>
            <a:ext cx="4380751" cy="353943"/>
          </a:xfrm>
          <a:prstGeom prst="rect">
            <a:avLst/>
          </a:prstGeom>
          <a:solidFill>
            <a:srgbClr val="99FFFF"/>
          </a:solidFill>
          <a:ln>
            <a:solidFill>
              <a:srgbClr val="000000"/>
            </a:solidFill>
          </a:ln>
        </p:spPr>
        <p:txBody>
          <a:bodyPr wrap="none" rtlCol="0">
            <a:spAutoFit/>
          </a:bodyPr>
          <a:lstStyle/>
          <a:p>
            <a:r>
              <a:rPr lang="en-US" sz="1700" dirty="0" smtClean="0">
                <a:effectLst/>
              </a:rPr>
              <a:t>Force du signal </a:t>
            </a:r>
            <a:r>
              <a:rPr lang="en-US" sz="1700" dirty="0" err="1" smtClean="0">
                <a:effectLst/>
              </a:rPr>
              <a:t>normalisee</a:t>
            </a:r>
            <a:r>
              <a:rPr lang="en-US" sz="1700" dirty="0" smtClean="0">
                <a:effectLst/>
              </a:rPr>
              <a:t> au </a:t>
            </a:r>
            <a:r>
              <a:rPr lang="en-US" sz="1700" dirty="0" err="1" smtClean="0">
                <a:effectLst/>
              </a:rPr>
              <a:t>Modele</a:t>
            </a:r>
            <a:r>
              <a:rPr lang="en-US" sz="1700" dirty="0" smtClean="0">
                <a:effectLst/>
              </a:rPr>
              <a:t> Standard</a:t>
            </a:r>
          </a:p>
        </p:txBody>
      </p:sp>
      <p:sp>
        <p:nvSpPr>
          <p:cNvPr id="12" name="TextBox 28"/>
          <p:cNvSpPr txBox="1"/>
          <p:nvPr/>
        </p:nvSpPr>
        <p:spPr>
          <a:xfrm>
            <a:off x="4837779" y="2369339"/>
            <a:ext cx="4089052" cy="338554"/>
          </a:xfrm>
          <a:prstGeom prst="rect">
            <a:avLst/>
          </a:prstGeom>
          <a:solidFill>
            <a:schemeClr val="tx1"/>
          </a:solidFill>
          <a:ln>
            <a:solidFill>
              <a:srgbClr val="000000"/>
            </a:solidFill>
          </a:ln>
        </p:spPr>
        <p:txBody>
          <a:bodyPr wrap="square" rtlCol="0">
            <a:spAutoFit/>
          </a:bodyPr>
          <a:lstStyle/>
          <a:p>
            <a:r>
              <a:rPr lang="en-US" sz="1600" dirty="0" err="1" smtClean="0">
                <a:solidFill>
                  <a:srgbClr val="00FFFF"/>
                </a:solidFill>
                <a:effectLst/>
                <a:latin typeface="Comic Sans MS"/>
                <a:ea typeface="Lucida Grande"/>
                <a:cs typeface="Lucida Grande"/>
              </a:rPr>
              <a:t>Meilleur</a:t>
            </a:r>
            <a:r>
              <a:rPr lang="en-US" sz="1600" dirty="0" smtClean="0">
                <a:solidFill>
                  <a:srgbClr val="00FFFF"/>
                </a:solidFill>
                <a:effectLst/>
                <a:latin typeface="Comic Sans MS"/>
                <a:ea typeface="Lucida Grande"/>
                <a:cs typeface="Lucida Grande"/>
              </a:rPr>
              <a:t> fit pour </a:t>
            </a:r>
            <a:r>
              <a:rPr lang="en-US" sz="1600" dirty="0" err="1" smtClean="0">
                <a:solidFill>
                  <a:srgbClr val="00FFFF"/>
                </a:solidFill>
                <a:effectLst/>
                <a:latin typeface="Comic Sans MS"/>
                <a:ea typeface="Lucida Grande"/>
                <a:cs typeface="Lucida Grande"/>
              </a:rPr>
              <a:t>m</a:t>
            </a:r>
            <a:r>
              <a:rPr lang="en-US" sz="1600" baseline="-25000" dirty="0" err="1" smtClean="0">
                <a:solidFill>
                  <a:srgbClr val="00FFFF"/>
                </a:solidFill>
                <a:effectLst/>
                <a:latin typeface="Comic Sans MS"/>
                <a:ea typeface="Lucida Grande"/>
                <a:cs typeface="Lucida Grande"/>
              </a:rPr>
              <a:t>H</a:t>
            </a:r>
            <a:r>
              <a:rPr lang="en-US" sz="1600" dirty="0" smtClean="0">
                <a:solidFill>
                  <a:srgbClr val="00FFFF"/>
                </a:solidFill>
                <a:effectLst/>
                <a:latin typeface="Comic Sans MS"/>
                <a:ea typeface="Lucida Grande"/>
                <a:cs typeface="Lucida Grande"/>
              </a:rPr>
              <a:t>= </a:t>
            </a:r>
            <a:r>
              <a:rPr lang="en-US" sz="1600" dirty="0" smtClean="0">
                <a:solidFill>
                  <a:srgbClr val="00FFFF"/>
                </a:solidFill>
                <a:effectLst/>
              </a:rPr>
              <a:t>125 GeV: </a:t>
            </a:r>
            <a:r>
              <a:rPr lang="en-US" sz="1600" dirty="0">
                <a:solidFill>
                  <a:srgbClr val="00FFFF"/>
                </a:solidFill>
                <a:effectLst/>
                <a:latin typeface="Lucida Grande"/>
                <a:ea typeface="Lucida Grande"/>
                <a:cs typeface="Lucida Grande"/>
              </a:rPr>
              <a:t>μ</a:t>
            </a:r>
            <a:r>
              <a:rPr lang="en-US" sz="1600" dirty="0">
                <a:solidFill>
                  <a:srgbClr val="00FFFF"/>
                </a:solidFill>
                <a:effectLst/>
              </a:rPr>
              <a:t>=1.3 ± 0.6 </a:t>
            </a:r>
            <a:endParaRPr lang="en-US" sz="1600" dirty="0" smtClean="0">
              <a:solidFill>
                <a:srgbClr val="00FFFF"/>
              </a:solidFill>
              <a:effectLst/>
            </a:endParaRPr>
          </a:p>
        </p:txBody>
      </p:sp>
      <p:sp>
        <p:nvSpPr>
          <p:cNvPr id="11" name="TextBox 26"/>
          <p:cNvSpPr txBox="1"/>
          <p:nvPr/>
        </p:nvSpPr>
        <p:spPr>
          <a:xfrm>
            <a:off x="7563147" y="2230211"/>
            <a:ext cx="184666" cy="338554"/>
          </a:xfrm>
          <a:prstGeom prst="rect">
            <a:avLst/>
          </a:prstGeom>
          <a:noFill/>
        </p:spPr>
        <p:txBody>
          <a:bodyPr wrap="none" rtlCol="0">
            <a:spAutoFit/>
          </a:bodyPr>
          <a:lstStyle/>
          <a:p>
            <a:endParaRPr lang="en-US" dirty="0" smtClean="0">
              <a:effectLst/>
            </a:endParaRPr>
          </a:p>
        </p:txBody>
      </p:sp>
      <p:pic>
        <p:nvPicPr>
          <p:cNvPr id="7" name="Picture 1" descr="Untitled.png"/>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240" y="2851731"/>
            <a:ext cx="3429000" cy="3129311"/>
          </a:xfrm>
          <a:prstGeom prst="rect">
            <a:avLst/>
          </a:prstGeom>
          <a:ln>
            <a:noFill/>
          </a:ln>
        </p:spPr>
      </p:pic>
      <p:cxnSp>
        <p:nvCxnSpPr>
          <p:cNvPr id="13" name="Straight Arrow Connector 14"/>
          <p:cNvCxnSpPr/>
          <p:nvPr/>
        </p:nvCxnSpPr>
        <p:spPr bwMode="auto">
          <a:xfrm>
            <a:off x="6413699" y="3565177"/>
            <a:ext cx="0" cy="7920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6" name="TextBox 4"/>
          <p:cNvSpPr txBox="1"/>
          <p:nvPr/>
        </p:nvSpPr>
        <p:spPr>
          <a:xfrm>
            <a:off x="178472" y="5837282"/>
            <a:ext cx="2045368" cy="369332"/>
          </a:xfrm>
          <a:prstGeom prst="rect">
            <a:avLst/>
          </a:prstGeom>
          <a:solidFill>
            <a:srgbClr val="FFCC00"/>
          </a:solidFill>
          <a:ln>
            <a:solidFill>
              <a:srgbClr val="000000"/>
            </a:solidFill>
          </a:ln>
        </p:spPr>
        <p:txBody>
          <a:bodyPr wrap="none" rtlCol="0">
            <a:spAutoFit/>
          </a:bodyPr>
          <a:lstStyle/>
          <a:p>
            <a:r>
              <a:rPr lang="en-US" dirty="0" smtClean="0">
                <a:effectLst/>
              </a:rPr>
              <a:t>Exclusion a 95% CL  </a:t>
            </a:r>
          </a:p>
        </p:txBody>
      </p:sp>
      <p:sp>
        <p:nvSpPr>
          <p:cNvPr id="17" name="TextBox 25"/>
          <p:cNvSpPr txBox="1"/>
          <p:nvPr/>
        </p:nvSpPr>
        <p:spPr>
          <a:xfrm>
            <a:off x="259522" y="6303382"/>
            <a:ext cx="1939570" cy="369332"/>
          </a:xfrm>
          <a:prstGeom prst="rect">
            <a:avLst/>
          </a:prstGeom>
          <a:solidFill>
            <a:srgbClr val="CCFFFF"/>
          </a:solidFill>
          <a:ln>
            <a:solidFill>
              <a:srgbClr val="000000"/>
            </a:solidFill>
          </a:ln>
        </p:spPr>
        <p:txBody>
          <a:bodyPr wrap="none" rtlCol="0">
            <a:spAutoFit/>
          </a:bodyPr>
          <a:lstStyle/>
          <a:p>
            <a:r>
              <a:rPr lang="en-US" dirty="0" smtClean="0">
                <a:effectLst/>
              </a:rPr>
              <a:t>Exclusion a 99% CL</a:t>
            </a:r>
          </a:p>
        </p:txBody>
      </p:sp>
      <p:sp>
        <p:nvSpPr>
          <p:cNvPr id="19" name="TextBox 27"/>
          <p:cNvSpPr txBox="1"/>
          <p:nvPr/>
        </p:nvSpPr>
        <p:spPr>
          <a:xfrm>
            <a:off x="2471941" y="5837282"/>
            <a:ext cx="3094755" cy="369332"/>
          </a:xfrm>
          <a:prstGeom prst="rect">
            <a:avLst/>
          </a:prstGeom>
          <a:solidFill>
            <a:srgbClr val="FFCC00"/>
          </a:solidFill>
          <a:ln>
            <a:solidFill>
              <a:srgbClr val="000000"/>
            </a:solidFill>
          </a:ln>
        </p:spPr>
        <p:txBody>
          <a:bodyPr wrap="none" rtlCol="0">
            <a:spAutoFit/>
          </a:bodyPr>
          <a:lstStyle/>
          <a:p>
            <a:r>
              <a:rPr lang="en-US" sz="1800" dirty="0" smtClean="0">
                <a:effectLst/>
              </a:rPr>
              <a:t>110-122.6   129.7-558  </a:t>
            </a:r>
            <a:r>
              <a:rPr lang="en-US" sz="1800" dirty="0" err="1" smtClean="0">
                <a:effectLst/>
              </a:rPr>
              <a:t>GeV</a:t>
            </a:r>
            <a:r>
              <a:rPr lang="en-US" sz="1800" dirty="0" smtClean="0">
                <a:effectLst/>
              </a:rPr>
              <a:t> </a:t>
            </a:r>
          </a:p>
        </p:txBody>
      </p:sp>
      <p:sp>
        <p:nvSpPr>
          <p:cNvPr id="20" name="TextBox 30"/>
          <p:cNvSpPr txBox="1"/>
          <p:nvPr/>
        </p:nvSpPr>
        <p:spPr>
          <a:xfrm>
            <a:off x="2471941" y="6303382"/>
            <a:ext cx="3514604" cy="369332"/>
          </a:xfrm>
          <a:prstGeom prst="rect">
            <a:avLst/>
          </a:prstGeom>
          <a:solidFill>
            <a:srgbClr val="CCFFFF"/>
          </a:solidFill>
          <a:ln>
            <a:solidFill>
              <a:srgbClr val="000000"/>
            </a:solidFill>
          </a:ln>
        </p:spPr>
        <p:txBody>
          <a:bodyPr wrap="none" rtlCol="0">
            <a:spAutoFit/>
          </a:bodyPr>
          <a:lstStyle/>
          <a:p>
            <a:r>
              <a:rPr lang="en-US" sz="1800" dirty="0" smtClean="0">
                <a:effectLst/>
              </a:rPr>
              <a:t>111.7-121.8 </a:t>
            </a:r>
            <a:r>
              <a:rPr lang="en-US" sz="1800" dirty="0" err="1" smtClean="0">
                <a:effectLst/>
              </a:rPr>
              <a:t>GeV</a:t>
            </a:r>
            <a:r>
              <a:rPr lang="en-US" sz="1800" dirty="0" smtClean="0">
                <a:effectLst/>
              </a:rPr>
              <a:t> 130.7-523 </a:t>
            </a:r>
            <a:r>
              <a:rPr lang="en-US" sz="1800" dirty="0" err="1" smtClean="0">
                <a:effectLst/>
              </a:rPr>
              <a:t>GeV</a:t>
            </a:r>
            <a:r>
              <a:rPr lang="en-US" sz="1800" dirty="0" smtClean="0">
                <a:effectLst/>
              </a:rPr>
              <a:t>  </a:t>
            </a:r>
            <a:r>
              <a:rPr lang="en-US" sz="1700" dirty="0" smtClean="0">
                <a:effectLst/>
              </a:rPr>
              <a:t> </a:t>
            </a:r>
          </a:p>
        </p:txBody>
      </p:sp>
      <p:pic>
        <p:nvPicPr>
          <p:cNvPr id="14" name="Picture 7" descr="Untitled.png"/>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82" y="2422813"/>
            <a:ext cx="4479343" cy="3356356"/>
          </a:xfrm>
          <a:prstGeom prst="rect">
            <a:avLst/>
          </a:prstGeom>
          <a:ln>
            <a:noFill/>
          </a:ln>
        </p:spPr>
      </p:pic>
      <p:sp>
        <p:nvSpPr>
          <p:cNvPr id="22" name="Rectangle 21"/>
          <p:cNvSpPr/>
          <p:nvPr/>
        </p:nvSpPr>
        <p:spPr bwMode="auto">
          <a:xfrm>
            <a:off x="953378" y="2466801"/>
            <a:ext cx="216024" cy="2880320"/>
          </a:xfrm>
          <a:prstGeom prst="rect">
            <a:avLst/>
          </a:prstGeom>
          <a:solidFill>
            <a:srgbClr val="330000">
              <a:alpha val="2509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endParaRPr>
          </a:p>
        </p:txBody>
      </p:sp>
      <p:sp>
        <p:nvSpPr>
          <p:cNvPr id="23" name="Rectangle 22"/>
          <p:cNvSpPr/>
          <p:nvPr/>
        </p:nvSpPr>
        <p:spPr bwMode="auto">
          <a:xfrm>
            <a:off x="1320210" y="2466801"/>
            <a:ext cx="2880320" cy="2880320"/>
          </a:xfrm>
          <a:prstGeom prst="rect">
            <a:avLst/>
          </a:prstGeom>
          <a:solidFill>
            <a:srgbClr val="330000">
              <a:alpha val="2509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endParaRPr>
          </a:p>
        </p:txBody>
      </p:sp>
      <p:sp>
        <p:nvSpPr>
          <p:cNvPr id="4" name="Slide Number Placeholder 3"/>
          <p:cNvSpPr>
            <a:spLocks noGrp="1"/>
          </p:cNvSpPr>
          <p:nvPr>
            <p:ph type="sldNum" sz="quarter" idx="12"/>
          </p:nvPr>
        </p:nvSpPr>
        <p:spPr/>
        <p:txBody>
          <a:bodyPr/>
          <a:lstStyle/>
          <a:p>
            <a:fld id="{5FD889E0-CAB2-4699-909D-B9A88D47ACBE}" type="slidenum">
              <a:rPr lang="en-US" smtClean="0"/>
              <a:t>66</a:t>
            </a:fld>
            <a:endParaRPr lang="en-US"/>
          </a:p>
        </p:txBody>
      </p:sp>
    </p:spTree>
    <p:extLst>
      <p:ext uri="{BB962C8B-B14F-4D97-AF65-F5344CB8AC3E}">
        <p14:creationId xmlns:p14="http://schemas.microsoft.com/office/powerpoint/2010/main" val="3695252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sz="3600" dirty="0" smtClean="0"/>
              <a:t>Zones de masse </a:t>
            </a:r>
            <a:r>
              <a:rPr lang="en-US" sz="3600" dirty="0" err="1" smtClean="0"/>
              <a:t>exclues</a:t>
            </a:r>
            <a:r>
              <a:rPr lang="en-US" sz="3600" dirty="0" smtClean="0"/>
              <a:t> avec </a:t>
            </a:r>
            <a:r>
              <a:rPr lang="en-US" sz="3600" dirty="0" err="1" smtClean="0"/>
              <a:t>tous</a:t>
            </a:r>
            <a:r>
              <a:rPr lang="en-US" sz="3600" dirty="0" smtClean="0"/>
              <a:t> les </a:t>
            </a:r>
            <a:r>
              <a:rPr lang="en-US" sz="3600" dirty="0" err="1" smtClean="0"/>
              <a:t>canaux</a:t>
            </a:r>
            <a:r>
              <a:rPr lang="en-US" sz="3600" dirty="0" smtClean="0"/>
              <a:t> de </a:t>
            </a:r>
            <a:r>
              <a:rPr lang="en-US" sz="3600" dirty="0" err="1" smtClean="0"/>
              <a:t>desintegration</a:t>
            </a:r>
            <a:r>
              <a:rPr lang="en-US" sz="3600" dirty="0" smtClean="0"/>
              <a:t> </a:t>
            </a:r>
            <a:r>
              <a:rPr lang="en-US" sz="3600" dirty="0" err="1" smtClean="0"/>
              <a:t>disponibles</a:t>
            </a:r>
            <a:r>
              <a:rPr lang="en-US" sz="3600" dirty="0" smtClean="0"/>
              <a:t> </a:t>
            </a:r>
            <a:endParaRPr lang="fr-FR" sz="3600" dirty="0"/>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138" y="1676400"/>
            <a:ext cx="540067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611351" y="1929160"/>
            <a:ext cx="228599" cy="4248615"/>
          </a:xfrm>
          <a:prstGeom prst="rect">
            <a:avLst/>
          </a:prstGeom>
          <a:solidFill>
            <a:srgbClr val="000000">
              <a:alpha val="27059"/>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p:nvSpPr>
        <p:spPr>
          <a:xfrm>
            <a:off x="1964476" y="1929160"/>
            <a:ext cx="3689192" cy="4248615"/>
          </a:xfrm>
          <a:prstGeom prst="rect">
            <a:avLst/>
          </a:prstGeom>
          <a:solidFill>
            <a:srgbClr val="00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p:cNvSpPr txBox="1"/>
          <p:nvPr/>
        </p:nvSpPr>
        <p:spPr>
          <a:xfrm>
            <a:off x="5917813" y="4243782"/>
            <a:ext cx="2693856" cy="1477328"/>
          </a:xfrm>
          <a:prstGeom prst="rect">
            <a:avLst/>
          </a:prstGeom>
          <a:solidFill>
            <a:schemeClr val="accent3">
              <a:lumMod val="20000"/>
              <a:lumOff val="80000"/>
            </a:schemeClr>
          </a:solidFill>
        </p:spPr>
        <p:txBody>
          <a:bodyPr wrap="square" rtlCol="0">
            <a:spAutoFit/>
          </a:bodyPr>
          <a:lstStyle/>
          <a:p>
            <a:r>
              <a:rPr lang="en-US" dirty="0" smtClean="0"/>
              <a:t>Zones </a:t>
            </a:r>
            <a:r>
              <a:rPr lang="en-US" dirty="0" err="1" smtClean="0"/>
              <a:t>exclues</a:t>
            </a:r>
            <a:r>
              <a:rPr lang="en-US" dirty="0" smtClean="0"/>
              <a:t> a 95% de </a:t>
            </a:r>
            <a:r>
              <a:rPr lang="en-US" dirty="0" err="1" smtClean="0"/>
              <a:t>niveau</a:t>
            </a:r>
            <a:r>
              <a:rPr lang="en-US" dirty="0" smtClean="0"/>
              <a:t> de </a:t>
            </a:r>
            <a:r>
              <a:rPr lang="en-US" dirty="0" err="1" smtClean="0"/>
              <a:t>confiance</a:t>
            </a:r>
            <a:r>
              <a:rPr lang="en-US" dirty="0" smtClean="0"/>
              <a:t> (CL):</a:t>
            </a:r>
          </a:p>
          <a:p>
            <a:endParaRPr lang="en-US" dirty="0"/>
          </a:p>
          <a:p>
            <a:r>
              <a:rPr lang="en-US" dirty="0" smtClean="0"/>
              <a:t>110 GeV - 122,5 GeV</a:t>
            </a:r>
          </a:p>
          <a:p>
            <a:r>
              <a:rPr lang="en-US" dirty="0" smtClean="0"/>
              <a:t>127 GeV - 600 GeV</a:t>
            </a:r>
            <a:endParaRPr lang="fr-FR" dirty="0"/>
          </a:p>
        </p:txBody>
      </p:sp>
      <p:sp>
        <p:nvSpPr>
          <p:cNvPr id="4" name="Slide Number Placeholder 3"/>
          <p:cNvSpPr>
            <a:spLocks noGrp="1"/>
          </p:cNvSpPr>
          <p:nvPr>
            <p:ph type="sldNum" sz="quarter" idx="12"/>
          </p:nvPr>
        </p:nvSpPr>
        <p:spPr/>
        <p:txBody>
          <a:bodyPr/>
          <a:lstStyle/>
          <a:p>
            <a:fld id="{5FD889E0-CAB2-4699-909D-B9A88D47ACBE}" type="slidenum">
              <a:rPr lang="en-US" smtClean="0"/>
              <a:t>67</a:t>
            </a:fld>
            <a:endParaRPr lang="en-US"/>
          </a:p>
        </p:txBody>
      </p:sp>
    </p:spTree>
    <p:extLst>
      <p:ext uri="{BB962C8B-B14F-4D97-AF65-F5344CB8AC3E}">
        <p14:creationId xmlns:p14="http://schemas.microsoft.com/office/powerpoint/2010/main" val="827941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Production au LHC</a:t>
            </a:r>
            <a:endParaRPr lang="en-US" dirty="0"/>
          </a:p>
        </p:txBody>
      </p:sp>
      <p:sp>
        <p:nvSpPr>
          <p:cNvPr id="9" name="Espace réservé du pied de page 8"/>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2179" y="1775887"/>
            <a:ext cx="1715453" cy="1286590"/>
          </a:xfrm>
          <a:prstGeom prst="rect">
            <a:avLst/>
          </a:prstGeom>
          <a:noFill/>
          <a:ln w="9525">
            <a:noFill/>
            <a:miter lim="800000"/>
            <a:headEnd/>
            <a:tailEnd/>
          </a:ln>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7178" y="3556731"/>
            <a:ext cx="2127342" cy="958650"/>
          </a:xfrm>
          <a:prstGeom prst="rect">
            <a:avLst/>
          </a:prstGeom>
          <a:noFill/>
          <a:ln w="9525">
            <a:noFill/>
            <a:miter lim="800000"/>
            <a:headEnd/>
            <a:tailEnd/>
          </a:ln>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4037" y="3472066"/>
            <a:ext cx="1572763" cy="1111781"/>
          </a:xfrm>
          <a:prstGeom prst="rect">
            <a:avLst/>
          </a:prstGeom>
          <a:noFill/>
          <a:ln w="9525">
            <a:noFill/>
            <a:miter lim="800000"/>
            <a:headEnd/>
            <a:tailEnd/>
          </a:ln>
        </p:spPr>
      </p:pic>
      <p:pic>
        <p:nvPicPr>
          <p:cNvPr id="1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4344" y="5197156"/>
            <a:ext cx="1419756" cy="1128388"/>
          </a:xfrm>
          <a:prstGeom prst="rect">
            <a:avLst/>
          </a:prstGeom>
          <a:noFill/>
          <a:ln w="9525">
            <a:noFill/>
            <a:miter lim="800000"/>
            <a:headEnd/>
            <a:tailEnd/>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 y="2476688"/>
            <a:ext cx="4779224" cy="3397797"/>
          </a:xfrm>
          <a:prstGeom prst="rect">
            <a:avLst/>
          </a:prstGeom>
        </p:spPr>
      </p:pic>
      <p:sp>
        <p:nvSpPr>
          <p:cNvPr id="4" name="TextBox 3"/>
          <p:cNvSpPr txBox="1"/>
          <p:nvPr/>
        </p:nvSpPr>
        <p:spPr>
          <a:xfrm>
            <a:off x="6439963" y="2963333"/>
            <a:ext cx="1787669" cy="369332"/>
          </a:xfrm>
          <a:prstGeom prst="rect">
            <a:avLst/>
          </a:prstGeom>
          <a:noFill/>
        </p:spPr>
        <p:txBody>
          <a:bodyPr wrap="none" rtlCol="0">
            <a:spAutoFit/>
          </a:bodyPr>
          <a:lstStyle/>
          <a:p>
            <a:r>
              <a:rPr lang="en-US" b="1" dirty="0" smtClean="0">
                <a:solidFill>
                  <a:srgbClr val="0000FF"/>
                </a:solidFill>
              </a:rPr>
              <a:t>Fusion de gluons</a:t>
            </a:r>
            <a:endParaRPr lang="en-US" b="1" dirty="0">
              <a:solidFill>
                <a:srgbClr val="0000FF"/>
              </a:solidFill>
            </a:endParaRPr>
          </a:p>
        </p:txBody>
      </p:sp>
      <p:sp>
        <p:nvSpPr>
          <p:cNvPr id="12" name="TextBox 11"/>
          <p:cNvSpPr txBox="1"/>
          <p:nvPr/>
        </p:nvSpPr>
        <p:spPr>
          <a:xfrm>
            <a:off x="6566368" y="4476880"/>
            <a:ext cx="2658112" cy="646331"/>
          </a:xfrm>
          <a:prstGeom prst="rect">
            <a:avLst/>
          </a:prstGeom>
          <a:noFill/>
        </p:spPr>
        <p:txBody>
          <a:bodyPr wrap="none" rtlCol="0">
            <a:spAutoFit/>
          </a:bodyPr>
          <a:lstStyle/>
          <a:p>
            <a:r>
              <a:rPr lang="en-US" b="1" dirty="0" smtClean="0">
                <a:solidFill>
                  <a:srgbClr val="008000"/>
                </a:solidFill>
              </a:rPr>
              <a:t>Production en association</a:t>
            </a:r>
          </a:p>
          <a:p>
            <a:r>
              <a:rPr lang="en-US" b="1" dirty="0">
                <a:solidFill>
                  <a:srgbClr val="008000"/>
                </a:solidFill>
              </a:rPr>
              <a:t> </a:t>
            </a:r>
            <a:r>
              <a:rPr lang="en-US" b="1" dirty="0" smtClean="0">
                <a:solidFill>
                  <a:srgbClr val="008000"/>
                </a:solidFill>
              </a:rPr>
              <a:t>avec un boson W </a:t>
            </a:r>
            <a:r>
              <a:rPr lang="en-US" b="1" dirty="0" err="1" smtClean="0">
                <a:solidFill>
                  <a:srgbClr val="008000"/>
                </a:solidFill>
              </a:rPr>
              <a:t>ou</a:t>
            </a:r>
            <a:r>
              <a:rPr lang="en-US" b="1" dirty="0" smtClean="0">
                <a:solidFill>
                  <a:srgbClr val="008000"/>
                </a:solidFill>
              </a:rPr>
              <a:t> Z</a:t>
            </a:r>
            <a:endParaRPr lang="en-US" b="1" dirty="0">
              <a:solidFill>
                <a:srgbClr val="008000"/>
              </a:solidFill>
            </a:endParaRPr>
          </a:p>
        </p:txBody>
      </p:sp>
      <p:sp>
        <p:nvSpPr>
          <p:cNvPr id="13" name="TextBox 12"/>
          <p:cNvSpPr txBox="1"/>
          <p:nvPr/>
        </p:nvSpPr>
        <p:spPr>
          <a:xfrm>
            <a:off x="5635040" y="6150461"/>
            <a:ext cx="2658112" cy="646331"/>
          </a:xfrm>
          <a:prstGeom prst="rect">
            <a:avLst/>
          </a:prstGeom>
          <a:noFill/>
        </p:spPr>
        <p:txBody>
          <a:bodyPr wrap="none" rtlCol="0">
            <a:spAutoFit/>
          </a:bodyPr>
          <a:lstStyle/>
          <a:p>
            <a:r>
              <a:rPr lang="en-US" b="1" dirty="0" smtClean="0">
                <a:solidFill>
                  <a:srgbClr val="660066"/>
                </a:solidFill>
              </a:rPr>
              <a:t>Production en association</a:t>
            </a:r>
          </a:p>
          <a:p>
            <a:r>
              <a:rPr lang="en-US" b="1" dirty="0">
                <a:solidFill>
                  <a:srgbClr val="660066"/>
                </a:solidFill>
              </a:rPr>
              <a:t> </a:t>
            </a:r>
            <a:r>
              <a:rPr lang="en-US" b="1" dirty="0" smtClean="0">
                <a:solidFill>
                  <a:srgbClr val="660066"/>
                </a:solidFill>
              </a:rPr>
              <a:t>avec </a:t>
            </a:r>
            <a:r>
              <a:rPr lang="en-US" b="1" dirty="0" err="1" smtClean="0">
                <a:solidFill>
                  <a:srgbClr val="660066"/>
                </a:solidFill>
              </a:rPr>
              <a:t>une</a:t>
            </a:r>
            <a:r>
              <a:rPr lang="en-US" b="1" dirty="0" smtClean="0">
                <a:solidFill>
                  <a:srgbClr val="660066"/>
                </a:solidFill>
              </a:rPr>
              <a:t> </a:t>
            </a:r>
            <a:r>
              <a:rPr lang="en-US" b="1" dirty="0" err="1" smtClean="0">
                <a:solidFill>
                  <a:srgbClr val="660066"/>
                </a:solidFill>
              </a:rPr>
              <a:t>paire</a:t>
            </a:r>
            <a:r>
              <a:rPr lang="en-US" b="1" dirty="0" smtClean="0">
                <a:solidFill>
                  <a:srgbClr val="660066"/>
                </a:solidFill>
              </a:rPr>
              <a:t> </a:t>
            </a:r>
            <a:r>
              <a:rPr lang="en-US" b="1" dirty="0" err="1" smtClean="0">
                <a:solidFill>
                  <a:srgbClr val="660066"/>
                </a:solidFill>
              </a:rPr>
              <a:t>tt</a:t>
            </a:r>
            <a:endParaRPr lang="en-US" b="1" dirty="0">
              <a:solidFill>
                <a:srgbClr val="660066"/>
              </a:solidFill>
            </a:endParaRPr>
          </a:p>
        </p:txBody>
      </p:sp>
      <p:sp>
        <p:nvSpPr>
          <p:cNvPr id="14" name="TextBox 13"/>
          <p:cNvSpPr txBox="1"/>
          <p:nvPr/>
        </p:nvSpPr>
        <p:spPr>
          <a:xfrm>
            <a:off x="4778699" y="4566914"/>
            <a:ext cx="1787669" cy="646331"/>
          </a:xfrm>
          <a:prstGeom prst="rect">
            <a:avLst/>
          </a:prstGeom>
          <a:noFill/>
          <a:ln>
            <a:noFill/>
          </a:ln>
        </p:spPr>
        <p:txBody>
          <a:bodyPr wrap="none" rtlCol="0">
            <a:spAutoFit/>
          </a:bodyPr>
          <a:lstStyle/>
          <a:p>
            <a:r>
              <a:rPr lang="en-US" b="1" dirty="0" smtClean="0">
                <a:solidFill>
                  <a:srgbClr val="FF0000"/>
                </a:solidFill>
              </a:rPr>
              <a:t>Fusion de</a:t>
            </a:r>
          </a:p>
          <a:p>
            <a:r>
              <a:rPr lang="en-US" b="1" dirty="0" smtClean="0">
                <a:solidFill>
                  <a:srgbClr val="FF0000"/>
                </a:solidFill>
              </a:rPr>
              <a:t> bosons </a:t>
            </a:r>
            <a:r>
              <a:rPr lang="en-US" b="1" dirty="0" err="1" smtClean="0">
                <a:solidFill>
                  <a:srgbClr val="FF0000"/>
                </a:solidFill>
              </a:rPr>
              <a:t>vecteurs</a:t>
            </a:r>
            <a:endParaRPr lang="en-US" b="1" dirty="0">
              <a:solidFill>
                <a:srgbClr val="FF0000"/>
              </a:solidFill>
            </a:endParaRPr>
          </a:p>
        </p:txBody>
      </p:sp>
      <p:sp>
        <p:nvSpPr>
          <p:cNvPr id="5" name="Slide Number Placeholder 4"/>
          <p:cNvSpPr>
            <a:spLocks noGrp="1"/>
          </p:cNvSpPr>
          <p:nvPr>
            <p:ph type="sldNum" sz="quarter" idx="12"/>
          </p:nvPr>
        </p:nvSpPr>
        <p:spPr/>
        <p:txBody>
          <a:bodyPr/>
          <a:lstStyle/>
          <a:p>
            <a:fld id="{5FD889E0-CAB2-4699-909D-B9A88D47ACBE}" type="slidenum">
              <a:rPr lang="en-US" smtClean="0"/>
              <a:t>68</a:t>
            </a:fld>
            <a:endParaRPr lang="en-US"/>
          </a:p>
        </p:txBody>
      </p:sp>
    </p:spTree>
    <p:extLst>
      <p:ext uri="{BB962C8B-B14F-4D97-AF65-F5344CB8AC3E}">
        <p14:creationId xmlns:p14="http://schemas.microsoft.com/office/powerpoint/2010/main" val="268619767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Connaissances</a:t>
            </a:r>
            <a:r>
              <a:rPr lang="en-US" dirty="0" smtClean="0"/>
              <a:t> </a:t>
            </a:r>
            <a:r>
              <a:rPr lang="en-US" dirty="0" err="1" smtClean="0"/>
              <a:t>avant</a:t>
            </a:r>
            <a:r>
              <a:rPr lang="en-US" dirty="0" smtClean="0"/>
              <a:t> le LHC</a:t>
            </a:r>
            <a:endParaRPr lang="en-US" dirty="0"/>
          </a:p>
        </p:txBody>
      </p:sp>
      <p:sp>
        <p:nvSpPr>
          <p:cNvPr id="17" name="Content Placeholder 2"/>
          <p:cNvSpPr>
            <a:spLocks noGrp="1"/>
          </p:cNvSpPr>
          <p:nvPr>
            <p:ph idx="1"/>
          </p:nvPr>
        </p:nvSpPr>
        <p:spPr>
          <a:xfrm>
            <a:off x="80969" y="1450808"/>
            <a:ext cx="4999031" cy="5203992"/>
          </a:xfrm>
        </p:spPr>
        <p:txBody>
          <a:bodyPr>
            <a:noAutofit/>
          </a:bodyPr>
          <a:lstStyle/>
          <a:p>
            <a:pPr>
              <a:lnSpc>
                <a:spcPct val="80000"/>
              </a:lnSpc>
            </a:pPr>
            <a:endParaRPr lang="fr-FR" sz="2000" dirty="0" smtClean="0"/>
          </a:p>
          <a:p>
            <a:pPr marL="0" indent="0">
              <a:lnSpc>
                <a:spcPct val="80000"/>
              </a:lnSpc>
              <a:buNone/>
            </a:pPr>
            <a:r>
              <a:rPr lang="fr-FR" sz="2000" b="1" dirty="0" smtClean="0"/>
              <a:t>Recherches directes avant le LHC:</a:t>
            </a:r>
            <a:endParaRPr lang="fr-FR" sz="2000" b="1" dirty="0"/>
          </a:p>
          <a:p>
            <a:pPr>
              <a:lnSpc>
                <a:spcPct val="80000"/>
              </a:lnSpc>
            </a:pPr>
            <a:r>
              <a:rPr lang="fr-FR" sz="1800" b="1" dirty="0" smtClean="0"/>
              <a:t>Le LEP au </a:t>
            </a:r>
            <a:r>
              <a:rPr lang="fr-FR" sz="1800" b="1" dirty="0" smtClean="0">
                <a:solidFill>
                  <a:schemeClr val="tx1"/>
                </a:solidFill>
              </a:rPr>
              <a:t>CERN</a:t>
            </a:r>
            <a:r>
              <a:rPr lang="fr-FR" sz="1800" dirty="0" smtClean="0">
                <a:solidFill>
                  <a:schemeClr val="tx1"/>
                </a:solidFill>
              </a:rPr>
              <a:t> (Genève) de </a:t>
            </a:r>
            <a:r>
              <a:rPr lang="fr-FR" sz="1800" dirty="0">
                <a:solidFill>
                  <a:schemeClr val="tx1"/>
                </a:solidFill>
              </a:rPr>
              <a:t>1989 à </a:t>
            </a:r>
            <a:r>
              <a:rPr lang="fr-FR" sz="1800" dirty="0" smtClean="0">
                <a:solidFill>
                  <a:schemeClr val="tx1"/>
                </a:solidFill>
              </a:rPr>
              <a:t>2000 (</a:t>
            </a:r>
            <a:r>
              <a:rPr lang="fr-FR" sz="1800" dirty="0" smtClean="0"/>
              <a:t>collisions </a:t>
            </a:r>
            <a:r>
              <a:rPr lang="fr-FR" sz="1800" dirty="0"/>
              <a:t>électron-positon </a:t>
            </a:r>
            <a:r>
              <a:rPr lang="fr-FR" sz="1800" dirty="0" smtClean="0"/>
              <a:t>à la masse du Z, puis à 130 </a:t>
            </a:r>
            <a:r>
              <a:rPr lang="fr-FR" sz="1800" dirty="0" err="1" smtClean="0"/>
              <a:t>GeV</a:t>
            </a:r>
            <a:r>
              <a:rPr lang="fr-FR" sz="1800" dirty="0" smtClean="0"/>
              <a:t> et 209 </a:t>
            </a:r>
            <a:r>
              <a:rPr lang="fr-FR" sz="1800" dirty="0" err="1" smtClean="0"/>
              <a:t>GeV</a:t>
            </a:r>
            <a:r>
              <a:rPr lang="fr-FR" sz="1800" dirty="0" smtClean="0"/>
              <a:t>) </a:t>
            </a:r>
          </a:p>
          <a:p>
            <a:pPr marL="0" indent="0">
              <a:lnSpc>
                <a:spcPct val="80000"/>
              </a:lnSpc>
              <a:buNone/>
            </a:pPr>
            <a:r>
              <a:rPr lang="fr-FR" sz="1800" dirty="0" smtClean="0">
                <a:solidFill>
                  <a:srgbClr val="FF2929"/>
                </a:solidFill>
              </a:rPr>
              <a:t>Gamme de masse en dessous de 115 </a:t>
            </a:r>
            <a:r>
              <a:rPr lang="fr-FR" sz="1800" dirty="0" err="1" smtClean="0">
                <a:solidFill>
                  <a:srgbClr val="FF2929"/>
                </a:solidFill>
              </a:rPr>
              <a:t>GeV</a:t>
            </a:r>
            <a:r>
              <a:rPr lang="fr-FR" sz="1800" dirty="0" smtClean="0">
                <a:solidFill>
                  <a:srgbClr val="FF2929"/>
                </a:solidFill>
              </a:rPr>
              <a:t> exclue à 95% de niveau de confiance</a:t>
            </a:r>
          </a:p>
          <a:p>
            <a:pPr marL="457148" lvl="1" indent="0">
              <a:lnSpc>
                <a:spcPct val="80000"/>
              </a:lnSpc>
              <a:buNone/>
            </a:pPr>
            <a:endParaRPr lang="fr-FR" sz="1800" dirty="0" smtClean="0"/>
          </a:p>
          <a:p>
            <a:pPr>
              <a:lnSpc>
                <a:spcPct val="80000"/>
              </a:lnSpc>
            </a:pPr>
            <a:r>
              <a:rPr lang="fr-FR" sz="1800" b="1" dirty="0" smtClean="0"/>
              <a:t>Le </a:t>
            </a:r>
            <a:r>
              <a:rPr lang="fr-FR" sz="1800" b="1" dirty="0" err="1" smtClean="0"/>
              <a:t>Tevatron</a:t>
            </a:r>
            <a:r>
              <a:rPr lang="fr-FR" sz="1800" b="1" dirty="0" smtClean="0"/>
              <a:t> au </a:t>
            </a:r>
            <a:r>
              <a:rPr lang="fr-FR" sz="1800" b="1" dirty="0" err="1" smtClean="0"/>
              <a:t>Fermilab</a:t>
            </a:r>
            <a:r>
              <a:rPr lang="fr-FR" sz="1800" b="1" dirty="0" smtClean="0"/>
              <a:t> </a:t>
            </a:r>
            <a:r>
              <a:rPr lang="fr-FR" sz="1800" dirty="0" smtClean="0"/>
              <a:t>(Chicago) de 1992-2011 (collisions proton-antiproton à 1.96 </a:t>
            </a:r>
            <a:r>
              <a:rPr lang="fr-FR" sz="1800" dirty="0" err="1" smtClean="0"/>
              <a:t>TeV</a:t>
            </a:r>
            <a:r>
              <a:rPr lang="fr-FR" sz="1800" dirty="0" smtClean="0"/>
              <a:t>)</a:t>
            </a:r>
          </a:p>
          <a:p>
            <a:pPr marL="0" lvl="2" indent="0">
              <a:lnSpc>
                <a:spcPct val="80000"/>
              </a:lnSpc>
              <a:spcBef>
                <a:spcPts val="2000"/>
              </a:spcBef>
              <a:buNone/>
            </a:pPr>
            <a:r>
              <a:rPr lang="fr-FR" sz="1800" dirty="0" smtClean="0">
                <a:solidFill>
                  <a:srgbClr val="FF0000"/>
                </a:solidFill>
              </a:rPr>
              <a:t>Première exclusion d’une zone autour de 160 </a:t>
            </a:r>
            <a:r>
              <a:rPr lang="fr-FR" sz="1800" dirty="0" err="1" smtClean="0">
                <a:solidFill>
                  <a:srgbClr val="FF0000"/>
                </a:solidFill>
              </a:rPr>
              <a:t>GeV</a:t>
            </a:r>
            <a:r>
              <a:rPr lang="fr-FR" sz="1800" dirty="0" smtClean="0">
                <a:solidFill>
                  <a:srgbClr val="FF0000"/>
                </a:solidFill>
              </a:rPr>
              <a:t> en 2010 (</a:t>
            </a:r>
            <a:r>
              <a:rPr lang="fr-FR" sz="1800" dirty="0" err="1" smtClean="0">
                <a:solidFill>
                  <a:srgbClr val="FF0000"/>
                </a:solidFill>
              </a:rPr>
              <a:t>m</a:t>
            </a:r>
            <a:r>
              <a:rPr lang="fr-FR" sz="1800" baseline="-25000" dirty="0" err="1" smtClean="0">
                <a:solidFill>
                  <a:srgbClr val="FF0000"/>
                </a:solidFill>
              </a:rPr>
              <a:t>H</a:t>
            </a:r>
            <a:r>
              <a:rPr lang="fr-FR" sz="1800" baseline="-25000" dirty="0" smtClean="0">
                <a:solidFill>
                  <a:srgbClr val="FF0000"/>
                </a:solidFill>
              </a:rPr>
              <a:t> </a:t>
            </a:r>
            <a:r>
              <a:rPr lang="fr-FR" sz="1800" dirty="0" smtClean="0">
                <a:solidFill>
                  <a:srgbClr val="FF0000"/>
                </a:solidFill>
                <a:sym typeface="Symbol" pitchFamily="18" charset="2"/>
              </a:rPr>
              <a:t> [</a:t>
            </a:r>
            <a:r>
              <a:rPr lang="fr-FR" sz="1800" dirty="0">
                <a:solidFill>
                  <a:srgbClr val="FF0000"/>
                </a:solidFill>
                <a:sym typeface="Symbol" pitchFamily="18" charset="2"/>
              </a:rPr>
              <a:t>158-173] </a:t>
            </a:r>
            <a:r>
              <a:rPr lang="fr-FR" sz="1800" dirty="0" err="1" smtClean="0">
                <a:solidFill>
                  <a:srgbClr val="FF0000"/>
                </a:solidFill>
                <a:sym typeface="Symbol" pitchFamily="18" charset="2"/>
              </a:rPr>
              <a:t>GeV</a:t>
            </a:r>
            <a:r>
              <a:rPr lang="fr-FR" sz="1800" dirty="0" smtClean="0">
                <a:solidFill>
                  <a:srgbClr val="FF0000"/>
                </a:solidFill>
                <a:sym typeface="Symbol" pitchFamily="18" charset="2"/>
              </a:rPr>
              <a:t>)</a:t>
            </a:r>
            <a:endParaRPr lang="fr-FR" sz="1800" dirty="0" smtClean="0">
              <a:solidFill>
                <a:srgbClr val="FF0000"/>
              </a:solidFill>
            </a:endParaRPr>
          </a:p>
          <a:p>
            <a:pPr marL="0" lvl="2" indent="0">
              <a:lnSpc>
                <a:spcPct val="80000"/>
              </a:lnSpc>
              <a:spcBef>
                <a:spcPts val="2000"/>
              </a:spcBef>
              <a:buNone/>
            </a:pPr>
            <a:r>
              <a:rPr lang="fr-FR" sz="1800" dirty="0" smtClean="0">
                <a:solidFill>
                  <a:schemeClr val="tx1"/>
                </a:solidFill>
              </a:rPr>
              <a:t>Gamme de masse entre 147 et 179 </a:t>
            </a:r>
            <a:r>
              <a:rPr lang="fr-FR" sz="1800" dirty="0" err="1" smtClean="0">
                <a:solidFill>
                  <a:schemeClr val="tx1"/>
                </a:solidFill>
              </a:rPr>
              <a:t>GeV</a:t>
            </a:r>
            <a:r>
              <a:rPr lang="fr-FR" sz="1800" dirty="0" smtClean="0">
                <a:solidFill>
                  <a:schemeClr val="tx1"/>
                </a:solidFill>
              </a:rPr>
              <a:t> exclue à  95% de niveau de confiance à l’hiver 2012</a:t>
            </a:r>
          </a:p>
          <a:p>
            <a:pPr lvl="1">
              <a:lnSpc>
                <a:spcPct val="80000"/>
              </a:lnSpc>
            </a:pPr>
            <a:endParaRPr lang="fr-FR" sz="1800" dirty="0"/>
          </a:p>
          <a:p>
            <a:pPr marL="0" indent="0">
              <a:lnSpc>
                <a:spcPct val="80000"/>
              </a:lnSpc>
              <a:buNone/>
            </a:pPr>
            <a:endParaRPr lang="fr-FR" sz="2000" dirty="0" smtClean="0"/>
          </a:p>
          <a:p>
            <a:pPr marL="0" indent="0">
              <a:lnSpc>
                <a:spcPct val="80000"/>
              </a:lnSpc>
              <a:buNone/>
            </a:pPr>
            <a:r>
              <a:rPr lang="fr-FR" sz="2000" dirty="0" smtClean="0"/>
              <a:t> </a:t>
            </a:r>
            <a:endParaRPr lang="fr-FR" sz="2000" dirty="0"/>
          </a:p>
          <a:p>
            <a:endParaRPr lang="en-US" sz="2000" b="1" dirty="0" smtClean="0">
              <a:solidFill>
                <a:schemeClr val="accent1"/>
              </a:solidFill>
            </a:endParaRPr>
          </a:p>
        </p:txBody>
      </p:sp>
      <p:sp>
        <p:nvSpPr>
          <p:cNvPr id="7" name="Espace réservé du pied de page 6"/>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6" name="Picture 14" descr="Higg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267" y="1811868"/>
            <a:ext cx="4114800" cy="37253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24848" y="5790701"/>
            <a:ext cx="2468344" cy="646331"/>
          </a:xfrm>
          <a:prstGeom prst="rect">
            <a:avLst/>
          </a:prstGeom>
          <a:solidFill>
            <a:srgbClr val="FFF1CC"/>
          </a:solidFill>
        </p:spPr>
        <p:txBody>
          <a:bodyPr wrap="none" rtlCol="0">
            <a:spAutoFit/>
          </a:bodyPr>
          <a:lstStyle/>
          <a:p>
            <a:r>
              <a:rPr lang="en-US" b="1" dirty="0" err="1" smtClean="0">
                <a:solidFill>
                  <a:srgbClr val="FF2929"/>
                </a:solidFill>
              </a:rPr>
              <a:t>m</a:t>
            </a:r>
            <a:r>
              <a:rPr lang="en-US" b="1" baseline="-25000" dirty="0" err="1" smtClean="0">
                <a:solidFill>
                  <a:srgbClr val="FF2929"/>
                </a:solidFill>
              </a:rPr>
              <a:t>H</a:t>
            </a:r>
            <a:r>
              <a:rPr lang="en-US" b="1" dirty="0" smtClean="0">
                <a:solidFill>
                  <a:srgbClr val="FF2929"/>
                </a:solidFill>
              </a:rPr>
              <a:t>&gt;114.4 </a:t>
            </a:r>
            <a:r>
              <a:rPr lang="en-US" b="1" dirty="0" err="1">
                <a:solidFill>
                  <a:srgbClr val="FF2929"/>
                </a:solidFill>
              </a:rPr>
              <a:t>GeV</a:t>
            </a:r>
            <a:r>
              <a:rPr lang="en-US" dirty="0">
                <a:solidFill>
                  <a:srgbClr val="FF2929"/>
                </a:solidFill>
              </a:rPr>
              <a:t> </a:t>
            </a:r>
            <a:r>
              <a:rPr lang="en-US" dirty="0" err="1">
                <a:solidFill>
                  <a:srgbClr val="FF2929"/>
                </a:solidFill>
              </a:rPr>
              <a:t>à</a:t>
            </a:r>
            <a:r>
              <a:rPr lang="en-US" dirty="0">
                <a:solidFill>
                  <a:srgbClr val="FF2929"/>
                </a:solidFill>
              </a:rPr>
              <a:t> 95% </a:t>
            </a:r>
            <a:r>
              <a:rPr lang="en-US" dirty="0" smtClean="0">
                <a:solidFill>
                  <a:srgbClr val="FF2929"/>
                </a:solidFill>
              </a:rPr>
              <a:t>de</a:t>
            </a:r>
          </a:p>
          <a:p>
            <a:r>
              <a:rPr lang="en-US" dirty="0" smtClean="0">
                <a:solidFill>
                  <a:srgbClr val="FF2929"/>
                </a:solidFill>
              </a:rPr>
              <a:t> </a:t>
            </a:r>
            <a:r>
              <a:rPr lang="en-US" dirty="0" err="1">
                <a:solidFill>
                  <a:srgbClr val="FF2929"/>
                </a:solidFill>
              </a:rPr>
              <a:t>niveau</a:t>
            </a:r>
            <a:r>
              <a:rPr lang="en-US" dirty="0">
                <a:solidFill>
                  <a:srgbClr val="FF2929"/>
                </a:solidFill>
              </a:rPr>
              <a:t> de </a:t>
            </a:r>
            <a:r>
              <a:rPr lang="en-US" dirty="0" err="1" smtClean="0">
                <a:solidFill>
                  <a:srgbClr val="FF2929"/>
                </a:solidFill>
              </a:rPr>
              <a:t>confiance</a:t>
            </a:r>
            <a:endParaRPr lang="en-US" dirty="0">
              <a:solidFill>
                <a:srgbClr val="FF2929"/>
              </a:solidFill>
            </a:endParaRPr>
          </a:p>
        </p:txBody>
      </p:sp>
      <p:sp>
        <p:nvSpPr>
          <p:cNvPr id="4" name="Slide Number Placeholder 3"/>
          <p:cNvSpPr>
            <a:spLocks noGrp="1"/>
          </p:cNvSpPr>
          <p:nvPr>
            <p:ph type="sldNum" sz="quarter" idx="12"/>
          </p:nvPr>
        </p:nvSpPr>
        <p:spPr/>
        <p:txBody>
          <a:bodyPr/>
          <a:lstStyle/>
          <a:p>
            <a:fld id="{5FD889E0-CAB2-4699-909D-B9A88D47ACBE}" type="slidenum">
              <a:rPr lang="en-US" smtClean="0"/>
              <a:t>69</a:t>
            </a:fld>
            <a:endParaRPr lang="en-US"/>
          </a:p>
        </p:txBody>
      </p:sp>
    </p:spTree>
    <p:extLst>
      <p:ext uri="{BB962C8B-B14F-4D97-AF65-F5344CB8AC3E}">
        <p14:creationId xmlns:p14="http://schemas.microsoft.com/office/powerpoint/2010/main" val="24265135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Qu’en est-il aujourd’hui?</a:t>
            </a:r>
            <a:endParaRPr lang="fr-FR" dirty="0"/>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pic>
        <p:nvPicPr>
          <p:cNvPr id="8" name="Picture 7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679" y="2015392"/>
            <a:ext cx="8937625" cy="1901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116" y="3782280"/>
            <a:ext cx="1169987" cy="747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78"/>
          <p:cNvSpPr txBox="1">
            <a:spLocks noChangeArrowheads="1"/>
          </p:cNvSpPr>
          <p:nvPr/>
        </p:nvSpPr>
        <p:spPr bwMode="auto">
          <a:xfrm>
            <a:off x="1454587" y="3802337"/>
            <a:ext cx="6876091" cy="3715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800" dirty="0" smtClean="0">
                <a:solidFill>
                  <a:schemeClr val="accent2">
                    <a:lumMod val="75000"/>
                  </a:schemeClr>
                </a:solidFill>
              </a:rPr>
              <a:t>molécule      </a:t>
            </a:r>
            <a:r>
              <a:rPr lang="fr-FR" sz="1800" dirty="0">
                <a:solidFill>
                  <a:schemeClr val="accent2">
                    <a:lumMod val="75000"/>
                  </a:schemeClr>
                </a:solidFill>
              </a:rPr>
              <a:t>atome  </a:t>
            </a:r>
            <a:r>
              <a:rPr lang="fr-FR" sz="1800" dirty="0" smtClean="0">
                <a:solidFill>
                  <a:schemeClr val="accent2">
                    <a:lumMod val="75000"/>
                  </a:schemeClr>
                </a:solidFill>
              </a:rPr>
              <a:t>      </a:t>
            </a:r>
            <a:r>
              <a:rPr lang="fr-FR" sz="1800" dirty="0">
                <a:solidFill>
                  <a:schemeClr val="accent2">
                    <a:lumMod val="75000"/>
                  </a:schemeClr>
                </a:solidFill>
              </a:rPr>
              <a:t>noyau de l’atome  </a:t>
            </a:r>
            <a:r>
              <a:rPr lang="fr-FR" sz="1800" dirty="0" smtClean="0">
                <a:solidFill>
                  <a:schemeClr val="accent2">
                    <a:lumMod val="75000"/>
                  </a:schemeClr>
                </a:solidFill>
              </a:rPr>
              <a:t>  proton/neutron             </a:t>
            </a:r>
            <a:r>
              <a:rPr lang="fr-FR" sz="1800" dirty="0">
                <a:solidFill>
                  <a:schemeClr val="accent2">
                    <a:lumMod val="75000"/>
                  </a:schemeClr>
                </a:solidFill>
              </a:rPr>
              <a:t>quark</a:t>
            </a:r>
          </a:p>
        </p:txBody>
      </p:sp>
      <p:grpSp>
        <p:nvGrpSpPr>
          <p:cNvPr id="18" name="Groupe 17"/>
          <p:cNvGrpSpPr/>
          <p:nvPr/>
        </p:nvGrpSpPr>
        <p:grpSpPr>
          <a:xfrm>
            <a:off x="2877016" y="1924752"/>
            <a:ext cx="735981" cy="635773"/>
            <a:chOff x="2877016" y="1924752"/>
            <a:chExt cx="735981" cy="635773"/>
          </a:xfrm>
        </p:grpSpPr>
        <p:sp>
          <p:nvSpPr>
            <p:cNvPr id="14" name="Larme 13"/>
            <p:cNvSpPr/>
            <p:nvPr/>
          </p:nvSpPr>
          <p:spPr>
            <a:xfrm rot="9126159">
              <a:off x="2877016" y="1924752"/>
              <a:ext cx="735981" cy="635773"/>
            </a:xfrm>
            <a:prstGeom prst="teardrop">
              <a:avLst>
                <a:gd name="adj" fmla="val 154545"/>
              </a:avLst>
            </a:prstGeom>
            <a:solidFill>
              <a:srgbClr val="CCE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llipse 14"/>
            <p:cNvSpPr/>
            <p:nvPr/>
          </p:nvSpPr>
          <p:spPr>
            <a:xfrm>
              <a:off x="2916920" y="1959637"/>
              <a:ext cx="633870" cy="574546"/>
            </a:xfrm>
            <a:prstGeom prst="ellipse">
              <a:avLst/>
            </a:prstGeom>
            <a:solidFill>
              <a:schemeClr val="bg2">
                <a:lumMod val="50000"/>
              </a:schemeClr>
            </a:solidFill>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6" name="Text Box 78"/>
          <p:cNvSpPr txBox="1">
            <a:spLocks noChangeArrowheads="1"/>
          </p:cNvSpPr>
          <p:nvPr/>
        </p:nvSpPr>
        <p:spPr bwMode="auto">
          <a:xfrm>
            <a:off x="3651035" y="1829635"/>
            <a:ext cx="960304" cy="3715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800" dirty="0" smtClean="0"/>
              <a:t>électron</a:t>
            </a:r>
            <a:endParaRPr lang="fr-FR" sz="1800" dirty="0"/>
          </a:p>
        </p:txBody>
      </p:sp>
      <p:sp>
        <p:nvSpPr>
          <p:cNvPr id="7" name="Text Box 5"/>
          <p:cNvSpPr txBox="1">
            <a:spLocks noChangeArrowheads="1"/>
          </p:cNvSpPr>
          <p:nvPr/>
        </p:nvSpPr>
        <p:spPr bwMode="auto">
          <a:xfrm>
            <a:off x="574723" y="4377407"/>
            <a:ext cx="7362825" cy="710067"/>
          </a:xfrm>
          <a:prstGeom prst="rect">
            <a:avLst/>
          </a:prstGeom>
          <a:noFill/>
          <a:ln>
            <a:noFill/>
          </a:ln>
          <a:effectLst/>
          <a:extLst>
            <a:ext uri="{909E8E84-426E-40dd-AFC4-6F175D3DCCD1}">
              <a14:hiddenFill xmlns:a14="http://schemas.microsoft.com/office/drawing/2010/main">
                <a:solidFill>
                  <a:schemeClr val="bg1">
                    <a:alpha val="89000"/>
                  </a:schemeClr>
                </a:solidFill>
              </a14:hiddenFill>
            </a:ext>
            <a:ext uri="{91240B29-F687-4f45-9708-019B960494DF}">
              <a14:hiddenLine xmlns:a14="http://schemas.microsoft.com/office/drawing/2010/main" w="19050">
                <a:solidFill>
                  <a:srgbClr val="0000FF"/>
                </a:solidFill>
                <a:miter lim="800000"/>
                <a:headEnd/>
                <a:tailEnd type="none" w="sm" len="med"/>
              </a14:hiddenLine>
            </a:ext>
            <a:ext uri="{AF507438-7753-43e0-B8FC-AC1667EBCBE1}">
              <a14:hiddenEffects xmlns:a14="http://schemas.microsoft.com/office/drawing/2010/main">
                <a:effectLst>
                  <a:outerShdw dist="71842" dir="2700000" algn="ctr" rotWithShape="0">
                    <a:srgbClr val="DDDDDD"/>
                  </a:outerShdw>
                </a:effectLst>
              </a14:hiddenEffects>
            </a:ext>
          </a:extLst>
        </p:spPr>
        <p:txBody>
          <a:bodyPr lIns="90000" tIns="46800" rIns="90000" bIns="46800">
            <a:spAutoFit/>
          </a:bodyPr>
          <a:lstStyle>
            <a:lvl1pPr marL="603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fr-FR" sz="2000" dirty="0">
                <a:solidFill>
                  <a:srgbClr val="333333"/>
                </a:solidFill>
                <a:latin typeface="+mn-lt"/>
                <a:cs typeface="Arial" charset="0"/>
              </a:rPr>
              <a:t>Les électrons et les quarks sont </a:t>
            </a:r>
            <a:r>
              <a:rPr lang="fr-FR" sz="2000" dirty="0" smtClean="0">
                <a:solidFill>
                  <a:srgbClr val="333333"/>
                </a:solidFill>
                <a:latin typeface="+mn-lt"/>
                <a:cs typeface="Arial" charset="0"/>
              </a:rPr>
              <a:t>les </a:t>
            </a:r>
            <a:r>
              <a:rPr lang="fr-FR" sz="2000" dirty="0">
                <a:solidFill>
                  <a:srgbClr val="333333"/>
                </a:solidFill>
                <a:latin typeface="+mn-lt"/>
                <a:cs typeface="Arial" charset="0"/>
              </a:rPr>
              <a:t>constituants élémentaires de la </a:t>
            </a:r>
            <a:r>
              <a:rPr lang="fr-FR" sz="2000" dirty="0" smtClean="0">
                <a:solidFill>
                  <a:srgbClr val="333333"/>
                </a:solidFill>
                <a:latin typeface="+mn-lt"/>
                <a:cs typeface="Arial" charset="0"/>
              </a:rPr>
              <a:t>matière.</a:t>
            </a:r>
          </a:p>
        </p:txBody>
      </p:sp>
      <p:sp>
        <p:nvSpPr>
          <p:cNvPr id="20" name="Text Box 5"/>
          <p:cNvSpPr txBox="1">
            <a:spLocks noChangeArrowheads="1"/>
          </p:cNvSpPr>
          <p:nvPr/>
        </p:nvSpPr>
        <p:spPr bwMode="auto">
          <a:xfrm>
            <a:off x="602166" y="5347305"/>
            <a:ext cx="5725942" cy="710067"/>
          </a:xfrm>
          <a:prstGeom prst="rect">
            <a:avLst/>
          </a:prstGeom>
          <a:noFill/>
          <a:ln>
            <a:noFill/>
          </a:ln>
          <a:effectLst/>
          <a:extLst>
            <a:ext uri="{909E8E84-426E-40dd-AFC4-6F175D3DCCD1}">
              <a14:hiddenFill xmlns:a14="http://schemas.microsoft.com/office/drawing/2010/main">
                <a:solidFill>
                  <a:schemeClr val="bg1">
                    <a:alpha val="89000"/>
                  </a:schemeClr>
                </a:solidFill>
              </a14:hiddenFill>
            </a:ext>
            <a:ext uri="{91240B29-F687-4f45-9708-019B960494DF}">
              <a14:hiddenLine xmlns:a14="http://schemas.microsoft.com/office/drawing/2010/main" w="19050">
                <a:solidFill>
                  <a:srgbClr val="0000FF"/>
                </a:solidFill>
                <a:miter lim="800000"/>
                <a:headEnd/>
                <a:tailEnd type="none" w="sm" len="med"/>
              </a14:hiddenLine>
            </a:ext>
            <a:ext uri="{AF507438-7753-43e0-B8FC-AC1667EBCBE1}">
              <a14:hiddenEffects xmlns:a14="http://schemas.microsoft.com/office/drawing/2010/main">
                <a:effectLst>
                  <a:outerShdw dist="71842" dir="2700000" algn="ctr" rotWithShape="0">
                    <a:srgbClr val="DDDDDD"/>
                  </a:outerShdw>
                </a:effectLst>
              </a14:hiddenEffects>
            </a:ext>
          </a:extLst>
        </p:spPr>
        <p:txBody>
          <a:bodyPr wrap="square" lIns="90000" tIns="46800" rIns="90000" bIns="46800">
            <a:spAutoFit/>
          </a:bodyPr>
          <a:lstStyle>
            <a:lvl1pPr marL="603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fr-FR" sz="2000" dirty="0" smtClean="0">
                <a:solidFill>
                  <a:srgbClr val="333333"/>
                </a:solidFill>
                <a:latin typeface="+mn-lt"/>
                <a:cs typeface="Arial" charset="0"/>
              </a:rPr>
              <a:t>Les particules de matière interagissent entre elles par des forces engendrées par l’échange de bosons: </a:t>
            </a:r>
            <a:endParaRPr lang="fr-FR" sz="2000" dirty="0">
              <a:solidFill>
                <a:srgbClr val="333333"/>
              </a:solidFill>
              <a:latin typeface="+mn-lt"/>
              <a:cs typeface="Arial" charset="0"/>
            </a:endParaRPr>
          </a:p>
        </p:txBody>
      </p:sp>
      <p:grpSp>
        <p:nvGrpSpPr>
          <p:cNvPr id="51" name="Groupe 50"/>
          <p:cNvGrpSpPr/>
          <p:nvPr/>
        </p:nvGrpSpPr>
        <p:grpSpPr>
          <a:xfrm>
            <a:off x="6247923" y="4766832"/>
            <a:ext cx="2701969" cy="1871012"/>
            <a:chOff x="6206585" y="3824130"/>
            <a:chExt cx="2701969" cy="1871012"/>
          </a:xfrm>
        </p:grpSpPr>
        <p:sp>
          <p:nvSpPr>
            <p:cNvPr id="21" name="ZoneTexte 20"/>
            <p:cNvSpPr txBox="1"/>
            <p:nvPr/>
          </p:nvSpPr>
          <p:spPr>
            <a:xfrm>
              <a:off x="7222497" y="4990627"/>
              <a:ext cx="352982" cy="584775"/>
            </a:xfrm>
            <a:prstGeom prst="rect">
              <a:avLst/>
            </a:prstGeom>
            <a:solidFill>
              <a:schemeClr val="bg1"/>
            </a:solidFill>
          </p:spPr>
          <p:txBody>
            <a:bodyPr wrap="none" rtlCol="0">
              <a:spAutoFit/>
            </a:bodyPr>
            <a:lstStyle/>
            <a:p>
              <a:r>
                <a:rPr lang="en-US" sz="3200" dirty="0" smtClean="0">
                  <a:latin typeface="Symbol" pitchFamily="18" charset="2"/>
                </a:rPr>
                <a:t>g</a:t>
              </a:r>
              <a:endParaRPr lang="fr-FR" sz="3200" dirty="0">
                <a:latin typeface="Symbol" pitchFamily="18" charset="2"/>
              </a:endParaRPr>
            </a:p>
          </p:txBody>
        </p:sp>
        <p:sp>
          <p:nvSpPr>
            <p:cNvPr id="23" name="Rectangle 22"/>
            <p:cNvSpPr/>
            <p:nvPr/>
          </p:nvSpPr>
          <p:spPr>
            <a:xfrm>
              <a:off x="6206585" y="3882413"/>
              <a:ext cx="2668043" cy="18127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p:cNvCxnSpPr/>
            <p:nvPr/>
          </p:nvCxnSpPr>
          <p:spPr>
            <a:xfrm flipV="1">
              <a:off x="6356897" y="3990604"/>
              <a:ext cx="0" cy="15865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a:off x="6358985" y="5592109"/>
              <a:ext cx="236533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rot="16200000">
              <a:off x="6114868" y="4072369"/>
              <a:ext cx="718466" cy="338554"/>
            </a:xfrm>
            <a:prstGeom prst="rect">
              <a:avLst/>
            </a:prstGeom>
            <a:noFill/>
          </p:spPr>
          <p:txBody>
            <a:bodyPr wrap="none" rtlCol="0">
              <a:spAutoFit/>
            </a:bodyPr>
            <a:lstStyle/>
            <a:p>
              <a:r>
                <a:rPr lang="fr-FR" sz="1600" smtClean="0"/>
                <a:t>Temps</a:t>
              </a:r>
              <a:endParaRPr lang="fr-FR" sz="1600"/>
            </a:p>
          </p:txBody>
        </p:sp>
        <p:sp>
          <p:nvSpPr>
            <p:cNvPr id="27" name="ZoneTexte 26"/>
            <p:cNvSpPr txBox="1"/>
            <p:nvPr/>
          </p:nvSpPr>
          <p:spPr>
            <a:xfrm>
              <a:off x="8055621" y="5305072"/>
              <a:ext cx="760144" cy="338554"/>
            </a:xfrm>
            <a:prstGeom prst="rect">
              <a:avLst/>
            </a:prstGeom>
            <a:noFill/>
          </p:spPr>
          <p:txBody>
            <a:bodyPr wrap="none" rtlCol="0">
              <a:spAutoFit/>
            </a:bodyPr>
            <a:lstStyle/>
            <a:p>
              <a:r>
                <a:rPr lang="fr-FR" sz="1600" smtClean="0"/>
                <a:t>Espace</a:t>
              </a:r>
              <a:endParaRPr lang="fr-FR" sz="1600"/>
            </a:p>
          </p:txBody>
        </p:sp>
        <p:cxnSp>
          <p:nvCxnSpPr>
            <p:cNvPr id="28" name="Connecteur droit 27"/>
            <p:cNvCxnSpPr>
              <a:stCxn id="32" idx="1"/>
            </p:cNvCxnSpPr>
            <p:nvPr/>
          </p:nvCxnSpPr>
          <p:spPr>
            <a:xfrm flipV="1">
              <a:off x="6686047" y="4776393"/>
              <a:ext cx="307560" cy="525185"/>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flipV="1">
              <a:off x="8318250" y="4789550"/>
              <a:ext cx="264497" cy="49277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8303735" y="4170910"/>
              <a:ext cx="319163" cy="639892"/>
            </a:xfrm>
            <a:prstGeom prst="line">
              <a:avLst/>
            </a:prstGeom>
            <a:ln w="3810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flipV="1">
              <a:off x="6686047" y="4106515"/>
              <a:ext cx="307561" cy="678509"/>
            </a:xfrm>
            <a:prstGeom prst="line">
              <a:avLst/>
            </a:prstGeom>
            <a:ln w="3810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6686047" y="5109217"/>
              <a:ext cx="312906" cy="384721"/>
            </a:xfrm>
            <a:prstGeom prst="rect">
              <a:avLst/>
            </a:prstGeom>
            <a:noFill/>
          </p:spPr>
          <p:txBody>
            <a:bodyPr wrap="none" rtlCol="0">
              <a:spAutoFit/>
            </a:bodyPr>
            <a:lstStyle/>
            <a:p>
              <a:r>
                <a:rPr lang="fr-FR" smtClean="0"/>
                <a:t>e</a:t>
              </a:r>
              <a:endParaRPr lang="fr-FR"/>
            </a:p>
          </p:txBody>
        </p:sp>
        <p:sp>
          <p:nvSpPr>
            <p:cNvPr id="33" name="ZoneTexte 32"/>
            <p:cNvSpPr txBox="1"/>
            <p:nvPr/>
          </p:nvSpPr>
          <p:spPr>
            <a:xfrm>
              <a:off x="6627375" y="3824130"/>
              <a:ext cx="312906" cy="384721"/>
            </a:xfrm>
            <a:prstGeom prst="rect">
              <a:avLst/>
            </a:prstGeom>
            <a:noFill/>
          </p:spPr>
          <p:txBody>
            <a:bodyPr wrap="none" rtlCol="0">
              <a:spAutoFit/>
            </a:bodyPr>
            <a:lstStyle/>
            <a:p>
              <a:r>
                <a:rPr lang="fr-FR" smtClean="0"/>
                <a:t>e</a:t>
              </a:r>
              <a:endParaRPr lang="fr-FR"/>
            </a:p>
          </p:txBody>
        </p:sp>
        <p:sp>
          <p:nvSpPr>
            <p:cNvPr id="34" name="ZoneTexte 33"/>
            <p:cNvSpPr txBox="1"/>
            <p:nvPr/>
          </p:nvSpPr>
          <p:spPr>
            <a:xfrm>
              <a:off x="8568233" y="4964442"/>
              <a:ext cx="312906" cy="384721"/>
            </a:xfrm>
            <a:prstGeom prst="rect">
              <a:avLst/>
            </a:prstGeom>
            <a:noFill/>
          </p:spPr>
          <p:txBody>
            <a:bodyPr wrap="none" rtlCol="0">
              <a:spAutoFit/>
            </a:bodyPr>
            <a:lstStyle/>
            <a:p>
              <a:r>
                <a:rPr lang="fr-FR" smtClean="0"/>
                <a:t>e</a:t>
              </a:r>
              <a:endParaRPr lang="fr-FR"/>
            </a:p>
          </p:txBody>
        </p:sp>
        <p:sp>
          <p:nvSpPr>
            <p:cNvPr id="35" name="ZoneTexte 34"/>
            <p:cNvSpPr txBox="1"/>
            <p:nvPr/>
          </p:nvSpPr>
          <p:spPr>
            <a:xfrm>
              <a:off x="8595648" y="3965232"/>
              <a:ext cx="312906" cy="384721"/>
            </a:xfrm>
            <a:prstGeom prst="rect">
              <a:avLst/>
            </a:prstGeom>
            <a:noFill/>
          </p:spPr>
          <p:txBody>
            <a:bodyPr wrap="none" rtlCol="0">
              <a:spAutoFit/>
            </a:bodyPr>
            <a:lstStyle/>
            <a:p>
              <a:r>
                <a:rPr lang="fr-FR" smtClean="0"/>
                <a:t>e</a:t>
              </a:r>
              <a:endParaRPr lang="fr-FR"/>
            </a:p>
          </p:txBody>
        </p:sp>
        <p:sp>
          <p:nvSpPr>
            <p:cNvPr id="36" name="ZoneTexte 35"/>
            <p:cNvSpPr txBox="1"/>
            <p:nvPr/>
          </p:nvSpPr>
          <p:spPr>
            <a:xfrm>
              <a:off x="6788318" y="3852385"/>
              <a:ext cx="1768818" cy="584775"/>
            </a:xfrm>
            <a:prstGeom prst="rect">
              <a:avLst/>
            </a:prstGeom>
            <a:noFill/>
          </p:spPr>
          <p:txBody>
            <a:bodyPr wrap="none" rtlCol="0">
              <a:spAutoFit/>
            </a:bodyPr>
            <a:lstStyle/>
            <a:p>
              <a:pPr algn="ctr"/>
              <a:r>
                <a:rPr lang="fr-FR" sz="1600" dirty="0" smtClean="0"/>
                <a:t>Interaction </a:t>
              </a:r>
            </a:p>
            <a:p>
              <a:pPr algn="ctr"/>
              <a:r>
                <a:rPr lang="fr-FR" sz="1600" dirty="0" smtClean="0"/>
                <a:t>électromagnétique</a:t>
              </a:r>
            </a:p>
          </p:txBody>
        </p:sp>
        <p:sp>
          <p:nvSpPr>
            <p:cNvPr id="37" name="ZoneTexte 36"/>
            <p:cNvSpPr txBox="1"/>
            <p:nvPr/>
          </p:nvSpPr>
          <p:spPr>
            <a:xfrm>
              <a:off x="7006491" y="4830354"/>
              <a:ext cx="1160895" cy="677108"/>
            </a:xfrm>
            <a:prstGeom prst="rect">
              <a:avLst/>
            </a:prstGeom>
            <a:noFill/>
          </p:spPr>
          <p:txBody>
            <a:bodyPr wrap="none" rtlCol="0">
              <a:spAutoFit/>
            </a:bodyPr>
            <a:lstStyle/>
            <a:p>
              <a:pPr algn="ctr"/>
              <a:r>
                <a:rPr lang="fr-FR" smtClean="0"/>
                <a:t>photon</a:t>
              </a:r>
            </a:p>
            <a:p>
              <a:pPr algn="ctr"/>
              <a:r>
                <a:rPr lang="fr-FR" smtClean="0"/>
                <a:t>masse = 0</a:t>
              </a:r>
              <a:endParaRPr lang="fr-FR"/>
            </a:p>
          </p:txBody>
        </p:sp>
        <p:grpSp>
          <p:nvGrpSpPr>
            <p:cNvPr id="38" name="Groupe 37"/>
            <p:cNvGrpSpPr/>
            <p:nvPr/>
          </p:nvGrpSpPr>
          <p:grpSpPr>
            <a:xfrm rot="21429090">
              <a:off x="7005295" y="4588208"/>
              <a:ext cx="1324496" cy="340643"/>
              <a:chOff x="7904340" y="6513068"/>
              <a:chExt cx="1653273" cy="175914"/>
            </a:xfrm>
          </p:grpSpPr>
          <p:grpSp>
            <p:nvGrpSpPr>
              <p:cNvPr id="39" name="Groupe 38"/>
              <p:cNvGrpSpPr/>
              <p:nvPr/>
            </p:nvGrpSpPr>
            <p:grpSpPr>
              <a:xfrm>
                <a:off x="8723073" y="6536582"/>
                <a:ext cx="834540" cy="152400"/>
                <a:chOff x="6357257" y="6536582"/>
                <a:chExt cx="3200356" cy="702038"/>
              </a:xfrm>
            </p:grpSpPr>
            <p:sp>
              <p:nvSpPr>
                <p:cNvPr id="45" name="Forme libre 44"/>
                <p:cNvSpPr/>
                <p:nvPr/>
              </p:nvSpPr>
              <p:spPr>
                <a:xfrm>
                  <a:off x="6357257" y="6536582"/>
                  <a:ext cx="798286" cy="549638"/>
                </a:xfrm>
                <a:custGeom>
                  <a:avLst/>
                  <a:gdLst>
                    <a:gd name="connsiteX0" fmla="*/ 0 w 798286"/>
                    <a:gd name="connsiteY0" fmla="*/ 328675 h 549638"/>
                    <a:gd name="connsiteX1" fmla="*/ 174172 w 798286"/>
                    <a:gd name="connsiteY1" fmla="*/ 546389 h 549638"/>
                    <a:gd name="connsiteX2" fmla="*/ 333829 w 798286"/>
                    <a:gd name="connsiteY2" fmla="*/ 430275 h 549638"/>
                    <a:gd name="connsiteX3" fmla="*/ 449943 w 798286"/>
                    <a:gd name="connsiteY3" fmla="*/ 52904 h 549638"/>
                    <a:gd name="connsiteX4" fmla="*/ 682172 w 798286"/>
                    <a:gd name="connsiteY4" fmla="*/ 38389 h 549638"/>
                    <a:gd name="connsiteX5" fmla="*/ 798286 w 798286"/>
                    <a:gd name="connsiteY5" fmla="*/ 386732 h 549638"/>
                    <a:gd name="connsiteX6" fmla="*/ 798286 w 798286"/>
                    <a:gd name="connsiteY6" fmla="*/ 386732 h 54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86" h="549638">
                      <a:moveTo>
                        <a:pt x="0" y="328675"/>
                      </a:moveTo>
                      <a:cubicBezTo>
                        <a:pt x="59267" y="429065"/>
                        <a:pt x="118534" y="529456"/>
                        <a:pt x="174172" y="546389"/>
                      </a:cubicBezTo>
                      <a:cubicBezTo>
                        <a:pt x="229810" y="563322"/>
                        <a:pt x="287867" y="512522"/>
                        <a:pt x="333829" y="430275"/>
                      </a:cubicBezTo>
                      <a:cubicBezTo>
                        <a:pt x="379791" y="348028"/>
                        <a:pt x="391886" y="118218"/>
                        <a:pt x="449943" y="52904"/>
                      </a:cubicBezTo>
                      <a:cubicBezTo>
                        <a:pt x="508000" y="-12410"/>
                        <a:pt x="624115" y="-17249"/>
                        <a:pt x="682172" y="38389"/>
                      </a:cubicBezTo>
                      <a:cubicBezTo>
                        <a:pt x="740229" y="94027"/>
                        <a:pt x="798286" y="386732"/>
                        <a:pt x="798286" y="386732"/>
                      </a:cubicBezTo>
                      <a:lnTo>
                        <a:pt x="798286" y="386732"/>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6" name="Forme libre 45"/>
                <p:cNvSpPr/>
                <p:nvPr/>
              </p:nvSpPr>
              <p:spPr>
                <a:xfrm>
                  <a:off x="7162787" y="6587384"/>
                  <a:ext cx="798286" cy="549638"/>
                </a:xfrm>
                <a:custGeom>
                  <a:avLst/>
                  <a:gdLst>
                    <a:gd name="connsiteX0" fmla="*/ 0 w 798286"/>
                    <a:gd name="connsiteY0" fmla="*/ 328675 h 549638"/>
                    <a:gd name="connsiteX1" fmla="*/ 174172 w 798286"/>
                    <a:gd name="connsiteY1" fmla="*/ 546389 h 549638"/>
                    <a:gd name="connsiteX2" fmla="*/ 333829 w 798286"/>
                    <a:gd name="connsiteY2" fmla="*/ 430275 h 549638"/>
                    <a:gd name="connsiteX3" fmla="*/ 449943 w 798286"/>
                    <a:gd name="connsiteY3" fmla="*/ 52904 h 549638"/>
                    <a:gd name="connsiteX4" fmla="*/ 682172 w 798286"/>
                    <a:gd name="connsiteY4" fmla="*/ 38389 h 549638"/>
                    <a:gd name="connsiteX5" fmla="*/ 798286 w 798286"/>
                    <a:gd name="connsiteY5" fmla="*/ 386732 h 549638"/>
                    <a:gd name="connsiteX6" fmla="*/ 798286 w 798286"/>
                    <a:gd name="connsiteY6" fmla="*/ 386732 h 54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86" h="549638">
                      <a:moveTo>
                        <a:pt x="0" y="328675"/>
                      </a:moveTo>
                      <a:cubicBezTo>
                        <a:pt x="59267" y="429065"/>
                        <a:pt x="118534" y="529456"/>
                        <a:pt x="174172" y="546389"/>
                      </a:cubicBezTo>
                      <a:cubicBezTo>
                        <a:pt x="229810" y="563322"/>
                        <a:pt x="287867" y="512522"/>
                        <a:pt x="333829" y="430275"/>
                      </a:cubicBezTo>
                      <a:cubicBezTo>
                        <a:pt x="379791" y="348028"/>
                        <a:pt x="391886" y="118218"/>
                        <a:pt x="449943" y="52904"/>
                      </a:cubicBezTo>
                      <a:cubicBezTo>
                        <a:pt x="508000" y="-12410"/>
                        <a:pt x="624115" y="-17249"/>
                        <a:pt x="682172" y="38389"/>
                      </a:cubicBezTo>
                      <a:cubicBezTo>
                        <a:pt x="740229" y="94027"/>
                        <a:pt x="798286" y="386732"/>
                        <a:pt x="798286" y="386732"/>
                      </a:cubicBezTo>
                      <a:lnTo>
                        <a:pt x="798286" y="386732"/>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7" name="Forme libre 46"/>
                <p:cNvSpPr/>
                <p:nvPr/>
              </p:nvSpPr>
              <p:spPr>
                <a:xfrm>
                  <a:off x="7953803" y="6638186"/>
                  <a:ext cx="798286" cy="549638"/>
                </a:xfrm>
                <a:custGeom>
                  <a:avLst/>
                  <a:gdLst>
                    <a:gd name="connsiteX0" fmla="*/ 0 w 798286"/>
                    <a:gd name="connsiteY0" fmla="*/ 328675 h 549638"/>
                    <a:gd name="connsiteX1" fmla="*/ 174172 w 798286"/>
                    <a:gd name="connsiteY1" fmla="*/ 546389 h 549638"/>
                    <a:gd name="connsiteX2" fmla="*/ 333829 w 798286"/>
                    <a:gd name="connsiteY2" fmla="*/ 430275 h 549638"/>
                    <a:gd name="connsiteX3" fmla="*/ 449943 w 798286"/>
                    <a:gd name="connsiteY3" fmla="*/ 52904 h 549638"/>
                    <a:gd name="connsiteX4" fmla="*/ 682172 w 798286"/>
                    <a:gd name="connsiteY4" fmla="*/ 38389 h 549638"/>
                    <a:gd name="connsiteX5" fmla="*/ 798286 w 798286"/>
                    <a:gd name="connsiteY5" fmla="*/ 386732 h 549638"/>
                    <a:gd name="connsiteX6" fmla="*/ 798286 w 798286"/>
                    <a:gd name="connsiteY6" fmla="*/ 386732 h 54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86" h="549638">
                      <a:moveTo>
                        <a:pt x="0" y="328675"/>
                      </a:moveTo>
                      <a:cubicBezTo>
                        <a:pt x="59267" y="429065"/>
                        <a:pt x="118534" y="529456"/>
                        <a:pt x="174172" y="546389"/>
                      </a:cubicBezTo>
                      <a:cubicBezTo>
                        <a:pt x="229810" y="563322"/>
                        <a:pt x="287867" y="512522"/>
                        <a:pt x="333829" y="430275"/>
                      </a:cubicBezTo>
                      <a:cubicBezTo>
                        <a:pt x="379791" y="348028"/>
                        <a:pt x="391886" y="118218"/>
                        <a:pt x="449943" y="52904"/>
                      </a:cubicBezTo>
                      <a:cubicBezTo>
                        <a:pt x="508000" y="-12410"/>
                        <a:pt x="624115" y="-17249"/>
                        <a:pt x="682172" y="38389"/>
                      </a:cubicBezTo>
                      <a:cubicBezTo>
                        <a:pt x="740229" y="94027"/>
                        <a:pt x="798286" y="386732"/>
                        <a:pt x="798286" y="386732"/>
                      </a:cubicBezTo>
                      <a:lnTo>
                        <a:pt x="798286" y="386732"/>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8" name="Forme libre 47"/>
                <p:cNvSpPr/>
                <p:nvPr/>
              </p:nvSpPr>
              <p:spPr>
                <a:xfrm>
                  <a:off x="8759327" y="6688982"/>
                  <a:ext cx="798286" cy="549638"/>
                </a:xfrm>
                <a:custGeom>
                  <a:avLst/>
                  <a:gdLst>
                    <a:gd name="connsiteX0" fmla="*/ 0 w 798286"/>
                    <a:gd name="connsiteY0" fmla="*/ 328675 h 549638"/>
                    <a:gd name="connsiteX1" fmla="*/ 174172 w 798286"/>
                    <a:gd name="connsiteY1" fmla="*/ 546389 h 549638"/>
                    <a:gd name="connsiteX2" fmla="*/ 333829 w 798286"/>
                    <a:gd name="connsiteY2" fmla="*/ 430275 h 549638"/>
                    <a:gd name="connsiteX3" fmla="*/ 449943 w 798286"/>
                    <a:gd name="connsiteY3" fmla="*/ 52904 h 549638"/>
                    <a:gd name="connsiteX4" fmla="*/ 682172 w 798286"/>
                    <a:gd name="connsiteY4" fmla="*/ 38389 h 549638"/>
                    <a:gd name="connsiteX5" fmla="*/ 798286 w 798286"/>
                    <a:gd name="connsiteY5" fmla="*/ 386732 h 549638"/>
                    <a:gd name="connsiteX6" fmla="*/ 798286 w 798286"/>
                    <a:gd name="connsiteY6" fmla="*/ 386732 h 54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86" h="549638">
                      <a:moveTo>
                        <a:pt x="0" y="328675"/>
                      </a:moveTo>
                      <a:cubicBezTo>
                        <a:pt x="59267" y="429065"/>
                        <a:pt x="118534" y="529456"/>
                        <a:pt x="174172" y="546389"/>
                      </a:cubicBezTo>
                      <a:cubicBezTo>
                        <a:pt x="229810" y="563322"/>
                        <a:pt x="287867" y="512522"/>
                        <a:pt x="333829" y="430275"/>
                      </a:cubicBezTo>
                      <a:cubicBezTo>
                        <a:pt x="379791" y="348028"/>
                        <a:pt x="391886" y="118218"/>
                        <a:pt x="449943" y="52904"/>
                      </a:cubicBezTo>
                      <a:cubicBezTo>
                        <a:pt x="508000" y="-12410"/>
                        <a:pt x="624115" y="-17249"/>
                        <a:pt x="682172" y="38389"/>
                      </a:cubicBezTo>
                      <a:cubicBezTo>
                        <a:pt x="740229" y="94027"/>
                        <a:pt x="798286" y="386732"/>
                        <a:pt x="798286" y="386732"/>
                      </a:cubicBezTo>
                      <a:lnTo>
                        <a:pt x="798286" y="386732"/>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40" name="Groupe 39"/>
              <p:cNvGrpSpPr/>
              <p:nvPr/>
            </p:nvGrpSpPr>
            <p:grpSpPr>
              <a:xfrm>
                <a:off x="7904340" y="6513068"/>
                <a:ext cx="834540" cy="152400"/>
                <a:chOff x="6357257" y="6536582"/>
                <a:chExt cx="3200356" cy="702038"/>
              </a:xfrm>
            </p:grpSpPr>
            <p:sp>
              <p:nvSpPr>
                <p:cNvPr id="41" name="Forme libre 40"/>
                <p:cNvSpPr/>
                <p:nvPr/>
              </p:nvSpPr>
              <p:spPr>
                <a:xfrm>
                  <a:off x="6357257" y="6536582"/>
                  <a:ext cx="798286" cy="549638"/>
                </a:xfrm>
                <a:custGeom>
                  <a:avLst/>
                  <a:gdLst>
                    <a:gd name="connsiteX0" fmla="*/ 0 w 798286"/>
                    <a:gd name="connsiteY0" fmla="*/ 328675 h 549638"/>
                    <a:gd name="connsiteX1" fmla="*/ 174172 w 798286"/>
                    <a:gd name="connsiteY1" fmla="*/ 546389 h 549638"/>
                    <a:gd name="connsiteX2" fmla="*/ 333829 w 798286"/>
                    <a:gd name="connsiteY2" fmla="*/ 430275 h 549638"/>
                    <a:gd name="connsiteX3" fmla="*/ 449943 w 798286"/>
                    <a:gd name="connsiteY3" fmla="*/ 52904 h 549638"/>
                    <a:gd name="connsiteX4" fmla="*/ 682172 w 798286"/>
                    <a:gd name="connsiteY4" fmla="*/ 38389 h 549638"/>
                    <a:gd name="connsiteX5" fmla="*/ 798286 w 798286"/>
                    <a:gd name="connsiteY5" fmla="*/ 386732 h 549638"/>
                    <a:gd name="connsiteX6" fmla="*/ 798286 w 798286"/>
                    <a:gd name="connsiteY6" fmla="*/ 386732 h 54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86" h="549638">
                      <a:moveTo>
                        <a:pt x="0" y="328675"/>
                      </a:moveTo>
                      <a:cubicBezTo>
                        <a:pt x="59267" y="429065"/>
                        <a:pt x="118534" y="529456"/>
                        <a:pt x="174172" y="546389"/>
                      </a:cubicBezTo>
                      <a:cubicBezTo>
                        <a:pt x="229810" y="563322"/>
                        <a:pt x="287867" y="512522"/>
                        <a:pt x="333829" y="430275"/>
                      </a:cubicBezTo>
                      <a:cubicBezTo>
                        <a:pt x="379791" y="348028"/>
                        <a:pt x="391886" y="118218"/>
                        <a:pt x="449943" y="52904"/>
                      </a:cubicBezTo>
                      <a:cubicBezTo>
                        <a:pt x="508000" y="-12410"/>
                        <a:pt x="624115" y="-17249"/>
                        <a:pt x="682172" y="38389"/>
                      </a:cubicBezTo>
                      <a:cubicBezTo>
                        <a:pt x="740229" y="94027"/>
                        <a:pt x="798286" y="386732"/>
                        <a:pt x="798286" y="386732"/>
                      </a:cubicBezTo>
                      <a:lnTo>
                        <a:pt x="798286" y="386732"/>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2" name="Forme libre 41"/>
                <p:cNvSpPr/>
                <p:nvPr/>
              </p:nvSpPr>
              <p:spPr>
                <a:xfrm>
                  <a:off x="7162787" y="6587384"/>
                  <a:ext cx="798286" cy="549638"/>
                </a:xfrm>
                <a:custGeom>
                  <a:avLst/>
                  <a:gdLst>
                    <a:gd name="connsiteX0" fmla="*/ 0 w 798286"/>
                    <a:gd name="connsiteY0" fmla="*/ 328675 h 549638"/>
                    <a:gd name="connsiteX1" fmla="*/ 174172 w 798286"/>
                    <a:gd name="connsiteY1" fmla="*/ 546389 h 549638"/>
                    <a:gd name="connsiteX2" fmla="*/ 333829 w 798286"/>
                    <a:gd name="connsiteY2" fmla="*/ 430275 h 549638"/>
                    <a:gd name="connsiteX3" fmla="*/ 449943 w 798286"/>
                    <a:gd name="connsiteY3" fmla="*/ 52904 h 549638"/>
                    <a:gd name="connsiteX4" fmla="*/ 682172 w 798286"/>
                    <a:gd name="connsiteY4" fmla="*/ 38389 h 549638"/>
                    <a:gd name="connsiteX5" fmla="*/ 798286 w 798286"/>
                    <a:gd name="connsiteY5" fmla="*/ 386732 h 549638"/>
                    <a:gd name="connsiteX6" fmla="*/ 798286 w 798286"/>
                    <a:gd name="connsiteY6" fmla="*/ 386732 h 54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86" h="549638">
                      <a:moveTo>
                        <a:pt x="0" y="328675"/>
                      </a:moveTo>
                      <a:cubicBezTo>
                        <a:pt x="59267" y="429065"/>
                        <a:pt x="118534" y="529456"/>
                        <a:pt x="174172" y="546389"/>
                      </a:cubicBezTo>
                      <a:cubicBezTo>
                        <a:pt x="229810" y="563322"/>
                        <a:pt x="287867" y="512522"/>
                        <a:pt x="333829" y="430275"/>
                      </a:cubicBezTo>
                      <a:cubicBezTo>
                        <a:pt x="379791" y="348028"/>
                        <a:pt x="391886" y="118218"/>
                        <a:pt x="449943" y="52904"/>
                      </a:cubicBezTo>
                      <a:cubicBezTo>
                        <a:pt x="508000" y="-12410"/>
                        <a:pt x="624115" y="-17249"/>
                        <a:pt x="682172" y="38389"/>
                      </a:cubicBezTo>
                      <a:cubicBezTo>
                        <a:pt x="740229" y="94027"/>
                        <a:pt x="798286" y="386732"/>
                        <a:pt x="798286" y="386732"/>
                      </a:cubicBezTo>
                      <a:lnTo>
                        <a:pt x="798286" y="386732"/>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3" name="Forme libre 42"/>
                <p:cNvSpPr/>
                <p:nvPr/>
              </p:nvSpPr>
              <p:spPr>
                <a:xfrm>
                  <a:off x="7953803" y="6638186"/>
                  <a:ext cx="798286" cy="549638"/>
                </a:xfrm>
                <a:custGeom>
                  <a:avLst/>
                  <a:gdLst>
                    <a:gd name="connsiteX0" fmla="*/ 0 w 798286"/>
                    <a:gd name="connsiteY0" fmla="*/ 328675 h 549638"/>
                    <a:gd name="connsiteX1" fmla="*/ 174172 w 798286"/>
                    <a:gd name="connsiteY1" fmla="*/ 546389 h 549638"/>
                    <a:gd name="connsiteX2" fmla="*/ 333829 w 798286"/>
                    <a:gd name="connsiteY2" fmla="*/ 430275 h 549638"/>
                    <a:gd name="connsiteX3" fmla="*/ 449943 w 798286"/>
                    <a:gd name="connsiteY3" fmla="*/ 52904 h 549638"/>
                    <a:gd name="connsiteX4" fmla="*/ 682172 w 798286"/>
                    <a:gd name="connsiteY4" fmla="*/ 38389 h 549638"/>
                    <a:gd name="connsiteX5" fmla="*/ 798286 w 798286"/>
                    <a:gd name="connsiteY5" fmla="*/ 386732 h 549638"/>
                    <a:gd name="connsiteX6" fmla="*/ 798286 w 798286"/>
                    <a:gd name="connsiteY6" fmla="*/ 386732 h 54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86" h="549638">
                      <a:moveTo>
                        <a:pt x="0" y="328675"/>
                      </a:moveTo>
                      <a:cubicBezTo>
                        <a:pt x="59267" y="429065"/>
                        <a:pt x="118534" y="529456"/>
                        <a:pt x="174172" y="546389"/>
                      </a:cubicBezTo>
                      <a:cubicBezTo>
                        <a:pt x="229810" y="563322"/>
                        <a:pt x="287867" y="512522"/>
                        <a:pt x="333829" y="430275"/>
                      </a:cubicBezTo>
                      <a:cubicBezTo>
                        <a:pt x="379791" y="348028"/>
                        <a:pt x="391886" y="118218"/>
                        <a:pt x="449943" y="52904"/>
                      </a:cubicBezTo>
                      <a:cubicBezTo>
                        <a:pt x="508000" y="-12410"/>
                        <a:pt x="624115" y="-17249"/>
                        <a:pt x="682172" y="38389"/>
                      </a:cubicBezTo>
                      <a:cubicBezTo>
                        <a:pt x="740229" y="94027"/>
                        <a:pt x="798286" y="386732"/>
                        <a:pt x="798286" y="386732"/>
                      </a:cubicBezTo>
                      <a:lnTo>
                        <a:pt x="798286" y="386732"/>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4" name="Forme libre 43"/>
                <p:cNvSpPr/>
                <p:nvPr/>
              </p:nvSpPr>
              <p:spPr>
                <a:xfrm>
                  <a:off x="8759327" y="6688982"/>
                  <a:ext cx="798286" cy="549638"/>
                </a:xfrm>
                <a:custGeom>
                  <a:avLst/>
                  <a:gdLst>
                    <a:gd name="connsiteX0" fmla="*/ 0 w 798286"/>
                    <a:gd name="connsiteY0" fmla="*/ 328675 h 549638"/>
                    <a:gd name="connsiteX1" fmla="*/ 174172 w 798286"/>
                    <a:gd name="connsiteY1" fmla="*/ 546389 h 549638"/>
                    <a:gd name="connsiteX2" fmla="*/ 333829 w 798286"/>
                    <a:gd name="connsiteY2" fmla="*/ 430275 h 549638"/>
                    <a:gd name="connsiteX3" fmla="*/ 449943 w 798286"/>
                    <a:gd name="connsiteY3" fmla="*/ 52904 h 549638"/>
                    <a:gd name="connsiteX4" fmla="*/ 682172 w 798286"/>
                    <a:gd name="connsiteY4" fmla="*/ 38389 h 549638"/>
                    <a:gd name="connsiteX5" fmla="*/ 798286 w 798286"/>
                    <a:gd name="connsiteY5" fmla="*/ 386732 h 549638"/>
                    <a:gd name="connsiteX6" fmla="*/ 798286 w 798286"/>
                    <a:gd name="connsiteY6" fmla="*/ 386732 h 54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86" h="549638">
                      <a:moveTo>
                        <a:pt x="0" y="328675"/>
                      </a:moveTo>
                      <a:cubicBezTo>
                        <a:pt x="59267" y="429065"/>
                        <a:pt x="118534" y="529456"/>
                        <a:pt x="174172" y="546389"/>
                      </a:cubicBezTo>
                      <a:cubicBezTo>
                        <a:pt x="229810" y="563322"/>
                        <a:pt x="287867" y="512522"/>
                        <a:pt x="333829" y="430275"/>
                      </a:cubicBezTo>
                      <a:cubicBezTo>
                        <a:pt x="379791" y="348028"/>
                        <a:pt x="391886" y="118218"/>
                        <a:pt x="449943" y="52904"/>
                      </a:cubicBezTo>
                      <a:cubicBezTo>
                        <a:pt x="508000" y="-12410"/>
                        <a:pt x="624115" y="-17249"/>
                        <a:pt x="682172" y="38389"/>
                      </a:cubicBezTo>
                      <a:cubicBezTo>
                        <a:pt x="740229" y="94027"/>
                        <a:pt x="798286" y="386732"/>
                        <a:pt x="798286" y="386732"/>
                      </a:cubicBezTo>
                      <a:lnTo>
                        <a:pt x="798286" y="386732"/>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sp>
          <p:nvSpPr>
            <p:cNvPr id="49" name="ZoneTexte 48"/>
            <p:cNvSpPr txBox="1"/>
            <p:nvPr/>
          </p:nvSpPr>
          <p:spPr>
            <a:xfrm>
              <a:off x="7704653" y="4289544"/>
              <a:ext cx="284052" cy="384721"/>
            </a:xfrm>
            <a:prstGeom prst="rect">
              <a:avLst/>
            </a:prstGeom>
            <a:noFill/>
          </p:spPr>
          <p:txBody>
            <a:bodyPr wrap="none" rtlCol="0">
              <a:spAutoFit/>
            </a:bodyPr>
            <a:lstStyle/>
            <a:p>
              <a:r>
                <a:rPr lang="fr-FR" smtClean="0">
                  <a:latin typeface="Symbol" pitchFamily="18" charset="2"/>
                </a:rPr>
                <a:t>g</a:t>
              </a:r>
              <a:endParaRPr lang="fr-FR">
                <a:latin typeface="Symbol" pitchFamily="18" charset="2"/>
              </a:endParaRPr>
            </a:p>
          </p:txBody>
        </p:sp>
      </p:grpSp>
      <p:cxnSp>
        <p:nvCxnSpPr>
          <p:cNvPr id="4" name="Connecteur droit avec flèche 3"/>
          <p:cNvCxnSpPr/>
          <p:nvPr/>
        </p:nvCxnSpPr>
        <p:spPr>
          <a:xfrm>
            <a:off x="5586761" y="2246910"/>
            <a:ext cx="1081952" cy="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5497555" y="1892731"/>
            <a:ext cx="1010213" cy="369332"/>
          </a:xfrm>
          <a:prstGeom prst="rect">
            <a:avLst/>
          </a:prstGeom>
          <a:noFill/>
        </p:spPr>
        <p:txBody>
          <a:bodyPr wrap="none" rtlCol="0">
            <a:spAutoFit/>
          </a:bodyPr>
          <a:lstStyle/>
          <a:p>
            <a:r>
              <a:rPr lang="fr-FR" dirty="0" smtClean="0"/>
              <a:t>~ 10</a:t>
            </a:r>
            <a:r>
              <a:rPr lang="fr-FR" baseline="30000" dirty="0" smtClean="0"/>
              <a:t>-15 </a:t>
            </a:r>
            <a:r>
              <a:rPr lang="fr-FR" dirty="0" smtClean="0"/>
              <a:t>m</a:t>
            </a:r>
            <a:endParaRPr lang="fr-FR" dirty="0"/>
          </a:p>
        </p:txBody>
      </p:sp>
      <p:cxnSp>
        <p:nvCxnSpPr>
          <p:cNvPr id="50" name="Connecteur droit avec flèche 49"/>
          <p:cNvCxnSpPr/>
          <p:nvPr/>
        </p:nvCxnSpPr>
        <p:spPr>
          <a:xfrm>
            <a:off x="7440326" y="2923407"/>
            <a:ext cx="1416777" cy="15153"/>
          </a:xfrm>
          <a:prstGeom prst="straightConnector1">
            <a:avLst/>
          </a:prstGeom>
          <a:ln>
            <a:solidFill>
              <a:srgbClr val="FFFF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3" name="ZoneTexte 52"/>
          <p:cNvSpPr txBox="1"/>
          <p:nvPr/>
        </p:nvSpPr>
        <p:spPr>
          <a:xfrm>
            <a:off x="7924759" y="2513473"/>
            <a:ext cx="327334" cy="461665"/>
          </a:xfrm>
          <a:prstGeom prst="rect">
            <a:avLst/>
          </a:prstGeom>
          <a:noFill/>
        </p:spPr>
        <p:txBody>
          <a:bodyPr wrap="none" rtlCol="0">
            <a:spAutoFit/>
          </a:bodyPr>
          <a:lstStyle/>
          <a:p>
            <a:r>
              <a:rPr lang="fr-FR" sz="2400" dirty="0" smtClean="0">
                <a:solidFill>
                  <a:srgbClr val="FFFF00"/>
                </a:solidFill>
              </a:rPr>
              <a:t>?</a:t>
            </a:r>
            <a:endParaRPr lang="fr-FR" sz="2400" dirty="0">
              <a:solidFill>
                <a:srgbClr val="FFFF00"/>
              </a:solidFill>
            </a:endParaRPr>
          </a:p>
        </p:txBody>
      </p:sp>
      <p:cxnSp>
        <p:nvCxnSpPr>
          <p:cNvPr id="54" name="Connecteur droit avec flèche 53"/>
          <p:cNvCxnSpPr/>
          <p:nvPr/>
        </p:nvCxnSpPr>
        <p:spPr>
          <a:xfrm>
            <a:off x="2771045" y="1973296"/>
            <a:ext cx="0" cy="538683"/>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5" name="ZoneTexte 54"/>
          <p:cNvSpPr txBox="1"/>
          <p:nvPr/>
        </p:nvSpPr>
        <p:spPr>
          <a:xfrm>
            <a:off x="1760832" y="2062244"/>
            <a:ext cx="1010213" cy="369332"/>
          </a:xfrm>
          <a:prstGeom prst="rect">
            <a:avLst/>
          </a:prstGeom>
          <a:noFill/>
        </p:spPr>
        <p:txBody>
          <a:bodyPr wrap="none" rtlCol="0">
            <a:spAutoFit/>
          </a:bodyPr>
          <a:lstStyle/>
          <a:p>
            <a:r>
              <a:rPr lang="fr-FR" dirty="0" smtClean="0"/>
              <a:t>&lt; 10</a:t>
            </a:r>
            <a:r>
              <a:rPr lang="fr-FR" baseline="30000" dirty="0" smtClean="0"/>
              <a:t>-18 </a:t>
            </a:r>
            <a:r>
              <a:rPr lang="fr-FR" dirty="0" smtClean="0"/>
              <a:t>m</a:t>
            </a:r>
            <a:endParaRPr lang="fr-FR" dirty="0"/>
          </a:p>
        </p:txBody>
      </p:sp>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5" name="Slide Number Placeholder 4"/>
          <p:cNvSpPr>
            <a:spLocks noGrp="1"/>
          </p:cNvSpPr>
          <p:nvPr>
            <p:ph type="sldNum" sz="quarter" idx="12"/>
          </p:nvPr>
        </p:nvSpPr>
        <p:spPr/>
        <p:txBody>
          <a:bodyPr/>
          <a:lstStyle/>
          <a:p>
            <a:fld id="{5FD889E0-CAB2-4699-909D-B9A88D47ACBE}" type="slidenum">
              <a:rPr lang="en-US" smtClean="0"/>
              <a:t>7</a:t>
            </a:fld>
            <a:endParaRPr lang="en-US"/>
          </a:p>
        </p:txBody>
      </p:sp>
    </p:spTree>
    <p:extLst>
      <p:ext uri="{BB962C8B-B14F-4D97-AF65-F5344CB8AC3E}">
        <p14:creationId xmlns:p14="http://schemas.microsoft.com/office/powerpoint/2010/main" val="18648143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Résultats combinés</a:t>
            </a:r>
            <a:endParaRPr lang="fr-FR" dirty="0"/>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pic>
        <p:nvPicPr>
          <p:cNvPr id="7" name="Picture 8" descr="Untitled2.png"/>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41033"/>
            <a:ext cx="4769112" cy="4047893"/>
          </a:xfrm>
          <a:prstGeom prst="rect">
            <a:avLst/>
          </a:prstGeom>
          <a:ln>
            <a:noFill/>
          </a:ln>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654" y="2274847"/>
            <a:ext cx="3767147" cy="382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1103971" y="1905515"/>
            <a:ext cx="6109878" cy="369332"/>
          </a:xfrm>
          <a:prstGeom prst="rect">
            <a:avLst/>
          </a:prstGeom>
          <a:solidFill>
            <a:schemeClr val="accent3">
              <a:lumMod val="20000"/>
              <a:lumOff val="80000"/>
            </a:schemeClr>
          </a:solidFill>
        </p:spPr>
        <p:txBody>
          <a:bodyPr wrap="none" rtlCol="0">
            <a:spAutoFit/>
          </a:bodyPr>
          <a:lstStyle/>
          <a:p>
            <a:r>
              <a:rPr lang="fr-FR" dirty="0" smtClean="0"/>
              <a:t>Force du signal normalisée a la prédiction du Modèle Standard</a:t>
            </a:r>
            <a:endParaRPr lang="fr-FR" dirty="0"/>
          </a:p>
        </p:txBody>
      </p:sp>
      <p:sp>
        <p:nvSpPr>
          <p:cNvPr id="10" name="TextBox 19"/>
          <p:cNvSpPr txBox="1"/>
          <p:nvPr/>
        </p:nvSpPr>
        <p:spPr>
          <a:xfrm>
            <a:off x="746532" y="6122009"/>
            <a:ext cx="3814317" cy="615553"/>
          </a:xfrm>
          <a:prstGeom prst="rect">
            <a:avLst/>
          </a:prstGeom>
          <a:solidFill>
            <a:srgbClr val="99FFFF"/>
          </a:solidFill>
          <a:ln>
            <a:solidFill>
              <a:srgbClr val="000000"/>
            </a:solidFill>
          </a:ln>
        </p:spPr>
        <p:txBody>
          <a:bodyPr wrap="square" rtlCol="0">
            <a:spAutoFit/>
          </a:bodyPr>
          <a:lstStyle/>
          <a:p>
            <a:r>
              <a:rPr lang="en-US" sz="1700" dirty="0" err="1" smtClean="0">
                <a:solidFill>
                  <a:srgbClr val="000000"/>
                </a:solidFill>
                <a:effectLst/>
                <a:ea typeface="Lucida Grande"/>
                <a:cs typeface="Lucida Grande"/>
              </a:rPr>
              <a:t>Meilleur</a:t>
            </a:r>
            <a:r>
              <a:rPr lang="en-US" sz="1700" dirty="0" smtClean="0">
                <a:solidFill>
                  <a:srgbClr val="000000"/>
                </a:solidFill>
                <a:effectLst/>
                <a:ea typeface="Lucida Grande"/>
                <a:cs typeface="Lucida Grande"/>
              </a:rPr>
              <a:t> </a:t>
            </a:r>
            <a:r>
              <a:rPr lang="en-US" sz="1700" dirty="0" err="1" smtClean="0">
                <a:solidFill>
                  <a:srgbClr val="000000"/>
                </a:solidFill>
                <a:effectLst/>
                <a:ea typeface="Lucida Grande"/>
                <a:cs typeface="Lucida Grande"/>
              </a:rPr>
              <a:t>ajustement</a:t>
            </a:r>
            <a:r>
              <a:rPr lang="en-US" sz="1700" dirty="0" smtClean="0">
                <a:solidFill>
                  <a:srgbClr val="000000"/>
                </a:solidFill>
                <a:effectLst/>
                <a:ea typeface="Lucida Grande"/>
                <a:cs typeface="Lucida Grande"/>
              </a:rPr>
              <a:t> pour </a:t>
            </a:r>
            <a:r>
              <a:rPr lang="en-US" sz="1700" dirty="0" err="1" smtClean="0">
                <a:solidFill>
                  <a:srgbClr val="000000"/>
                </a:solidFill>
                <a:effectLst/>
                <a:ea typeface="Lucida Grande"/>
                <a:cs typeface="Lucida Grande"/>
              </a:rPr>
              <a:t>m</a:t>
            </a:r>
            <a:r>
              <a:rPr lang="en-US" sz="1700" baseline="-25000" dirty="0" err="1" smtClean="0">
                <a:solidFill>
                  <a:srgbClr val="000000"/>
                </a:solidFill>
                <a:effectLst/>
                <a:ea typeface="Lucida Grande"/>
                <a:cs typeface="Lucida Grande"/>
              </a:rPr>
              <a:t>H</a:t>
            </a:r>
            <a:r>
              <a:rPr lang="en-US" sz="1700" dirty="0" smtClean="0">
                <a:solidFill>
                  <a:srgbClr val="000000"/>
                </a:solidFill>
                <a:effectLst/>
                <a:ea typeface="Lucida Grande"/>
                <a:cs typeface="Lucida Grande"/>
              </a:rPr>
              <a:t>=</a:t>
            </a:r>
            <a:r>
              <a:rPr lang="en-US" sz="1700" dirty="0" smtClean="0">
                <a:solidFill>
                  <a:srgbClr val="000000"/>
                </a:solidFill>
                <a:effectLst/>
              </a:rPr>
              <a:t>126.5 GeV: </a:t>
            </a:r>
          </a:p>
          <a:p>
            <a:pPr algn="r"/>
            <a:r>
              <a:rPr lang="en-US" sz="1700" b="1" dirty="0" smtClean="0">
                <a:solidFill>
                  <a:srgbClr val="000000"/>
                </a:solidFill>
                <a:effectLst/>
                <a:ea typeface="Lucida Grande"/>
                <a:cs typeface="Lucida Grande"/>
              </a:rPr>
              <a:t>μ = </a:t>
            </a:r>
            <a:r>
              <a:rPr lang="en-US" sz="1700" b="1" dirty="0">
                <a:solidFill>
                  <a:srgbClr val="000000"/>
                </a:solidFill>
                <a:latin typeface="Symbol" pitchFamily="18" charset="2"/>
                <a:ea typeface="Lucida Grande"/>
                <a:cs typeface="Lucida Grande"/>
              </a:rPr>
              <a:t>s/</a:t>
            </a:r>
            <a:r>
              <a:rPr lang="en-US" sz="1700" b="1" dirty="0" err="1">
                <a:solidFill>
                  <a:srgbClr val="000000"/>
                </a:solidFill>
                <a:latin typeface="Symbol" pitchFamily="18" charset="2"/>
                <a:ea typeface="Lucida Grande"/>
                <a:cs typeface="Lucida Grande"/>
              </a:rPr>
              <a:t>s</a:t>
            </a:r>
            <a:r>
              <a:rPr lang="en-US" sz="1700" b="1" baseline="-25000" dirty="0" err="1">
                <a:solidFill>
                  <a:srgbClr val="000000"/>
                </a:solidFill>
                <a:ea typeface="Lucida Grande"/>
                <a:cs typeface="Lucida Grande"/>
              </a:rPr>
              <a:t>SM</a:t>
            </a:r>
            <a:r>
              <a:rPr lang="en-US" sz="1700" b="1" dirty="0">
                <a:solidFill>
                  <a:srgbClr val="000000"/>
                </a:solidFill>
                <a:ea typeface="Lucida Grande"/>
                <a:cs typeface="Lucida Grande"/>
              </a:rPr>
              <a:t> </a:t>
            </a:r>
            <a:r>
              <a:rPr lang="en-US" sz="1700" b="1" dirty="0" smtClean="0">
                <a:solidFill>
                  <a:srgbClr val="000000"/>
                </a:solidFill>
                <a:effectLst/>
              </a:rPr>
              <a:t>= 1.2 </a:t>
            </a:r>
            <a:r>
              <a:rPr lang="en-US" sz="1700" b="1" dirty="0">
                <a:solidFill>
                  <a:srgbClr val="000000"/>
                </a:solidFill>
                <a:effectLst/>
              </a:rPr>
              <a:t>± </a:t>
            </a:r>
            <a:r>
              <a:rPr lang="en-US" sz="1700" b="1" dirty="0" smtClean="0">
                <a:solidFill>
                  <a:srgbClr val="000000"/>
                </a:solidFill>
                <a:effectLst/>
              </a:rPr>
              <a:t>0.3</a:t>
            </a:r>
          </a:p>
        </p:txBody>
      </p:sp>
      <p:sp>
        <p:nvSpPr>
          <p:cNvPr id="11" name="TextBox 19"/>
          <p:cNvSpPr txBox="1"/>
          <p:nvPr/>
        </p:nvSpPr>
        <p:spPr>
          <a:xfrm>
            <a:off x="4953108" y="6097470"/>
            <a:ext cx="3814317" cy="615553"/>
          </a:xfrm>
          <a:prstGeom prst="rect">
            <a:avLst/>
          </a:prstGeom>
          <a:solidFill>
            <a:srgbClr val="99FFFF"/>
          </a:solidFill>
          <a:ln>
            <a:solidFill>
              <a:srgbClr val="000000"/>
            </a:solidFill>
          </a:ln>
        </p:spPr>
        <p:txBody>
          <a:bodyPr wrap="square" rtlCol="0">
            <a:spAutoFit/>
          </a:bodyPr>
          <a:lstStyle/>
          <a:p>
            <a:r>
              <a:rPr lang="en-US" sz="1700" dirty="0" err="1" smtClean="0">
                <a:solidFill>
                  <a:srgbClr val="000000"/>
                </a:solidFill>
                <a:effectLst/>
                <a:ea typeface="Lucida Grande"/>
                <a:cs typeface="Lucida Grande"/>
              </a:rPr>
              <a:t>Meilleur</a:t>
            </a:r>
            <a:r>
              <a:rPr lang="en-US" sz="1700" dirty="0" smtClean="0">
                <a:solidFill>
                  <a:srgbClr val="000000"/>
                </a:solidFill>
                <a:effectLst/>
                <a:ea typeface="Lucida Grande"/>
                <a:cs typeface="Lucida Grande"/>
              </a:rPr>
              <a:t> </a:t>
            </a:r>
            <a:r>
              <a:rPr lang="en-US" sz="1700" dirty="0" err="1" smtClean="0">
                <a:solidFill>
                  <a:srgbClr val="000000"/>
                </a:solidFill>
                <a:effectLst/>
                <a:ea typeface="Lucida Grande"/>
                <a:cs typeface="Lucida Grande"/>
              </a:rPr>
              <a:t>ajustement</a:t>
            </a:r>
            <a:r>
              <a:rPr lang="en-US" sz="1700" dirty="0" smtClean="0">
                <a:solidFill>
                  <a:srgbClr val="000000"/>
                </a:solidFill>
                <a:effectLst/>
                <a:ea typeface="Lucida Grande"/>
                <a:cs typeface="Lucida Grande"/>
              </a:rPr>
              <a:t> pour </a:t>
            </a:r>
            <a:r>
              <a:rPr lang="en-US" sz="1700" dirty="0" err="1" smtClean="0">
                <a:solidFill>
                  <a:srgbClr val="000000"/>
                </a:solidFill>
                <a:effectLst/>
                <a:ea typeface="Lucida Grande"/>
                <a:cs typeface="Lucida Grande"/>
              </a:rPr>
              <a:t>m</a:t>
            </a:r>
            <a:r>
              <a:rPr lang="en-US" sz="1700" baseline="-25000" dirty="0" err="1" smtClean="0">
                <a:solidFill>
                  <a:srgbClr val="000000"/>
                </a:solidFill>
                <a:effectLst/>
                <a:ea typeface="Lucida Grande"/>
                <a:cs typeface="Lucida Grande"/>
              </a:rPr>
              <a:t>H</a:t>
            </a:r>
            <a:r>
              <a:rPr lang="en-US" sz="1700" dirty="0" smtClean="0">
                <a:solidFill>
                  <a:srgbClr val="000000"/>
                </a:solidFill>
                <a:effectLst/>
                <a:ea typeface="Lucida Grande"/>
                <a:cs typeface="Lucida Grande"/>
              </a:rPr>
              <a:t>=</a:t>
            </a:r>
            <a:r>
              <a:rPr lang="en-US" sz="1700" dirty="0" smtClean="0">
                <a:solidFill>
                  <a:srgbClr val="000000"/>
                </a:solidFill>
                <a:effectLst/>
              </a:rPr>
              <a:t>125.5 GeV: </a:t>
            </a:r>
          </a:p>
          <a:p>
            <a:r>
              <a:rPr lang="en-US" sz="1700" b="1" dirty="0" smtClean="0">
                <a:solidFill>
                  <a:srgbClr val="000000"/>
                </a:solidFill>
                <a:effectLst/>
                <a:latin typeface="Symbol" pitchFamily="18" charset="2"/>
                <a:ea typeface="Lucida Grande"/>
                <a:cs typeface="Lucida Grande"/>
              </a:rPr>
              <a:t>s/</a:t>
            </a:r>
            <a:r>
              <a:rPr lang="en-US" sz="1700" b="1" dirty="0" err="1" smtClean="0">
                <a:solidFill>
                  <a:srgbClr val="000000"/>
                </a:solidFill>
                <a:effectLst/>
                <a:latin typeface="Symbol" pitchFamily="18" charset="2"/>
                <a:ea typeface="Lucida Grande"/>
                <a:cs typeface="Lucida Grande"/>
              </a:rPr>
              <a:t>s</a:t>
            </a:r>
            <a:r>
              <a:rPr lang="en-US" sz="1700" b="1" baseline="-25000" dirty="0" err="1" smtClean="0">
                <a:solidFill>
                  <a:srgbClr val="000000"/>
                </a:solidFill>
                <a:effectLst/>
                <a:ea typeface="Lucida Grande"/>
                <a:cs typeface="Lucida Grande"/>
              </a:rPr>
              <a:t>SM</a:t>
            </a:r>
            <a:r>
              <a:rPr lang="en-US" sz="1700" b="1" dirty="0" smtClean="0">
                <a:solidFill>
                  <a:srgbClr val="000000"/>
                </a:solidFill>
                <a:effectLst/>
                <a:ea typeface="Lucida Grande"/>
                <a:cs typeface="Lucida Grande"/>
              </a:rPr>
              <a:t> </a:t>
            </a:r>
            <a:r>
              <a:rPr lang="en-US" sz="1700" b="1" dirty="0" smtClean="0">
                <a:solidFill>
                  <a:srgbClr val="000000"/>
                </a:solidFill>
                <a:effectLst/>
              </a:rPr>
              <a:t>= 0,88 </a:t>
            </a:r>
            <a:r>
              <a:rPr lang="en-US" sz="1700" b="1" dirty="0">
                <a:solidFill>
                  <a:srgbClr val="000000"/>
                </a:solidFill>
                <a:effectLst/>
              </a:rPr>
              <a:t>± </a:t>
            </a:r>
            <a:r>
              <a:rPr lang="en-US" sz="1700" b="1" dirty="0" smtClean="0">
                <a:solidFill>
                  <a:srgbClr val="000000"/>
                </a:solidFill>
                <a:effectLst/>
              </a:rPr>
              <a:t>0.22</a:t>
            </a:r>
          </a:p>
        </p:txBody>
      </p:sp>
      <p:sp>
        <p:nvSpPr>
          <p:cNvPr id="4" name="Slide Number Placeholder 3"/>
          <p:cNvSpPr>
            <a:spLocks noGrp="1"/>
          </p:cNvSpPr>
          <p:nvPr>
            <p:ph type="sldNum" sz="quarter" idx="12"/>
          </p:nvPr>
        </p:nvSpPr>
        <p:spPr/>
        <p:txBody>
          <a:bodyPr/>
          <a:lstStyle/>
          <a:p>
            <a:fld id="{5FD889E0-CAB2-4699-909D-B9A88D47ACBE}" type="slidenum">
              <a:rPr lang="en-US" smtClean="0"/>
              <a:t>70</a:t>
            </a:fld>
            <a:endParaRPr lang="en-US"/>
          </a:p>
        </p:txBody>
      </p:sp>
    </p:spTree>
    <p:extLst>
      <p:ext uri="{BB962C8B-B14F-4D97-AF65-F5344CB8AC3E}">
        <p14:creationId xmlns:p14="http://schemas.microsoft.com/office/powerpoint/2010/main" val="60097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 </a:t>
            </a:r>
            <a:r>
              <a:rPr lang="en-US" dirty="0" err="1" smtClean="0"/>
              <a:t>Modèle</a:t>
            </a:r>
            <a:r>
              <a:rPr lang="en-US" dirty="0" smtClean="0"/>
              <a:t> Standard (MS)</a:t>
            </a:r>
            <a:endParaRPr lang="en-US" dirty="0"/>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grpSp>
        <p:nvGrpSpPr>
          <p:cNvPr id="52" name="Groupe 51"/>
          <p:cNvGrpSpPr/>
          <p:nvPr/>
        </p:nvGrpSpPr>
        <p:grpSpPr>
          <a:xfrm>
            <a:off x="341313" y="5471165"/>
            <a:ext cx="8416925" cy="944563"/>
            <a:chOff x="341313" y="5259296"/>
            <a:chExt cx="8416925" cy="944563"/>
          </a:xfrm>
        </p:grpSpPr>
        <p:sp>
          <p:nvSpPr>
            <p:cNvPr id="28" name="AutoShape 26"/>
            <p:cNvSpPr>
              <a:spLocks noChangeArrowheads="1"/>
            </p:cNvSpPr>
            <p:nvPr/>
          </p:nvSpPr>
          <p:spPr bwMode="auto">
            <a:xfrm>
              <a:off x="341313" y="5259296"/>
              <a:ext cx="8416925" cy="944563"/>
            </a:xfrm>
            <a:prstGeom prst="roundRect">
              <a:avLst>
                <a:gd name="adj" fmla="val 16667"/>
              </a:avLst>
            </a:prstGeom>
            <a:solidFill>
              <a:srgbClr val="333333">
                <a:alpha val="75000"/>
              </a:srgbClr>
            </a:solidFill>
            <a:ln w="3175"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9" name="Oval 27"/>
            <p:cNvSpPr>
              <a:spLocks noChangeArrowheads="1"/>
            </p:cNvSpPr>
            <p:nvPr/>
          </p:nvSpPr>
          <p:spPr bwMode="auto">
            <a:xfrm>
              <a:off x="4287838" y="5443408"/>
              <a:ext cx="579437" cy="568325"/>
            </a:xfrm>
            <a:prstGeom prst="ellipse">
              <a:avLst/>
            </a:prstGeom>
            <a:solidFill>
              <a:srgbClr val="FFFFFF"/>
            </a:solidFill>
            <a:ln w="3175"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30" name="Oval 28"/>
            <p:cNvSpPr>
              <a:spLocks noChangeArrowheads="1"/>
            </p:cNvSpPr>
            <p:nvPr/>
          </p:nvSpPr>
          <p:spPr bwMode="auto">
            <a:xfrm>
              <a:off x="4287838" y="5446583"/>
              <a:ext cx="579437" cy="568325"/>
            </a:xfrm>
            <a:prstGeom prst="ellipse">
              <a:avLst/>
            </a:prstGeom>
            <a:solidFill>
              <a:srgbClr val="FFFF00"/>
            </a:solidFill>
            <a:ln w="3175"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graphicFrame>
          <p:nvGraphicFramePr>
            <p:cNvPr id="31" name="Object 29"/>
            <p:cNvGraphicFramePr>
              <a:graphicFrameLocks noChangeAspect="1"/>
            </p:cNvGraphicFramePr>
            <p:nvPr>
              <p:extLst>
                <p:ext uri="{D42A27DB-BD31-4B8C-83A1-F6EECF244321}">
                  <p14:modId xmlns:p14="http://schemas.microsoft.com/office/powerpoint/2010/main" val="2352571319"/>
                </p:ext>
              </p:extLst>
            </p:nvPr>
          </p:nvGraphicFramePr>
          <p:xfrm>
            <a:off x="4352925" y="5506908"/>
            <a:ext cx="461963" cy="409575"/>
          </p:xfrm>
          <a:graphic>
            <a:graphicData uri="http://schemas.openxmlformats.org/presentationml/2006/ole">
              <mc:AlternateContent xmlns:mc="http://schemas.openxmlformats.org/markup-compatibility/2006">
                <mc:Choice xmlns:v="urn:schemas-microsoft-com:vml" Requires="v">
                  <p:oleObj spid="_x0000_s7364" name="Equation" r:id="rId4" imgW="215640" imgH="190440" progId="Equation.DSMT4">
                    <p:embed/>
                  </p:oleObj>
                </mc:Choice>
                <mc:Fallback>
                  <p:oleObj name="Equation" r:id="rId4" imgW="215640" imgH="1904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925" y="5506908"/>
                          <a:ext cx="46196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 name="Text Box 44"/>
            <p:cNvSpPr txBox="1">
              <a:spLocks noChangeArrowheads="1"/>
            </p:cNvSpPr>
            <p:nvPr/>
          </p:nvSpPr>
          <p:spPr bwMode="auto">
            <a:xfrm>
              <a:off x="2457450" y="5518020"/>
              <a:ext cx="1800225" cy="336550"/>
            </a:xfrm>
            <a:prstGeom prst="rect">
              <a:avLst/>
            </a:prstGeom>
            <a:noFill/>
            <a:ln>
              <a:noFill/>
            </a:ln>
            <a:effectLst/>
            <a:extLst>
              <a:ext uri="{909E8E84-426E-40dd-AFC4-6F175D3DCCD1}">
                <a14:hiddenFill xmlns:a14="http://schemas.microsoft.com/office/drawing/2010/main">
                  <a:solidFill>
                    <a:srgbClr val="FFFF00">
                      <a:alpha val="89000"/>
                    </a:srgbClr>
                  </a:solidFill>
                </a14:hiddenFill>
              </a:ext>
              <a:ext uri="{91240B29-F687-4f45-9708-019B960494DF}">
                <a14:hiddenLine xmlns:a14="http://schemas.microsoft.com/office/drawing/2010/main" w="3175" algn="ctr">
                  <a:solidFill>
                    <a:srgbClr val="FF0000"/>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lIns="90000" tIns="46800" rIns="90000" bIns="46800">
              <a:spAutoFit/>
            </a:bodyPr>
            <a:lstStyle/>
            <a:p>
              <a:r>
                <a:rPr lang="fr-FR" sz="1600" b="1" i="1">
                  <a:solidFill>
                    <a:srgbClr val="FFFF00"/>
                  </a:solidFill>
                </a:rPr>
                <a:t>Boson de Higgs</a:t>
              </a:r>
              <a:endParaRPr lang="fr-FR" sz="1600" b="1" i="1">
                <a:solidFill>
                  <a:srgbClr val="FFFF00"/>
                </a:solidFill>
                <a:sym typeface="Wingdings" pitchFamily="2" charset="2"/>
              </a:endParaRPr>
            </a:p>
          </p:txBody>
        </p:sp>
        <p:sp>
          <p:nvSpPr>
            <p:cNvPr id="47" name="Rectangle 45"/>
            <p:cNvSpPr>
              <a:spLocks noChangeArrowheads="1"/>
            </p:cNvSpPr>
            <p:nvPr/>
          </p:nvSpPr>
          <p:spPr bwMode="auto">
            <a:xfrm>
              <a:off x="5021263" y="5518020"/>
              <a:ext cx="3736975" cy="581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b="1" i="1">
                  <a:solidFill>
                    <a:srgbClr val="FFFF00"/>
                  </a:solidFill>
                  <a:sym typeface="Wingdings" pitchFamily="2" charset="2"/>
                </a:rPr>
                <a:t>Brise la symétrie électrofaible</a:t>
              </a:r>
            </a:p>
            <a:p>
              <a:r>
                <a:rPr lang="fr-FR" sz="1600" b="1" i="1">
                  <a:solidFill>
                    <a:srgbClr val="FFFF00"/>
                  </a:solidFill>
                  <a:sym typeface="Wingdings" pitchFamily="2" charset="2"/>
                </a:rPr>
                <a:t>Génère les masses des particules</a:t>
              </a:r>
            </a:p>
          </p:txBody>
        </p:sp>
      </p:grpSp>
      <p:grpSp>
        <p:nvGrpSpPr>
          <p:cNvPr id="50" name="Groupe 49"/>
          <p:cNvGrpSpPr/>
          <p:nvPr/>
        </p:nvGrpSpPr>
        <p:grpSpPr>
          <a:xfrm>
            <a:off x="296863" y="2430949"/>
            <a:ext cx="8461375" cy="1362075"/>
            <a:chOff x="296863" y="2252533"/>
            <a:chExt cx="8461375" cy="1362075"/>
          </a:xfrm>
        </p:grpSpPr>
        <p:sp>
          <p:nvSpPr>
            <p:cNvPr id="20" name="AutoShape 18"/>
            <p:cNvSpPr>
              <a:spLocks noChangeArrowheads="1"/>
            </p:cNvSpPr>
            <p:nvPr/>
          </p:nvSpPr>
          <p:spPr bwMode="auto">
            <a:xfrm>
              <a:off x="341313" y="2670045"/>
              <a:ext cx="8416925" cy="944563"/>
            </a:xfrm>
            <a:prstGeom prst="roundRect">
              <a:avLst>
                <a:gd name="adj" fmla="val 16667"/>
              </a:avLst>
            </a:prstGeom>
            <a:solidFill>
              <a:srgbClr val="D52929">
                <a:alpha val="75000"/>
              </a:srgbClr>
            </a:solidFill>
            <a:ln w="3175"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 name="Oval 19"/>
            <p:cNvSpPr>
              <a:spLocks noChangeArrowheads="1"/>
            </p:cNvSpPr>
            <p:nvPr/>
          </p:nvSpPr>
          <p:spPr bwMode="auto">
            <a:xfrm>
              <a:off x="5761038" y="2860545"/>
              <a:ext cx="579437" cy="568325"/>
            </a:xfrm>
            <a:prstGeom prst="ellipse">
              <a:avLst/>
            </a:prstGeom>
            <a:solidFill>
              <a:srgbClr val="FFFFFF"/>
            </a:solidFill>
            <a:ln w="3175"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 name="Oval 20"/>
            <p:cNvSpPr>
              <a:spLocks noChangeArrowheads="1"/>
            </p:cNvSpPr>
            <p:nvPr/>
          </p:nvSpPr>
          <p:spPr bwMode="auto">
            <a:xfrm>
              <a:off x="2835275" y="2860545"/>
              <a:ext cx="579438" cy="568325"/>
            </a:xfrm>
            <a:prstGeom prst="ellipse">
              <a:avLst/>
            </a:prstGeom>
            <a:solidFill>
              <a:srgbClr val="FFFFFF"/>
            </a:solidFill>
            <a:ln w="3175"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graphicFrame>
          <p:nvGraphicFramePr>
            <p:cNvPr id="23" name="Object 21"/>
            <p:cNvGraphicFramePr>
              <a:graphicFrameLocks noChangeAspect="1"/>
            </p:cNvGraphicFramePr>
            <p:nvPr>
              <p:extLst>
                <p:ext uri="{D42A27DB-BD31-4B8C-83A1-F6EECF244321}">
                  <p14:modId xmlns:p14="http://schemas.microsoft.com/office/powerpoint/2010/main" val="2845723362"/>
                </p:ext>
              </p:extLst>
            </p:nvPr>
          </p:nvGraphicFramePr>
          <p:xfrm>
            <a:off x="2982913" y="2927220"/>
            <a:ext cx="277812" cy="401638"/>
          </p:xfrm>
          <a:graphic>
            <a:graphicData uri="http://schemas.openxmlformats.org/presentationml/2006/ole">
              <mc:AlternateContent xmlns:mc="http://schemas.openxmlformats.org/markup-compatibility/2006">
                <mc:Choice xmlns:v="urn:schemas-microsoft-com:vml" Requires="v">
                  <p:oleObj spid="_x0000_s7365" name="Equation" r:id="rId6" imgW="114120" imgH="164880" progId="Equation.DSMT4">
                    <p:embed/>
                  </p:oleObj>
                </mc:Choice>
                <mc:Fallback>
                  <p:oleObj name="Equation" r:id="rId6" imgW="114120" imgH="1648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2913" y="2927220"/>
                          <a:ext cx="277812"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22"/>
            <p:cNvGraphicFramePr>
              <a:graphicFrameLocks noChangeAspect="1"/>
            </p:cNvGraphicFramePr>
            <p:nvPr>
              <p:extLst>
                <p:ext uri="{D42A27DB-BD31-4B8C-83A1-F6EECF244321}">
                  <p14:modId xmlns:p14="http://schemas.microsoft.com/office/powerpoint/2010/main" val="1277933159"/>
                </p:ext>
              </p:extLst>
            </p:nvPr>
          </p:nvGraphicFramePr>
          <p:xfrm>
            <a:off x="5895975" y="2951033"/>
            <a:ext cx="339725" cy="433387"/>
          </p:xfrm>
          <a:graphic>
            <a:graphicData uri="http://schemas.openxmlformats.org/presentationml/2006/ole">
              <mc:AlternateContent xmlns:mc="http://schemas.openxmlformats.org/markup-compatibility/2006">
                <mc:Choice xmlns:v="urn:schemas-microsoft-com:vml" Requires="v">
                  <p:oleObj spid="_x0000_s7366" name="Equation" r:id="rId8" imgW="139680" imgH="177480" progId="Equation.DSMT4">
                    <p:embed/>
                  </p:oleObj>
                </mc:Choice>
                <mc:Fallback>
                  <p:oleObj name="Equation" r:id="rId8" imgW="139680" imgH="1774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5975" y="2951033"/>
                          <a:ext cx="339725" cy="43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 name="Object 30"/>
            <p:cNvGraphicFramePr>
              <a:graphicFrameLocks noChangeAspect="1"/>
            </p:cNvGraphicFramePr>
            <p:nvPr>
              <p:extLst>
                <p:ext uri="{D42A27DB-BD31-4B8C-83A1-F6EECF244321}">
                  <p14:modId xmlns:p14="http://schemas.microsoft.com/office/powerpoint/2010/main" val="3052565538"/>
                </p:ext>
              </p:extLst>
            </p:nvPr>
          </p:nvGraphicFramePr>
          <p:xfrm>
            <a:off x="592138" y="2771645"/>
            <a:ext cx="1674812" cy="727075"/>
          </p:xfrm>
          <a:graphic>
            <a:graphicData uri="http://schemas.openxmlformats.org/presentationml/2006/ole">
              <mc:AlternateContent xmlns:mc="http://schemas.openxmlformats.org/markup-compatibility/2006">
                <mc:Choice xmlns:v="urn:schemas-microsoft-com:vml" Requires="v">
                  <p:oleObj spid="_x0000_s7367" name="Equation" r:id="rId10" imgW="1117440" imgH="482400" progId="Equation.DSMT4">
                    <p:embed/>
                  </p:oleObj>
                </mc:Choice>
                <mc:Fallback>
                  <p:oleObj name="Equation" r:id="rId10" imgW="1117440" imgH="4824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2138" y="2771645"/>
                          <a:ext cx="1674812"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 name="Object 31"/>
            <p:cNvGraphicFramePr>
              <a:graphicFrameLocks noChangeAspect="1"/>
            </p:cNvGraphicFramePr>
            <p:nvPr>
              <p:extLst>
                <p:ext uri="{D42A27DB-BD31-4B8C-83A1-F6EECF244321}">
                  <p14:modId xmlns:p14="http://schemas.microsoft.com/office/powerpoint/2010/main" val="478963426"/>
                </p:ext>
              </p:extLst>
            </p:nvPr>
          </p:nvGraphicFramePr>
          <p:xfrm>
            <a:off x="7034213" y="2817683"/>
            <a:ext cx="1408112" cy="687387"/>
          </p:xfrm>
          <a:graphic>
            <a:graphicData uri="http://schemas.openxmlformats.org/presentationml/2006/ole">
              <mc:AlternateContent xmlns:mc="http://schemas.openxmlformats.org/markup-compatibility/2006">
                <mc:Choice xmlns:v="urn:schemas-microsoft-com:vml" Requires="v">
                  <p:oleObj spid="_x0000_s7368" name="Equation" r:id="rId12" imgW="939600" imgH="457200" progId="Equation.DSMT4">
                    <p:embed/>
                  </p:oleObj>
                </mc:Choice>
                <mc:Fallback>
                  <p:oleObj name="Equation" r:id="rId12" imgW="939600" imgH="4572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34213" y="2817683"/>
                          <a:ext cx="1408112" cy="68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 name="Text Box 32"/>
            <p:cNvSpPr txBox="1">
              <a:spLocks noChangeArrowheads="1"/>
            </p:cNvSpPr>
            <p:nvPr/>
          </p:nvSpPr>
          <p:spPr bwMode="auto">
            <a:xfrm>
              <a:off x="3086100" y="2252533"/>
              <a:ext cx="2430463" cy="339725"/>
            </a:xfrm>
            <a:prstGeom prst="rect">
              <a:avLst/>
            </a:prstGeom>
            <a:solidFill>
              <a:schemeClr val="bg1">
                <a:alpha val="89000"/>
              </a:schemeClr>
            </a:solidFill>
            <a:ln w="3175" algn="ctr">
              <a:solidFill>
                <a:srgbClr val="D62A2A"/>
              </a:solidFill>
              <a:miter lim="800000"/>
              <a:headEnd/>
              <a:tailEnd/>
            </a:ln>
            <a:effectLst>
              <a:outerShdw dist="107763" dir="2700000" algn="ctr" rotWithShape="0">
                <a:srgbClr val="C0C0C0">
                  <a:alpha val="50000"/>
                </a:srgbClr>
              </a:outerShdw>
            </a:effectLst>
          </p:spPr>
          <p:txBody>
            <a:bodyPr lIns="90000" tIns="46800" rIns="90000" bIns="46800">
              <a:spAutoFit/>
            </a:bodyPr>
            <a:lstStyle/>
            <a:p>
              <a:pPr algn="ctr"/>
              <a:r>
                <a:rPr lang="fr-FR" sz="1600" b="1">
                  <a:solidFill>
                    <a:srgbClr val="D62A2A"/>
                  </a:solidFill>
                </a:rPr>
                <a:t>Particules de matière</a:t>
              </a:r>
            </a:p>
          </p:txBody>
        </p:sp>
        <p:sp>
          <p:nvSpPr>
            <p:cNvPr id="35" name="Text Box 33"/>
            <p:cNvSpPr txBox="1">
              <a:spLocks noChangeArrowheads="1"/>
            </p:cNvSpPr>
            <p:nvPr/>
          </p:nvSpPr>
          <p:spPr bwMode="auto">
            <a:xfrm>
              <a:off x="5741988" y="2252533"/>
              <a:ext cx="3016250" cy="339725"/>
            </a:xfrm>
            <a:prstGeom prst="rect">
              <a:avLst/>
            </a:prstGeom>
            <a:solidFill>
              <a:schemeClr val="bg1">
                <a:alpha val="89000"/>
              </a:schemeClr>
            </a:solidFill>
            <a:ln w="3175" algn="ctr">
              <a:solidFill>
                <a:srgbClr val="D62A2A"/>
              </a:solidFill>
              <a:miter lim="800000"/>
              <a:headEnd/>
              <a:tailEnd/>
            </a:ln>
            <a:effectLst>
              <a:outerShdw dist="107763" dir="2700000" algn="ctr" rotWithShape="0">
                <a:srgbClr val="C0C0C0">
                  <a:alpha val="50000"/>
                </a:srgbClr>
              </a:outerShdw>
            </a:effectLst>
          </p:spPr>
          <p:txBody>
            <a:bodyPr lIns="90000" tIns="46800" rIns="90000" bIns="46800">
              <a:spAutoFit/>
            </a:bodyPr>
            <a:lstStyle/>
            <a:p>
              <a:pPr algn="ctr"/>
              <a:r>
                <a:rPr lang="fr-FR" sz="1600">
                  <a:solidFill>
                    <a:srgbClr val="D62A2A"/>
                  </a:solidFill>
                </a:rPr>
                <a:t>Organisées en 3 familles</a:t>
              </a:r>
            </a:p>
          </p:txBody>
        </p:sp>
        <p:sp>
          <p:nvSpPr>
            <p:cNvPr id="36" name="Text Box 34"/>
            <p:cNvSpPr txBox="1">
              <a:spLocks noChangeArrowheads="1"/>
            </p:cNvSpPr>
            <p:nvPr/>
          </p:nvSpPr>
          <p:spPr bwMode="auto">
            <a:xfrm>
              <a:off x="5067300" y="2682745"/>
              <a:ext cx="83185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200" b="1" i="1">
                  <a:solidFill>
                    <a:schemeClr val="bg1"/>
                  </a:solidFill>
                </a:rPr>
                <a:t>6 Quarks</a:t>
              </a:r>
            </a:p>
          </p:txBody>
        </p:sp>
        <p:sp>
          <p:nvSpPr>
            <p:cNvPr id="37" name="Text Box 35"/>
            <p:cNvSpPr txBox="1">
              <a:spLocks noChangeArrowheads="1"/>
            </p:cNvSpPr>
            <p:nvPr/>
          </p:nvSpPr>
          <p:spPr bwMode="auto">
            <a:xfrm>
              <a:off x="3306763" y="2682745"/>
              <a:ext cx="90170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200" b="1" i="1">
                  <a:solidFill>
                    <a:schemeClr val="bg1"/>
                  </a:solidFill>
                </a:rPr>
                <a:t>6 Leptons</a:t>
              </a:r>
            </a:p>
          </p:txBody>
        </p:sp>
        <p:sp>
          <p:nvSpPr>
            <p:cNvPr id="48" name="Text Box 46"/>
            <p:cNvSpPr txBox="1">
              <a:spLocks noChangeArrowheads="1"/>
            </p:cNvSpPr>
            <p:nvPr/>
          </p:nvSpPr>
          <p:spPr bwMode="auto">
            <a:xfrm>
              <a:off x="296863" y="2366833"/>
              <a:ext cx="9794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400" b="1" i="1">
                  <a:solidFill>
                    <a:srgbClr val="D52929"/>
                  </a:solidFill>
                </a:rPr>
                <a:t>Fermions</a:t>
              </a:r>
            </a:p>
          </p:txBody>
        </p:sp>
      </p:grpSp>
      <p:grpSp>
        <p:nvGrpSpPr>
          <p:cNvPr id="51" name="Groupe 50"/>
          <p:cNvGrpSpPr/>
          <p:nvPr/>
        </p:nvGrpSpPr>
        <p:grpSpPr>
          <a:xfrm>
            <a:off x="296863" y="3947743"/>
            <a:ext cx="8462962" cy="1357312"/>
            <a:chOff x="296863" y="3557458"/>
            <a:chExt cx="8462962" cy="1357312"/>
          </a:xfrm>
        </p:grpSpPr>
        <p:sp>
          <p:nvSpPr>
            <p:cNvPr id="13" name="AutoShape 12"/>
            <p:cNvSpPr>
              <a:spLocks noChangeArrowheads="1"/>
            </p:cNvSpPr>
            <p:nvPr/>
          </p:nvSpPr>
          <p:spPr bwMode="auto">
            <a:xfrm>
              <a:off x="341313" y="3967033"/>
              <a:ext cx="8416925" cy="944562"/>
            </a:xfrm>
            <a:prstGeom prst="roundRect">
              <a:avLst>
                <a:gd name="adj" fmla="val 16667"/>
              </a:avLst>
            </a:prstGeom>
            <a:solidFill>
              <a:srgbClr val="003399">
                <a:alpha val="75000"/>
              </a:srgbClr>
            </a:solidFill>
            <a:ln w="3175"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14" name="Oval 13"/>
            <p:cNvSpPr>
              <a:spLocks noChangeArrowheads="1"/>
            </p:cNvSpPr>
            <p:nvPr/>
          </p:nvSpPr>
          <p:spPr bwMode="auto">
            <a:xfrm>
              <a:off x="3830638" y="4165470"/>
              <a:ext cx="579437" cy="568325"/>
            </a:xfrm>
            <a:prstGeom prst="ellipse">
              <a:avLst/>
            </a:prstGeom>
            <a:solidFill>
              <a:srgbClr val="FFFFFF"/>
            </a:solidFill>
            <a:ln w="3175"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graphicFrame>
          <p:nvGraphicFramePr>
            <p:cNvPr id="15" name="Object 14"/>
            <p:cNvGraphicFramePr>
              <a:graphicFrameLocks noChangeAspect="1"/>
            </p:cNvGraphicFramePr>
            <p:nvPr>
              <p:extLst>
                <p:ext uri="{D42A27DB-BD31-4B8C-83A1-F6EECF244321}">
                  <p14:modId xmlns:p14="http://schemas.microsoft.com/office/powerpoint/2010/main" val="724151984"/>
                </p:ext>
              </p:extLst>
            </p:nvPr>
          </p:nvGraphicFramePr>
          <p:xfrm>
            <a:off x="3844925" y="4222620"/>
            <a:ext cx="579438" cy="412750"/>
          </p:xfrm>
          <a:graphic>
            <a:graphicData uri="http://schemas.openxmlformats.org/presentationml/2006/ole">
              <mc:AlternateContent xmlns:mc="http://schemas.openxmlformats.org/markup-compatibility/2006">
                <mc:Choice xmlns:v="urn:schemas-microsoft-com:vml" Requires="v">
                  <p:oleObj spid="_x0000_s7369" name="Equation" r:id="rId14" imgW="266400" imgH="190440" progId="Equation.DSMT4">
                    <p:embed/>
                  </p:oleObj>
                </mc:Choice>
                <mc:Fallback>
                  <p:oleObj name="Equation" r:id="rId14" imgW="266400" imgH="1904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44925" y="4222620"/>
                          <a:ext cx="579438"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Oval 15"/>
            <p:cNvSpPr>
              <a:spLocks noChangeArrowheads="1"/>
            </p:cNvSpPr>
            <p:nvPr/>
          </p:nvSpPr>
          <p:spPr bwMode="auto">
            <a:xfrm>
              <a:off x="2025650" y="4165470"/>
              <a:ext cx="579438" cy="568325"/>
            </a:xfrm>
            <a:prstGeom prst="ellipse">
              <a:avLst/>
            </a:prstGeom>
            <a:solidFill>
              <a:srgbClr val="FFFFFF"/>
            </a:solidFill>
            <a:ln w="3175"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17" name="Oval 16"/>
            <p:cNvSpPr>
              <a:spLocks noChangeArrowheads="1"/>
            </p:cNvSpPr>
            <p:nvPr/>
          </p:nvSpPr>
          <p:spPr bwMode="auto">
            <a:xfrm>
              <a:off x="4730750" y="4165470"/>
              <a:ext cx="579438" cy="568325"/>
            </a:xfrm>
            <a:prstGeom prst="ellipse">
              <a:avLst/>
            </a:prstGeom>
            <a:solidFill>
              <a:srgbClr val="FFFFFF"/>
            </a:solidFill>
            <a:ln w="3175"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18" name="Oval 17"/>
            <p:cNvSpPr>
              <a:spLocks noChangeArrowheads="1"/>
            </p:cNvSpPr>
            <p:nvPr/>
          </p:nvSpPr>
          <p:spPr bwMode="auto">
            <a:xfrm>
              <a:off x="6530975" y="4165470"/>
              <a:ext cx="579438" cy="568325"/>
            </a:xfrm>
            <a:prstGeom prst="ellipse">
              <a:avLst/>
            </a:prstGeom>
            <a:solidFill>
              <a:srgbClr val="FFFFFF"/>
            </a:solidFill>
            <a:ln w="3175"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graphicFrame>
          <p:nvGraphicFramePr>
            <p:cNvPr id="25" name="Object 23"/>
            <p:cNvGraphicFramePr>
              <a:graphicFrameLocks noChangeAspect="1"/>
            </p:cNvGraphicFramePr>
            <p:nvPr>
              <p:extLst>
                <p:ext uri="{D42A27DB-BD31-4B8C-83A1-F6EECF244321}">
                  <p14:modId xmlns:p14="http://schemas.microsoft.com/office/powerpoint/2010/main" val="3926486152"/>
                </p:ext>
              </p:extLst>
            </p:nvPr>
          </p:nvGraphicFramePr>
          <p:xfrm>
            <a:off x="2160588" y="4271833"/>
            <a:ext cx="339725" cy="401637"/>
          </p:xfrm>
          <a:graphic>
            <a:graphicData uri="http://schemas.openxmlformats.org/presentationml/2006/ole">
              <mc:AlternateContent xmlns:mc="http://schemas.openxmlformats.org/markup-compatibility/2006">
                <mc:Choice xmlns:v="urn:schemas-microsoft-com:vml" Requires="v">
                  <p:oleObj spid="_x0000_s7370" name="Equation" r:id="rId16" imgW="139680" imgH="164880" progId="Equation.DSMT4">
                    <p:embed/>
                  </p:oleObj>
                </mc:Choice>
                <mc:Fallback>
                  <p:oleObj name="Equation" r:id="rId16" imgW="139680" imgH="16488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60588" y="4271833"/>
                          <a:ext cx="339725" cy="401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24"/>
            <p:cNvGraphicFramePr>
              <a:graphicFrameLocks noChangeAspect="1"/>
            </p:cNvGraphicFramePr>
            <p:nvPr>
              <p:extLst>
                <p:ext uri="{D42A27DB-BD31-4B8C-83A1-F6EECF244321}">
                  <p14:modId xmlns:p14="http://schemas.microsoft.com/office/powerpoint/2010/main" val="2053292348"/>
                </p:ext>
              </p:extLst>
            </p:nvPr>
          </p:nvGraphicFramePr>
          <p:xfrm>
            <a:off x="4824413" y="4213095"/>
            <a:ext cx="441325" cy="414338"/>
          </p:xfrm>
          <a:graphic>
            <a:graphicData uri="http://schemas.openxmlformats.org/presentationml/2006/ole">
              <mc:AlternateContent xmlns:mc="http://schemas.openxmlformats.org/markup-compatibility/2006">
                <mc:Choice xmlns:v="urn:schemas-microsoft-com:vml" Requires="v">
                  <p:oleObj spid="_x0000_s7371" name="Equation" r:id="rId18" imgW="203040" imgH="190440" progId="Equation.DSMT4">
                    <p:embed/>
                  </p:oleObj>
                </mc:Choice>
                <mc:Fallback>
                  <p:oleObj name="Equation" r:id="rId18" imgW="203040" imgH="19044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24413" y="4213095"/>
                          <a:ext cx="441325"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 name="Object 25"/>
            <p:cNvGraphicFramePr>
              <a:graphicFrameLocks noChangeAspect="1"/>
            </p:cNvGraphicFramePr>
            <p:nvPr>
              <p:extLst>
                <p:ext uri="{D42A27DB-BD31-4B8C-83A1-F6EECF244321}">
                  <p14:modId xmlns:p14="http://schemas.microsoft.com/office/powerpoint/2010/main" val="2469831386"/>
                </p:ext>
              </p:extLst>
            </p:nvPr>
          </p:nvGraphicFramePr>
          <p:xfrm>
            <a:off x="6654800" y="4230558"/>
            <a:ext cx="339725" cy="431800"/>
          </p:xfrm>
          <a:graphic>
            <a:graphicData uri="http://schemas.openxmlformats.org/presentationml/2006/ole">
              <mc:AlternateContent xmlns:mc="http://schemas.openxmlformats.org/markup-compatibility/2006">
                <mc:Choice xmlns:v="urn:schemas-microsoft-com:vml" Requires="v">
                  <p:oleObj spid="_x0000_s7372" name="Equation" r:id="rId20" imgW="139680" imgH="177480" progId="Equation.DSMT4">
                    <p:embed/>
                  </p:oleObj>
                </mc:Choice>
                <mc:Fallback>
                  <p:oleObj name="Equation" r:id="rId20" imgW="139680" imgH="17748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654800" y="4230558"/>
                          <a:ext cx="33972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 name="Text Box 36"/>
            <p:cNvSpPr txBox="1">
              <a:spLocks noChangeArrowheads="1"/>
            </p:cNvSpPr>
            <p:nvPr/>
          </p:nvSpPr>
          <p:spPr bwMode="auto">
            <a:xfrm>
              <a:off x="3086100" y="3557458"/>
              <a:ext cx="2432050" cy="339725"/>
            </a:xfrm>
            <a:prstGeom prst="rect">
              <a:avLst/>
            </a:prstGeom>
            <a:solidFill>
              <a:schemeClr val="bg1">
                <a:alpha val="89000"/>
              </a:schemeClr>
            </a:solidFill>
            <a:ln w="3175" algn="ctr">
              <a:solidFill>
                <a:srgbClr val="003399"/>
              </a:solidFill>
              <a:miter lim="800000"/>
              <a:headEnd/>
              <a:tailEnd/>
            </a:ln>
            <a:effectLst>
              <a:outerShdw dist="107763" dir="2700000" algn="ctr" rotWithShape="0">
                <a:srgbClr val="C0C0C0">
                  <a:alpha val="50000"/>
                </a:srgbClr>
              </a:outerShdw>
            </a:effectLst>
          </p:spPr>
          <p:txBody>
            <a:bodyPr lIns="90000" tIns="46800" rIns="90000" bIns="46800">
              <a:spAutoFit/>
            </a:bodyPr>
            <a:lstStyle/>
            <a:p>
              <a:pPr algn="ctr"/>
              <a:r>
                <a:rPr lang="fr-FR" sz="1600" b="1">
                  <a:solidFill>
                    <a:srgbClr val="003399"/>
                  </a:solidFill>
                </a:rPr>
                <a:t>Propagateurs de force </a:t>
              </a:r>
            </a:p>
          </p:txBody>
        </p:sp>
        <p:sp>
          <p:nvSpPr>
            <p:cNvPr id="39" name="Text Box 37"/>
            <p:cNvSpPr txBox="1">
              <a:spLocks noChangeArrowheads="1"/>
            </p:cNvSpPr>
            <p:nvPr/>
          </p:nvSpPr>
          <p:spPr bwMode="auto">
            <a:xfrm>
              <a:off x="5743575" y="3557458"/>
              <a:ext cx="3016250" cy="339725"/>
            </a:xfrm>
            <a:prstGeom prst="rect">
              <a:avLst/>
            </a:prstGeom>
            <a:solidFill>
              <a:schemeClr val="bg1">
                <a:alpha val="89000"/>
              </a:schemeClr>
            </a:solidFill>
            <a:ln w="3175" algn="ctr">
              <a:solidFill>
                <a:srgbClr val="003399"/>
              </a:solidFill>
              <a:miter lim="800000"/>
              <a:headEnd/>
              <a:tailEnd/>
            </a:ln>
            <a:effectLst>
              <a:outerShdw dist="107763" dir="2700000" algn="ctr" rotWithShape="0">
                <a:srgbClr val="C0C0C0">
                  <a:alpha val="50000"/>
                </a:srgbClr>
              </a:outerShdw>
            </a:effectLst>
          </p:spPr>
          <p:txBody>
            <a:bodyPr lIns="90000" tIns="46800" rIns="90000" bIns="46800">
              <a:spAutoFit/>
            </a:bodyPr>
            <a:lstStyle/>
            <a:p>
              <a:pPr algn="ctr"/>
              <a:r>
                <a:rPr lang="fr-FR" sz="1600">
                  <a:solidFill>
                    <a:srgbClr val="003399"/>
                  </a:solidFill>
                </a:rPr>
                <a:t>Distinguant 3 forces</a:t>
              </a:r>
            </a:p>
          </p:txBody>
        </p:sp>
        <p:sp>
          <p:nvSpPr>
            <p:cNvPr id="40" name="Text Box 38"/>
            <p:cNvSpPr txBox="1">
              <a:spLocks noChangeArrowheads="1"/>
            </p:cNvSpPr>
            <p:nvPr/>
          </p:nvSpPr>
          <p:spPr bwMode="auto">
            <a:xfrm>
              <a:off x="1376363" y="3987670"/>
              <a:ext cx="708025"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200" b="1" i="1">
                  <a:solidFill>
                    <a:schemeClr val="bg1"/>
                  </a:solidFill>
                </a:rPr>
                <a:t>Photon</a:t>
              </a:r>
            </a:p>
          </p:txBody>
        </p:sp>
        <p:sp>
          <p:nvSpPr>
            <p:cNvPr id="41" name="Text Box 39"/>
            <p:cNvSpPr txBox="1">
              <a:spLocks noChangeArrowheads="1"/>
            </p:cNvSpPr>
            <p:nvPr/>
          </p:nvSpPr>
          <p:spPr bwMode="auto">
            <a:xfrm>
              <a:off x="2592388" y="3987670"/>
              <a:ext cx="1392237"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200" b="1" i="1">
                  <a:solidFill>
                    <a:schemeClr val="bg1"/>
                  </a:solidFill>
                </a:rPr>
                <a:t>3 Bosons faibles</a:t>
              </a:r>
            </a:p>
          </p:txBody>
        </p:sp>
        <p:sp>
          <p:nvSpPr>
            <p:cNvPr id="42" name="Text Box 40"/>
            <p:cNvSpPr txBox="1">
              <a:spLocks noChangeArrowheads="1"/>
            </p:cNvSpPr>
            <p:nvPr/>
          </p:nvSpPr>
          <p:spPr bwMode="auto">
            <a:xfrm>
              <a:off x="7053263" y="3987670"/>
              <a:ext cx="835025"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200" b="1" i="1">
                  <a:solidFill>
                    <a:schemeClr val="bg1"/>
                  </a:solidFill>
                </a:rPr>
                <a:t>8 Gluons</a:t>
              </a:r>
            </a:p>
          </p:txBody>
        </p:sp>
        <p:sp>
          <p:nvSpPr>
            <p:cNvPr id="43" name="Text Box 41"/>
            <p:cNvSpPr txBox="1">
              <a:spLocks noChangeArrowheads="1"/>
            </p:cNvSpPr>
            <p:nvPr/>
          </p:nvSpPr>
          <p:spPr bwMode="auto">
            <a:xfrm>
              <a:off x="7046913" y="4563933"/>
              <a:ext cx="1243012"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600" b="1" i="1">
                  <a:solidFill>
                    <a:schemeClr val="bg1"/>
                  </a:solidFill>
                </a:rPr>
                <a:t>Force forte</a:t>
              </a:r>
            </a:p>
          </p:txBody>
        </p:sp>
        <p:sp>
          <p:nvSpPr>
            <p:cNvPr id="44" name="Text Box 42"/>
            <p:cNvSpPr txBox="1">
              <a:spLocks noChangeArrowheads="1"/>
            </p:cNvSpPr>
            <p:nvPr/>
          </p:nvSpPr>
          <p:spPr bwMode="auto">
            <a:xfrm>
              <a:off x="2636838" y="4571870"/>
              <a:ext cx="132238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600" b="1" i="1">
                  <a:solidFill>
                    <a:schemeClr val="bg1"/>
                  </a:solidFill>
                </a:rPr>
                <a:t>Force faible</a:t>
              </a:r>
            </a:p>
          </p:txBody>
        </p:sp>
        <p:sp>
          <p:nvSpPr>
            <p:cNvPr id="45" name="Text Box 43"/>
            <p:cNvSpPr txBox="1">
              <a:spLocks noChangeArrowheads="1"/>
            </p:cNvSpPr>
            <p:nvPr/>
          </p:nvSpPr>
          <p:spPr bwMode="auto">
            <a:xfrm>
              <a:off x="431800" y="4333745"/>
              <a:ext cx="1755775" cy="581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b="1" i="1">
                  <a:solidFill>
                    <a:schemeClr val="bg1"/>
                  </a:solidFill>
                </a:rPr>
                <a:t>Force électro-magnétique </a:t>
              </a:r>
            </a:p>
          </p:txBody>
        </p:sp>
        <p:sp>
          <p:nvSpPr>
            <p:cNvPr id="49" name="Text Box 47"/>
            <p:cNvSpPr txBox="1">
              <a:spLocks noChangeArrowheads="1"/>
            </p:cNvSpPr>
            <p:nvPr/>
          </p:nvSpPr>
          <p:spPr bwMode="auto">
            <a:xfrm>
              <a:off x="296863" y="3671758"/>
              <a:ext cx="830262"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400" b="1" i="1">
                  <a:solidFill>
                    <a:srgbClr val="1C4A94"/>
                  </a:solidFill>
                </a:rPr>
                <a:t>Bosons</a:t>
              </a:r>
            </a:p>
          </p:txBody>
        </p:sp>
      </p:grpSp>
      <p:pic>
        <p:nvPicPr>
          <p:cNvPr id="1062" name="Picture 3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476750" y="3243263"/>
            <a:ext cx="1889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ZoneTexte 91"/>
          <p:cNvSpPr txBox="1"/>
          <p:nvPr/>
        </p:nvSpPr>
        <p:spPr>
          <a:xfrm>
            <a:off x="85959" y="1748884"/>
            <a:ext cx="8991135" cy="646331"/>
          </a:xfrm>
          <a:prstGeom prst="rect">
            <a:avLst/>
          </a:prstGeom>
          <a:solidFill>
            <a:schemeClr val="accent3">
              <a:lumMod val="20000"/>
              <a:lumOff val="80000"/>
            </a:schemeClr>
          </a:solidFill>
        </p:spPr>
        <p:txBody>
          <a:bodyPr wrap="square" rtlCol="0">
            <a:spAutoFit/>
          </a:bodyPr>
          <a:lstStyle/>
          <a:p>
            <a:r>
              <a:rPr lang="fr-FR" dirty="0" smtClean="0"/>
              <a:t>Le </a:t>
            </a:r>
            <a:r>
              <a:rPr lang="fr-FR" dirty="0"/>
              <a:t>MS comporte </a:t>
            </a:r>
            <a:r>
              <a:rPr lang="fr-FR" dirty="0" smtClean="0"/>
              <a:t>12 </a:t>
            </a:r>
            <a:r>
              <a:rPr lang="fr-FR" dirty="0"/>
              <a:t>particules de </a:t>
            </a:r>
            <a:r>
              <a:rPr lang="fr-FR" dirty="0" smtClean="0"/>
              <a:t>matière (+12 d’antimatière)  </a:t>
            </a:r>
            <a:r>
              <a:rPr lang="fr-FR" dirty="0"/>
              <a:t>et 3 </a:t>
            </a:r>
            <a:r>
              <a:rPr lang="fr-FR" dirty="0" smtClean="0"/>
              <a:t>forces.</a:t>
            </a:r>
            <a:endParaRPr lang="fr-FR" dirty="0"/>
          </a:p>
          <a:p>
            <a:r>
              <a:rPr lang="fr-FR" dirty="0"/>
              <a:t>Il décrit tous les phénomènes observés </a:t>
            </a:r>
            <a:r>
              <a:rPr lang="fr-FR" dirty="0" smtClean="0"/>
              <a:t>en physique des particules (avec 29 paramètres libres).</a:t>
            </a:r>
            <a:endParaRPr lang="fr-FR" dirty="0"/>
          </a:p>
        </p:txBody>
      </p:sp>
      <p:sp>
        <p:nvSpPr>
          <p:cNvPr id="4" name="Slide Number Placeholder 3"/>
          <p:cNvSpPr>
            <a:spLocks noGrp="1"/>
          </p:cNvSpPr>
          <p:nvPr>
            <p:ph type="sldNum" sz="quarter" idx="12"/>
          </p:nvPr>
        </p:nvSpPr>
        <p:spPr/>
        <p:txBody>
          <a:bodyPr/>
          <a:lstStyle/>
          <a:p>
            <a:fld id="{5FD889E0-CAB2-4699-909D-B9A88D47ACBE}" type="slidenum">
              <a:rPr lang="en-US" smtClean="0"/>
              <a:t>71</a:t>
            </a:fld>
            <a:endParaRPr lang="en-US"/>
          </a:p>
        </p:txBody>
      </p:sp>
    </p:spTree>
    <p:extLst>
      <p:ext uri="{BB962C8B-B14F-4D97-AF65-F5344CB8AC3E}">
        <p14:creationId xmlns:p14="http://schemas.microsoft.com/office/powerpoint/2010/main" val="184080260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803" y="1706137"/>
            <a:ext cx="8562115" cy="515186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itle 1"/>
          <p:cNvSpPr>
            <a:spLocks noGrp="1"/>
          </p:cNvSpPr>
          <p:nvPr>
            <p:ph type="title"/>
          </p:nvPr>
        </p:nvSpPr>
        <p:spPr/>
        <p:txBody>
          <a:bodyPr/>
          <a:lstStyle/>
          <a:p>
            <a:r>
              <a:rPr lang="en-US" dirty="0" smtClean="0"/>
              <a:t>Le </a:t>
            </a:r>
            <a:r>
              <a:rPr lang="en-US" dirty="0" err="1" smtClean="0"/>
              <a:t>Modèle</a:t>
            </a:r>
            <a:r>
              <a:rPr lang="en-US" dirty="0" smtClean="0"/>
              <a:t> Standard : Les masses</a:t>
            </a:r>
            <a:endParaRPr lang="en-US" dirty="0"/>
          </a:p>
        </p:txBody>
      </p:sp>
      <p:pic>
        <p:nvPicPr>
          <p:cNvPr id="53" name="Content Placeholder 9" descr="SM_spectrum.tif"/>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3534" y="1717288"/>
            <a:ext cx="4072927" cy="5140712"/>
          </a:xfrm>
          <a:effectLst>
            <a:outerShdw blurRad="406400" dist="38100" dir="2700000">
              <a:srgbClr val="000000">
                <a:alpha val="46000"/>
              </a:srgbClr>
            </a:outerShdw>
          </a:effectLst>
        </p:spPr>
      </p:pic>
      <p:sp>
        <p:nvSpPr>
          <p:cNvPr id="8" name="Espace réservé du pied de page 7"/>
          <p:cNvSpPr>
            <a:spLocks noGrp="1"/>
          </p:cNvSpPr>
          <p:nvPr>
            <p:ph type="ftr" sz="quarter" idx="11"/>
          </p:nvPr>
        </p:nvSpPr>
        <p:spPr/>
        <p:txBody>
          <a:bodyPr/>
          <a:lstStyle/>
          <a:p>
            <a:r>
              <a:rPr lang="fr-FR" smtClean="0"/>
              <a:t>J. MALCLES 25/09/2012</a:t>
            </a:r>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4" name="ZoneTexte 3"/>
          <p:cNvSpPr txBox="1"/>
          <p:nvPr/>
        </p:nvSpPr>
        <p:spPr>
          <a:xfrm>
            <a:off x="2174488" y="1839950"/>
            <a:ext cx="577402" cy="369332"/>
          </a:xfrm>
          <a:prstGeom prst="rect">
            <a:avLst/>
          </a:prstGeom>
          <a:solidFill>
            <a:schemeClr val="bg2"/>
          </a:solidFill>
          <a:ln>
            <a:solidFill>
              <a:schemeClr val="tx1"/>
            </a:solidFill>
          </a:ln>
        </p:spPr>
        <p:txBody>
          <a:bodyPr wrap="none" rtlCol="0">
            <a:spAutoFit/>
          </a:bodyPr>
          <a:lstStyle/>
          <a:p>
            <a:r>
              <a:rPr lang="fr-FR" dirty="0" smtClean="0"/>
              <a:t>GeV</a:t>
            </a:r>
            <a:endParaRPr lang="fr-FR" dirty="0"/>
          </a:p>
        </p:txBody>
      </p:sp>
      <p:sp>
        <p:nvSpPr>
          <p:cNvPr id="5" name="Ellipse 4"/>
          <p:cNvSpPr/>
          <p:nvPr/>
        </p:nvSpPr>
        <p:spPr>
          <a:xfrm>
            <a:off x="5876694" y="2209282"/>
            <a:ext cx="546410" cy="600825"/>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9" name="Connecteur droit avec flèche 8"/>
          <p:cNvCxnSpPr>
            <a:stCxn id="5" idx="6"/>
          </p:cNvCxnSpPr>
          <p:nvPr/>
        </p:nvCxnSpPr>
        <p:spPr>
          <a:xfrm flipV="1">
            <a:off x="6423104" y="2509694"/>
            <a:ext cx="468350" cy="1"/>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6891454" y="2209282"/>
            <a:ext cx="375424" cy="584775"/>
          </a:xfrm>
          <a:prstGeom prst="rect">
            <a:avLst/>
          </a:prstGeom>
          <a:noFill/>
        </p:spPr>
        <p:txBody>
          <a:bodyPr wrap="none" rtlCol="0">
            <a:spAutoFit/>
          </a:bodyPr>
          <a:lstStyle/>
          <a:p>
            <a:r>
              <a:rPr lang="fr-FR" sz="3200" dirty="0" smtClean="0">
                <a:solidFill>
                  <a:schemeClr val="accent2">
                    <a:lumMod val="75000"/>
                  </a:schemeClr>
                </a:solidFill>
              </a:rPr>
              <a:t>?</a:t>
            </a:r>
            <a:endParaRPr lang="fr-FR" sz="3200" dirty="0">
              <a:solidFill>
                <a:schemeClr val="accent2">
                  <a:lumMod val="75000"/>
                </a:schemeClr>
              </a:solidFill>
            </a:endParaRPr>
          </a:p>
        </p:txBody>
      </p:sp>
      <p:sp>
        <p:nvSpPr>
          <p:cNvPr id="55" name="ZoneTexte 54"/>
          <p:cNvSpPr txBox="1"/>
          <p:nvPr/>
        </p:nvSpPr>
        <p:spPr>
          <a:xfrm>
            <a:off x="1950237" y="2609391"/>
            <a:ext cx="535724" cy="369332"/>
          </a:xfrm>
          <a:prstGeom prst="rect">
            <a:avLst/>
          </a:prstGeom>
          <a:solidFill>
            <a:schemeClr val="bg2"/>
          </a:solidFill>
        </p:spPr>
        <p:txBody>
          <a:bodyPr wrap="none" rtlCol="0">
            <a:spAutoFit/>
          </a:bodyPr>
          <a:lstStyle/>
          <a:p>
            <a:r>
              <a:rPr lang="fr-FR" dirty="0" smtClean="0"/>
              <a:t>100</a:t>
            </a:r>
            <a:endParaRPr lang="fr-FR" dirty="0"/>
          </a:p>
        </p:txBody>
      </p:sp>
      <p:sp>
        <p:nvSpPr>
          <p:cNvPr id="56" name="ZoneTexte 55"/>
          <p:cNvSpPr txBox="1"/>
          <p:nvPr/>
        </p:nvSpPr>
        <p:spPr>
          <a:xfrm>
            <a:off x="2172026" y="3453342"/>
            <a:ext cx="301686" cy="369332"/>
          </a:xfrm>
          <a:prstGeom prst="rect">
            <a:avLst/>
          </a:prstGeom>
          <a:solidFill>
            <a:schemeClr val="bg2"/>
          </a:solidFill>
        </p:spPr>
        <p:txBody>
          <a:bodyPr wrap="none" rtlCol="0">
            <a:spAutoFit/>
          </a:bodyPr>
          <a:lstStyle/>
          <a:p>
            <a:r>
              <a:rPr lang="fr-FR" dirty="0" smtClean="0"/>
              <a:t>1</a:t>
            </a:r>
            <a:endParaRPr lang="fr-FR" dirty="0"/>
          </a:p>
        </p:txBody>
      </p:sp>
      <p:sp>
        <p:nvSpPr>
          <p:cNvPr id="57" name="ZoneTexte 56"/>
          <p:cNvSpPr txBox="1"/>
          <p:nvPr/>
        </p:nvSpPr>
        <p:spPr>
          <a:xfrm>
            <a:off x="1792269" y="4754493"/>
            <a:ext cx="710451" cy="369332"/>
          </a:xfrm>
          <a:prstGeom prst="rect">
            <a:avLst/>
          </a:prstGeom>
          <a:solidFill>
            <a:schemeClr val="bg2"/>
          </a:solidFill>
        </p:spPr>
        <p:txBody>
          <a:bodyPr wrap="none" rtlCol="0">
            <a:spAutoFit/>
          </a:bodyPr>
          <a:lstStyle/>
          <a:p>
            <a:r>
              <a:rPr lang="fr-FR" dirty="0" smtClean="0"/>
              <a:t>0,001</a:t>
            </a:r>
            <a:endParaRPr lang="fr-FR" dirty="0"/>
          </a:p>
        </p:txBody>
      </p:sp>
      <p:sp>
        <p:nvSpPr>
          <p:cNvPr id="58" name="ZoneTexte 57"/>
          <p:cNvSpPr txBox="1"/>
          <p:nvPr/>
        </p:nvSpPr>
        <p:spPr>
          <a:xfrm>
            <a:off x="1885175" y="6055644"/>
            <a:ext cx="622286" cy="369332"/>
          </a:xfrm>
          <a:prstGeom prst="rect">
            <a:avLst/>
          </a:prstGeom>
          <a:solidFill>
            <a:schemeClr val="bg2"/>
          </a:solidFill>
        </p:spPr>
        <p:txBody>
          <a:bodyPr wrap="none" rtlCol="0">
            <a:spAutoFit/>
          </a:bodyPr>
          <a:lstStyle/>
          <a:p>
            <a:r>
              <a:rPr lang="fr-FR" dirty="0" smtClean="0"/>
              <a:t>10</a:t>
            </a:r>
            <a:r>
              <a:rPr lang="fr-FR" baseline="30000" dirty="0" smtClean="0"/>
              <a:t>-11</a:t>
            </a:r>
            <a:endParaRPr lang="fr-FR" dirty="0"/>
          </a:p>
        </p:txBody>
      </p:sp>
      <p:sp>
        <p:nvSpPr>
          <p:cNvPr id="6" name="Slide Number Placeholder 5"/>
          <p:cNvSpPr>
            <a:spLocks noGrp="1"/>
          </p:cNvSpPr>
          <p:nvPr>
            <p:ph type="sldNum" sz="quarter" idx="12"/>
          </p:nvPr>
        </p:nvSpPr>
        <p:spPr/>
        <p:txBody>
          <a:bodyPr/>
          <a:lstStyle/>
          <a:p>
            <a:fld id="{5FD889E0-CAB2-4699-909D-B9A88D47ACBE}" type="slidenum">
              <a:rPr lang="en-US" smtClean="0"/>
              <a:t>72</a:t>
            </a:fld>
            <a:endParaRPr lang="en-US"/>
          </a:p>
        </p:txBody>
      </p:sp>
    </p:spTree>
    <p:extLst>
      <p:ext uri="{BB962C8B-B14F-4D97-AF65-F5344CB8AC3E}">
        <p14:creationId xmlns:p14="http://schemas.microsoft.com/office/powerpoint/2010/main" val="74577186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Pourquoi</a:t>
            </a:r>
            <a:r>
              <a:rPr lang="en-US" dirty="0" smtClean="0"/>
              <a:t> des </a:t>
            </a:r>
            <a:r>
              <a:rPr lang="en-US" dirty="0" err="1" smtClean="0"/>
              <a:t>hautes</a:t>
            </a:r>
            <a:r>
              <a:rPr lang="en-US" dirty="0" smtClean="0"/>
              <a:t> </a:t>
            </a:r>
            <a:r>
              <a:rPr lang="en-US" dirty="0" err="1" smtClean="0"/>
              <a:t>énergies</a:t>
            </a:r>
            <a:r>
              <a:rPr lang="en-US" dirty="0" smtClean="0"/>
              <a:t>?</a:t>
            </a:r>
            <a:endParaRPr lang="en-US" dirty="0"/>
          </a:p>
        </p:txBody>
      </p:sp>
      <p:sp>
        <p:nvSpPr>
          <p:cNvPr id="17" name="Content Placeholder 2"/>
          <p:cNvSpPr>
            <a:spLocks noGrp="1"/>
          </p:cNvSpPr>
          <p:nvPr>
            <p:ph idx="1"/>
          </p:nvPr>
        </p:nvSpPr>
        <p:spPr>
          <a:xfrm>
            <a:off x="80970" y="1366143"/>
            <a:ext cx="8808658" cy="5203992"/>
          </a:xfrm>
        </p:spPr>
        <p:txBody>
          <a:bodyPr>
            <a:noAutofit/>
          </a:bodyPr>
          <a:lstStyle/>
          <a:p>
            <a:pPr>
              <a:lnSpc>
                <a:spcPct val="80000"/>
              </a:lnSpc>
            </a:pPr>
            <a:endParaRPr lang="fr-FR" sz="2000" dirty="0" smtClean="0"/>
          </a:p>
          <a:p>
            <a:pPr marL="0" indent="0">
              <a:buNone/>
            </a:pPr>
            <a:r>
              <a:rPr lang="fr-FR" sz="2000" b="1" dirty="0" smtClean="0"/>
              <a:t>Deux raisons principales: </a:t>
            </a:r>
            <a:endParaRPr lang="fr-FR" sz="2000" dirty="0"/>
          </a:p>
          <a:p>
            <a:r>
              <a:rPr lang="fr-FR" sz="2000" dirty="0" smtClean="0"/>
              <a:t>Pour étudier des particules instables de grande masse, il faut assez d’énergie pour les produire! E</a:t>
            </a:r>
            <a:r>
              <a:rPr lang="fr-FR" sz="2000" baseline="-25000" dirty="0" smtClean="0"/>
              <a:t>CM</a:t>
            </a:r>
            <a:r>
              <a:rPr lang="fr-FR" sz="2000" dirty="0" smtClean="0"/>
              <a:t> </a:t>
            </a:r>
            <a:r>
              <a:rPr lang="fr-FR" sz="2000" dirty="0"/>
              <a:t>&gt; </a:t>
            </a:r>
            <a:r>
              <a:rPr lang="fr-FR" sz="2000" dirty="0" err="1"/>
              <a:t>Σ</a:t>
            </a:r>
            <a:r>
              <a:rPr lang="fr-FR" sz="2000" dirty="0"/>
              <a:t> </a:t>
            </a:r>
            <a:r>
              <a:rPr lang="fr-FR" sz="2000" dirty="0" smtClean="0"/>
              <a:t>m</a:t>
            </a:r>
            <a:r>
              <a:rPr lang="fr-FR" sz="2000" baseline="-25000" dirty="0" smtClean="0"/>
              <a:t>i</a:t>
            </a:r>
            <a:r>
              <a:rPr lang="fr-FR" sz="2000" dirty="0" smtClean="0"/>
              <a:t> (l’énergie disponible dans la collision doit être supérieure à la somme des masses des particules de l’état final)</a:t>
            </a:r>
          </a:p>
          <a:p>
            <a:endParaRPr lang="fr-FR" sz="2000" dirty="0" smtClean="0"/>
          </a:p>
          <a:p>
            <a:r>
              <a:rPr lang="fr-FR" sz="2000" dirty="0" smtClean="0"/>
              <a:t>Plus haute est l’énergie et plus on regarde de petites échelles: </a:t>
            </a:r>
          </a:p>
          <a:p>
            <a:pPr lvl="1"/>
            <a:r>
              <a:rPr lang="fr-FR" sz="2000" dirty="0" smtClean="0"/>
              <a:t>Principe d’incertitude d’Heisenberg: </a:t>
            </a:r>
            <a:r>
              <a:rPr lang="fr-FR" sz="2000" dirty="0" err="1" smtClean="0"/>
              <a:t>Δx</a:t>
            </a:r>
            <a:r>
              <a:rPr lang="fr-FR" sz="2000" dirty="0" smtClean="0"/>
              <a:t> </a:t>
            </a:r>
            <a:r>
              <a:rPr lang="fr-FR" sz="2000" dirty="0" err="1" smtClean="0"/>
              <a:t>Δp</a:t>
            </a:r>
            <a:r>
              <a:rPr lang="fr-FR" sz="2000" dirty="0" smtClean="0"/>
              <a:t> </a:t>
            </a:r>
            <a:r>
              <a:rPr lang="fr-FR" sz="2000" dirty="0"/>
              <a:t>≥ </a:t>
            </a:r>
            <a:r>
              <a:rPr lang="fr-FR" sz="2000" dirty="0" err="1"/>
              <a:t>hbar</a:t>
            </a:r>
            <a:r>
              <a:rPr lang="fr-FR" sz="2000" dirty="0"/>
              <a:t> et </a:t>
            </a:r>
            <a:r>
              <a:rPr lang="fr-FR" sz="2000" dirty="0" smtClean="0"/>
              <a:t>ΔE </a:t>
            </a:r>
            <a:r>
              <a:rPr lang="fr-FR" sz="2000" dirty="0" err="1" smtClean="0"/>
              <a:t>Δt</a:t>
            </a:r>
            <a:r>
              <a:rPr lang="fr-FR" sz="2000" dirty="0" smtClean="0"/>
              <a:t> </a:t>
            </a:r>
            <a:r>
              <a:rPr lang="fr-FR" sz="2000" dirty="0"/>
              <a:t>≥ </a:t>
            </a:r>
            <a:r>
              <a:rPr lang="fr-FR" sz="2000" dirty="0" err="1" smtClean="0"/>
              <a:t>hbar</a:t>
            </a:r>
            <a:r>
              <a:rPr lang="fr-FR" sz="2000" dirty="0" smtClean="0"/>
              <a:t> (</a:t>
            </a:r>
            <a:r>
              <a:rPr lang="fr-FR" sz="2000" dirty="0" err="1" smtClean="0"/>
              <a:t>hbar</a:t>
            </a:r>
            <a:r>
              <a:rPr lang="fr-FR" sz="2000" dirty="0" smtClean="0"/>
              <a:t> = constante de Planck) </a:t>
            </a:r>
          </a:p>
          <a:p>
            <a:pPr lvl="1"/>
            <a:r>
              <a:rPr lang="fr-FR" sz="2000" dirty="0" smtClean="0"/>
              <a:t>Plus le transfert d’impulsion est grand, plus l’échelle à laquelle on est sensible est petite (Dualité onde/corpuscule: </a:t>
            </a:r>
            <a:r>
              <a:rPr lang="fr-FR" sz="2000" dirty="0"/>
              <a:t>E=</a:t>
            </a:r>
            <a:r>
              <a:rPr lang="fr-FR" sz="2000" dirty="0" err="1"/>
              <a:t>hbar</a:t>
            </a:r>
            <a:r>
              <a:rPr lang="fr-FR" sz="2000" dirty="0" smtClean="0"/>
              <a:t>/</a:t>
            </a:r>
            <a:r>
              <a:rPr lang="fr-FR" sz="2000" dirty="0" err="1" smtClean="0"/>
              <a:t>λ</a:t>
            </a:r>
            <a:r>
              <a:rPr lang="fr-FR" sz="2000" dirty="0" smtClean="0"/>
              <a:t>).</a:t>
            </a:r>
            <a:endParaRPr lang="fr-FR" sz="2000" dirty="0"/>
          </a:p>
        </p:txBody>
      </p:sp>
      <p:sp>
        <p:nvSpPr>
          <p:cNvPr id="6" name="Espace réservé du pied de page 5"/>
          <p:cNvSpPr>
            <a:spLocks noGrp="1"/>
          </p:cNvSpPr>
          <p:nvPr>
            <p:ph type="ftr" sz="quarter" idx="11"/>
          </p:nvPr>
        </p:nvSpPr>
        <p:spPr/>
        <p:txBody>
          <a:bodyPr/>
          <a:lstStyle/>
          <a:p>
            <a:r>
              <a:rPr lang="fr-FR" smtClean="0"/>
              <a:t>J. MALCLES 25/09/2012</a:t>
            </a:r>
            <a:endParaRPr lang="en-US"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 name="Slide Number Placeholder 2"/>
          <p:cNvSpPr>
            <a:spLocks noGrp="1"/>
          </p:cNvSpPr>
          <p:nvPr>
            <p:ph type="sldNum" sz="quarter" idx="12"/>
          </p:nvPr>
        </p:nvSpPr>
        <p:spPr/>
        <p:txBody>
          <a:bodyPr/>
          <a:lstStyle/>
          <a:p>
            <a:fld id="{5FD889E0-CAB2-4699-909D-B9A88D47ACBE}" type="slidenum">
              <a:rPr lang="en-US" smtClean="0"/>
              <a:t>73</a:t>
            </a:fld>
            <a:endParaRPr lang="en-US"/>
          </a:p>
        </p:txBody>
      </p:sp>
    </p:spTree>
    <p:extLst>
      <p:ext uri="{BB962C8B-B14F-4D97-AF65-F5344CB8AC3E}">
        <p14:creationId xmlns:p14="http://schemas.microsoft.com/office/powerpoint/2010/main" val="225876231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Pourquoi</a:t>
            </a:r>
            <a:r>
              <a:rPr lang="en-US" dirty="0" smtClean="0"/>
              <a:t> un grand </a:t>
            </a:r>
            <a:r>
              <a:rPr lang="en-US" dirty="0" err="1" smtClean="0"/>
              <a:t>nombre</a:t>
            </a:r>
            <a:r>
              <a:rPr lang="en-US" dirty="0" smtClean="0"/>
              <a:t> </a:t>
            </a:r>
            <a:r>
              <a:rPr lang="en-US" dirty="0" err="1" smtClean="0"/>
              <a:t>d’événements</a:t>
            </a:r>
            <a:r>
              <a:rPr lang="en-US" dirty="0" smtClean="0"/>
              <a:t>?</a:t>
            </a:r>
            <a:endParaRPr lang="en-US" dirty="0"/>
          </a:p>
        </p:txBody>
      </p:sp>
      <p:sp>
        <p:nvSpPr>
          <p:cNvPr id="17" name="Content Placeholder 2"/>
          <p:cNvSpPr>
            <a:spLocks noGrp="1"/>
          </p:cNvSpPr>
          <p:nvPr>
            <p:ph idx="1"/>
          </p:nvPr>
        </p:nvSpPr>
        <p:spPr>
          <a:xfrm>
            <a:off x="157475" y="1549731"/>
            <a:ext cx="8808658" cy="5203992"/>
          </a:xfrm>
        </p:spPr>
        <p:txBody>
          <a:bodyPr>
            <a:noAutofit/>
          </a:bodyPr>
          <a:lstStyle/>
          <a:p>
            <a:pPr>
              <a:lnSpc>
                <a:spcPct val="80000"/>
              </a:lnSpc>
            </a:pPr>
            <a:endParaRPr lang="fr-FR" sz="2000" dirty="0" smtClean="0"/>
          </a:p>
          <a:p>
            <a:r>
              <a:rPr lang="fr-FR" sz="2000" dirty="0" smtClean="0"/>
              <a:t>Les </a:t>
            </a:r>
            <a:r>
              <a:rPr lang="fr-FR" sz="2000" b="1" dirty="0" smtClean="0"/>
              <a:t>processus étudiés sont régis par la mécanique quantique, ils ont donc un caractère stochastique</a:t>
            </a:r>
          </a:p>
          <a:p>
            <a:r>
              <a:rPr lang="fr-FR" sz="2000" dirty="0" smtClean="0"/>
              <a:t>Les quantités qu’on mesure pour un processus donné ont donc </a:t>
            </a:r>
            <a:r>
              <a:rPr lang="fr-FR" sz="2000" b="1" dirty="0" smtClean="0"/>
              <a:t>une incertitude statistique</a:t>
            </a:r>
            <a:r>
              <a:rPr lang="fr-FR" sz="2000" dirty="0" smtClean="0"/>
              <a:t>, puisqu’on ne sera capable d’observer qu’un nombre fini de réalisations de ce processus</a:t>
            </a:r>
          </a:p>
          <a:p>
            <a:r>
              <a:rPr lang="fr-FR" sz="2000" dirty="0" smtClean="0"/>
              <a:t>Plus grand est le nombre de réalisations observées, plus petite est l’incertitude statistique </a:t>
            </a:r>
          </a:p>
          <a:p>
            <a:r>
              <a:rPr lang="fr-FR" sz="2000" dirty="0" smtClean="0"/>
              <a:t>Pour observer quelques réalisations seulement d’un </a:t>
            </a:r>
            <a:r>
              <a:rPr lang="fr-FR" sz="2000" b="1" dirty="0" smtClean="0"/>
              <a:t>phénomène rare</a:t>
            </a:r>
            <a:r>
              <a:rPr lang="fr-FR" sz="2000" dirty="0" smtClean="0"/>
              <a:t>, un grand nombre de collisions est nécessaire</a:t>
            </a:r>
          </a:p>
          <a:p>
            <a:pPr marL="0" indent="0" algn="ctr">
              <a:buNone/>
            </a:pPr>
            <a:r>
              <a:rPr lang="fr-FR" sz="2000" b="1" dirty="0" smtClean="0">
                <a:solidFill>
                  <a:srgbClr val="FF0000"/>
                </a:solidFill>
              </a:rPr>
              <a:t>Les collisionneurs doivent donc produire non seulement des collisions très énergétiques mais aussi un grand nombre de collisions!</a:t>
            </a:r>
          </a:p>
          <a:p>
            <a:pPr marL="0" indent="0">
              <a:buNone/>
            </a:pPr>
            <a:endParaRPr lang="fr-FR" sz="2000" dirty="0"/>
          </a:p>
        </p:txBody>
      </p:sp>
      <p:sp>
        <p:nvSpPr>
          <p:cNvPr id="6" name="Espace réservé du pied de page 5"/>
          <p:cNvSpPr>
            <a:spLocks noGrp="1"/>
          </p:cNvSpPr>
          <p:nvPr>
            <p:ph type="ftr" sz="quarter" idx="11"/>
          </p:nvPr>
        </p:nvSpPr>
        <p:spPr/>
        <p:txBody>
          <a:bodyPr/>
          <a:lstStyle/>
          <a:p>
            <a:r>
              <a:rPr lang="fr-FR" smtClean="0"/>
              <a:t>J. MALCLES 25/09/2012</a:t>
            </a:r>
            <a:endParaRPr lang="en-US"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 name="Slide Number Placeholder 2"/>
          <p:cNvSpPr>
            <a:spLocks noGrp="1"/>
          </p:cNvSpPr>
          <p:nvPr>
            <p:ph type="sldNum" sz="quarter" idx="12"/>
          </p:nvPr>
        </p:nvSpPr>
        <p:spPr/>
        <p:txBody>
          <a:bodyPr/>
          <a:lstStyle/>
          <a:p>
            <a:fld id="{5FD889E0-CAB2-4699-909D-B9A88D47ACBE}" type="slidenum">
              <a:rPr lang="en-US" smtClean="0"/>
              <a:t>74</a:t>
            </a:fld>
            <a:endParaRPr lang="en-US"/>
          </a:p>
        </p:txBody>
      </p:sp>
    </p:spTree>
    <p:extLst>
      <p:ext uri="{BB962C8B-B14F-4D97-AF65-F5344CB8AC3E}">
        <p14:creationId xmlns:p14="http://schemas.microsoft.com/office/powerpoint/2010/main" val="303050682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Pourquoi</a:t>
            </a:r>
            <a:r>
              <a:rPr lang="en-US" dirty="0" smtClean="0"/>
              <a:t> des protons?</a:t>
            </a:r>
            <a:endParaRPr lang="en-US" dirty="0"/>
          </a:p>
        </p:txBody>
      </p:sp>
      <p:sp>
        <p:nvSpPr>
          <p:cNvPr id="17" name="Content Placeholder 2"/>
          <p:cNvSpPr>
            <a:spLocks noGrp="1"/>
          </p:cNvSpPr>
          <p:nvPr>
            <p:ph idx="1"/>
          </p:nvPr>
        </p:nvSpPr>
        <p:spPr>
          <a:xfrm>
            <a:off x="80970" y="1228451"/>
            <a:ext cx="4371494" cy="5491857"/>
          </a:xfrm>
        </p:spPr>
        <p:txBody>
          <a:bodyPr>
            <a:noAutofit/>
          </a:bodyPr>
          <a:lstStyle/>
          <a:p>
            <a:pPr>
              <a:lnSpc>
                <a:spcPct val="80000"/>
              </a:lnSpc>
            </a:pPr>
            <a:endParaRPr lang="fr-FR" sz="2000" dirty="0" smtClean="0"/>
          </a:p>
          <a:p>
            <a:pPr marL="0" indent="0">
              <a:buNone/>
            </a:pPr>
            <a:r>
              <a:rPr lang="fr-FR" sz="2000" b="1" dirty="0" smtClean="0"/>
              <a:t>Collisionneur e</a:t>
            </a:r>
            <a:r>
              <a:rPr lang="fr-FR" sz="2000" b="1" baseline="30000" dirty="0" smtClean="0"/>
              <a:t>+</a:t>
            </a:r>
            <a:r>
              <a:rPr lang="fr-FR" sz="2000" b="1" dirty="0" smtClean="0"/>
              <a:t> e</a:t>
            </a:r>
            <a:r>
              <a:rPr lang="fr-FR" sz="2000" b="1" baseline="30000" dirty="0" smtClean="0"/>
              <a:t>-</a:t>
            </a:r>
            <a:r>
              <a:rPr lang="fr-FR" sz="2000" b="1" dirty="0" smtClean="0"/>
              <a:t>: </a:t>
            </a:r>
            <a:endParaRPr lang="fr-FR" sz="2000" dirty="0"/>
          </a:p>
          <a:p>
            <a:r>
              <a:rPr lang="fr-FR" sz="1800" b="1" dirty="0" smtClean="0">
                <a:solidFill>
                  <a:schemeClr val="accent5"/>
                </a:solidFill>
              </a:rPr>
              <a:t>Avantages: collisions de particules élémentaires</a:t>
            </a:r>
          </a:p>
          <a:p>
            <a:pPr lvl="1"/>
            <a:r>
              <a:rPr lang="fr-FR" sz="1800" dirty="0">
                <a:solidFill>
                  <a:schemeClr val="accent5"/>
                </a:solidFill>
              </a:rPr>
              <a:t>E</a:t>
            </a:r>
            <a:r>
              <a:rPr lang="fr-FR" sz="1800" dirty="0" smtClean="0">
                <a:solidFill>
                  <a:schemeClr val="accent5"/>
                </a:solidFill>
              </a:rPr>
              <a:t>tat initial bien connu</a:t>
            </a:r>
          </a:p>
          <a:p>
            <a:pPr lvl="1"/>
            <a:r>
              <a:rPr lang="fr-FR" sz="1800" dirty="0">
                <a:solidFill>
                  <a:schemeClr val="accent5"/>
                </a:solidFill>
              </a:rPr>
              <a:t>E</a:t>
            </a:r>
            <a:r>
              <a:rPr lang="fr-FR" sz="1800" dirty="0" smtClean="0">
                <a:solidFill>
                  <a:schemeClr val="accent5"/>
                </a:solidFill>
              </a:rPr>
              <a:t>nergie dans le centre de masse connue et fixée</a:t>
            </a:r>
          </a:p>
          <a:p>
            <a:pPr lvl="1"/>
            <a:r>
              <a:rPr lang="fr-FR" sz="1800" dirty="0">
                <a:solidFill>
                  <a:schemeClr val="accent5"/>
                </a:solidFill>
              </a:rPr>
              <a:t>E</a:t>
            </a:r>
            <a:r>
              <a:rPr lang="fr-FR" sz="1800" dirty="0" smtClean="0">
                <a:solidFill>
                  <a:schemeClr val="accent5"/>
                </a:solidFill>
              </a:rPr>
              <a:t>tat final propre</a:t>
            </a:r>
            <a:endParaRPr lang="fr-FR" sz="1800" dirty="0"/>
          </a:p>
          <a:p>
            <a:r>
              <a:rPr lang="fr-FR" sz="1800" b="1" dirty="0" smtClean="0">
                <a:solidFill>
                  <a:schemeClr val="accent1">
                    <a:lumMod val="60000"/>
                    <a:lumOff val="40000"/>
                  </a:schemeClr>
                </a:solidFill>
              </a:rPr>
              <a:t>Inconvénients: </a:t>
            </a:r>
          </a:p>
          <a:p>
            <a:pPr lvl="1"/>
            <a:r>
              <a:rPr lang="fr-FR" sz="1800" dirty="0">
                <a:solidFill>
                  <a:schemeClr val="accent1">
                    <a:lumMod val="60000"/>
                    <a:lumOff val="40000"/>
                  </a:schemeClr>
                </a:solidFill>
              </a:rPr>
              <a:t>P</a:t>
            </a:r>
            <a:r>
              <a:rPr lang="fr-FR" sz="1800" dirty="0" smtClean="0">
                <a:solidFill>
                  <a:schemeClr val="accent1">
                    <a:lumMod val="60000"/>
                    <a:lumOff val="40000"/>
                  </a:schemeClr>
                </a:solidFill>
              </a:rPr>
              <a:t>erte d’énergie par rayonnement synchrotron (interactions entre les électrons et le champ magnétique dans un collisionneur circulaire): ΔΕ=E</a:t>
            </a:r>
            <a:r>
              <a:rPr lang="fr-FR" sz="1800" baseline="30000" dirty="0" smtClean="0">
                <a:solidFill>
                  <a:schemeClr val="accent1">
                    <a:lumMod val="60000"/>
                    <a:lumOff val="40000"/>
                  </a:schemeClr>
                </a:solidFill>
              </a:rPr>
              <a:t>4</a:t>
            </a:r>
            <a:r>
              <a:rPr lang="fr-FR" sz="1800" dirty="0" smtClean="0">
                <a:solidFill>
                  <a:schemeClr val="accent1">
                    <a:lumMod val="60000"/>
                    <a:lumOff val="40000"/>
                  </a:schemeClr>
                </a:solidFill>
              </a:rPr>
              <a:t>/(m</a:t>
            </a:r>
            <a:r>
              <a:rPr lang="fr-FR" sz="1800" baseline="30000" dirty="0" smtClean="0">
                <a:solidFill>
                  <a:schemeClr val="accent1">
                    <a:lumMod val="60000"/>
                    <a:lumOff val="40000"/>
                  </a:schemeClr>
                </a:solidFill>
              </a:rPr>
              <a:t>4</a:t>
            </a:r>
            <a:r>
              <a:rPr lang="fr-FR" sz="1800" dirty="0" smtClean="0">
                <a:solidFill>
                  <a:schemeClr val="accent1">
                    <a:lumMod val="60000"/>
                    <a:lumOff val="40000"/>
                  </a:schemeClr>
                </a:solidFill>
              </a:rPr>
              <a:t>R)</a:t>
            </a:r>
          </a:p>
          <a:p>
            <a:pPr lvl="1"/>
            <a:r>
              <a:rPr lang="fr-FR" sz="1800" dirty="0" smtClean="0">
                <a:solidFill>
                  <a:schemeClr val="accent1">
                    <a:lumMod val="60000"/>
                    <a:lumOff val="40000"/>
                  </a:schemeClr>
                </a:solidFill>
              </a:rPr>
              <a:t>Energie fixée</a:t>
            </a:r>
          </a:p>
        </p:txBody>
      </p:sp>
      <p:sp>
        <p:nvSpPr>
          <p:cNvPr id="6" name="Espace réservé du pied de page 5"/>
          <p:cNvSpPr>
            <a:spLocks noGrp="1"/>
          </p:cNvSpPr>
          <p:nvPr>
            <p:ph type="ftr" sz="quarter" idx="11"/>
          </p:nvPr>
        </p:nvSpPr>
        <p:spPr/>
        <p:txBody>
          <a:bodyPr/>
          <a:lstStyle/>
          <a:p>
            <a:r>
              <a:rPr lang="fr-FR" smtClean="0"/>
              <a:t>J. MALCLES 25/09/2012</a:t>
            </a:r>
            <a:endParaRPr lang="en-US"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7" name="Content Placeholder 2"/>
          <p:cNvSpPr txBox="1">
            <a:spLocks/>
          </p:cNvSpPr>
          <p:nvPr/>
        </p:nvSpPr>
        <p:spPr>
          <a:xfrm>
            <a:off x="4548129" y="1259046"/>
            <a:ext cx="4371494" cy="5491857"/>
          </a:xfrm>
          <a:prstGeom prst="rect">
            <a:avLst/>
          </a:prstGeom>
        </p:spPr>
        <p:txBody>
          <a:bodyPr vert="horz" lIns="91440" tIns="45720" rIns="91440" bIns="45720" rtlCol="0">
            <a:no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a:lnSpc>
                <a:spcPct val="80000"/>
              </a:lnSpc>
            </a:pPr>
            <a:endParaRPr lang="fr-FR" sz="2000" dirty="0" smtClean="0"/>
          </a:p>
          <a:p>
            <a:pPr marL="0" indent="0">
              <a:buFont typeface="Wingdings" pitchFamily="2" charset="2"/>
              <a:buNone/>
            </a:pPr>
            <a:r>
              <a:rPr lang="fr-FR" sz="2000" b="1" dirty="0" smtClean="0"/>
              <a:t>Collisionneur p</a:t>
            </a:r>
            <a:r>
              <a:rPr lang="fr-FR" sz="2000" b="1" baseline="30000" dirty="0" smtClean="0"/>
              <a:t>+</a:t>
            </a:r>
            <a:r>
              <a:rPr lang="fr-FR" sz="2000" b="1" dirty="0" smtClean="0"/>
              <a:t> p</a:t>
            </a:r>
            <a:r>
              <a:rPr lang="fr-FR" sz="2000" b="1" baseline="30000" dirty="0" smtClean="0"/>
              <a:t>- </a:t>
            </a:r>
            <a:r>
              <a:rPr lang="fr-FR" sz="2000" b="1" dirty="0" smtClean="0"/>
              <a:t>ou p</a:t>
            </a:r>
            <a:r>
              <a:rPr lang="fr-FR" sz="2000" b="1" baseline="30000" dirty="0" smtClean="0"/>
              <a:t>+</a:t>
            </a:r>
            <a:r>
              <a:rPr lang="fr-FR" sz="2000" b="1" dirty="0" smtClean="0"/>
              <a:t> p</a:t>
            </a:r>
            <a:r>
              <a:rPr lang="fr-FR" sz="2000" b="1" baseline="30000" dirty="0" smtClean="0"/>
              <a:t>+</a:t>
            </a:r>
            <a:r>
              <a:rPr lang="fr-FR" sz="2000" b="1" dirty="0" smtClean="0"/>
              <a:t>: </a:t>
            </a:r>
            <a:endParaRPr lang="fr-FR" sz="2000" dirty="0" smtClean="0"/>
          </a:p>
          <a:p>
            <a:r>
              <a:rPr lang="fr-FR" sz="1800" b="1" dirty="0" smtClean="0">
                <a:solidFill>
                  <a:schemeClr val="accent5"/>
                </a:solidFill>
              </a:rPr>
              <a:t>Avantages: </a:t>
            </a:r>
          </a:p>
          <a:p>
            <a:pPr lvl="1"/>
            <a:r>
              <a:rPr lang="fr-FR" sz="1800" dirty="0" smtClean="0">
                <a:solidFill>
                  <a:schemeClr val="accent5"/>
                </a:solidFill>
              </a:rPr>
              <a:t>Peu de perte d’énergie par rayonnement synchrotron         (</a:t>
            </a:r>
            <a:r>
              <a:rPr lang="fr-FR" sz="1800" dirty="0" err="1" smtClean="0">
                <a:solidFill>
                  <a:schemeClr val="accent5"/>
                </a:solidFill>
              </a:rPr>
              <a:t>m</a:t>
            </a:r>
            <a:r>
              <a:rPr lang="fr-FR" sz="1800" baseline="30000" dirty="0" err="1" smtClean="0">
                <a:solidFill>
                  <a:schemeClr val="accent5"/>
                </a:solidFill>
              </a:rPr>
              <a:t>p</a:t>
            </a:r>
            <a:r>
              <a:rPr lang="fr-FR" sz="1800" dirty="0" smtClean="0">
                <a:solidFill>
                  <a:schemeClr val="accent5"/>
                </a:solidFill>
              </a:rPr>
              <a:t>/m</a:t>
            </a:r>
            <a:r>
              <a:rPr lang="fr-FR" sz="1800" baseline="30000" dirty="0" smtClean="0">
                <a:solidFill>
                  <a:schemeClr val="accent5"/>
                </a:solidFill>
              </a:rPr>
              <a:t>e</a:t>
            </a:r>
            <a:r>
              <a:rPr lang="fr-FR" sz="1800" dirty="0" smtClean="0">
                <a:solidFill>
                  <a:schemeClr val="accent5"/>
                </a:solidFill>
              </a:rPr>
              <a:t>)</a:t>
            </a:r>
            <a:r>
              <a:rPr lang="fr-FR" sz="1800" baseline="30000" dirty="0" smtClean="0">
                <a:solidFill>
                  <a:schemeClr val="accent5"/>
                </a:solidFill>
              </a:rPr>
              <a:t>4</a:t>
            </a:r>
            <a:r>
              <a:rPr lang="fr-FR" sz="1800" dirty="0" smtClean="0">
                <a:solidFill>
                  <a:schemeClr val="accent5"/>
                </a:solidFill>
              </a:rPr>
              <a:t> </a:t>
            </a:r>
            <a:r>
              <a:rPr lang="fr-FR" sz="1800" dirty="0" smtClean="0">
                <a:solidFill>
                  <a:schemeClr val="accent5"/>
                </a:solidFill>
                <a:latin typeface="ＭＳ ゴシック"/>
                <a:ea typeface="ＭＳ ゴシック"/>
                <a:cs typeface="ＭＳ ゴシック"/>
              </a:rPr>
              <a:t>≅</a:t>
            </a:r>
            <a:r>
              <a:rPr lang="fr-FR" sz="1800" dirty="0">
                <a:solidFill>
                  <a:schemeClr val="accent5"/>
                </a:solidFill>
              </a:rPr>
              <a:t> </a:t>
            </a:r>
            <a:r>
              <a:rPr lang="fr-FR" sz="1800" dirty="0" smtClean="0">
                <a:solidFill>
                  <a:schemeClr val="accent5"/>
                </a:solidFill>
              </a:rPr>
              <a:t>10</a:t>
            </a:r>
            <a:r>
              <a:rPr lang="fr-FR" sz="1800" baseline="30000" dirty="0" smtClean="0">
                <a:solidFill>
                  <a:schemeClr val="accent5"/>
                </a:solidFill>
              </a:rPr>
              <a:t>13</a:t>
            </a:r>
            <a:endParaRPr lang="fr-FR" sz="1800" dirty="0" smtClean="0">
              <a:solidFill>
                <a:schemeClr val="accent5"/>
              </a:solidFill>
            </a:endParaRPr>
          </a:p>
          <a:p>
            <a:pPr lvl="1"/>
            <a:r>
              <a:rPr lang="fr-FR" sz="1800" dirty="0" smtClean="0">
                <a:solidFill>
                  <a:schemeClr val="accent5"/>
                </a:solidFill>
              </a:rPr>
              <a:t>Gamme d’énergie dans la collision varie </a:t>
            </a:r>
            <a:endParaRPr lang="fr-FR" sz="1800" dirty="0" smtClean="0"/>
          </a:p>
          <a:p>
            <a:r>
              <a:rPr lang="fr-FR" sz="1800" b="1" dirty="0" smtClean="0">
                <a:solidFill>
                  <a:schemeClr val="accent1">
                    <a:lumMod val="60000"/>
                    <a:lumOff val="40000"/>
                  </a:schemeClr>
                </a:solidFill>
              </a:rPr>
              <a:t>Inconvénients: </a:t>
            </a:r>
          </a:p>
          <a:p>
            <a:pPr lvl="1"/>
            <a:r>
              <a:rPr lang="fr-FR" sz="1800" dirty="0" smtClean="0">
                <a:solidFill>
                  <a:schemeClr val="accent1">
                    <a:lumMod val="60000"/>
                    <a:lumOff val="40000"/>
                  </a:schemeClr>
                </a:solidFill>
              </a:rPr>
              <a:t>Etat initial  et énergie mal connus</a:t>
            </a:r>
          </a:p>
          <a:p>
            <a:pPr lvl="1"/>
            <a:r>
              <a:rPr lang="fr-FR" sz="1800" dirty="0" smtClean="0">
                <a:solidFill>
                  <a:schemeClr val="accent1">
                    <a:lumMod val="60000"/>
                    <a:lumOff val="40000"/>
                  </a:schemeClr>
                </a:solidFill>
              </a:rPr>
              <a:t>Etat final complexe</a:t>
            </a:r>
          </a:p>
        </p:txBody>
      </p:sp>
      <p:pic>
        <p:nvPicPr>
          <p:cNvPr id="3" name="Picture 2"/>
          <p:cNvPicPr>
            <a:picLocks noChangeAspect="1"/>
          </p:cNvPicPr>
          <p:nvPr/>
        </p:nvPicPr>
        <p:blipFill>
          <a:blip r:embed="rId3"/>
          <a:stretch>
            <a:fillRect/>
          </a:stretch>
        </p:blipFill>
        <p:spPr>
          <a:xfrm>
            <a:off x="4804377" y="5506072"/>
            <a:ext cx="4161754" cy="1306030"/>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t>75</a:t>
            </a:fld>
            <a:endParaRPr lang="en-US"/>
          </a:p>
        </p:txBody>
      </p:sp>
    </p:spTree>
    <p:extLst>
      <p:ext uri="{BB962C8B-B14F-4D97-AF65-F5344CB8AC3E}">
        <p14:creationId xmlns:p14="http://schemas.microsoft.com/office/powerpoint/2010/main" val="394582409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Pourquoi</a:t>
            </a:r>
            <a:r>
              <a:rPr lang="en-US" dirty="0" smtClean="0"/>
              <a:t> des protons?</a:t>
            </a:r>
            <a:endParaRPr lang="en-US" dirty="0"/>
          </a:p>
        </p:txBody>
      </p:sp>
      <p:sp>
        <p:nvSpPr>
          <p:cNvPr id="17" name="Content Placeholder 2"/>
          <p:cNvSpPr>
            <a:spLocks noGrp="1"/>
          </p:cNvSpPr>
          <p:nvPr>
            <p:ph idx="1"/>
          </p:nvPr>
        </p:nvSpPr>
        <p:spPr>
          <a:xfrm>
            <a:off x="80970" y="1228451"/>
            <a:ext cx="4371494" cy="5491857"/>
          </a:xfrm>
        </p:spPr>
        <p:txBody>
          <a:bodyPr>
            <a:noAutofit/>
          </a:bodyPr>
          <a:lstStyle/>
          <a:p>
            <a:pPr>
              <a:lnSpc>
                <a:spcPct val="80000"/>
              </a:lnSpc>
            </a:pPr>
            <a:endParaRPr lang="fr-FR" sz="2000" dirty="0" smtClean="0"/>
          </a:p>
          <a:p>
            <a:pPr marL="0" indent="0">
              <a:buNone/>
            </a:pPr>
            <a:r>
              <a:rPr lang="fr-FR" sz="2000" b="1" dirty="0" smtClean="0"/>
              <a:t>Collisionneur e</a:t>
            </a:r>
            <a:r>
              <a:rPr lang="fr-FR" sz="2000" b="1" baseline="30000" dirty="0" smtClean="0"/>
              <a:t>+</a:t>
            </a:r>
            <a:r>
              <a:rPr lang="fr-FR" sz="2000" b="1" dirty="0" smtClean="0"/>
              <a:t> e</a:t>
            </a:r>
            <a:r>
              <a:rPr lang="fr-FR" sz="2000" b="1" baseline="30000" dirty="0" smtClean="0"/>
              <a:t>-</a:t>
            </a:r>
            <a:r>
              <a:rPr lang="fr-FR" sz="2000" b="1" dirty="0" smtClean="0"/>
              <a:t>: </a:t>
            </a:r>
            <a:endParaRPr lang="fr-FR" sz="2000" dirty="0"/>
          </a:p>
          <a:p>
            <a:r>
              <a:rPr lang="fr-FR" sz="1800" b="1" dirty="0" smtClean="0">
                <a:solidFill>
                  <a:schemeClr val="accent5"/>
                </a:solidFill>
              </a:rPr>
              <a:t>Avantages: collisions de particules élémentaires</a:t>
            </a:r>
          </a:p>
          <a:p>
            <a:pPr lvl="1"/>
            <a:r>
              <a:rPr lang="fr-FR" sz="1800" dirty="0">
                <a:solidFill>
                  <a:schemeClr val="accent5"/>
                </a:solidFill>
              </a:rPr>
              <a:t>E</a:t>
            </a:r>
            <a:r>
              <a:rPr lang="fr-FR" sz="1800" dirty="0" smtClean="0">
                <a:solidFill>
                  <a:schemeClr val="accent5"/>
                </a:solidFill>
              </a:rPr>
              <a:t>tat initial bien connu</a:t>
            </a:r>
          </a:p>
          <a:p>
            <a:pPr lvl="1"/>
            <a:r>
              <a:rPr lang="fr-FR" sz="1800" dirty="0">
                <a:solidFill>
                  <a:schemeClr val="accent5"/>
                </a:solidFill>
              </a:rPr>
              <a:t>E</a:t>
            </a:r>
            <a:r>
              <a:rPr lang="fr-FR" sz="1800" dirty="0" smtClean="0">
                <a:solidFill>
                  <a:schemeClr val="accent5"/>
                </a:solidFill>
              </a:rPr>
              <a:t>nergie dans le centre de masse connue et fixée</a:t>
            </a:r>
          </a:p>
          <a:p>
            <a:pPr lvl="1"/>
            <a:r>
              <a:rPr lang="fr-FR" sz="1800" dirty="0">
                <a:solidFill>
                  <a:schemeClr val="accent5"/>
                </a:solidFill>
              </a:rPr>
              <a:t>E</a:t>
            </a:r>
            <a:r>
              <a:rPr lang="fr-FR" sz="1800" dirty="0" smtClean="0">
                <a:solidFill>
                  <a:schemeClr val="accent5"/>
                </a:solidFill>
              </a:rPr>
              <a:t>tat final propre</a:t>
            </a:r>
          </a:p>
          <a:p>
            <a:pPr lvl="1"/>
            <a:endParaRPr lang="fr-FR" sz="1800" dirty="0" smtClean="0"/>
          </a:p>
          <a:p>
            <a:pPr marL="457200" lvl="1" indent="0" algn="ctr">
              <a:buNone/>
            </a:pPr>
            <a:r>
              <a:rPr lang="fr-FR" sz="1800" b="1" dirty="0" smtClean="0">
                <a:solidFill>
                  <a:schemeClr val="tx1"/>
                </a:solidFill>
              </a:rPr>
              <a:t>Outil privilégié pour l’étude fine des propriétés des particules de masses connues</a:t>
            </a:r>
          </a:p>
          <a:p>
            <a:pPr marL="457200" lvl="1" indent="0" algn="ctr">
              <a:buNone/>
            </a:pPr>
            <a:endParaRPr lang="fr-FR" sz="1800" b="1" dirty="0" smtClean="0">
              <a:solidFill>
                <a:schemeClr val="tx1"/>
              </a:solidFill>
            </a:endParaRPr>
          </a:p>
          <a:p>
            <a:pPr marL="457200" lvl="1" indent="0" algn="ctr">
              <a:buNone/>
            </a:pPr>
            <a:r>
              <a:rPr lang="fr-FR" sz="1800" b="1" dirty="0" smtClean="0">
                <a:solidFill>
                  <a:srgbClr val="FF0000"/>
                </a:solidFill>
              </a:rPr>
              <a:t>Mesures de précision</a:t>
            </a:r>
            <a:endParaRPr lang="fr-FR" sz="1800" b="1" dirty="0">
              <a:solidFill>
                <a:srgbClr val="FF0000"/>
              </a:solidFill>
            </a:endParaRPr>
          </a:p>
        </p:txBody>
      </p:sp>
      <p:sp>
        <p:nvSpPr>
          <p:cNvPr id="6" name="Espace réservé du pied de page 5"/>
          <p:cNvSpPr>
            <a:spLocks noGrp="1"/>
          </p:cNvSpPr>
          <p:nvPr>
            <p:ph type="ftr" sz="quarter" idx="11"/>
          </p:nvPr>
        </p:nvSpPr>
        <p:spPr/>
        <p:txBody>
          <a:bodyPr/>
          <a:lstStyle/>
          <a:p>
            <a:r>
              <a:rPr lang="fr-FR" smtClean="0"/>
              <a:t>J. MALCLES 25/09/2012</a:t>
            </a:r>
            <a:endParaRPr lang="en-US"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7" name="Content Placeholder 2"/>
          <p:cNvSpPr txBox="1">
            <a:spLocks/>
          </p:cNvSpPr>
          <p:nvPr/>
        </p:nvSpPr>
        <p:spPr>
          <a:xfrm>
            <a:off x="4548129" y="1259046"/>
            <a:ext cx="4371494" cy="5491857"/>
          </a:xfrm>
          <a:prstGeom prst="rect">
            <a:avLst/>
          </a:prstGeom>
        </p:spPr>
        <p:txBody>
          <a:bodyPr vert="horz" lIns="91440" tIns="45720" rIns="91440" bIns="45720" rtlCol="0">
            <a:no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a:lnSpc>
                <a:spcPct val="80000"/>
              </a:lnSpc>
            </a:pPr>
            <a:endParaRPr lang="fr-FR" sz="2000" dirty="0" smtClean="0"/>
          </a:p>
          <a:p>
            <a:pPr marL="0" indent="0">
              <a:buFont typeface="Wingdings" pitchFamily="2" charset="2"/>
              <a:buNone/>
            </a:pPr>
            <a:r>
              <a:rPr lang="fr-FR" sz="2000" b="1" dirty="0" smtClean="0"/>
              <a:t>Collisionneur p</a:t>
            </a:r>
            <a:r>
              <a:rPr lang="fr-FR" sz="2000" b="1" baseline="30000" dirty="0" smtClean="0"/>
              <a:t>+</a:t>
            </a:r>
            <a:r>
              <a:rPr lang="fr-FR" sz="2000" b="1" dirty="0" smtClean="0"/>
              <a:t> p</a:t>
            </a:r>
            <a:r>
              <a:rPr lang="fr-FR" sz="2000" b="1" baseline="30000" dirty="0" smtClean="0"/>
              <a:t>- </a:t>
            </a:r>
            <a:r>
              <a:rPr lang="fr-FR" sz="2000" b="1" dirty="0" smtClean="0"/>
              <a:t>ou p</a:t>
            </a:r>
            <a:r>
              <a:rPr lang="fr-FR" sz="2000" b="1" baseline="30000" dirty="0" smtClean="0"/>
              <a:t>+</a:t>
            </a:r>
            <a:r>
              <a:rPr lang="fr-FR" sz="2000" b="1" dirty="0" smtClean="0"/>
              <a:t> p</a:t>
            </a:r>
            <a:r>
              <a:rPr lang="fr-FR" sz="2000" b="1" baseline="30000" dirty="0" smtClean="0"/>
              <a:t>+</a:t>
            </a:r>
            <a:r>
              <a:rPr lang="fr-FR" sz="2000" b="1" dirty="0" smtClean="0"/>
              <a:t>: </a:t>
            </a:r>
            <a:endParaRPr lang="fr-FR" sz="2000" dirty="0" smtClean="0"/>
          </a:p>
          <a:p>
            <a:r>
              <a:rPr lang="fr-FR" sz="1800" b="1" dirty="0" smtClean="0">
                <a:solidFill>
                  <a:schemeClr val="accent5"/>
                </a:solidFill>
              </a:rPr>
              <a:t>Avantages: </a:t>
            </a:r>
          </a:p>
          <a:p>
            <a:pPr lvl="1"/>
            <a:r>
              <a:rPr lang="fr-FR" sz="1800" dirty="0" smtClean="0">
                <a:solidFill>
                  <a:schemeClr val="accent5"/>
                </a:solidFill>
              </a:rPr>
              <a:t>Peu de perte d’énergie par rayonnement synchrotron         (</a:t>
            </a:r>
            <a:r>
              <a:rPr lang="fr-FR" sz="1800" dirty="0" err="1" smtClean="0">
                <a:solidFill>
                  <a:schemeClr val="accent5"/>
                </a:solidFill>
              </a:rPr>
              <a:t>m</a:t>
            </a:r>
            <a:r>
              <a:rPr lang="fr-FR" sz="1800" baseline="30000" dirty="0" err="1" smtClean="0">
                <a:solidFill>
                  <a:schemeClr val="accent5"/>
                </a:solidFill>
              </a:rPr>
              <a:t>p</a:t>
            </a:r>
            <a:r>
              <a:rPr lang="fr-FR" sz="1800" dirty="0" smtClean="0">
                <a:solidFill>
                  <a:schemeClr val="accent5"/>
                </a:solidFill>
              </a:rPr>
              <a:t>/m</a:t>
            </a:r>
            <a:r>
              <a:rPr lang="fr-FR" sz="1800" baseline="30000" dirty="0" smtClean="0">
                <a:solidFill>
                  <a:schemeClr val="accent5"/>
                </a:solidFill>
              </a:rPr>
              <a:t>e</a:t>
            </a:r>
            <a:r>
              <a:rPr lang="fr-FR" sz="1800" dirty="0" smtClean="0">
                <a:solidFill>
                  <a:schemeClr val="accent5"/>
                </a:solidFill>
              </a:rPr>
              <a:t>)</a:t>
            </a:r>
            <a:r>
              <a:rPr lang="fr-FR" sz="1800" baseline="30000" dirty="0" smtClean="0">
                <a:solidFill>
                  <a:schemeClr val="accent5"/>
                </a:solidFill>
              </a:rPr>
              <a:t>4</a:t>
            </a:r>
            <a:r>
              <a:rPr lang="fr-FR" sz="1800" dirty="0" smtClean="0">
                <a:solidFill>
                  <a:schemeClr val="accent5"/>
                </a:solidFill>
              </a:rPr>
              <a:t> </a:t>
            </a:r>
            <a:r>
              <a:rPr lang="fr-FR" sz="1800" dirty="0" smtClean="0">
                <a:solidFill>
                  <a:schemeClr val="accent5"/>
                </a:solidFill>
                <a:latin typeface="ＭＳ ゴシック"/>
                <a:ea typeface="ＭＳ ゴシック"/>
                <a:cs typeface="ＭＳ ゴシック"/>
              </a:rPr>
              <a:t>≅</a:t>
            </a:r>
            <a:r>
              <a:rPr lang="fr-FR" sz="1800" dirty="0">
                <a:solidFill>
                  <a:schemeClr val="accent5"/>
                </a:solidFill>
              </a:rPr>
              <a:t> </a:t>
            </a:r>
            <a:r>
              <a:rPr lang="fr-FR" sz="1800" dirty="0" smtClean="0">
                <a:solidFill>
                  <a:schemeClr val="accent5"/>
                </a:solidFill>
              </a:rPr>
              <a:t>10</a:t>
            </a:r>
            <a:r>
              <a:rPr lang="fr-FR" sz="1800" baseline="30000" dirty="0" smtClean="0">
                <a:solidFill>
                  <a:schemeClr val="accent5"/>
                </a:solidFill>
              </a:rPr>
              <a:t>13</a:t>
            </a:r>
            <a:endParaRPr lang="fr-FR" sz="1800" dirty="0" smtClean="0">
              <a:solidFill>
                <a:schemeClr val="accent5"/>
              </a:solidFill>
            </a:endParaRPr>
          </a:p>
          <a:p>
            <a:pPr lvl="1"/>
            <a:r>
              <a:rPr lang="fr-FR" sz="1800" dirty="0" smtClean="0">
                <a:solidFill>
                  <a:schemeClr val="accent5"/>
                </a:solidFill>
              </a:rPr>
              <a:t>Gamme d’énergie dans la collision varie </a:t>
            </a:r>
          </a:p>
          <a:p>
            <a:pPr lvl="1"/>
            <a:endParaRPr lang="fr-FR" sz="1800" dirty="0">
              <a:solidFill>
                <a:schemeClr val="accent5"/>
              </a:solidFill>
            </a:endParaRPr>
          </a:p>
          <a:p>
            <a:pPr marL="457200" lvl="1" indent="0" algn="ctr">
              <a:buNone/>
            </a:pPr>
            <a:r>
              <a:rPr lang="fr-FR" sz="1800" b="1" dirty="0" smtClean="0">
                <a:solidFill>
                  <a:srgbClr val="000000"/>
                </a:solidFill>
              </a:rPr>
              <a:t>Outil privilégié pour la recherche de particules inconnues de masses élevées</a:t>
            </a:r>
          </a:p>
          <a:p>
            <a:pPr marL="457200" lvl="1" indent="0" algn="ctr">
              <a:buNone/>
            </a:pPr>
            <a:endParaRPr lang="fr-FR" sz="1800" b="1" dirty="0">
              <a:solidFill>
                <a:srgbClr val="000000"/>
              </a:solidFill>
            </a:endParaRPr>
          </a:p>
          <a:p>
            <a:pPr marL="457200" lvl="1" indent="0" algn="ctr">
              <a:buNone/>
            </a:pPr>
            <a:r>
              <a:rPr lang="fr-FR" sz="1800" b="1" dirty="0" smtClean="0">
                <a:solidFill>
                  <a:srgbClr val="FF0000"/>
                </a:solidFill>
              </a:rPr>
              <a:t>Recherche de nouvelles particules</a:t>
            </a:r>
          </a:p>
        </p:txBody>
      </p:sp>
      <p:sp>
        <p:nvSpPr>
          <p:cNvPr id="3" name="Rectangle 2"/>
          <p:cNvSpPr/>
          <p:nvPr/>
        </p:nvSpPr>
        <p:spPr>
          <a:xfrm>
            <a:off x="520219" y="4498052"/>
            <a:ext cx="4131153" cy="183594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864974" y="4497457"/>
            <a:ext cx="4131153" cy="183594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76</a:t>
            </a:fld>
            <a:endParaRPr lang="en-US"/>
          </a:p>
        </p:txBody>
      </p:sp>
    </p:spTree>
    <p:extLst>
      <p:ext uri="{BB962C8B-B14F-4D97-AF65-F5344CB8AC3E}">
        <p14:creationId xmlns:p14="http://schemas.microsoft.com/office/powerpoint/2010/main" val="249928582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Pourquoi</a:t>
            </a:r>
            <a:r>
              <a:rPr lang="en-US" dirty="0" smtClean="0"/>
              <a:t> un </a:t>
            </a:r>
            <a:r>
              <a:rPr lang="en-US" dirty="0" err="1" smtClean="0"/>
              <a:t>collisionneur</a:t>
            </a:r>
            <a:r>
              <a:rPr lang="en-US" dirty="0" smtClean="0"/>
              <a:t>?</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6" name="Content Placeholder 2"/>
          <p:cNvSpPr>
            <a:spLocks noGrp="1"/>
          </p:cNvSpPr>
          <p:nvPr>
            <p:ph idx="1"/>
          </p:nvPr>
        </p:nvSpPr>
        <p:spPr>
          <a:xfrm>
            <a:off x="61952" y="2865567"/>
            <a:ext cx="4150907" cy="3020464"/>
          </a:xfrm>
        </p:spPr>
        <p:txBody>
          <a:bodyPr>
            <a:noAutofit/>
          </a:bodyPr>
          <a:lstStyle/>
          <a:p>
            <a:pPr marL="0" indent="0">
              <a:buNone/>
            </a:pPr>
            <a:r>
              <a:rPr lang="fr-FR" sz="2000" b="1" dirty="0" smtClean="0"/>
              <a:t>Collisionneur symétrique en énergie</a:t>
            </a:r>
            <a:r>
              <a:rPr lang="fr-FR" sz="2000" b="1" dirty="0"/>
              <a:t> </a:t>
            </a:r>
            <a:r>
              <a:rPr lang="fr-FR" sz="2000" b="1" dirty="0" smtClean="0"/>
              <a:t>avec les mêmes particules </a:t>
            </a:r>
            <a:endParaRPr lang="fr-FR" sz="2000" dirty="0"/>
          </a:p>
        </p:txBody>
      </p:sp>
      <p:sp>
        <p:nvSpPr>
          <p:cNvPr id="5" name="TextBox 4"/>
          <p:cNvSpPr txBox="1"/>
          <p:nvPr/>
        </p:nvSpPr>
        <p:spPr>
          <a:xfrm>
            <a:off x="418190" y="1827758"/>
            <a:ext cx="8270838" cy="923330"/>
          </a:xfrm>
          <a:prstGeom prst="rect">
            <a:avLst/>
          </a:prstGeom>
          <a:noFill/>
        </p:spPr>
        <p:txBody>
          <a:bodyPr wrap="square" rtlCol="0">
            <a:spAutoFit/>
          </a:bodyPr>
          <a:lstStyle/>
          <a:p>
            <a:r>
              <a:rPr lang="fr-FR" dirty="0"/>
              <a:t>Soit 2 particules </a:t>
            </a:r>
            <a:r>
              <a:rPr lang="fr-FR" dirty="0" smtClean="0"/>
              <a:t>de masses m</a:t>
            </a:r>
            <a:r>
              <a:rPr lang="fr-FR" baseline="-25000" dirty="0" smtClean="0"/>
              <a:t>1</a:t>
            </a:r>
            <a:r>
              <a:rPr lang="fr-FR" dirty="0" smtClean="0"/>
              <a:t> et m</a:t>
            </a:r>
            <a:r>
              <a:rPr lang="fr-FR" baseline="-25000" dirty="0" smtClean="0"/>
              <a:t>2</a:t>
            </a:r>
            <a:r>
              <a:rPr lang="fr-FR" dirty="0" smtClean="0"/>
              <a:t>, qui </a:t>
            </a:r>
            <a:r>
              <a:rPr lang="fr-FR" dirty="0"/>
              <a:t>rentrent en </a:t>
            </a:r>
            <a:r>
              <a:rPr lang="fr-FR" dirty="0" smtClean="0"/>
              <a:t>collision avec respectivement des impulsions p</a:t>
            </a:r>
            <a:r>
              <a:rPr lang="fr-FR" baseline="-25000" dirty="0" smtClean="0"/>
              <a:t>1 </a:t>
            </a:r>
            <a:r>
              <a:rPr lang="fr-FR" dirty="0" smtClean="0"/>
              <a:t>et p</a:t>
            </a:r>
            <a:r>
              <a:rPr lang="fr-FR" baseline="-25000" dirty="0" smtClean="0"/>
              <a:t>2</a:t>
            </a:r>
          </a:p>
          <a:p>
            <a:r>
              <a:rPr lang="fr-FR" dirty="0" smtClean="0"/>
              <a:t>Energie disponible pour la création de matière: </a:t>
            </a:r>
            <a:endParaRPr lang="fr-FR" dirty="0"/>
          </a:p>
        </p:txBody>
      </p:sp>
      <p:sp>
        <p:nvSpPr>
          <p:cNvPr id="8" name="Content Placeholder 2"/>
          <p:cNvSpPr txBox="1">
            <a:spLocks/>
          </p:cNvSpPr>
          <p:nvPr/>
        </p:nvSpPr>
        <p:spPr>
          <a:xfrm>
            <a:off x="4940812" y="2878559"/>
            <a:ext cx="4150907" cy="3020464"/>
          </a:xfrm>
          <a:prstGeom prst="rect">
            <a:avLst/>
          </a:prstGeom>
        </p:spPr>
        <p:txBody>
          <a:bodyPr vert="horz" lIns="91440" tIns="45720" rIns="91440" bIns="45720" rtlCol="0">
            <a:no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0" indent="0">
              <a:buFont typeface="Wingdings" pitchFamily="2" charset="2"/>
              <a:buNone/>
            </a:pPr>
            <a:r>
              <a:rPr lang="fr-FR" sz="2000" b="1" dirty="0" smtClean="0"/>
              <a:t>Cible fixe: </a:t>
            </a:r>
            <a:endParaRPr lang="fr-FR" sz="2000" dirty="0"/>
          </a:p>
        </p:txBody>
      </p:sp>
      <p:pic>
        <p:nvPicPr>
          <p:cNvPr id="9" name="Picture 8"/>
          <p:cNvPicPr>
            <a:picLocks noChangeAspect="1"/>
          </p:cNvPicPr>
          <p:nvPr/>
        </p:nvPicPr>
        <p:blipFill>
          <a:blip r:embed="rId3"/>
          <a:stretch>
            <a:fillRect/>
          </a:stretch>
        </p:blipFill>
        <p:spPr>
          <a:xfrm>
            <a:off x="4875855" y="2240047"/>
            <a:ext cx="3373675" cy="656499"/>
          </a:xfrm>
          <a:prstGeom prst="rect">
            <a:avLst/>
          </a:prstGeom>
        </p:spPr>
      </p:pic>
      <p:pic>
        <p:nvPicPr>
          <p:cNvPr id="10" name="Picture 9"/>
          <p:cNvPicPr>
            <a:picLocks noChangeAspect="1"/>
          </p:cNvPicPr>
          <p:nvPr/>
        </p:nvPicPr>
        <p:blipFill>
          <a:blip r:embed="rId4"/>
          <a:stretch>
            <a:fillRect/>
          </a:stretch>
        </p:blipFill>
        <p:spPr>
          <a:xfrm>
            <a:off x="211176" y="3625737"/>
            <a:ext cx="1288907" cy="633889"/>
          </a:xfrm>
          <a:prstGeom prst="rect">
            <a:avLst/>
          </a:prstGeom>
        </p:spPr>
      </p:pic>
      <p:pic>
        <p:nvPicPr>
          <p:cNvPr id="11" name="Picture 10"/>
          <p:cNvPicPr>
            <a:picLocks noChangeAspect="1"/>
          </p:cNvPicPr>
          <p:nvPr/>
        </p:nvPicPr>
        <p:blipFill>
          <a:blip r:embed="rId5"/>
          <a:stretch>
            <a:fillRect/>
          </a:stretch>
        </p:blipFill>
        <p:spPr>
          <a:xfrm>
            <a:off x="1650141" y="3648346"/>
            <a:ext cx="1267854" cy="533833"/>
          </a:xfrm>
          <a:prstGeom prst="rect">
            <a:avLst/>
          </a:prstGeom>
        </p:spPr>
      </p:pic>
      <p:pic>
        <p:nvPicPr>
          <p:cNvPr id="14" name="Picture 13"/>
          <p:cNvPicPr>
            <a:picLocks noChangeAspect="1"/>
          </p:cNvPicPr>
          <p:nvPr/>
        </p:nvPicPr>
        <p:blipFill>
          <a:blip r:embed="rId6"/>
          <a:stretch>
            <a:fillRect/>
          </a:stretch>
        </p:blipFill>
        <p:spPr>
          <a:xfrm>
            <a:off x="165876" y="4325558"/>
            <a:ext cx="2627618" cy="662077"/>
          </a:xfrm>
          <a:prstGeom prst="rect">
            <a:avLst/>
          </a:prstGeom>
        </p:spPr>
      </p:pic>
      <p:sp>
        <p:nvSpPr>
          <p:cNvPr id="15" name="TextBox 14"/>
          <p:cNvSpPr txBox="1"/>
          <p:nvPr/>
        </p:nvSpPr>
        <p:spPr>
          <a:xfrm>
            <a:off x="92938" y="5343896"/>
            <a:ext cx="3761892" cy="646331"/>
          </a:xfrm>
          <a:prstGeom prst="rect">
            <a:avLst/>
          </a:prstGeom>
          <a:noFill/>
        </p:spPr>
        <p:txBody>
          <a:bodyPr wrap="none" rtlCol="0">
            <a:spAutoFit/>
          </a:bodyPr>
          <a:lstStyle/>
          <a:p>
            <a:r>
              <a:rPr lang="en-US" dirty="0" err="1" smtClean="0">
                <a:solidFill>
                  <a:schemeClr val="accent1">
                    <a:lumMod val="60000"/>
                    <a:lumOff val="40000"/>
                  </a:schemeClr>
                </a:solidFill>
              </a:rPr>
              <a:t>Toute</a:t>
            </a:r>
            <a:r>
              <a:rPr lang="en-US" dirty="0" smtClean="0">
                <a:solidFill>
                  <a:schemeClr val="accent1">
                    <a:lumMod val="60000"/>
                    <a:lumOff val="40000"/>
                  </a:schemeClr>
                </a:solidFill>
              </a:rPr>
              <a:t> </a:t>
            </a:r>
            <a:r>
              <a:rPr lang="en-US" dirty="0" err="1" smtClean="0">
                <a:solidFill>
                  <a:schemeClr val="accent1">
                    <a:lumMod val="60000"/>
                    <a:lumOff val="40000"/>
                  </a:schemeClr>
                </a:solidFill>
              </a:rPr>
              <a:t>l’énergie</a:t>
            </a:r>
            <a:r>
              <a:rPr lang="en-US" dirty="0" smtClean="0">
                <a:solidFill>
                  <a:schemeClr val="accent1">
                    <a:lumMod val="60000"/>
                    <a:lumOff val="40000"/>
                  </a:schemeClr>
                </a:solidFill>
              </a:rPr>
              <a:t> </a:t>
            </a:r>
            <a:r>
              <a:rPr lang="en-US" dirty="0" err="1" smtClean="0">
                <a:solidFill>
                  <a:schemeClr val="accent1">
                    <a:lumMod val="60000"/>
                    <a:lumOff val="40000"/>
                  </a:schemeClr>
                </a:solidFill>
              </a:rPr>
              <a:t>injectée</a:t>
            </a:r>
            <a:r>
              <a:rPr lang="en-US" dirty="0" smtClean="0">
                <a:solidFill>
                  <a:schemeClr val="accent1">
                    <a:lumMod val="60000"/>
                    <a:lumOff val="40000"/>
                  </a:schemeClr>
                </a:solidFill>
              </a:rPr>
              <a:t> </a:t>
            </a:r>
            <a:r>
              <a:rPr lang="en-US" dirty="0" err="1" smtClean="0">
                <a:solidFill>
                  <a:schemeClr val="accent1">
                    <a:lumMod val="60000"/>
                    <a:lumOff val="40000"/>
                  </a:schemeClr>
                </a:solidFill>
              </a:rPr>
              <a:t>est</a:t>
            </a:r>
            <a:r>
              <a:rPr lang="en-US" dirty="0" smtClean="0">
                <a:solidFill>
                  <a:schemeClr val="accent1">
                    <a:lumMod val="60000"/>
                    <a:lumOff val="40000"/>
                  </a:schemeClr>
                </a:solidFill>
              </a:rPr>
              <a:t> </a:t>
            </a:r>
            <a:r>
              <a:rPr lang="en-US" dirty="0" err="1" smtClean="0">
                <a:solidFill>
                  <a:schemeClr val="accent1">
                    <a:lumMod val="60000"/>
                    <a:lumOff val="40000"/>
                  </a:schemeClr>
                </a:solidFill>
              </a:rPr>
              <a:t>disponible</a:t>
            </a:r>
            <a:endParaRPr lang="en-US" dirty="0" smtClean="0">
              <a:solidFill>
                <a:schemeClr val="accent1">
                  <a:lumMod val="60000"/>
                  <a:lumOff val="40000"/>
                </a:schemeClr>
              </a:solidFill>
            </a:endParaRPr>
          </a:p>
          <a:p>
            <a:r>
              <a:rPr lang="en-US" dirty="0">
                <a:solidFill>
                  <a:schemeClr val="accent1">
                    <a:lumMod val="60000"/>
                    <a:lumOff val="40000"/>
                  </a:schemeClr>
                </a:solidFill>
              </a:rPr>
              <a:t> </a:t>
            </a:r>
            <a:r>
              <a:rPr lang="en-US" dirty="0" smtClean="0">
                <a:solidFill>
                  <a:schemeClr val="accent1">
                    <a:lumMod val="60000"/>
                    <a:lumOff val="40000"/>
                  </a:schemeClr>
                </a:solidFill>
              </a:rPr>
              <a:t>pour la </a:t>
            </a:r>
            <a:r>
              <a:rPr lang="en-US" dirty="0" err="1" smtClean="0">
                <a:solidFill>
                  <a:schemeClr val="accent1">
                    <a:lumMod val="60000"/>
                    <a:lumOff val="40000"/>
                  </a:schemeClr>
                </a:solidFill>
              </a:rPr>
              <a:t>création</a:t>
            </a:r>
            <a:r>
              <a:rPr lang="en-US" dirty="0" smtClean="0">
                <a:solidFill>
                  <a:schemeClr val="accent1">
                    <a:lumMod val="60000"/>
                    <a:lumOff val="40000"/>
                  </a:schemeClr>
                </a:solidFill>
              </a:rPr>
              <a:t> de </a:t>
            </a:r>
            <a:r>
              <a:rPr lang="en-US" dirty="0" err="1" smtClean="0">
                <a:solidFill>
                  <a:schemeClr val="accent1">
                    <a:lumMod val="60000"/>
                    <a:lumOff val="40000"/>
                  </a:schemeClr>
                </a:solidFill>
              </a:rPr>
              <a:t>matière</a:t>
            </a:r>
            <a:endParaRPr lang="en-US" dirty="0">
              <a:solidFill>
                <a:schemeClr val="accent1">
                  <a:lumMod val="60000"/>
                  <a:lumOff val="40000"/>
                </a:schemeClr>
              </a:solidFill>
            </a:endParaRPr>
          </a:p>
        </p:txBody>
      </p:sp>
      <p:pic>
        <p:nvPicPr>
          <p:cNvPr id="17" name="Picture 16"/>
          <p:cNvPicPr>
            <a:picLocks noChangeAspect="1"/>
          </p:cNvPicPr>
          <p:nvPr/>
        </p:nvPicPr>
        <p:blipFill>
          <a:blip r:embed="rId7"/>
          <a:stretch>
            <a:fillRect/>
          </a:stretch>
        </p:blipFill>
        <p:spPr>
          <a:xfrm>
            <a:off x="5119396" y="3842592"/>
            <a:ext cx="2619536" cy="602909"/>
          </a:xfrm>
          <a:prstGeom prst="rect">
            <a:avLst/>
          </a:prstGeom>
        </p:spPr>
      </p:pic>
      <p:pic>
        <p:nvPicPr>
          <p:cNvPr id="18" name="Picture 17"/>
          <p:cNvPicPr>
            <a:picLocks noChangeAspect="1"/>
          </p:cNvPicPr>
          <p:nvPr/>
        </p:nvPicPr>
        <p:blipFill>
          <a:blip r:embed="rId8"/>
          <a:stretch>
            <a:fillRect/>
          </a:stretch>
        </p:blipFill>
        <p:spPr>
          <a:xfrm>
            <a:off x="5135191" y="3356838"/>
            <a:ext cx="2248080" cy="562020"/>
          </a:xfrm>
          <a:prstGeom prst="rect">
            <a:avLst/>
          </a:prstGeom>
        </p:spPr>
      </p:pic>
      <p:pic>
        <p:nvPicPr>
          <p:cNvPr id="20" name="Picture 19"/>
          <p:cNvPicPr>
            <a:picLocks noChangeAspect="1"/>
          </p:cNvPicPr>
          <p:nvPr/>
        </p:nvPicPr>
        <p:blipFill>
          <a:blip r:embed="rId9"/>
          <a:stretch>
            <a:fillRect/>
          </a:stretch>
        </p:blipFill>
        <p:spPr>
          <a:xfrm>
            <a:off x="5088118" y="4505852"/>
            <a:ext cx="2935963" cy="559231"/>
          </a:xfrm>
          <a:prstGeom prst="rect">
            <a:avLst/>
          </a:prstGeom>
        </p:spPr>
      </p:pic>
      <p:pic>
        <p:nvPicPr>
          <p:cNvPr id="21" name="Picture 20"/>
          <p:cNvPicPr>
            <a:picLocks noChangeAspect="1"/>
          </p:cNvPicPr>
          <p:nvPr/>
        </p:nvPicPr>
        <p:blipFill>
          <a:blip r:embed="rId10"/>
          <a:stretch>
            <a:fillRect/>
          </a:stretch>
        </p:blipFill>
        <p:spPr>
          <a:xfrm>
            <a:off x="5188776" y="5277539"/>
            <a:ext cx="1960243" cy="500062"/>
          </a:xfrm>
          <a:prstGeom prst="rect">
            <a:avLst/>
          </a:prstGeom>
        </p:spPr>
      </p:pic>
      <p:sp>
        <p:nvSpPr>
          <p:cNvPr id="22" name="TextBox 21"/>
          <p:cNvSpPr txBox="1"/>
          <p:nvPr/>
        </p:nvSpPr>
        <p:spPr>
          <a:xfrm>
            <a:off x="4814434" y="5914514"/>
            <a:ext cx="4005686" cy="646331"/>
          </a:xfrm>
          <a:prstGeom prst="rect">
            <a:avLst/>
          </a:prstGeom>
          <a:noFill/>
        </p:spPr>
        <p:txBody>
          <a:bodyPr wrap="none" rtlCol="0">
            <a:spAutoFit/>
          </a:bodyPr>
          <a:lstStyle/>
          <a:p>
            <a:r>
              <a:rPr lang="en-US" dirty="0" err="1" smtClean="0">
                <a:solidFill>
                  <a:schemeClr val="accent1">
                    <a:lumMod val="60000"/>
                    <a:lumOff val="40000"/>
                  </a:schemeClr>
                </a:solidFill>
              </a:rPr>
              <a:t>L’énergie</a:t>
            </a:r>
            <a:r>
              <a:rPr lang="en-US" dirty="0" smtClean="0">
                <a:solidFill>
                  <a:schemeClr val="accent1">
                    <a:lumMod val="60000"/>
                    <a:lumOff val="40000"/>
                  </a:schemeClr>
                </a:solidFill>
              </a:rPr>
              <a:t> </a:t>
            </a:r>
            <a:r>
              <a:rPr lang="en-US" dirty="0" err="1" smtClean="0">
                <a:solidFill>
                  <a:schemeClr val="accent1">
                    <a:lumMod val="60000"/>
                    <a:lumOff val="40000"/>
                  </a:schemeClr>
                </a:solidFill>
              </a:rPr>
              <a:t>disponible</a:t>
            </a:r>
            <a:r>
              <a:rPr lang="en-US" dirty="0" smtClean="0">
                <a:solidFill>
                  <a:schemeClr val="accent1">
                    <a:lumMod val="60000"/>
                    <a:lumOff val="40000"/>
                  </a:schemeClr>
                </a:solidFill>
              </a:rPr>
              <a:t> ne </a:t>
            </a:r>
            <a:r>
              <a:rPr lang="en-US" dirty="0" err="1" smtClean="0">
                <a:solidFill>
                  <a:schemeClr val="accent1">
                    <a:lumMod val="60000"/>
                    <a:lumOff val="40000"/>
                  </a:schemeClr>
                </a:solidFill>
              </a:rPr>
              <a:t>croît</a:t>
            </a:r>
            <a:r>
              <a:rPr lang="en-US" dirty="0" smtClean="0">
                <a:solidFill>
                  <a:schemeClr val="accent1">
                    <a:lumMod val="60000"/>
                    <a:lumOff val="40000"/>
                  </a:schemeClr>
                </a:solidFill>
              </a:rPr>
              <a:t> </a:t>
            </a:r>
            <a:r>
              <a:rPr lang="en-US" dirty="0" err="1" smtClean="0">
                <a:solidFill>
                  <a:schemeClr val="accent1">
                    <a:lumMod val="60000"/>
                    <a:lumOff val="40000"/>
                  </a:schemeClr>
                </a:solidFill>
              </a:rPr>
              <a:t>que</a:t>
            </a:r>
            <a:r>
              <a:rPr lang="en-US" dirty="0" smtClean="0">
                <a:solidFill>
                  <a:schemeClr val="accent1">
                    <a:lumMod val="60000"/>
                    <a:lumOff val="40000"/>
                  </a:schemeClr>
                </a:solidFill>
              </a:rPr>
              <a:t> </a:t>
            </a:r>
            <a:r>
              <a:rPr lang="en-US" dirty="0" err="1" smtClean="0">
                <a:solidFill>
                  <a:schemeClr val="accent1">
                    <a:lumMod val="60000"/>
                    <a:lumOff val="40000"/>
                  </a:schemeClr>
                </a:solidFill>
              </a:rPr>
              <a:t>comme</a:t>
            </a:r>
            <a:endParaRPr lang="en-US" dirty="0" smtClean="0">
              <a:solidFill>
                <a:schemeClr val="accent1">
                  <a:lumMod val="60000"/>
                  <a:lumOff val="40000"/>
                </a:schemeClr>
              </a:solidFill>
            </a:endParaRPr>
          </a:p>
          <a:p>
            <a:r>
              <a:rPr lang="en-US" dirty="0" smtClean="0">
                <a:solidFill>
                  <a:schemeClr val="accent1">
                    <a:lumMod val="60000"/>
                    <a:lumOff val="40000"/>
                  </a:schemeClr>
                </a:solidFill>
              </a:rPr>
              <a:t>la </a:t>
            </a:r>
            <a:r>
              <a:rPr lang="en-US" dirty="0" err="1" smtClean="0">
                <a:solidFill>
                  <a:schemeClr val="accent1">
                    <a:lumMod val="60000"/>
                    <a:lumOff val="40000"/>
                  </a:schemeClr>
                </a:solidFill>
              </a:rPr>
              <a:t>racine</a:t>
            </a:r>
            <a:r>
              <a:rPr lang="en-US" dirty="0" smtClean="0">
                <a:solidFill>
                  <a:schemeClr val="accent1">
                    <a:lumMod val="60000"/>
                    <a:lumOff val="40000"/>
                  </a:schemeClr>
                </a:solidFill>
              </a:rPr>
              <a:t> de </a:t>
            </a:r>
            <a:r>
              <a:rPr lang="en-US" dirty="0" err="1" smtClean="0">
                <a:solidFill>
                  <a:schemeClr val="accent1">
                    <a:lumMod val="60000"/>
                    <a:lumOff val="40000"/>
                  </a:schemeClr>
                </a:solidFill>
              </a:rPr>
              <a:t>l’énergie</a:t>
            </a:r>
            <a:r>
              <a:rPr lang="en-US" dirty="0" smtClean="0">
                <a:solidFill>
                  <a:schemeClr val="accent1">
                    <a:lumMod val="60000"/>
                    <a:lumOff val="40000"/>
                  </a:schemeClr>
                </a:solidFill>
              </a:rPr>
              <a:t> </a:t>
            </a:r>
            <a:r>
              <a:rPr lang="en-US" dirty="0" err="1" smtClean="0">
                <a:solidFill>
                  <a:schemeClr val="accent1">
                    <a:lumMod val="60000"/>
                    <a:lumOff val="40000"/>
                  </a:schemeClr>
                </a:solidFill>
              </a:rPr>
              <a:t>injectée</a:t>
            </a:r>
            <a:endParaRPr lang="en-US" dirty="0">
              <a:solidFill>
                <a:schemeClr val="accent1">
                  <a:lumMod val="60000"/>
                  <a:lumOff val="40000"/>
                </a:schemeClr>
              </a:solidFill>
            </a:endParaRPr>
          </a:p>
        </p:txBody>
      </p:sp>
      <p:sp>
        <p:nvSpPr>
          <p:cNvPr id="3" name="Slide Number Placeholder 2"/>
          <p:cNvSpPr>
            <a:spLocks noGrp="1"/>
          </p:cNvSpPr>
          <p:nvPr>
            <p:ph type="sldNum" sz="quarter" idx="12"/>
          </p:nvPr>
        </p:nvSpPr>
        <p:spPr/>
        <p:txBody>
          <a:bodyPr/>
          <a:lstStyle/>
          <a:p>
            <a:fld id="{5FD889E0-CAB2-4699-909D-B9A88D47ACBE}" type="slidenum">
              <a:rPr lang="en-US" smtClean="0"/>
              <a:t>77</a:t>
            </a:fld>
            <a:endParaRPr lang="en-US"/>
          </a:p>
        </p:txBody>
      </p:sp>
    </p:spTree>
    <p:extLst>
      <p:ext uri="{BB962C8B-B14F-4D97-AF65-F5344CB8AC3E}">
        <p14:creationId xmlns:p14="http://schemas.microsoft.com/office/powerpoint/2010/main" val="250185783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Comment le </a:t>
            </a:r>
            <a:r>
              <a:rPr lang="en-US" dirty="0" err="1" smtClean="0"/>
              <a:t>produire</a:t>
            </a:r>
            <a:r>
              <a:rPr lang="en-US" dirty="0" smtClean="0"/>
              <a:t>?</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147" y="1742376"/>
            <a:ext cx="6568068" cy="4926051"/>
          </a:xfrm>
          <a:prstGeom prst="rect">
            <a:avLst/>
          </a:prstGeom>
        </p:spPr>
      </p:pic>
      <p:sp>
        <p:nvSpPr>
          <p:cNvPr id="3" name="Slide Number Placeholder 2"/>
          <p:cNvSpPr>
            <a:spLocks noGrp="1"/>
          </p:cNvSpPr>
          <p:nvPr>
            <p:ph type="sldNum" sz="quarter" idx="12"/>
          </p:nvPr>
        </p:nvSpPr>
        <p:spPr/>
        <p:txBody>
          <a:bodyPr/>
          <a:lstStyle/>
          <a:p>
            <a:fld id="{5FD889E0-CAB2-4699-909D-B9A88D47ACBE}" type="slidenum">
              <a:rPr lang="en-US" smtClean="0"/>
              <a:t>78</a:t>
            </a:fld>
            <a:endParaRPr lang="en-US"/>
          </a:p>
        </p:txBody>
      </p:sp>
    </p:spTree>
    <p:extLst>
      <p:ext uri="{BB962C8B-B14F-4D97-AF65-F5344CB8AC3E}">
        <p14:creationId xmlns:p14="http://schemas.microsoft.com/office/powerpoint/2010/main" val="263988768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48937" y="630383"/>
            <a:ext cx="7609316" cy="967840"/>
          </a:xfrm>
        </p:spPr>
        <p:txBody>
          <a:bodyPr/>
          <a:lstStyle/>
          <a:p>
            <a:r>
              <a:rPr lang="en-US" dirty="0" smtClean="0"/>
              <a:t>La naissance du </a:t>
            </a:r>
            <a:r>
              <a:rPr lang="en-US" dirty="0" err="1" smtClean="0"/>
              <a:t>projet</a:t>
            </a:r>
            <a:r>
              <a:rPr lang="en-US" dirty="0" smtClean="0"/>
              <a:t> LHC</a:t>
            </a:r>
            <a:endParaRPr lang="fr-FR" dirty="0"/>
          </a:p>
        </p:txBody>
      </p:sp>
      <p:sp>
        <p:nvSpPr>
          <p:cNvPr id="3" name="Espace réservé du contenu 2"/>
          <p:cNvSpPr>
            <a:spLocks noGrp="1"/>
          </p:cNvSpPr>
          <p:nvPr>
            <p:ph idx="1"/>
          </p:nvPr>
        </p:nvSpPr>
        <p:spPr>
          <a:xfrm>
            <a:off x="267629" y="1843672"/>
            <a:ext cx="8597590" cy="4646341"/>
          </a:xfrm>
          <a:solidFill>
            <a:schemeClr val="accent3">
              <a:lumMod val="20000"/>
              <a:lumOff val="80000"/>
            </a:schemeClr>
          </a:solidFill>
        </p:spPr>
        <p:txBody>
          <a:bodyPr>
            <a:normAutofit fontScale="70000" lnSpcReduction="20000"/>
          </a:bodyPr>
          <a:lstStyle/>
          <a:p>
            <a:r>
              <a:rPr lang="fr-FR" b="1" dirty="0" smtClean="0"/>
              <a:t>1981-1984: </a:t>
            </a:r>
            <a:r>
              <a:rPr lang="fr-FR" dirty="0" smtClean="0"/>
              <a:t>le collisionneur proton-antiproton du CERN a fonctionné à merveille</a:t>
            </a:r>
          </a:p>
          <a:p>
            <a:pPr lvl="1"/>
            <a:r>
              <a:rPr lang="fr-FR" dirty="0" smtClean="0">
                <a:solidFill>
                  <a:srgbClr val="002060"/>
                </a:solidFill>
              </a:rPr>
              <a:t>Les particules W et Z ont été découvertes par les expériences UA1 et UA2 en 1983</a:t>
            </a:r>
          </a:p>
          <a:p>
            <a:r>
              <a:rPr lang="fr-FR" dirty="0" smtClean="0"/>
              <a:t>Le LEP n’est pas encore terminé, mais son tunnel est creusé (27 km)</a:t>
            </a:r>
          </a:p>
          <a:p>
            <a:pPr lvl="1"/>
            <a:r>
              <a:rPr lang="fr-FR" dirty="0" smtClean="0">
                <a:solidFill>
                  <a:srgbClr val="002060"/>
                </a:solidFill>
              </a:rPr>
              <a:t>Sous l’impulsion de Carlo Rubbia , quelques dizaines de physiciens imaginent un collisionneur à protons pour l’après-LEP avec comme objectif principal la découverte du boson de </a:t>
            </a:r>
            <a:r>
              <a:rPr lang="fr-FR" dirty="0" err="1" smtClean="0">
                <a:solidFill>
                  <a:srgbClr val="002060"/>
                </a:solidFill>
              </a:rPr>
              <a:t>Higgs</a:t>
            </a:r>
            <a:r>
              <a:rPr lang="fr-FR" dirty="0" smtClean="0">
                <a:solidFill>
                  <a:srgbClr val="002060"/>
                </a:solidFill>
              </a:rPr>
              <a:t> </a:t>
            </a:r>
          </a:p>
          <a:p>
            <a:r>
              <a:rPr lang="fr-FR" b="1" dirty="0" smtClean="0"/>
              <a:t>Mars 1984: </a:t>
            </a:r>
            <a:r>
              <a:rPr lang="fr-FR" dirty="0" smtClean="0"/>
              <a:t>Workshop de Lausanne =&gt; LHC</a:t>
            </a:r>
          </a:p>
          <a:p>
            <a:r>
              <a:rPr lang="fr-FR" dirty="0" smtClean="0"/>
              <a:t>Le principe du projet LHC est approuvé par le conseil du CERN en décembre </a:t>
            </a:r>
            <a:r>
              <a:rPr lang="fr-FR" b="1" dirty="0" smtClean="0"/>
              <a:t>1991</a:t>
            </a:r>
          </a:p>
          <a:p>
            <a:r>
              <a:rPr lang="fr-FR" dirty="0" smtClean="0"/>
              <a:t>Les (proto)-collaborations pour les détecteurs se forment (CMS, EAGLE, ASCOT….)</a:t>
            </a:r>
          </a:p>
          <a:p>
            <a:pPr lvl="1"/>
            <a:r>
              <a:rPr lang="fr-FR" dirty="0" smtClean="0">
                <a:solidFill>
                  <a:srgbClr val="002060"/>
                </a:solidFill>
              </a:rPr>
              <a:t>Phase de conception, de discussions, du partage des tâches au niveau mondial. </a:t>
            </a:r>
          </a:p>
          <a:p>
            <a:r>
              <a:rPr lang="fr-FR" dirty="0" smtClean="0"/>
              <a:t>Formation des collaborations en </a:t>
            </a:r>
            <a:r>
              <a:rPr lang="fr-FR" b="1" dirty="0" smtClean="0"/>
              <a:t>1992</a:t>
            </a:r>
            <a:r>
              <a:rPr lang="fr-FR" dirty="0" smtClean="0"/>
              <a:t> (workshop d’Evian): </a:t>
            </a:r>
            <a:r>
              <a:rPr lang="fr-FR" b="1" dirty="0" smtClean="0"/>
              <a:t>CMS, ATLAS</a:t>
            </a:r>
            <a:r>
              <a:rPr lang="fr-FR" dirty="0" smtClean="0"/>
              <a:t>, ALICE, </a:t>
            </a:r>
            <a:r>
              <a:rPr lang="fr-FR" dirty="0" err="1" smtClean="0"/>
              <a:t>LHCb</a:t>
            </a:r>
            <a:endParaRPr lang="fr-FR" dirty="0" smtClean="0"/>
          </a:p>
          <a:p>
            <a:pPr lvl="1"/>
            <a:r>
              <a:rPr lang="fr-FR" dirty="0" smtClean="0">
                <a:solidFill>
                  <a:srgbClr val="002060"/>
                </a:solidFill>
              </a:rPr>
              <a:t>Décisions sur les participations du DAPNIA(=IRFU) a ATLAS, puis a CMS</a:t>
            </a:r>
          </a:p>
          <a:p>
            <a:r>
              <a:rPr lang="fr-FR" dirty="0" smtClean="0"/>
              <a:t>Le SSC, concurrent US géant, sera abandonné en </a:t>
            </a:r>
            <a:r>
              <a:rPr lang="fr-FR" b="1" dirty="0" smtClean="0"/>
              <a:t>1993</a:t>
            </a:r>
            <a:r>
              <a:rPr lang="fr-FR" dirty="0" smtClean="0"/>
              <a:t>.</a:t>
            </a:r>
          </a:p>
          <a:p>
            <a:pPr lvl="1"/>
            <a:r>
              <a:rPr lang="fr-FR" dirty="0" smtClean="0">
                <a:solidFill>
                  <a:srgbClr val="002060"/>
                </a:solidFill>
              </a:rPr>
              <a:t>Les premières collisions au LHC sont promises pour l’année 2000! Elles ne viendront qu’en 2009.</a:t>
            </a:r>
            <a:endParaRPr lang="fr-FR" dirty="0">
              <a:solidFill>
                <a:srgbClr val="002060"/>
              </a:solidFill>
            </a:endParaRPr>
          </a:p>
        </p:txBody>
      </p:sp>
      <p:sp>
        <p:nvSpPr>
          <p:cNvPr id="5" name="Espace réservé du pied de page 4"/>
          <p:cNvSpPr>
            <a:spLocks noGrp="1"/>
          </p:cNvSpPr>
          <p:nvPr>
            <p:ph type="ftr" sz="quarter" idx="11"/>
          </p:nvPr>
        </p:nvSpPr>
        <p:spPr/>
        <p:txBody>
          <a:bodyPr/>
          <a:lstStyle/>
          <a:p>
            <a:r>
              <a:rPr lang="fr-FR" smtClean="0"/>
              <a:t>J. MALCLES 25/09/2012</a:t>
            </a:r>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79</a:t>
            </a:fld>
            <a:endParaRPr lang="en-US"/>
          </a:p>
        </p:txBody>
      </p:sp>
    </p:spTree>
    <p:extLst>
      <p:ext uri="{BB962C8B-B14F-4D97-AF65-F5344CB8AC3E}">
        <p14:creationId xmlns:p14="http://schemas.microsoft.com/office/powerpoint/2010/main" val="40890665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Qu’en est-il aujourd’hui?</a:t>
            </a:r>
            <a:endParaRPr lang="fr-FR" dirty="0"/>
          </a:p>
        </p:txBody>
      </p:sp>
      <p:sp>
        <p:nvSpPr>
          <p:cNvPr id="3" name="Espace réservé du pied de page 2"/>
          <p:cNvSpPr>
            <a:spLocks noGrp="1"/>
          </p:cNvSpPr>
          <p:nvPr>
            <p:ph type="ftr" sz="quarter" idx="11"/>
          </p:nvPr>
        </p:nvSpPr>
        <p:spPr/>
        <p:txBody>
          <a:bodyPr/>
          <a:lstStyle/>
          <a:p>
            <a:r>
              <a:rPr lang="fr-FR" smtClean="0"/>
              <a:t>J. MALCLES 25/09/2012</a:t>
            </a:r>
            <a:endParaRPr lang="en-US" dirty="0"/>
          </a:p>
        </p:txBody>
      </p:sp>
      <p:pic>
        <p:nvPicPr>
          <p:cNvPr id="52" name="Picture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56" name="Picture 55"/>
          <p:cNvPicPr>
            <a:picLocks noChangeAspect="1"/>
          </p:cNvPicPr>
          <p:nvPr/>
        </p:nvPicPr>
        <p:blipFill>
          <a:blip r:embed="rId3"/>
          <a:stretch>
            <a:fillRect/>
          </a:stretch>
        </p:blipFill>
        <p:spPr>
          <a:xfrm>
            <a:off x="3430963" y="1841500"/>
            <a:ext cx="5493629" cy="4651374"/>
          </a:xfrm>
          <a:prstGeom prst="rect">
            <a:avLst/>
          </a:prstGeom>
        </p:spPr>
      </p:pic>
      <p:sp>
        <p:nvSpPr>
          <p:cNvPr id="5" name="TextBox 4"/>
          <p:cNvSpPr txBox="1"/>
          <p:nvPr/>
        </p:nvSpPr>
        <p:spPr>
          <a:xfrm>
            <a:off x="111125" y="1809750"/>
            <a:ext cx="3254375" cy="4524316"/>
          </a:xfrm>
          <a:prstGeom prst="rect">
            <a:avLst/>
          </a:prstGeom>
          <a:noFill/>
        </p:spPr>
        <p:txBody>
          <a:bodyPr wrap="square" rtlCol="0">
            <a:spAutoFit/>
          </a:bodyPr>
          <a:lstStyle/>
          <a:p>
            <a:r>
              <a:rPr lang="en-US" b="1" dirty="0" err="1" smtClean="0"/>
              <a:t>Deux</a:t>
            </a:r>
            <a:r>
              <a:rPr lang="en-US" b="1" dirty="0" smtClean="0"/>
              <a:t> </a:t>
            </a:r>
            <a:r>
              <a:rPr lang="en-US" b="1" dirty="0" err="1" smtClean="0"/>
              <a:t>façons</a:t>
            </a:r>
            <a:r>
              <a:rPr lang="en-US" b="1" dirty="0" smtClean="0"/>
              <a:t> </a:t>
            </a:r>
            <a:r>
              <a:rPr lang="en-US" b="1" dirty="0" err="1" smtClean="0"/>
              <a:t>d’explorer</a:t>
            </a:r>
            <a:endParaRPr lang="en-US" b="1" dirty="0" smtClean="0"/>
          </a:p>
          <a:p>
            <a:r>
              <a:rPr lang="en-US" b="1" dirty="0" smtClean="0"/>
              <a:t> </a:t>
            </a:r>
            <a:r>
              <a:rPr lang="en-US" b="1" dirty="0" err="1"/>
              <a:t>l</a:t>
            </a:r>
            <a:r>
              <a:rPr lang="en-US" b="1" dirty="0" err="1" smtClean="0"/>
              <a:t>’histoire</a:t>
            </a:r>
            <a:r>
              <a:rPr lang="en-US" b="1" dirty="0" smtClean="0"/>
              <a:t> </a:t>
            </a:r>
            <a:r>
              <a:rPr lang="en-US" b="1" dirty="0" smtClean="0"/>
              <a:t>de </a:t>
            </a:r>
            <a:r>
              <a:rPr lang="en-US" b="1" dirty="0" err="1" smtClean="0"/>
              <a:t>l’univers</a:t>
            </a:r>
            <a:r>
              <a:rPr lang="en-US" b="1" dirty="0" smtClean="0"/>
              <a:t>:</a:t>
            </a:r>
          </a:p>
          <a:p>
            <a:endParaRPr lang="en-US" dirty="0"/>
          </a:p>
          <a:p>
            <a:pPr marL="285750" indent="-285750">
              <a:buFont typeface="Arial"/>
              <a:buChar char="•"/>
            </a:pPr>
            <a:r>
              <a:rPr lang="en-US" b="1" dirty="0" err="1">
                <a:solidFill>
                  <a:srgbClr val="FF0000"/>
                </a:solidFill>
              </a:rPr>
              <a:t>R</a:t>
            </a:r>
            <a:r>
              <a:rPr lang="en-US" b="1" dirty="0" err="1" smtClean="0">
                <a:solidFill>
                  <a:srgbClr val="FF0000"/>
                </a:solidFill>
              </a:rPr>
              <a:t>egarder</a:t>
            </a:r>
            <a:r>
              <a:rPr lang="en-US" b="1" dirty="0" smtClean="0">
                <a:solidFill>
                  <a:srgbClr val="FF0000"/>
                </a:solidFill>
              </a:rPr>
              <a:t> loin: </a:t>
            </a:r>
            <a:r>
              <a:rPr lang="en-US" b="1" dirty="0" err="1" smtClean="0">
                <a:solidFill>
                  <a:srgbClr val="FF0000"/>
                </a:solidFill>
              </a:rPr>
              <a:t>astrophysique</a:t>
            </a:r>
            <a:r>
              <a:rPr lang="en-US" b="1" dirty="0" smtClean="0">
                <a:solidFill>
                  <a:srgbClr val="FF0000"/>
                </a:solidFill>
              </a:rPr>
              <a:t> </a:t>
            </a:r>
            <a:r>
              <a:rPr lang="en-US" dirty="0" smtClean="0"/>
              <a:t>(</a:t>
            </a:r>
            <a:r>
              <a:rPr lang="en-US" dirty="0" err="1" smtClean="0"/>
              <a:t>t</a:t>
            </a:r>
            <a:r>
              <a:rPr lang="en-US" dirty="0" err="1" smtClean="0"/>
              <a:t>éléscopes</a:t>
            </a:r>
            <a:r>
              <a:rPr lang="en-US" dirty="0" smtClean="0"/>
              <a:t>, satellites)</a:t>
            </a:r>
            <a:r>
              <a:rPr lang="en-US" dirty="0" smtClean="0"/>
              <a:t> </a:t>
            </a:r>
          </a:p>
          <a:p>
            <a:pPr marL="285750" indent="-285750">
              <a:buFont typeface="Arial"/>
              <a:buChar char="•"/>
            </a:pPr>
            <a:endParaRPr lang="en-US" dirty="0"/>
          </a:p>
          <a:p>
            <a:pPr marL="285750" indent="-285750">
              <a:buFont typeface="Arial"/>
              <a:buChar char="•"/>
            </a:pPr>
            <a:r>
              <a:rPr lang="en-US" b="1" dirty="0" err="1">
                <a:solidFill>
                  <a:srgbClr val="FF0000"/>
                </a:solidFill>
              </a:rPr>
              <a:t>M</a:t>
            </a:r>
            <a:r>
              <a:rPr lang="en-US" b="1" dirty="0" err="1" smtClean="0">
                <a:solidFill>
                  <a:srgbClr val="FF0000"/>
                </a:solidFill>
              </a:rPr>
              <a:t>onter</a:t>
            </a:r>
            <a:r>
              <a:rPr lang="en-US" b="1" dirty="0" smtClean="0">
                <a:solidFill>
                  <a:srgbClr val="FF0000"/>
                </a:solidFill>
              </a:rPr>
              <a:t> </a:t>
            </a:r>
            <a:r>
              <a:rPr lang="en-US" b="1" dirty="0" smtClean="0">
                <a:solidFill>
                  <a:srgbClr val="FF0000"/>
                </a:solidFill>
              </a:rPr>
              <a:t>haut en </a:t>
            </a:r>
            <a:r>
              <a:rPr lang="en-US" b="1" dirty="0" err="1" smtClean="0">
                <a:solidFill>
                  <a:srgbClr val="FF0000"/>
                </a:solidFill>
              </a:rPr>
              <a:t>énergie</a:t>
            </a:r>
            <a:r>
              <a:rPr lang="en-US" b="1" dirty="0" smtClean="0">
                <a:solidFill>
                  <a:srgbClr val="FF0000"/>
                </a:solidFill>
              </a:rPr>
              <a:t>: physique des </a:t>
            </a:r>
            <a:r>
              <a:rPr lang="en-US" b="1" dirty="0" err="1" smtClean="0">
                <a:solidFill>
                  <a:srgbClr val="FF0000"/>
                </a:solidFill>
              </a:rPr>
              <a:t>particules</a:t>
            </a:r>
            <a:r>
              <a:rPr lang="en-US" dirty="0"/>
              <a:t> </a:t>
            </a:r>
            <a:r>
              <a:rPr lang="en-US" dirty="0" smtClean="0"/>
              <a:t>(</a:t>
            </a:r>
            <a:r>
              <a:rPr lang="en-US" dirty="0" err="1"/>
              <a:t>collisionneurs</a:t>
            </a:r>
            <a:r>
              <a:rPr lang="en-US" dirty="0" smtClean="0"/>
              <a:t>) </a:t>
            </a:r>
            <a:r>
              <a:rPr lang="en-US" dirty="0" err="1" smtClean="0"/>
              <a:t>reproduire</a:t>
            </a:r>
            <a:r>
              <a:rPr lang="en-US" dirty="0" smtClean="0"/>
              <a:t> </a:t>
            </a:r>
            <a:r>
              <a:rPr lang="en-US" dirty="0" smtClean="0"/>
              <a:t>les conditions </a:t>
            </a:r>
            <a:r>
              <a:rPr lang="en-US" dirty="0" err="1" smtClean="0"/>
              <a:t>quelques</a:t>
            </a:r>
            <a:r>
              <a:rPr lang="en-US" dirty="0" smtClean="0"/>
              <a:t> fractions de </a:t>
            </a:r>
            <a:r>
              <a:rPr lang="en-US" dirty="0" err="1" smtClean="0"/>
              <a:t>seconde</a:t>
            </a:r>
            <a:r>
              <a:rPr lang="en-US" dirty="0" smtClean="0"/>
              <a:t> après le big bang </a:t>
            </a:r>
            <a:r>
              <a:rPr lang="en-US" dirty="0" smtClean="0"/>
              <a:t>en </a:t>
            </a:r>
            <a:r>
              <a:rPr lang="en-US" dirty="0" err="1" smtClean="0"/>
              <a:t>laboratoire</a:t>
            </a:r>
            <a:endParaRPr lang="en-US" dirty="0" smtClean="0"/>
          </a:p>
          <a:p>
            <a:endParaRPr lang="en-US" dirty="0" smtClean="0"/>
          </a:p>
          <a:p>
            <a:r>
              <a:rPr lang="en-US" dirty="0" err="1" smtClean="0"/>
              <a:t>Mécanique</a:t>
            </a:r>
            <a:r>
              <a:rPr lang="en-US" dirty="0" smtClean="0"/>
              <a:t> </a:t>
            </a:r>
            <a:r>
              <a:rPr lang="en-US" dirty="0" err="1" smtClean="0"/>
              <a:t>quantique</a:t>
            </a:r>
            <a:r>
              <a:rPr lang="en-US" dirty="0" smtClean="0"/>
              <a:t>: </a:t>
            </a:r>
            <a:endParaRPr lang="en-US" dirty="0"/>
          </a:p>
          <a:p>
            <a:r>
              <a:rPr lang="en-US" dirty="0" smtClean="0"/>
              <a:t>Augmenter </a:t>
            </a:r>
            <a:r>
              <a:rPr lang="en-US" dirty="0" err="1" smtClean="0"/>
              <a:t>l’énergie</a:t>
            </a:r>
            <a:r>
              <a:rPr lang="en-US" dirty="0" smtClean="0"/>
              <a:t> </a:t>
            </a:r>
            <a:r>
              <a:rPr lang="en-US" dirty="0" err="1" smtClean="0"/>
              <a:t>revient</a:t>
            </a:r>
            <a:r>
              <a:rPr lang="en-US" dirty="0" smtClean="0"/>
              <a:t> </a:t>
            </a:r>
            <a:r>
              <a:rPr lang="en-US" dirty="0" err="1" smtClean="0"/>
              <a:t>à</a:t>
            </a:r>
            <a:r>
              <a:rPr lang="en-US" dirty="0" smtClean="0"/>
              <a:t> </a:t>
            </a:r>
            <a:r>
              <a:rPr lang="en-US" dirty="0" err="1" smtClean="0"/>
              <a:t>sonder</a:t>
            </a:r>
            <a:r>
              <a:rPr lang="en-US" dirty="0" smtClean="0"/>
              <a:t> plus </a:t>
            </a:r>
            <a:r>
              <a:rPr lang="en-US" dirty="0" err="1" smtClean="0"/>
              <a:t>finement</a:t>
            </a:r>
            <a:r>
              <a:rPr lang="en-US" dirty="0" smtClean="0"/>
              <a:t> la </a:t>
            </a:r>
            <a:r>
              <a:rPr lang="en-US" dirty="0" err="1" smtClean="0"/>
              <a:t>matière</a:t>
            </a:r>
            <a:endParaRPr lang="en-US" dirty="0"/>
          </a:p>
        </p:txBody>
      </p:sp>
      <p:sp>
        <p:nvSpPr>
          <p:cNvPr id="4" name="Slide Number Placeholder 3"/>
          <p:cNvSpPr>
            <a:spLocks noGrp="1"/>
          </p:cNvSpPr>
          <p:nvPr>
            <p:ph type="sldNum" sz="quarter" idx="12"/>
          </p:nvPr>
        </p:nvSpPr>
        <p:spPr/>
        <p:txBody>
          <a:bodyPr/>
          <a:lstStyle/>
          <a:p>
            <a:fld id="{5FD889E0-CAB2-4699-909D-B9A88D47ACBE}" type="slidenum">
              <a:rPr lang="en-US" smtClean="0"/>
              <a:t>8</a:t>
            </a:fld>
            <a:endParaRPr lang="en-US"/>
          </a:p>
        </p:txBody>
      </p:sp>
    </p:spTree>
    <p:extLst>
      <p:ext uri="{BB962C8B-B14F-4D97-AF65-F5344CB8AC3E}">
        <p14:creationId xmlns:p14="http://schemas.microsoft.com/office/powerpoint/2010/main" val="222938678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Le LHC en </a:t>
            </a:r>
            <a:r>
              <a:rPr lang="en-US" dirty="0" err="1" smtClean="0"/>
              <a:t>quelques</a:t>
            </a:r>
            <a:r>
              <a:rPr lang="en-US" dirty="0" smtClean="0"/>
              <a:t> </a:t>
            </a:r>
            <a:r>
              <a:rPr lang="en-US" dirty="0" err="1" smtClean="0"/>
              <a:t>chiffres</a:t>
            </a:r>
            <a:endParaRPr lang="fr-FR" dirty="0"/>
          </a:p>
        </p:txBody>
      </p:sp>
      <p:sp>
        <p:nvSpPr>
          <p:cNvPr id="32" name="Espace réservé du contenu 2"/>
          <p:cNvSpPr>
            <a:spLocks noGrp="1"/>
          </p:cNvSpPr>
          <p:nvPr>
            <p:ph idx="1"/>
          </p:nvPr>
        </p:nvSpPr>
        <p:spPr>
          <a:xfrm>
            <a:off x="121469" y="1946190"/>
            <a:ext cx="6636009" cy="4621876"/>
          </a:xfrm>
          <a:prstGeom prst="rect">
            <a:avLst/>
          </a:prstGeom>
          <a:solidFill>
            <a:schemeClr val="accent3">
              <a:lumMod val="20000"/>
              <a:lumOff val="80000"/>
            </a:schemeClr>
          </a:solidFill>
        </p:spPr>
        <p:txBody>
          <a:bodyPr>
            <a:normAutofit fontScale="47500" lnSpcReduction="20000"/>
          </a:bodyPr>
          <a:lstStyle/>
          <a:p>
            <a:pPr marL="0" indent="0" defTabSz="914400">
              <a:spcBef>
                <a:spcPts val="0"/>
              </a:spcBef>
              <a:buClrTx/>
              <a:buSzTx/>
              <a:buNone/>
            </a:pPr>
            <a:r>
              <a:rPr kumimoji="0" lang="fr-FR" sz="4000" b="1" i="0" u="none" strike="noStrike" kern="0" cap="none" spc="0" normalizeH="0" baseline="0" noProof="0" dirty="0" smtClean="0">
                <a:ln>
                  <a:noFill/>
                </a:ln>
                <a:solidFill>
                  <a:sysClr val="windowText" lastClr="000000"/>
                </a:solidFill>
                <a:effectLst/>
                <a:uLnTx/>
                <a:uFillTx/>
              </a:rPr>
              <a:t>La </a:t>
            </a:r>
            <a:r>
              <a:rPr kumimoji="0" lang="fr-FR" sz="4000" b="1" i="0" u="none" strike="noStrike" kern="0" cap="none" spc="0" normalizeH="0" baseline="0" noProof="0" dirty="0">
                <a:ln>
                  <a:noFill/>
                </a:ln>
                <a:solidFill>
                  <a:sysClr val="windowText" lastClr="000000"/>
                </a:solidFill>
                <a:effectLst/>
                <a:uLnTx/>
                <a:uFillTx/>
              </a:rPr>
              <a:t>machine contient </a:t>
            </a:r>
            <a:r>
              <a:rPr kumimoji="0" lang="fr-FR" sz="4000" b="1" i="0" u="none" strike="noStrike" kern="0" cap="none" spc="0" normalizeH="0" baseline="0" noProof="0" dirty="0" smtClean="0">
                <a:ln>
                  <a:noFill/>
                </a:ln>
                <a:solidFill>
                  <a:sysClr val="windowText" lastClr="000000"/>
                </a:solidFill>
                <a:effectLst/>
                <a:uLnTx/>
                <a:uFillTx/>
              </a:rPr>
              <a:t>9300 aimants:</a:t>
            </a:r>
            <a:endParaRPr kumimoji="0" lang="fr-FR" sz="4000" b="1" i="0" u="none" strike="noStrike" kern="0" cap="none" spc="0" normalizeH="0" baseline="0" noProof="0" dirty="0">
              <a:ln>
                <a:noFill/>
              </a:ln>
              <a:solidFill>
                <a:sysClr val="windowText" lastClr="000000"/>
              </a:solidFill>
              <a:effectLst/>
              <a:uLnTx/>
              <a:uFillTx/>
            </a:endParaRPr>
          </a:p>
          <a:p>
            <a:pPr marL="457200" lvl="1" indent="-457200" defTabSz="914400">
              <a:spcBef>
                <a:spcPts val="0"/>
              </a:spcBef>
              <a:buClrTx/>
              <a:buSzTx/>
            </a:pPr>
            <a:r>
              <a:rPr kumimoji="0" lang="fr-FR" sz="3500" b="0" i="0" u="none" strike="noStrike" kern="0" cap="none" spc="0" normalizeH="0" baseline="0" noProof="0" dirty="0" smtClean="0">
                <a:ln>
                  <a:noFill/>
                </a:ln>
                <a:solidFill>
                  <a:schemeClr val="accent1">
                    <a:lumMod val="75000"/>
                  </a:schemeClr>
                </a:solidFill>
                <a:effectLst/>
                <a:uLnTx/>
                <a:uFillTx/>
              </a:rPr>
              <a:t>392 </a:t>
            </a:r>
            <a:r>
              <a:rPr kumimoji="0" lang="fr-FR" sz="3500" b="0" i="0" u="none" strike="noStrike" kern="0" cap="none" spc="0" normalizeH="0" baseline="0" noProof="0" dirty="0">
                <a:ln>
                  <a:noFill/>
                </a:ln>
                <a:solidFill>
                  <a:schemeClr val="accent1">
                    <a:lumMod val="75000"/>
                  </a:schemeClr>
                </a:solidFill>
                <a:effectLst/>
                <a:uLnTx/>
                <a:uFillTx/>
              </a:rPr>
              <a:t>quadripôles </a:t>
            </a:r>
            <a:r>
              <a:rPr kumimoji="0" lang="fr-FR" sz="3500" b="0" i="0" u="none" strike="noStrike" kern="0" cap="none" spc="0" normalizeH="0" baseline="0" noProof="0" dirty="0" smtClean="0">
                <a:ln>
                  <a:noFill/>
                </a:ln>
                <a:solidFill>
                  <a:schemeClr val="accent1">
                    <a:lumMod val="75000"/>
                  </a:schemeClr>
                </a:solidFill>
                <a:effectLst/>
                <a:uLnTx/>
                <a:uFillTx/>
              </a:rPr>
              <a:t>supraconducteurs </a:t>
            </a:r>
            <a:r>
              <a:rPr kumimoji="0" lang="fr-FR" sz="3500" b="0" i="0" u="none" strike="noStrike" kern="0" cap="none" spc="0" normalizeH="0" baseline="0" noProof="0" dirty="0">
                <a:ln>
                  <a:noFill/>
                </a:ln>
                <a:solidFill>
                  <a:schemeClr val="accent1">
                    <a:lumMod val="75000"/>
                  </a:schemeClr>
                </a:solidFill>
                <a:effectLst/>
                <a:uLnTx/>
                <a:uFillTx/>
              </a:rPr>
              <a:t>(</a:t>
            </a:r>
            <a:r>
              <a:rPr kumimoji="0" lang="fr-FR" sz="3500" b="0" i="0" u="none" strike="noStrike" kern="0" cap="none" spc="0" normalizeH="0" baseline="0" noProof="0" dirty="0" smtClean="0">
                <a:ln>
                  <a:noFill/>
                </a:ln>
                <a:solidFill>
                  <a:schemeClr val="accent1">
                    <a:lumMod val="75000"/>
                  </a:schemeClr>
                </a:solidFill>
                <a:effectLst/>
                <a:uLnTx/>
                <a:uFillTx/>
              </a:rPr>
              <a:t>focalisation)</a:t>
            </a:r>
            <a:endParaRPr kumimoji="0" lang="fr-FR" sz="3500" b="0" i="0" u="none" strike="noStrike" kern="0" cap="none" spc="0" normalizeH="0" baseline="0" noProof="0" dirty="0">
              <a:ln>
                <a:noFill/>
              </a:ln>
              <a:solidFill>
                <a:schemeClr val="accent1">
                  <a:lumMod val="75000"/>
                </a:schemeClr>
              </a:solidFill>
              <a:effectLst/>
              <a:uLnTx/>
              <a:uFillTx/>
            </a:endParaRPr>
          </a:p>
          <a:p>
            <a:pPr marL="457200" lvl="1" indent="-457200" defTabSz="914400">
              <a:spcBef>
                <a:spcPts val="0"/>
              </a:spcBef>
              <a:buClrTx/>
              <a:buSzTx/>
            </a:pPr>
            <a:r>
              <a:rPr kumimoji="0" lang="fr-FR" sz="3500" b="0" i="0" u="none" strike="noStrike" kern="0" cap="none" spc="0" normalizeH="0" baseline="0" noProof="0" dirty="0">
                <a:ln>
                  <a:noFill/>
                </a:ln>
                <a:solidFill>
                  <a:schemeClr val="accent1">
                    <a:lumMod val="75000"/>
                  </a:schemeClr>
                </a:solidFill>
                <a:effectLst/>
                <a:uLnTx/>
                <a:uFillTx/>
              </a:rPr>
              <a:t>2464 </a:t>
            </a:r>
            <a:r>
              <a:rPr kumimoji="0" lang="fr-FR" sz="3500" b="0" i="0" u="none" strike="noStrike" kern="0" cap="none" spc="0" normalizeH="0" baseline="0" noProof="0" dirty="0" err="1">
                <a:ln>
                  <a:noFill/>
                </a:ln>
                <a:solidFill>
                  <a:schemeClr val="accent1">
                    <a:lumMod val="75000"/>
                  </a:schemeClr>
                </a:solidFill>
                <a:effectLst/>
                <a:uLnTx/>
                <a:uFillTx/>
              </a:rPr>
              <a:t>sextupôles</a:t>
            </a:r>
            <a:r>
              <a:rPr kumimoji="0" lang="fr-FR" sz="3500" b="0" i="0" u="none" strike="noStrike" kern="0" cap="none" spc="0" normalizeH="0" baseline="0" noProof="0" dirty="0">
                <a:ln>
                  <a:noFill/>
                </a:ln>
                <a:solidFill>
                  <a:schemeClr val="accent1">
                    <a:lumMod val="75000"/>
                  </a:schemeClr>
                </a:solidFill>
                <a:effectLst/>
                <a:uLnTx/>
                <a:uFillTx/>
              </a:rPr>
              <a:t>, 1232 </a:t>
            </a:r>
            <a:r>
              <a:rPr kumimoji="0" lang="fr-FR" sz="3500" b="0" i="0" u="none" strike="noStrike" kern="0" cap="none" spc="0" normalizeH="0" baseline="0" noProof="0" dirty="0" err="1" smtClean="0">
                <a:ln>
                  <a:noFill/>
                </a:ln>
                <a:solidFill>
                  <a:schemeClr val="accent1">
                    <a:lumMod val="75000"/>
                  </a:schemeClr>
                </a:solidFill>
                <a:effectLst/>
                <a:uLnTx/>
                <a:uFillTx/>
              </a:rPr>
              <a:t>octupôles</a:t>
            </a:r>
            <a:r>
              <a:rPr kumimoji="0" lang="fr-FR" sz="3500" b="0" i="0" u="none" strike="noStrike" kern="0" cap="none" spc="0" normalizeH="0" baseline="0" noProof="0" dirty="0" smtClean="0">
                <a:ln>
                  <a:noFill/>
                </a:ln>
                <a:solidFill>
                  <a:schemeClr val="accent1">
                    <a:lumMod val="75000"/>
                  </a:schemeClr>
                </a:solidFill>
                <a:effectLst/>
                <a:uLnTx/>
                <a:uFillTx/>
              </a:rPr>
              <a:t>, plus de 1200 </a:t>
            </a:r>
            <a:r>
              <a:rPr kumimoji="0" lang="fr-FR" sz="3500" b="0" i="0" u="none" strike="noStrike" kern="0" cap="none" spc="0" normalizeH="0" baseline="0" noProof="0" dirty="0">
                <a:ln>
                  <a:noFill/>
                </a:ln>
                <a:solidFill>
                  <a:schemeClr val="accent1">
                    <a:lumMod val="75000"/>
                  </a:schemeClr>
                </a:solidFill>
                <a:effectLst/>
                <a:uLnTx/>
                <a:uFillTx/>
              </a:rPr>
              <a:t>autres petits </a:t>
            </a:r>
            <a:r>
              <a:rPr kumimoji="0" lang="fr-FR" sz="3500" b="0" i="0" u="none" strike="noStrike" kern="0" cap="none" spc="0" normalizeH="0" baseline="0" noProof="0" dirty="0" smtClean="0">
                <a:ln>
                  <a:noFill/>
                </a:ln>
                <a:solidFill>
                  <a:schemeClr val="accent1">
                    <a:lumMod val="75000"/>
                  </a:schemeClr>
                </a:solidFill>
                <a:effectLst/>
                <a:uLnTx/>
                <a:uFillTx/>
              </a:rPr>
              <a:t>aimants de correction</a:t>
            </a:r>
            <a:endParaRPr kumimoji="0" lang="fr-FR" sz="3500" b="0" i="0" u="none" strike="noStrike" kern="0" cap="none" spc="0" normalizeH="0" baseline="0" noProof="0" dirty="0">
              <a:ln>
                <a:noFill/>
              </a:ln>
              <a:solidFill>
                <a:schemeClr val="accent1">
                  <a:lumMod val="75000"/>
                </a:schemeClr>
              </a:solidFill>
              <a:effectLst/>
              <a:uLnTx/>
              <a:uFillTx/>
            </a:endParaRPr>
          </a:p>
          <a:p>
            <a:pPr marL="457200" lvl="1" indent="-457200" defTabSz="914400">
              <a:spcBef>
                <a:spcPts val="0"/>
              </a:spcBef>
              <a:buClrTx/>
              <a:buSzTx/>
            </a:pPr>
            <a:r>
              <a:rPr kumimoji="0" lang="fr-FR" sz="3500" b="0" i="0" u="none" strike="noStrike" kern="0" cap="none" spc="0" normalizeH="0" baseline="0" noProof="0" dirty="0" smtClean="0">
                <a:ln>
                  <a:noFill/>
                </a:ln>
                <a:solidFill>
                  <a:schemeClr val="accent1">
                    <a:lumMod val="75000"/>
                  </a:schemeClr>
                </a:solidFill>
                <a:effectLst/>
                <a:uLnTx/>
                <a:uFillTx/>
              </a:rPr>
              <a:t>1232 dipôles, le plus gros défi à relever (14.3m </a:t>
            </a:r>
            <a:r>
              <a:rPr kumimoji="0" lang="fr-FR" sz="3500" b="0" i="0" u="none" strike="noStrike" kern="0" cap="none" spc="0" normalizeH="0" baseline="0" noProof="0" dirty="0">
                <a:ln>
                  <a:noFill/>
                </a:ln>
                <a:solidFill>
                  <a:schemeClr val="accent1">
                    <a:lumMod val="75000"/>
                  </a:schemeClr>
                </a:solidFill>
                <a:effectLst/>
                <a:uLnTx/>
                <a:uFillTx/>
              </a:rPr>
              <a:t>et 35t par dipôle = 18 km de dipôles sur les 27 km de LHC)</a:t>
            </a:r>
          </a:p>
          <a:p>
            <a:pPr marL="0" marR="0" lvl="1" indent="0"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ysClr val="windowText" lastClr="000000"/>
              </a:solidFill>
              <a:effectLst/>
              <a:uLnTx/>
              <a:uFillTx/>
            </a:endParaRPr>
          </a:p>
          <a:p>
            <a:pPr marL="457200" lvl="1" indent="-457200" defTabSz="914400">
              <a:spcBef>
                <a:spcPts val="0"/>
              </a:spcBef>
              <a:buClrTx/>
              <a:buSzTx/>
            </a:pPr>
            <a:r>
              <a:rPr kumimoji="0" lang="fr-FR" sz="3500" b="0" i="0" u="none" strike="noStrike" kern="0" cap="none" spc="0" normalizeH="0" baseline="0" noProof="0" dirty="0" smtClean="0">
                <a:ln>
                  <a:noFill/>
                </a:ln>
                <a:solidFill>
                  <a:schemeClr val="accent1">
                    <a:lumMod val="75000"/>
                  </a:schemeClr>
                </a:solidFill>
                <a:effectLst/>
                <a:uLnTx/>
                <a:uFillTx/>
              </a:rPr>
              <a:t>Supraconducteurs: </a:t>
            </a:r>
          </a:p>
          <a:p>
            <a:pPr marL="803235" lvl="2" indent="-457200" defTabSz="914400">
              <a:spcBef>
                <a:spcPts val="0"/>
              </a:spcBef>
              <a:buClrTx/>
              <a:buSzTx/>
            </a:pPr>
            <a:r>
              <a:rPr kumimoji="0" lang="fr-FR" sz="3300" b="0" i="0" u="none" strike="noStrike" kern="0" cap="none" spc="0" normalizeH="0" baseline="0" noProof="0" dirty="0" err="1" smtClean="0">
                <a:ln>
                  <a:noFill/>
                </a:ln>
                <a:solidFill>
                  <a:sysClr val="windowText" lastClr="000000"/>
                </a:solidFill>
                <a:effectLst/>
                <a:uLnTx/>
                <a:uFillTx/>
              </a:rPr>
              <a:t>NbTi</a:t>
            </a:r>
            <a:r>
              <a:rPr kumimoji="0" lang="fr-FR" sz="3300" b="0" i="0" u="none" strike="noStrike" kern="0" cap="none" spc="0" normalizeH="0" baseline="0" noProof="0" dirty="0" smtClean="0">
                <a:ln>
                  <a:noFill/>
                </a:ln>
                <a:solidFill>
                  <a:sysClr val="windowText" lastClr="000000"/>
                </a:solidFill>
                <a:effectLst/>
                <a:uLnTx/>
                <a:uFillTx/>
              </a:rPr>
              <a:t> température de transition 10K utilisé à 1.9K </a:t>
            </a:r>
            <a:r>
              <a:rPr kumimoji="0" lang="fr-FR" sz="3300" b="0" i="0" u="none" strike="noStrike" kern="0" cap="none" spc="0" normalizeH="0" baseline="0" noProof="0" dirty="0" smtClean="0">
                <a:ln>
                  <a:noFill/>
                </a:ln>
                <a:solidFill>
                  <a:sysClr val="windowText" lastClr="000000"/>
                </a:solidFill>
                <a:effectLst/>
                <a:uLnTx/>
                <a:uFillTx/>
                <a:sym typeface="Wingdings"/>
              </a:rPr>
              <a:t></a:t>
            </a:r>
            <a:r>
              <a:rPr kumimoji="0" lang="fr-FR" sz="3300" b="0" i="0" u="none" strike="noStrike" kern="0" cap="none" spc="0" normalizeH="0" baseline="0" noProof="0" dirty="0" smtClean="0">
                <a:ln>
                  <a:noFill/>
                </a:ln>
                <a:solidFill>
                  <a:sysClr val="windowText" lastClr="000000"/>
                </a:solidFill>
                <a:effectLst/>
                <a:uLnTx/>
                <a:uFillTx/>
              </a:rPr>
              <a:t> champ de 8.33T </a:t>
            </a:r>
          </a:p>
          <a:p>
            <a:pPr marL="803235" lvl="2" indent="-457200" defTabSz="914400">
              <a:spcBef>
                <a:spcPts val="0"/>
              </a:spcBef>
              <a:buClrTx/>
              <a:buSzTx/>
            </a:pPr>
            <a:r>
              <a:rPr kumimoji="0" lang="fr-FR" sz="3500" b="0" i="0" u="none" strike="noStrike" kern="0" cap="none" spc="0" normalizeH="0" baseline="0" noProof="0" dirty="0" smtClean="0">
                <a:ln>
                  <a:noFill/>
                </a:ln>
                <a:solidFill>
                  <a:sysClr val="windowText" lastClr="000000"/>
                </a:solidFill>
                <a:effectLst/>
                <a:uLnTx/>
                <a:uFillTx/>
              </a:rPr>
              <a:t>Energie stockée &gt; 10 GJ (</a:t>
            </a:r>
            <a:r>
              <a:rPr kumimoji="0" lang="fr-FR" sz="3500" b="0" i="0" u="none" strike="noStrike" kern="0" cap="none" spc="0" normalizeH="0" baseline="0" noProof="0" dirty="0" smtClean="0">
                <a:ln>
                  <a:noFill/>
                </a:ln>
                <a:solidFill>
                  <a:sysClr val="windowText" lastClr="000000"/>
                </a:solidFill>
                <a:effectLst/>
                <a:uLnTx/>
                <a:uFillTx/>
                <a:sym typeface="Symbol" pitchFamily="18" charset="2"/>
              </a:rPr>
              <a:t></a:t>
            </a:r>
            <a:r>
              <a:rPr kumimoji="0" lang="fr-FR" sz="3500" b="0" i="0" u="none" strike="noStrike" kern="0" cap="none" spc="0" normalizeH="0" baseline="0" noProof="0" dirty="0" smtClean="0">
                <a:ln>
                  <a:noFill/>
                </a:ln>
                <a:solidFill>
                  <a:sysClr val="windowText" lastClr="000000"/>
                </a:solidFill>
                <a:effectLst/>
                <a:uLnTx/>
                <a:uFillTx/>
              </a:rPr>
              <a:t> un A380 à 700 km/h) (200 x les précédents accélérateurs)</a:t>
            </a:r>
          </a:p>
          <a:p>
            <a:pPr marL="457200" lvl="1" indent="-457200" defTabSz="914400">
              <a:spcBef>
                <a:spcPts val="0"/>
              </a:spcBef>
              <a:buClrTx/>
              <a:buSzTx/>
            </a:pPr>
            <a:r>
              <a:rPr kumimoji="0" lang="fr-FR" sz="3500" b="0" i="0" u="none" strike="noStrike" kern="0" cap="none" spc="0" normalizeH="0" baseline="0" noProof="0" dirty="0" smtClean="0">
                <a:ln>
                  <a:noFill/>
                </a:ln>
                <a:solidFill>
                  <a:schemeClr val="accent1">
                    <a:lumMod val="75000"/>
                  </a:schemeClr>
                </a:solidFill>
                <a:effectLst/>
                <a:uLnTx/>
                <a:uFillTx/>
                <a:latin typeface="Calibri"/>
              </a:rPr>
              <a:t>Bobinage</a:t>
            </a:r>
          </a:p>
          <a:p>
            <a:pPr marL="803235" lvl="2" indent="-457200" defTabSz="914400">
              <a:spcBef>
                <a:spcPts val="0"/>
              </a:spcBef>
              <a:buClrTx/>
              <a:buSzTx/>
            </a:pPr>
            <a:r>
              <a:rPr kumimoji="0" lang="fr-FR" sz="3300" b="0" i="0" u="none" strike="noStrike" kern="0" cap="none" spc="0" normalizeH="0" baseline="0" noProof="0" dirty="0" smtClean="0">
                <a:ln>
                  <a:noFill/>
                </a:ln>
                <a:solidFill>
                  <a:sysClr val="windowText" lastClr="000000"/>
                </a:solidFill>
                <a:effectLst/>
                <a:uLnTx/>
                <a:uFillTx/>
              </a:rPr>
              <a:t>1 câble (</a:t>
            </a:r>
            <a:r>
              <a:rPr kumimoji="0" lang="fr-FR" sz="3300" b="0" i="0" u="none" strike="noStrike" kern="0" cap="none" spc="0" normalizeH="0" baseline="0" noProof="0" dirty="0" smtClean="0">
                <a:ln>
                  <a:noFill/>
                </a:ln>
                <a:solidFill>
                  <a:sysClr val="windowText" lastClr="000000"/>
                </a:solidFill>
                <a:effectLst/>
                <a:uLnTx/>
                <a:uFillTx/>
                <a:cs typeface="Arial"/>
              </a:rPr>
              <a:t>Ø1.5cm)</a:t>
            </a:r>
            <a:r>
              <a:rPr kumimoji="0" lang="fr-FR" sz="3300" b="0" i="0" u="none" strike="noStrike" kern="0" cap="none" spc="0" normalizeH="0" baseline="0" noProof="0" dirty="0" smtClean="0">
                <a:ln>
                  <a:noFill/>
                </a:ln>
                <a:solidFill>
                  <a:sysClr val="windowText" lastClr="000000"/>
                </a:solidFill>
                <a:effectLst/>
                <a:uLnTx/>
                <a:uFillTx/>
              </a:rPr>
              <a:t> = 36 brins torsadés (</a:t>
            </a:r>
            <a:r>
              <a:rPr kumimoji="0" lang="fr-FR" sz="3300" b="0" i="0" u="none" strike="noStrike" kern="0" cap="none" spc="0" normalizeH="0" baseline="0" noProof="0" dirty="0" smtClean="0">
                <a:ln>
                  <a:noFill/>
                </a:ln>
                <a:solidFill>
                  <a:sysClr val="windowText" lastClr="000000"/>
                </a:solidFill>
                <a:effectLst/>
                <a:uLnTx/>
                <a:uFillTx/>
                <a:cs typeface="Arial"/>
              </a:rPr>
              <a:t>Ø15mm)</a:t>
            </a:r>
            <a:endParaRPr lang="fr-FR" sz="3300" kern="0" dirty="0">
              <a:solidFill>
                <a:sysClr val="windowText" lastClr="000000"/>
              </a:solidFill>
            </a:endParaRPr>
          </a:p>
          <a:p>
            <a:pPr marL="803235" lvl="2" indent="-457200" defTabSz="914400">
              <a:spcBef>
                <a:spcPts val="0"/>
              </a:spcBef>
              <a:buClrTx/>
              <a:buSzTx/>
            </a:pPr>
            <a:r>
              <a:rPr kumimoji="0" lang="fr-FR" sz="3500" b="0" i="0" u="none" strike="noStrike" kern="0" cap="none" spc="0" normalizeH="0" baseline="0" noProof="0" dirty="0" smtClean="0">
                <a:ln>
                  <a:noFill/>
                </a:ln>
                <a:solidFill>
                  <a:sysClr val="windowText" lastClr="000000"/>
                </a:solidFill>
                <a:effectLst/>
                <a:uLnTx/>
                <a:uFillTx/>
              </a:rPr>
              <a:t>1 brin = 6400 filaments (</a:t>
            </a:r>
            <a:r>
              <a:rPr kumimoji="0" lang="fr-FR" sz="3500" b="0" i="0" u="none" strike="noStrike" kern="0" cap="none" spc="0" normalizeH="0" baseline="0" noProof="0" dirty="0" smtClean="0">
                <a:ln>
                  <a:noFill/>
                </a:ln>
                <a:solidFill>
                  <a:sysClr val="windowText" lastClr="000000"/>
                </a:solidFill>
                <a:effectLst/>
                <a:uLnTx/>
                <a:uFillTx/>
                <a:cs typeface="Arial"/>
              </a:rPr>
              <a:t>Ø 7</a:t>
            </a:r>
            <a:r>
              <a:rPr kumimoji="0" lang="el-GR" sz="3500" b="0" i="0" u="none" strike="noStrike" kern="0" cap="none" spc="0" normalizeH="0" baseline="0" noProof="0" dirty="0" smtClean="0">
                <a:ln>
                  <a:noFill/>
                </a:ln>
                <a:solidFill>
                  <a:sysClr val="windowText" lastClr="000000"/>
                </a:solidFill>
                <a:effectLst/>
                <a:uLnTx/>
                <a:uFillTx/>
                <a:latin typeface="Arial"/>
                <a:cs typeface="Arial"/>
              </a:rPr>
              <a:t>μ</a:t>
            </a:r>
            <a:r>
              <a:rPr kumimoji="0" lang="fr-FR" sz="3500" b="0" i="0" u="none" strike="noStrike" kern="0" cap="none" spc="0" normalizeH="0" baseline="0" noProof="0" dirty="0" smtClean="0">
                <a:ln>
                  <a:noFill/>
                </a:ln>
                <a:solidFill>
                  <a:sysClr val="windowText" lastClr="000000"/>
                </a:solidFill>
                <a:effectLst/>
                <a:uLnTx/>
                <a:uFillTx/>
                <a:cs typeface="Arial"/>
              </a:rPr>
              <a:t>m)</a:t>
            </a:r>
          </a:p>
          <a:p>
            <a:pPr marL="803235" lvl="2" indent="-457200" defTabSz="914400">
              <a:spcBef>
                <a:spcPts val="0"/>
              </a:spcBef>
              <a:buClrTx/>
              <a:buSzTx/>
            </a:pPr>
            <a:r>
              <a:rPr kumimoji="0" lang="fr-FR" sz="3500" b="0" i="0" u="none" strike="noStrike" kern="0" cap="none" spc="0" normalizeH="0" baseline="0" noProof="0" dirty="0" smtClean="0">
                <a:ln>
                  <a:noFill/>
                </a:ln>
                <a:solidFill>
                  <a:sysClr val="windowText" lastClr="000000"/>
                </a:solidFill>
                <a:effectLst/>
                <a:uLnTx/>
                <a:uFillTx/>
                <a:cs typeface="Arial"/>
              </a:rPr>
              <a:t>7600km de câbles = en brins 5 AR Terre-Soleil plus un aller sur la Lune!</a:t>
            </a:r>
          </a:p>
          <a:p>
            <a:pPr marL="457200" lvl="1" indent="-457200" defTabSz="914400">
              <a:spcBef>
                <a:spcPts val="0"/>
              </a:spcBef>
              <a:buClrTx/>
              <a:buSzTx/>
            </a:pPr>
            <a:r>
              <a:rPr kumimoji="0" lang="fr-FR" sz="3500" b="0" i="0" u="none" strike="noStrike" kern="0" cap="none" spc="0" normalizeH="0" baseline="0" noProof="0" dirty="0" smtClean="0">
                <a:ln>
                  <a:noFill/>
                </a:ln>
                <a:solidFill>
                  <a:schemeClr val="accent1">
                    <a:lumMod val="75000"/>
                  </a:schemeClr>
                </a:solidFill>
                <a:effectLst/>
                <a:uLnTx/>
                <a:uFillTx/>
                <a:cs typeface="Arial"/>
              </a:rPr>
              <a:t>Cryogénie</a:t>
            </a:r>
            <a:r>
              <a:rPr kumimoji="0" lang="fr-FR" sz="3500" b="0" i="0" u="none" strike="noStrike" kern="0" cap="none" spc="0" normalizeH="0" baseline="0" noProof="0" dirty="0" smtClean="0">
                <a:ln>
                  <a:noFill/>
                </a:ln>
                <a:solidFill>
                  <a:sysClr val="windowText" lastClr="000000"/>
                </a:solidFill>
                <a:effectLst/>
                <a:uLnTx/>
                <a:uFillTx/>
                <a:cs typeface="Arial"/>
              </a:rPr>
              <a:t>:</a:t>
            </a:r>
          </a:p>
          <a:p>
            <a:pPr marL="803235" lvl="2" indent="-457200" defTabSz="914400">
              <a:spcBef>
                <a:spcPts val="0"/>
              </a:spcBef>
              <a:buClrTx/>
              <a:buSzTx/>
            </a:pPr>
            <a:r>
              <a:rPr kumimoji="0" lang="fr-FR" sz="3300" b="0" i="0" u="none" strike="noStrike" kern="0" cap="none" spc="0" normalizeH="0" baseline="0" noProof="0" dirty="0" smtClean="0">
                <a:ln>
                  <a:noFill/>
                </a:ln>
                <a:solidFill>
                  <a:sysClr val="windowText" lastClr="000000"/>
                </a:solidFill>
                <a:effectLst/>
                <a:uLnTx/>
                <a:uFillTx/>
              </a:rPr>
              <a:t>Le plus gros frigo du monde: 40000t de matériel à 1.9K (120t d’He superfluide). 1,9K = -271,25°C.</a:t>
            </a:r>
          </a:p>
          <a:p>
            <a:pPr marL="803235" lvl="2" indent="-457200" defTabSz="914400">
              <a:spcBef>
                <a:spcPts val="0"/>
              </a:spcBef>
              <a:buClrTx/>
              <a:buSzTx/>
            </a:pPr>
            <a:r>
              <a:rPr kumimoji="0" lang="fr-FR" sz="3500" b="0" i="0" u="none" strike="noStrike" kern="0" cap="none" spc="0" normalizeH="0" baseline="0" noProof="0" dirty="0" smtClean="0">
                <a:ln>
                  <a:noFill/>
                </a:ln>
                <a:solidFill>
                  <a:sysClr val="windowText" lastClr="000000"/>
                </a:solidFill>
                <a:effectLst/>
                <a:uLnTx/>
                <a:uFillTx/>
              </a:rPr>
              <a:t>L’endroit le plus froid de l’univers (le fond diffus est à 2.7K)</a:t>
            </a:r>
          </a:p>
          <a:p>
            <a:pPr marL="803235" lvl="2" indent="-457200" defTabSz="914400">
              <a:spcBef>
                <a:spcPts val="0"/>
              </a:spcBef>
              <a:buClrTx/>
              <a:buSzTx/>
            </a:pPr>
            <a:r>
              <a:rPr kumimoji="0" lang="fr-FR" sz="3500" b="0" i="0" u="none" strike="noStrike" kern="0" cap="none" spc="0" normalizeH="0" baseline="0" noProof="0" dirty="0" smtClean="0">
                <a:ln>
                  <a:noFill/>
                </a:ln>
                <a:solidFill>
                  <a:sysClr val="windowText" lastClr="000000"/>
                </a:solidFill>
                <a:effectLst/>
                <a:uLnTx/>
                <a:uFillTx/>
              </a:rPr>
              <a:t>Avec des températures générées  par les collisions plus de 100 000 fois supérieures à celles qui règnent au centre du Soleil. </a:t>
            </a:r>
            <a:endParaRPr kumimoji="0" lang="en-US" sz="3500" b="0" i="0" u="none" strike="noStrike" kern="0" cap="none" spc="0" normalizeH="0" baseline="0" noProof="0" dirty="0">
              <a:ln>
                <a:noFill/>
              </a:ln>
              <a:solidFill>
                <a:sysClr val="windowText" lastClr="000000"/>
              </a:solidFill>
              <a:effectLst/>
              <a:uLnTx/>
              <a:uFillTx/>
            </a:endParaRPr>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grpSp>
        <p:nvGrpSpPr>
          <p:cNvPr id="12" name="Groupe 9"/>
          <p:cNvGrpSpPr/>
          <p:nvPr/>
        </p:nvGrpSpPr>
        <p:grpSpPr>
          <a:xfrm>
            <a:off x="6797415" y="4960468"/>
            <a:ext cx="2175795" cy="1776830"/>
            <a:chOff x="6465888" y="2133600"/>
            <a:chExt cx="2663825" cy="2089150"/>
          </a:xfrm>
        </p:grpSpPr>
        <p:pic>
          <p:nvPicPr>
            <p:cNvPr id="13" name="Picture 5" descr="c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5888" y="2133600"/>
              <a:ext cx="2452687" cy="873125"/>
            </a:xfrm>
            <a:prstGeom prst="rect">
              <a:avLst/>
            </a:prstGeom>
            <a:noFill/>
          </p:spPr>
        </p:pic>
        <p:pic>
          <p:nvPicPr>
            <p:cNvPr id="14" name="Picture 8" descr="str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7325" y="3141663"/>
              <a:ext cx="995363" cy="990600"/>
            </a:xfrm>
            <a:prstGeom prst="rect">
              <a:avLst/>
            </a:prstGeom>
            <a:noFill/>
          </p:spPr>
        </p:pic>
        <p:pic>
          <p:nvPicPr>
            <p:cNvPr id="15" name="Picture 9" descr="fila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3088" y="3141663"/>
              <a:ext cx="738187" cy="1008062"/>
            </a:xfrm>
            <a:prstGeom prst="rect">
              <a:avLst/>
            </a:prstGeom>
            <a:noFill/>
          </p:spPr>
        </p:pic>
        <p:sp>
          <p:nvSpPr>
            <p:cNvPr id="16" name="Oval 10"/>
            <p:cNvSpPr>
              <a:spLocks noChangeArrowheads="1"/>
            </p:cNvSpPr>
            <p:nvPr/>
          </p:nvSpPr>
          <p:spPr bwMode="auto">
            <a:xfrm>
              <a:off x="6969125" y="2709863"/>
              <a:ext cx="144463" cy="144462"/>
            </a:xfrm>
            <a:prstGeom prst="ellipse">
              <a:avLst/>
            </a:prstGeom>
            <a:noFill/>
            <a:ln w="12700">
              <a:solidFill>
                <a:srgbClr val="FF0000"/>
              </a:solidFill>
              <a:round/>
              <a:headEnd type="none" w="sm" len="sm"/>
              <a:tailEnd type="none" w="sm" len="sm"/>
            </a:ln>
            <a:effectLst/>
          </p:spPr>
          <p:txBody>
            <a:bodyPr wrap="none" anchor="ctr"/>
            <a:lstStyle/>
            <a:p>
              <a:endParaRPr lang="fr-FR"/>
            </a:p>
          </p:txBody>
        </p:sp>
        <p:sp>
          <p:nvSpPr>
            <p:cNvPr id="17" name="Oval 11"/>
            <p:cNvSpPr>
              <a:spLocks noChangeArrowheads="1"/>
            </p:cNvSpPr>
            <p:nvPr/>
          </p:nvSpPr>
          <p:spPr bwMode="auto">
            <a:xfrm>
              <a:off x="6465888" y="3070225"/>
              <a:ext cx="1223962" cy="1152525"/>
            </a:xfrm>
            <a:prstGeom prst="ellipse">
              <a:avLst/>
            </a:prstGeom>
            <a:noFill/>
            <a:ln w="12700">
              <a:solidFill>
                <a:srgbClr val="FF0000"/>
              </a:solidFill>
              <a:round/>
              <a:headEnd type="none" w="sm" len="sm"/>
              <a:tailEnd type="none" w="sm" len="sm"/>
            </a:ln>
            <a:effectLst/>
          </p:spPr>
          <p:txBody>
            <a:bodyPr wrap="none" anchor="ctr"/>
            <a:lstStyle/>
            <a:p>
              <a:endParaRPr lang="fr-FR"/>
            </a:p>
          </p:txBody>
        </p:sp>
        <p:sp>
          <p:nvSpPr>
            <p:cNvPr id="18" name="Line 12"/>
            <p:cNvSpPr>
              <a:spLocks noChangeShapeType="1"/>
            </p:cNvSpPr>
            <p:nvPr/>
          </p:nvSpPr>
          <p:spPr bwMode="auto">
            <a:xfrm>
              <a:off x="7040563" y="2854325"/>
              <a:ext cx="0" cy="215900"/>
            </a:xfrm>
            <a:prstGeom prst="line">
              <a:avLst/>
            </a:prstGeom>
            <a:noFill/>
            <a:ln w="12700">
              <a:solidFill>
                <a:srgbClr val="FF0000"/>
              </a:solidFill>
              <a:round/>
              <a:headEnd type="none" w="sm" len="sm"/>
              <a:tailEnd type="none" w="sm" len="sm"/>
            </a:ln>
            <a:effectLst/>
          </p:spPr>
          <p:txBody>
            <a:bodyPr/>
            <a:lstStyle/>
            <a:p>
              <a:endParaRPr lang="fr-FR"/>
            </a:p>
          </p:txBody>
        </p:sp>
        <p:sp>
          <p:nvSpPr>
            <p:cNvPr id="19" name="Oval 14"/>
            <p:cNvSpPr>
              <a:spLocks noChangeArrowheads="1"/>
            </p:cNvSpPr>
            <p:nvPr/>
          </p:nvSpPr>
          <p:spPr bwMode="auto">
            <a:xfrm rot="16200000">
              <a:off x="7329487" y="3571876"/>
              <a:ext cx="144463" cy="144462"/>
            </a:xfrm>
            <a:prstGeom prst="ellipse">
              <a:avLst/>
            </a:prstGeom>
            <a:noFill/>
            <a:ln w="12700">
              <a:solidFill>
                <a:srgbClr val="FF0000"/>
              </a:solidFill>
              <a:round/>
              <a:headEnd type="none" w="sm" len="sm"/>
              <a:tailEnd type="none" w="sm" len="sm"/>
            </a:ln>
            <a:effectLst/>
          </p:spPr>
          <p:txBody>
            <a:bodyPr wrap="none" anchor="ctr"/>
            <a:lstStyle/>
            <a:p>
              <a:endParaRPr lang="fr-FR"/>
            </a:p>
          </p:txBody>
        </p:sp>
        <p:sp>
          <p:nvSpPr>
            <p:cNvPr id="20" name="Oval 15"/>
            <p:cNvSpPr>
              <a:spLocks noChangeArrowheads="1"/>
            </p:cNvSpPr>
            <p:nvPr/>
          </p:nvSpPr>
          <p:spPr bwMode="auto">
            <a:xfrm rot="16200000">
              <a:off x="7941470" y="3031331"/>
              <a:ext cx="1223962" cy="1152525"/>
            </a:xfrm>
            <a:prstGeom prst="ellipse">
              <a:avLst/>
            </a:prstGeom>
            <a:noFill/>
            <a:ln w="12700">
              <a:solidFill>
                <a:srgbClr val="FF0000"/>
              </a:solidFill>
              <a:round/>
              <a:headEnd type="none" w="sm" len="sm"/>
              <a:tailEnd type="none" w="sm" len="sm"/>
            </a:ln>
            <a:effectLst/>
          </p:spPr>
          <p:txBody>
            <a:bodyPr wrap="none" anchor="ctr"/>
            <a:lstStyle/>
            <a:p>
              <a:endParaRPr lang="fr-FR"/>
            </a:p>
          </p:txBody>
        </p:sp>
        <p:sp>
          <p:nvSpPr>
            <p:cNvPr id="21" name="Line 16"/>
            <p:cNvSpPr>
              <a:spLocks noChangeShapeType="1"/>
            </p:cNvSpPr>
            <p:nvPr/>
          </p:nvSpPr>
          <p:spPr bwMode="auto">
            <a:xfrm rot="16200000">
              <a:off x="7725569" y="3394869"/>
              <a:ext cx="0" cy="503238"/>
            </a:xfrm>
            <a:prstGeom prst="line">
              <a:avLst/>
            </a:prstGeom>
            <a:noFill/>
            <a:ln w="12700">
              <a:solidFill>
                <a:srgbClr val="FF0000"/>
              </a:solidFill>
              <a:round/>
              <a:headEnd type="none" w="sm" len="sm"/>
              <a:tailEnd type="none" w="sm" len="sm"/>
            </a:ln>
            <a:effectLst/>
          </p:spPr>
          <p:txBody>
            <a:bodyPr/>
            <a:lstStyle/>
            <a:p>
              <a:endParaRPr lang="fr-FR"/>
            </a:p>
          </p:txBody>
        </p:sp>
      </p:grpSp>
      <p:pic>
        <p:nvPicPr>
          <p:cNvPr id="22" name="Espace réservé du contenu 4" descr="0503012_01-A4-at-144-dpi.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8270" y="3203908"/>
            <a:ext cx="2450159" cy="1629394"/>
          </a:xfrm>
          <a:prstGeom prst="rect">
            <a:avLst/>
          </a:prstGeom>
        </p:spPr>
      </p:pic>
      <p:pic>
        <p:nvPicPr>
          <p:cNvPr id="23" name="Picture 14" descr="qu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2243" y="1635601"/>
            <a:ext cx="1994759" cy="1482332"/>
          </a:xfrm>
          <a:prstGeom prst="rect">
            <a:avLst/>
          </a:prstGeom>
          <a:noFill/>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 name="Slide Number Placeholder 2"/>
          <p:cNvSpPr>
            <a:spLocks noGrp="1"/>
          </p:cNvSpPr>
          <p:nvPr>
            <p:ph type="sldNum" sz="quarter" idx="12"/>
          </p:nvPr>
        </p:nvSpPr>
        <p:spPr/>
        <p:txBody>
          <a:bodyPr/>
          <a:lstStyle/>
          <a:p>
            <a:fld id="{5FD889E0-CAB2-4699-909D-B9A88D47ACBE}" type="slidenum">
              <a:rPr lang="en-US" smtClean="0"/>
              <a:t>80</a:t>
            </a:fld>
            <a:endParaRPr lang="en-US"/>
          </a:p>
        </p:txBody>
      </p:sp>
    </p:spTree>
    <p:extLst>
      <p:ext uri="{BB962C8B-B14F-4D97-AF65-F5344CB8AC3E}">
        <p14:creationId xmlns:p14="http://schemas.microsoft.com/office/powerpoint/2010/main" val="400129919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Les </a:t>
            </a:r>
            <a:r>
              <a:rPr lang="en-US" dirty="0" err="1" smtClean="0"/>
              <a:t>accélérateurs</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6" name="Picture 8"/>
          <p:cNvPicPr>
            <a:picLocks noChangeAspect="1" noChangeArrowheads="1"/>
          </p:cNvPicPr>
          <p:nvPr/>
        </p:nvPicPr>
        <p:blipFill>
          <a:blip r:embed="rId4" cstate="print"/>
          <a:srcRect/>
          <a:stretch>
            <a:fillRect/>
          </a:stretch>
        </p:blipFill>
        <p:spPr bwMode="auto">
          <a:xfrm>
            <a:off x="3851920" y="2978795"/>
            <a:ext cx="4608513" cy="2462751"/>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0" y="2762771"/>
            <a:ext cx="4155602" cy="2736304"/>
          </a:xfrm>
          <a:prstGeom prst="rect">
            <a:avLst/>
          </a:prstGeom>
          <a:noFill/>
          <a:ln w="9525">
            <a:noFill/>
            <a:miter lim="800000"/>
            <a:headEnd/>
            <a:tailEnd/>
          </a:ln>
        </p:spPr>
      </p:pic>
      <p:graphicFrame>
        <p:nvGraphicFramePr>
          <p:cNvPr id="10" name="Object 2"/>
          <p:cNvGraphicFramePr>
            <a:graphicFrameLocks noChangeAspect="1"/>
          </p:cNvGraphicFramePr>
          <p:nvPr>
            <p:extLst>
              <p:ext uri="{D42A27DB-BD31-4B8C-83A1-F6EECF244321}">
                <p14:modId xmlns:p14="http://schemas.microsoft.com/office/powerpoint/2010/main" val="2373380447"/>
              </p:ext>
            </p:extLst>
          </p:nvPr>
        </p:nvGraphicFramePr>
        <p:xfrm>
          <a:off x="312738" y="2085975"/>
          <a:ext cx="2654300" cy="420688"/>
        </p:xfrm>
        <a:graphic>
          <a:graphicData uri="http://schemas.openxmlformats.org/presentationml/2006/ole">
            <mc:AlternateContent xmlns:mc="http://schemas.openxmlformats.org/markup-compatibility/2006">
              <mc:Choice xmlns:v="urn:schemas-microsoft-com:vml" Requires="v">
                <p:oleObj spid="_x0000_s3261" name="…quation" r:id="rId6" imgW="1041400" imgH="165100" progId="Equation.3">
                  <p:embed/>
                </p:oleObj>
              </mc:Choice>
              <mc:Fallback>
                <p:oleObj name="…quation" r:id="rId6" imgW="1041400" imgH="165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738" y="2085975"/>
                        <a:ext cx="2654300"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Box 8"/>
          <p:cNvSpPr txBox="1">
            <a:spLocks noChangeArrowheads="1"/>
          </p:cNvSpPr>
          <p:nvPr/>
        </p:nvSpPr>
        <p:spPr bwMode="auto">
          <a:xfrm>
            <a:off x="3267075" y="1854200"/>
            <a:ext cx="5699125" cy="915988"/>
          </a:xfrm>
          <a:prstGeom prst="rect">
            <a:avLst/>
          </a:prstGeom>
          <a:noFill/>
          <a:ln w="9525">
            <a:noFill/>
            <a:miter lim="800000"/>
            <a:headEnd/>
            <a:tailEnd/>
          </a:ln>
        </p:spPr>
        <p:txBody>
          <a:bodyPr>
            <a:spAutoFit/>
          </a:bodyPr>
          <a:lstStyle/>
          <a:p>
            <a:r>
              <a:rPr lang="fr-FR" dirty="0"/>
              <a:t>Les équations de Maxwell sont relativistes; par conséquent , ce que nous écrirons classiquement vaudra pour des objets relativistes.</a:t>
            </a:r>
          </a:p>
        </p:txBody>
      </p:sp>
      <p:sp>
        <p:nvSpPr>
          <p:cNvPr id="12" name="Text Box 11"/>
          <p:cNvSpPr txBox="1">
            <a:spLocks noChangeArrowheads="1"/>
          </p:cNvSpPr>
          <p:nvPr/>
        </p:nvSpPr>
        <p:spPr bwMode="auto">
          <a:xfrm>
            <a:off x="251520" y="5727293"/>
            <a:ext cx="8551862" cy="707886"/>
          </a:xfrm>
          <a:prstGeom prst="rect">
            <a:avLst/>
          </a:prstGeom>
          <a:noFill/>
          <a:ln w="9525">
            <a:noFill/>
            <a:miter lim="800000"/>
            <a:headEnd/>
            <a:tailEnd/>
          </a:ln>
        </p:spPr>
        <p:txBody>
          <a:bodyPr>
            <a:spAutoFit/>
          </a:bodyPr>
          <a:lstStyle/>
          <a:p>
            <a:pPr>
              <a:buFont typeface="Wingdings" charset="2"/>
              <a:buChar char="ü"/>
            </a:pPr>
            <a:r>
              <a:rPr lang="fr-FR" sz="2000" i="0" dirty="0">
                <a:solidFill>
                  <a:schemeClr val="accent2"/>
                </a:solidFill>
              </a:rPr>
              <a:t>LES CHAMPS ELECTRIQUES ACCELERENT LES PARTICULES</a:t>
            </a:r>
            <a:r>
              <a:rPr lang="fr-FR" sz="2000" i="0" dirty="0" smtClean="0">
                <a:solidFill>
                  <a:schemeClr val="accent2"/>
                </a:solidFill>
              </a:rPr>
              <a:t>.</a:t>
            </a:r>
            <a:endParaRPr lang="fr-FR" sz="2000" i="0" dirty="0">
              <a:solidFill>
                <a:schemeClr val="accent2"/>
              </a:solidFill>
            </a:endParaRPr>
          </a:p>
          <a:p>
            <a:pPr>
              <a:buFont typeface="Wingdings" charset="2"/>
              <a:buChar char="ü"/>
            </a:pPr>
            <a:r>
              <a:rPr lang="fr-FR" sz="2000" i="0" dirty="0">
                <a:solidFill>
                  <a:schemeClr val="accent2"/>
                </a:solidFill>
              </a:rPr>
              <a:t>LES CHAMPS MAGNETIQUES PERMETTENT DE CONTROLER LES TRAJECTOIRES.</a:t>
            </a:r>
          </a:p>
        </p:txBody>
      </p:sp>
      <p:sp>
        <p:nvSpPr>
          <p:cNvPr id="3" name="Slide Number Placeholder 2"/>
          <p:cNvSpPr>
            <a:spLocks noGrp="1"/>
          </p:cNvSpPr>
          <p:nvPr>
            <p:ph type="sldNum" sz="quarter" idx="12"/>
          </p:nvPr>
        </p:nvSpPr>
        <p:spPr/>
        <p:txBody>
          <a:bodyPr/>
          <a:lstStyle/>
          <a:p>
            <a:fld id="{5FD889E0-CAB2-4699-909D-B9A88D47ACBE}" type="slidenum">
              <a:rPr lang="en-US" smtClean="0"/>
              <a:t>81</a:t>
            </a:fld>
            <a:endParaRPr lang="en-US"/>
          </a:p>
        </p:txBody>
      </p:sp>
    </p:spTree>
    <p:extLst>
      <p:ext uri="{BB962C8B-B14F-4D97-AF65-F5344CB8AC3E}">
        <p14:creationId xmlns:p14="http://schemas.microsoft.com/office/powerpoint/2010/main" val="130374639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Les </a:t>
            </a:r>
            <a:r>
              <a:rPr lang="en-US" dirty="0" err="1" smtClean="0"/>
              <a:t>accélérateurs</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5" name="Text Box 2"/>
          <p:cNvSpPr txBox="1">
            <a:spLocks noChangeArrowheads="1"/>
          </p:cNvSpPr>
          <p:nvPr/>
        </p:nvSpPr>
        <p:spPr bwMode="auto">
          <a:xfrm>
            <a:off x="115888" y="1766888"/>
            <a:ext cx="8937625" cy="457200"/>
          </a:xfrm>
          <a:prstGeom prst="rect">
            <a:avLst/>
          </a:prstGeom>
          <a:noFill/>
          <a:ln w="9525">
            <a:noFill/>
            <a:miter lim="800000"/>
            <a:headEnd/>
            <a:tailEnd/>
          </a:ln>
        </p:spPr>
        <p:txBody>
          <a:bodyPr>
            <a:spAutoFit/>
          </a:bodyPr>
          <a:lstStyle/>
          <a:p>
            <a:pPr eaLnBrk="0" hangingPunct="0"/>
            <a:r>
              <a:rPr lang="en-GB" sz="2400" b="1" dirty="0"/>
              <a:t>Les </a:t>
            </a:r>
            <a:r>
              <a:rPr lang="en-GB" sz="2400" b="1" dirty="0" err="1"/>
              <a:t>accélérateurs</a:t>
            </a:r>
            <a:r>
              <a:rPr lang="en-GB" sz="2400" b="1" dirty="0"/>
              <a:t> </a:t>
            </a:r>
            <a:r>
              <a:rPr lang="en-GB" sz="2400" b="1" dirty="0" err="1"/>
              <a:t>circulaires</a:t>
            </a:r>
            <a:r>
              <a:rPr lang="en-GB" sz="2400" b="1" dirty="0"/>
              <a:t> : le synchrotron</a:t>
            </a:r>
            <a:endParaRPr lang="en-GB" sz="2400" b="1" dirty="0">
              <a:solidFill>
                <a:schemeClr val="accent2"/>
              </a:solidFill>
            </a:endParaRPr>
          </a:p>
        </p:txBody>
      </p:sp>
      <p:sp>
        <p:nvSpPr>
          <p:cNvPr id="6" name="Text Box 7"/>
          <p:cNvSpPr txBox="1">
            <a:spLocks noChangeArrowheads="1"/>
          </p:cNvSpPr>
          <p:nvPr/>
        </p:nvSpPr>
        <p:spPr bwMode="auto">
          <a:xfrm>
            <a:off x="206375" y="2398713"/>
            <a:ext cx="8551863" cy="1920875"/>
          </a:xfrm>
          <a:prstGeom prst="rect">
            <a:avLst/>
          </a:prstGeom>
          <a:noFill/>
          <a:ln w="9525">
            <a:noFill/>
            <a:miter lim="800000"/>
            <a:headEnd/>
            <a:tailEnd/>
          </a:ln>
        </p:spPr>
        <p:txBody>
          <a:bodyPr>
            <a:spAutoFit/>
          </a:bodyPr>
          <a:lstStyle/>
          <a:p>
            <a:pPr algn="just">
              <a:buFont typeface="Wingdings" charset="2"/>
              <a:buNone/>
            </a:pPr>
            <a:r>
              <a:rPr lang="fr-FR" sz="2000" i="0" dirty="0">
                <a:solidFill>
                  <a:schemeClr val="accent2"/>
                </a:solidFill>
              </a:rPr>
              <a:t>Si l’on ne peut jouer sur l’ajustement du champ électrique, pourquoi ne pas travailler sur le contrôle de la trajectoire, c’est-à-dire sur l’ajustement du champ magnétique.  </a:t>
            </a:r>
          </a:p>
          <a:p>
            <a:pPr algn="just">
              <a:buFont typeface="Wingdings" charset="2"/>
              <a:buNone/>
            </a:pPr>
            <a:r>
              <a:rPr lang="fr-FR" sz="2000" i="0" dirty="0">
                <a:solidFill>
                  <a:schemeClr val="accent2"/>
                </a:solidFill>
              </a:rPr>
              <a:t>L’idée consiste donc à ajuster la trajectoire pendant l’accélération pour la maintenir sur une trajectoire circulaire (rayon de courbure constant). </a:t>
            </a:r>
          </a:p>
          <a:p>
            <a:pPr algn="just">
              <a:buFont typeface="Wingdings" charset="2"/>
              <a:buNone/>
            </a:pPr>
            <a:endParaRPr lang="fr-FR" sz="2000" i="0" dirty="0">
              <a:solidFill>
                <a:schemeClr val="accent2"/>
              </a:solidFill>
            </a:endParaRPr>
          </a:p>
        </p:txBody>
      </p:sp>
      <p:sp>
        <p:nvSpPr>
          <p:cNvPr id="7" name="Text Box 9"/>
          <p:cNvSpPr txBox="1">
            <a:spLocks noChangeArrowheads="1"/>
          </p:cNvSpPr>
          <p:nvPr/>
        </p:nvSpPr>
        <p:spPr bwMode="auto">
          <a:xfrm>
            <a:off x="161925" y="4424363"/>
            <a:ext cx="4456113" cy="2289175"/>
          </a:xfrm>
          <a:prstGeom prst="rect">
            <a:avLst/>
          </a:prstGeom>
          <a:noFill/>
          <a:ln w="9525">
            <a:noFill/>
            <a:miter lim="800000"/>
            <a:headEnd/>
            <a:tailEnd/>
          </a:ln>
        </p:spPr>
        <p:txBody>
          <a:bodyPr>
            <a:spAutoFit/>
          </a:bodyPr>
          <a:lstStyle/>
          <a:p>
            <a:pPr algn="just">
              <a:buFont typeface="Wingdings" charset="2"/>
              <a:buNone/>
            </a:pPr>
            <a:r>
              <a:rPr lang="fr-FR" i="0" dirty="0">
                <a:solidFill>
                  <a:schemeClr val="accent2"/>
                </a:solidFill>
              </a:rPr>
              <a:t>L’accélérateur est donc constitué d’une série  d’aimants dipolaires (maintiennent la trajectoire circulaire) et d’aimants quadripolaire (assurent la focalisation du faisceau), intercalés avec des systèmes d’accélération radiofréquence. Des espaces sont réservés aux zones d’interaction.          </a:t>
            </a:r>
            <a:endParaRPr lang="fr-FR" dirty="0"/>
          </a:p>
        </p:txBody>
      </p:sp>
      <p:grpSp>
        <p:nvGrpSpPr>
          <p:cNvPr id="8" name="Group 30"/>
          <p:cNvGrpSpPr>
            <a:grpSpLocks/>
          </p:cNvGrpSpPr>
          <p:nvPr/>
        </p:nvGrpSpPr>
        <p:grpSpPr bwMode="auto">
          <a:xfrm>
            <a:off x="5686425" y="4222749"/>
            <a:ext cx="2314575" cy="2284413"/>
            <a:chOff x="3532" y="2188"/>
            <a:chExt cx="1700" cy="1701"/>
          </a:xfrm>
        </p:grpSpPr>
        <p:grpSp>
          <p:nvGrpSpPr>
            <p:cNvPr id="9" name="Group 16"/>
            <p:cNvGrpSpPr>
              <a:grpSpLocks/>
            </p:cNvGrpSpPr>
            <p:nvPr/>
          </p:nvGrpSpPr>
          <p:grpSpPr bwMode="auto">
            <a:xfrm>
              <a:off x="3702" y="2273"/>
              <a:ext cx="1530" cy="1530"/>
              <a:chOff x="3731" y="2529"/>
              <a:chExt cx="1530" cy="1530"/>
            </a:xfrm>
          </p:grpSpPr>
          <p:grpSp>
            <p:nvGrpSpPr>
              <p:cNvPr id="23" name="Group 12"/>
              <p:cNvGrpSpPr>
                <a:grpSpLocks/>
              </p:cNvGrpSpPr>
              <p:nvPr/>
            </p:nvGrpSpPr>
            <p:grpSpPr bwMode="auto">
              <a:xfrm>
                <a:off x="3731" y="2529"/>
                <a:ext cx="1530" cy="765"/>
                <a:chOff x="3731" y="2529"/>
                <a:chExt cx="1530" cy="765"/>
              </a:xfrm>
            </p:grpSpPr>
            <p:sp>
              <p:nvSpPr>
                <p:cNvPr id="27" name="Arc 10"/>
                <p:cNvSpPr>
                  <a:spLocks/>
                </p:cNvSpPr>
                <p:nvPr/>
              </p:nvSpPr>
              <p:spPr bwMode="auto">
                <a:xfrm rot="10800000" flipV="1">
                  <a:off x="3731" y="2529"/>
                  <a:ext cx="765" cy="765"/>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8575">
                  <a:solidFill>
                    <a:schemeClr val="tx1"/>
                  </a:solidFill>
                  <a:round/>
                  <a:headEnd/>
                  <a:tailEnd/>
                </a:ln>
              </p:spPr>
              <p:txBody>
                <a:bodyPr wrap="none" anchor="ctr">
                  <a:spAutoFit/>
                </a:bodyPr>
                <a:lstStyle/>
                <a:p>
                  <a:endParaRPr lang="fr-FR"/>
                </a:p>
              </p:txBody>
            </p:sp>
            <p:sp>
              <p:nvSpPr>
                <p:cNvPr id="28" name="Arc 11"/>
                <p:cNvSpPr>
                  <a:spLocks/>
                </p:cNvSpPr>
                <p:nvPr/>
              </p:nvSpPr>
              <p:spPr bwMode="auto">
                <a:xfrm rot="16200000" flipV="1">
                  <a:off x="4496" y="2529"/>
                  <a:ext cx="765" cy="765"/>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8575">
                  <a:solidFill>
                    <a:schemeClr val="tx1"/>
                  </a:solidFill>
                  <a:round/>
                  <a:headEnd/>
                  <a:tailEnd/>
                </a:ln>
              </p:spPr>
              <p:txBody>
                <a:bodyPr wrap="none" anchor="ctr">
                  <a:spAutoFit/>
                </a:bodyPr>
                <a:lstStyle/>
                <a:p>
                  <a:endParaRPr lang="fr-FR"/>
                </a:p>
              </p:txBody>
            </p:sp>
          </p:grpSp>
          <p:grpSp>
            <p:nvGrpSpPr>
              <p:cNvPr id="24" name="Group 13"/>
              <p:cNvGrpSpPr>
                <a:grpSpLocks/>
              </p:cNvGrpSpPr>
              <p:nvPr/>
            </p:nvGrpSpPr>
            <p:grpSpPr bwMode="auto">
              <a:xfrm flipH="1" flipV="1">
                <a:off x="3731" y="3294"/>
                <a:ext cx="1530" cy="765"/>
                <a:chOff x="3731" y="2529"/>
                <a:chExt cx="1530" cy="765"/>
              </a:xfrm>
            </p:grpSpPr>
            <p:sp>
              <p:nvSpPr>
                <p:cNvPr id="25" name="Arc 14"/>
                <p:cNvSpPr>
                  <a:spLocks/>
                </p:cNvSpPr>
                <p:nvPr/>
              </p:nvSpPr>
              <p:spPr bwMode="auto">
                <a:xfrm rot="10800000" flipV="1">
                  <a:off x="3731" y="2529"/>
                  <a:ext cx="765" cy="765"/>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8575">
                  <a:solidFill>
                    <a:schemeClr val="tx1"/>
                  </a:solidFill>
                  <a:round/>
                  <a:headEnd/>
                  <a:tailEnd/>
                </a:ln>
              </p:spPr>
              <p:txBody>
                <a:bodyPr wrap="none" anchor="ctr">
                  <a:spAutoFit/>
                </a:bodyPr>
                <a:lstStyle/>
                <a:p>
                  <a:endParaRPr lang="fr-FR"/>
                </a:p>
              </p:txBody>
            </p:sp>
            <p:sp>
              <p:nvSpPr>
                <p:cNvPr id="26" name="Arc 15"/>
                <p:cNvSpPr>
                  <a:spLocks/>
                </p:cNvSpPr>
                <p:nvPr/>
              </p:nvSpPr>
              <p:spPr bwMode="auto">
                <a:xfrm rot="16200000" flipV="1">
                  <a:off x="4496" y="2529"/>
                  <a:ext cx="765" cy="765"/>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8575">
                  <a:solidFill>
                    <a:schemeClr val="tx1"/>
                  </a:solidFill>
                  <a:round/>
                  <a:headEnd/>
                  <a:tailEnd/>
                </a:ln>
              </p:spPr>
              <p:txBody>
                <a:bodyPr wrap="none" anchor="ctr">
                  <a:spAutoFit/>
                </a:bodyPr>
                <a:lstStyle/>
                <a:p>
                  <a:endParaRPr lang="fr-FR"/>
                </a:p>
              </p:txBody>
            </p:sp>
          </p:grpSp>
        </p:grpSp>
        <p:sp>
          <p:nvSpPr>
            <p:cNvPr id="10" name="Oval 17"/>
            <p:cNvSpPr>
              <a:spLocks noChangeArrowheads="1"/>
            </p:cNvSpPr>
            <p:nvPr/>
          </p:nvSpPr>
          <p:spPr bwMode="auto">
            <a:xfrm>
              <a:off x="4297" y="2188"/>
              <a:ext cx="341" cy="199"/>
            </a:xfrm>
            <a:prstGeom prst="ellipse">
              <a:avLst/>
            </a:prstGeom>
            <a:solidFill>
              <a:srgbClr val="993F7D"/>
            </a:solidFill>
            <a:ln w="9525">
              <a:noFill/>
              <a:round/>
              <a:headEnd/>
              <a:tailEnd/>
            </a:ln>
          </p:spPr>
          <p:txBody>
            <a:bodyPr wrap="none" anchor="ctr">
              <a:spAutoFit/>
            </a:bodyPr>
            <a:lstStyle/>
            <a:p>
              <a:endParaRPr lang="fr-FR"/>
            </a:p>
          </p:txBody>
        </p:sp>
        <p:sp>
          <p:nvSpPr>
            <p:cNvPr id="11" name="Oval 18"/>
            <p:cNvSpPr>
              <a:spLocks noChangeArrowheads="1"/>
            </p:cNvSpPr>
            <p:nvPr/>
          </p:nvSpPr>
          <p:spPr bwMode="auto">
            <a:xfrm>
              <a:off x="4326" y="3690"/>
              <a:ext cx="341" cy="199"/>
            </a:xfrm>
            <a:prstGeom prst="ellipse">
              <a:avLst/>
            </a:prstGeom>
            <a:solidFill>
              <a:srgbClr val="993F7D"/>
            </a:solidFill>
            <a:ln w="9525">
              <a:noFill/>
              <a:round/>
              <a:headEnd/>
              <a:tailEnd/>
            </a:ln>
          </p:spPr>
          <p:txBody>
            <a:bodyPr wrap="none" anchor="ctr">
              <a:spAutoFit/>
            </a:bodyPr>
            <a:lstStyle/>
            <a:p>
              <a:endParaRPr lang="fr-FR"/>
            </a:p>
          </p:txBody>
        </p:sp>
        <p:sp>
          <p:nvSpPr>
            <p:cNvPr id="12" name="Oval 19"/>
            <p:cNvSpPr>
              <a:spLocks noChangeArrowheads="1"/>
            </p:cNvSpPr>
            <p:nvPr/>
          </p:nvSpPr>
          <p:spPr bwMode="auto">
            <a:xfrm>
              <a:off x="3532" y="2925"/>
              <a:ext cx="341" cy="227"/>
            </a:xfrm>
            <a:prstGeom prst="ellipse">
              <a:avLst/>
            </a:prstGeom>
            <a:solidFill>
              <a:schemeClr val="hlink"/>
            </a:solidFill>
            <a:ln w="9525">
              <a:noFill/>
              <a:round/>
              <a:headEnd/>
              <a:tailEnd/>
            </a:ln>
          </p:spPr>
          <p:txBody>
            <a:bodyPr wrap="none" anchor="ctr">
              <a:spAutoFit/>
            </a:bodyPr>
            <a:lstStyle/>
            <a:p>
              <a:endParaRPr lang="fr-FR"/>
            </a:p>
          </p:txBody>
        </p:sp>
        <p:sp>
          <p:nvSpPr>
            <p:cNvPr id="13" name="Text Box 20"/>
            <p:cNvSpPr txBox="1">
              <a:spLocks noChangeArrowheads="1"/>
            </p:cNvSpPr>
            <p:nvPr/>
          </p:nvSpPr>
          <p:spPr bwMode="auto">
            <a:xfrm>
              <a:off x="4353" y="3465"/>
              <a:ext cx="308" cy="231"/>
            </a:xfrm>
            <a:prstGeom prst="rect">
              <a:avLst/>
            </a:prstGeom>
            <a:noFill/>
            <a:ln w="9525">
              <a:noFill/>
              <a:miter lim="800000"/>
              <a:headEnd/>
              <a:tailEnd/>
            </a:ln>
          </p:spPr>
          <p:txBody>
            <a:bodyPr wrap="none">
              <a:spAutoFit/>
            </a:bodyPr>
            <a:lstStyle/>
            <a:p>
              <a:r>
                <a:rPr lang="fr-FR"/>
                <a:t>RF</a:t>
              </a:r>
            </a:p>
          </p:txBody>
        </p:sp>
        <p:sp>
          <p:nvSpPr>
            <p:cNvPr id="14" name="Text Box 21"/>
            <p:cNvSpPr txBox="1">
              <a:spLocks noChangeArrowheads="1"/>
            </p:cNvSpPr>
            <p:nvPr/>
          </p:nvSpPr>
          <p:spPr bwMode="auto">
            <a:xfrm>
              <a:off x="3762" y="3124"/>
              <a:ext cx="252" cy="231"/>
            </a:xfrm>
            <a:prstGeom prst="rect">
              <a:avLst/>
            </a:prstGeom>
            <a:noFill/>
            <a:ln w="9525">
              <a:noFill/>
              <a:miter lim="800000"/>
              <a:headEnd/>
              <a:tailEnd/>
            </a:ln>
          </p:spPr>
          <p:txBody>
            <a:bodyPr wrap="none">
              <a:spAutoFit/>
            </a:bodyPr>
            <a:lstStyle/>
            <a:p>
              <a:r>
                <a:rPr lang="fr-FR"/>
                <a:t>IP</a:t>
              </a:r>
            </a:p>
          </p:txBody>
        </p:sp>
        <p:sp>
          <p:nvSpPr>
            <p:cNvPr id="15" name="AutoShape 23"/>
            <p:cNvSpPr>
              <a:spLocks noChangeArrowheads="1"/>
            </p:cNvSpPr>
            <p:nvPr/>
          </p:nvSpPr>
          <p:spPr bwMode="auto">
            <a:xfrm rot="-539973">
              <a:off x="4127" y="2217"/>
              <a:ext cx="171" cy="22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7 w 21600"/>
                <a:gd name="T13" fmla="*/ 4472 h 21600"/>
                <a:gd name="T14" fmla="*/ 17053 w 21600"/>
                <a:gd name="T15" fmla="*/ 1712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2"/>
            </a:solidFill>
            <a:ln w="9525">
              <a:noFill/>
              <a:miter lim="800000"/>
              <a:headEnd/>
              <a:tailEnd/>
            </a:ln>
          </p:spPr>
          <p:txBody>
            <a:bodyPr wrap="none" anchor="ctr">
              <a:spAutoFit/>
            </a:bodyPr>
            <a:lstStyle/>
            <a:p>
              <a:endParaRPr lang="fr-FR"/>
            </a:p>
          </p:txBody>
        </p:sp>
        <p:sp>
          <p:nvSpPr>
            <p:cNvPr id="16" name="AutoShape 24"/>
            <p:cNvSpPr>
              <a:spLocks noChangeArrowheads="1"/>
            </p:cNvSpPr>
            <p:nvPr/>
          </p:nvSpPr>
          <p:spPr bwMode="auto">
            <a:xfrm rot="-2620091">
              <a:off x="3957" y="2302"/>
              <a:ext cx="171" cy="22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7 w 21600"/>
                <a:gd name="T13" fmla="*/ 4472 h 21600"/>
                <a:gd name="T14" fmla="*/ 17053 w 21600"/>
                <a:gd name="T15" fmla="*/ 1712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0066"/>
            </a:solidFill>
            <a:ln w="9525">
              <a:noFill/>
              <a:miter lim="800000"/>
              <a:headEnd/>
              <a:tailEnd/>
            </a:ln>
          </p:spPr>
          <p:txBody>
            <a:bodyPr wrap="none" anchor="ctr">
              <a:spAutoFit/>
            </a:bodyPr>
            <a:lstStyle/>
            <a:p>
              <a:endParaRPr lang="fr-FR"/>
            </a:p>
          </p:txBody>
        </p:sp>
        <p:sp>
          <p:nvSpPr>
            <p:cNvPr id="17" name="AutoShape 25"/>
            <p:cNvSpPr>
              <a:spLocks noChangeArrowheads="1"/>
            </p:cNvSpPr>
            <p:nvPr/>
          </p:nvSpPr>
          <p:spPr bwMode="auto">
            <a:xfrm rot="-3157612">
              <a:off x="3815" y="2415"/>
              <a:ext cx="171" cy="22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7 w 21600"/>
                <a:gd name="T13" fmla="*/ 4472 h 21600"/>
                <a:gd name="T14" fmla="*/ 17053 w 21600"/>
                <a:gd name="T15" fmla="*/ 1712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2"/>
            </a:solidFill>
            <a:ln w="9525">
              <a:noFill/>
              <a:miter lim="800000"/>
              <a:headEnd/>
              <a:tailEnd/>
            </a:ln>
          </p:spPr>
          <p:txBody>
            <a:bodyPr wrap="none" anchor="ctr">
              <a:spAutoFit/>
            </a:bodyPr>
            <a:lstStyle/>
            <a:p>
              <a:endParaRPr lang="fr-FR"/>
            </a:p>
          </p:txBody>
        </p:sp>
        <p:sp>
          <p:nvSpPr>
            <p:cNvPr id="18" name="AutoShape 26"/>
            <p:cNvSpPr>
              <a:spLocks noChangeArrowheads="1"/>
            </p:cNvSpPr>
            <p:nvPr/>
          </p:nvSpPr>
          <p:spPr bwMode="auto">
            <a:xfrm rot="-3434789">
              <a:off x="3702" y="2557"/>
              <a:ext cx="171" cy="22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7 w 21600"/>
                <a:gd name="T13" fmla="*/ 4472 h 21600"/>
                <a:gd name="T14" fmla="*/ 17053 w 21600"/>
                <a:gd name="T15" fmla="*/ 1712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0066"/>
            </a:solidFill>
            <a:ln w="9525">
              <a:noFill/>
              <a:miter lim="800000"/>
              <a:headEnd/>
              <a:tailEnd/>
            </a:ln>
          </p:spPr>
          <p:txBody>
            <a:bodyPr wrap="none" anchor="ctr">
              <a:spAutoFit/>
            </a:bodyPr>
            <a:lstStyle/>
            <a:p>
              <a:endParaRPr lang="fr-FR"/>
            </a:p>
          </p:txBody>
        </p:sp>
        <p:sp>
          <p:nvSpPr>
            <p:cNvPr id="20" name="AutoShape 27"/>
            <p:cNvSpPr>
              <a:spLocks noChangeArrowheads="1"/>
            </p:cNvSpPr>
            <p:nvPr/>
          </p:nvSpPr>
          <p:spPr bwMode="auto">
            <a:xfrm rot="-4101910">
              <a:off x="3645" y="2727"/>
              <a:ext cx="171" cy="22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7 w 21600"/>
                <a:gd name="T13" fmla="*/ 4472 h 21600"/>
                <a:gd name="T14" fmla="*/ 17053 w 21600"/>
                <a:gd name="T15" fmla="*/ 1712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2"/>
            </a:solidFill>
            <a:ln w="9525">
              <a:noFill/>
              <a:miter lim="800000"/>
              <a:headEnd/>
              <a:tailEnd/>
            </a:ln>
          </p:spPr>
          <p:txBody>
            <a:bodyPr wrap="none" anchor="ctr">
              <a:spAutoFit/>
            </a:bodyPr>
            <a:lstStyle/>
            <a:p>
              <a:endParaRPr lang="fr-FR"/>
            </a:p>
          </p:txBody>
        </p:sp>
        <p:sp>
          <p:nvSpPr>
            <p:cNvPr id="21" name="Text Box 28"/>
            <p:cNvSpPr txBox="1">
              <a:spLocks noChangeArrowheads="1"/>
            </p:cNvSpPr>
            <p:nvPr/>
          </p:nvSpPr>
          <p:spPr bwMode="auto">
            <a:xfrm>
              <a:off x="3787" y="2755"/>
              <a:ext cx="220" cy="231"/>
            </a:xfrm>
            <a:prstGeom prst="rect">
              <a:avLst/>
            </a:prstGeom>
            <a:noFill/>
            <a:ln w="9525">
              <a:noFill/>
              <a:miter lim="800000"/>
              <a:headEnd/>
              <a:tailEnd/>
            </a:ln>
          </p:spPr>
          <p:txBody>
            <a:bodyPr wrap="none">
              <a:spAutoFit/>
            </a:bodyPr>
            <a:lstStyle/>
            <a:p>
              <a:r>
                <a:rPr lang="fr-FR"/>
                <a:t>D</a:t>
              </a:r>
            </a:p>
          </p:txBody>
        </p:sp>
        <p:sp>
          <p:nvSpPr>
            <p:cNvPr id="22" name="Text Box 29"/>
            <p:cNvSpPr txBox="1">
              <a:spLocks noChangeArrowheads="1"/>
            </p:cNvSpPr>
            <p:nvPr/>
          </p:nvSpPr>
          <p:spPr bwMode="auto">
            <a:xfrm>
              <a:off x="4042" y="2415"/>
              <a:ext cx="228" cy="231"/>
            </a:xfrm>
            <a:prstGeom prst="rect">
              <a:avLst/>
            </a:prstGeom>
            <a:noFill/>
            <a:ln w="9525">
              <a:noFill/>
              <a:miter lim="800000"/>
              <a:headEnd/>
              <a:tailEnd/>
            </a:ln>
          </p:spPr>
          <p:txBody>
            <a:bodyPr wrap="none">
              <a:spAutoFit/>
            </a:bodyPr>
            <a:lstStyle/>
            <a:p>
              <a:r>
                <a:rPr lang="fr-FR"/>
                <a:t>Q</a:t>
              </a:r>
            </a:p>
          </p:txBody>
        </p:sp>
      </p:grpSp>
      <p:sp>
        <p:nvSpPr>
          <p:cNvPr id="3" name="Slide Number Placeholder 2"/>
          <p:cNvSpPr>
            <a:spLocks noGrp="1"/>
          </p:cNvSpPr>
          <p:nvPr>
            <p:ph type="sldNum" sz="quarter" idx="12"/>
          </p:nvPr>
        </p:nvSpPr>
        <p:spPr/>
        <p:txBody>
          <a:bodyPr/>
          <a:lstStyle/>
          <a:p>
            <a:fld id="{5FD889E0-CAB2-4699-909D-B9A88D47ACBE}" type="slidenum">
              <a:rPr lang="en-US" smtClean="0"/>
              <a:t>82</a:t>
            </a:fld>
            <a:endParaRPr lang="en-US"/>
          </a:p>
        </p:txBody>
      </p:sp>
    </p:spTree>
    <p:extLst>
      <p:ext uri="{BB962C8B-B14F-4D97-AF65-F5344CB8AC3E}">
        <p14:creationId xmlns:p14="http://schemas.microsoft.com/office/powerpoint/2010/main" val="44014901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Les </a:t>
            </a:r>
            <a:r>
              <a:rPr lang="en-US" dirty="0" err="1" smtClean="0"/>
              <a:t>accélérateurs</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5" name="Text Box 2"/>
          <p:cNvSpPr txBox="1">
            <a:spLocks noChangeArrowheads="1"/>
          </p:cNvSpPr>
          <p:nvPr/>
        </p:nvSpPr>
        <p:spPr bwMode="auto">
          <a:xfrm>
            <a:off x="174626" y="2163763"/>
            <a:ext cx="4984750" cy="830997"/>
          </a:xfrm>
          <a:prstGeom prst="rect">
            <a:avLst/>
          </a:prstGeom>
          <a:noFill/>
          <a:ln w="9525">
            <a:noFill/>
            <a:miter lim="800000"/>
            <a:headEnd/>
            <a:tailEnd/>
          </a:ln>
        </p:spPr>
        <p:txBody>
          <a:bodyPr wrap="square">
            <a:spAutoFit/>
          </a:bodyPr>
          <a:lstStyle/>
          <a:p>
            <a:pPr eaLnBrk="0" hangingPunct="0"/>
            <a:r>
              <a:rPr lang="en-GB" sz="2400" b="1" dirty="0"/>
              <a:t>Les </a:t>
            </a:r>
            <a:r>
              <a:rPr lang="en-GB" sz="2400" b="1" dirty="0" err="1"/>
              <a:t>accélérateurs</a:t>
            </a:r>
            <a:r>
              <a:rPr lang="en-GB" sz="2400" b="1" dirty="0"/>
              <a:t> </a:t>
            </a:r>
            <a:r>
              <a:rPr lang="en-GB" sz="2400" b="1" dirty="0" err="1"/>
              <a:t>circulaires</a:t>
            </a:r>
            <a:r>
              <a:rPr lang="en-GB" sz="2400" b="1" dirty="0"/>
              <a:t> : </a:t>
            </a:r>
            <a:endParaRPr lang="en-GB" sz="2400" b="1" dirty="0" smtClean="0"/>
          </a:p>
          <a:p>
            <a:pPr eaLnBrk="0" hangingPunct="0"/>
            <a:r>
              <a:rPr lang="fr-FR" sz="2400" dirty="0" smtClean="0">
                <a:solidFill>
                  <a:srgbClr val="C00000"/>
                </a:solidFill>
              </a:rPr>
              <a:t>Contrôle de la trajectoire</a:t>
            </a:r>
            <a:endParaRPr lang="en-GB" sz="2400" b="1" dirty="0">
              <a:solidFill>
                <a:schemeClr val="accent2"/>
              </a:solidFill>
            </a:endParaRPr>
          </a:p>
        </p:txBody>
      </p:sp>
      <p:pic>
        <p:nvPicPr>
          <p:cNvPr id="6" name="Picture 2"/>
          <p:cNvPicPr>
            <a:picLocks noChangeAspect="1" noChangeArrowheads="1"/>
          </p:cNvPicPr>
          <p:nvPr/>
        </p:nvPicPr>
        <p:blipFill>
          <a:blip r:embed="rId3" cstate="print"/>
          <a:srcRect/>
          <a:stretch>
            <a:fillRect/>
          </a:stretch>
        </p:blipFill>
        <p:spPr bwMode="auto">
          <a:xfrm>
            <a:off x="5843588" y="4274939"/>
            <a:ext cx="2515926" cy="2436055"/>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5953075" y="1776760"/>
            <a:ext cx="2219325" cy="2419350"/>
          </a:xfrm>
          <a:prstGeom prst="rect">
            <a:avLst/>
          </a:prstGeom>
          <a:noFill/>
          <a:ln w="9525">
            <a:noFill/>
            <a:miter lim="800000"/>
            <a:headEnd/>
            <a:tailEnd/>
          </a:ln>
        </p:spPr>
      </p:pic>
      <p:sp>
        <p:nvSpPr>
          <p:cNvPr id="8" name="Espace réservé du contenu 2"/>
          <p:cNvSpPr txBox="1">
            <a:spLocks/>
          </p:cNvSpPr>
          <p:nvPr/>
        </p:nvSpPr>
        <p:spPr>
          <a:xfrm>
            <a:off x="330200" y="3790950"/>
            <a:ext cx="4543425" cy="2257425"/>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0" i="0" u="none" strike="noStrike" kern="1200" cap="none" spc="0" normalizeH="0" baseline="0" noProof="0" dirty="0" smtClean="0">
                <a:ln>
                  <a:noFill/>
                </a:ln>
                <a:solidFill>
                  <a:schemeClr val="tx1"/>
                </a:solidFill>
                <a:effectLst/>
                <a:uLnTx/>
                <a:uFillTx/>
                <a:latin typeface="+mn-lt"/>
                <a:ea typeface="+mn-ea"/>
                <a:cs typeface="+mn-cs"/>
              </a:rPr>
              <a:t>Des aimants permettent de courber la trajectoire des particules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0" i="0" u="none" strike="noStrike" kern="1200" cap="none" spc="0" normalizeH="0" baseline="0" noProof="0" dirty="0" smtClean="0">
                <a:ln>
                  <a:noFill/>
                </a:ln>
                <a:solidFill>
                  <a:schemeClr val="tx1"/>
                </a:solidFill>
                <a:effectLst/>
                <a:uLnTx/>
                <a:uFillTx/>
                <a:latin typeface="+mn-lt"/>
                <a:ea typeface="+mn-ea"/>
                <a:cs typeface="+mn-cs"/>
              </a:rPr>
              <a:t> Il faut aussi contrôler la taille du faisceau de particules: focalisation à l’aide de </a:t>
            </a:r>
            <a:r>
              <a:rPr kumimoji="0" lang="fr-FR" sz="2000" b="0" i="0" u="none" strike="noStrike" kern="1200" cap="none" spc="0" normalizeH="0" baseline="0" noProof="0" dirty="0" err="1" smtClean="0">
                <a:ln>
                  <a:noFill/>
                </a:ln>
                <a:solidFill>
                  <a:schemeClr val="tx1"/>
                </a:solidFill>
                <a:effectLst/>
                <a:uLnTx/>
                <a:uFillTx/>
                <a:latin typeface="+mn-lt"/>
                <a:ea typeface="+mn-ea"/>
                <a:cs typeface="+mn-cs"/>
              </a:rPr>
              <a:t>quadrupoles</a:t>
            </a:r>
            <a:endParaRPr kumimoji="0" lang="fr-FR"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3" name="Slide Number Placeholder 2"/>
          <p:cNvSpPr>
            <a:spLocks noGrp="1"/>
          </p:cNvSpPr>
          <p:nvPr>
            <p:ph type="sldNum" sz="quarter" idx="12"/>
          </p:nvPr>
        </p:nvSpPr>
        <p:spPr/>
        <p:txBody>
          <a:bodyPr/>
          <a:lstStyle/>
          <a:p>
            <a:fld id="{5FD889E0-CAB2-4699-909D-B9A88D47ACBE}" type="slidenum">
              <a:rPr lang="en-US" smtClean="0"/>
              <a:t>83</a:t>
            </a:fld>
            <a:endParaRPr lang="en-US"/>
          </a:p>
        </p:txBody>
      </p:sp>
    </p:spTree>
    <p:extLst>
      <p:ext uri="{BB962C8B-B14F-4D97-AF65-F5344CB8AC3E}">
        <p14:creationId xmlns:p14="http://schemas.microsoft.com/office/powerpoint/2010/main" val="44014901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Rayonnement</a:t>
            </a:r>
            <a:r>
              <a:rPr lang="en-US" dirty="0" smtClean="0"/>
              <a:t> de </a:t>
            </a:r>
            <a:r>
              <a:rPr lang="en-US" dirty="0" err="1" smtClean="0"/>
              <a:t>freinage</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16" name="Picture 1"/>
          <p:cNvPicPr>
            <a:picLocks noChangeAspect="1" noChangeArrowheads="1"/>
          </p:cNvPicPr>
          <p:nvPr/>
        </p:nvPicPr>
        <p:blipFill>
          <a:blip r:embed="rId3" cstate="print"/>
          <a:srcRect/>
          <a:stretch>
            <a:fillRect/>
          </a:stretch>
        </p:blipFill>
        <p:spPr bwMode="auto">
          <a:xfrm>
            <a:off x="497012" y="2355105"/>
            <a:ext cx="4680520" cy="3471019"/>
          </a:xfrm>
          <a:prstGeom prst="rect">
            <a:avLst/>
          </a:prstGeom>
          <a:noFill/>
          <a:ln w="9525">
            <a:noFill/>
            <a:miter lim="800000"/>
            <a:headEnd/>
            <a:tailEnd/>
          </a:ln>
        </p:spPr>
      </p:pic>
      <p:sp>
        <p:nvSpPr>
          <p:cNvPr id="3" name="TextBox 2"/>
          <p:cNvSpPr txBox="1"/>
          <p:nvPr/>
        </p:nvSpPr>
        <p:spPr>
          <a:xfrm>
            <a:off x="6175375" y="2667000"/>
            <a:ext cx="2411838" cy="369332"/>
          </a:xfrm>
          <a:prstGeom prst="rect">
            <a:avLst/>
          </a:prstGeom>
          <a:noFill/>
        </p:spPr>
        <p:txBody>
          <a:bodyPr wrap="none" rtlCol="0">
            <a:spAutoFit/>
          </a:bodyPr>
          <a:lstStyle/>
          <a:p>
            <a:r>
              <a:rPr lang="en-US" dirty="0" err="1" smtClean="0"/>
              <a:t>Dit</a:t>
            </a:r>
            <a:r>
              <a:rPr lang="en-US" dirty="0" smtClean="0"/>
              <a:t> </a:t>
            </a:r>
            <a:r>
              <a:rPr lang="en-US" dirty="0" err="1" smtClean="0"/>
              <a:t>aussi</a:t>
            </a:r>
            <a:r>
              <a:rPr lang="en-US" dirty="0" smtClean="0"/>
              <a:t> </a:t>
            </a:r>
            <a:r>
              <a:rPr lang="en-US" dirty="0" err="1" smtClean="0"/>
              <a:t>bremstrahlung</a:t>
            </a:r>
            <a:endParaRPr lang="en-US" dirty="0"/>
          </a:p>
        </p:txBody>
      </p:sp>
      <p:sp>
        <p:nvSpPr>
          <p:cNvPr id="5" name="Slide Number Placeholder 4"/>
          <p:cNvSpPr>
            <a:spLocks noGrp="1"/>
          </p:cNvSpPr>
          <p:nvPr>
            <p:ph type="sldNum" sz="quarter" idx="12"/>
          </p:nvPr>
        </p:nvSpPr>
        <p:spPr/>
        <p:txBody>
          <a:bodyPr/>
          <a:lstStyle/>
          <a:p>
            <a:fld id="{5FD889E0-CAB2-4699-909D-B9A88D47ACBE}" type="slidenum">
              <a:rPr lang="en-US" smtClean="0"/>
              <a:t>84</a:t>
            </a:fld>
            <a:endParaRPr lang="en-US"/>
          </a:p>
        </p:txBody>
      </p:sp>
    </p:spTree>
    <p:extLst>
      <p:ext uri="{BB962C8B-B14F-4D97-AF65-F5344CB8AC3E}">
        <p14:creationId xmlns:p14="http://schemas.microsoft.com/office/powerpoint/2010/main" val="44014901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Cascade </a:t>
            </a:r>
            <a:r>
              <a:rPr lang="en-US" dirty="0" err="1" smtClean="0"/>
              <a:t>électromagnétique</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3" name="Picture 2"/>
          <p:cNvPicPr>
            <a:picLocks noChangeAspect="1"/>
          </p:cNvPicPr>
          <p:nvPr/>
        </p:nvPicPr>
        <p:blipFill>
          <a:blip r:embed="rId3"/>
          <a:stretch>
            <a:fillRect/>
          </a:stretch>
        </p:blipFill>
        <p:spPr>
          <a:xfrm>
            <a:off x="5165725" y="1917700"/>
            <a:ext cx="3848100" cy="3911600"/>
          </a:xfrm>
          <a:prstGeom prst="rect">
            <a:avLst/>
          </a:prstGeom>
        </p:spPr>
      </p:pic>
      <p:sp>
        <p:nvSpPr>
          <p:cNvPr id="5" name="TextBox 4"/>
          <p:cNvSpPr txBox="1"/>
          <p:nvPr/>
        </p:nvSpPr>
        <p:spPr>
          <a:xfrm>
            <a:off x="555625" y="2333625"/>
            <a:ext cx="184666" cy="369332"/>
          </a:xfrm>
          <a:prstGeom prst="rect">
            <a:avLst/>
          </a:prstGeom>
          <a:noFill/>
        </p:spPr>
        <p:txBody>
          <a:bodyPr wrap="none" rtlCol="0">
            <a:spAutoFit/>
          </a:bodyPr>
          <a:lstStyle/>
          <a:p>
            <a:endParaRPr lang="en-US" dirty="0"/>
          </a:p>
        </p:txBody>
      </p:sp>
      <p:sp>
        <p:nvSpPr>
          <p:cNvPr id="6" name="Rectangle 5"/>
          <p:cNvSpPr/>
          <p:nvPr/>
        </p:nvSpPr>
        <p:spPr>
          <a:xfrm>
            <a:off x="317500" y="2478465"/>
            <a:ext cx="4794250" cy="2862323"/>
          </a:xfrm>
          <a:prstGeom prst="rect">
            <a:avLst/>
          </a:prstGeom>
        </p:spPr>
        <p:txBody>
          <a:bodyPr wrap="square">
            <a:spAutoFit/>
          </a:bodyPr>
          <a:lstStyle/>
          <a:p>
            <a:pPr>
              <a:buFont typeface="Wingdings" charset="2"/>
              <a:buChar char="ü"/>
            </a:pPr>
            <a:r>
              <a:rPr lang="fr-FR" dirty="0"/>
              <a:t>Les électrons commencent par perdre leur énergie par rayonnement de freinage.</a:t>
            </a:r>
          </a:p>
          <a:p>
            <a:pPr>
              <a:buFont typeface="Wingdings" charset="2"/>
              <a:buChar char="ü"/>
            </a:pPr>
            <a:endParaRPr lang="fr-FR" dirty="0"/>
          </a:p>
          <a:p>
            <a:pPr>
              <a:buFont typeface="Wingdings" charset="2"/>
              <a:buChar char="ü"/>
            </a:pPr>
            <a:r>
              <a:rPr lang="fr-FR" dirty="0"/>
              <a:t>Les photons perdent leur énergie par création de paires, diffusion Compton et effet photoélectrique. </a:t>
            </a:r>
          </a:p>
          <a:p>
            <a:pPr>
              <a:buFont typeface="Wingdings" charset="2"/>
              <a:buChar char="ü"/>
            </a:pPr>
            <a:endParaRPr lang="fr-FR" dirty="0"/>
          </a:p>
          <a:p>
            <a:pPr>
              <a:buFont typeface="Wingdings" charset="2"/>
              <a:buChar char="ü"/>
            </a:pPr>
            <a:r>
              <a:rPr lang="fr-FR" dirty="0"/>
              <a:t>Les positrons s’annihilent avec les électrons du milieu pour produire des photons.</a:t>
            </a:r>
          </a:p>
          <a:p>
            <a:r>
              <a:rPr lang="fr-FR" dirty="0" smtClean="0"/>
              <a:t> </a:t>
            </a:r>
            <a:endParaRPr lang="fr-FR" dirty="0"/>
          </a:p>
        </p:txBody>
      </p:sp>
      <p:sp>
        <p:nvSpPr>
          <p:cNvPr id="7" name="Slide Number Placeholder 6"/>
          <p:cNvSpPr>
            <a:spLocks noGrp="1"/>
          </p:cNvSpPr>
          <p:nvPr>
            <p:ph type="sldNum" sz="quarter" idx="12"/>
          </p:nvPr>
        </p:nvSpPr>
        <p:spPr/>
        <p:txBody>
          <a:bodyPr/>
          <a:lstStyle/>
          <a:p>
            <a:fld id="{5FD889E0-CAB2-4699-909D-B9A88D47ACBE}" type="slidenum">
              <a:rPr lang="en-US" smtClean="0"/>
              <a:t>85</a:t>
            </a:fld>
            <a:endParaRPr lang="en-US"/>
          </a:p>
        </p:txBody>
      </p:sp>
    </p:spTree>
    <p:extLst>
      <p:ext uri="{BB962C8B-B14F-4D97-AF65-F5344CB8AC3E}">
        <p14:creationId xmlns:p14="http://schemas.microsoft.com/office/powerpoint/2010/main" val="44014901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189" y="1688122"/>
            <a:ext cx="6892474" cy="5169877"/>
          </a:xfrm>
          <a:prstGeom prst="rect">
            <a:avLst/>
          </a:prstGeom>
        </p:spPr>
      </p:pic>
      <p:sp>
        <p:nvSpPr>
          <p:cNvPr id="2" name="Titre 1"/>
          <p:cNvSpPr>
            <a:spLocks noGrp="1"/>
          </p:cNvSpPr>
          <p:nvPr>
            <p:ph type="title"/>
          </p:nvPr>
        </p:nvSpPr>
        <p:spPr/>
        <p:txBody>
          <a:bodyPr/>
          <a:lstStyle/>
          <a:p>
            <a:r>
              <a:rPr lang="fr-FR" dirty="0" smtClean="0"/>
              <a:t>Le détecteur ATLAS</a:t>
            </a:r>
            <a:endParaRPr lang="fr-FR" dirty="0"/>
          </a:p>
        </p:txBody>
      </p:sp>
      <p:sp>
        <p:nvSpPr>
          <p:cNvPr id="5" name="Espace réservé du pied de page 4"/>
          <p:cNvSpPr>
            <a:spLocks noGrp="1"/>
          </p:cNvSpPr>
          <p:nvPr>
            <p:ph type="ftr" sz="quarter" idx="11"/>
          </p:nvPr>
        </p:nvSpPr>
        <p:spPr/>
        <p:txBody>
          <a:bodyPr/>
          <a:lstStyle/>
          <a:p>
            <a:r>
              <a:rPr lang="fr-FR" smtClean="0"/>
              <a:t>J. MALCLES 25/09/2012</a:t>
            </a:r>
            <a:endParaRPr lang="en-US"/>
          </a:p>
        </p:txBody>
      </p:sp>
      <p:cxnSp>
        <p:nvCxnSpPr>
          <p:cNvPr id="11" name="Connecteur droit avec flèche 10"/>
          <p:cNvCxnSpPr/>
          <p:nvPr/>
        </p:nvCxnSpPr>
        <p:spPr>
          <a:xfrm flipV="1">
            <a:off x="7554543" y="1718266"/>
            <a:ext cx="1" cy="239151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7555663" y="2556944"/>
            <a:ext cx="603050" cy="369332"/>
          </a:xfrm>
          <a:prstGeom prst="rect">
            <a:avLst/>
          </a:prstGeom>
          <a:noFill/>
        </p:spPr>
        <p:txBody>
          <a:bodyPr wrap="none" rtlCol="0">
            <a:spAutoFit/>
          </a:bodyPr>
          <a:lstStyle/>
          <a:p>
            <a:r>
              <a:rPr lang="en-US" dirty="0" smtClean="0">
                <a:solidFill>
                  <a:srgbClr val="C00000"/>
                </a:solidFill>
              </a:rPr>
              <a:t>22m</a:t>
            </a:r>
            <a:endParaRPr lang="fr-FR" dirty="0">
              <a:solidFill>
                <a:srgbClr val="C00000"/>
              </a:solidFill>
            </a:endParaRPr>
          </a:p>
        </p:txBody>
      </p:sp>
      <p:grpSp>
        <p:nvGrpSpPr>
          <p:cNvPr id="22" name="Groupe 21"/>
          <p:cNvGrpSpPr/>
          <p:nvPr/>
        </p:nvGrpSpPr>
        <p:grpSpPr>
          <a:xfrm>
            <a:off x="44604" y="2585496"/>
            <a:ext cx="6997227" cy="1417792"/>
            <a:chOff x="44604" y="2585496"/>
            <a:chExt cx="6997227" cy="1417792"/>
          </a:xfrm>
        </p:grpSpPr>
        <p:cxnSp>
          <p:nvCxnSpPr>
            <p:cNvPr id="14" name="Connecteur droit avec flèche 13"/>
            <p:cNvCxnSpPr/>
            <p:nvPr/>
          </p:nvCxnSpPr>
          <p:spPr>
            <a:xfrm flipV="1">
              <a:off x="44604" y="3278459"/>
              <a:ext cx="3668751" cy="724829"/>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flipH="1">
              <a:off x="3798849" y="2642839"/>
              <a:ext cx="3114908" cy="60960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6735337" y="2585496"/>
              <a:ext cx="306494" cy="369332"/>
            </a:xfrm>
            <a:prstGeom prst="rect">
              <a:avLst/>
            </a:prstGeom>
            <a:noFill/>
          </p:spPr>
          <p:txBody>
            <a:bodyPr wrap="none" rtlCol="0">
              <a:spAutoFit/>
            </a:bodyPr>
            <a:lstStyle/>
            <a:p>
              <a:r>
                <a:rPr lang="fr-FR" dirty="0" smtClean="0">
                  <a:solidFill>
                    <a:schemeClr val="accent1">
                      <a:lumMod val="75000"/>
                    </a:schemeClr>
                  </a:solidFill>
                </a:rPr>
                <a:t>p</a:t>
              </a:r>
              <a:endParaRPr lang="fr-FR" dirty="0">
                <a:solidFill>
                  <a:schemeClr val="accent1">
                    <a:lumMod val="75000"/>
                  </a:schemeClr>
                </a:solidFill>
              </a:endParaRPr>
            </a:p>
          </p:txBody>
        </p:sp>
        <p:sp>
          <p:nvSpPr>
            <p:cNvPr id="21" name="ZoneTexte 20"/>
            <p:cNvSpPr txBox="1"/>
            <p:nvPr/>
          </p:nvSpPr>
          <p:spPr>
            <a:xfrm>
              <a:off x="163551" y="3633956"/>
              <a:ext cx="306494" cy="369332"/>
            </a:xfrm>
            <a:prstGeom prst="rect">
              <a:avLst/>
            </a:prstGeom>
            <a:noFill/>
          </p:spPr>
          <p:txBody>
            <a:bodyPr wrap="none" rtlCol="0">
              <a:spAutoFit/>
            </a:bodyPr>
            <a:lstStyle/>
            <a:p>
              <a:r>
                <a:rPr lang="fr-FR" dirty="0" smtClean="0">
                  <a:solidFill>
                    <a:schemeClr val="accent1">
                      <a:lumMod val="75000"/>
                    </a:schemeClr>
                  </a:solidFill>
                </a:rPr>
                <a:t>p</a:t>
              </a:r>
              <a:endParaRPr lang="fr-FR" dirty="0">
                <a:solidFill>
                  <a:schemeClr val="accent1">
                    <a:lumMod val="75000"/>
                  </a:schemeClr>
                </a:solidFill>
              </a:endParaRPr>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t>86</a:t>
            </a:fld>
            <a:endParaRPr lang="en-US"/>
          </a:p>
        </p:txBody>
      </p:sp>
    </p:spTree>
    <p:extLst>
      <p:ext uri="{BB962C8B-B14F-4D97-AF65-F5344CB8AC3E}">
        <p14:creationId xmlns:p14="http://schemas.microsoft.com/office/powerpoint/2010/main" val="37169339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1384" y="1749189"/>
            <a:ext cx="7543789" cy="5030751"/>
          </a:xfrm>
        </p:spPr>
      </p:pic>
      <p:sp>
        <p:nvSpPr>
          <p:cNvPr id="3" name="Espace réservé du pied de page 2"/>
          <p:cNvSpPr>
            <a:spLocks noGrp="1"/>
          </p:cNvSpPr>
          <p:nvPr>
            <p:ph type="ftr" sz="quarter" idx="11"/>
          </p:nvPr>
        </p:nvSpPr>
        <p:spPr/>
        <p:txBody>
          <a:bodyPr/>
          <a:lstStyle/>
          <a:p>
            <a:r>
              <a:rPr lang="fr-FR" smtClean="0"/>
              <a:t>J. MALCLES 25/09/2012</a:t>
            </a:r>
            <a:endParaRPr lang="en-US"/>
          </a:p>
        </p:txBody>
      </p:sp>
      <p:sp>
        <p:nvSpPr>
          <p:cNvPr id="10" name="Titre 1"/>
          <p:cNvSpPr>
            <a:spLocks noGrp="1"/>
          </p:cNvSpPr>
          <p:nvPr>
            <p:ph type="title"/>
          </p:nvPr>
        </p:nvSpPr>
        <p:spPr>
          <a:xfrm>
            <a:off x="284163" y="630382"/>
            <a:ext cx="8574087" cy="967840"/>
          </a:xfrm>
        </p:spPr>
        <p:txBody>
          <a:bodyPr/>
          <a:lstStyle/>
          <a:p>
            <a:r>
              <a:rPr lang="fr-FR" dirty="0" smtClean="0"/>
              <a:t>Le détecteur ATLAS</a:t>
            </a:r>
            <a:endParaRPr lang="fr-FR"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2" name="Slide Number Placeholder 1"/>
          <p:cNvSpPr>
            <a:spLocks noGrp="1"/>
          </p:cNvSpPr>
          <p:nvPr>
            <p:ph type="sldNum" sz="quarter" idx="12"/>
          </p:nvPr>
        </p:nvSpPr>
        <p:spPr/>
        <p:txBody>
          <a:bodyPr/>
          <a:lstStyle/>
          <a:p>
            <a:fld id="{5FD889E0-CAB2-4699-909D-B9A88D47ACBE}" type="slidenum">
              <a:rPr lang="en-US" smtClean="0"/>
              <a:t>87</a:t>
            </a:fld>
            <a:endParaRPr lang="en-US"/>
          </a:p>
        </p:txBody>
      </p:sp>
    </p:spTree>
    <p:extLst>
      <p:ext uri="{BB962C8B-B14F-4D97-AF65-F5344CB8AC3E}">
        <p14:creationId xmlns:p14="http://schemas.microsoft.com/office/powerpoint/2010/main" val="45615169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a:t>
            </a:r>
            <a:r>
              <a:rPr lang="en-US" dirty="0" err="1" smtClean="0"/>
              <a:t>risure</a:t>
            </a:r>
            <a:r>
              <a:rPr lang="en-US" dirty="0" smtClean="0"/>
              <a:t> </a:t>
            </a:r>
            <a:r>
              <a:rPr lang="en-US" dirty="0" err="1" smtClean="0"/>
              <a:t>spontanée</a:t>
            </a:r>
            <a:r>
              <a:rPr lang="en-US" dirty="0" smtClean="0"/>
              <a:t> de </a:t>
            </a:r>
            <a:r>
              <a:rPr lang="en-US" dirty="0" err="1" smtClean="0"/>
              <a:t>symétrie</a:t>
            </a:r>
            <a:endParaRPr lang="en-US" dirty="0"/>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1062"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3243263"/>
            <a:ext cx="1889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352257" y="1970924"/>
            <a:ext cx="4791743" cy="1839506"/>
            <a:chOff x="3717232" y="2017392"/>
            <a:chExt cx="5346651" cy="2505557"/>
          </a:xfrm>
        </p:grpSpPr>
        <p:pic>
          <p:nvPicPr>
            <p:cNvPr id="4" name="Picture 3"/>
            <p:cNvPicPr>
              <a:picLocks noChangeAspect="1"/>
            </p:cNvPicPr>
            <p:nvPr/>
          </p:nvPicPr>
          <p:blipFill>
            <a:blip r:embed="rId4"/>
            <a:stretch>
              <a:fillRect/>
            </a:stretch>
          </p:blipFill>
          <p:spPr>
            <a:xfrm>
              <a:off x="3808721" y="2017392"/>
              <a:ext cx="5255162" cy="2505557"/>
            </a:xfrm>
            <a:prstGeom prst="rect">
              <a:avLst/>
            </a:prstGeom>
          </p:spPr>
        </p:pic>
        <p:sp>
          <p:nvSpPr>
            <p:cNvPr id="5" name="Rectangle 4"/>
            <p:cNvSpPr/>
            <p:nvPr/>
          </p:nvSpPr>
          <p:spPr>
            <a:xfrm flipV="1">
              <a:off x="3717232" y="3190853"/>
              <a:ext cx="635023" cy="542135"/>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Content Placeholder 2"/>
          <p:cNvSpPr>
            <a:spLocks noGrp="1"/>
          </p:cNvSpPr>
          <p:nvPr>
            <p:ph idx="1"/>
          </p:nvPr>
        </p:nvSpPr>
        <p:spPr>
          <a:xfrm>
            <a:off x="246164" y="3794941"/>
            <a:ext cx="8396398" cy="2803609"/>
          </a:xfrm>
        </p:spPr>
        <p:txBody>
          <a:bodyPr>
            <a:noAutofit/>
          </a:bodyPr>
          <a:lstStyle/>
          <a:p>
            <a:pPr marL="0" indent="0">
              <a:buNone/>
            </a:pPr>
            <a:r>
              <a:rPr lang="en-US" sz="1800" dirty="0" err="1" smtClean="0">
                <a:solidFill>
                  <a:srgbClr val="000000"/>
                </a:solidFill>
              </a:rPr>
              <a:t>Une</a:t>
            </a:r>
            <a:r>
              <a:rPr lang="en-US" sz="1800" dirty="0" smtClean="0">
                <a:solidFill>
                  <a:srgbClr val="000000"/>
                </a:solidFill>
              </a:rPr>
              <a:t> des </a:t>
            </a:r>
            <a:r>
              <a:rPr lang="en-US" sz="1800" dirty="0" err="1" smtClean="0">
                <a:solidFill>
                  <a:srgbClr val="000000"/>
                </a:solidFill>
              </a:rPr>
              <a:t>composantes</a:t>
            </a:r>
            <a:r>
              <a:rPr lang="en-US" sz="1800" dirty="0" smtClean="0">
                <a:solidFill>
                  <a:srgbClr val="000000"/>
                </a:solidFill>
              </a:rPr>
              <a:t> </a:t>
            </a:r>
            <a:r>
              <a:rPr lang="en-US" sz="1800" dirty="0" err="1" smtClean="0">
                <a:solidFill>
                  <a:srgbClr val="000000"/>
                </a:solidFill>
              </a:rPr>
              <a:t>développe</a:t>
            </a:r>
            <a:r>
              <a:rPr lang="en-US" sz="1800" dirty="0" smtClean="0">
                <a:solidFill>
                  <a:srgbClr val="000000"/>
                </a:solidFill>
              </a:rPr>
              <a:t> </a:t>
            </a:r>
            <a:r>
              <a:rPr lang="en-US" sz="1800" dirty="0" err="1" smtClean="0">
                <a:solidFill>
                  <a:srgbClr val="000000"/>
                </a:solidFill>
              </a:rPr>
              <a:t>une</a:t>
            </a:r>
            <a:r>
              <a:rPr lang="en-US" sz="1800" dirty="0" smtClean="0">
                <a:solidFill>
                  <a:srgbClr val="000000"/>
                </a:solidFill>
              </a:rPr>
              <a:t> </a:t>
            </a:r>
            <a:r>
              <a:rPr lang="en-US" sz="1800" dirty="0" err="1" smtClean="0">
                <a:solidFill>
                  <a:srgbClr val="000000"/>
                </a:solidFill>
              </a:rPr>
              <a:t>valeur</a:t>
            </a:r>
            <a:r>
              <a:rPr lang="en-US" sz="1800" dirty="0" smtClean="0">
                <a:solidFill>
                  <a:srgbClr val="000000"/>
                </a:solidFill>
              </a:rPr>
              <a:t> non-</a:t>
            </a:r>
            <a:r>
              <a:rPr lang="en-US" sz="1800" dirty="0" err="1" smtClean="0">
                <a:solidFill>
                  <a:srgbClr val="000000"/>
                </a:solidFill>
              </a:rPr>
              <a:t>nulle</a:t>
            </a:r>
            <a:r>
              <a:rPr lang="en-US" sz="1800" dirty="0" smtClean="0">
                <a:solidFill>
                  <a:srgbClr val="000000"/>
                </a:solidFill>
              </a:rPr>
              <a:t> </a:t>
            </a:r>
            <a:r>
              <a:rPr lang="en-US" sz="1800" dirty="0" err="1" smtClean="0">
                <a:solidFill>
                  <a:srgbClr val="000000"/>
                </a:solidFill>
              </a:rPr>
              <a:t>dans</a:t>
            </a:r>
            <a:r>
              <a:rPr lang="en-US" sz="1800" dirty="0" smtClean="0">
                <a:solidFill>
                  <a:srgbClr val="000000"/>
                </a:solidFill>
              </a:rPr>
              <a:t> le vide </a:t>
            </a:r>
            <a:r>
              <a:rPr lang="en-US" sz="1800" dirty="0" smtClean="0">
                <a:solidFill>
                  <a:srgbClr val="000000"/>
                </a:solidFill>
                <a:latin typeface="Apple Chancery"/>
                <a:cs typeface="Apple Chancery"/>
              </a:rPr>
              <a:t>v</a:t>
            </a:r>
          </a:p>
          <a:p>
            <a:pPr lvl="1"/>
            <a:r>
              <a:rPr lang="en-US" sz="1800" dirty="0" smtClean="0">
                <a:solidFill>
                  <a:srgbClr val="000000"/>
                </a:solidFill>
              </a:rPr>
              <a:t>3 </a:t>
            </a:r>
            <a:r>
              <a:rPr lang="en-US" sz="1800" dirty="0" err="1" smtClean="0">
                <a:solidFill>
                  <a:srgbClr val="000000"/>
                </a:solidFill>
              </a:rPr>
              <a:t>composantes</a:t>
            </a:r>
            <a:r>
              <a:rPr lang="en-US" sz="1800" dirty="0" smtClean="0">
                <a:solidFill>
                  <a:srgbClr val="000000"/>
                </a:solidFill>
              </a:rPr>
              <a:t> </a:t>
            </a:r>
            <a:r>
              <a:rPr lang="en-US" sz="1800" dirty="0" err="1" smtClean="0">
                <a:solidFill>
                  <a:srgbClr val="000000"/>
                </a:solidFill>
              </a:rPr>
              <a:t>sont</a:t>
            </a:r>
            <a:r>
              <a:rPr lang="en-US" sz="1800" dirty="0" smtClean="0">
                <a:solidFill>
                  <a:srgbClr val="000000"/>
                </a:solidFill>
              </a:rPr>
              <a:t> </a:t>
            </a:r>
            <a:r>
              <a:rPr lang="en-US" sz="1800" dirty="0" err="1" smtClean="0">
                <a:solidFill>
                  <a:srgbClr val="000000"/>
                </a:solidFill>
              </a:rPr>
              <a:t>absorbées</a:t>
            </a:r>
            <a:r>
              <a:rPr lang="en-US" sz="1800" dirty="0" smtClean="0">
                <a:solidFill>
                  <a:srgbClr val="000000"/>
                </a:solidFill>
              </a:rPr>
              <a:t> sous </a:t>
            </a:r>
            <a:r>
              <a:rPr lang="en-US" sz="1800" dirty="0" err="1" smtClean="0">
                <a:solidFill>
                  <a:srgbClr val="000000"/>
                </a:solidFill>
              </a:rPr>
              <a:t>forme</a:t>
            </a:r>
            <a:r>
              <a:rPr lang="en-US" sz="1800" dirty="0" smtClean="0">
                <a:solidFill>
                  <a:srgbClr val="000000"/>
                </a:solidFill>
              </a:rPr>
              <a:t> de </a:t>
            </a:r>
            <a:r>
              <a:rPr lang="en-US" sz="1800" dirty="0" err="1" smtClean="0">
                <a:solidFill>
                  <a:srgbClr val="000000"/>
                </a:solidFill>
              </a:rPr>
              <a:t>degrés</a:t>
            </a:r>
            <a:r>
              <a:rPr lang="en-US" sz="1800" dirty="0" smtClean="0">
                <a:solidFill>
                  <a:srgbClr val="000000"/>
                </a:solidFill>
              </a:rPr>
              <a:t> de </a:t>
            </a:r>
            <a:r>
              <a:rPr lang="en-US" sz="1800" dirty="0" err="1" smtClean="0">
                <a:solidFill>
                  <a:srgbClr val="000000"/>
                </a:solidFill>
              </a:rPr>
              <a:t>liberté</a:t>
            </a:r>
            <a:r>
              <a:rPr lang="en-US" sz="1800" dirty="0" smtClean="0">
                <a:solidFill>
                  <a:srgbClr val="000000"/>
                </a:solidFill>
              </a:rPr>
              <a:t> </a:t>
            </a:r>
            <a:r>
              <a:rPr lang="en-US" sz="1800" dirty="0" err="1" smtClean="0">
                <a:solidFill>
                  <a:srgbClr val="000000"/>
                </a:solidFill>
              </a:rPr>
              <a:t>longitudinaux</a:t>
            </a:r>
            <a:r>
              <a:rPr lang="en-US" sz="1800" dirty="0" smtClean="0">
                <a:solidFill>
                  <a:srgbClr val="000000"/>
                </a:solidFill>
              </a:rPr>
              <a:t> des bosons </a:t>
            </a:r>
            <a:r>
              <a:rPr lang="en-US" sz="1800" dirty="0" smtClean="0">
                <a:solidFill>
                  <a:schemeClr val="tx1"/>
                </a:solidFill>
              </a:rPr>
              <a:t>W</a:t>
            </a:r>
            <a:r>
              <a:rPr lang="en-US" sz="1800" baseline="30000" dirty="0" smtClean="0">
                <a:solidFill>
                  <a:schemeClr val="tx1"/>
                </a:solidFill>
              </a:rPr>
              <a:t>±</a:t>
            </a:r>
            <a:r>
              <a:rPr lang="en-US" sz="1800" dirty="0" smtClean="0">
                <a:solidFill>
                  <a:schemeClr val="tx1"/>
                </a:solidFill>
              </a:rPr>
              <a:t> et Z, </a:t>
            </a:r>
            <a:r>
              <a:rPr lang="en-US" sz="1800" dirty="0" err="1" smtClean="0">
                <a:solidFill>
                  <a:schemeClr val="tx1"/>
                </a:solidFill>
              </a:rPr>
              <a:t>leur</a:t>
            </a:r>
            <a:r>
              <a:rPr lang="en-US" sz="1800" dirty="0" smtClean="0">
                <a:solidFill>
                  <a:schemeClr val="tx1"/>
                </a:solidFill>
              </a:rPr>
              <a:t> </a:t>
            </a:r>
            <a:r>
              <a:rPr lang="en-US" sz="1800" dirty="0" err="1" smtClean="0">
                <a:solidFill>
                  <a:schemeClr val="tx1"/>
                </a:solidFill>
              </a:rPr>
              <a:t>conférant</a:t>
            </a:r>
            <a:r>
              <a:rPr lang="en-US" sz="1800" dirty="0" smtClean="0">
                <a:solidFill>
                  <a:schemeClr val="tx1"/>
                </a:solidFill>
              </a:rPr>
              <a:t> </a:t>
            </a:r>
            <a:r>
              <a:rPr lang="en-US" sz="1800" dirty="0" err="1" smtClean="0">
                <a:solidFill>
                  <a:schemeClr val="tx1"/>
                </a:solidFill>
              </a:rPr>
              <a:t>une</a:t>
            </a:r>
            <a:r>
              <a:rPr lang="en-US" sz="1800" dirty="0" smtClean="0">
                <a:solidFill>
                  <a:schemeClr val="tx1"/>
                </a:solidFill>
              </a:rPr>
              <a:t> masse</a:t>
            </a:r>
          </a:p>
          <a:p>
            <a:pPr lvl="1"/>
            <a:r>
              <a:rPr lang="en-US" sz="1800" dirty="0" smtClean="0">
                <a:solidFill>
                  <a:srgbClr val="000000"/>
                </a:solidFill>
              </a:rPr>
              <a:t>U(1)</a:t>
            </a:r>
            <a:r>
              <a:rPr lang="en-US" sz="1800" baseline="-25000" dirty="0" smtClean="0">
                <a:solidFill>
                  <a:srgbClr val="000000"/>
                </a:solidFill>
              </a:rPr>
              <a:t>EM</a:t>
            </a:r>
            <a:r>
              <a:rPr lang="en-US" sz="1800" dirty="0" smtClean="0">
                <a:solidFill>
                  <a:srgbClr val="000000"/>
                </a:solidFill>
              </a:rPr>
              <a:t> </a:t>
            </a:r>
            <a:r>
              <a:rPr lang="en-US" sz="1800" dirty="0" err="1" smtClean="0">
                <a:solidFill>
                  <a:srgbClr val="000000"/>
                </a:solidFill>
              </a:rPr>
              <a:t>est</a:t>
            </a:r>
            <a:r>
              <a:rPr lang="en-US" sz="1800" dirty="0" smtClean="0">
                <a:solidFill>
                  <a:srgbClr val="000000"/>
                </a:solidFill>
              </a:rPr>
              <a:t> </a:t>
            </a:r>
            <a:r>
              <a:rPr lang="en-US" sz="1800" dirty="0" err="1" smtClean="0">
                <a:solidFill>
                  <a:srgbClr val="000000"/>
                </a:solidFill>
              </a:rPr>
              <a:t>préservée</a:t>
            </a:r>
            <a:r>
              <a:rPr lang="en-US" sz="1800" dirty="0" smtClean="0">
                <a:solidFill>
                  <a:srgbClr val="000000"/>
                </a:solidFill>
              </a:rPr>
              <a:t> et le photon </a:t>
            </a:r>
            <a:r>
              <a:rPr lang="en-US" sz="1800" dirty="0" err="1" smtClean="0">
                <a:solidFill>
                  <a:srgbClr val="000000"/>
                </a:solidFill>
              </a:rPr>
              <a:t>reste</a:t>
            </a:r>
            <a:r>
              <a:rPr lang="en-US" sz="1800" dirty="0" smtClean="0">
                <a:solidFill>
                  <a:srgbClr val="000000"/>
                </a:solidFill>
              </a:rPr>
              <a:t> sans masse</a:t>
            </a:r>
          </a:p>
          <a:p>
            <a:pPr lvl="1"/>
            <a:r>
              <a:rPr lang="en-US" sz="1800" dirty="0" smtClean="0">
                <a:solidFill>
                  <a:srgbClr val="000000"/>
                </a:solidFill>
              </a:rPr>
              <a:t>Les quarks et leptons </a:t>
            </a:r>
            <a:r>
              <a:rPr lang="en-US" sz="1800" dirty="0" err="1" smtClean="0">
                <a:solidFill>
                  <a:srgbClr val="000000"/>
                </a:solidFill>
              </a:rPr>
              <a:t>acquièrent</a:t>
            </a:r>
            <a:r>
              <a:rPr lang="en-US" sz="1800" dirty="0" smtClean="0">
                <a:solidFill>
                  <a:srgbClr val="000000"/>
                </a:solidFill>
              </a:rPr>
              <a:t> </a:t>
            </a:r>
            <a:r>
              <a:rPr lang="en-US" sz="1800" dirty="0" err="1" smtClean="0">
                <a:solidFill>
                  <a:srgbClr val="000000"/>
                </a:solidFill>
              </a:rPr>
              <a:t>aussi</a:t>
            </a:r>
            <a:r>
              <a:rPr lang="en-US" sz="1800" dirty="0" smtClean="0">
                <a:solidFill>
                  <a:srgbClr val="000000"/>
                </a:solidFill>
              </a:rPr>
              <a:t> </a:t>
            </a:r>
            <a:r>
              <a:rPr lang="en-US" sz="1800" dirty="0" err="1" smtClean="0">
                <a:solidFill>
                  <a:srgbClr val="000000"/>
                </a:solidFill>
              </a:rPr>
              <a:t>une</a:t>
            </a:r>
            <a:r>
              <a:rPr lang="en-US" sz="1800" dirty="0" smtClean="0">
                <a:solidFill>
                  <a:srgbClr val="000000"/>
                </a:solidFill>
              </a:rPr>
              <a:t> masse via </a:t>
            </a:r>
            <a:r>
              <a:rPr lang="en-US" sz="1800" dirty="0" err="1" smtClean="0">
                <a:solidFill>
                  <a:srgbClr val="000000"/>
                </a:solidFill>
              </a:rPr>
              <a:t>leur</a:t>
            </a:r>
            <a:r>
              <a:rPr lang="en-US" sz="1800" dirty="0" smtClean="0">
                <a:solidFill>
                  <a:srgbClr val="000000"/>
                </a:solidFill>
              </a:rPr>
              <a:t> interaction de type Yukawa avec le champ de Higgs</a:t>
            </a:r>
          </a:p>
          <a:p>
            <a:pPr lvl="1"/>
            <a:r>
              <a:rPr lang="en-US" sz="1800" dirty="0" smtClean="0">
                <a:solidFill>
                  <a:srgbClr val="000000"/>
                </a:solidFill>
              </a:rPr>
              <a:t>Le </a:t>
            </a:r>
            <a:r>
              <a:rPr lang="en-US" sz="1800" dirty="0" err="1" smtClean="0">
                <a:solidFill>
                  <a:srgbClr val="000000"/>
                </a:solidFill>
              </a:rPr>
              <a:t>degré</a:t>
            </a:r>
            <a:r>
              <a:rPr lang="en-US" sz="1800" dirty="0" smtClean="0">
                <a:solidFill>
                  <a:srgbClr val="000000"/>
                </a:solidFill>
              </a:rPr>
              <a:t> de </a:t>
            </a:r>
            <a:r>
              <a:rPr lang="en-US" sz="1800" dirty="0" err="1" smtClean="0">
                <a:solidFill>
                  <a:srgbClr val="000000"/>
                </a:solidFill>
              </a:rPr>
              <a:t>liberté</a:t>
            </a:r>
            <a:r>
              <a:rPr lang="en-US" sz="1800" dirty="0" smtClean="0">
                <a:solidFill>
                  <a:srgbClr val="000000"/>
                </a:solidFill>
              </a:rPr>
              <a:t> </a:t>
            </a:r>
            <a:r>
              <a:rPr lang="en-US" sz="1800" dirty="0" err="1" smtClean="0">
                <a:solidFill>
                  <a:srgbClr val="000000"/>
                </a:solidFill>
              </a:rPr>
              <a:t>restant</a:t>
            </a:r>
            <a:r>
              <a:rPr lang="en-US" sz="1800" dirty="0" smtClean="0">
                <a:solidFill>
                  <a:srgbClr val="000000"/>
                </a:solidFill>
              </a:rPr>
              <a:t> </a:t>
            </a:r>
            <a:r>
              <a:rPr lang="en-US" sz="1800" dirty="0" err="1" smtClean="0">
                <a:solidFill>
                  <a:srgbClr val="000000"/>
                </a:solidFill>
              </a:rPr>
              <a:t>survit</a:t>
            </a:r>
            <a:r>
              <a:rPr lang="en-US" sz="1800" dirty="0" smtClean="0">
                <a:solidFill>
                  <a:srgbClr val="000000"/>
                </a:solidFill>
              </a:rPr>
              <a:t> sous la </a:t>
            </a:r>
            <a:r>
              <a:rPr lang="en-US" sz="1800" dirty="0" err="1" smtClean="0">
                <a:solidFill>
                  <a:srgbClr val="000000"/>
                </a:solidFill>
              </a:rPr>
              <a:t>forme</a:t>
            </a:r>
            <a:r>
              <a:rPr lang="en-US" sz="1800" dirty="0" smtClean="0">
                <a:solidFill>
                  <a:srgbClr val="000000"/>
                </a:solidFill>
              </a:rPr>
              <a:t> </a:t>
            </a:r>
            <a:r>
              <a:rPr lang="en-US" sz="1800" dirty="0" err="1" smtClean="0">
                <a:solidFill>
                  <a:srgbClr val="FF0000"/>
                </a:solidFill>
              </a:rPr>
              <a:t>d’une</a:t>
            </a:r>
            <a:r>
              <a:rPr lang="en-US" sz="1800" dirty="0" smtClean="0">
                <a:solidFill>
                  <a:srgbClr val="FF0000"/>
                </a:solidFill>
              </a:rPr>
              <a:t> </a:t>
            </a:r>
            <a:r>
              <a:rPr lang="en-US" sz="1800" dirty="0" err="1" smtClean="0">
                <a:solidFill>
                  <a:srgbClr val="FF0000"/>
                </a:solidFill>
              </a:rPr>
              <a:t>particule</a:t>
            </a:r>
            <a:r>
              <a:rPr lang="en-US" sz="1800" dirty="0" smtClean="0">
                <a:solidFill>
                  <a:srgbClr val="FF0000"/>
                </a:solidFill>
              </a:rPr>
              <a:t> </a:t>
            </a:r>
            <a:r>
              <a:rPr lang="en-US" sz="1800" dirty="0" err="1" smtClean="0">
                <a:solidFill>
                  <a:srgbClr val="FF0000"/>
                </a:solidFill>
              </a:rPr>
              <a:t>scalaire</a:t>
            </a:r>
            <a:r>
              <a:rPr lang="en-US" sz="1800" dirty="0" smtClean="0">
                <a:solidFill>
                  <a:srgbClr val="FF0000"/>
                </a:solidFill>
              </a:rPr>
              <a:t> </a:t>
            </a:r>
            <a:r>
              <a:rPr lang="en-US" sz="1800" dirty="0" err="1" smtClean="0">
                <a:solidFill>
                  <a:srgbClr val="FF0000"/>
                </a:solidFill>
              </a:rPr>
              <a:t>neutre</a:t>
            </a:r>
            <a:r>
              <a:rPr lang="en-US" sz="1800" dirty="0" smtClean="0">
                <a:solidFill>
                  <a:srgbClr val="FF0000"/>
                </a:solidFill>
              </a:rPr>
              <a:t>, le boson de Higgs, de masse </a:t>
            </a:r>
            <a:r>
              <a:rPr lang="en-US" sz="1800" dirty="0" err="1" smtClean="0">
                <a:solidFill>
                  <a:srgbClr val="FF0000"/>
                </a:solidFill>
              </a:rPr>
              <a:t>inconnue</a:t>
            </a:r>
            <a:endParaRPr lang="en-US" sz="1800" dirty="0" smtClean="0">
              <a:solidFill>
                <a:srgbClr val="FF0000"/>
              </a:solidFill>
            </a:endParaRPr>
          </a:p>
        </p:txBody>
      </p:sp>
      <p:sp>
        <p:nvSpPr>
          <p:cNvPr id="8" name="TextBox 7"/>
          <p:cNvSpPr txBox="1"/>
          <p:nvPr/>
        </p:nvSpPr>
        <p:spPr>
          <a:xfrm>
            <a:off x="154885" y="1889725"/>
            <a:ext cx="4336769" cy="646331"/>
          </a:xfrm>
          <a:prstGeom prst="rect">
            <a:avLst/>
          </a:prstGeom>
          <a:noFill/>
        </p:spPr>
        <p:txBody>
          <a:bodyPr wrap="square" rtlCol="0">
            <a:spAutoFit/>
          </a:bodyPr>
          <a:lstStyle/>
          <a:p>
            <a:r>
              <a:rPr lang="en-US" b="1" dirty="0">
                <a:solidFill>
                  <a:schemeClr val="accent1"/>
                </a:solidFill>
              </a:rPr>
              <a:t>Introduction d’un </a:t>
            </a:r>
            <a:r>
              <a:rPr lang="en-US" b="1" dirty="0" smtClean="0">
                <a:solidFill>
                  <a:schemeClr val="accent1"/>
                </a:solidFill>
              </a:rPr>
              <a:t>champ </a:t>
            </a:r>
            <a:r>
              <a:rPr lang="en-US" b="1" dirty="0" err="1" smtClean="0">
                <a:solidFill>
                  <a:schemeClr val="accent1"/>
                </a:solidFill>
              </a:rPr>
              <a:t>scalaire</a:t>
            </a:r>
            <a:r>
              <a:rPr lang="en-US" b="1" dirty="0" smtClean="0">
                <a:solidFill>
                  <a:schemeClr val="accent1"/>
                </a:solidFill>
              </a:rPr>
              <a:t>:</a:t>
            </a:r>
            <a:endParaRPr lang="en-US" b="1" dirty="0">
              <a:solidFill>
                <a:schemeClr val="accent1"/>
              </a:solidFill>
            </a:endParaRPr>
          </a:p>
          <a:p>
            <a:endParaRPr lang="en-US" dirty="0"/>
          </a:p>
        </p:txBody>
      </p:sp>
      <p:pic>
        <p:nvPicPr>
          <p:cNvPr id="9" name="Picture 8"/>
          <p:cNvPicPr>
            <a:picLocks noChangeAspect="1"/>
          </p:cNvPicPr>
          <p:nvPr/>
        </p:nvPicPr>
        <p:blipFill>
          <a:blip r:embed="rId5"/>
          <a:stretch>
            <a:fillRect/>
          </a:stretch>
        </p:blipFill>
        <p:spPr>
          <a:xfrm>
            <a:off x="210518" y="2276605"/>
            <a:ext cx="4029673" cy="604451"/>
          </a:xfrm>
          <a:prstGeom prst="rect">
            <a:avLst/>
          </a:prstGeom>
        </p:spPr>
      </p:pic>
      <p:pic>
        <p:nvPicPr>
          <p:cNvPr id="12" name="Picture 11"/>
          <p:cNvPicPr>
            <a:picLocks noChangeAspect="1"/>
          </p:cNvPicPr>
          <p:nvPr/>
        </p:nvPicPr>
        <p:blipFill>
          <a:blip r:embed="rId6"/>
          <a:stretch>
            <a:fillRect/>
          </a:stretch>
        </p:blipFill>
        <p:spPr>
          <a:xfrm>
            <a:off x="977791" y="2780640"/>
            <a:ext cx="2471485" cy="689020"/>
          </a:xfrm>
          <a:prstGeom prst="rect">
            <a:avLst/>
          </a:prstGeom>
        </p:spPr>
      </p:pic>
      <p:sp>
        <p:nvSpPr>
          <p:cNvPr id="6" name="Slide Number Placeholder 5"/>
          <p:cNvSpPr>
            <a:spLocks noGrp="1"/>
          </p:cNvSpPr>
          <p:nvPr>
            <p:ph type="sldNum" sz="quarter" idx="12"/>
          </p:nvPr>
        </p:nvSpPr>
        <p:spPr/>
        <p:txBody>
          <a:bodyPr/>
          <a:lstStyle/>
          <a:p>
            <a:fld id="{5FD889E0-CAB2-4699-909D-B9A88D47ACBE}" type="slidenum">
              <a:rPr lang="en-US" smtClean="0"/>
              <a:t>88</a:t>
            </a:fld>
            <a:endParaRPr lang="en-US"/>
          </a:p>
        </p:txBody>
      </p:sp>
    </p:spTree>
    <p:extLst>
      <p:ext uri="{BB962C8B-B14F-4D97-AF65-F5344CB8AC3E}">
        <p14:creationId xmlns:p14="http://schemas.microsoft.com/office/powerpoint/2010/main" val="113902673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a:t>
            </a:r>
            <a:r>
              <a:rPr lang="en-US" dirty="0" err="1" smtClean="0"/>
              <a:t>risure</a:t>
            </a:r>
            <a:r>
              <a:rPr lang="en-US" dirty="0" smtClean="0"/>
              <a:t> </a:t>
            </a:r>
            <a:r>
              <a:rPr lang="en-US" dirty="0" err="1" smtClean="0"/>
              <a:t>spontanée</a:t>
            </a:r>
            <a:r>
              <a:rPr lang="en-US" dirty="0" smtClean="0"/>
              <a:t> de </a:t>
            </a:r>
            <a:r>
              <a:rPr lang="en-US" dirty="0" err="1" smtClean="0"/>
              <a:t>symétrie</a:t>
            </a:r>
            <a:endParaRPr lang="en-US" dirty="0"/>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1062"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3243263"/>
            <a:ext cx="1889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4"/>
          <a:stretch>
            <a:fillRect/>
          </a:stretch>
        </p:blipFill>
        <p:spPr>
          <a:xfrm>
            <a:off x="1606107" y="2003200"/>
            <a:ext cx="5704446" cy="4356122"/>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t>89</a:t>
            </a:fld>
            <a:endParaRPr lang="en-US"/>
          </a:p>
        </p:txBody>
      </p:sp>
    </p:spTree>
    <p:extLst>
      <p:ext uri="{BB962C8B-B14F-4D97-AF65-F5344CB8AC3E}">
        <p14:creationId xmlns:p14="http://schemas.microsoft.com/office/powerpoint/2010/main" val="11390267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Qu’en est-il aujourd’hui?</a:t>
            </a:r>
            <a:endParaRPr lang="fr-FR" dirty="0"/>
          </a:p>
        </p:txBody>
      </p:sp>
      <p:sp>
        <p:nvSpPr>
          <p:cNvPr id="3" name="Espace réservé du pied de page 2"/>
          <p:cNvSpPr>
            <a:spLocks noGrp="1"/>
          </p:cNvSpPr>
          <p:nvPr>
            <p:ph type="ftr" sz="quarter" idx="11"/>
          </p:nvPr>
        </p:nvSpPr>
        <p:spPr/>
        <p:txBody>
          <a:bodyPr/>
          <a:lstStyle/>
          <a:p>
            <a:r>
              <a:rPr lang="fr-FR" smtClean="0"/>
              <a:t>J. MALCLES 25/09/2012</a:t>
            </a:r>
            <a:endParaRPr lang="en-US" dirty="0"/>
          </a:p>
        </p:txBody>
      </p:sp>
      <p:sp>
        <p:nvSpPr>
          <p:cNvPr id="7" name="Text Box 5"/>
          <p:cNvSpPr txBox="1">
            <a:spLocks noChangeArrowheads="1"/>
          </p:cNvSpPr>
          <p:nvPr/>
        </p:nvSpPr>
        <p:spPr bwMode="auto">
          <a:xfrm>
            <a:off x="466298" y="1930058"/>
            <a:ext cx="7362825" cy="4095609"/>
          </a:xfrm>
          <a:prstGeom prst="rect">
            <a:avLst/>
          </a:prstGeom>
          <a:noFill/>
          <a:ln>
            <a:noFill/>
          </a:ln>
          <a:effectLst/>
          <a:extLst>
            <a:ext uri="{909E8E84-426E-40dd-AFC4-6F175D3DCCD1}">
              <a14:hiddenFill xmlns:a14="http://schemas.microsoft.com/office/drawing/2010/main">
                <a:solidFill>
                  <a:schemeClr val="bg1">
                    <a:alpha val="89000"/>
                  </a:schemeClr>
                </a:solidFill>
              </a14:hiddenFill>
            </a:ext>
            <a:ext uri="{91240B29-F687-4f45-9708-019B960494DF}">
              <a14:hiddenLine xmlns:a14="http://schemas.microsoft.com/office/drawing/2010/main" w="19050">
                <a:solidFill>
                  <a:srgbClr val="0000FF"/>
                </a:solidFill>
                <a:miter lim="800000"/>
                <a:headEnd/>
                <a:tailEnd type="none" w="sm" len="med"/>
              </a14:hiddenLine>
            </a:ext>
            <a:ext uri="{AF507438-7753-43e0-B8FC-AC1667EBCBE1}">
              <a14:hiddenEffects xmlns:a14="http://schemas.microsoft.com/office/drawing/2010/main">
                <a:effectLst>
                  <a:outerShdw dist="71842" dir="2700000" algn="ctr" rotWithShape="0">
                    <a:srgbClr val="DDDDDD"/>
                  </a:outerShdw>
                </a:effectLst>
              </a14:hiddenEffects>
            </a:ext>
          </a:extLst>
        </p:spPr>
        <p:txBody>
          <a:bodyPr lIns="90000" tIns="46800" rIns="90000" bIns="46800">
            <a:spAutoFit/>
          </a:bodyPr>
          <a:lstStyle>
            <a:lvl1pPr marL="603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fr-FR" sz="2000" b="1" dirty="0">
                <a:solidFill>
                  <a:schemeClr val="accent1"/>
                </a:solidFill>
                <a:latin typeface="+mn-lt"/>
                <a:cs typeface="Arial" charset="0"/>
              </a:rPr>
              <a:t> </a:t>
            </a:r>
            <a:r>
              <a:rPr lang="fr-FR" sz="2000" b="1" dirty="0" smtClean="0">
                <a:solidFill>
                  <a:schemeClr val="accent1"/>
                </a:solidFill>
                <a:latin typeface="+mn-lt"/>
                <a:cs typeface="Arial" charset="0"/>
              </a:rPr>
              <a:t>2 types de particules élémentaires:</a:t>
            </a:r>
          </a:p>
          <a:p>
            <a:pPr>
              <a:spcBef>
                <a:spcPct val="50000"/>
              </a:spcBef>
            </a:pPr>
            <a:endParaRPr lang="fr-FR" sz="2000" b="1" dirty="0" smtClean="0">
              <a:solidFill>
                <a:schemeClr val="accent1"/>
              </a:solidFill>
              <a:latin typeface="+mn-lt"/>
              <a:cs typeface="Arial" charset="0"/>
            </a:endParaRPr>
          </a:p>
          <a:p>
            <a:pPr marL="403225" indent="-342900">
              <a:spcBef>
                <a:spcPct val="50000"/>
              </a:spcBef>
              <a:buFont typeface="Arial"/>
              <a:buChar char="•"/>
            </a:pPr>
            <a:r>
              <a:rPr lang="fr-FR" sz="2000" b="1" dirty="0" smtClean="0">
                <a:solidFill>
                  <a:srgbClr val="333333"/>
                </a:solidFill>
                <a:latin typeface="+mn-lt"/>
                <a:cs typeface="Arial" charset="0"/>
              </a:rPr>
              <a:t>Les leptons</a:t>
            </a:r>
            <a:r>
              <a:rPr lang="fr-FR" sz="2000" dirty="0" smtClean="0">
                <a:solidFill>
                  <a:srgbClr val="333333"/>
                </a:solidFill>
                <a:latin typeface="+mn-lt"/>
                <a:cs typeface="Arial" charset="0"/>
              </a:rPr>
              <a:t>: chargés ou neutres (électron, neutrinos)</a:t>
            </a:r>
          </a:p>
          <a:p>
            <a:pPr marL="403225" indent="-342900">
              <a:spcBef>
                <a:spcPct val="50000"/>
              </a:spcBef>
              <a:buFont typeface="Arial"/>
              <a:buChar char="•"/>
            </a:pPr>
            <a:r>
              <a:rPr lang="fr-FR" sz="2000" b="1" dirty="0">
                <a:solidFill>
                  <a:srgbClr val="333333"/>
                </a:solidFill>
                <a:latin typeface="+mn-lt"/>
                <a:cs typeface="Arial" charset="0"/>
              </a:rPr>
              <a:t>L</a:t>
            </a:r>
            <a:r>
              <a:rPr lang="fr-FR" sz="2000" b="1" dirty="0" smtClean="0">
                <a:solidFill>
                  <a:srgbClr val="333333"/>
                </a:solidFill>
                <a:latin typeface="+mn-lt"/>
                <a:cs typeface="Arial" charset="0"/>
              </a:rPr>
              <a:t>es quarks: </a:t>
            </a:r>
            <a:r>
              <a:rPr lang="fr-FR" sz="2000" dirty="0" smtClean="0">
                <a:solidFill>
                  <a:srgbClr val="333333"/>
                </a:solidFill>
                <a:latin typeface="+mn-lt"/>
                <a:cs typeface="Arial" charset="0"/>
              </a:rPr>
              <a:t>charges fractionnaires</a:t>
            </a:r>
          </a:p>
          <a:p>
            <a:pPr>
              <a:spcBef>
                <a:spcPct val="50000"/>
              </a:spcBef>
            </a:pPr>
            <a:endParaRPr lang="fr-FR" sz="2000" dirty="0">
              <a:solidFill>
                <a:srgbClr val="333333"/>
              </a:solidFill>
              <a:latin typeface="+mn-lt"/>
              <a:cs typeface="Arial" charset="0"/>
            </a:endParaRPr>
          </a:p>
          <a:p>
            <a:pPr>
              <a:spcBef>
                <a:spcPct val="50000"/>
              </a:spcBef>
            </a:pPr>
            <a:r>
              <a:rPr lang="fr-FR" sz="2000" b="1" dirty="0">
                <a:solidFill>
                  <a:srgbClr val="990000"/>
                </a:solidFill>
                <a:latin typeface="+mn-lt"/>
                <a:cs typeface="Arial" charset="0"/>
              </a:rPr>
              <a:t>L</a:t>
            </a:r>
            <a:r>
              <a:rPr lang="fr-FR" sz="2000" b="1" dirty="0" smtClean="0">
                <a:solidFill>
                  <a:srgbClr val="990000"/>
                </a:solidFill>
                <a:latin typeface="+mn-lt"/>
                <a:cs typeface="Arial" charset="0"/>
              </a:rPr>
              <a:t>a matière « ordinaire », stable: 4 particules</a:t>
            </a:r>
          </a:p>
          <a:p>
            <a:pPr marL="403225" indent="-342900">
              <a:spcBef>
                <a:spcPct val="50000"/>
              </a:spcBef>
              <a:buFont typeface="Arial"/>
              <a:buChar char="•"/>
            </a:pPr>
            <a:endParaRPr lang="fr-FR" sz="2000" dirty="0" smtClean="0">
              <a:solidFill>
                <a:srgbClr val="333333"/>
              </a:solidFill>
              <a:latin typeface="+mn-lt"/>
              <a:cs typeface="Arial" charset="0"/>
            </a:endParaRPr>
          </a:p>
          <a:p>
            <a:pPr marL="403225" indent="-342900">
              <a:spcBef>
                <a:spcPct val="50000"/>
              </a:spcBef>
              <a:buFont typeface="Arial"/>
              <a:buChar char="•"/>
            </a:pPr>
            <a:r>
              <a:rPr lang="fr-FR" sz="2000" dirty="0" smtClean="0">
                <a:solidFill>
                  <a:srgbClr val="333333"/>
                </a:solidFill>
                <a:latin typeface="+mn-lt"/>
                <a:cs typeface="Arial" charset="0"/>
              </a:rPr>
              <a:t>Le proton: 3 quarks </a:t>
            </a:r>
            <a:r>
              <a:rPr lang="fr-FR" sz="2000" dirty="0" err="1" smtClean="0">
                <a:solidFill>
                  <a:srgbClr val="333333"/>
                </a:solidFill>
                <a:latin typeface="+mn-lt"/>
                <a:cs typeface="Arial" charset="0"/>
              </a:rPr>
              <a:t>uud</a:t>
            </a:r>
            <a:endParaRPr lang="fr-FR" sz="2000" dirty="0" smtClean="0">
              <a:solidFill>
                <a:srgbClr val="333333"/>
              </a:solidFill>
              <a:latin typeface="+mn-lt"/>
              <a:cs typeface="Arial" charset="0"/>
            </a:endParaRPr>
          </a:p>
          <a:p>
            <a:pPr marL="403225" indent="-342900">
              <a:spcBef>
                <a:spcPct val="50000"/>
              </a:spcBef>
              <a:buFont typeface="Arial"/>
              <a:buChar char="•"/>
            </a:pPr>
            <a:r>
              <a:rPr lang="fr-FR" sz="2000" dirty="0" smtClean="0">
                <a:solidFill>
                  <a:srgbClr val="333333"/>
                </a:solidFill>
                <a:latin typeface="+mn-lt"/>
                <a:cs typeface="Arial" charset="0"/>
              </a:rPr>
              <a:t>Le neutron: 3 quarks </a:t>
            </a:r>
            <a:r>
              <a:rPr lang="fr-FR" sz="2000" dirty="0" err="1" smtClean="0">
                <a:solidFill>
                  <a:srgbClr val="333333"/>
                </a:solidFill>
                <a:latin typeface="+mn-lt"/>
                <a:cs typeface="Arial" charset="0"/>
              </a:rPr>
              <a:t>udd</a:t>
            </a:r>
            <a:endParaRPr lang="fr-FR" sz="2000" dirty="0" smtClean="0">
              <a:solidFill>
                <a:srgbClr val="333333"/>
              </a:solidFill>
              <a:latin typeface="+mn-lt"/>
              <a:cs typeface="Arial"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4" name="Picture 3"/>
          <p:cNvPicPr>
            <a:picLocks noChangeAspect="1"/>
          </p:cNvPicPr>
          <p:nvPr/>
        </p:nvPicPr>
        <p:blipFill>
          <a:blip r:embed="rId3"/>
          <a:stretch>
            <a:fillRect/>
          </a:stretch>
        </p:blipFill>
        <p:spPr>
          <a:xfrm>
            <a:off x="6702642" y="1765811"/>
            <a:ext cx="1638937" cy="4828868"/>
          </a:xfrm>
          <a:prstGeom prst="rect">
            <a:avLst/>
          </a:prstGeom>
        </p:spPr>
      </p:pic>
      <p:sp>
        <p:nvSpPr>
          <p:cNvPr id="5" name="Right Brace 4"/>
          <p:cNvSpPr/>
          <p:nvPr/>
        </p:nvSpPr>
        <p:spPr>
          <a:xfrm>
            <a:off x="3779185" y="5111553"/>
            <a:ext cx="185861" cy="975840"/>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4150915" y="5359377"/>
            <a:ext cx="954107" cy="369332"/>
          </a:xfrm>
          <a:prstGeom prst="rect">
            <a:avLst/>
          </a:prstGeom>
          <a:noFill/>
        </p:spPr>
        <p:txBody>
          <a:bodyPr wrap="none" rtlCol="0">
            <a:spAutoFit/>
          </a:bodyPr>
          <a:lstStyle/>
          <a:p>
            <a:r>
              <a:rPr lang="en-US" dirty="0" smtClean="0"/>
              <a:t>hadrons</a:t>
            </a:r>
            <a:endParaRPr lang="en-US" dirty="0"/>
          </a:p>
        </p:txBody>
      </p:sp>
      <p:sp>
        <p:nvSpPr>
          <p:cNvPr id="8" name="Slide Number Placeholder 7"/>
          <p:cNvSpPr>
            <a:spLocks noGrp="1"/>
          </p:cNvSpPr>
          <p:nvPr>
            <p:ph type="sldNum" sz="quarter" idx="12"/>
          </p:nvPr>
        </p:nvSpPr>
        <p:spPr/>
        <p:txBody>
          <a:bodyPr/>
          <a:lstStyle/>
          <a:p>
            <a:fld id="{5FD889E0-CAB2-4699-909D-B9A88D47ACBE}" type="slidenum">
              <a:rPr lang="en-US" smtClean="0"/>
              <a:t>9</a:t>
            </a:fld>
            <a:endParaRPr lang="en-US"/>
          </a:p>
        </p:txBody>
      </p:sp>
    </p:spTree>
    <p:extLst>
      <p:ext uri="{BB962C8B-B14F-4D97-AF65-F5344CB8AC3E}">
        <p14:creationId xmlns:p14="http://schemas.microsoft.com/office/powerpoint/2010/main" val="54594940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a:t>
            </a:r>
            <a:r>
              <a:rPr lang="en-US" dirty="0" err="1" smtClean="0"/>
              <a:t>risure</a:t>
            </a:r>
            <a:r>
              <a:rPr lang="en-US" dirty="0" smtClean="0"/>
              <a:t> </a:t>
            </a:r>
            <a:r>
              <a:rPr lang="en-US" dirty="0" err="1" smtClean="0"/>
              <a:t>spontanée</a:t>
            </a:r>
            <a:r>
              <a:rPr lang="en-US" dirty="0" smtClean="0"/>
              <a:t> de </a:t>
            </a:r>
            <a:r>
              <a:rPr lang="en-US" dirty="0" err="1" smtClean="0"/>
              <a:t>symétrie</a:t>
            </a:r>
            <a:endParaRPr lang="en-US" dirty="0"/>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pic>
        <p:nvPicPr>
          <p:cNvPr id="1062"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3243263"/>
            <a:ext cx="1889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1623409" y="1982664"/>
            <a:ext cx="5891291" cy="4418468"/>
          </a:xfrm>
          <a:prstGeom prst="rect">
            <a:avLst/>
          </a:prstGeom>
        </p:spPr>
      </p:pic>
      <p:sp>
        <p:nvSpPr>
          <p:cNvPr id="5" name="Slide Number Placeholder 4"/>
          <p:cNvSpPr>
            <a:spLocks noGrp="1"/>
          </p:cNvSpPr>
          <p:nvPr>
            <p:ph type="sldNum" sz="quarter" idx="12"/>
          </p:nvPr>
        </p:nvSpPr>
        <p:spPr/>
        <p:txBody>
          <a:bodyPr/>
          <a:lstStyle/>
          <a:p>
            <a:fld id="{5FD889E0-CAB2-4699-909D-B9A88D47ACBE}" type="slidenum">
              <a:rPr lang="en-US" smtClean="0"/>
              <a:t>90</a:t>
            </a:fld>
            <a:endParaRPr lang="en-US"/>
          </a:p>
        </p:txBody>
      </p:sp>
    </p:spTree>
    <p:extLst>
      <p:ext uri="{BB962C8B-B14F-4D97-AF65-F5344CB8AC3E}">
        <p14:creationId xmlns:p14="http://schemas.microsoft.com/office/powerpoint/2010/main" val="383715187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 Boson de Higgs</a:t>
            </a:r>
            <a:endParaRPr lang="en-US" dirty="0"/>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2048" name="ZoneTexte 2047"/>
          <p:cNvSpPr txBox="1"/>
          <p:nvPr/>
        </p:nvSpPr>
        <p:spPr>
          <a:xfrm>
            <a:off x="303105" y="1909115"/>
            <a:ext cx="8575288" cy="4339650"/>
          </a:xfrm>
          <a:prstGeom prst="rect">
            <a:avLst/>
          </a:prstGeom>
          <a:solidFill>
            <a:schemeClr val="accent3">
              <a:lumMod val="20000"/>
              <a:lumOff val="80000"/>
            </a:schemeClr>
          </a:solidFill>
        </p:spPr>
        <p:txBody>
          <a:bodyPr wrap="square" rtlCol="0">
            <a:spAutoFit/>
          </a:bodyPr>
          <a:lstStyle/>
          <a:p>
            <a:r>
              <a:rPr lang="fr-FR" sz="2400" dirty="0" smtClean="0"/>
              <a:t>Le mécanisme </a:t>
            </a:r>
            <a:r>
              <a:rPr lang="fr-FR" sz="2400" dirty="0"/>
              <a:t>de Brout-</a:t>
            </a:r>
            <a:r>
              <a:rPr lang="fr-FR" sz="2400" dirty="0" err="1"/>
              <a:t>Englert</a:t>
            </a:r>
            <a:r>
              <a:rPr lang="fr-FR" sz="2400" dirty="0"/>
              <a:t>-Higgs </a:t>
            </a:r>
            <a:r>
              <a:rPr lang="fr-FR" sz="2400" dirty="0" smtClean="0"/>
              <a:t>est la clef de l’unification électrofaible en expliquant la différence de masse entre les bosons W/Z et photon </a:t>
            </a:r>
            <a:r>
              <a:rPr lang="fr-FR" sz="2400" dirty="0" smtClean="0">
                <a:latin typeface="Symbol" pitchFamily="18" charset="2"/>
              </a:rPr>
              <a:t>g</a:t>
            </a:r>
            <a:r>
              <a:rPr lang="fr-FR" sz="2400" dirty="0" smtClean="0"/>
              <a:t>.</a:t>
            </a:r>
          </a:p>
          <a:p>
            <a:endParaRPr lang="fr-FR" sz="2400" dirty="0" smtClean="0"/>
          </a:p>
          <a:p>
            <a:r>
              <a:rPr lang="fr-FR" sz="2400" dirty="0" smtClean="0">
                <a:solidFill>
                  <a:schemeClr val="accent1">
                    <a:lumMod val="75000"/>
                  </a:schemeClr>
                </a:solidFill>
              </a:rPr>
              <a:t>Ce mécanisme dérive des concepts </a:t>
            </a:r>
            <a:r>
              <a:rPr lang="fr-FR" sz="2400" dirty="0">
                <a:solidFill>
                  <a:schemeClr val="accent1">
                    <a:lumMod val="75000"/>
                  </a:schemeClr>
                </a:solidFill>
              </a:rPr>
              <a:t>développés en physique de </a:t>
            </a:r>
            <a:r>
              <a:rPr lang="fr-FR" sz="2400" dirty="0" smtClean="0">
                <a:solidFill>
                  <a:schemeClr val="accent1">
                    <a:lumMod val="75000"/>
                  </a:schemeClr>
                </a:solidFill>
              </a:rPr>
              <a:t>l'état condensé</a:t>
            </a:r>
            <a:r>
              <a:rPr lang="fr-FR" sz="2400" dirty="0">
                <a:solidFill>
                  <a:schemeClr val="accent1">
                    <a:lumMod val="75000"/>
                  </a:schemeClr>
                </a:solidFill>
              </a:rPr>
              <a:t>:</a:t>
            </a:r>
            <a:r>
              <a:rPr lang="fr-FR" sz="2400" dirty="0" smtClean="0">
                <a:solidFill>
                  <a:schemeClr val="accent1">
                    <a:lumMod val="75000"/>
                  </a:schemeClr>
                </a:solidFill>
              </a:rPr>
              <a:t> </a:t>
            </a:r>
          </a:p>
          <a:p>
            <a:pPr marL="342900" indent="-342900">
              <a:buFont typeface="Arial" pitchFamily="34" charset="0"/>
              <a:buChar char="•"/>
            </a:pPr>
            <a:r>
              <a:rPr lang="fr-FR" sz="2000" dirty="0" smtClean="0">
                <a:solidFill>
                  <a:srgbClr val="002060"/>
                </a:solidFill>
              </a:rPr>
              <a:t>brisure spontanée des symétries et </a:t>
            </a:r>
          </a:p>
          <a:p>
            <a:pPr marL="342900" indent="-342900">
              <a:buFont typeface="Arial" pitchFamily="34" charset="0"/>
              <a:buChar char="•"/>
            </a:pPr>
            <a:r>
              <a:rPr lang="fr-FR" sz="2000" dirty="0" smtClean="0">
                <a:solidFill>
                  <a:srgbClr val="002060"/>
                </a:solidFill>
              </a:rPr>
              <a:t>rôle du vide en tant qu'état fondamental de la matière où des champs peuvent se condenser. </a:t>
            </a:r>
          </a:p>
          <a:p>
            <a:pPr marL="342900" indent="-342900">
              <a:buFont typeface="Arial" pitchFamily="34" charset="0"/>
              <a:buChar char="•"/>
            </a:pPr>
            <a:endParaRPr lang="fr-FR" sz="2400" dirty="0" smtClean="0">
              <a:solidFill>
                <a:schemeClr val="accent1">
                  <a:lumMod val="75000"/>
                </a:schemeClr>
              </a:solidFill>
            </a:endParaRPr>
          </a:p>
          <a:p>
            <a:r>
              <a:rPr lang="fr-FR" sz="2400" dirty="0" smtClean="0">
                <a:solidFill>
                  <a:schemeClr val="accent1">
                    <a:lumMod val="75000"/>
                  </a:schemeClr>
                </a:solidFill>
              </a:rPr>
              <a:t>Le rôle du boson de Higgs est analogue sur le plan théorique à celui des paires de Cooper de la supraconductivité</a:t>
            </a:r>
            <a:r>
              <a:rPr lang="fr-FR" sz="2400" dirty="0" smtClean="0"/>
              <a:t>.</a:t>
            </a:r>
            <a:endParaRPr lang="fr-FR" sz="2400" dirty="0"/>
          </a:p>
        </p:txBody>
      </p:sp>
      <p:sp>
        <p:nvSpPr>
          <p:cNvPr id="4" name="Slide Number Placeholder 3"/>
          <p:cNvSpPr>
            <a:spLocks noGrp="1"/>
          </p:cNvSpPr>
          <p:nvPr>
            <p:ph type="sldNum" sz="quarter" idx="12"/>
          </p:nvPr>
        </p:nvSpPr>
        <p:spPr/>
        <p:txBody>
          <a:bodyPr/>
          <a:lstStyle/>
          <a:p>
            <a:fld id="{5FD889E0-CAB2-4699-909D-B9A88D47ACBE}" type="slidenum">
              <a:rPr lang="en-US" smtClean="0"/>
              <a:t>91</a:t>
            </a:fld>
            <a:endParaRPr lang="en-US"/>
          </a:p>
        </p:txBody>
      </p:sp>
    </p:spTree>
    <p:extLst>
      <p:ext uri="{BB962C8B-B14F-4D97-AF65-F5344CB8AC3E}">
        <p14:creationId xmlns:p14="http://schemas.microsoft.com/office/powerpoint/2010/main" val="117321610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Qu’est-ce</a:t>
            </a:r>
            <a:r>
              <a:rPr lang="en-US" dirty="0" smtClean="0"/>
              <a:t> </a:t>
            </a:r>
            <a:r>
              <a:rPr lang="en-US" dirty="0" err="1" smtClean="0"/>
              <a:t>qu’un</a:t>
            </a:r>
            <a:r>
              <a:rPr lang="en-US" dirty="0" smtClean="0"/>
              <a:t> </a:t>
            </a:r>
            <a:r>
              <a:rPr lang="en-US" dirty="0" err="1" smtClean="0"/>
              <a:t>événement</a:t>
            </a:r>
            <a:r>
              <a:rPr lang="en-US" dirty="0" smtClean="0"/>
              <a:t>?</a:t>
            </a:r>
            <a:endParaRPr lang="en-US" dirty="0"/>
          </a:p>
        </p:txBody>
      </p:sp>
      <p:sp>
        <p:nvSpPr>
          <p:cNvPr id="4" name="Espace réservé du pied de page 3"/>
          <p:cNvSpPr>
            <a:spLocks noGrp="1"/>
          </p:cNvSpPr>
          <p:nvPr>
            <p:ph type="ftr" sz="quarter" idx="11"/>
          </p:nvPr>
        </p:nvSpPr>
        <p:spPr/>
        <p:txBody>
          <a:bodyPr/>
          <a:lstStyle/>
          <a:p>
            <a:r>
              <a:rPr lang="fr-FR" smtClean="0"/>
              <a:t>J. MALCLES 25/09/2012</a:t>
            </a: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3" name="TextBox 2"/>
          <p:cNvSpPr txBox="1"/>
          <p:nvPr/>
        </p:nvSpPr>
        <p:spPr>
          <a:xfrm>
            <a:off x="139396" y="1858726"/>
            <a:ext cx="8802410" cy="3416320"/>
          </a:xfrm>
          <a:prstGeom prst="rect">
            <a:avLst/>
          </a:prstGeom>
          <a:noFill/>
        </p:spPr>
        <p:txBody>
          <a:bodyPr wrap="none" rtlCol="0">
            <a:spAutoFit/>
          </a:bodyPr>
          <a:lstStyle/>
          <a:p>
            <a:pPr marL="285750" indent="-285750">
              <a:buFont typeface="Arial"/>
              <a:buChar char="•"/>
            </a:pPr>
            <a:r>
              <a:rPr lang="en-US" dirty="0" err="1" smtClean="0"/>
              <a:t>Lors</a:t>
            </a:r>
            <a:r>
              <a:rPr lang="en-US" dirty="0" smtClean="0"/>
              <a:t> de </a:t>
            </a:r>
            <a:r>
              <a:rPr lang="en-US" dirty="0" err="1" smtClean="0"/>
              <a:t>chaque</a:t>
            </a:r>
            <a:r>
              <a:rPr lang="en-US" dirty="0" smtClean="0"/>
              <a:t> collision </a:t>
            </a:r>
            <a:r>
              <a:rPr lang="en-US" dirty="0" err="1" smtClean="0"/>
              <a:t>ont</a:t>
            </a:r>
            <a:r>
              <a:rPr lang="en-US" dirty="0" smtClean="0"/>
              <a:t> lieu des </a:t>
            </a:r>
            <a:r>
              <a:rPr lang="en-US" dirty="0" err="1" smtClean="0"/>
              <a:t>phénomènes</a:t>
            </a:r>
            <a:r>
              <a:rPr lang="en-US" dirty="0" smtClean="0"/>
              <a:t> plus </a:t>
            </a:r>
            <a:r>
              <a:rPr lang="en-US" dirty="0" err="1" smtClean="0"/>
              <a:t>ou</a:t>
            </a:r>
            <a:r>
              <a:rPr lang="en-US" dirty="0" smtClean="0"/>
              <a:t> </a:t>
            </a:r>
            <a:r>
              <a:rPr lang="en-US" dirty="0" err="1" smtClean="0"/>
              <a:t>moins</a:t>
            </a:r>
            <a:r>
              <a:rPr lang="en-US" dirty="0" smtClean="0"/>
              <a:t> </a:t>
            </a:r>
            <a:r>
              <a:rPr lang="en-US" dirty="0" err="1" smtClean="0"/>
              <a:t>intéressants</a:t>
            </a:r>
            <a:endParaRPr lang="en-US" dirty="0" smtClean="0"/>
          </a:p>
          <a:p>
            <a:pPr marL="285750" indent="-285750">
              <a:buFont typeface="Arial"/>
              <a:buChar char="•"/>
            </a:pPr>
            <a:endParaRPr lang="en-US" dirty="0" smtClean="0"/>
          </a:p>
          <a:p>
            <a:pPr marL="285750" indent="-285750">
              <a:buFont typeface="Arial"/>
              <a:buChar char="•"/>
            </a:pPr>
            <a:r>
              <a:rPr lang="en-US" dirty="0" smtClean="0"/>
              <a:t>Les </a:t>
            </a:r>
            <a:r>
              <a:rPr lang="en-US" dirty="0" err="1" smtClean="0"/>
              <a:t>phénomènes</a:t>
            </a:r>
            <a:r>
              <a:rPr lang="en-US" dirty="0" smtClean="0"/>
              <a:t> </a:t>
            </a:r>
            <a:r>
              <a:rPr lang="en-US" dirty="0" err="1" smtClean="0"/>
              <a:t>d’intérêt</a:t>
            </a:r>
            <a:r>
              <a:rPr lang="en-US" dirty="0" smtClean="0"/>
              <a:t>, en </a:t>
            </a:r>
            <a:r>
              <a:rPr lang="en-US" dirty="0" err="1" smtClean="0"/>
              <a:t>particulier</a:t>
            </a:r>
            <a:r>
              <a:rPr lang="en-US" dirty="0" smtClean="0"/>
              <a:t> </a:t>
            </a:r>
            <a:r>
              <a:rPr lang="en-US" dirty="0" err="1" smtClean="0"/>
              <a:t>ceux</a:t>
            </a:r>
            <a:r>
              <a:rPr lang="en-US" dirty="0" smtClean="0"/>
              <a:t> </a:t>
            </a:r>
            <a:r>
              <a:rPr lang="en-US" dirty="0" err="1" smtClean="0"/>
              <a:t>incluant</a:t>
            </a:r>
            <a:r>
              <a:rPr lang="en-US" dirty="0" smtClean="0"/>
              <a:t> un boson de Higgs, </a:t>
            </a:r>
            <a:r>
              <a:rPr lang="en-US" dirty="0" err="1" smtClean="0"/>
              <a:t>sont</a:t>
            </a:r>
            <a:r>
              <a:rPr lang="en-US" dirty="0" smtClean="0"/>
              <a:t> </a:t>
            </a:r>
            <a:r>
              <a:rPr lang="en-US" dirty="0" err="1" smtClean="0"/>
              <a:t>très</a:t>
            </a:r>
            <a:r>
              <a:rPr lang="en-US" dirty="0" smtClean="0"/>
              <a:t> </a:t>
            </a:r>
            <a:r>
              <a:rPr lang="en-US" dirty="0" err="1" smtClean="0"/>
              <a:t>rares</a:t>
            </a:r>
            <a:endParaRPr lang="en-US" dirty="0" smtClean="0"/>
          </a:p>
          <a:p>
            <a:pPr marL="285750" indent="-285750">
              <a:buFont typeface="Arial"/>
              <a:buChar char="•"/>
            </a:pPr>
            <a:endParaRPr lang="en-US" dirty="0" smtClean="0"/>
          </a:p>
          <a:p>
            <a:pPr marL="285750" indent="-285750">
              <a:buFont typeface="Arial"/>
              <a:buChar char="•"/>
            </a:pPr>
            <a:r>
              <a:rPr lang="en-US" dirty="0" smtClean="0"/>
              <a:t>On </a:t>
            </a:r>
            <a:r>
              <a:rPr lang="en-US" dirty="0" err="1" smtClean="0"/>
              <a:t>doit</a:t>
            </a:r>
            <a:r>
              <a:rPr lang="en-US" dirty="0" smtClean="0"/>
              <a:t> </a:t>
            </a:r>
            <a:r>
              <a:rPr lang="en-US" dirty="0" err="1" smtClean="0"/>
              <a:t>donc</a:t>
            </a:r>
            <a:r>
              <a:rPr lang="en-US" dirty="0" smtClean="0"/>
              <a:t> faire un grand </a:t>
            </a:r>
            <a:r>
              <a:rPr lang="en-US" dirty="0" err="1" smtClean="0"/>
              <a:t>nombre</a:t>
            </a:r>
            <a:r>
              <a:rPr lang="en-US" dirty="0" smtClean="0"/>
              <a:t> de collisions pour </a:t>
            </a:r>
            <a:r>
              <a:rPr lang="en-US" dirty="0" err="1" smtClean="0"/>
              <a:t>avoir</a:t>
            </a:r>
            <a:r>
              <a:rPr lang="en-US" dirty="0" smtClean="0"/>
              <a:t> </a:t>
            </a:r>
            <a:r>
              <a:rPr lang="en-US" dirty="0" err="1" smtClean="0"/>
              <a:t>quelques</a:t>
            </a:r>
            <a:r>
              <a:rPr lang="en-US" dirty="0" smtClean="0"/>
              <a:t> collisions </a:t>
            </a:r>
            <a:r>
              <a:rPr lang="en-US" dirty="0" err="1" smtClean="0"/>
              <a:t>d’intérêt</a:t>
            </a:r>
            <a:endParaRPr lang="en-US" dirty="0" smtClean="0"/>
          </a:p>
          <a:p>
            <a:pPr marL="285750" indent="-285750">
              <a:buFont typeface="Arial"/>
              <a:buChar char="•"/>
            </a:pPr>
            <a:endParaRPr lang="en-US" dirty="0" smtClean="0"/>
          </a:p>
          <a:p>
            <a:pPr marL="285750" indent="-285750">
              <a:buFont typeface="Arial"/>
              <a:buChar char="•"/>
            </a:pPr>
            <a:r>
              <a:rPr lang="en-US" dirty="0" smtClean="0"/>
              <a:t>On ne </a:t>
            </a:r>
            <a:r>
              <a:rPr lang="en-US" dirty="0" err="1" smtClean="0"/>
              <a:t>peut</a:t>
            </a:r>
            <a:r>
              <a:rPr lang="en-US" dirty="0" smtClean="0"/>
              <a:t> pas se </a:t>
            </a:r>
            <a:r>
              <a:rPr lang="en-US" dirty="0" err="1" smtClean="0"/>
              <a:t>permettre</a:t>
            </a:r>
            <a:r>
              <a:rPr lang="en-US" dirty="0" smtClean="0"/>
              <a:t> </a:t>
            </a:r>
            <a:r>
              <a:rPr lang="en-US" dirty="0" err="1" smtClean="0"/>
              <a:t>d’enregistrer</a:t>
            </a:r>
            <a:r>
              <a:rPr lang="en-US" dirty="0" smtClean="0"/>
              <a:t> </a:t>
            </a:r>
            <a:r>
              <a:rPr lang="en-US" dirty="0" err="1" smtClean="0"/>
              <a:t>toutes</a:t>
            </a:r>
            <a:r>
              <a:rPr lang="en-US" dirty="0" smtClean="0"/>
              <a:t> les collisions, </a:t>
            </a:r>
            <a:r>
              <a:rPr lang="en-US" dirty="0" err="1" smtClean="0"/>
              <a:t>il</a:t>
            </a:r>
            <a:r>
              <a:rPr lang="en-US" dirty="0" smtClean="0"/>
              <a:t> </a:t>
            </a:r>
            <a:r>
              <a:rPr lang="en-US" dirty="0" err="1" smtClean="0"/>
              <a:t>faut</a:t>
            </a:r>
            <a:r>
              <a:rPr lang="en-US" dirty="0" smtClean="0"/>
              <a:t> trier</a:t>
            </a:r>
          </a:p>
          <a:p>
            <a:pPr marL="285750" indent="-285750">
              <a:buFont typeface="Arial"/>
              <a:buChar char="•"/>
            </a:pPr>
            <a:endParaRPr lang="en-US" dirty="0" smtClean="0"/>
          </a:p>
          <a:p>
            <a:pPr marL="285750" indent="-285750">
              <a:buFont typeface="Arial"/>
              <a:buChar char="•"/>
            </a:pPr>
            <a:r>
              <a:rPr lang="en-US" dirty="0" smtClean="0"/>
              <a:t>On </a:t>
            </a:r>
            <a:r>
              <a:rPr lang="en-US" dirty="0" err="1" smtClean="0"/>
              <a:t>détecte</a:t>
            </a:r>
            <a:r>
              <a:rPr lang="en-US" dirty="0" smtClean="0"/>
              <a:t> la signature des </a:t>
            </a:r>
            <a:r>
              <a:rPr lang="en-US" dirty="0" err="1" smtClean="0"/>
              <a:t>événements</a:t>
            </a:r>
            <a:r>
              <a:rPr lang="en-US" dirty="0" smtClean="0"/>
              <a:t> </a:t>
            </a:r>
            <a:r>
              <a:rPr lang="en-US" dirty="0" err="1" smtClean="0"/>
              <a:t>d’intérêt</a:t>
            </a:r>
            <a:r>
              <a:rPr lang="en-US" dirty="0" smtClean="0"/>
              <a:t> et on ne </a:t>
            </a:r>
            <a:r>
              <a:rPr lang="en-US" dirty="0" err="1" smtClean="0"/>
              <a:t>déclenche</a:t>
            </a:r>
            <a:r>
              <a:rPr lang="en-US" dirty="0" smtClean="0"/>
              <a:t> la lecture </a:t>
            </a:r>
          </a:p>
          <a:p>
            <a:r>
              <a:rPr lang="en-US" dirty="0" smtClean="0"/>
              <a:t>des </a:t>
            </a:r>
            <a:r>
              <a:rPr lang="en-US" dirty="0" err="1" smtClean="0"/>
              <a:t>détecteurs</a:t>
            </a:r>
            <a:r>
              <a:rPr lang="en-US" dirty="0" smtClean="0"/>
              <a:t> </a:t>
            </a:r>
            <a:r>
              <a:rPr lang="en-US" dirty="0" err="1" smtClean="0"/>
              <a:t>que</a:t>
            </a:r>
            <a:r>
              <a:rPr lang="en-US" dirty="0" smtClean="0"/>
              <a:t> </a:t>
            </a:r>
            <a:r>
              <a:rPr lang="en-US" dirty="0" err="1" smtClean="0"/>
              <a:t>quand</a:t>
            </a:r>
            <a:r>
              <a:rPr lang="en-US" dirty="0" smtClean="0"/>
              <a:t> on </a:t>
            </a:r>
            <a:r>
              <a:rPr lang="en-US" dirty="0" err="1" smtClean="0"/>
              <a:t>reconnait</a:t>
            </a:r>
            <a:r>
              <a:rPr lang="en-US" dirty="0" smtClean="0"/>
              <a:t> </a:t>
            </a:r>
            <a:r>
              <a:rPr lang="en-US" dirty="0" err="1" smtClean="0"/>
              <a:t>une</a:t>
            </a:r>
            <a:r>
              <a:rPr lang="en-US" dirty="0" smtClean="0"/>
              <a:t> </a:t>
            </a:r>
            <a:r>
              <a:rPr lang="en-US" dirty="0" err="1" smtClean="0"/>
              <a:t>telle</a:t>
            </a:r>
            <a:r>
              <a:rPr lang="en-US" dirty="0" smtClean="0"/>
              <a:t> signature</a:t>
            </a:r>
          </a:p>
          <a:p>
            <a:endParaRPr lang="en-US" dirty="0" smtClean="0"/>
          </a:p>
          <a:p>
            <a:endParaRPr lang="en-US" dirty="0"/>
          </a:p>
        </p:txBody>
      </p:sp>
      <p:sp>
        <p:nvSpPr>
          <p:cNvPr id="5" name="TextBox 4"/>
          <p:cNvSpPr txBox="1"/>
          <p:nvPr/>
        </p:nvSpPr>
        <p:spPr>
          <a:xfrm>
            <a:off x="1993696" y="5189001"/>
            <a:ext cx="5238220" cy="923330"/>
          </a:xfrm>
          <a:prstGeom prst="rect">
            <a:avLst/>
          </a:prstGeom>
          <a:noFill/>
        </p:spPr>
        <p:txBody>
          <a:bodyPr wrap="none" rtlCol="0">
            <a:spAutoFit/>
          </a:bodyPr>
          <a:lstStyle/>
          <a:p>
            <a:pPr algn="r"/>
            <a:r>
              <a:rPr lang="en-US" dirty="0" err="1">
                <a:solidFill>
                  <a:srgbClr val="FF0000"/>
                </a:solidFill>
              </a:rPr>
              <a:t>Toutes</a:t>
            </a:r>
            <a:r>
              <a:rPr lang="en-US" dirty="0">
                <a:solidFill>
                  <a:srgbClr val="FF0000"/>
                </a:solidFill>
              </a:rPr>
              <a:t> les </a:t>
            </a:r>
            <a:r>
              <a:rPr lang="en-US" dirty="0" err="1">
                <a:solidFill>
                  <a:srgbClr val="FF0000"/>
                </a:solidFill>
              </a:rPr>
              <a:t>informations</a:t>
            </a:r>
            <a:r>
              <a:rPr lang="en-US" dirty="0">
                <a:solidFill>
                  <a:srgbClr val="FF0000"/>
                </a:solidFill>
              </a:rPr>
              <a:t> </a:t>
            </a:r>
            <a:r>
              <a:rPr lang="en-US" dirty="0" err="1">
                <a:solidFill>
                  <a:srgbClr val="FF0000"/>
                </a:solidFill>
              </a:rPr>
              <a:t>lues</a:t>
            </a:r>
            <a:r>
              <a:rPr lang="en-US" dirty="0">
                <a:solidFill>
                  <a:srgbClr val="FF0000"/>
                </a:solidFill>
              </a:rPr>
              <a:t> </a:t>
            </a:r>
            <a:r>
              <a:rPr lang="en-US" dirty="0" err="1">
                <a:solidFill>
                  <a:srgbClr val="FF0000"/>
                </a:solidFill>
              </a:rPr>
              <a:t>dans</a:t>
            </a:r>
            <a:r>
              <a:rPr lang="en-US" dirty="0">
                <a:solidFill>
                  <a:srgbClr val="FF0000"/>
                </a:solidFill>
              </a:rPr>
              <a:t> le </a:t>
            </a:r>
            <a:r>
              <a:rPr lang="en-US" dirty="0" err="1">
                <a:solidFill>
                  <a:srgbClr val="FF0000"/>
                </a:solidFill>
              </a:rPr>
              <a:t>détecteur</a:t>
            </a:r>
            <a:r>
              <a:rPr lang="en-US" dirty="0">
                <a:solidFill>
                  <a:srgbClr val="FF0000"/>
                </a:solidFill>
              </a:rPr>
              <a:t> </a:t>
            </a:r>
            <a:r>
              <a:rPr lang="en-US" dirty="0" err="1">
                <a:solidFill>
                  <a:srgbClr val="FF0000"/>
                </a:solidFill>
              </a:rPr>
              <a:t>lors</a:t>
            </a:r>
            <a:r>
              <a:rPr lang="en-US" dirty="0">
                <a:solidFill>
                  <a:srgbClr val="FF0000"/>
                </a:solidFill>
              </a:rPr>
              <a:t> de </a:t>
            </a:r>
          </a:p>
          <a:p>
            <a:pPr algn="ctr"/>
            <a:r>
              <a:rPr lang="en-US" dirty="0" err="1">
                <a:solidFill>
                  <a:srgbClr val="FF0000"/>
                </a:solidFill>
              </a:rPr>
              <a:t>ce</a:t>
            </a:r>
            <a:r>
              <a:rPr lang="en-US" dirty="0">
                <a:solidFill>
                  <a:srgbClr val="FF0000"/>
                </a:solidFill>
              </a:rPr>
              <a:t> </a:t>
            </a:r>
            <a:r>
              <a:rPr lang="en-US" dirty="0" err="1">
                <a:solidFill>
                  <a:srgbClr val="FF0000"/>
                </a:solidFill>
              </a:rPr>
              <a:t>déclenchement</a:t>
            </a:r>
            <a:r>
              <a:rPr lang="en-US" dirty="0">
                <a:solidFill>
                  <a:srgbClr val="FF0000"/>
                </a:solidFill>
              </a:rPr>
              <a:t> constituent “un </a:t>
            </a:r>
            <a:r>
              <a:rPr lang="en-US" dirty="0" err="1">
                <a:solidFill>
                  <a:srgbClr val="FF0000"/>
                </a:solidFill>
              </a:rPr>
              <a:t>événement</a:t>
            </a:r>
            <a:r>
              <a:rPr lang="en-US" dirty="0">
                <a:solidFill>
                  <a:srgbClr val="FF0000"/>
                </a:solidFill>
              </a:rPr>
              <a:t>”</a:t>
            </a:r>
          </a:p>
          <a:p>
            <a:endParaRPr lang="en-US" dirty="0"/>
          </a:p>
        </p:txBody>
      </p:sp>
      <p:sp>
        <p:nvSpPr>
          <p:cNvPr id="6" name="Slide Number Placeholder 5"/>
          <p:cNvSpPr>
            <a:spLocks noGrp="1"/>
          </p:cNvSpPr>
          <p:nvPr>
            <p:ph type="sldNum" sz="quarter" idx="12"/>
          </p:nvPr>
        </p:nvSpPr>
        <p:spPr/>
        <p:txBody>
          <a:bodyPr/>
          <a:lstStyle/>
          <a:p>
            <a:fld id="{5FD889E0-CAB2-4699-909D-B9A88D47ACBE}" type="slidenum">
              <a:rPr lang="en-US" smtClean="0"/>
              <a:t>92</a:t>
            </a:fld>
            <a:endParaRPr lang="en-US"/>
          </a:p>
        </p:txBody>
      </p:sp>
    </p:spTree>
    <p:extLst>
      <p:ext uri="{BB962C8B-B14F-4D97-AF65-F5344CB8AC3E}">
        <p14:creationId xmlns:p14="http://schemas.microsoft.com/office/powerpoint/2010/main" val="330974849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t>Les prises </a:t>
            </a:r>
            <a:r>
              <a:rPr lang="fr-FR" sz="3600" dirty="0"/>
              <a:t>de données en 2011 et 2012</a:t>
            </a:r>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grpSp>
        <p:nvGrpSpPr>
          <p:cNvPr id="7" name="Groupe 6"/>
          <p:cNvGrpSpPr/>
          <p:nvPr/>
        </p:nvGrpSpPr>
        <p:grpSpPr>
          <a:xfrm>
            <a:off x="595974" y="3686767"/>
            <a:ext cx="8229600" cy="2772668"/>
            <a:chOff x="662880" y="4077072"/>
            <a:chExt cx="8229600" cy="2772668"/>
          </a:xfrm>
        </p:grpSpPr>
        <p:pic>
          <p:nvPicPr>
            <p:cNvPr id="8" name="Picture 2" descr="Untitled.png"/>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662880" y="4077072"/>
              <a:ext cx="8229600" cy="2772668"/>
            </a:xfrm>
            <a:prstGeom prst="rect">
              <a:avLst/>
            </a:prstGeom>
            <a:ln>
              <a:solidFill>
                <a:schemeClr val="tx1"/>
              </a:solidFill>
            </a:ln>
          </p:spPr>
        </p:pic>
        <p:sp>
          <p:nvSpPr>
            <p:cNvPr id="9" name="TextBox 5"/>
            <p:cNvSpPr txBox="1">
              <a:spLocks noChangeArrowheads="1"/>
            </p:cNvSpPr>
            <p:nvPr/>
          </p:nvSpPr>
          <p:spPr bwMode="auto">
            <a:xfrm>
              <a:off x="1792176" y="5641503"/>
              <a:ext cx="763600" cy="307777"/>
            </a:xfrm>
            <a:prstGeom prst="rect">
              <a:avLst/>
            </a:prstGeom>
            <a:solidFill>
              <a:srgbClr val="FFFF00"/>
            </a:solidFill>
            <a:ln w="9525">
              <a:solidFill>
                <a:srgbClr val="000000"/>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400" dirty="0" smtClean="0">
                  <a:effectLst/>
                  <a:sym typeface="Wingdings"/>
                </a:rPr>
                <a:t>Z </a:t>
              </a:r>
              <a:r>
                <a:rPr lang="en-US" sz="1400" dirty="0" err="1" smtClean="0">
                  <a:effectLst/>
                  <a:latin typeface="Lucida Grande"/>
                  <a:ea typeface="Lucida Grande"/>
                  <a:cs typeface="Lucida Grande"/>
                  <a:sym typeface="Wingdings"/>
                </a:rPr>
                <a:t>μμ</a:t>
              </a:r>
              <a:endParaRPr lang="en-US" sz="1400" dirty="0" smtClean="0">
                <a:effectLst/>
                <a:sym typeface="Wingdings"/>
              </a:endParaRPr>
            </a:p>
          </p:txBody>
        </p:sp>
        <p:sp>
          <p:nvSpPr>
            <p:cNvPr id="10" name="TextBox 5"/>
            <p:cNvSpPr txBox="1">
              <a:spLocks noChangeArrowheads="1"/>
            </p:cNvSpPr>
            <p:nvPr/>
          </p:nvSpPr>
          <p:spPr bwMode="auto">
            <a:xfrm>
              <a:off x="2771800" y="4170566"/>
              <a:ext cx="6045745" cy="338554"/>
            </a:xfrm>
            <a:prstGeom prst="rect">
              <a:avLst/>
            </a:prstGeom>
            <a:solidFill>
              <a:srgbClr val="FFFF00"/>
            </a:solidFill>
            <a:ln w="9525">
              <a:solidFill>
                <a:srgbClr val="000000"/>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dirty="0" smtClean="0">
                  <a:effectLst/>
                  <a:sym typeface="Wingdings"/>
                </a:rPr>
                <a:t>Z </a:t>
              </a:r>
              <a:r>
                <a:rPr lang="en-US" dirty="0" err="1" smtClean="0">
                  <a:effectLst/>
                  <a:latin typeface="Lucida Grande"/>
                  <a:ea typeface="Lucida Grande"/>
                  <a:cs typeface="Lucida Grande"/>
                  <a:sym typeface="Wingdings"/>
                </a:rPr>
                <a:t>μμ</a:t>
              </a:r>
              <a:r>
                <a:rPr lang="en-US" dirty="0" smtClean="0">
                  <a:effectLst/>
                  <a:sym typeface="Wingdings"/>
                </a:rPr>
                <a:t> event from 2012 data with 25 reconstructed vertices</a:t>
              </a:r>
            </a:p>
          </p:txBody>
        </p:sp>
      </p:grpSp>
      <p:sp>
        <p:nvSpPr>
          <p:cNvPr id="11" name="ZoneTexte 10"/>
          <p:cNvSpPr txBox="1"/>
          <p:nvPr/>
        </p:nvSpPr>
        <p:spPr>
          <a:xfrm>
            <a:off x="473312" y="1862253"/>
            <a:ext cx="8492268" cy="1631216"/>
          </a:xfrm>
          <a:prstGeom prst="rect">
            <a:avLst/>
          </a:prstGeom>
          <a:solidFill>
            <a:schemeClr val="accent3">
              <a:lumMod val="20000"/>
              <a:lumOff val="80000"/>
            </a:schemeClr>
          </a:solidFill>
        </p:spPr>
        <p:txBody>
          <a:bodyPr wrap="square" rtlCol="0">
            <a:spAutoFit/>
          </a:bodyPr>
          <a:lstStyle/>
          <a:p>
            <a:r>
              <a:rPr lang="fr-FR" b="1" dirty="0" smtClean="0"/>
              <a:t>Principale difficulté: le taux de collisions</a:t>
            </a:r>
          </a:p>
          <a:p>
            <a:pPr marL="285750" indent="-285750">
              <a:buFont typeface="Arial" pitchFamily="34" charset="0"/>
              <a:buChar char="•"/>
            </a:pPr>
            <a:r>
              <a:rPr lang="fr-FR" dirty="0" smtClean="0"/>
              <a:t>Croisement de paquets de protons (&gt;1,5 10</a:t>
            </a:r>
            <a:r>
              <a:rPr lang="fr-FR" baseline="30000" dirty="0" smtClean="0"/>
              <a:t>11</a:t>
            </a:r>
            <a:r>
              <a:rPr lang="fr-FR" dirty="0" smtClean="0"/>
              <a:t>p) chaque 50 ns =&gt; 40 10</a:t>
            </a:r>
            <a:r>
              <a:rPr lang="fr-FR" baseline="30000" dirty="0" smtClean="0"/>
              <a:t>6</a:t>
            </a:r>
            <a:r>
              <a:rPr lang="fr-FR" dirty="0" smtClean="0"/>
              <a:t> par seconde</a:t>
            </a:r>
          </a:p>
          <a:p>
            <a:pPr marL="285750" indent="-285750">
              <a:buFont typeface="Arial" pitchFamily="34" charset="0"/>
              <a:buChar char="•"/>
            </a:pPr>
            <a:r>
              <a:rPr lang="fr-FR" dirty="0" smtClean="0"/>
              <a:t>Plus de 25 interactions proton-proton en moyenne par croisement </a:t>
            </a:r>
          </a:p>
          <a:p>
            <a:pPr marL="742898" lvl="1" indent="-285750">
              <a:buFont typeface="Wingdings" pitchFamily="2" charset="2"/>
              <a:buChar char="ü"/>
            </a:pPr>
            <a:r>
              <a:rPr lang="fr-FR" sz="1400" dirty="0" smtClean="0">
                <a:solidFill>
                  <a:schemeClr val="accent1">
                    <a:lumMod val="75000"/>
                  </a:schemeClr>
                </a:solidFill>
              </a:rPr>
              <a:t>Beaucoup de travail nécessaire pour maintenir les performances des détecteurs</a:t>
            </a:r>
          </a:p>
          <a:p>
            <a:pPr marL="285750" indent="-285750">
              <a:buFont typeface="Arial" pitchFamily="34" charset="0"/>
              <a:buChar char="•"/>
            </a:pPr>
            <a:r>
              <a:rPr lang="fr-FR" dirty="0" smtClean="0"/>
              <a:t>Seulement 400 évènements enregistrés par seconde   =&gt;   ~10</a:t>
            </a:r>
            <a:r>
              <a:rPr lang="fr-FR" baseline="30000" dirty="0" smtClean="0"/>
              <a:t>9</a:t>
            </a:r>
            <a:r>
              <a:rPr lang="fr-FR" dirty="0" smtClean="0"/>
              <a:t> évènements/an </a:t>
            </a:r>
          </a:p>
          <a:p>
            <a:pPr marL="742898" lvl="1" indent="-285750">
              <a:buFont typeface="Wingdings" pitchFamily="2" charset="2"/>
              <a:buChar char="ü"/>
            </a:pPr>
            <a:r>
              <a:rPr lang="fr-FR" sz="1400" dirty="0" smtClean="0">
                <a:solidFill>
                  <a:schemeClr val="accent1">
                    <a:lumMod val="75000"/>
                  </a:schemeClr>
                </a:solidFill>
              </a:rPr>
              <a:t>~25 bosons de Higgs (</a:t>
            </a:r>
            <a:r>
              <a:rPr lang="fr-FR" sz="1400" dirty="0" err="1" smtClean="0">
                <a:solidFill>
                  <a:schemeClr val="accent1">
                    <a:lumMod val="75000"/>
                  </a:schemeClr>
                </a:solidFill>
              </a:rPr>
              <a:t>m</a:t>
            </a:r>
            <a:r>
              <a:rPr lang="fr-FR" sz="1400" baseline="-25000" dirty="0" err="1" smtClean="0">
                <a:solidFill>
                  <a:schemeClr val="accent1">
                    <a:lumMod val="75000"/>
                  </a:schemeClr>
                </a:solidFill>
              </a:rPr>
              <a:t>H</a:t>
            </a:r>
            <a:r>
              <a:rPr lang="fr-FR" sz="1400" dirty="0" smtClean="0">
                <a:solidFill>
                  <a:schemeClr val="accent1">
                    <a:lumMod val="75000"/>
                  </a:schemeClr>
                </a:solidFill>
              </a:rPr>
              <a:t>=125 GeV) attendus dans le canal H-&gt;4 leptons sur 2011+2012 (avant analyse)</a:t>
            </a:r>
            <a:endParaRPr lang="fr-FR" sz="1400" dirty="0">
              <a:solidFill>
                <a:schemeClr val="accent1">
                  <a:lumMod val="75000"/>
                </a:schemeClr>
              </a:solidFill>
            </a:endParaRPr>
          </a:p>
        </p:txBody>
      </p:sp>
      <p:cxnSp>
        <p:nvCxnSpPr>
          <p:cNvPr id="5" name="Connecteur droit avec flèche 4"/>
          <p:cNvCxnSpPr/>
          <p:nvPr/>
        </p:nvCxnSpPr>
        <p:spPr>
          <a:xfrm flipV="1">
            <a:off x="947854" y="6166624"/>
            <a:ext cx="7660887" cy="44605"/>
          </a:xfrm>
          <a:prstGeom prst="straightConnector1">
            <a:avLst/>
          </a:prstGeom>
          <a:ln w="38100">
            <a:solidFill>
              <a:schemeClr val="bg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3992137" y="5742882"/>
            <a:ext cx="2093843" cy="523220"/>
          </a:xfrm>
          <a:prstGeom prst="rect">
            <a:avLst/>
          </a:prstGeom>
          <a:noFill/>
        </p:spPr>
        <p:txBody>
          <a:bodyPr wrap="none" rtlCol="0">
            <a:spAutoFit/>
          </a:bodyPr>
          <a:lstStyle/>
          <a:p>
            <a:r>
              <a:rPr lang="fr-FR" sz="2800" dirty="0" smtClean="0">
                <a:solidFill>
                  <a:schemeClr val="bg1"/>
                </a:solidFill>
              </a:rPr>
              <a:t>Quelques cm</a:t>
            </a:r>
            <a:endParaRPr lang="fr-FR" sz="2800" dirty="0">
              <a:solidFill>
                <a:schemeClr val="bg1"/>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t>93</a:t>
            </a:fld>
            <a:endParaRPr lang="en-US"/>
          </a:p>
        </p:txBody>
      </p:sp>
    </p:spTree>
    <p:extLst>
      <p:ext uri="{BB962C8B-B14F-4D97-AF65-F5344CB8AC3E}">
        <p14:creationId xmlns:p14="http://schemas.microsoft.com/office/powerpoint/2010/main" val="404816351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8068" y="1750740"/>
            <a:ext cx="8607152" cy="5006900"/>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itre 1"/>
          <p:cNvSpPr>
            <a:spLocks noGrp="1"/>
          </p:cNvSpPr>
          <p:nvPr>
            <p:ph type="title"/>
          </p:nvPr>
        </p:nvSpPr>
        <p:spPr/>
        <p:txBody>
          <a:bodyPr>
            <a:normAutofit/>
          </a:bodyPr>
          <a:lstStyle/>
          <a:p>
            <a:r>
              <a:rPr lang="en-US" dirty="0" smtClean="0"/>
              <a:t>H</a:t>
            </a:r>
            <a:r>
              <a:rPr lang="en-US" dirty="0"/>
              <a:t>→</a:t>
            </a:r>
            <a:r>
              <a:rPr lang="en-US" dirty="0" smtClean="0"/>
              <a:t>ZZ</a:t>
            </a:r>
            <a:r>
              <a:rPr lang="en-US" dirty="0" smtClean="0">
                <a:latin typeface="Arial"/>
                <a:cs typeface="Arial"/>
              </a:rPr>
              <a:t>→</a:t>
            </a:r>
            <a:r>
              <a:rPr lang="en-US" dirty="0" smtClean="0"/>
              <a:t>4 leptons(</a:t>
            </a:r>
            <a:r>
              <a:rPr lang="en-US" dirty="0"/>
              <a:t>4e, 2e2</a:t>
            </a:r>
            <a:r>
              <a:rPr lang="en-US" dirty="0">
                <a:latin typeface="Symbol" pitchFamily="18" charset="2"/>
              </a:rPr>
              <a:t>m</a:t>
            </a:r>
            <a:r>
              <a:rPr lang="en-US" dirty="0"/>
              <a:t>, 4</a:t>
            </a:r>
            <a:r>
              <a:rPr lang="en-US" dirty="0">
                <a:latin typeface="Symbol" pitchFamily="18" charset="2"/>
              </a:rPr>
              <a:t>m</a:t>
            </a:r>
            <a:r>
              <a:rPr lang="en-US" dirty="0"/>
              <a:t>) </a:t>
            </a:r>
            <a:endParaRPr lang="fr-FR" dirty="0"/>
          </a:p>
        </p:txBody>
      </p:sp>
      <p:pic>
        <p:nvPicPr>
          <p:cNvPr id="7" name="Espace réservé du contenu 6"/>
          <p:cNvPicPr>
            <a:picLocks noGrp="1" noChangeAspect="1"/>
          </p:cNvPicPr>
          <p:nvPr>
            <p:ph idx="1"/>
          </p:nvPr>
        </p:nvPicPr>
        <p:blipFill>
          <a:blip r:embed="rId2" cstate="print">
            <a:extLst>
              <a:ext uri="{28A0092B-C50C-407E-A947-70E740481C1C}">
                <a14:useLocalDpi xmlns:a14="http://schemas.microsoft.com/office/drawing/2010/main" val="0"/>
              </a:ext>
            </a:extLst>
          </a:blip>
          <a:srcRect t="12390" b="12390"/>
          <a:stretch>
            <a:fillRect/>
          </a:stretch>
        </p:blipFill>
        <p:spPr/>
      </p:pic>
      <p:sp>
        <p:nvSpPr>
          <p:cNvPr id="3" name="Espace réservé du pied de page 2"/>
          <p:cNvSpPr>
            <a:spLocks noGrp="1"/>
          </p:cNvSpPr>
          <p:nvPr>
            <p:ph type="ftr" sz="quarter" idx="11"/>
          </p:nvPr>
        </p:nvSpPr>
        <p:spPr/>
        <p:txBody>
          <a:bodyPr/>
          <a:lstStyle/>
          <a:p>
            <a:r>
              <a:rPr lang="fr-FR" smtClean="0"/>
              <a:t>J. MALCLES 25/09/2012</a:t>
            </a:r>
            <a:endParaRPr lang="en-US"/>
          </a:p>
        </p:txBody>
      </p:sp>
      <p:sp>
        <p:nvSpPr>
          <p:cNvPr id="9" name="ZoneTexte 8"/>
          <p:cNvSpPr txBox="1"/>
          <p:nvPr/>
        </p:nvSpPr>
        <p:spPr>
          <a:xfrm>
            <a:off x="267628" y="2587083"/>
            <a:ext cx="1484702" cy="954107"/>
          </a:xfrm>
          <a:prstGeom prst="rect">
            <a:avLst/>
          </a:prstGeom>
          <a:noFill/>
        </p:spPr>
        <p:txBody>
          <a:bodyPr wrap="none" rtlCol="0">
            <a:spAutoFit/>
          </a:bodyPr>
          <a:lstStyle/>
          <a:p>
            <a:r>
              <a:rPr lang="en-US" sz="2800" dirty="0" err="1" smtClean="0">
                <a:solidFill>
                  <a:schemeClr val="bg1"/>
                </a:solidFill>
              </a:rPr>
              <a:t>Candidat</a:t>
            </a:r>
            <a:endParaRPr lang="en-US" sz="2800" dirty="0" smtClean="0">
              <a:solidFill>
                <a:schemeClr val="bg1"/>
              </a:solidFill>
            </a:endParaRPr>
          </a:p>
          <a:p>
            <a:r>
              <a:rPr lang="en-US" sz="2800" dirty="0">
                <a:solidFill>
                  <a:schemeClr val="bg1"/>
                </a:solidFill>
              </a:rPr>
              <a:t>H→2e2</a:t>
            </a:r>
            <a:r>
              <a:rPr lang="en-US" sz="2800" dirty="0">
                <a:solidFill>
                  <a:schemeClr val="bg1"/>
                </a:solidFill>
                <a:latin typeface="Symbol" pitchFamily="18" charset="2"/>
              </a:rPr>
              <a:t>m</a:t>
            </a:r>
            <a:endParaRPr lang="fr-FR" sz="2800" dirty="0">
              <a:solidFill>
                <a:schemeClr val="bg1"/>
              </a:solidFill>
              <a:latin typeface="Symbol" pitchFamily="18" charset="2"/>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578" y="4149260"/>
            <a:ext cx="1496299" cy="81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t>94</a:t>
            </a:fld>
            <a:endParaRPr lang="en-US"/>
          </a:p>
        </p:txBody>
      </p:sp>
    </p:spTree>
    <p:extLst>
      <p:ext uri="{BB962C8B-B14F-4D97-AF65-F5344CB8AC3E}">
        <p14:creationId xmlns:p14="http://schemas.microsoft.com/office/powerpoint/2010/main" val="188508480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6478" y="1750739"/>
            <a:ext cx="8586439" cy="5040353"/>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itre 1"/>
          <p:cNvSpPr>
            <a:spLocks noGrp="1"/>
          </p:cNvSpPr>
          <p:nvPr>
            <p:ph type="title"/>
          </p:nvPr>
        </p:nvSpPr>
        <p:spPr/>
        <p:txBody>
          <a:bodyPr>
            <a:normAutofit/>
          </a:bodyPr>
          <a:lstStyle/>
          <a:p>
            <a:r>
              <a:rPr lang="en-US" dirty="0" smtClean="0"/>
              <a:t>H</a:t>
            </a:r>
            <a:r>
              <a:rPr lang="en-US" dirty="0"/>
              <a:t>→</a:t>
            </a:r>
            <a:r>
              <a:rPr lang="en-US" dirty="0" smtClean="0"/>
              <a:t>ZZ(*)</a:t>
            </a:r>
            <a:r>
              <a:rPr lang="en-US" dirty="0" smtClean="0">
                <a:latin typeface="Arial"/>
                <a:cs typeface="Arial"/>
              </a:rPr>
              <a:t>→</a:t>
            </a:r>
            <a:r>
              <a:rPr lang="en-US" dirty="0" smtClean="0"/>
              <a:t>4 leptons </a:t>
            </a:r>
            <a:endParaRPr lang="fr-FR" dirty="0"/>
          </a:p>
        </p:txBody>
      </p:sp>
      <p:pic>
        <p:nvPicPr>
          <p:cNvPr id="10" name="Espace réservé du contenu 9"/>
          <p:cNvPicPr>
            <a:picLocks noGrp="1" noChangeAspect="1"/>
          </p:cNvPicPr>
          <p:nvPr>
            <p:ph idx="1"/>
          </p:nvPr>
        </p:nvPicPr>
        <p:blipFill>
          <a:blip r:embed="rId2" cstate="print">
            <a:extLst>
              <a:ext uri="{28A0092B-C50C-407E-A947-70E740481C1C}">
                <a14:useLocalDpi xmlns:a14="http://schemas.microsoft.com/office/drawing/2010/main" val="0"/>
              </a:ext>
            </a:extLst>
          </a:blip>
          <a:srcRect t="12390" b="12390"/>
          <a:stretch>
            <a:fillRect/>
          </a:stretch>
        </p:blipFill>
        <p:spPr/>
      </p:pic>
      <p:sp>
        <p:nvSpPr>
          <p:cNvPr id="3" name="Espace réservé du pied de page 2"/>
          <p:cNvSpPr>
            <a:spLocks noGrp="1"/>
          </p:cNvSpPr>
          <p:nvPr>
            <p:ph type="ftr" sz="quarter" idx="11"/>
          </p:nvPr>
        </p:nvSpPr>
        <p:spPr/>
        <p:txBody>
          <a:bodyPr/>
          <a:lstStyle/>
          <a:p>
            <a:r>
              <a:rPr lang="fr-FR" smtClean="0"/>
              <a:t>J. MALCLES 25/09/2012</a:t>
            </a:r>
            <a:endParaRPr lang="en-US"/>
          </a:p>
        </p:txBody>
      </p:sp>
      <p:sp>
        <p:nvSpPr>
          <p:cNvPr id="9" name="ZoneTexte 8"/>
          <p:cNvSpPr txBox="1"/>
          <p:nvPr/>
        </p:nvSpPr>
        <p:spPr>
          <a:xfrm>
            <a:off x="489180" y="2587082"/>
            <a:ext cx="1484702" cy="954107"/>
          </a:xfrm>
          <a:prstGeom prst="rect">
            <a:avLst/>
          </a:prstGeom>
          <a:noFill/>
        </p:spPr>
        <p:txBody>
          <a:bodyPr wrap="none" rtlCol="0">
            <a:spAutoFit/>
          </a:bodyPr>
          <a:lstStyle/>
          <a:p>
            <a:r>
              <a:rPr lang="en-US" sz="2800" dirty="0" err="1" smtClean="0">
                <a:solidFill>
                  <a:schemeClr val="bg1"/>
                </a:solidFill>
              </a:rPr>
              <a:t>Candidat</a:t>
            </a:r>
            <a:endParaRPr lang="en-US" sz="2800" dirty="0" smtClean="0">
              <a:solidFill>
                <a:schemeClr val="bg1"/>
              </a:solidFill>
            </a:endParaRPr>
          </a:p>
          <a:p>
            <a:r>
              <a:rPr lang="en-US" sz="2800" dirty="0">
                <a:solidFill>
                  <a:schemeClr val="bg1"/>
                </a:solidFill>
              </a:rPr>
              <a:t>H</a:t>
            </a:r>
            <a:r>
              <a:rPr lang="en-US" sz="2800" dirty="0" smtClean="0">
                <a:solidFill>
                  <a:schemeClr val="bg1"/>
                </a:solidFill>
              </a:rPr>
              <a:t>→</a:t>
            </a:r>
            <a:r>
              <a:rPr lang="en-US" sz="2800" dirty="0">
                <a:solidFill>
                  <a:schemeClr val="bg1"/>
                </a:solidFill>
              </a:rPr>
              <a:t>4</a:t>
            </a:r>
            <a:r>
              <a:rPr lang="en-US" sz="2800" dirty="0" smtClean="0">
                <a:solidFill>
                  <a:schemeClr val="bg1"/>
                </a:solidFill>
                <a:latin typeface="Symbol" pitchFamily="18" charset="2"/>
              </a:rPr>
              <a:t>m</a:t>
            </a:r>
            <a:endParaRPr lang="fr-FR" sz="2800" dirty="0">
              <a:solidFill>
                <a:schemeClr val="bg1"/>
              </a:solidFill>
              <a:latin typeface="Symbol" pitchFamily="18" charset="2"/>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537" y="4149260"/>
            <a:ext cx="1709400" cy="92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t>95</a:t>
            </a:fld>
            <a:endParaRPr lang="en-US"/>
          </a:p>
        </p:txBody>
      </p:sp>
    </p:spTree>
    <p:extLst>
      <p:ext uri="{BB962C8B-B14F-4D97-AF65-F5344CB8AC3E}">
        <p14:creationId xmlns:p14="http://schemas.microsoft.com/office/powerpoint/2010/main" val="276497399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9931" y="1776925"/>
            <a:ext cx="8530683" cy="4902656"/>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H→ZZ(*)→4 leptons </a:t>
            </a:r>
          </a:p>
        </p:txBody>
      </p:sp>
      <p:sp>
        <p:nvSpPr>
          <p:cNvPr id="8" name="Espace réservé du pied de page 7"/>
          <p:cNvSpPr>
            <a:spLocks noGrp="1"/>
          </p:cNvSpPr>
          <p:nvPr>
            <p:ph type="ftr" sz="quarter" idx="11"/>
          </p:nvPr>
        </p:nvSpPr>
        <p:spPr/>
        <p:txBody>
          <a:bodyPr/>
          <a:lstStyle/>
          <a:p>
            <a:r>
              <a:rPr lang="fr-FR" smtClean="0"/>
              <a:t>J. MALCLES 25/09/2012</a:t>
            </a:r>
            <a:endParaRPr lang="en-US"/>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6634" y="1799227"/>
            <a:ext cx="7660886" cy="4902656"/>
          </a:xfrm>
          <a:prstGeom prst="rect">
            <a:avLst/>
          </a:prstGeom>
        </p:spPr>
      </p:pic>
      <p:sp>
        <p:nvSpPr>
          <p:cNvPr id="9" name="ZoneTexte 8"/>
          <p:cNvSpPr txBox="1"/>
          <p:nvPr/>
        </p:nvSpPr>
        <p:spPr>
          <a:xfrm>
            <a:off x="5057077" y="5535896"/>
            <a:ext cx="1484702" cy="954107"/>
          </a:xfrm>
          <a:prstGeom prst="rect">
            <a:avLst/>
          </a:prstGeom>
          <a:solidFill>
            <a:schemeClr val="accent3">
              <a:lumMod val="20000"/>
              <a:lumOff val="80000"/>
            </a:schemeClr>
          </a:solidFill>
        </p:spPr>
        <p:txBody>
          <a:bodyPr wrap="none" rtlCol="0">
            <a:spAutoFit/>
          </a:bodyPr>
          <a:lstStyle/>
          <a:p>
            <a:r>
              <a:rPr lang="en-US" sz="2800" dirty="0" err="1" smtClean="0"/>
              <a:t>Candidat</a:t>
            </a:r>
            <a:endParaRPr lang="en-US" sz="2800" dirty="0" smtClean="0"/>
          </a:p>
          <a:p>
            <a:r>
              <a:rPr lang="en-US" sz="2800" dirty="0"/>
              <a:t>H→2e2</a:t>
            </a:r>
            <a:r>
              <a:rPr lang="en-US" sz="2800" dirty="0">
                <a:latin typeface="Symbol" pitchFamily="18" charset="2"/>
              </a:rPr>
              <a:t>m</a:t>
            </a:r>
            <a:endParaRPr lang="fr-FR" sz="2800" dirty="0">
              <a:latin typeface="Symbol" pitchFamily="18" charset="2"/>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t>96</a:t>
            </a:fld>
            <a:endParaRPr lang="en-US"/>
          </a:p>
        </p:txBody>
      </p:sp>
    </p:spTree>
    <p:extLst>
      <p:ext uri="{BB962C8B-B14F-4D97-AF65-F5344CB8AC3E}">
        <p14:creationId xmlns:p14="http://schemas.microsoft.com/office/powerpoint/2010/main" val="11011303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a:t>
            </a:r>
            <a:r>
              <a:rPr lang="fr-FR" dirty="0" smtClean="0"/>
              <a:t>ZZ→</a:t>
            </a:r>
            <a:r>
              <a:rPr lang="fr-FR" dirty="0"/>
              <a:t>4 leptons</a:t>
            </a:r>
          </a:p>
        </p:txBody>
      </p:sp>
      <p:sp>
        <p:nvSpPr>
          <p:cNvPr id="3" name="Espace réservé du pied de page 2"/>
          <p:cNvSpPr>
            <a:spLocks noGrp="1"/>
          </p:cNvSpPr>
          <p:nvPr>
            <p:ph type="ftr" sz="quarter" idx="11"/>
          </p:nvPr>
        </p:nvSpPr>
        <p:spPr/>
        <p:txBody>
          <a:bodyPr/>
          <a:lstStyle/>
          <a:p>
            <a:r>
              <a:rPr lang="fr-FR" smtClean="0"/>
              <a:t>J. MALCLES 25/09/2012</a:t>
            </a:r>
            <a:endParaRPr lang="en-US"/>
          </a:p>
        </p:txBody>
      </p:sp>
      <p:grpSp>
        <p:nvGrpSpPr>
          <p:cNvPr id="11" name="Groupe 10"/>
          <p:cNvGrpSpPr/>
          <p:nvPr/>
        </p:nvGrpSpPr>
        <p:grpSpPr>
          <a:xfrm>
            <a:off x="208064" y="2544455"/>
            <a:ext cx="4199836" cy="3887823"/>
            <a:chOff x="208064" y="2358575"/>
            <a:chExt cx="4199836" cy="3887823"/>
          </a:xfrm>
        </p:grpSpPr>
        <p:sp>
          <p:nvSpPr>
            <p:cNvPr id="8" name="TextBox 9"/>
            <p:cNvSpPr txBox="1"/>
            <p:nvPr/>
          </p:nvSpPr>
          <p:spPr>
            <a:xfrm>
              <a:off x="4017660" y="4545134"/>
              <a:ext cx="174460" cy="319948"/>
            </a:xfrm>
            <a:prstGeom prst="rect">
              <a:avLst/>
            </a:prstGeom>
            <a:noFill/>
            <a:ln>
              <a:noFill/>
            </a:ln>
          </p:spPr>
          <p:txBody>
            <a:bodyPr wrap="none" rtlCol="0">
              <a:spAutoFit/>
            </a:bodyPr>
            <a:lstStyle/>
            <a:p>
              <a:endParaRPr lang="en-US" dirty="0" smtClean="0">
                <a:effectLst/>
              </a:endParaRPr>
            </a:p>
          </p:txBody>
        </p:sp>
        <p:pic>
          <p:nvPicPr>
            <p:cNvPr id="10" name="Picture 3" descr="Untitled.png"/>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64" y="2358575"/>
              <a:ext cx="4199836" cy="3887823"/>
            </a:xfrm>
            <a:prstGeom prst="rect">
              <a:avLst/>
            </a:prstGeom>
            <a:ln w="76200">
              <a:noFill/>
            </a:ln>
          </p:spPr>
        </p:pic>
      </p:gr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208" y="2435860"/>
            <a:ext cx="4259767" cy="4102527"/>
          </a:xfrm>
          <a:prstGeom prst="rect">
            <a:avLst/>
          </a:prstGeom>
          <a:noFill/>
          <a:ln w="762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oneTexte 11"/>
          <p:cNvSpPr txBox="1"/>
          <p:nvPr/>
        </p:nvSpPr>
        <p:spPr>
          <a:xfrm>
            <a:off x="508162" y="1776084"/>
            <a:ext cx="8320261" cy="923330"/>
          </a:xfrm>
          <a:prstGeom prst="rect">
            <a:avLst/>
          </a:prstGeom>
          <a:solidFill>
            <a:srgbClr val="FFFFFF"/>
          </a:solidFill>
        </p:spPr>
        <p:txBody>
          <a:bodyPr wrap="square" rtlCol="0">
            <a:spAutoFit/>
          </a:bodyPr>
          <a:lstStyle/>
          <a:p>
            <a:r>
              <a:rPr lang="en-US" dirty="0" err="1" smtClean="0"/>
              <a:t>Comme</a:t>
            </a:r>
            <a:r>
              <a:rPr lang="en-US" dirty="0" smtClean="0"/>
              <a:t> pour le canal en 2 photons, on </a:t>
            </a:r>
            <a:r>
              <a:rPr lang="en-US" dirty="0" err="1" smtClean="0"/>
              <a:t>peut</a:t>
            </a:r>
            <a:r>
              <a:rPr lang="en-US" dirty="0" smtClean="0"/>
              <a:t> </a:t>
            </a:r>
            <a:r>
              <a:rPr lang="en-US" dirty="0" err="1" smtClean="0"/>
              <a:t>calculer</a:t>
            </a:r>
            <a:r>
              <a:rPr lang="en-US" dirty="0" smtClean="0"/>
              <a:t> la masse </a:t>
            </a:r>
            <a:r>
              <a:rPr lang="en-US" dirty="0" err="1" smtClean="0"/>
              <a:t>invariante</a:t>
            </a:r>
            <a:r>
              <a:rPr lang="en-US" dirty="0" smtClean="0"/>
              <a:t> des 4 leptons</a:t>
            </a:r>
          </a:p>
          <a:p>
            <a:r>
              <a:rPr lang="en-US" dirty="0" smtClean="0"/>
              <a:t>qui </a:t>
            </a:r>
            <a:r>
              <a:rPr lang="en-US" dirty="0" err="1" smtClean="0"/>
              <a:t>doit</a:t>
            </a:r>
            <a:r>
              <a:rPr lang="en-US" dirty="0" smtClean="0"/>
              <a:t> </a:t>
            </a:r>
            <a:r>
              <a:rPr lang="en-US" dirty="0" err="1" smtClean="0"/>
              <a:t>coincider</a:t>
            </a:r>
            <a:r>
              <a:rPr lang="en-US" dirty="0" smtClean="0"/>
              <a:t> avec la masse du boson de Higgs </a:t>
            </a:r>
            <a:r>
              <a:rPr lang="en-US" dirty="0" err="1" smtClean="0"/>
              <a:t>si</a:t>
            </a:r>
            <a:r>
              <a:rPr lang="en-US" dirty="0" smtClean="0"/>
              <a:t> les leptons </a:t>
            </a:r>
            <a:r>
              <a:rPr lang="en-US" dirty="0" err="1" smtClean="0"/>
              <a:t>proviennent</a:t>
            </a:r>
            <a:r>
              <a:rPr lang="en-US" dirty="0" smtClean="0"/>
              <a:t> d’un boson de Higgs</a:t>
            </a:r>
            <a:endParaRPr lang="fr-FR"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105" y="481216"/>
            <a:ext cx="947280" cy="1076649"/>
          </a:xfrm>
          <a:prstGeom prst="rect">
            <a:avLst/>
          </a:prstGeom>
        </p:spPr>
      </p:pic>
      <p:sp>
        <p:nvSpPr>
          <p:cNvPr id="4" name="Slide Number Placeholder 3"/>
          <p:cNvSpPr>
            <a:spLocks noGrp="1"/>
          </p:cNvSpPr>
          <p:nvPr>
            <p:ph type="sldNum" sz="quarter" idx="12"/>
          </p:nvPr>
        </p:nvSpPr>
        <p:spPr/>
        <p:txBody>
          <a:bodyPr/>
          <a:lstStyle/>
          <a:p>
            <a:fld id="{5FD889E0-CAB2-4699-909D-B9A88D47ACBE}" type="slidenum">
              <a:rPr lang="en-US" smtClean="0"/>
              <a:t>97</a:t>
            </a:fld>
            <a:endParaRPr lang="en-US"/>
          </a:p>
        </p:txBody>
      </p:sp>
    </p:spTree>
    <p:extLst>
      <p:ext uri="{BB962C8B-B14F-4D97-AF65-F5344CB8AC3E}">
        <p14:creationId xmlns:p14="http://schemas.microsoft.com/office/powerpoint/2010/main" val="201119611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605367" y="4246043"/>
            <a:ext cx="4648200" cy="533400"/>
          </a:xfrm>
          <a:prstGeom prst="rect">
            <a:avLst/>
          </a:prstGeom>
        </p:spPr>
      </p:pic>
      <p:sp>
        <p:nvSpPr>
          <p:cNvPr id="13" name="Content Placeholder 2"/>
          <p:cNvSpPr txBox="1">
            <a:spLocks/>
          </p:cNvSpPr>
          <p:nvPr/>
        </p:nvSpPr>
        <p:spPr>
          <a:xfrm>
            <a:off x="284167" y="4395961"/>
            <a:ext cx="5439300" cy="1634680"/>
          </a:xfrm>
          <a:prstGeom prst="rect">
            <a:avLst/>
          </a:prstGeom>
        </p:spPr>
        <p:txBody>
          <a:bodyPr vert="horz" lIns="91430" tIns="45715" rIns="91430" bIns="45715" rtlCol="0">
            <a:noAutofit/>
          </a:bodyPr>
          <a:lstStyle>
            <a:lvl1pPr marL="453974" indent="-453974" algn="l" defTabSz="914296"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296" indent="-457148" algn="l" defTabSz="914296"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331" indent="-346036" algn="l" defTabSz="914296"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018" indent="-339686" algn="l" defTabSz="914296"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704" indent="-331750" algn="l" defTabSz="914296"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502"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42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69875"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273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0" indent="0">
              <a:buFont typeface="Wingdings" pitchFamily="2" charset="2"/>
              <a:buNone/>
            </a:pPr>
            <a:endParaRPr lang="en-US" sz="1200" dirty="0" smtClean="0"/>
          </a:p>
          <a:p>
            <a:r>
              <a:rPr lang="en-US" sz="2000" dirty="0" err="1">
                <a:solidFill>
                  <a:schemeClr val="tx1"/>
                </a:solidFill>
              </a:rPr>
              <a:t>Groupe</a:t>
            </a:r>
            <a:r>
              <a:rPr lang="en-US" sz="2000" dirty="0">
                <a:solidFill>
                  <a:schemeClr val="tx1"/>
                </a:solidFill>
              </a:rPr>
              <a:t> </a:t>
            </a:r>
            <a:r>
              <a:rPr lang="en-US" sz="2000" dirty="0" err="1" smtClean="0">
                <a:solidFill>
                  <a:schemeClr val="tx1"/>
                </a:solidFill>
              </a:rPr>
              <a:t>décrivant</a:t>
            </a:r>
            <a:r>
              <a:rPr lang="en-US" sz="2000" dirty="0" smtClean="0">
                <a:solidFill>
                  <a:schemeClr val="tx1"/>
                </a:solidFill>
              </a:rPr>
              <a:t> </a:t>
            </a:r>
            <a:r>
              <a:rPr lang="en-US" sz="2000" dirty="0" err="1">
                <a:solidFill>
                  <a:schemeClr val="tx1"/>
                </a:solidFill>
              </a:rPr>
              <a:t>l’interaction</a:t>
            </a:r>
            <a:r>
              <a:rPr lang="en-US" sz="2000" dirty="0">
                <a:solidFill>
                  <a:schemeClr val="tx1"/>
                </a:solidFill>
              </a:rPr>
              <a:t> forte </a:t>
            </a:r>
            <a:r>
              <a:rPr lang="en-US" sz="2000" dirty="0" err="1">
                <a:solidFill>
                  <a:schemeClr val="tx1"/>
                </a:solidFill>
              </a:rPr>
              <a:t>véhiculée</a:t>
            </a:r>
            <a:r>
              <a:rPr lang="en-US" sz="2000" dirty="0">
                <a:solidFill>
                  <a:schemeClr val="tx1"/>
                </a:solidFill>
              </a:rPr>
              <a:t> par 8 gluons de </a:t>
            </a:r>
            <a:r>
              <a:rPr lang="en-US" sz="2000" dirty="0" smtClean="0">
                <a:solidFill>
                  <a:schemeClr val="tx1"/>
                </a:solidFill>
              </a:rPr>
              <a:t>masse </a:t>
            </a:r>
            <a:r>
              <a:rPr lang="en-US" sz="2000" dirty="0" err="1" smtClean="0">
                <a:solidFill>
                  <a:schemeClr val="tx1"/>
                </a:solidFill>
              </a:rPr>
              <a:t>nulle</a:t>
            </a:r>
            <a:endParaRPr lang="en-US" sz="2000" dirty="0">
              <a:solidFill>
                <a:schemeClr val="tx1"/>
              </a:solidFill>
            </a:endParaRPr>
          </a:p>
          <a:p>
            <a:r>
              <a:rPr lang="en-US" sz="2000" dirty="0" err="1">
                <a:solidFill>
                  <a:schemeClr val="tx1"/>
                </a:solidFill>
              </a:rPr>
              <a:t>Symétrie</a:t>
            </a:r>
            <a:r>
              <a:rPr lang="en-US" sz="2000" dirty="0">
                <a:solidFill>
                  <a:schemeClr val="tx1"/>
                </a:solidFill>
              </a:rPr>
              <a:t> </a:t>
            </a:r>
            <a:r>
              <a:rPr lang="en-US" sz="2000" dirty="0" err="1">
                <a:solidFill>
                  <a:schemeClr val="tx1"/>
                </a:solidFill>
              </a:rPr>
              <a:t>exacte</a:t>
            </a:r>
            <a:r>
              <a:rPr lang="en-US" sz="2000" dirty="0">
                <a:solidFill>
                  <a:schemeClr val="tx1"/>
                </a:solidFill>
              </a:rPr>
              <a:t>, charge de </a:t>
            </a:r>
            <a:r>
              <a:rPr lang="en-US" sz="2000" dirty="0" err="1">
                <a:solidFill>
                  <a:schemeClr val="tx1"/>
                </a:solidFill>
              </a:rPr>
              <a:t>couleur</a:t>
            </a:r>
            <a:r>
              <a:rPr lang="en-US" sz="2000" dirty="0">
                <a:solidFill>
                  <a:schemeClr val="tx1"/>
                </a:solidFill>
              </a:rPr>
              <a:t> </a:t>
            </a:r>
            <a:r>
              <a:rPr lang="en-US" sz="2000" dirty="0" err="1" smtClean="0">
                <a:solidFill>
                  <a:schemeClr val="tx1"/>
                </a:solidFill>
              </a:rPr>
              <a:t>conservée</a:t>
            </a:r>
            <a:endParaRPr lang="en-US" sz="2000" dirty="0">
              <a:solidFill>
                <a:schemeClr val="tx1"/>
              </a:solidFill>
            </a:endParaRPr>
          </a:p>
        </p:txBody>
      </p:sp>
      <p:sp>
        <p:nvSpPr>
          <p:cNvPr id="2" name="Title 1"/>
          <p:cNvSpPr>
            <a:spLocks noGrp="1"/>
          </p:cNvSpPr>
          <p:nvPr>
            <p:ph type="title"/>
          </p:nvPr>
        </p:nvSpPr>
        <p:spPr/>
        <p:txBody>
          <a:bodyPr/>
          <a:lstStyle/>
          <a:p>
            <a:r>
              <a:rPr lang="en-US" dirty="0" smtClean="0"/>
              <a:t>Le </a:t>
            </a:r>
            <a:r>
              <a:rPr lang="en-US" dirty="0" err="1" smtClean="0"/>
              <a:t>Modèle</a:t>
            </a:r>
            <a:r>
              <a:rPr lang="en-US" dirty="0" smtClean="0"/>
              <a:t> Standard (MS)</a:t>
            </a:r>
            <a:endParaRPr lang="en-US" dirty="0"/>
          </a:p>
        </p:txBody>
      </p:sp>
      <p:sp>
        <p:nvSpPr>
          <p:cNvPr id="5" name="Slide Number Placeholder 4"/>
          <p:cNvSpPr>
            <a:spLocks noGrp="1"/>
          </p:cNvSpPr>
          <p:nvPr>
            <p:ph type="sldNum" sz="quarter" idx="12"/>
          </p:nvPr>
        </p:nvSpPr>
        <p:spPr>
          <a:xfrm>
            <a:off x="8227632" y="6437032"/>
            <a:ext cx="630621" cy="359760"/>
          </a:xfrm>
        </p:spPr>
        <p:txBody>
          <a:bodyPr/>
          <a:lstStyle/>
          <a:p>
            <a:fld id="{5FD889E0-CAB2-4699-909D-B9A88D47ACBE}" type="slidenum">
              <a:rPr lang="en-US" smtClean="0"/>
              <a:t>98</a:t>
            </a:fld>
            <a:endParaRPr lang="en-US" dirty="0"/>
          </a:p>
        </p:txBody>
      </p:sp>
      <p:sp>
        <p:nvSpPr>
          <p:cNvPr id="6" name="Footer Placeholder 5"/>
          <p:cNvSpPr>
            <a:spLocks noGrp="1"/>
          </p:cNvSpPr>
          <p:nvPr>
            <p:ph type="ftr" sz="quarter" idx="11"/>
          </p:nvPr>
        </p:nvSpPr>
        <p:spPr/>
        <p:txBody>
          <a:bodyPr/>
          <a:lstStyle/>
          <a:p>
            <a:r>
              <a:rPr lang="en-US" smtClean="0"/>
              <a:t>J. MALCLES 25/09/2012</a:t>
            </a:r>
            <a:endParaRPr lang="en-US" dirty="0"/>
          </a:p>
        </p:txBody>
      </p:sp>
      <p:pic>
        <p:nvPicPr>
          <p:cNvPr id="9" name="Picture 8" descr="Elementary-Particl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848" y="1968979"/>
            <a:ext cx="3852333" cy="4172780"/>
          </a:xfrm>
          <a:prstGeom prst="rect">
            <a:avLst/>
          </a:prstGeom>
        </p:spPr>
      </p:pic>
      <p:sp>
        <p:nvSpPr>
          <p:cNvPr id="4" name="Rectangle 3"/>
          <p:cNvSpPr/>
          <p:nvPr/>
        </p:nvSpPr>
        <p:spPr>
          <a:xfrm>
            <a:off x="1642533" y="4246043"/>
            <a:ext cx="1117600" cy="533400"/>
          </a:xfrm>
          <a:prstGeom prst="rect">
            <a:avLst/>
          </a:prstGeom>
          <a:noFill/>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ectangle 13"/>
          <p:cNvSpPr/>
          <p:nvPr/>
        </p:nvSpPr>
        <p:spPr>
          <a:xfrm>
            <a:off x="8062379" y="3522134"/>
            <a:ext cx="607487" cy="778916"/>
          </a:xfrm>
          <a:prstGeom prst="rect">
            <a:avLst/>
          </a:prstGeom>
          <a:noFill/>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Rectangle 14"/>
          <p:cNvSpPr/>
          <p:nvPr/>
        </p:nvSpPr>
        <p:spPr>
          <a:xfrm>
            <a:off x="5961589" y="2607734"/>
            <a:ext cx="2066923" cy="1693316"/>
          </a:xfrm>
          <a:prstGeom prst="rect">
            <a:avLst/>
          </a:prstGeom>
          <a:noFill/>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Content Placeholder 2"/>
          <p:cNvSpPr>
            <a:spLocks noGrp="1"/>
          </p:cNvSpPr>
          <p:nvPr>
            <p:ph idx="1"/>
          </p:nvPr>
        </p:nvSpPr>
        <p:spPr>
          <a:xfrm>
            <a:off x="284167" y="1450808"/>
            <a:ext cx="4738686" cy="2647059"/>
          </a:xfrm>
        </p:spPr>
        <p:txBody>
          <a:bodyPr>
            <a:noAutofit/>
          </a:bodyPr>
          <a:lstStyle/>
          <a:p>
            <a:pPr marL="0" indent="0">
              <a:buNone/>
            </a:pPr>
            <a:endParaRPr lang="en-US" sz="1200" dirty="0"/>
          </a:p>
          <a:p>
            <a:r>
              <a:rPr lang="en-US" sz="2000" dirty="0" smtClean="0">
                <a:solidFill>
                  <a:schemeClr val="tx1"/>
                </a:solidFill>
              </a:rPr>
              <a:t>Description de la physique des </a:t>
            </a:r>
            <a:r>
              <a:rPr lang="en-US" sz="2000" dirty="0" err="1" smtClean="0">
                <a:solidFill>
                  <a:schemeClr val="tx1"/>
                </a:solidFill>
              </a:rPr>
              <a:t>particules</a:t>
            </a:r>
            <a:r>
              <a:rPr lang="en-US" sz="2000" dirty="0" smtClean="0">
                <a:solidFill>
                  <a:schemeClr val="tx1"/>
                </a:solidFill>
              </a:rPr>
              <a:t> </a:t>
            </a:r>
            <a:r>
              <a:rPr lang="en-US" sz="2000" dirty="0" err="1" smtClean="0">
                <a:solidFill>
                  <a:schemeClr val="tx1"/>
                </a:solidFill>
              </a:rPr>
              <a:t>à</a:t>
            </a:r>
            <a:r>
              <a:rPr lang="en-US" sz="2000" dirty="0" smtClean="0">
                <a:solidFill>
                  <a:schemeClr val="tx1"/>
                </a:solidFill>
              </a:rPr>
              <a:t> </a:t>
            </a:r>
            <a:r>
              <a:rPr lang="en-US" sz="2000" dirty="0" err="1" smtClean="0">
                <a:solidFill>
                  <a:schemeClr val="tx1"/>
                </a:solidFill>
              </a:rPr>
              <a:t>partir</a:t>
            </a:r>
            <a:r>
              <a:rPr lang="en-US" sz="2000" dirty="0" smtClean="0">
                <a:solidFill>
                  <a:schemeClr val="tx1"/>
                </a:solidFill>
              </a:rPr>
              <a:t> de </a:t>
            </a:r>
            <a:r>
              <a:rPr lang="en-US" sz="2000" dirty="0" err="1" smtClean="0">
                <a:solidFill>
                  <a:schemeClr val="tx1"/>
                </a:solidFill>
              </a:rPr>
              <a:t>quelques</a:t>
            </a:r>
            <a:r>
              <a:rPr lang="en-US" sz="2000" dirty="0" smtClean="0">
                <a:solidFill>
                  <a:schemeClr val="tx1"/>
                </a:solidFill>
              </a:rPr>
              <a:t> </a:t>
            </a:r>
            <a:r>
              <a:rPr lang="en-US" sz="2000" dirty="0" err="1" smtClean="0">
                <a:solidFill>
                  <a:schemeClr val="tx1"/>
                </a:solidFill>
              </a:rPr>
              <a:t>constituants</a:t>
            </a:r>
            <a:r>
              <a:rPr lang="en-US" sz="2000" dirty="0" smtClean="0">
                <a:solidFill>
                  <a:schemeClr val="tx1"/>
                </a:solidFill>
              </a:rPr>
              <a:t> </a:t>
            </a:r>
            <a:r>
              <a:rPr lang="en-US" sz="2000" dirty="0" err="1" smtClean="0">
                <a:solidFill>
                  <a:schemeClr val="tx1"/>
                </a:solidFill>
              </a:rPr>
              <a:t>élémentaires</a:t>
            </a:r>
            <a:r>
              <a:rPr lang="en-US" sz="2000" dirty="0" smtClean="0">
                <a:solidFill>
                  <a:schemeClr val="tx1"/>
                </a:solidFill>
              </a:rPr>
              <a:t> et de </a:t>
            </a:r>
            <a:r>
              <a:rPr lang="en-US" sz="2000" dirty="0" err="1" smtClean="0">
                <a:solidFill>
                  <a:schemeClr val="tx1"/>
                </a:solidFill>
              </a:rPr>
              <a:t>leurs</a:t>
            </a:r>
            <a:r>
              <a:rPr lang="en-US" sz="2000" dirty="0" smtClean="0">
                <a:solidFill>
                  <a:schemeClr val="tx1"/>
                </a:solidFill>
              </a:rPr>
              <a:t> interactions</a:t>
            </a:r>
          </a:p>
          <a:p>
            <a:r>
              <a:rPr lang="en-US" sz="2000" dirty="0" err="1">
                <a:solidFill>
                  <a:schemeClr val="tx1"/>
                </a:solidFill>
              </a:rPr>
              <a:t>Théorie</a:t>
            </a:r>
            <a:r>
              <a:rPr lang="en-US" sz="2000" dirty="0">
                <a:solidFill>
                  <a:schemeClr val="tx1"/>
                </a:solidFill>
              </a:rPr>
              <a:t> de </a:t>
            </a:r>
            <a:r>
              <a:rPr lang="en-US" sz="2000" dirty="0" err="1">
                <a:solidFill>
                  <a:schemeClr val="tx1"/>
                </a:solidFill>
              </a:rPr>
              <a:t>jauge</a:t>
            </a:r>
            <a:r>
              <a:rPr lang="en-US" sz="2000" dirty="0">
                <a:solidFill>
                  <a:schemeClr val="tx1"/>
                </a:solidFill>
              </a:rPr>
              <a:t> </a:t>
            </a:r>
            <a:r>
              <a:rPr lang="en-US" sz="2000" dirty="0" err="1">
                <a:solidFill>
                  <a:schemeClr val="tx1"/>
                </a:solidFill>
              </a:rPr>
              <a:t>basée</a:t>
            </a:r>
            <a:r>
              <a:rPr lang="en-US" sz="2000" dirty="0">
                <a:solidFill>
                  <a:schemeClr val="tx1"/>
                </a:solidFill>
              </a:rPr>
              <a:t> </a:t>
            </a:r>
            <a:r>
              <a:rPr lang="en-US" sz="2000" dirty="0" err="1">
                <a:solidFill>
                  <a:schemeClr val="tx1"/>
                </a:solidFill>
              </a:rPr>
              <a:t>sur</a:t>
            </a:r>
            <a:r>
              <a:rPr lang="en-US" sz="2000" dirty="0">
                <a:solidFill>
                  <a:schemeClr val="tx1"/>
                </a:solidFill>
              </a:rPr>
              <a:t> la </a:t>
            </a:r>
            <a:r>
              <a:rPr lang="en-US" sz="2000" dirty="0" err="1">
                <a:solidFill>
                  <a:schemeClr val="tx1"/>
                </a:solidFill>
              </a:rPr>
              <a:t>symétrie</a:t>
            </a:r>
            <a:r>
              <a:rPr lang="en-US" sz="2000" dirty="0">
                <a:solidFill>
                  <a:schemeClr val="tx1"/>
                </a:solidFill>
              </a:rPr>
              <a:t> de </a:t>
            </a:r>
            <a:r>
              <a:rPr lang="en-US" sz="2000" dirty="0" err="1">
                <a:solidFill>
                  <a:schemeClr val="tx1"/>
                </a:solidFill>
              </a:rPr>
              <a:t>jauge</a:t>
            </a:r>
            <a:r>
              <a:rPr lang="en-US" sz="2000" dirty="0">
                <a:solidFill>
                  <a:schemeClr val="tx1"/>
                </a:solidFill>
              </a:rPr>
              <a:t>:</a:t>
            </a:r>
          </a:p>
          <a:p>
            <a:endParaRPr lang="en-US" sz="2000" b="1" dirty="0" smtClean="0">
              <a:solidFill>
                <a:schemeClr val="accent1"/>
              </a:solidFill>
            </a:endParaRPr>
          </a:p>
        </p:txBody>
      </p:sp>
      <p:sp>
        <p:nvSpPr>
          <p:cNvPr id="12" name="TextBox 11"/>
          <p:cNvSpPr txBox="1"/>
          <p:nvPr/>
        </p:nvSpPr>
        <p:spPr>
          <a:xfrm>
            <a:off x="6537258" y="6290199"/>
            <a:ext cx="1690374" cy="369332"/>
          </a:xfrm>
          <a:prstGeom prst="rect">
            <a:avLst/>
          </a:prstGeom>
          <a:noFill/>
        </p:spPr>
        <p:txBody>
          <a:bodyPr wrap="none" rtlCol="0">
            <a:spAutoFit/>
          </a:bodyPr>
          <a:lstStyle/>
          <a:p>
            <a:r>
              <a:rPr lang="en-US" dirty="0" smtClean="0"/>
              <a:t>( + </a:t>
            </a:r>
            <a:r>
              <a:rPr lang="en-US" dirty="0" err="1" smtClean="0"/>
              <a:t>antimatière</a:t>
            </a:r>
            <a:r>
              <a:rPr lang="en-US" dirty="0" smtClean="0"/>
              <a:t> )</a:t>
            </a:r>
            <a:endParaRPr lang="en-US" dirty="0"/>
          </a:p>
        </p:txBody>
      </p:sp>
    </p:spTree>
    <p:extLst>
      <p:ext uri="{BB962C8B-B14F-4D97-AF65-F5344CB8AC3E}">
        <p14:creationId xmlns:p14="http://schemas.microsoft.com/office/powerpoint/2010/main" val="138201891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284167" y="4379027"/>
            <a:ext cx="5677422" cy="2417765"/>
          </a:xfrm>
          <a:prstGeom prst="rect">
            <a:avLst/>
          </a:prstGeom>
          <a:solidFill>
            <a:schemeClr val="bg1"/>
          </a:solidFill>
        </p:spPr>
        <p:txBody>
          <a:bodyPr vert="horz" lIns="91430" tIns="45715" rIns="91430" bIns="45715" rtlCol="0">
            <a:noAutofit/>
          </a:bodyPr>
          <a:lstStyle>
            <a:lvl1pPr marL="453974" indent="-453974" algn="l" defTabSz="914296"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296" indent="-457148" algn="l" defTabSz="914296"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331" indent="-346036" algn="l" defTabSz="914296"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018" indent="-339686" algn="l" defTabSz="914296"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704" indent="-331750" algn="l" defTabSz="914296"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502"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42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69875" indent="-344449" algn="l" defTabSz="914296"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2736" indent="-344449" algn="l" defTabSz="914296"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pPr marL="0" indent="0">
              <a:buFont typeface="Wingdings" pitchFamily="2" charset="2"/>
              <a:buNone/>
            </a:pPr>
            <a:endParaRPr lang="en-US" sz="1200" dirty="0" smtClean="0"/>
          </a:p>
          <a:p>
            <a:r>
              <a:rPr lang="en-US" sz="2000" dirty="0" err="1">
                <a:solidFill>
                  <a:schemeClr val="tx1"/>
                </a:solidFill>
              </a:rPr>
              <a:t>Groupe</a:t>
            </a:r>
            <a:r>
              <a:rPr lang="en-US" sz="2000" dirty="0">
                <a:solidFill>
                  <a:schemeClr val="tx1"/>
                </a:solidFill>
              </a:rPr>
              <a:t> </a:t>
            </a:r>
            <a:r>
              <a:rPr lang="en-US" sz="2000" dirty="0" err="1" smtClean="0">
                <a:solidFill>
                  <a:schemeClr val="tx1"/>
                </a:solidFill>
              </a:rPr>
              <a:t>décrivant</a:t>
            </a:r>
            <a:r>
              <a:rPr lang="en-US" sz="2000" dirty="0" smtClean="0">
                <a:solidFill>
                  <a:schemeClr val="tx1"/>
                </a:solidFill>
              </a:rPr>
              <a:t> </a:t>
            </a:r>
            <a:r>
              <a:rPr lang="en-US" sz="2000" dirty="0" err="1">
                <a:solidFill>
                  <a:schemeClr val="tx1"/>
                </a:solidFill>
              </a:rPr>
              <a:t>l’interaction</a:t>
            </a:r>
            <a:r>
              <a:rPr lang="en-US" sz="2000" dirty="0">
                <a:solidFill>
                  <a:schemeClr val="tx1"/>
                </a:solidFill>
              </a:rPr>
              <a:t> </a:t>
            </a:r>
            <a:r>
              <a:rPr lang="en-US" sz="2000" dirty="0" err="1" smtClean="0">
                <a:solidFill>
                  <a:schemeClr val="tx1"/>
                </a:solidFill>
              </a:rPr>
              <a:t>électrofaible</a:t>
            </a:r>
            <a:r>
              <a:rPr lang="en-US" sz="2000" dirty="0" smtClean="0">
                <a:solidFill>
                  <a:schemeClr val="tx1"/>
                </a:solidFill>
              </a:rPr>
              <a:t>, </a:t>
            </a:r>
            <a:r>
              <a:rPr lang="en-US" sz="2000" dirty="0" err="1" smtClean="0">
                <a:solidFill>
                  <a:schemeClr val="tx1"/>
                </a:solidFill>
              </a:rPr>
              <a:t>véhiculée</a:t>
            </a:r>
            <a:r>
              <a:rPr lang="en-US" sz="2000" dirty="0" smtClean="0">
                <a:solidFill>
                  <a:schemeClr val="tx1"/>
                </a:solidFill>
              </a:rPr>
              <a:t> par le photon de masse </a:t>
            </a:r>
            <a:r>
              <a:rPr lang="en-US" sz="2000" dirty="0" err="1" smtClean="0">
                <a:solidFill>
                  <a:schemeClr val="tx1"/>
                </a:solidFill>
              </a:rPr>
              <a:t>nulle</a:t>
            </a:r>
            <a:r>
              <a:rPr lang="en-US" sz="2000" dirty="0" smtClean="0">
                <a:solidFill>
                  <a:schemeClr val="tx1"/>
                </a:solidFill>
              </a:rPr>
              <a:t> et les bosons massifs W</a:t>
            </a:r>
            <a:r>
              <a:rPr lang="en-US" sz="2000" baseline="30000" dirty="0" smtClean="0">
                <a:solidFill>
                  <a:schemeClr val="tx1"/>
                </a:solidFill>
              </a:rPr>
              <a:t>±</a:t>
            </a:r>
            <a:r>
              <a:rPr lang="en-US" sz="2000" dirty="0" smtClean="0">
                <a:solidFill>
                  <a:schemeClr val="tx1"/>
                </a:solidFill>
              </a:rPr>
              <a:t>, Z</a:t>
            </a:r>
            <a:endParaRPr lang="en-US" sz="2000" baseline="30000" dirty="0" smtClean="0">
              <a:solidFill>
                <a:schemeClr val="tx1"/>
              </a:solidFill>
            </a:endParaRPr>
          </a:p>
          <a:p>
            <a:r>
              <a:rPr lang="en-US" sz="2000" dirty="0" err="1" smtClean="0">
                <a:solidFill>
                  <a:schemeClr val="tx1"/>
                </a:solidFill>
              </a:rPr>
              <a:t>Symétrie</a:t>
            </a:r>
            <a:r>
              <a:rPr lang="en-US" sz="2000" dirty="0" smtClean="0">
                <a:solidFill>
                  <a:schemeClr val="tx1"/>
                </a:solidFill>
              </a:rPr>
              <a:t> </a:t>
            </a:r>
            <a:r>
              <a:rPr lang="en-US" sz="2000" dirty="0" err="1" smtClean="0">
                <a:solidFill>
                  <a:schemeClr val="tx1"/>
                </a:solidFill>
              </a:rPr>
              <a:t>spontanément</a:t>
            </a:r>
            <a:r>
              <a:rPr lang="en-US" sz="2000" dirty="0" smtClean="0">
                <a:solidFill>
                  <a:schemeClr val="tx1"/>
                </a:solidFill>
              </a:rPr>
              <a:t> </a:t>
            </a:r>
            <a:r>
              <a:rPr lang="en-US" sz="2000" dirty="0" err="1" smtClean="0">
                <a:solidFill>
                  <a:schemeClr val="tx1"/>
                </a:solidFill>
              </a:rPr>
              <a:t>brisée</a:t>
            </a:r>
            <a:r>
              <a:rPr lang="en-US" sz="2000" dirty="0" smtClean="0">
                <a:solidFill>
                  <a:schemeClr val="tx1"/>
                </a:solidFill>
              </a:rPr>
              <a:t>, </a:t>
            </a:r>
            <a:r>
              <a:rPr lang="en-US" sz="2000" dirty="0" err="1" smtClean="0">
                <a:solidFill>
                  <a:schemeClr val="tx1"/>
                </a:solidFill>
              </a:rPr>
              <a:t>symétrie</a:t>
            </a:r>
            <a:r>
              <a:rPr lang="en-US" sz="2000" dirty="0" smtClean="0">
                <a:solidFill>
                  <a:schemeClr val="tx1"/>
                </a:solidFill>
              </a:rPr>
              <a:t> </a:t>
            </a:r>
            <a:r>
              <a:rPr lang="en-US" sz="2000" dirty="0" err="1" smtClean="0">
                <a:solidFill>
                  <a:schemeClr val="tx1"/>
                </a:solidFill>
              </a:rPr>
              <a:t>résiduelle</a:t>
            </a:r>
            <a:r>
              <a:rPr lang="en-US" sz="2000" dirty="0" smtClean="0">
                <a:solidFill>
                  <a:schemeClr val="tx1"/>
                </a:solidFill>
              </a:rPr>
              <a:t> U(1)</a:t>
            </a:r>
            <a:r>
              <a:rPr lang="en-US" sz="2000" baseline="-25000" dirty="0" smtClean="0">
                <a:solidFill>
                  <a:schemeClr val="tx1"/>
                </a:solidFill>
              </a:rPr>
              <a:t>EM</a:t>
            </a:r>
            <a:r>
              <a:rPr lang="en-US" sz="2000" dirty="0" smtClean="0">
                <a:solidFill>
                  <a:schemeClr val="tx1"/>
                </a:solidFill>
              </a:rPr>
              <a:t> , charge </a:t>
            </a:r>
            <a:r>
              <a:rPr lang="en-US" sz="2000" dirty="0" err="1" smtClean="0">
                <a:solidFill>
                  <a:schemeClr val="tx1"/>
                </a:solidFill>
              </a:rPr>
              <a:t>électrique</a:t>
            </a:r>
            <a:r>
              <a:rPr lang="en-US" sz="2000" dirty="0" smtClean="0">
                <a:solidFill>
                  <a:schemeClr val="tx1"/>
                </a:solidFill>
              </a:rPr>
              <a:t> </a:t>
            </a:r>
            <a:r>
              <a:rPr lang="en-US" sz="2000" dirty="0" err="1" smtClean="0">
                <a:solidFill>
                  <a:schemeClr val="tx1"/>
                </a:solidFill>
              </a:rPr>
              <a:t>conservée</a:t>
            </a:r>
            <a:endParaRPr lang="en-US" sz="2000" dirty="0">
              <a:solidFill>
                <a:schemeClr val="tx1"/>
              </a:solidFill>
            </a:endParaRPr>
          </a:p>
        </p:txBody>
      </p:sp>
      <p:sp>
        <p:nvSpPr>
          <p:cNvPr id="2" name="Title 1"/>
          <p:cNvSpPr>
            <a:spLocks noGrp="1"/>
          </p:cNvSpPr>
          <p:nvPr>
            <p:ph type="title"/>
          </p:nvPr>
        </p:nvSpPr>
        <p:spPr/>
        <p:txBody>
          <a:bodyPr/>
          <a:lstStyle/>
          <a:p>
            <a:r>
              <a:rPr lang="en-US" dirty="0" smtClean="0"/>
              <a:t>Le </a:t>
            </a:r>
            <a:r>
              <a:rPr lang="en-US" dirty="0" err="1" smtClean="0"/>
              <a:t>Modèle</a:t>
            </a:r>
            <a:r>
              <a:rPr lang="en-US" dirty="0" smtClean="0"/>
              <a:t> Standard (MS)</a:t>
            </a:r>
            <a:endParaRPr lang="en-US" dirty="0"/>
          </a:p>
        </p:txBody>
      </p:sp>
      <p:sp>
        <p:nvSpPr>
          <p:cNvPr id="5" name="Slide Number Placeholder 4"/>
          <p:cNvSpPr>
            <a:spLocks noGrp="1"/>
          </p:cNvSpPr>
          <p:nvPr>
            <p:ph type="sldNum" sz="quarter" idx="12"/>
          </p:nvPr>
        </p:nvSpPr>
        <p:spPr>
          <a:xfrm>
            <a:off x="8227632" y="6437032"/>
            <a:ext cx="630621" cy="359760"/>
          </a:xfrm>
        </p:spPr>
        <p:txBody>
          <a:bodyPr/>
          <a:lstStyle/>
          <a:p>
            <a:fld id="{5FD889E0-CAB2-4699-909D-B9A88D47ACBE}" type="slidenum">
              <a:rPr lang="en-US" smtClean="0"/>
              <a:t>99</a:t>
            </a:fld>
            <a:endParaRPr lang="en-US" dirty="0"/>
          </a:p>
        </p:txBody>
      </p:sp>
      <p:sp>
        <p:nvSpPr>
          <p:cNvPr id="6" name="Footer Placeholder 5"/>
          <p:cNvSpPr>
            <a:spLocks noGrp="1"/>
          </p:cNvSpPr>
          <p:nvPr>
            <p:ph type="ftr" sz="quarter" idx="11"/>
          </p:nvPr>
        </p:nvSpPr>
        <p:spPr/>
        <p:txBody>
          <a:bodyPr/>
          <a:lstStyle/>
          <a:p>
            <a:r>
              <a:rPr lang="en-US" smtClean="0"/>
              <a:t>J. MALCLES 25/09/2012</a:t>
            </a:r>
            <a:endParaRPr lang="en-US" dirty="0"/>
          </a:p>
        </p:txBody>
      </p:sp>
      <p:pic>
        <p:nvPicPr>
          <p:cNvPr id="9" name="Picture 8" descr="Elementary-Partic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848" y="1968979"/>
            <a:ext cx="3852333" cy="4172780"/>
          </a:xfrm>
          <a:prstGeom prst="rect">
            <a:avLst/>
          </a:prstGeom>
        </p:spPr>
      </p:pic>
      <p:sp>
        <p:nvSpPr>
          <p:cNvPr id="4" name="Rectangle 3"/>
          <p:cNvSpPr/>
          <p:nvPr/>
        </p:nvSpPr>
        <p:spPr>
          <a:xfrm>
            <a:off x="2963333" y="4229110"/>
            <a:ext cx="2296582" cy="533400"/>
          </a:xfrm>
          <a:prstGeom prst="rect">
            <a:avLst/>
          </a:prstGeom>
          <a:noFill/>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ectangle 13"/>
          <p:cNvSpPr/>
          <p:nvPr/>
        </p:nvSpPr>
        <p:spPr>
          <a:xfrm>
            <a:off x="8062379" y="2658551"/>
            <a:ext cx="607487" cy="778916"/>
          </a:xfrm>
          <a:prstGeom prst="rect">
            <a:avLst/>
          </a:prstGeom>
          <a:noFill/>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Rectangle 14"/>
          <p:cNvSpPr/>
          <p:nvPr/>
        </p:nvSpPr>
        <p:spPr>
          <a:xfrm>
            <a:off x="5961589" y="2658551"/>
            <a:ext cx="2066923" cy="3352732"/>
          </a:xfrm>
          <a:prstGeom prst="rect">
            <a:avLst/>
          </a:prstGeom>
          <a:noFill/>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Rectangle 11"/>
          <p:cNvSpPr/>
          <p:nvPr/>
        </p:nvSpPr>
        <p:spPr>
          <a:xfrm>
            <a:off x="8062379" y="4330709"/>
            <a:ext cx="607487" cy="1680574"/>
          </a:xfrm>
          <a:prstGeom prst="rect">
            <a:avLst/>
          </a:prstGeom>
          <a:noFill/>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Content Placeholder 2"/>
          <p:cNvSpPr>
            <a:spLocks noGrp="1"/>
          </p:cNvSpPr>
          <p:nvPr>
            <p:ph idx="1"/>
          </p:nvPr>
        </p:nvSpPr>
        <p:spPr>
          <a:xfrm>
            <a:off x="284167" y="1450808"/>
            <a:ext cx="4738686" cy="2647059"/>
          </a:xfrm>
        </p:spPr>
        <p:txBody>
          <a:bodyPr>
            <a:noAutofit/>
          </a:bodyPr>
          <a:lstStyle/>
          <a:p>
            <a:pPr marL="0" indent="0">
              <a:buNone/>
            </a:pPr>
            <a:endParaRPr lang="en-US" sz="1200" dirty="0"/>
          </a:p>
          <a:p>
            <a:r>
              <a:rPr lang="en-US" sz="2000" dirty="0" smtClean="0">
                <a:solidFill>
                  <a:schemeClr val="tx1"/>
                </a:solidFill>
              </a:rPr>
              <a:t>Description de la physique des </a:t>
            </a:r>
            <a:r>
              <a:rPr lang="en-US" sz="2000" dirty="0" err="1" smtClean="0">
                <a:solidFill>
                  <a:schemeClr val="tx1"/>
                </a:solidFill>
              </a:rPr>
              <a:t>particules</a:t>
            </a:r>
            <a:r>
              <a:rPr lang="en-US" sz="2000" dirty="0" smtClean="0">
                <a:solidFill>
                  <a:schemeClr val="tx1"/>
                </a:solidFill>
              </a:rPr>
              <a:t> </a:t>
            </a:r>
            <a:r>
              <a:rPr lang="en-US" sz="2000" dirty="0" err="1" smtClean="0">
                <a:solidFill>
                  <a:schemeClr val="tx1"/>
                </a:solidFill>
              </a:rPr>
              <a:t>à</a:t>
            </a:r>
            <a:r>
              <a:rPr lang="en-US" sz="2000" dirty="0" smtClean="0">
                <a:solidFill>
                  <a:schemeClr val="tx1"/>
                </a:solidFill>
              </a:rPr>
              <a:t> </a:t>
            </a:r>
            <a:r>
              <a:rPr lang="en-US" sz="2000" dirty="0" err="1" smtClean="0">
                <a:solidFill>
                  <a:schemeClr val="tx1"/>
                </a:solidFill>
              </a:rPr>
              <a:t>partir</a:t>
            </a:r>
            <a:r>
              <a:rPr lang="en-US" sz="2000" dirty="0" smtClean="0">
                <a:solidFill>
                  <a:schemeClr val="tx1"/>
                </a:solidFill>
              </a:rPr>
              <a:t> de </a:t>
            </a:r>
            <a:r>
              <a:rPr lang="en-US" sz="2000" dirty="0" err="1" smtClean="0">
                <a:solidFill>
                  <a:schemeClr val="tx1"/>
                </a:solidFill>
              </a:rPr>
              <a:t>quelques</a:t>
            </a:r>
            <a:r>
              <a:rPr lang="en-US" sz="2000" dirty="0" smtClean="0">
                <a:solidFill>
                  <a:schemeClr val="tx1"/>
                </a:solidFill>
              </a:rPr>
              <a:t> </a:t>
            </a:r>
            <a:r>
              <a:rPr lang="en-US" sz="2000" dirty="0" err="1" smtClean="0">
                <a:solidFill>
                  <a:schemeClr val="tx1"/>
                </a:solidFill>
              </a:rPr>
              <a:t>constituants</a:t>
            </a:r>
            <a:r>
              <a:rPr lang="en-US" sz="2000" dirty="0" smtClean="0">
                <a:solidFill>
                  <a:schemeClr val="tx1"/>
                </a:solidFill>
              </a:rPr>
              <a:t> </a:t>
            </a:r>
            <a:r>
              <a:rPr lang="en-US" sz="2000" dirty="0" err="1" smtClean="0">
                <a:solidFill>
                  <a:schemeClr val="tx1"/>
                </a:solidFill>
              </a:rPr>
              <a:t>élémentaires</a:t>
            </a:r>
            <a:r>
              <a:rPr lang="en-US" sz="2000" dirty="0" smtClean="0">
                <a:solidFill>
                  <a:schemeClr val="tx1"/>
                </a:solidFill>
              </a:rPr>
              <a:t> et de </a:t>
            </a:r>
            <a:r>
              <a:rPr lang="en-US" sz="2000" dirty="0" err="1" smtClean="0">
                <a:solidFill>
                  <a:schemeClr val="tx1"/>
                </a:solidFill>
              </a:rPr>
              <a:t>leurs</a:t>
            </a:r>
            <a:r>
              <a:rPr lang="en-US" sz="2000" dirty="0" smtClean="0">
                <a:solidFill>
                  <a:schemeClr val="tx1"/>
                </a:solidFill>
              </a:rPr>
              <a:t> interactions</a:t>
            </a:r>
          </a:p>
          <a:p>
            <a:r>
              <a:rPr lang="en-US" sz="2000" dirty="0" err="1">
                <a:solidFill>
                  <a:schemeClr val="tx1"/>
                </a:solidFill>
              </a:rPr>
              <a:t>Théorie</a:t>
            </a:r>
            <a:r>
              <a:rPr lang="en-US" sz="2000" dirty="0">
                <a:solidFill>
                  <a:schemeClr val="tx1"/>
                </a:solidFill>
              </a:rPr>
              <a:t> de </a:t>
            </a:r>
            <a:r>
              <a:rPr lang="en-US" sz="2000" dirty="0" err="1">
                <a:solidFill>
                  <a:schemeClr val="tx1"/>
                </a:solidFill>
              </a:rPr>
              <a:t>jauge</a:t>
            </a:r>
            <a:r>
              <a:rPr lang="en-US" sz="2000" dirty="0">
                <a:solidFill>
                  <a:schemeClr val="tx1"/>
                </a:solidFill>
              </a:rPr>
              <a:t> </a:t>
            </a:r>
            <a:r>
              <a:rPr lang="en-US" sz="2000" dirty="0" err="1">
                <a:solidFill>
                  <a:schemeClr val="tx1"/>
                </a:solidFill>
              </a:rPr>
              <a:t>basée</a:t>
            </a:r>
            <a:r>
              <a:rPr lang="en-US" sz="2000" dirty="0">
                <a:solidFill>
                  <a:schemeClr val="tx1"/>
                </a:solidFill>
              </a:rPr>
              <a:t> </a:t>
            </a:r>
            <a:r>
              <a:rPr lang="en-US" sz="2000" dirty="0" err="1">
                <a:solidFill>
                  <a:schemeClr val="tx1"/>
                </a:solidFill>
              </a:rPr>
              <a:t>sur</a:t>
            </a:r>
            <a:r>
              <a:rPr lang="en-US" sz="2000" dirty="0">
                <a:solidFill>
                  <a:schemeClr val="tx1"/>
                </a:solidFill>
              </a:rPr>
              <a:t> la </a:t>
            </a:r>
            <a:r>
              <a:rPr lang="en-US" sz="2000" dirty="0" err="1">
                <a:solidFill>
                  <a:schemeClr val="tx1"/>
                </a:solidFill>
              </a:rPr>
              <a:t>symétrie</a:t>
            </a:r>
            <a:r>
              <a:rPr lang="en-US" sz="2000" dirty="0">
                <a:solidFill>
                  <a:schemeClr val="tx1"/>
                </a:solidFill>
              </a:rPr>
              <a:t> de </a:t>
            </a:r>
            <a:r>
              <a:rPr lang="en-US" sz="2000" dirty="0" err="1">
                <a:solidFill>
                  <a:schemeClr val="tx1"/>
                </a:solidFill>
              </a:rPr>
              <a:t>jauge</a:t>
            </a:r>
            <a:r>
              <a:rPr lang="en-US" sz="2000" dirty="0">
                <a:solidFill>
                  <a:schemeClr val="tx1"/>
                </a:solidFill>
              </a:rPr>
              <a:t>:</a:t>
            </a:r>
          </a:p>
          <a:p>
            <a:endParaRPr lang="en-US" sz="2000" b="1" dirty="0" smtClean="0">
              <a:solidFill>
                <a:schemeClr val="accent1"/>
              </a:solidFill>
            </a:endParaRPr>
          </a:p>
        </p:txBody>
      </p:sp>
      <p:pic>
        <p:nvPicPr>
          <p:cNvPr id="18" name="Picture 17"/>
          <p:cNvPicPr>
            <a:picLocks noChangeAspect="1"/>
          </p:cNvPicPr>
          <p:nvPr/>
        </p:nvPicPr>
        <p:blipFill>
          <a:blip r:embed="rId3"/>
          <a:stretch>
            <a:fillRect/>
          </a:stretch>
        </p:blipFill>
        <p:spPr>
          <a:xfrm>
            <a:off x="605367" y="4246043"/>
            <a:ext cx="4648200" cy="533400"/>
          </a:xfrm>
          <a:prstGeom prst="rect">
            <a:avLst/>
          </a:prstGeom>
        </p:spPr>
      </p:pic>
      <p:sp>
        <p:nvSpPr>
          <p:cNvPr id="16" name="TextBox 15"/>
          <p:cNvSpPr txBox="1"/>
          <p:nvPr/>
        </p:nvSpPr>
        <p:spPr>
          <a:xfrm>
            <a:off x="6537258" y="6290199"/>
            <a:ext cx="1690374" cy="369332"/>
          </a:xfrm>
          <a:prstGeom prst="rect">
            <a:avLst/>
          </a:prstGeom>
          <a:noFill/>
        </p:spPr>
        <p:txBody>
          <a:bodyPr wrap="none" rtlCol="0">
            <a:spAutoFit/>
          </a:bodyPr>
          <a:lstStyle/>
          <a:p>
            <a:r>
              <a:rPr lang="en-US" dirty="0" smtClean="0"/>
              <a:t>( + </a:t>
            </a:r>
            <a:r>
              <a:rPr lang="en-US" dirty="0" err="1" smtClean="0"/>
              <a:t>antimatière</a:t>
            </a:r>
            <a:r>
              <a:rPr lang="en-US" dirty="0" smtClean="0"/>
              <a:t> )</a:t>
            </a:r>
            <a:endParaRPr lang="en-US" dirty="0"/>
          </a:p>
        </p:txBody>
      </p:sp>
    </p:spTree>
    <p:extLst>
      <p:ext uri="{BB962C8B-B14F-4D97-AF65-F5344CB8AC3E}">
        <p14:creationId xmlns:p14="http://schemas.microsoft.com/office/powerpoint/2010/main" val="28070610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Julie">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10982</TotalTime>
  <Words>7392</Words>
  <Application>Microsoft Macintosh PowerPoint</Application>
  <PresentationFormat>On-screen Show (4:3)</PresentationFormat>
  <Paragraphs>1297</Paragraphs>
  <Slides>113</Slides>
  <Notes>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113</vt:i4>
      </vt:variant>
    </vt:vector>
  </HeadingPairs>
  <TitlesOfParts>
    <vt:vector size="116" baseType="lpstr">
      <vt:lpstr>Julie</vt:lpstr>
      <vt:lpstr>Equation</vt:lpstr>
      <vt:lpstr>…quation</vt:lpstr>
      <vt:lpstr>BOSON DE HIGGS: LA MASSE EST DITE!</vt:lpstr>
      <vt:lpstr>PowerPoint Presentation</vt:lpstr>
      <vt:lpstr>Plan de l’exposé</vt:lpstr>
      <vt:lpstr>Plan de l’exposé</vt:lpstr>
      <vt:lpstr>Une vieille question</vt:lpstr>
      <vt:lpstr>Une vieille question</vt:lpstr>
      <vt:lpstr>Qu’en est-il aujourd’hui?</vt:lpstr>
      <vt:lpstr>Qu’en est-il aujourd’hui?</vt:lpstr>
      <vt:lpstr>Qu’en est-il aujourd’hui?</vt:lpstr>
      <vt:lpstr>Le Modèle Standard</vt:lpstr>
      <vt:lpstr>Interactions</vt:lpstr>
      <vt:lpstr>Interactions</vt:lpstr>
      <vt:lpstr>Interactions</vt:lpstr>
      <vt:lpstr>Pourquoi le boson de Higgs?</vt:lpstr>
      <vt:lpstr>Pourquoi le boson de Higgs?</vt:lpstr>
      <vt:lpstr>Pourquoi le boson de Higgs?</vt:lpstr>
      <vt:lpstr>Pourquoi le boson de Higgs?</vt:lpstr>
      <vt:lpstr>Connaissances avant le LHC</vt:lpstr>
      <vt:lpstr>Plan de l’exposé</vt:lpstr>
      <vt:lpstr>Comment le produire?</vt:lpstr>
      <vt:lpstr>Comment le produire?</vt:lpstr>
      <vt:lpstr>Comment le produire?</vt:lpstr>
      <vt:lpstr>Comment le produire?</vt:lpstr>
      <vt:lpstr>Le LHC</vt:lpstr>
      <vt:lpstr>Comment le détecter?</vt:lpstr>
      <vt:lpstr>Comment le détecter?</vt:lpstr>
      <vt:lpstr>Comment le détecter?</vt:lpstr>
      <vt:lpstr>Comment détecter les particules?</vt:lpstr>
      <vt:lpstr>Comment détecter les particules?</vt:lpstr>
      <vt:lpstr>Comment le détecter?</vt:lpstr>
      <vt:lpstr>Comment le détecter?</vt:lpstr>
      <vt:lpstr>Le détecteur CMS</vt:lpstr>
      <vt:lpstr>La collaboration CMS</vt:lpstr>
      <vt:lpstr>Le calorimètre de CMS: ECAL</vt:lpstr>
      <vt:lpstr>Le système de monitorage LASER</vt:lpstr>
      <vt:lpstr>Le système de monitorage LASER</vt:lpstr>
      <vt:lpstr>Le système de monitorage LASER</vt:lpstr>
      <vt:lpstr>Recherche du boson de Higgs</vt:lpstr>
      <vt:lpstr>Recherche du boson de Higgs</vt:lpstr>
      <vt:lpstr>H en γγ</vt:lpstr>
      <vt:lpstr>H en γγ</vt:lpstr>
      <vt:lpstr>H en γγ</vt:lpstr>
      <vt:lpstr>H en γγ</vt:lpstr>
      <vt:lpstr>H en γγ</vt:lpstr>
      <vt:lpstr>H en γγ</vt:lpstr>
      <vt:lpstr>H en γγ: CMS</vt:lpstr>
      <vt:lpstr>H en γγ: CMS</vt:lpstr>
      <vt:lpstr>H en γγ: ATLAS</vt:lpstr>
      <vt:lpstr>H en γγ: ATLAS</vt:lpstr>
      <vt:lpstr>Recherche du boson de Higgs</vt:lpstr>
      <vt:lpstr>H→ZZ→4e ou 2e2m ou 4m</vt:lpstr>
      <vt:lpstr>H→ZZ→4 leptons </vt:lpstr>
      <vt:lpstr>H→ZZ→4 leptons</vt:lpstr>
      <vt:lpstr>H→ZZ→4 leptons</vt:lpstr>
      <vt:lpstr>H→ZZ→4 leptons</vt:lpstr>
      <vt:lpstr>H→ZZ→4 leptons</vt:lpstr>
      <vt:lpstr>Et en combinant les canaux!</vt:lpstr>
      <vt:lpstr>Et en combinant les canaux!</vt:lpstr>
      <vt:lpstr>Conclusions et perspectives</vt:lpstr>
      <vt:lpstr>La masse est dite!</vt:lpstr>
      <vt:lpstr>PowerPoint Presentation</vt:lpstr>
      <vt:lpstr>Qu’est ce que la masse?</vt:lpstr>
      <vt:lpstr>Masse du boson</vt:lpstr>
      <vt:lpstr>Est-ce un Higgs « Standard »?</vt:lpstr>
      <vt:lpstr>Est-ce un boson de Higgs du MS?</vt:lpstr>
      <vt:lpstr>H→ZZ(*)→4 leptons</vt:lpstr>
      <vt:lpstr>Zones de masse exclues avec tous les canaux de desintegration disponibles </vt:lpstr>
      <vt:lpstr>Production au LHC</vt:lpstr>
      <vt:lpstr>Connaissances avant le LHC</vt:lpstr>
      <vt:lpstr>Résultats combinés</vt:lpstr>
      <vt:lpstr>Le Modèle Standard (MS)</vt:lpstr>
      <vt:lpstr>Le Modèle Standard : Les masses</vt:lpstr>
      <vt:lpstr>Pourquoi des hautes énergies?</vt:lpstr>
      <vt:lpstr>Pourquoi un grand nombre d’événements?</vt:lpstr>
      <vt:lpstr>Pourquoi des protons?</vt:lpstr>
      <vt:lpstr>Pourquoi des protons?</vt:lpstr>
      <vt:lpstr>Pourquoi un collisionneur?</vt:lpstr>
      <vt:lpstr>Comment le produire?</vt:lpstr>
      <vt:lpstr>La naissance du projet LHC</vt:lpstr>
      <vt:lpstr>Le LHC en quelques chiffres</vt:lpstr>
      <vt:lpstr>Les accélérateurs</vt:lpstr>
      <vt:lpstr>Les accélérateurs</vt:lpstr>
      <vt:lpstr>Les accélérateurs</vt:lpstr>
      <vt:lpstr>Rayonnement de freinage</vt:lpstr>
      <vt:lpstr>Cascade électromagnétique</vt:lpstr>
      <vt:lpstr>Le détecteur ATLAS</vt:lpstr>
      <vt:lpstr>Le détecteur ATLAS</vt:lpstr>
      <vt:lpstr>Brisure spontanée de symétrie</vt:lpstr>
      <vt:lpstr>Brisure spontanée de symétrie</vt:lpstr>
      <vt:lpstr>Brisure spontanée de symétrie</vt:lpstr>
      <vt:lpstr>Le Boson de Higgs</vt:lpstr>
      <vt:lpstr>Qu’est-ce qu’un événement?</vt:lpstr>
      <vt:lpstr>Les prises de données en 2011 et 2012</vt:lpstr>
      <vt:lpstr>H→ZZ→4 leptons(4e, 2e2m, 4m) </vt:lpstr>
      <vt:lpstr>H→ZZ(*)→4 leptons </vt:lpstr>
      <vt:lpstr>H→ZZ(*)→4 leptons </vt:lpstr>
      <vt:lpstr>H→ZZ→4 leptons</vt:lpstr>
      <vt:lpstr>Le Modèle Standard (MS)</vt:lpstr>
      <vt:lpstr>Le Modèle Standard (MS)</vt:lpstr>
      <vt:lpstr>Brisure de la symétrie électrofaible</vt:lpstr>
      <vt:lpstr>Paramètres du MS</vt:lpstr>
      <vt:lpstr>Paramètres du MS</vt:lpstr>
      <vt:lpstr>Succès du MS</vt:lpstr>
      <vt:lpstr>Succès du MS</vt:lpstr>
      <vt:lpstr>Succès du MS</vt:lpstr>
      <vt:lpstr>Succès du MS</vt:lpstr>
      <vt:lpstr>Succès du MS</vt:lpstr>
      <vt:lpstr>Contraintes sur mH</vt:lpstr>
      <vt:lpstr>MS: questions ouvertes</vt:lpstr>
      <vt:lpstr>Problème de hiérarchie</vt:lpstr>
      <vt:lpstr>Buts expérimentaux </vt:lpstr>
      <vt:lpstr>Qu’est ce qu’un σ?</vt:lpstr>
      <vt:lpstr>Qu’en est-il aujourd’hui?</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Boson de Higgs: la masse est dite</dc:title>
  <dc:subject/>
  <dc:creator>Julie Malcles</dc:creator>
  <cp:keywords/>
  <dc:description/>
  <cp:lastModifiedBy>Malcles Julie</cp:lastModifiedBy>
  <cp:revision>411</cp:revision>
  <dcterms:modified xsi:type="dcterms:W3CDTF">2012-09-24T15:47:31Z</dcterms:modified>
  <cp:category/>
</cp:coreProperties>
</file>