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43" r:id="rId1"/>
  </p:sldMasterIdLst>
  <p:notesMasterIdLst>
    <p:notesMasterId r:id="rId58"/>
  </p:notesMasterIdLst>
  <p:handoutMasterIdLst>
    <p:handoutMasterId r:id="rId59"/>
  </p:handoutMasterIdLst>
  <p:sldIdLst>
    <p:sldId id="354" r:id="rId2"/>
    <p:sldId id="357" r:id="rId3"/>
    <p:sldId id="367" r:id="rId4"/>
    <p:sldId id="394" r:id="rId5"/>
    <p:sldId id="395" r:id="rId6"/>
    <p:sldId id="418" r:id="rId7"/>
    <p:sldId id="454" r:id="rId8"/>
    <p:sldId id="390" r:id="rId9"/>
    <p:sldId id="400" r:id="rId10"/>
    <p:sldId id="391" r:id="rId11"/>
    <p:sldId id="381" r:id="rId12"/>
    <p:sldId id="444" r:id="rId13"/>
    <p:sldId id="445" r:id="rId14"/>
    <p:sldId id="439" r:id="rId15"/>
    <p:sldId id="448" r:id="rId16"/>
    <p:sldId id="420" r:id="rId17"/>
    <p:sldId id="421" r:id="rId18"/>
    <p:sldId id="456" r:id="rId19"/>
    <p:sldId id="455" r:id="rId20"/>
    <p:sldId id="446" r:id="rId21"/>
    <p:sldId id="440" r:id="rId22"/>
    <p:sldId id="441" r:id="rId23"/>
    <p:sldId id="443" r:id="rId24"/>
    <p:sldId id="387" r:id="rId25"/>
    <p:sldId id="401" r:id="rId26"/>
    <p:sldId id="377" r:id="rId27"/>
    <p:sldId id="378" r:id="rId28"/>
    <p:sldId id="404" r:id="rId29"/>
    <p:sldId id="405" r:id="rId30"/>
    <p:sldId id="406" r:id="rId31"/>
    <p:sldId id="423" r:id="rId32"/>
    <p:sldId id="425" r:id="rId33"/>
    <p:sldId id="442" r:id="rId34"/>
    <p:sldId id="413" r:id="rId35"/>
    <p:sldId id="412" r:id="rId36"/>
    <p:sldId id="409" r:id="rId37"/>
    <p:sldId id="417" r:id="rId38"/>
    <p:sldId id="424" r:id="rId39"/>
    <p:sldId id="426" r:id="rId40"/>
    <p:sldId id="428" r:id="rId41"/>
    <p:sldId id="447" r:id="rId42"/>
    <p:sldId id="427" r:id="rId43"/>
    <p:sldId id="429" r:id="rId44"/>
    <p:sldId id="434" r:id="rId45"/>
    <p:sldId id="430" r:id="rId46"/>
    <p:sldId id="432" r:id="rId47"/>
    <p:sldId id="433" r:id="rId48"/>
    <p:sldId id="435" r:id="rId49"/>
    <p:sldId id="436" r:id="rId50"/>
    <p:sldId id="437" r:id="rId51"/>
    <p:sldId id="438" r:id="rId52"/>
    <p:sldId id="449" r:id="rId53"/>
    <p:sldId id="450" r:id="rId54"/>
    <p:sldId id="451" r:id="rId55"/>
    <p:sldId id="452" r:id="rId56"/>
    <p:sldId id="453" r:id="rId57"/>
  </p:sldIdLst>
  <p:sldSz cx="9144000" cy="6858000" type="screen4x3"/>
  <p:notesSz cx="6858000" cy="9144000"/>
  <p:defaultTextStyle>
    <a:defPPr>
      <a:defRPr lang="en-US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B537D"/>
    <a:srgbClr val="883740"/>
    <a:srgbClr val="9E404B"/>
    <a:srgbClr val="548F6F"/>
    <a:srgbClr val="5FA07D"/>
    <a:srgbClr val="9575FF"/>
    <a:srgbClr val="09C8D0"/>
    <a:srgbClr val="C605C1"/>
    <a:srgbClr val="2BB5AE"/>
    <a:srgbClr val="A3C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3856" autoAdjust="0"/>
  </p:normalViewPr>
  <p:slideViewPr>
    <p:cSldViewPr snapToGrid="0" snapToObjects="1">
      <p:cViewPr>
        <p:scale>
          <a:sx n="100" d="100"/>
          <a:sy n="100" d="100"/>
        </p:scale>
        <p:origin x="-1344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5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2/01/12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J. MALCLES 02/01/2012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2BF3C-8D59-9A42-BC61-EB141BC6D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8230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2/01/12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J. MALCLES 02/01/2012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D664E-F677-D34D-91A8-E846FCC49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0792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4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4571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D664E-F677-D34D-91A8-E846FCC494DA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02/01/2012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72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1037-24BE-424D-84A0-F5E269D90A3A}" type="datetime1">
              <a:rPr lang="en-US" smtClean="0"/>
              <a:t>02/03/15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6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30" tIns="45715" rIns="182859" bIns="365718" rtlCol="0" anchor="b" anchorCtr="0">
            <a:normAutofit/>
          </a:bodyPr>
          <a:lstStyle/>
          <a:p>
            <a:pPr algn="l" defTabSz="914296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6" y="1906544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90" y="444732"/>
            <a:ext cx="587475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30" tIns="45715" rIns="91430" bIns="45715" rtlCol="0" anchor="b" anchorCtr="0">
            <a:normAutofit/>
          </a:bodyPr>
          <a:lstStyle>
            <a:lvl1pPr marL="0" algn="l" defTabSz="914296" rtl="0" eaLnBrk="1" latinLnBrk="0" hangingPunct="1">
              <a:lnSpc>
                <a:spcPts val="4599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30" tIns="45715" rIns="91430" bIns="45715" rtlCol="0">
            <a:normAutofit/>
          </a:bodyPr>
          <a:lstStyle>
            <a:lvl1pPr marL="0" indent="0" algn="l" defTabSz="91429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6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1"/>
            <a:ext cx="4069080" cy="1162051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1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1624-7333-034A-A165-57E516287863}" type="datetime1">
              <a:rPr lang="en-US" smtClean="0"/>
              <a:t>02/03/15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84166" y="452720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6" y="4801576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30" tIns="45715" rIns="182859" bIns="365718" rtlCol="0" anchor="b" anchorCtr="0">
            <a:normAutofit/>
          </a:bodyPr>
          <a:lstStyle/>
          <a:p>
            <a:pPr algn="l" defTabSz="914296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6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2" y="4800601"/>
            <a:ext cx="8360242" cy="566739"/>
          </a:xfrm>
          <a:noFill/>
        </p:spPr>
        <p:txBody>
          <a:bodyPr vert="horz" lIns="91430" tIns="45715" rIns="91430" bIns="45715" rtlCol="0" anchor="b" anchorCtr="0">
            <a:normAutofit/>
          </a:bodyPr>
          <a:lstStyle>
            <a:lvl1pPr algn="l" defTabSz="914296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2" y="5367339"/>
            <a:ext cx="8304213" cy="80486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79A82-F69C-634E-8D9E-82E2A75DC3B0}" type="datetime1">
              <a:rPr lang="en-US" smtClean="0"/>
              <a:t>02/03/15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6" y="428064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2" y="4778189"/>
            <a:ext cx="8360242" cy="566739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2" y="5344929"/>
            <a:ext cx="8304213" cy="804863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1978-9A91-694B-B946-6CD624D2F611}" type="datetime1">
              <a:rPr lang="en-US" smtClean="0"/>
              <a:t>02/03/15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2" y="914401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3E9E7-242B-2647-8CC1-E1B07EBF69CD}" type="datetime1">
              <a:rPr lang="en-US" smtClean="0"/>
              <a:t>02/03/15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2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30" tIns="45715" rIns="182859" bIns="365718" rtlCol="0" anchor="b" anchorCtr="0">
            <a:normAutofit/>
          </a:bodyPr>
          <a:lstStyle/>
          <a:p>
            <a:pPr algn="l" defTabSz="914296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4" y="4953003"/>
            <a:ext cx="2472017" cy="124609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7" y="4419602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6" y="461684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5" y="4801576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30" tIns="45715" rIns="182859" bIns="365718" rtlCol="0" anchor="b" anchorCtr="0">
            <a:normAutofit/>
          </a:bodyPr>
          <a:lstStyle/>
          <a:p>
            <a:pPr algn="l" defTabSz="914296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6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4" y="4800601"/>
            <a:ext cx="5691651" cy="566739"/>
          </a:xfrm>
          <a:noFill/>
        </p:spPr>
        <p:txBody>
          <a:bodyPr vert="horz" lIns="91430" tIns="45715" rIns="91430" bIns="45715" rtlCol="0" anchor="b" anchorCtr="0">
            <a:normAutofit/>
          </a:bodyPr>
          <a:lstStyle>
            <a:lvl1pPr algn="l" defTabSz="914296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8" y="5367339"/>
            <a:ext cx="5653507" cy="80486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148" indent="0">
              <a:buNone/>
              <a:defRPr sz="1200"/>
            </a:lvl2pPr>
            <a:lvl3pPr marL="914296" indent="0">
              <a:buNone/>
              <a:defRPr sz="1000"/>
            </a:lvl3pPr>
            <a:lvl4pPr marL="1371444" indent="0">
              <a:buNone/>
              <a:defRPr sz="900"/>
            </a:lvl4pPr>
            <a:lvl5pPr marL="1828592" indent="0">
              <a:buNone/>
              <a:defRPr sz="900"/>
            </a:lvl5pPr>
            <a:lvl6pPr marL="2285740" indent="0">
              <a:buNone/>
              <a:defRPr sz="900"/>
            </a:lvl6pPr>
            <a:lvl7pPr marL="2742888" indent="0">
              <a:buNone/>
              <a:defRPr sz="900"/>
            </a:lvl7pPr>
            <a:lvl8pPr marL="3200036" indent="0">
              <a:buNone/>
              <a:defRPr sz="900"/>
            </a:lvl8pPr>
            <a:lvl9pPr marL="365718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56A3-2218-6248-A78A-3729C3268431}" type="datetime1">
              <a:rPr lang="en-US" smtClean="0"/>
              <a:t>02/03/15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6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6" y="1577849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6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BF8A7-6DDC-3C46-A03E-C8B9EBDACC3F}" type="datetime1">
              <a:rPr lang="en-US" smtClean="0"/>
              <a:t>02/03/15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5" y="2857538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8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6" y="457201"/>
            <a:ext cx="6497637" cy="5937251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06F8-CE5B-4E4E-8889-DF491556A446}" type="datetime1">
              <a:rPr lang="en-US" smtClean="0"/>
              <a:t>02/03/15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4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6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6" y="1577849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D348-66A0-624C-94AC-EC5F21134120}" type="datetime1">
              <a:rPr lang="en-US" smtClean="0"/>
              <a:t>02/03/15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6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30" tIns="45715" rIns="182859" bIns="365718" rtlCol="0" anchor="b" anchorCtr="0">
            <a:normAutofit/>
          </a:bodyPr>
          <a:lstStyle/>
          <a:p>
            <a:pPr algn="l" defTabSz="914296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D5FA1-2019-D842-B6FB-409789714900}" type="datetime1">
              <a:rPr lang="en-US" smtClean="0"/>
              <a:t>02/03/15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5" y="2017061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7"/>
            <a:ext cx="7754284" cy="48409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6" y="1906544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90" y="444732"/>
            <a:ext cx="587475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6" y="444728"/>
            <a:ext cx="7810967" cy="1088237"/>
          </a:xfrm>
          <a:noFill/>
        </p:spPr>
        <p:txBody>
          <a:bodyPr bIns="45715" anchor="b" anchorCtr="0">
            <a:normAutofit/>
          </a:bodyPr>
          <a:lstStyle>
            <a:lvl1pPr algn="l">
              <a:lnSpc>
                <a:spcPts val="4599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6" y="4801576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30" tIns="45715" rIns="182859" bIns="365718" rtlCol="0" anchor="b" anchorCtr="0">
            <a:normAutofit/>
          </a:bodyPr>
          <a:lstStyle/>
          <a:p>
            <a:pPr algn="l" defTabSz="914296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6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90" y="4801578"/>
            <a:ext cx="587475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30" tIns="45715" rIns="91430" bIns="45715" rtlCol="0" anchor="b" anchorCtr="0">
            <a:normAutofit/>
          </a:bodyPr>
          <a:lstStyle>
            <a:lvl1pPr algn="l" defTabSz="914296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30" tIns="45715" rIns="91430" bIns="45715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296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5E879-ABFC-F94E-886E-DC682BA80C1E}" type="datetime1">
              <a:rPr lang="en-US" smtClean="0"/>
              <a:t>02/03/15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5" y="443756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8FA8-AF4D-F64F-A121-6380D38B100F}" type="datetime1">
              <a:rPr lang="en-US" smtClean="0"/>
              <a:t>02/03/15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6" y="4801576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30" tIns="45715" rIns="182859" bIns="365718" rtlCol="0" anchor="b" anchorCtr="0">
            <a:normAutofit/>
          </a:bodyPr>
          <a:lstStyle/>
          <a:p>
            <a:pPr algn="l" defTabSz="914296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6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90" y="4801578"/>
            <a:ext cx="587475" cy="64632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50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50" y="5862919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1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6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6" y="1577849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EE4D-E251-214A-82C5-7045B1DD5BE3}" type="datetime1">
              <a:rPr lang="en-US" smtClean="0"/>
              <a:t>02/03/15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6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6" y="1577849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7"/>
            <a:ext cx="3931920" cy="833251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1"/>
            <a:ext cx="3931920" cy="35353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7"/>
            <a:ext cx="3931920" cy="833251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148" indent="0">
              <a:buNone/>
              <a:defRPr sz="2000" b="1"/>
            </a:lvl2pPr>
            <a:lvl3pPr marL="914296" indent="0">
              <a:buNone/>
              <a:defRPr sz="1800" b="1"/>
            </a:lvl3pPr>
            <a:lvl4pPr marL="1371444" indent="0">
              <a:buNone/>
              <a:defRPr sz="1600" b="1"/>
            </a:lvl4pPr>
            <a:lvl5pPr marL="1828592" indent="0">
              <a:buNone/>
              <a:defRPr sz="1600" b="1"/>
            </a:lvl5pPr>
            <a:lvl6pPr marL="2285740" indent="0">
              <a:buNone/>
              <a:defRPr sz="1600" b="1"/>
            </a:lvl6pPr>
            <a:lvl7pPr marL="2742888" indent="0">
              <a:buNone/>
              <a:defRPr sz="1600" b="1"/>
            </a:lvl7pPr>
            <a:lvl8pPr marL="3200036" indent="0">
              <a:buNone/>
              <a:defRPr sz="1600" b="1"/>
            </a:lvl8pPr>
            <a:lvl9pPr marL="365718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1"/>
            <a:ext cx="3931920" cy="35353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B3968-4D4B-044F-86B4-A18679FAAA12}" type="datetime1">
              <a:rPr lang="en-US" smtClean="0"/>
              <a:t>02/03/15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6" y="455775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6" y="1577849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61E5B-F7A9-6C46-A854-3F32FE5F7F93}" type="datetime1">
              <a:rPr lang="en-US" smtClean="0"/>
              <a:t>02/03/15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1C78-B05A-F344-8CC5-D8F44B541F19}" type="datetime1">
              <a:rPr lang="en-US" smtClean="0"/>
              <a:t>02/03/15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6" y="452720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5" y="2133601"/>
            <a:ext cx="7076747" cy="39925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734DDCA4-0B10-E345-B200-ADF3ACE4022C}" type="datetime1">
              <a:rPr lang="en-US" smtClean="0"/>
              <a:t>02/03/15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smtClean="0"/>
              <a:t>J. MALCLES 22/07/2014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62" y="167347"/>
            <a:ext cx="630621" cy="359760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6" y="630383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  <p:sldLayoutId id="2147483959" r:id="rId16"/>
  </p:sldLayoutIdLst>
  <p:hf hdr="0" dt="0"/>
  <p:txStyles>
    <p:titleStyle>
      <a:lvl1pPr algn="r" defTabSz="914296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3974" indent="-453974" algn="l" defTabSz="914296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296" indent="-457148" algn="l" defTabSz="914296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331" indent="-346036" algn="l" defTabSz="914296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018" indent="-339686" algn="l" defTabSz="914296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704" indent="-331750" algn="l" defTabSz="914296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502" indent="-344449" algn="l" defTabSz="914296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426" indent="-344449" algn="l" defTabSz="914296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69875" indent="-344449" algn="l" defTabSz="914296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2736" indent="-344449" algn="l" defTabSz="914296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9142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Relationship Id="rId3" Type="http://schemas.openxmlformats.org/officeDocument/2006/relationships/image" Target="../media/image75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Relationship Id="rId3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42" y="2063356"/>
            <a:ext cx="8540897" cy="4286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627891"/>
            <a:ext cx="7808976" cy="1088136"/>
          </a:xfrm>
        </p:spPr>
        <p:txBody>
          <a:bodyPr>
            <a:normAutofit fontScale="90000"/>
          </a:bodyPr>
          <a:lstStyle/>
          <a:p>
            <a:r>
              <a:rPr lang="fr-FR" sz="4400" b="1" smtClean="0"/>
              <a:t>Après le boson de Higgs, l’aventure continue</a:t>
            </a:r>
            <a:r>
              <a:rPr lang="fr-FR" sz="4400" smtClean="0"/>
              <a:t> </a:t>
            </a:r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922" y="594024"/>
            <a:ext cx="1063480" cy="120871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55727" y="2094275"/>
            <a:ext cx="8610599" cy="3747726"/>
          </a:xfrm>
          <a:prstGeom prst="rect">
            <a:avLst/>
          </a:prstGeom>
        </p:spPr>
        <p:txBody>
          <a:bodyPr vert="horz" lIns="91430" tIns="45715" rIns="91430" bIns="45715" rtlCol="0">
            <a:noAutofit/>
          </a:bodyPr>
          <a:lstStyle>
            <a:lvl1pPr marL="0" indent="0" algn="l" defTabSz="91429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48" indent="0" algn="ctr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96" indent="0" algn="ctr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444" indent="0" algn="ctr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592" indent="0" algn="ctr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740" indent="0" algn="ctr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888" indent="0" algn="ctr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036" indent="0" algn="ctr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184" indent="0" algn="ctr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00" smtClean="0"/>
          </a:p>
          <a:p>
            <a:endParaRPr lang="fr-FR" sz="120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" y="2094275"/>
            <a:ext cx="9144000" cy="4594392"/>
          </a:xfrm>
          <a:prstGeom prst="rect">
            <a:avLst/>
          </a:prstGeom>
        </p:spPr>
        <p:txBody>
          <a:bodyPr vert="horz" lIns="91430" tIns="45715" rIns="91430" bIns="45715" rtlCol="0">
            <a:noAutofit/>
          </a:bodyPr>
          <a:lstStyle>
            <a:lvl1pPr marL="0" indent="0" algn="l" defTabSz="914296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48" indent="0" algn="ctr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96" indent="0" algn="ctr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444" indent="0" algn="ctr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592" indent="0" algn="ctr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740" indent="0" algn="ctr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888" indent="0" algn="ctr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036" indent="0" algn="ctr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184" indent="0" algn="ctr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 smtClean="0"/>
          </a:p>
          <a:p>
            <a:pPr algn="ctr"/>
            <a:endParaRPr lang="en-US" sz="2400" b="1" dirty="0" smtClean="0">
              <a:solidFill>
                <a:schemeClr val="accent1"/>
              </a:solidFill>
            </a:endParaRPr>
          </a:p>
          <a:p>
            <a:pPr algn="ctr"/>
            <a:endParaRPr lang="en-US" sz="2400" b="1" dirty="0"/>
          </a:p>
          <a:p>
            <a:pPr algn="ctr"/>
            <a:endParaRPr lang="en-US" sz="28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endParaRPr lang="en-U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endParaRPr lang="en-US" sz="28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endParaRPr lang="en-US" sz="28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endParaRPr lang="fr-FR" sz="28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fr-FR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Assemblée générale de l’IRFU, le 3 mars 2015</a:t>
            </a:r>
          </a:p>
          <a:p>
            <a:pPr algn="ctr"/>
            <a:r>
              <a:rPr lang="fr-FR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Julie </a:t>
            </a:r>
            <a:r>
              <a:rPr lang="fr-FR" sz="2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Malclès</a:t>
            </a:r>
            <a:r>
              <a:rPr lang="fr-FR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pour les groupes ATLAS et CMS du SPP</a:t>
            </a:r>
            <a:endParaRPr lang="fr-FR" sz="28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5678" y="594023"/>
            <a:ext cx="1502475" cy="122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0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>
          <a:xfrm>
            <a:off x="4690534" y="1416942"/>
            <a:ext cx="4419597" cy="5379849"/>
          </a:xfrm>
          <a:prstGeom prst="rect">
            <a:avLst/>
          </a:prstGeom>
        </p:spPr>
        <p:txBody>
          <a:bodyPr vert="horz" lIns="91430" tIns="45715" rIns="91430" bIns="45715" rtlCol="0">
            <a:noAutofit/>
          </a:bodyPr>
          <a:lstStyle>
            <a:lvl1pPr marL="453974" indent="-453974" algn="l" defTabSz="914296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296" indent="-457148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331" indent="-346036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018" indent="-339686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704" indent="-331750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502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42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69875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273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fr-FR" sz="1200" smtClean="0"/>
          </a:p>
          <a:p>
            <a:pPr marL="0" indent="0">
              <a:buFont typeface="Wingdings" pitchFamily="2" charset="2"/>
              <a:buNone/>
            </a:pPr>
            <a:r>
              <a:rPr lang="fr-FR" sz="2000" b="1" smtClean="0">
                <a:solidFill>
                  <a:schemeClr val="accent1"/>
                </a:solidFill>
              </a:rPr>
              <a:t>ATLAS:</a:t>
            </a:r>
            <a:r>
              <a:rPr lang="fr-FR" sz="2000" b="1" smtClean="0">
                <a:solidFill>
                  <a:srgbClr val="FF0000"/>
                </a:solidFill>
              </a:rPr>
              <a:t> évidence du couplage du boson de Higgs aux fermions τ</a:t>
            </a:r>
          </a:p>
          <a:p>
            <a:pPr marL="0" indent="0">
              <a:buFont typeface="Wingdings" pitchFamily="2" charset="2"/>
              <a:buNone/>
            </a:pPr>
            <a:endParaRPr lang="fr-FR" sz="2000" b="1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fr-FR" sz="2000" b="1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fr-FR" sz="2000" b="1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fr-FR" sz="2000" b="1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fr-FR" sz="2000" b="1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fr-FR" sz="2000" b="1" smtClean="0">
              <a:solidFill>
                <a:srgbClr val="FF0000"/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fr-FR" sz="2000" b="1" smtClean="0">
                <a:solidFill>
                  <a:srgbClr val="FF0000"/>
                </a:solidFill>
              </a:rPr>
              <a:t>Résultat très recent! 01/2015</a:t>
            </a:r>
          </a:p>
          <a:p>
            <a:endParaRPr lang="fr-FR" sz="1800" smtClean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mtClean="0"/>
              <a:t>Le Boson de Higgs: couplage aux fermions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fr-FR" smtClean="0"/>
              <a:t>10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MALCLES 03/03/2015</a:t>
            </a:r>
            <a:endParaRPr lang="fr-FR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1170" y="1416942"/>
            <a:ext cx="4567766" cy="537984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200" smtClean="0"/>
          </a:p>
          <a:p>
            <a:pPr marL="0" indent="0">
              <a:buNone/>
            </a:pPr>
            <a:r>
              <a:rPr lang="fr-FR" sz="2000" b="1" smtClean="0">
                <a:solidFill>
                  <a:schemeClr val="accent1"/>
                </a:solidFill>
              </a:rPr>
              <a:t>CMS: </a:t>
            </a:r>
            <a:r>
              <a:rPr lang="fr-FR" sz="2000" b="1" smtClean="0">
                <a:solidFill>
                  <a:srgbClr val="FF0000"/>
                </a:solidFill>
              </a:rPr>
              <a:t>première évidence directe du couplage du boson de Higgs aux fermions</a:t>
            </a:r>
          </a:p>
          <a:p>
            <a:pPr marL="0" indent="0">
              <a:buNone/>
            </a:pPr>
            <a:r>
              <a:rPr lang="fr-FR" sz="1800" smtClean="0">
                <a:solidFill>
                  <a:schemeClr val="tx1"/>
                </a:solidFill>
              </a:rPr>
              <a:t>Combinaison des canaux H</a:t>
            </a:r>
            <a:r>
              <a:rPr lang="fr-FR" sz="1800" smtClean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800" smtClean="0">
                <a:solidFill>
                  <a:schemeClr val="tx1"/>
                </a:solidFill>
              </a:rPr>
              <a:t>bb et H</a:t>
            </a:r>
            <a:r>
              <a:rPr lang="fr-FR" sz="1800" smtClean="0">
                <a:solidFill>
                  <a:schemeClr val="tx1"/>
                </a:solidFill>
                <a:latin typeface="Wingdings"/>
                <a:ea typeface="Wingdings"/>
                <a:cs typeface="Wingdings"/>
                <a:sym typeface="Wingdings"/>
              </a:rPr>
              <a:t>τ</a:t>
            </a:r>
            <a:r>
              <a:rPr lang="fr-FR" sz="180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sym typeface="Wingdings"/>
              </a:rPr>
              <a:t>τ </a:t>
            </a:r>
            <a:r>
              <a:rPr lang="fr-FR" sz="1800" smtClean="0">
                <a:solidFill>
                  <a:schemeClr val="tx1"/>
                </a:solidFill>
                <a:ea typeface="Lucida Grande"/>
                <a:cs typeface="Lucida Grande"/>
                <a:sym typeface="Wingdings"/>
              </a:rPr>
              <a:t>Papier publié dans Nature et édité par saclay</a:t>
            </a:r>
          </a:p>
          <a:p>
            <a:endParaRPr lang="fr-FR" sz="1800" smtClean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968" y="4247735"/>
            <a:ext cx="2230966" cy="23247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34" y="3442394"/>
            <a:ext cx="3171510" cy="8744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367" y="5080000"/>
            <a:ext cx="710777" cy="40011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smtClean="0">
                <a:solidFill>
                  <a:srgbClr val="FF0000"/>
                </a:solidFill>
              </a:rPr>
              <a:t>3.8 σ</a:t>
            </a:r>
            <a:endParaRPr lang="fr-FR" sz="2000" b="1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961077" y="4910668"/>
            <a:ext cx="749190" cy="33866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22300" y="3757244"/>
            <a:ext cx="710777" cy="40011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b="1" smtClean="0">
                <a:solidFill>
                  <a:srgbClr val="FF0000"/>
                </a:solidFill>
              </a:rPr>
              <a:t>4.5 σ</a:t>
            </a:r>
            <a:endParaRPr lang="fr-FR" sz="2000" b="1" smtClean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3601" y="4325892"/>
            <a:ext cx="10131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/>
              <a:t>(expected</a:t>
            </a:r>
          </a:p>
          <a:p>
            <a:r>
              <a:rPr lang="fr-FR" sz="1600" smtClean="0"/>
              <a:t> 3.4 σ)</a:t>
            </a:r>
            <a:endParaRPr lang="fr-FR" sz="1600"/>
          </a:p>
        </p:txBody>
      </p:sp>
      <p:sp>
        <p:nvSpPr>
          <p:cNvPr id="21" name="TextBox 20"/>
          <p:cNvSpPr txBox="1"/>
          <p:nvPr/>
        </p:nvSpPr>
        <p:spPr>
          <a:xfrm>
            <a:off x="114410" y="5530440"/>
            <a:ext cx="10131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smtClean="0"/>
              <a:t>(expected</a:t>
            </a:r>
          </a:p>
          <a:p>
            <a:r>
              <a:rPr lang="fr-FR" sz="1600" smtClean="0"/>
              <a:t> 4.4 σ)</a:t>
            </a:r>
            <a:endParaRPr lang="fr-FR" sz="160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670" y="2603559"/>
            <a:ext cx="2557449" cy="331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3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mtClean="0"/>
              <a:t>Run II: planning du LHC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fr-FR" smtClean="0"/>
              <a:t>11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MALCLES 03/03/2015</a:t>
            </a:r>
            <a:endParaRPr lang="fr-FR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82765" y="1408481"/>
            <a:ext cx="8944302" cy="359531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200" smtClean="0"/>
          </a:p>
          <a:p>
            <a:pPr marL="0" indent="0">
              <a:buNone/>
            </a:pPr>
            <a:r>
              <a:rPr lang="fr-FR" sz="2000" b="1" smtClean="0">
                <a:solidFill>
                  <a:srgbClr val="FF0000"/>
                </a:solidFill>
              </a:rPr>
              <a:t>Le Run II (2015-2018): </a:t>
            </a:r>
            <a:r>
              <a:rPr lang="fr-FR" sz="1800" smtClean="0">
                <a:solidFill>
                  <a:schemeClr val="tx1"/>
                </a:solidFill>
              </a:rPr>
              <a:t>Après un arrêt long qui a permis de préparer la machine à fonctionner à </a:t>
            </a:r>
            <a:r>
              <a:rPr lang="fr-FR" sz="1800" smtClean="0">
                <a:solidFill>
                  <a:srgbClr val="FF0000"/>
                </a:solidFill>
              </a:rPr>
              <a:t>presque deux fois l'énergie </a:t>
            </a:r>
            <a:r>
              <a:rPr lang="fr-FR" sz="1800" smtClean="0">
                <a:solidFill>
                  <a:schemeClr val="tx1"/>
                </a:solidFill>
              </a:rPr>
              <a:t>de la première période d'exploitation: </a:t>
            </a:r>
          </a:p>
          <a:p>
            <a:r>
              <a:rPr lang="fr-FR" sz="1800" smtClean="0">
                <a:solidFill>
                  <a:schemeClr val="tx1"/>
                </a:solidFill>
              </a:rPr>
              <a:t>Redémarrage des faisceaux du LHC prévu </a:t>
            </a:r>
            <a:r>
              <a:rPr lang="fr-FR" sz="1800" smtClean="0">
                <a:solidFill>
                  <a:srgbClr val="FF0000"/>
                </a:solidFill>
              </a:rPr>
              <a:t>fin mars 2015</a:t>
            </a:r>
          </a:p>
          <a:p>
            <a:r>
              <a:rPr lang="fr-FR" sz="1800" smtClean="0">
                <a:solidFill>
                  <a:schemeClr val="tx1"/>
                </a:solidFill>
              </a:rPr>
              <a:t>Redémarrage de la prise de données de physique prévu </a:t>
            </a:r>
            <a:r>
              <a:rPr lang="fr-FR" sz="1800" smtClean="0">
                <a:solidFill>
                  <a:srgbClr val="FF0000"/>
                </a:solidFill>
              </a:rPr>
              <a:t>mi-mai 2015 à 13 TeV </a:t>
            </a:r>
          </a:p>
          <a:p>
            <a:r>
              <a:rPr lang="fr-FR" sz="1800" smtClean="0">
                <a:solidFill>
                  <a:schemeClr val="tx1"/>
                </a:solidFill>
              </a:rPr>
              <a:t>Luminosité attendue: 10 fb</a:t>
            </a:r>
            <a:r>
              <a:rPr lang="fr-FR" sz="1800" baseline="30000" smtClean="0">
                <a:solidFill>
                  <a:schemeClr val="tx1"/>
                </a:solidFill>
              </a:rPr>
              <a:t>-1 </a:t>
            </a:r>
            <a:r>
              <a:rPr lang="fr-FR" sz="1800" smtClean="0">
                <a:solidFill>
                  <a:schemeClr val="tx1"/>
                </a:solidFill>
              </a:rPr>
              <a:t>en 2015, puis 100 fb</a:t>
            </a:r>
            <a:r>
              <a:rPr lang="fr-FR" sz="1800" baseline="30000" smtClean="0">
                <a:solidFill>
                  <a:schemeClr val="tx1"/>
                </a:solidFill>
              </a:rPr>
              <a:t>-1 </a:t>
            </a:r>
            <a:r>
              <a:rPr lang="fr-FR" sz="1800" smtClean="0">
                <a:solidFill>
                  <a:schemeClr val="tx1"/>
                </a:solidFill>
              </a:rPr>
              <a:t>en 2018</a:t>
            </a:r>
          </a:p>
          <a:p>
            <a:pPr marL="0" indent="0">
              <a:buNone/>
            </a:pPr>
            <a:r>
              <a:rPr lang="fr-FR" sz="2000" b="1" smtClean="0">
                <a:solidFill>
                  <a:srgbClr val="FF0000"/>
                </a:solidFill>
              </a:rPr>
              <a:t>La suite: </a:t>
            </a:r>
            <a:r>
              <a:rPr lang="fr-FR" sz="1800" b="1" smtClean="0">
                <a:solidFill>
                  <a:srgbClr val="FF0000"/>
                </a:solidFill>
              </a:rPr>
              <a:t>Run III (2020-2022) </a:t>
            </a:r>
            <a:r>
              <a:rPr lang="fr-FR" sz="1800" smtClean="0">
                <a:solidFill>
                  <a:schemeClr val="tx1"/>
                </a:solidFill>
              </a:rPr>
              <a:t>300 fb</a:t>
            </a:r>
            <a:r>
              <a:rPr lang="fr-FR" sz="1800" baseline="30000" smtClean="0">
                <a:solidFill>
                  <a:schemeClr val="tx1"/>
                </a:solidFill>
              </a:rPr>
              <a:t>-1</a:t>
            </a:r>
            <a:r>
              <a:rPr lang="fr-FR" sz="1800" smtClean="0">
                <a:solidFill>
                  <a:schemeClr val="tx1"/>
                </a:solidFill>
              </a:rPr>
              <a:t>, puis la </a:t>
            </a:r>
            <a:r>
              <a:rPr lang="fr-FR" sz="1800" b="1" smtClean="0">
                <a:solidFill>
                  <a:srgbClr val="FF0000"/>
                </a:solidFill>
              </a:rPr>
              <a:t>phase II après 2023 </a:t>
            </a:r>
            <a:r>
              <a:rPr lang="fr-FR" sz="1800" smtClean="0">
                <a:solidFill>
                  <a:schemeClr val="tx1"/>
                </a:solidFill>
              </a:rPr>
              <a:t>à haute luminosité pour accumuler 10 fois la statistique et exploiter au maximum le potentiel du LHC</a:t>
            </a:r>
          </a:p>
          <a:p>
            <a:pPr marL="0" indent="0">
              <a:buNone/>
            </a:pPr>
            <a:endParaRPr lang="fr-FR" sz="2000" baseline="3000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1944" y="5167826"/>
            <a:ext cx="7995009" cy="12311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smtClean="0">
                <a:solidFill>
                  <a:srgbClr val="FF0000"/>
                </a:solidFill>
              </a:rPr>
              <a:t>Luminosité et énergie accrues: </a:t>
            </a:r>
          </a:p>
          <a:p>
            <a:pPr marL="285750" indent="-285750">
              <a:buFont typeface="Arial"/>
              <a:buChar char="•"/>
            </a:pPr>
            <a:r>
              <a:rPr lang="fr-FR" smtClean="0">
                <a:solidFill>
                  <a:srgbClr val="FF0000"/>
                </a:solidFill>
              </a:rPr>
              <a:t>Détecteurs améliorés (“upgrades”)</a:t>
            </a:r>
          </a:p>
          <a:p>
            <a:pPr marL="285750" indent="-285750">
              <a:buFont typeface="Arial"/>
              <a:buChar char="•"/>
            </a:pPr>
            <a:r>
              <a:rPr lang="fr-FR" smtClean="0">
                <a:solidFill>
                  <a:srgbClr val="FF0000"/>
                </a:solidFill>
              </a:rPr>
              <a:t>Vaste programme de physique: caractérisation du boson de Higgs, recherche de nouvelles particules massives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105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34"/>
          <a:stretch/>
        </p:blipFill>
        <p:spPr bwMode="auto">
          <a:xfrm>
            <a:off x="6931960" y="4403524"/>
            <a:ext cx="2212040" cy="239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mtClean="0"/>
              <a:t>Upgrade du détecteur ATLAS: phase I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fr-FR" smtClean="0"/>
              <a:t>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MALCLES 03/03/2015</a:t>
            </a:r>
            <a:endParaRPr lang="fr-FR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39767" y="1807729"/>
            <a:ext cx="8518485" cy="49382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b="1" smtClean="0">
                <a:solidFill>
                  <a:srgbClr val="990000"/>
                </a:solidFill>
              </a:rPr>
              <a:t>Spectromètre à muons: </a:t>
            </a:r>
            <a:r>
              <a:rPr lang="fr-FR" sz="2000" b="1">
                <a:solidFill>
                  <a:srgbClr val="990000"/>
                </a:solidFill>
              </a:rPr>
              <a:t>n</a:t>
            </a:r>
            <a:r>
              <a:rPr lang="fr-FR" sz="2000" b="1" smtClean="0">
                <a:solidFill>
                  <a:srgbClr val="990000"/>
                </a:solidFill>
              </a:rPr>
              <a:t>ouvelle petite roue (New Small Wheel)</a:t>
            </a:r>
            <a:endParaRPr lang="fr-FR" sz="1300" smtClean="0"/>
          </a:p>
          <a:p>
            <a:r>
              <a:rPr lang="fr-FR" sz="2000" b="1" smtClean="0">
                <a:solidFill>
                  <a:schemeClr val="accent1"/>
                </a:solidFill>
              </a:rPr>
              <a:t>Buts:</a:t>
            </a:r>
          </a:p>
          <a:p>
            <a:pPr lvl="1"/>
            <a:r>
              <a:rPr lang="fr-FR" sz="1800" smtClean="0"/>
              <a:t>Préserver et améliorer le déclenchement dans la région vers l’avant</a:t>
            </a:r>
          </a:p>
          <a:p>
            <a:pPr lvl="1"/>
            <a:r>
              <a:rPr lang="fr-FR" sz="1800" smtClean="0"/>
              <a:t>Reconstruire les muons dans un environnement avec une grande multiplicité </a:t>
            </a:r>
          </a:p>
          <a:p>
            <a:r>
              <a:rPr lang="fr-FR" sz="2000" b="1" smtClean="0">
                <a:solidFill>
                  <a:srgbClr val="990000"/>
                </a:solidFill>
              </a:rPr>
              <a:t>Technologies: Micromegas et sTGC</a:t>
            </a:r>
          </a:p>
          <a:p>
            <a:pPr marL="457148" lvl="1" indent="0">
              <a:buNone/>
            </a:pPr>
            <a:r>
              <a:rPr lang="fr-FR" sz="1800" b="1" smtClean="0">
                <a:solidFill>
                  <a:srgbClr val="FF0000"/>
                </a:solidFill>
              </a:rPr>
              <a:t>Contribution importante de l’IRFU, avec une synergie SPP-SEDI-SIS</a:t>
            </a:r>
          </a:p>
          <a:p>
            <a:pPr lvl="1"/>
            <a:r>
              <a:rPr lang="fr-FR" sz="1800" smtClean="0"/>
              <a:t>350 m</a:t>
            </a:r>
            <a:r>
              <a:rPr lang="fr-FR" sz="1800" baseline="30000" smtClean="0"/>
              <a:t>2 </a:t>
            </a:r>
            <a:r>
              <a:rPr lang="fr-FR" sz="1800" smtClean="0"/>
              <a:t> (out of 1200 m</a:t>
            </a:r>
            <a:r>
              <a:rPr lang="fr-FR" sz="1800" baseline="30000" smtClean="0"/>
              <a:t>2</a:t>
            </a:r>
            <a:r>
              <a:rPr lang="fr-FR" sz="1800" smtClean="0"/>
              <a:t>) </a:t>
            </a:r>
          </a:p>
          <a:p>
            <a:pPr lvl="1"/>
            <a:r>
              <a:rPr lang="fr-FR" sz="1800" smtClean="0"/>
              <a:t>Coordination technique</a:t>
            </a:r>
          </a:p>
          <a:p>
            <a:r>
              <a:rPr lang="fr-FR" sz="2000" b="1" smtClean="0">
                <a:solidFill>
                  <a:srgbClr val="990000"/>
                </a:solidFill>
              </a:rPr>
              <a:t>Planning:</a:t>
            </a:r>
          </a:p>
          <a:p>
            <a:pPr lvl="1"/>
            <a:r>
              <a:rPr lang="fr-FR" sz="1800" smtClean="0"/>
              <a:t>2014 : progrès importants sur le premier prototype</a:t>
            </a:r>
          </a:p>
          <a:p>
            <a:pPr lvl="1"/>
            <a:r>
              <a:rPr lang="fr-FR" sz="1800" smtClean="0"/>
              <a:t>Fin 2015-2017 : phase de production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002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566" y="2072885"/>
            <a:ext cx="5846234" cy="205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75296" y="1725186"/>
            <a:ext cx="8803085" cy="51158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smtClean="0">
                <a:solidFill>
                  <a:schemeClr val="accent1"/>
                </a:solidFill>
              </a:rPr>
              <a:t>Carte de déclenchement de premier niveau pour le calorimètre electromagnétique</a:t>
            </a:r>
          </a:p>
          <a:p>
            <a:endParaRPr lang="fr-FR" sz="1800" b="1" smtClean="0">
              <a:solidFill>
                <a:schemeClr val="accent1"/>
              </a:solidFill>
            </a:endParaRPr>
          </a:p>
          <a:p>
            <a:endParaRPr lang="fr-FR" sz="1800" b="1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1000" b="1">
              <a:solidFill>
                <a:schemeClr val="accent1"/>
              </a:solidFill>
            </a:endParaRPr>
          </a:p>
          <a:p>
            <a:r>
              <a:rPr lang="fr-FR" sz="1800" b="1" smtClean="0">
                <a:solidFill>
                  <a:schemeClr val="accent1"/>
                </a:solidFill>
              </a:rPr>
              <a:t>Buts:</a:t>
            </a:r>
            <a:endParaRPr lang="fr-FR" sz="1800" b="1">
              <a:solidFill>
                <a:schemeClr val="accent1"/>
              </a:solidFill>
            </a:endParaRPr>
          </a:p>
          <a:p>
            <a:pPr lvl="1"/>
            <a:r>
              <a:rPr lang="fr-FR" sz="1800" smtClean="0"/>
              <a:t>Préserver les capacités de déclenchement pour les électrons et photons</a:t>
            </a:r>
          </a:p>
          <a:p>
            <a:pPr lvl="1"/>
            <a:r>
              <a:rPr lang="fr-FR" sz="1800" smtClean="0"/>
              <a:t>Augmenter la granularité et la flexibilité du déclenchement</a:t>
            </a:r>
          </a:p>
          <a:p>
            <a:r>
              <a:rPr lang="fr-FR" sz="1800" b="1" smtClean="0">
                <a:solidFill>
                  <a:srgbClr val="990000"/>
                </a:solidFill>
              </a:rPr>
              <a:t>Contribution de l’IRFU: </a:t>
            </a:r>
            <a:r>
              <a:rPr lang="fr-FR" sz="1800" smtClean="0"/>
              <a:t>partie analogique de la carte électronique	</a:t>
            </a:r>
          </a:p>
          <a:p>
            <a:r>
              <a:rPr lang="fr-FR" sz="1800" b="1" smtClean="0">
                <a:solidFill>
                  <a:srgbClr val="990000"/>
                </a:solidFill>
              </a:rPr>
              <a:t>Planning: </a:t>
            </a:r>
          </a:p>
          <a:p>
            <a:pPr lvl="1"/>
            <a:r>
              <a:rPr lang="fr-FR" sz="1800" smtClean="0"/>
              <a:t>2014 : premier démonstrateur installé dans ATLAS et testé</a:t>
            </a:r>
          </a:p>
          <a:p>
            <a:pPr lvl="1"/>
            <a:r>
              <a:rPr lang="fr-FR" sz="1800" smtClean="0"/>
              <a:t>2015 – 2016 : phase de production </a:t>
            </a:r>
          </a:p>
          <a:p>
            <a:pPr lvl="1"/>
            <a:endParaRPr lang="fr-FR"/>
          </a:p>
          <a:p>
            <a:pPr lvl="1"/>
            <a:endParaRPr lang="fr-FR" smtClean="0"/>
          </a:p>
          <a:p>
            <a:pPr lvl="1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mtClean="0"/>
              <a:t>Upgrade du détecteur ATLAS: phase I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fr-FR" smtClean="0"/>
              <a:t>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MALCLES 03/03/2015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740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98100" y="1852218"/>
            <a:ext cx="8944302" cy="46864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b="1" smtClean="0">
                <a:solidFill>
                  <a:srgbClr val="990000"/>
                </a:solidFill>
              </a:rPr>
              <a:t>A 13 TeV, de nouvelles découvertes pourraient avoir lieu</a:t>
            </a:r>
          </a:p>
          <a:p>
            <a:pPr marL="0" indent="0">
              <a:buNone/>
            </a:pPr>
            <a:r>
              <a:rPr lang="fr-FR" sz="2000" b="1" smtClean="0">
                <a:solidFill>
                  <a:srgbClr val="FF0000"/>
                </a:solidFill>
              </a:rPr>
              <a:t>Masses accessibles d’éventuelles nouvelles particules ≈ 2 fois plus </a:t>
            </a:r>
            <a:r>
              <a:rPr lang="fr-FR" sz="2000" b="1" smtClean="0">
                <a:solidFill>
                  <a:srgbClr val="FF0000"/>
                </a:solidFill>
              </a:rPr>
              <a:t>importantes</a:t>
            </a:r>
            <a:endParaRPr lang="fr-FR" sz="80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sz="1800" smtClean="0">
                <a:solidFill>
                  <a:srgbClr val="000000"/>
                </a:solidFill>
              </a:rPr>
              <a:t>Exemples pour des particules de modèles de supersymétrie les plus courants:</a:t>
            </a:r>
            <a:endParaRPr lang="fr-FR" sz="1800" smtClean="0">
              <a:solidFill>
                <a:srgbClr val="3B537D"/>
              </a:solidFill>
            </a:endParaRPr>
          </a:p>
          <a:p>
            <a:pPr marL="0" indent="0">
              <a:buNone/>
            </a:pPr>
            <a:endParaRPr lang="fr-FR" sz="2000" b="1" smtClean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fr-FR" sz="2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mtClean="0"/>
              <a:t>Perspectives de découverte</a:t>
            </a:r>
            <a:br>
              <a:rPr lang="fr-FR" smtClean="0"/>
            </a:br>
            <a:r>
              <a:rPr lang="fr-FR" smtClean="0"/>
              <a:t>Runs II et III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591663"/>
            <a:ext cx="3860800" cy="27724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798467"/>
            <a:ext cx="3476223" cy="248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68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98100" y="1750620"/>
            <a:ext cx="8944302" cy="8063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000" b="1" smtClean="0">
                <a:solidFill>
                  <a:schemeClr val="accent1"/>
                </a:solidFill>
              </a:rPr>
              <a:t>Projections pour les précisions sur les différentes productions du boson de Higgs:</a:t>
            </a:r>
          </a:p>
          <a:p>
            <a:pPr marL="0" indent="0">
              <a:buNone/>
            </a:pPr>
            <a:endParaRPr lang="fr-FR" sz="2000" b="1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2000" b="1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2000" b="1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2000" b="1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2000" b="1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2000" b="1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1000" b="1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fr-FR" sz="2000" b="1" smtClean="0">
                <a:solidFill>
                  <a:srgbClr val="FF0000"/>
                </a:solidFill>
              </a:rPr>
              <a:t>Pr</a:t>
            </a:r>
            <a:r>
              <a:rPr lang="fr-FR" sz="2000" b="1" smtClean="0">
                <a:solidFill>
                  <a:srgbClr val="FF0000"/>
                </a:solidFill>
              </a:rPr>
              <a:t>écisions attendues 2 à 4 fois meilleures que les précisions actuelles</a:t>
            </a:r>
            <a:endParaRPr lang="fr-FR" sz="2000" b="1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fr-FR" sz="2000" b="1" smtClean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fr-FR" sz="20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mtClean="0"/>
              <a:t>Boson de Higgs: Runs II et III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32" y="4618540"/>
            <a:ext cx="46058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smtClean="0">
                <a:solidFill>
                  <a:srgbClr val="990000"/>
                </a:solidFill>
              </a:rPr>
              <a:t> </a:t>
            </a:r>
          </a:p>
          <a:p>
            <a:r>
              <a:rPr lang="fr-FR" sz="1400" b="1" smtClean="0">
                <a:solidFill>
                  <a:srgbClr val="000000"/>
                </a:solidFill>
              </a:rPr>
              <a:t>ATLAS-PHYS-2013-014: </a:t>
            </a:r>
          </a:p>
          <a:p>
            <a:pPr marL="285750" indent="-285750">
              <a:buFont typeface="Arial"/>
              <a:buChar char="•"/>
            </a:pPr>
            <a:r>
              <a:rPr lang="fr-FR" sz="1400" b="1" smtClean="0">
                <a:solidFill>
                  <a:srgbClr val="548F6F"/>
                </a:solidFill>
              </a:rPr>
              <a:t>Scenario 1: incertitudes systématiques et théoriques comme au Run I</a:t>
            </a:r>
          </a:p>
          <a:p>
            <a:pPr marL="285750" indent="-285750">
              <a:buFont typeface="Arial"/>
              <a:buChar char="•"/>
            </a:pPr>
            <a:r>
              <a:rPr lang="fr-FR" sz="1400" b="1" smtClean="0">
                <a:solidFill>
                  <a:srgbClr val="883740"/>
                </a:solidFill>
              </a:rPr>
              <a:t>Scenario 2: systématique comme au Run I, pas d’erreur théorique</a:t>
            </a:r>
          </a:p>
          <a:p>
            <a:endParaRPr lang="fr-FR"/>
          </a:p>
        </p:txBody>
      </p:sp>
      <p:sp>
        <p:nvSpPr>
          <p:cNvPr id="10" name="TextBox 9"/>
          <p:cNvSpPr txBox="1"/>
          <p:nvPr/>
        </p:nvSpPr>
        <p:spPr>
          <a:xfrm>
            <a:off x="4622800" y="4598140"/>
            <a:ext cx="452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smtClean="0">
                <a:solidFill>
                  <a:srgbClr val="990000"/>
                </a:solidFill>
              </a:rPr>
              <a:t> </a:t>
            </a:r>
          </a:p>
          <a:p>
            <a:r>
              <a:rPr lang="fr-FR" sz="1400" b="1" smtClean="0">
                <a:solidFill>
                  <a:srgbClr val="000000"/>
                </a:solidFill>
              </a:rPr>
              <a:t>CMS-Note-013-002: </a:t>
            </a:r>
          </a:p>
          <a:p>
            <a:pPr marL="285750" indent="-285750">
              <a:buFont typeface="Arial"/>
              <a:buChar char="•"/>
            </a:pPr>
            <a:r>
              <a:rPr lang="fr-FR" sz="1400" b="1" smtClean="0">
                <a:solidFill>
                  <a:srgbClr val="548F6F"/>
                </a:solidFill>
              </a:rPr>
              <a:t>Scenario 1: incertitudes systématiques et théoriques comme au Run I</a:t>
            </a:r>
          </a:p>
          <a:p>
            <a:pPr marL="285750" indent="-285750">
              <a:buFont typeface="Arial"/>
              <a:buChar char="•"/>
            </a:pPr>
            <a:r>
              <a:rPr lang="fr-FR" sz="1400" b="1" smtClean="0">
                <a:solidFill>
                  <a:srgbClr val="883740"/>
                </a:solidFill>
              </a:rPr>
              <a:t>Scenario 2: systématiques diminuées comme statistiques et théoriques diminuée par 2</a:t>
            </a:r>
            <a:endParaRPr lang="fr-FR" sz="1400" b="1">
              <a:solidFill>
                <a:srgbClr val="883740"/>
              </a:solidFill>
            </a:endParaRPr>
          </a:p>
        </p:txBody>
      </p:sp>
      <p:pic>
        <p:nvPicPr>
          <p:cNvPr id="3" name="Picture 2" descr="ATLASNewProjAb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6" y="2232739"/>
            <a:ext cx="4202967" cy="2687835"/>
          </a:xfrm>
          <a:prstGeom prst="rect">
            <a:avLst/>
          </a:prstGeom>
        </p:spPr>
      </p:pic>
      <p:pic>
        <p:nvPicPr>
          <p:cNvPr id="7" name="Picture 6" descr="CMSNewProjAb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28" y="2232739"/>
            <a:ext cx="4202966" cy="26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2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82766" y="1408481"/>
            <a:ext cx="5083502" cy="524631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200" dirty="0" smtClean="0"/>
          </a:p>
          <a:p>
            <a:pPr marL="0" indent="0">
              <a:buNone/>
            </a:pPr>
            <a:r>
              <a:rPr lang="fr-FR" b="1" dirty="0" smtClean="0">
                <a:solidFill>
                  <a:srgbClr val="990000"/>
                </a:solidFill>
              </a:rPr>
              <a:t>Le </a:t>
            </a:r>
            <a:r>
              <a:rPr lang="fr-FR" b="1" dirty="0" err="1" smtClean="0">
                <a:solidFill>
                  <a:srgbClr val="990000"/>
                </a:solidFill>
              </a:rPr>
              <a:t>Run</a:t>
            </a:r>
            <a:r>
              <a:rPr lang="fr-FR" b="1" dirty="0" smtClean="0">
                <a:solidFill>
                  <a:srgbClr val="990000"/>
                </a:solidFill>
              </a:rPr>
              <a:t> I:</a:t>
            </a:r>
          </a:p>
          <a:p>
            <a:r>
              <a:rPr lang="fr-FR" sz="1800" dirty="0" smtClean="0">
                <a:solidFill>
                  <a:schemeClr val="tx1"/>
                </a:solidFill>
              </a:rPr>
              <a:t>Entrée dans une ère nouvelle de mesures des propriétés du boson de </a:t>
            </a:r>
            <a:r>
              <a:rPr lang="fr-FR" sz="1800" dirty="0" err="1" smtClean="0">
                <a:solidFill>
                  <a:schemeClr val="tx1"/>
                </a:solidFill>
              </a:rPr>
              <a:t>Higgs</a:t>
            </a:r>
            <a:endParaRPr lang="fr-FR" sz="1800" dirty="0" smtClean="0">
              <a:solidFill>
                <a:schemeClr val="tx1"/>
              </a:solidFill>
            </a:endParaRPr>
          </a:p>
          <a:p>
            <a:r>
              <a:rPr lang="fr-FR" sz="1800" dirty="0" smtClean="0">
                <a:solidFill>
                  <a:schemeClr val="tx1"/>
                </a:solidFill>
              </a:rPr>
              <a:t>Mesures en excellent accord avec le Modèle Standard</a:t>
            </a:r>
          </a:p>
          <a:p>
            <a:r>
              <a:rPr lang="fr-FR" sz="1800" dirty="0" smtClean="0">
                <a:solidFill>
                  <a:schemeClr val="tx1"/>
                </a:solidFill>
              </a:rPr>
              <a:t>Importantes contributions de l’IRFU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1"/>
                </a:solidFill>
              </a:rPr>
              <a:t>Le futur:</a:t>
            </a:r>
          </a:p>
          <a:p>
            <a:r>
              <a:rPr lang="fr-FR" sz="1800" dirty="0" smtClean="0">
                <a:solidFill>
                  <a:srgbClr val="000000"/>
                </a:solidFill>
              </a:rPr>
              <a:t>Vaste programme de recherche </a:t>
            </a:r>
          </a:p>
          <a:p>
            <a:r>
              <a:rPr lang="fr-FR" sz="1800" b="1" dirty="0" smtClean="0">
                <a:solidFill>
                  <a:srgbClr val="FF0000"/>
                </a:solidFill>
              </a:rPr>
              <a:t>Avec une énergie presque deux fois supérieure, potentielles surprises! </a:t>
            </a:r>
            <a:endParaRPr lang="fr-FR" sz="1800" b="1" dirty="0" smtClean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mtClean="0"/>
              <a:t>Conclusions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fr-FR" smtClean="0"/>
              <a:t>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MALCLES 03/03/2015</a:t>
            </a:r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250" y="2980267"/>
            <a:ext cx="3461747" cy="3335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91964" y="2213804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rgbClr val="800000"/>
                </a:solidFill>
              </a:rPr>
              <a:t>Le boson de Higgs:</a:t>
            </a:r>
          </a:p>
          <a:p>
            <a:r>
              <a:rPr lang="fr-FR" b="1" smtClean="0">
                <a:solidFill>
                  <a:srgbClr val="800000"/>
                </a:solidFill>
              </a:rPr>
              <a:t>Origine de la masse</a:t>
            </a:r>
            <a:endParaRPr lang="fr-FR" b="1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47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97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Higgs: masse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39701" y="1416942"/>
            <a:ext cx="8894238" cy="537984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Mesure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précise</a:t>
            </a:r>
            <a:r>
              <a:rPr lang="en-US" sz="2000" b="1" dirty="0" smtClean="0">
                <a:solidFill>
                  <a:schemeClr val="accent1"/>
                </a:solidFill>
              </a:rPr>
              <a:t> de la masse: </a:t>
            </a:r>
            <a:r>
              <a:rPr lang="en-US" sz="1800" b="1" dirty="0" err="1" smtClean="0">
                <a:solidFill>
                  <a:srgbClr val="FF0000"/>
                </a:solidFill>
              </a:rPr>
              <a:t>résultat</a:t>
            </a:r>
            <a:r>
              <a:rPr lang="en-US" sz="1800" b="1" dirty="0" smtClean="0">
                <a:solidFill>
                  <a:srgbClr val="FF0000"/>
                </a:solidFill>
              </a:rPr>
              <a:t> direct des efforts de calibration </a:t>
            </a:r>
            <a:r>
              <a:rPr lang="en-US" sz="1800" b="1" dirty="0" err="1" smtClean="0">
                <a:solidFill>
                  <a:srgbClr val="FF0000"/>
                </a:solidFill>
              </a:rPr>
              <a:t>cités</a:t>
            </a:r>
            <a:r>
              <a:rPr lang="en-US" sz="1800" b="1" dirty="0" smtClean="0">
                <a:solidFill>
                  <a:srgbClr val="FF0000"/>
                </a:solidFill>
              </a:rPr>
              <a:t> plus haut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46200" y="6114534"/>
            <a:ext cx="690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Précision</a:t>
            </a:r>
            <a:r>
              <a:rPr lang="en-US" b="1" dirty="0" smtClean="0">
                <a:solidFill>
                  <a:srgbClr val="FF0000"/>
                </a:solidFill>
              </a:rPr>
              <a:t> accrue d’un </a:t>
            </a:r>
            <a:r>
              <a:rPr lang="en-US" b="1" dirty="0" err="1" smtClean="0">
                <a:solidFill>
                  <a:srgbClr val="FF0000"/>
                </a:solidFill>
              </a:rPr>
              <a:t>facteur</a:t>
            </a:r>
            <a:r>
              <a:rPr lang="en-US" b="1" dirty="0" smtClean="0">
                <a:solidFill>
                  <a:srgbClr val="FF0000"/>
                </a:solidFill>
              </a:rPr>
              <a:t> 2 </a:t>
            </a:r>
            <a:r>
              <a:rPr lang="en-US" b="1" dirty="0" err="1" smtClean="0">
                <a:solidFill>
                  <a:srgbClr val="FF0000"/>
                </a:solidFill>
              </a:rPr>
              <a:t>à</a:t>
            </a:r>
            <a:r>
              <a:rPr lang="en-US" b="1" dirty="0" smtClean="0">
                <a:solidFill>
                  <a:srgbClr val="FF0000"/>
                </a:solidFill>
              </a:rPr>
              <a:t> 3 par rapport aux premières </a:t>
            </a:r>
            <a:r>
              <a:rPr lang="en-US" b="1" dirty="0" err="1" smtClean="0">
                <a:solidFill>
                  <a:srgbClr val="FF0000"/>
                </a:solidFill>
              </a:rPr>
              <a:t>mesures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273" y="2274230"/>
            <a:ext cx="3277381" cy="3144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549713"/>
            <a:ext cx="3884082" cy="27334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0635" y="5401735"/>
            <a:ext cx="4083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125.36 ± 0.37 (stat.) ± 0.18 (syst.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2000" dirty="0"/>
              <a:t>arXiv:1406.3827 (ATLAS, </a:t>
            </a:r>
            <a:r>
              <a:rPr lang="en-US" sz="2000" dirty="0" err="1"/>
              <a:t>Saclay</a:t>
            </a:r>
            <a:r>
              <a:rPr lang="en-US" sz="2000" dirty="0"/>
              <a:t> ed.) 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73273" y="5401735"/>
            <a:ext cx="37951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125.03 </a:t>
            </a:r>
            <a:r>
              <a:rPr lang="en-US" sz="2000" b="1" dirty="0">
                <a:solidFill>
                  <a:srgbClr val="FF0000"/>
                </a:solidFill>
              </a:rPr>
              <a:t>± 0.26 (stat.) ± 0.14 (syst.) </a:t>
            </a:r>
          </a:p>
          <a:p>
            <a:pPr algn="ctr"/>
            <a:r>
              <a:rPr lang="en-US" dirty="0"/>
              <a:t>arXiv:1412.8662 (CMS) </a:t>
            </a:r>
          </a:p>
        </p:txBody>
      </p:sp>
    </p:spTree>
    <p:extLst>
      <p:ext uri="{BB962C8B-B14F-4D97-AF65-F5344CB8AC3E}">
        <p14:creationId xmlns:p14="http://schemas.microsoft.com/office/powerpoint/2010/main" val="370909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Higgs: spin/</a:t>
            </a:r>
            <a:r>
              <a:rPr lang="en-US" dirty="0" err="1" smtClean="0"/>
              <a:t>parité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39701" y="1416942"/>
            <a:ext cx="8894238" cy="537984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Contributions </a:t>
            </a:r>
            <a:r>
              <a:rPr lang="en-US" sz="2000" b="1" dirty="0" err="1" smtClean="0">
                <a:solidFill>
                  <a:schemeClr val="accent1"/>
                </a:solidFill>
              </a:rPr>
              <a:t>importantes</a:t>
            </a:r>
            <a:r>
              <a:rPr lang="en-US" sz="2000" b="1" dirty="0" smtClean="0">
                <a:solidFill>
                  <a:schemeClr val="accent1"/>
                </a:solidFill>
              </a:rPr>
              <a:t> des </a:t>
            </a:r>
            <a:r>
              <a:rPr lang="en-US" sz="2000" b="1" dirty="0" err="1" smtClean="0">
                <a:solidFill>
                  <a:schemeClr val="accent1"/>
                </a:solidFill>
              </a:rPr>
              <a:t>groupes</a:t>
            </a:r>
            <a:r>
              <a:rPr lang="en-US" sz="2000" b="1" dirty="0" smtClean="0">
                <a:solidFill>
                  <a:schemeClr val="accent1"/>
                </a:solidFill>
              </a:rPr>
              <a:t> de </a:t>
            </a:r>
            <a:r>
              <a:rPr lang="en-US" sz="2000" b="1" dirty="0" err="1" smtClean="0">
                <a:solidFill>
                  <a:schemeClr val="accent1"/>
                </a:solidFill>
              </a:rPr>
              <a:t>l’IRFU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à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ces</a:t>
            </a:r>
            <a:r>
              <a:rPr lang="en-US" sz="2000" b="1" dirty="0" smtClean="0">
                <a:solidFill>
                  <a:schemeClr val="accent1"/>
                </a:solidFill>
              </a:rPr>
              <a:t> analyses 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La </a:t>
            </a:r>
            <a:r>
              <a:rPr lang="en-US" sz="1800" dirty="0" err="1" smtClean="0">
                <a:solidFill>
                  <a:srgbClr val="FF0000"/>
                </a:solidFill>
              </a:rPr>
              <a:t>cinématique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permet</a:t>
            </a:r>
            <a:r>
              <a:rPr lang="en-US" sz="1800" dirty="0" smtClean="0">
                <a:solidFill>
                  <a:srgbClr val="FF0000"/>
                </a:solidFill>
              </a:rPr>
              <a:t> de </a:t>
            </a:r>
            <a:r>
              <a:rPr lang="en-US" sz="1800" dirty="0" err="1" smtClean="0">
                <a:solidFill>
                  <a:srgbClr val="FF0000"/>
                </a:solidFill>
              </a:rPr>
              <a:t>discriminer</a:t>
            </a:r>
            <a:r>
              <a:rPr lang="en-US" sz="1800" dirty="0" smtClean="0">
                <a:solidFill>
                  <a:srgbClr val="FF0000"/>
                </a:solidFill>
              </a:rPr>
              <a:t> les </a:t>
            </a:r>
            <a:r>
              <a:rPr lang="en-US" sz="1800" dirty="0" err="1" smtClean="0">
                <a:solidFill>
                  <a:srgbClr val="FF0000"/>
                </a:solidFill>
              </a:rPr>
              <a:t>diffentes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hypothèses</a:t>
            </a:r>
            <a:r>
              <a:rPr lang="en-US" sz="1800" dirty="0" smtClean="0">
                <a:solidFill>
                  <a:srgbClr val="FF0000"/>
                </a:solidFill>
              </a:rPr>
              <a:t> de spin/</a:t>
            </a:r>
            <a:r>
              <a:rPr lang="en-US" sz="1800" dirty="0" err="1" smtClean="0">
                <a:solidFill>
                  <a:srgbClr val="FF0000"/>
                </a:solidFill>
              </a:rPr>
              <a:t>parité</a:t>
            </a:r>
            <a:r>
              <a:rPr lang="en-US" sz="1800" dirty="0" smtClean="0">
                <a:solidFill>
                  <a:srgbClr val="FF0000"/>
                </a:solidFill>
              </a:rPr>
              <a:t>. </a:t>
            </a: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Les </a:t>
            </a:r>
            <a:r>
              <a:rPr lang="en-US" sz="1800" b="1" dirty="0" err="1" smtClean="0">
                <a:solidFill>
                  <a:srgbClr val="FF0000"/>
                </a:solidFill>
              </a:rPr>
              <a:t>données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favorisent</a:t>
            </a:r>
            <a:r>
              <a:rPr lang="en-US" sz="1800" b="1" dirty="0" smtClean="0">
                <a:solidFill>
                  <a:srgbClr val="FF0000"/>
                </a:solidFill>
              </a:rPr>
              <a:t> le boson de Higgs du </a:t>
            </a:r>
            <a:r>
              <a:rPr lang="en-US" sz="1800" b="1" dirty="0" err="1" smtClean="0">
                <a:solidFill>
                  <a:srgbClr val="FF0000"/>
                </a:solidFill>
              </a:rPr>
              <a:t>Modèle</a:t>
            </a:r>
            <a:r>
              <a:rPr lang="en-US" sz="1800" b="1" dirty="0" smtClean="0">
                <a:solidFill>
                  <a:srgbClr val="FF0000"/>
                </a:solidFill>
              </a:rPr>
              <a:t> Standard: 0</a:t>
            </a:r>
            <a:r>
              <a:rPr lang="en-US" sz="18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(spin 2 </a:t>
            </a:r>
            <a:r>
              <a:rPr lang="en-US" sz="1600" dirty="0" err="1" smtClean="0">
                <a:solidFill>
                  <a:schemeClr val="tx1"/>
                </a:solidFill>
              </a:rPr>
              <a:t>exclu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à</a:t>
            </a:r>
            <a:r>
              <a:rPr lang="en-US" sz="1600" dirty="0" smtClean="0">
                <a:solidFill>
                  <a:schemeClr val="tx1"/>
                </a:solidFill>
              </a:rPr>
              <a:t> plus de 99% CL, spin 1 </a:t>
            </a:r>
            <a:r>
              <a:rPr lang="en-US" sz="1600" dirty="0" err="1" smtClean="0">
                <a:solidFill>
                  <a:schemeClr val="tx1"/>
                </a:solidFill>
              </a:rPr>
              <a:t>interdit</a:t>
            </a:r>
            <a:r>
              <a:rPr lang="en-US" sz="1600" dirty="0" smtClean="0">
                <a:solidFill>
                  <a:schemeClr val="tx1"/>
                </a:solidFill>
              </a:rPr>
              <a:t> par </a:t>
            </a:r>
            <a:r>
              <a:rPr lang="en-US" sz="1600" dirty="0" err="1" smtClean="0">
                <a:solidFill>
                  <a:schemeClr val="tx1"/>
                </a:solidFill>
              </a:rPr>
              <a:t>γγ</a:t>
            </a:r>
            <a:r>
              <a:rPr lang="en-US" sz="1600" dirty="0" smtClean="0">
                <a:solidFill>
                  <a:schemeClr val="tx1"/>
                </a:solidFill>
              </a:rPr>
              <a:t> et </a:t>
            </a:r>
            <a:r>
              <a:rPr lang="en-US" sz="1600" dirty="0" err="1" smtClean="0">
                <a:solidFill>
                  <a:schemeClr val="tx1"/>
                </a:solidFill>
              </a:rPr>
              <a:t>exclu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à</a:t>
            </a:r>
            <a:r>
              <a:rPr lang="en-US" sz="1600" dirty="0" smtClean="0">
                <a:solidFill>
                  <a:schemeClr val="tx1"/>
                </a:solidFill>
              </a:rPr>
              <a:t> plus de 99% CL par les </a:t>
            </a:r>
            <a:r>
              <a:rPr lang="en-US" sz="1600" dirty="0" err="1" smtClean="0">
                <a:solidFill>
                  <a:schemeClr val="tx1"/>
                </a:solidFill>
              </a:rPr>
              <a:t>autres</a:t>
            </a:r>
            <a:r>
              <a:rPr lang="en-US" sz="1600" dirty="0" smtClean="0">
                <a:solidFill>
                  <a:schemeClr val="tx1"/>
                </a:solidFill>
              </a:rPr>
              <a:t> modes, </a:t>
            </a:r>
            <a:r>
              <a:rPr lang="en-US" sz="1600" dirty="0" err="1" smtClean="0">
                <a:solidFill>
                  <a:schemeClr val="tx1"/>
                </a:solidFill>
              </a:rPr>
              <a:t>hypothèse</a:t>
            </a:r>
            <a:r>
              <a:rPr lang="en-US" sz="1600" dirty="0" smtClean="0">
                <a:solidFill>
                  <a:schemeClr val="tx1"/>
                </a:solidFill>
              </a:rPr>
              <a:t> 0</a:t>
            </a:r>
            <a:r>
              <a:rPr lang="en-US" sz="1600" baseline="30000" dirty="0" smtClean="0">
                <a:solidFill>
                  <a:schemeClr val="tx1"/>
                </a:solidFill>
              </a:rPr>
              <a:t>-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exclue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à</a:t>
            </a:r>
            <a:r>
              <a:rPr lang="en-US" sz="1600" dirty="0" smtClean="0">
                <a:solidFill>
                  <a:schemeClr val="tx1"/>
                </a:solidFill>
              </a:rPr>
              <a:t> 97.8 %CL)</a:t>
            </a:r>
          </a:p>
          <a:p>
            <a:pPr marL="0" indent="0" algn="ctr">
              <a:buNone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71" y="2835732"/>
            <a:ext cx="3221143" cy="2743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990" y="2734134"/>
            <a:ext cx="3936642" cy="275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9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de </a:t>
            </a:r>
            <a:r>
              <a:rPr lang="en-US" dirty="0" err="1" smtClean="0"/>
              <a:t>l’exposé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5033" y="1662477"/>
            <a:ext cx="8944302" cy="494152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200" smtClean="0"/>
          </a:p>
          <a:p>
            <a:pPr marL="0" indent="0">
              <a:buNone/>
            </a:pPr>
            <a:r>
              <a:rPr lang="fr-FR" sz="2200" b="1" smtClean="0">
                <a:solidFill>
                  <a:srgbClr val="990000"/>
                </a:solidFill>
              </a:rPr>
              <a:t>Le Run I (2010-12):</a:t>
            </a:r>
            <a:endParaRPr lang="fr-FR" sz="800" smtClean="0"/>
          </a:p>
          <a:p>
            <a:r>
              <a:rPr lang="fr-FR" sz="2000" smtClean="0"/>
              <a:t>Performances du LHC et des détecteurs,</a:t>
            </a:r>
            <a:r>
              <a:rPr lang="fr-FR" sz="2000" smtClean="0"/>
              <a:t> </a:t>
            </a:r>
            <a:r>
              <a:rPr lang="fr-FR" sz="2000" smtClean="0"/>
              <a:t>rôle de l’IRFU</a:t>
            </a:r>
          </a:p>
          <a:p>
            <a:r>
              <a:rPr lang="fr-FR" sz="2000" smtClean="0">
                <a:solidFill>
                  <a:srgbClr val="FF0000"/>
                </a:solidFill>
              </a:rPr>
              <a:t>Le boson de Higgs: avancées de nos connaissances depuis la découverte</a:t>
            </a:r>
          </a:p>
          <a:p>
            <a:endParaRPr lang="fr-FR" sz="800" b="1" smtClean="0">
              <a:solidFill>
                <a:srgbClr val="990000"/>
              </a:solidFill>
            </a:endParaRPr>
          </a:p>
          <a:p>
            <a:pPr marL="0" indent="0">
              <a:buNone/>
            </a:pPr>
            <a:r>
              <a:rPr lang="fr-FR" sz="2200" b="1" smtClean="0">
                <a:solidFill>
                  <a:srgbClr val="990000"/>
                </a:solidFill>
              </a:rPr>
              <a:t>Le futur: vaste programme pour les Run II et III (2015-18/2020-22)</a:t>
            </a:r>
          </a:p>
          <a:p>
            <a:r>
              <a:rPr lang="fr-FR" sz="2000" smtClean="0"/>
              <a:t>Le planning du LHC pour le redémarrage</a:t>
            </a:r>
          </a:p>
          <a:p>
            <a:r>
              <a:rPr lang="fr-FR" sz="2000" smtClean="0">
                <a:solidFill>
                  <a:srgbClr val="FF0000"/>
                </a:solidFill>
              </a:rPr>
              <a:t>Engagement de l’IRFU dans les “upgrades” des détecteurs</a:t>
            </a:r>
          </a:p>
          <a:p>
            <a:r>
              <a:rPr lang="fr-FR" sz="2000" smtClean="0">
                <a:solidFill>
                  <a:srgbClr val="FF0000"/>
                </a:solidFill>
              </a:rPr>
              <a:t>Les perspectives de physique</a:t>
            </a:r>
            <a:endParaRPr lang="fr-FR" sz="200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246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98100" y="1750620"/>
            <a:ext cx="8944302" cy="8063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Projections </a:t>
            </a:r>
            <a:r>
              <a:rPr lang="en-US" sz="2000" b="1" dirty="0" smtClean="0">
                <a:solidFill>
                  <a:schemeClr val="tx1"/>
                </a:solidFill>
              </a:rPr>
              <a:t>pour les </a:t>
            </a:r>
            <a:r>
              <a:rPr lang="en-US" sz="2000" b="1" dirty="0" err="1" smtClean="0">
                <a:solidFill>
                  <a:schemeClr val="tx1"/>
                </a:solidFill>
              </a:rPr>
              <a:t>précisions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sur</a:t>
            </a:r>
            <a:r>
              <a:rPr lang="en-US" sz="2000" b="1" dirty="0" smtClean="0">
                <a:solidFill>
                  <a:schemeClr val="tx1"/>
                </a:solidFill>
              </a:rPr>
              <a:t> les </a:t>
            </a:r>
            <a:r>
              <a:rPr lang="en-US" sz="2000" b="1" dirty="0" err="1" smtClean="0">
                <a:solidFill>
                  <a:schemeClr val="tx1"/>
                </a:solidFill>
              </a:rPr>
              <a:t>différentes</a:t>
            </a:r>
            <a:r>
              <a:rPr lang="en-US" sz="2000" b="1" dirty="0" smtClean="0">
                <a:solidFill>
                  <a:schemeClr val="tx1"/>
                </a:solidFill>
              </a:rPr>
              <a:t> productions du boson de Higgs et </a:t>
            </a:r>
            <a:r>
              <a:rPr lang="en-US" sz="2000" b="1" dirty="0" err="1" smtClean="0">
                <a:solidFill>
                  <a:schemeClr val="tx1"/>
                </a:solidFill>
              </a:rPr>
              <a:t>comparaison</a:t>
            </a:r>
            <a:r>
              <a:rPr lang="en-US" sz="2000" b="1" dirty="0" smtClean="0">
                <a:solidFill>
                  <a:schemeClr val="tx1"/>
                </a:solidFill>
              </a:rPr>
              <a:t> avec </a:t>
            </a:r>
            <a:r>
              <a:rPr lang="en-US" sz="2000" b="1" dirty="0" err="1" smtClean="0">
                <a:solidFill>
                  <a:srgbClr val="3B537D"/>
                </a:solidFill>
              </a:rPr>
              <a:t>précisions</a:t>
            </a:r>
            <a:r>
              <a:rPr lang="en-US" sz="2000" b="1" dirty="0" smtClean="0">
                <a:solidFill>
                  <a:srgbClr val="3B537D"/>
                </a:solidFill>
              </a:rPr>
              <a:t> </a:t>
            </a:r>
            <a:r>
              <a:rPr lang="en-US" sz="2000" b="1" dirty="0" err="1" smtClean="0">
                <a:solidFill>
                  <a:srgbClr val="3B537D"/>
                </a:solidFill>
              </a:rPr>
              <a:t>actuelles</a:t>
            </a:r>
            <a:endParaRPr lang="en-US" sz="2000" b="1" dirty="0" smtClean="0">
              <a:solidFill>
                <a:srgbClr val="3B537D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Boson de Higgs: Runs II et III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932" y="4770937"/>
            <a:ext cx="46058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90000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rgbClr val="000000"/>
                </a:solidFill>
              </a:rPr>
              <a:t>ATLAS-PHYS-2013</a:t>
            </a:r>
            <a:r>
              <a:rPr lang="en-US" sz="2000" b="1" dirty="0">
                <a:solidFill>
                  <a:srgbClr val="000000"/>
                </a:solidFill>
              </a:rPr>
              <a:t>-</a:t>
            </a:r>
            <a:r>
              <a:rPr lang="en-US" sz="2000" b="1" dirty="0" smtClean="0">
                <a:solidFill>
                  <a:srgbClr val="000000"/>
                </a:solidFill>
              </a:rPr>
              <a:t>014: </a:t>
            </a:r>
            <a:endParaRPr lang="en-US" sz="2000" b="1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548F6F"/>
                </a:solidFill>
              </a:rPr>
              <a:t>Scenario 1: </a:t>
            </a:r>
            <a:r>
              <a:rPr lang="en-US" b="1" dirty="0" err="1" smtClean="0">
                <a:solidFill>
                  <a:srgbClr val="548F6F"/>
                </a:solidFill>
              </a:rPr>
              <a:t>incertitudes</a:t>
            </a:r>
            <a:r>
              <a:rPr lang="en-US" b="1" dirty="0" smtClean="0">
                <a:solidFill>
                  <a:srgbClr val="548F6F"/>
                </a:solidFill>
              </a:rPr>
              <a:t> </a:t>
            </a:r>
            <a:r>
              <a:rPr lang="en-US" b="1" dirty="0" err="1" smtClean="0">
                <a:solidFill>
                  <a:srgbClr val="548F6F"/>
                </a:solidFill>
              </a:rPr>
              <a:t>systématiques</a:t>
            </a:r>
            <a:r>
              <a:rPr lang="en-US" b="1" dirty="0" smtClean="0">
                <a:solidFill>
                  <a:srgbClr val="548F6F"/>
                </a:solidFill>
              </a:rPr>
              <a:t> et </a:t>
            </a:r>
            <a:r>
              <a:rPr lang="en-US" b="1" dirty="0" err="1" smtClean="0">
                <a:solidFill>
                  <a:srgbClr val="548F6F"/>
                </a:solidFill>
              </a:rPr>
              <a:t>théoriques</a:t>
            </a:r>
            <a:r>
              <a:rPr lang="en-US" b="1" dirty="0" smtClean="0">
                <a:solidFill>
                  <a:srgbClr val="548F6F"/>
                </a:solidFill>
              </a:rPr>
              <a:t> </a:t>
            </a:r>
            <a:r>
              <a:rPr lang="en-US" b="1" dirty="0" err="1" smtClean="0">
                <a:solidFill>
                  <a:srgbClr val="548F6F"/>
                </a:solidFill>
              </a:rPr>
              <a:t>comme</a:t>
            </a:r>
            <a:r>
              <a:rPr lang="en-US" b="1" dirty="0" smtClean="0">
                <a:solidFill>
                  <a:srgbClr val="548F6F"/>
                </a:solidFill>
              </a:rPr>
              <a:t> au Run I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883740"/>
                </a:solidFill>
              </a:rPr>
              <a:t>Scenario </a:t>
            </a:r>
            <a:r>
              <a:rPr lang="en-US" b="1" dirty="0">
                <a:solidFill>
                  <a:srgbClr val="883740"/>
                </a:solidFill>
              </a:rPr>
              <a:t>2</a:t>
            </a:r>
            <a:r>
              <a:rPr lang="en-US" b="1" dirty="0" smtClean="0">
                <a:solidFill>
                  <a:srgbClr val="883740"/>
                </a:solidFill>
              </a:rPr>
              <a:t>: </a:t>
            </a:r>
            <a:r>
              <a:rPr lang="en-US" b="1" dirty="0" err="1">
                <a:solidFill>
                  <a:srgbClr val="883740"/>
                </a:solidFill>
              </a:rPr>
              <a:t>s</a:t>
            </a:r>
            <a:r>
              <a:rPr lang="en-US" b="1" dirty="0" err="1" smtClean="0">
                <a:solidFill>
                  <a:srgbClr val="883740"/>
                </a:solidFill>
              </a:rPr>
              <a:t>ystématique</a:t>
            </a:r>
            <a:r>
              <a:rPr lang="en-US" b="1" dirty="0" smtClean="0">
                <a:solidFill>
                  <a:srgbClr val="883740"/>
                </a:solidFill>
              </a:rPr>
              <a:t> </a:t>
            </a:r>
            <a:r>
              <a:rPr lang="en-US" b="1" dirty="0" err="1" smtClean="0">
                <a:solidFill>
                  <a:srgbClr val="883740"/>
                </a:solidFill>
              </a:rPr>
              <a:t>comme</a:t>
            </a:r>
            <a:r>
              <a:rPr lang="en-US" b="1" dirty="0" smtClean="0">
                <a:solidFill>
                  <a:srgbClr val="883740"/>
                </a:solidFill>
              </a:rPr>
              <a:t> au Run I, pas </a:t>
            </a:r>
            <a:r>
              <a:rPr lang="en-US" b="1" dirty="0" err="1" smtClean="0">
                <a:solidFill>
                  <a:srgbClr val="883740"/>
                </a:solidFill>
              </a:rPr>
              <a:t>d’erreur</a:t>
            </a:r>
            <a:r>
              <a:rPr lang="en-US" b="1" dirty="0" smtClean="0">
                <a:solidFill>
                  <a:srgbClr val="883740"/>
                </a:solidFill>
              </a:rPr>
              <a:t> </a:t>
            </a:r>
            <a:r>
              <a:rPr lang="en-US" b="1" dirty="0" err="1" smtClean="0">
                <a:solidFill>
                  <a:srgbClr val="883740"/>
                </a:solidFill>
              </a:rPr>
              <a:t>théorique</a:t>
            </a:r>
            <a:endParaRPr lang="en-US" b="1" dirty="0">
              <a:solidFill>
                <a:srgbClr val="88374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22800" y="4784403"/>
            <a:ext cx="4521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90000"/>
                </a:solidFill>
              </a:rPr>
              <a:t> 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CMS-Note-013-002: 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548F6F"/>
                </a:solidFill>
              </a:rPr>
              <a:t>Scenario 1: </a:t>
            </a:r>
            <a:r>
              <a:rPr lang="en-US" b="1" dirty="0" err="1">
                <a:solidFill>
                  <a:srgbClr val="548F6F"/>
                </a:solidFill>
              </a:rPr>
              <a:t>incertitudes</a:t>
            </a:r>
            <a:r>
              <a:rPr lang="en-US" b="1" dirty="0">
                <a:solidFill>
                  <a:srgbClr val="548F6F"/>
                </a:solidFill>
              </a:rPr>
              <a:t> </a:t>
            </a:r>
            <a:r>
              <a:rPr lang="en-US" b="1" dirty="0" err="1" smtClean="0">
                <a:solidFill>
                  <a:srgbClr val="548F6F"/>
                </a:solidFill>
              </a:rPr>
              <a:t>systématiques</a:t>
            </a:r>
            <a:r>
              <a:rPr lang="en-US" b="1" dirty="0" smtClean="0">
                <a:solidFill>
                  <a:srgbClr val="548F6F"/>
                </a:solidFill>
              </a:rPr>
              <a:t> </a:t>
            </a:r>
            <a:r>
              <a:rPr lang="en-US" b="1" dirty="0">
                <a:solidFill>
                  <a:srgbClr val="548F6F"/>
                </a:solidFill>
              </a:rPr>
              <a:t>et </a:t>
            </a:r>
            <a:r>
              <a:rPr lang="en-US" b="1" dirty="0" err="1" smtClean="0">
                <a:solidFill>
                  <a:srgbClr val="548F6F"/>
                </a:solidFill>
              </a:rPr>
              <a:t>théoriques</a:t>
            </a:r>
            <a:r>
              <a:rPr lang="en-US" b="1" dirty="0" smtClean="0">
                <a:solidFill>
                  <a:srgbClr val="548F6F"/>
                </a:solidFill>
              </a:rPr>
              <a:t> </a:t>
            </a:r>
            <a:r>
              <a:rPr lang="en-US" b="1" dirty="0" err="1">
                <a:solidFill>
                  <a:srgbClr val="548F6F"/>
                </a:solidFill>
              </a:rPr>
              <a:t>comme</a:t>
            </a:r>
            <a:r>
              <a:rPr lang="en-US" b="1" dirty="0">
                <a:solidFill>
                  <a:srgbClr val="548F6F"/>
                </a:solidFill>
              </a:rPr>
              <a:t> au Run </a:t>
            </a:r>
            <a:r>
              <a:rPr lang="en-US" b="1" dirty="0" smtClean="0">
                <a:solidFill>
                  <a:srgbClr val="548F6F"/>
                </a:solidFill>
              </a:rPr>
              <a:t>I</a:t>
            </a:r>
            <a:endParaRPr lang="en-US" b="1" dirty="0">
              <a:solidFill>
                <a:srgbClr val="548F6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883740"/>
                </a:solidFill>
              </a:rPr>
              <a:t>Scenario 2</a:t>
            </a:r>
            <a:r>
              <a:rPr lang="en-US" b="1" dirty="0" smtClean="0">
                <a:solidFill>
                  <a:srgbClr val="883740"/>
                </a:solidFill>
              </a:rPr>
              <a:t>: </a:t>
            </a:r>
            <a:r>
              <a:rPr lang="en-US" b="1" dirty="0" err="1" smtClean="0">
                <a:solidFill>
                  <a:srgbClr val="883740"/>
                </a:solidFill>
              </a:rPr>
              <a:t>systématiques</a:t>
            </a:r>
            <a:r>
              <a:rPr lang="en-US" b="1" dirty="0" smtClean="0">
                <a:solidFill>
                  <a:srgbClr val="883740"/>
                </a:solidFill>
              </a:rPr>
              <a:t> </a:t>
            </a:r>
            <a:r>
              <a:rPr lang="en-US" b="1" dirty="0" err="1" smtClean="0">
                <a:solidFill>
                  <a:srgbClr val="883740"/>
                </a:solidFill>
              </a:rPr>
              <a:t>diminuées</a:t>
            </a:r>
            <a:r>
              <a:rPr lang="en-US" b="1" dirty="0" smtClean="0">
                <a:solidFill>
                  <a:srgbClr val="883740"/>
                </a:solidFill>
              </a:rPr>
              <a:t> </a:t>
            </a:r>
            <a:r>
              <a:rPr lang="en-US" b="1" dirty="0" err="1" smtClean="0">
                <a:solidFill>
                  <a:srgbClr val="883740"/>
                </a:solidFill>
              </a:rPr>
              <a:t>comme</a:t>
            </a:r>
            <a:r>
              <a:rPr lang="en-US" b="1" dirty="0" smtClean="0">
                <a:solidFill>
                  <a:srgbClr val="883740"/>
                </a:solidFill>
              </a:rPr>
              <a:t> </a:t>
            </a:r>
            <a:r>
              <a:rPr lang="en-US" b="1" dirty="0" err="1" smtClean="0">
                <a:solidFill>
                  <a:srgbClr val="883740"/>
                </a:solidFill>
              </a:rPr>
              <a:t>statistiques</a:t>
            </a:r>
            <a:r>
              <a:rPr lang="en-US" b="1" dirty="0" smtClean="0">
                <a:solidFill>
                  <a:srgbClr val="883740"/>
                </a:solidFill>
              </a:rPr>
              <a:t> et </a:t>
            </a:r>
            <a:r>
              <a:rPr lang="en-US" b="1" dirty="0" err="1" smtClean="0">
                <a:solidFill>
                  <a:srgbClr val="883740"/>
                </a:solidFill>
              </a:rPr>
              <a:t>théoriques</a:t>
            </a:r>
            <a:r>
              <a:rPr lang="en-US" b="1" dirty="0" smtClean="0">
                <a:solidFill>
                  <a:srgbClr val="883740"/>
                </a:solidFill>
              </a:rPr>
              <a:t> </a:t>
            </a:r>
            <a:r>
              <a:rPr lang="en-US" b="1" dirty="0" err="1" smtClean="0">
                <a:solidFill>
                  <a:srgbClr val="883740"/>
                </a:solidFill>
              </a:rPr>
              <a:t>diminuée</a:t>
            </a:r>
            <a:r>
              <a:rPr lang="en-US" b="1" dirty="0" smtClean="0">
                <a:solidFill>
                  <a:srgbClr val="883740"/>
                </a:solidFill>
              </a:rPr>
              <a:t> par 2</a:t>
            </a:r>
            <a:endParaRPr lang="en-US" b="1" dirty="0">
              <a:solidFill>
                <a:srgbClr val="883740"/>
              </a:solidFill>
            </a:endParaRPr>
          </a:p>
        </p:txBody>
      </p:sp>
      <p:pic>
        <p:nvPicPr>
          <p:cNvPr id="8" name="Picture 7" descr="ATLASNewProj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29" y="2539997"/>
            <a:ext cx="4073818" cy="2605243"/>
          </a:xfrm>
          <a:prstGeom prst="rect">
            <a:avLst/>
          </a:prstGeom>
        </p:spPr>
      </p:pic>
      <p:pic>
        <p:nvPicPr>
          <p:cNvPr id="9" name="Picture 8" descr="CMSNewProj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38" y="2535446"/>
            <a:ext cx="4080934" cy="260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Analyses de physique du Run 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24366" y="1349210"/>
            <a:ext cx="8894238" cy="537984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rgbClr val="FF0000"/>
                </a:solidFill>
              </a:rPr>
              <a:t>Une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moisson</a:t>
            </a:r>
            <a:r>
              <a:rPr lang="en-US" sz="2200" b="1" dirty="0" smtClean="0">
                <a:solidFill>
                  <a:srgbClr val="FF0000"/>
                </a:solidFill>
              </a:rPr>
              <a:t> de </a:t>
            </a:r>
            <a:r>
              <a:rPr lang="en-US" sz="2200" b="1" dirty="0" err="1" smtClean="0">
                <a:solidFill>
                  <a:srgbClr val="FF0000"/>
                </a:solidFill>
              </a:rPr>
              <a:t>résultats</a:t>
            </a:r>
            <a:r>
              <a:rPr lang="en-US" sz="2200" b="1" dirty="0" smtClean="0">
                <a:solidFill>
                  <a:srgbClr val="FF0000"/>
                </a:solidFill>
              </a:rPr>
              <a:t>, avec des </a:t>
            </a:r>
            <a:r>
              <a:rPr lang="en-US" sz="2200" b="1" dirty="0" err="1" smtClean="0">
                <a:solidFill>
                  <a:srgbClr val="FF0000"/>
                </a:solidFill>
              </a:rPr>
              <a:t>responsabilités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importantes</a:t>
            </a:r>
            <a:r>
              <a:rPr lang="en-US" sz="2200" b="1" dirty="0" smtClean="0">
                <a:solidFill>
                  <a:srgbClr val="FF0000"/>
                </a:solidFill>
              </a:rPr>
              <a:t> de </a:t>
            </a:r>
            <a:r>
              <a:rPr lang="en-US" sz="2200" b="1" dirty="0" err="1" smtClean="0">
                <a:solidFill>
                  <a:srgbClr val="FF0000"/>
                </a:solidFill>
              </a:rPr>
              <a:t>l’IRFU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Physique </a:t>
            </a:r>
            <a:r>
              <a:rPr lang="en-US" sz="2000" b="1" dirty="0" err="1" smtClean="0">
                <a:solidFill>
                  <a:schemeClr val="accent1"/>
                </a:solidFill>
              </a:rPr>
              <a:t>électrofaible</a:t>
            </a:r>
            <a:r>
              <a:rPr lang="en-US" sz="2000" b="1" dirty="0" smtClean="0">
                <a:solidFill>
                  <a:schemeClr val="accent1"/>
                </a:solidFill>
              </a:rPr>
              <a:t>, </a:t>
            </a:r>
            <a:r>
              <a:rPr lang="en-US" sz="2000" b="1" dirty="0" err="1" smtClean="0">
                <a:solidFill>
                  <a:schemeClr val="accent1"/>
                </a:solidFill>
              </a:rPr>
              <a:t>mesures</a:t>
            </a:r>
            <a:r>
              <a:rPr lang="en-US" sz="2000" b="1" dirty="0" smtClean="0">
                <a:solidFill>
                  <a:schemeClr val="accent1"/>
                </a:solidFill>
              </a:rPr>
              <a:t> de </a:t>
            </a:r>
            <a:r>
              <a:rPr lang="en-US" sz="2000" b="1" dirty="0" err="1" smtClean="0">
                <a:solidFill>
                  <a:schemeClr val="accent1"/>
                </a:solidFill>
              </a:rPr>
              <a:t>précision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Modèle</a:t>
            </a:r>
            <a:r>
              <a:rPr lang="en-US" sz="2000" b="1" dirty="0" smtClean="0">
                <a:solidFill>
                  <a:schemeClr val="accent1"/>
                </a:solidFill>
              </a:rPr>
              <a:t> Standard (2 ERC ATLAS)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Masse du W, masse du top</a:t>
            </a:r>
          </a:p>
          <a:p>
            <a:pPr lvl="1"/>
            <a:r>
              <a:rPr lang="en-US" sz="1800" dirty="0" err="1" smtClean="0">
                <a:solidFill>
                  <a:schemeClr val="tx1"/>
                </a:solidFill>
              </a:rPr>
              <a:t>Dibosons</a:t>
            </a:r>
            <a:r>
              <a:rPr lang="en-US" sz="1800" dirty="0" smtClean="0">
                <a:solidFill>
                  <a:schemeClr val="tx1"/>
                </a:solidFill>
              </a:rPr>
              <a:t>, W, </a:t>
            </a:r>
            <a:r>
              <a:rPr lang="en-US" sz="1800" dirty="0" err="1" smtClean="0">
                <a:solidFill>
                  <a:schemeClr val="tx1"/>
                </a:solidFill>
              </a:rPr>
              <a:t>Z+jets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diphoton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Boson de Higgs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H </a:t>
            </a:r>
            <a:r>
              <a:rPr lang="en-US" sz="18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000000"/>
                </a:solidFill>
              </a:rPr>
              <a:t>ZZ</a:t>
            </a:r>
            <a:r>
              <a:rPr lang="en-US" sz="18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000000"/>
                </a:solidFill>
              </a:rPr>
              <a:t> 4 leptons 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H </a:t>
            </a:r>
            <a:r>
              <a:rPr lang="en-US" sz="18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sz="18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endParaRPr lang="en-US" sz="1800" dirty="0" smtClean="0">
              <a:solidFill>
                <a:srgbClr val="000000"/>
              </a:solidFill>
              <a:ea typeface="Lucida Grande"/>
              <a:cs typeface="Lucida Grande"/>
              <a:sym typeface="Wingdings"/>
            </a:endParaRPr>
          </a:p>
          <a:p>
            <a:pPr lvl="1"/>
            <a:r>
              <a:rPr lang="en-US" sz="18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Wingdings"/>
              </a:rPr>
              <a:t>H</a:t>
            </a:r>
            <a:r>
              <a:rPr lang="en-US" sz="180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τ</a:t>
            </a:r>
            <a:r>
              <a:rPr lang="en-US" sz="18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Wingdings"/>
              </a:rPr>
              <a:t>τ</a:t>
            </a:r>
            <a:r>
              <a:rPr lang="en-US" sz="1800" dirty="0">
                <a:solidFill>
                  <a:srgbClr val="000000"/>
                </a:solidFill>
                <a:sym typeface="Wingdings"/>
              </a:rPr>
              <a:t> </a:t>
            </a:r>
            <a:endParaRPr lang="en-US" sz="1800" dirty="0" smtClean="0">
              <a:solidFill>
                <a:srgbClr val="000000"/>
              </a:solidFill>
              <a:sym typeface="Wingdings"/>
            </a:endParaRPr>
          </a:p>
          <a:p>
            <a:pPr lvl="1"/>
            <a:r>
              <a:rPr lang="en-US" sz="1800" dirty="0" err="1" smtClean="0">
                <a:solidFill>
                  <a:srgbClr val="000000"/>
                </a:solidFill>
                <a:sym typeface="Wingdings"/>
              </a:rPr>
              <a:t>Couplages</a:t>
            </a:r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, spin/</a:t>
            </a:r>
            <a:r>
              <a:rPr lang="en-US" sz="1800" dirty="0" err="1" smtClean="0">
                <a:solidFill>
                  <a:srgbClr val="000000"/>
                </a:solidFill>
                <a:sym typeface="Wingdings"/>
              </a:rPr>
              <a:t>parité</a:t>
            </a:r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, masse</a:t>
            </a:r>
            <a:endParaRPr lang="en-US" sz="18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Au </a:t>
            </a:r>
            <a:r>
              <a:rPr lang="en-US" sz="2000" b="1" dirty="0" err="1" smtClean="0">
                <a:solidFill>
                  <a:schemeClr val="accent1"/>
                </a:solidFill>
              </a:rPr>
              <a:t>delà</a:t>
            </a:r>
            <a:r>
              <a:rPr lang="en-US" sz="2000" b="1" dirty="0" smtClean="0">
                <a:solidFill>
                  <a:schemeClr val="accent1"/>
                </a:solidFill>
              </a:rPr>
              <a:t> du </a:t>
            </a:r>
            <a:r>
              <a:rPr lang="en-US" sz="2000" b="1" dirty="0" err="1" smtClean="0">
                <a:solidFill>
                  <a:schemeClr val="accent1"/>
                </a:solidFill>
              </a:rPr>
              <a:t>Modèle</a:t>
            </a:r>
            <a:r>
              <a:rPr lang="en-US" sz="2000" b="1" dirty="0" smtClean="0">
                <a:solidFill>
                  <a:schemeClr val="accent1"/>
                </a:solidFill>
              </a:rPr>
              <a:t> Standard</a:t>
            </a:r>
          </a:p>
          <a:p>
            <a:pPr marL="457148" lvl="1" indent="0"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Top composite, SUSY, </a:t>
            </a:r>
            <a:r>
              <a:rPr lang="en-US" sz="1800" dirty="0" err="1" smtClean="0">
                <a:solidFill>
                  <a:srgbClr val="000000"/>
                </a:solidFill>
              </a:rPr>
              <a:t>matière</a:t>
            </a:r>
            <a:r>
              <a:rPr lang="en-US" sz="1800" dirty="0" smtClean="0">
                <a:solidFill>
                  <a:srgbClr val="000000"/>
                </a:solidFill>
              </a:rPr>
              <a:t> noire</a:t>
            </a:r>
          </a:p>
        </p:txBody>
      </p:sp>
      <p:pic>
        <p:nvPicPr>
          <p:cNvPr id="4" name="Picture 3" descr="SigmaNew_v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79719" y="2019319"/>
            <a:ext cx="3204162" cy="4622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87815" y="5935165"/>
            <a:ext cx="4615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Les sections </a:t>
            </a:r>
            <a:r>
              <a:rPr lang="en-US" sz="1600" dirty="0" err="1" smtClean="0">
                <a:solidFill>
                  <a:srgbClr val="FF0000"/>
                </a:solidFill>
              </a:rPr>
              <a:t>efficaces</a:t>
            </a:r>
            <a:r>
              <a:rPr lang="en-US" sz="1600" dirty="0" smtClean="0">
                <a:solidFill>
                  <a:srgbClr val="FF0000"/>
                </a:solidFill>
              </a:rPr>
              <a:t> de production </a:t>
            </a:r>
            <a:r>
              <a:rPr lang="en-US" sz="1600" dirty="0" err="1" smtClean="0">
                <a:solidFill>
                  <a:srgbClr val="FF0000"/>
                </a:solidFill>
              </a:rPr>
              <a:t>mesurées</a:t>
            </a:r>
            <a:endParaRPr lang="en-US" sz="1600" dirty="0" smtClean="0">
              <a:solidFill>
                <a:srgbClr val="FF0000"/>
              </a:solidFill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couvrent</a:t>
            </a:r>
            <a:r>
              <a:rPr lang="en-US" sz="1600" dirty="0" smtClean="0">
                <a:solidFill>
                  <a:srgbClr val="FF0000"/>
                </a:solidFill>
              </a:rPr>
              <a:t> plus de 6 </a:t>
            </a:r>
            <a:r>
              <a:rPr lang="en-US" sz="1600" dirty="0" err="1" smtClean="0">
                <a:solidFill>
                  <a:srgbClr val="FF0000"/>
                </a:solidFill>
              </a:rPr>
              <a:t>ordres</a:t>
            </a:r>
            <a:r>
              <a:rPr lang="en-US" sz="1600" dirty="0" smtClean="0">
                <a:solidFill>
                  <a:srgbClr val="FF0000"/>
                </a:solidFill>
              </a:rPr>
              <a:t> de grandeur et </a:t>
            </a:r>
            <a:r>
              <a:rPr lang="en-US" sz="1600" dirty="0" err="1" smtClean="0">
                <a:solidFill>
                  <a:srgbClr val="FF0000"/>
                </a:solidFill>
              </a:rPr>
              <a:t>confirment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les </a:t>
            </a:r>
            <a:r>
              <a:rPr lang="en-US" sz="1600" dirty="0" err="1" smtClean="0">
                <a:solidFill>
                  <a:srgbClr val="FF0000"/>
                </a:solidFill>
              </a:rPr>
              <a:t>prédictions</a:t>
            </a:r>
            <a:r>
              <a:rPr lang="en-US" sz="1600" dirty="0" smtClean="0">
                <a:solidFill>
                  <a:srgbClr val="FF0000"/>
                </a:solidFill>
              </a:rPr>
              <a:t> du </a:t>
            </a:r>
            <a:r>
              <a:rPr lang="en-US" sz="1600" dirty="0" err="1" smtClean="0">
                <a:solidFill>
                  <a:srgbClr val="FF0000"/>
                </a:solidFill>
              </a:rPr>
              <a:t>Modèle</a:t>
            </a:r>
            <a:r>
              <a:rPr lang="en-US" sz="1600" dirty="0" smtClean="0">
                <a:solidFill>
                  <a:srgbClr val="FF0000"/>
                </a:solidFill>
              </a:rPr>
              <a:t> Standard!  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78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Analyses de physique du Run 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24366" y="1349210"/>
            <a:ext cx="8894238" cy="537984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rgbClr val="FF0000"/>
                </a:solidFill>
              </a:rPr>
              <a:t>Une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moisson</a:t>
            </a:r>
            <a:r>
              <a:rPr lang="en-US" sz="2200" b="1" dirty="0" smtClean="0">
                <a:solidFill>
                  <a:srgbClr val="FF0000"/>
                </a:solidFill>
              </a:rPr>
              <a:t> de </a:t>
            </a:r>
            <a:r>
              <a:rPr lang="en-US" sz="2200" b="1" dirty="0" err="1" smtClean="0">
                <a:solidFill>
                  <a:srgbClr val="FF0000"/>
                </a:solidFill>
              </a:rPr>
              <a:t>résultats</a:t>
            </a:r>
            <a:r>
              <a:rPr lang="en-US" sz="2200" b="1" dirty="0" smtClean="0">
                <a:solidFill>
                  <a:srgbClr val="FF0000"/>
                </a:solidFill>
              </a:rPr>
              <a:t>, avec des </a:t>
            </a:r>
            <a:r>
              <a:rPr lang="en-US" sz="2200" b="1" dirty="0" err="1" smtClean="0">
                <a:solidFill>
                  <a:srgbClr val="FF0000"/>
                </a:solidFill>
              </a:rPr>
              <a:t>responsabilités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</a:rPr>
              <a:t>importantes</a:t>
            </a:r>
            <a:r>
              <a:rPr lang="en-US" sz="2200" b="1" dirty="0" smtClean="0">
                <a:solidFill>
                  <a:srgbClr val="FF0000"/>
                </a:solidFill>
              </a:rPr>
              <a:t> de </a:t>
            </a:r>
            <a:r>
              <a:rPr lang="en-US" sz="2200" b="1" dirty="0" err="1" smtClean="0">
                <a:solidFill>
                  <a:srgbClr val="FF0000"/>
                </a:solidFill>
              </a:rPr>
              <a:t>l’IRFU</a:t>
            </a:r>
            <a:endParaRPr lang="en-US" sz="2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Physique </a:t>
            </a:r>
            <a:r>
              <a:rPr lang="en-US" sz="2000" b="1" dirty="0" err="1" smtClean="0">
                <a:solidFill>
                  <a:schemeClr val="accent1"/>
                </a:solidFill>
              </a:rPr>
              <a:t>électrofaible</a:t>
            </a:r>
            <a:r>
              <a:rPr lang="en-US" sz="2000" b="1" dirty="0" smtClean="0">
                <a:solidFill>
                  <a:schemeClr val="accent1"/>
                </a:solidFill>
              </a:rPr>
              <a:t>, </a:t>
            </a:r>
            <a:r>
              <a:rPr lang="en-US" sz="2000" b="1" dirty="0" err="1" smtClean="0">
                <a:solidFill>
                  <a:schemeClr val="accent1"/>
                </a:solidFill>
              </a:rPr>
              <a:t>mesures</a:t>
            </a:r>
            <a:r>
              <a:rPr lang="en-US" sz="2000" b="1" dirty="0" smtClean="0">
                <a:solidFill>
                  <a:schemeClr val="accent1"/>
                </a:solidFill>
              </a:rPr>
              <a:t> de </a:t>
            </a:r>
            <a:r>
              <a:rPr lang="en-US" sz="2000" b="1" dirty="0" err="1" smtClean="0">
                <a:solidFill>
                  <a:schemeClr val="accent1"/>
                </a:solidFill>
              </a:rPr>
              <a:t>précision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Modèle</a:t>
            </a:r>
            <a:r>
              <a:rPr lang="en-US" sz="2000" b="1" dirty="0" smtClean="0">
                <a:solidFill>
                  <a:schemeClr val="accent1"/>
                </a:solidFill>
              </a:rPr>
              <a:t> Standard (2 ERC ATLAS)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Masse du W, masse du top</a:t>
            </a:r>
          </a:p>
          <a:p>
            <a:pPr lvl="1"/>
            <a:r>
              <a:rPr lang="en-US" sz="1800" dirty="0" err="1" smtClean="0">
                <a:solidFill>
                  <a:schemeClr val="tx1"/>
                </a:solidFill>
              </a:rPr>
              <a:t>Dibosons</a:t>
            </a:r>
            <a:r>
              <a:rPr lang="en-US" sz="1800" dirty="0" smtClean="0">
                <a:solidFill>
                  <a:schemeClr val="tx1"/>
                </a:solidFill>
              </a:rPr>
              <a:t>, W, </a:t>
            </a:r>
            <a:r>
              <a:rPr lang="en-US" sz="1800" dirty="0" err="1" smtClean="0">
                <a:solidFill>
                  <a:schemeClr val="tx1"/>
                </a:solidFill>
              </a:rPr>
              <a:t>Z+jets</a:t>
            </a:r>
            <a:r>
              <a:rPr lang="en-US" sz="1800" dirty="0" smtClean="0">
                <a:solidFill>
                  <a:schemeClr val="tx1"/>
                </a:solidFill>
              </a:rPr>
              <a:t>, </a:t>
            </a:r>
            <a:r>
              <a:rPr lang="en-US" sz="1800" dirty="0" err="1" smtClean="0">
                <a:solidFill>
                  <a:schemeClr val="tx1"/>
                </a:solidFill>
              </a:rPr>
              <a:t>diphoton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Boson de Higgs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H </a:t>
            </a:r>
            <a:r>
              <a:rPr lang="en-US" sz="18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000000"/>
                </a:solidFill>
              </a:rPr>
              <a:t>ZZ</a:t>
            </a:r>
            <a:r>
              <a:rPr lang="en-US" sz="1800" dirty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000000"/>
                </a:solidFill>
              </a:rPr>
              <a:t> 4 leptons 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H </a:t>
            </a:r>
            <a:r>
              <a:rPr lang="en-US" sz="18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Wingdings"/>
              </a:rPr>
              <a:t>γγ</a:t>
            </a:r>
            <a:r>
              <a:rPr lang="en-US" sz="18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endParaRPr lang="en-US" sz="1800" dirty="0" smtClean="0">
              <a:solidFill>
                <a:srgbClr val="000000"/>
              </a:solidFill>
              <a:ea typeface="Lucida Grande"/>
              <a:cs typeface="Lucida Grande"/>
              <a:sym typeface="Wingdings"/>
            </a:endParaRPr>
          </a:p>
          <a:p>
            <a:pPr lvl="1"/>
            <a:r>
              <a:rPr lang="en-US" sz="18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Wingdings"/>
              </a:rPr>
              <a:t>H</a:t>
            </a:r>
            <a:r>
              <a:rPr lang="en-US" sz="1800" dirty="0" err="1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τ</a:t>
            </a:r>
            <a:r>
              <a:rPr lang="en-US" sz="180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Wingdings"/>
              </a:rPr>
              <a:t>τ</a:t>
            </a:r>
            <a:r>
              <a:rPr lang="en-US" sz="1800" dirty="0">
                <a:solidFill>
                  <a:srgbClr val="000000"/>
                </a:solidFill>
                <a:sym typeface="Wingdings"/>
              </a:rPr>
              <a:t> </a:t>
            </a:r>
            <a:endParaRPr lang="en-US" sz="1800" dirty="0" smtClean="0">
              <a:solidFill>
                <a:srgbClr val="000000"/>
              </a:solidFill>
              <a:sym typeface="Wingdings"/>
            </a:endParaRPr>
          </a:p>
          <a:p>
            <a:pPr lvl="1"/>
            <a:r>
              <a:rPr lang="en-US" sz="1800" dirty="0" err="1" smtClean="0">
                <a:solidFill>
                  <a:srgbClr val="000000"/>
                </a:solidFill>
                <a:sym typeface="Wingdings"/>
              </a:rPr>
              <a:t>Couplages</a:t>
            </a:r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, spin/</a:t>
            </a:r>
            <a:r>
              <a:rPr lang="en-US" sz="1800" dirty="0" err="1" smtClean="0">
                <a:solidFill>
                  <a:srgbClr val="000000"/>
                </a:solidFill>
                <a:sym typeface="Wingdings"/>
              </a:rPr>
              <a:t>parité</a:t>
            </a:r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, masse</a:t>
            </a:r>
            <a:endParaRPr lang="en-US" sz="18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Au </a:t>
            </a:r>
            <a:r>
              <a:rPr lang="en-US" sz="2000" b="1" dirty="0" err="1" smtClean="0">
                <a:solidFill>
                  <a:schemeClr val="accent1"/>
                </a:solidFill>
              </a:rPr>
              <a:t>delà</a:t>
            </a:r>
            <a:r>
              <a:rPr lang="en-US" sz="2000" b="1" dirty="0" smtClean="0">
                <a:solidFill>
                  <a:schemeClr val="accent1"/>
                </a:solidFill>
              </a:rPr>
              <a:t> du </a:t>
            </a:r>
            <a:r>
              <a:rPr lang="en-US" sz="2000" b="1" dirty="0" err="1" smtClean="0">
                <a:solidFill>
                  <a:schemeClr val="accent1"/>
                </a:solidFill>
              </a:rPr>
              <a:t>Modèle</a:t>
            </a:r>
            <a:r>
              <a:rPr lang="en-US" sz="2000" b="1" dirty="0" smtClean="0">
                <a:solidFill>
                  <a:schemeClr val="accent1"/>
                </a:solidFill>
              </a:rPr>
              <a:t> Standard</a:t>
            </a:r>
          </a:p>
          <a:p>
            <a:pPr marL="457148" lvl="1" indent="0"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Top composite, SUSY, </a:t>
            </a:r>
            <a:r>
              <a:rPr lang="en-US" sz="1800" dirty="0" err="1" smtClean="0">
                <a:solidFill>
                  <a:srgbClr val="000000"/>
                </a:solidFill>
              </a:rPr>
              <a:t>matière</a:t>
            </a:r>
            <a:r>
              <a:rPr lang="en-US" sz="1800" dirty="0" smtClean="0">
                <a:solidFill>
                  <a:srgbClr val="000000"/>
                </a:solidFill>
              </a:rPr>
              <a:t> noire</a:t>
            </a:r>
          </a:p>
        </p:txBody>
      </p:sp>
      <p:pic>
        <p:nvPicPr>
          <p:cNvPr id="4" name="Picture 3" descr="SigmaNew_v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79719" y="2019319"/>
            <a:ext cx="3204162" cy="4622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87815" y="5935165"/>
            <a:ext cx="4615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Les sections </a:t>
            </a:r>
            <a:r>
              <a:rPr lang="en-US" sz="1600" dirty="0" err="1" smtClean="0">
                <a:solidFill>
                  <a:srgbClr val="FF0000"/>
                </a:solidFill>
              </a:rPr>
              <a:t>efficaces</a:t>
            </a:r>
            <a:r>
              <a:rPr lang="en-US" sz="1600" dirty="0" smtClean="0">
                <a:solidFill>
                  <a:srgbClr val="FF0000"/>
                </a:solidFill>
              </a:rPr>
              <a:t> de production </a:t>
            </a:r>
            <a:r>
              <a:rPr lang="en-US" sz="1600" dirty="0" err="1" smtClean="0">
                <a:solidFill>
                  <a:srgbClr val="FF0000"/>
                </a:solidFill>
              </a:rPr>
              <a:t>mesurées</a:t>
            </a:r>
            <a:endParaRPr lang="en-US" sz="1600" dirty="0" smtClean="0">
              <a:solidFill>
                <a:srgbClr val="FF0000"/>
              </a:solidFill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couvrent</a:t>
            </a:r>
            <a:r>
              <a:rPr lang="en-US" sz="1600" dirty="0" smtClean="0">
                <a:solidFill>
                  <a:srgbClr val="FF0000"/>
                </a:solidFill>
              </a:rPr>
              <a:t> plus de 6 </a:t>
            </a:r>
            <a:r>
              <a:rPr lang="en-US" sz="1600" dirty="0" err="1" smtClean="0">
                <a:solidFill>
                  <a:srgbClr val="FF0000"/>
                </a:solidFill>
              </a:rPr>
              <a:t>ordres</a:t>
            </a:r>
            <a:r>
              <a:rPr lang="en-US" sz="1600" dirty="0" smtClean="0">
                <a:solidFill>
                  <a:srgbClr val="FF0000"/>
                </a:solidFill>
              </a:rPr>
              <a:t> de grandeur et </a:t>
            </a:r>
            <a:r>
              <a:rPr lang="en-US" sz="1600" dirty="0" err="1" smtClean="0">
                <a:solidFill>
                  <a:srgbClr val="FF0000"/>
                </a:solidFill>
              </a:rPr>
              <a:t>confirment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les </a:t>
            </a:r>
            <a:r>
              <a:rPr lang="en-US" sz="1600" dirty="0" err="1" smtClean="0">
                <a:solidFill>
                  <a:srgbClr val="FF0000"/>
                </a:solidFill>
              </a:rPr>
              <a:t>prédictions</a:t>
            </a:r>
            <a:r>
              <a:rPr lang="en-US" sz="1600" dirty="0" smtClean="0">
                <a:solidFill>
                  <a:srgbClr val="FF0000"/>
                </a:solidFill>
              </a:rPr>
              <a:t> du </a:t>
            </a:r>
            <a:r>
              <a:rPr lang="en-US" sz="1600" dirty="0" err="1" smtClean="0">
                <a:solidFill>
                  <a:srgbClr val="FF0000"/>
                </a:solidFill>
              </a:rPr>
              <a:t>Modèle</a:t>
            </a:r>
            <a:r>
              <a:rPr lang="en-US" sz="1600" dirty="0" smtClean="0">
                <a:solidFill>
                  <a:srgbClr val="FF0000"/>
                </a:solidFill>
              </a:rPr>
              <a:t> Standard! 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634" y="3606800"/>
            <a:ext cx="4013197" cy="18542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2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Perspectives pour le Run II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l’IRFU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8100" y="1767553"/>
            <a:ext cx="8944302" cy="50227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990000"/>
                </a:solidFill>
              </a:rPr>
              <a:t>Calibration des </a:t>
            </a:r>
            <a:r>
              <a:rPr lang="en-US" sz="2000" b="1" dirty="0" err="1" smtClean="0">
                <a:solidFill>
                  <a:srgbClr val="990000"/>
                </a:solidFill>
              </a:rPr>
              <a:t>électrons</a:t>
            </a:r>
            <a:r>
              <a:rPr lang="en-US" sz="2000" b="1" dirty="0" smtClean="0">
                <a:solidFill>
                  <a:srgbClr val="990000"/>
                </a:solidFill>
              </a:rPr>
              <a:t>, photons (ATLAS et CMS) et </a:t>
            </a:r>
            <a:r>
              <a:rPr lang="en-US" sz="2000" b="1" dirty="0" err="1" smtClean="0">
                <a:solidFill>
                  <a:srgbClr val="990000"/>
                </a:solidFill>
              </a:rPr>
              <a:t>muons</a:t>
            </a:r>
            <a:r>
              <a:rPr lang="en-US" sz="2000" b="1" dirty="0" smtClean="0">
                <a:solidFill>
                  <a:srgbClr val="990000"/>
                </a:solidFill>
              </a:rPr>
              <a:t> (pour ATLAS)</a:t>
            </a:r>
            <a:r>
              <a:rPr lang="en-US" sz="2000" b="1" dirty="0">
                <a:solidFill>
                  <a:srgbClr val="990000"/>
                </a:solidFill>
              </a:rPr>
              <a:t> </a:t>
            </a:r>
            <a:r>
              <a:rPr lang="en-US" sz="2000" b="1" dirty="0" smtClean="0">
                <a:solidFill>
                  <a:srgbClr val="990000"/>
                </a:solidFill>
              </a:rPr>
              <a:t>     </a:t>
            </a:r>
            <a:r>
              <a:rPr lang="en-US" sz="1800" b="1" dirty="0" smtClean="0">
                <a:solidFill>
                  <a:srgbClr val="990000"/>
                </a:solidFill>
              </a:rPr>
              <a:t>ATLAS: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Production de W et de Z (avec des jets), masse du W</a:t>
            </a:r>
          </a:p>
          <a:p>
            <a:pPr lvl="1"/>
            <a:r>
              <a:rPr lang="en-US" sz="1800" dirty="0" err="1" smtClean="0">
                <a:solidFill>
                  <a:schemeClr val="tx1"/>
                </a:solidFill>
              </a:rPr>
              <a:t>Secteur</a:t>
            </a:r>
            <a:r>
              <a:rPr lang="en-US" sz="1800" dirty="0" smtClean="0">
                <a:solidFill>
                  <a:schemeClr val="tx1"/>
                </a:solidFill>
              </a:rPr>
              <a:t> du top: </a:t>
            </a:r>
            <a:r>
              <a:rPr lang="en-US" sz="1800" dirty="0" err="1" smtClean="0">
                <a:solidFill>
                  <a:schemeClr val="tx1"/>
                </a:solidFill>
              </a:rPr>
              <a:t>recherche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</a:rPr>
              <a:t>d’effets</a:t>
            </a:r>
            <a:r>
              <a:rPr lang="en-US" sz="1800" dirty="0" smtClean="0">
                <a:solidFill>
                  <a:schemeClr val="tx1"/>
                </a:solidFill>
              </a:rPr>
              <a:t> de nouvelle physique</a:t>
            </a:r>
          </a:p>
          <a:p>
            <a:pPr lvl="1"/>
            <a:r>
              <a:rPr lang="en-US" sz="1800" dirty="0" err="1" smtClean="0">
                <a:solidFill>
                  <a:schemeClr val="tx1"/>
                </a:solidFill>
              </a:rPr>
              <a:t>Diboson</a:t>
            </a:r>
            <a:r>
              <a:rPr lang="en-US" sz="1800" dirty="0" err="1">
                <a:solidFill>
                  <a:schemeClr val="tx1"/>
                </a:solidFill>
              </a:rPr>
              <a:t>s</a:t>
            </a:r>
            <a:r>
              <a:rPr lang="en-US" sz="1800" dirty="0" smtClean="0">
                <a:solidFill>
                  <a:schemeClr val="tx1"/>
                </a:solidFill>
              </a:rPr>
              <a:t> WW, WZ, W/Z gamma: </a:t>
            </a:r>
            <a:r>
              <a:rPr lang="en-US" sz="1800" dirty="0" err="1" smtClean="0">
                <a:solidFill>
                  <a:schemeClr val="tx1"/>
                </a:solidFill>
              </a:rPr>
              <a:t>recherches</a:t>
            </a:r>
            <a:r>
              <a:rPr lang="en-US" sz="1800" dirty="0" smtClean="0">
                <a:solidFill>
                  <a:schemeClr val="tx1"/>
                </a:solidFill>
              </a:rPr>
              <a:t> de </a:t>
            </a:r>
            <a:r>
              <a:rPr lang="en-US" sz="1800" dirty="0" err="1" smtClean="0">
                <a:solidFill>
                  <a:schemeClr val="tx1"/>
                </a:solidFill>
              </a:rPr>
              <a:t>résonances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                                 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accent1"/>
                </a:solidFill>
              </a:rPr>
              <a:t>CMS: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Spin-</a:t>
            </a:r>
            <a:r>
              <a:rPr lang="en-US" sz="1800" dirty="0" err="1">
                <a:solidFill>
                  <a:srgbClr val="000000"/>
                </a:solidFill>
              </a:rPr>
              <a:t>p</a:t>
            </a:r>
            <a:r>
              <a:rPr lang="en-US" sz="1800" dirty="0" err="1" smtClean="0">
                <a:solidFill>
                  <a:srgbClr val="000000"/>
                </a:solidFill>
              </a:rPr>
              <a:t>arité</a:t>
            </a:r>
            <a:r>
              <a:rPr lang="en-US" sz="1800" dirty="0" smtClean="0">
                <a:solidFill>
                  <a:srgbClr val="000000"/>
                </a:solidFill>
              </a:rPr>
              <a:t> du boson de Higgs et </a:t>
            </a:r>
            <a:r>
              <a:rPr lang="en-US" sz="1800" dirty="0" err="1" smtClean="0">
                <a:solidFill>
                  <a:srgbClr val="000000"/>
                </a:solidFill>
              </a:rPr>
              <a:t>couplage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ttH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dans</a:t>
            </a:r>
            <a:r>
              <a:rPr lang="en-US" sz="1800" dirty="0" smtClean="0">
                <a:solidFill>
                  <a:srgbClr val="000000"/>
                </a:solidFill>
              </a:rPr>
              <a:t> le canal </a:t>
            </a:r>
            <a:r>
              <a:rPr lang="en-US" sz="1800" dirty="0" err="1" smtClean="0">
                <a:solidFill>
                  <a:srgbClr val="000000"/>
                </a:solidFill>
              </a:rPr>
              <a:t>diphoton</a:t>
            </a:r>
            <a:r>
              <a:rPr lang="en-US" sz="1800" dirty="0" smtClean="0">
                <a:solidFill>
                  <a:srgbClr val="000000"/>
                </a:solidFill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</a:rPr>
              <a:t>recherche</a:t>
            </a:r>
            <a:r>
              <a:rPr lang="en-US" sz="1800" dirty="0" smtClean="0">
                <a:solidFill>
                  <a:srgbClr val="000000"/>
                </a:solidFill>
              </a:rPr>
              <a:t> de </a:t>
            </a:r>
            <a:r>
              <a:rPr lang="en-US" sz="1800" dirty="0" err="1" smtClean="0">
                <a:solidFill>
                  <a:srgbClr val="000000"/>
                </a:solidFill>
              </a:rPr>
              <a:t>paire</a:t>
            </a:r>
            <a:r>
              <a:rPr lang="en-US" sz="1800" dirty="0" smtClean="0">
                <a:solidFill>
                  <a:srgbClr val="000000"/>
                </a:solidFill>
              </a:rPr>
              <a:t> de boson de Higgs (en </a:t>
            </a:r>
            <a:r>
              <a:rPr lang="en-US" sz="1800" dirty="0" err="1" smtClean="0">
                <a:solidFill>
                  <a:srgbClr val="000000"/>
                </a:solidFill>
              </a:rPr>
              <a:t>bbγγ</a:t>
            </a:r>
            <a:r>
              <a:rPr lang="en-US" sz="1800" dirty="0" smtClean="0">
                <a:solidFill>
                  <a:srgbClr val="000000"/>
                </a:solidFill>
              </a:rPr>
              <a:t> et </a:t>
            </a:r>
            <a:r>
              <a:rPr lang="en-US" sz="1800" dirty="0" err="1" smtClean="0">
                <a:solidFill>
                  <a:srgbClr val="000000"/>
                </a:solidFill>
              </a:rPr>
              <a:t>bbττ</a:t>
            </a:r>
            <a:r>
              <a:rPr lang="en-US" sz="1800" dirty="0">
                <a:solidFill>
                  <a:srgbClr val="000000"/>
                </a:solidFill>
              </a:rPr>
              <a:t>)</a:t>
            </a:r>
            <a:endParaRPr lang="en-US" sz="1800" dirty="0" smtClean="0">
              <a:solidFill>
                <a:srgbClr val="000000"/>
              </a:solidFill>
            </a:endParaRPr>
          </a:p>
          <a:p>
            <a:pPr lvl="1"/>
            <a:r>
              <a:rPr lang="en-US" sz="1800" dirty="0" err="1" smtClean="0">
                <a:solidFill>
                  <a:srgbClr val="000000"/>
                </a:solidFill>
              </a:rPr>
              <a:t>Recherche</a:t>
            </a:r>
            <a:r>
              <a:rPr lang="en-US" sz="1800" dirty="0" smtClean="0">
                <a:solidFill>
                  <a:srgbClr val="000000"/>
                </a:solidFill>
              </a:rPr>
              <a:t> nouvelle physique, </a:t>
            </a:r>
            <a:r>
              <a:rPr lang="en-US" sz="1800" dirty="0" err="1" smtClean="0">
                <a:solidFill>
                  <a:srgbClr val="000000"/>
                </a:solidFill>
              </a:rPr>
              <a:t>recherche</a:t>
            </a:r>
            <a:r>
              <a:rPr lang="en-US" sz="1800" dirty="0" smtClean="0">
                <a:solidFill>
                  <a:srgbClr val="000000"/>
                </a:solidFill>
              </a:rPr>
              <a:t> de </a:t>
            </a:r>
            <a:r>
              <a:rPr lang="en-US" sz="1800" dirty="0" err="1" smtClean="0">
                <a:solidFill>
                  <a:srgbClr val="000000"/>
                </a:solidFill>
              </a:rPr>
              <a:t>matière</a:t>
            </a:r>
            <a:r>
              <a:rPr lang="en-US" sz="1800" dirty="0" smtClean="0">
                <a:solidFill>
                  <a:srgbClr val="000000"/>
                </a:solidFill>
              </a:rPr>
              <a:t> noire </a:t>
            </a:r>
            <a:r>
              <a:rPr lang="en-US" sz="1800" dirty="0" err="1" smtClean="0">
                <a:solidFill>
                  <a:srgbClr val="000000"/>
                </a:solidFill>
              </a:rPr>
              <a:t>dans</a:t>
            </a:r>
            <a:r>
              <a:rPr lang="en-US" sz="1800" dirty="0" smtClean="0">
                <a:solidFill>
                  <a:srgbClr val="000000"/>
                </a:solidFill>
              </a:rPr>
              <a:t> les </a:t>
            </a:r>
            <a:r>
              <a:rPr lang="en-US" sz="1800" dirty="0" err="1" smtClean="0">
                <a:solidFill>
                  <a:srgbClr val="000000"/>
                </a:solidFill>
              </a:rPr>
              <a:t>états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finaux</a:t>
            </a:r>
            <a:r>
              <a:rPr lang="en-US" sz="1800" dirty="0" smtClean="0">
                <a:solidFill>
                  <a:srgbClr val="000000"/>
                </a:solidFill>
              </a:rPr>
              <a:t> avec de </a:t>
            </a:r>
            <a:r>
              <a:rPr lang="en-US" sz="1800" dirty="0" err="1" smtClean="0">
                <a:solidFill>
                  <a:srgbClr val="000000"/>
                </a:solidFill>
              </a:rPr>
              <a:t>l’énergie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</a:rPr>
              <a:t>manquante</a:t>
            </a:r>
            <a:endParaRPr lang="en-US" sz="18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Implications </a:t>
            </a:r>
            <a:r>
              <a:rPr lang="en-US" sz="2000" b="1" dirty="0" err="1" smtClean="0">
                <a:solidFill>
                  <a:schemeClr val="accent1"/>
                </a:solidFill>
              </a:rPr>
              <a:t>dans</a:t>
            </a:r>
            <a:r>
              <a:rPr lang="en-US" sz="2000" b="1" dirty="0" smtClean="0">
                <a:solidFill>
                  <a:schemeClr val="accent1"/>
                </a:solidFill>
              </a:rPr>
              <a:t> les </a:t>
            </a:r>
            <a:r>
              <a:rPr lang="en-US" sz="2000" b="1" dirty="0" err="1" smtClean="0">
                <a:solidFill>
                  <a:schemeClr val="accent1"/>
                </a:solidFill>
              </a:rPr>
              <a:t>projets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d’upgrade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à</a:t>
            </a:r>
            <a:r>
              <a:rPr lang="en-US" sz="2000" b="1" dirty="0" smtClean="0">
                <a:solidFill>
                  <a:schemeClr val="accent1"/>
                </a:solidFill>
              </a:rPr>
              <a:t> plus long </a:t>
            </a:r>
            <a:r>
              <a:rPr lang="en-US" sz="2000" b="1" dirty="0" err="1" smtClean="0">
                <a:solidFill>
                  <a:schemeClr val="accent1"/>
                </a:solidFill>
              </a:rPr>
              <a:t>terme</a:t>
            </a:r>
            <a:r>
              <a:rPr lang="en-US" sz="2000" b="1" dirty="0" smtClean="0">
                <a:solidFill>
                  <a:schemeClr val="accent1"/>
                </a:solidFill>
              </a:rPr>
              <a:t>: 		              </a:t>
            </a:r>
            <a:r>
              <a:rPr lang="en-US" sz="2000" b="1" dirty="0" smtClean="0">
                <a:solidFill>
                  <a:srgbClr val="990000"/>
                </a:solidFill>
              </a:rPr>
              <a:t>ATLAS:</a:t>
            </a:r>
            <a:r>
              <a:rPr lang="en-US" sz="2000" b="1" dirty="0" smtClean="0"/>
              <a:t> </a:t>
            </a:r>
            <a:r>
              <a:rPr lang="en-US" sz="2000" dirty="0" err="1" smtClean="0"/>
              <a:t>Calorimètre</a:t>
            </a:r>
            <a:r>
              <a:rPr lang="en-US" sz="2000" dirty="0" smtClean="0"/>
              <a:t>: </a:t>
            </a:r>
            <a:r>
              <a:rPr lang="en-US" sz="2000" dirty="0" err="1" smtClean="0"/>
              <a:t>cartes</a:t>
            </a:r>
            <a:r>
              <a:rPr lang="en-US" sz="2000" dirty="0" smtClean="0"/>
              <a:t> de trigger, </a:t>
            </a:r>
            <a:r>
              <a:rPr lang="en-US" sz="2000" dirty="0" err="1" smtClean="0"/>
              <a:t>spectromètre</a:t>
            </a:r>
            <a:r>
              <a:rPr lang="en-US" sz="2000" dirty="0" smtClean="0"/>
              <a:t> </a:t>
            </a:r>
            <a:r>
              <a:rPr lang="en-US" sz="2000" dirty="0" err="1" smtClean="0"/>
              <a:t>à</a:t>
            </a:r>
            <a:r>
              <a:rPr lang="en-US" sz="2000" dirty="0" smtClean="0"/>
              <a:t> </a:t>
            </a:r>
            <a:r>
              <a:rPr lang="en-US" sz="2000" dirty="0" err="1"/>
              <a:t>m</a:t>
            </a:r>
            <a:r>
              <a:rPr lang="en-US" sz="2000" dirty="0" err="1" smtClean="0"/>
              <a:t>uons</a:t>
            </a:r>
            <a:r>
              <a:rPr lang="en-US" sz="2000" dirty="0" smtClean="0"/>
              <a:t>: </a:t>
            </a:r>
            <a:r>
              <a:rPr lang="en-US" sz="2000" dirty="0"/>
              <a:t>New Small Wheel</a:t>
            </a:r>
            <a:br>
              <a:rPr lang="en-US" sz="2000" dirty="0"/>
            </a:br>
            <a:r>
              <a:rPr lang="en-US" sz="2000" b="1" dirty="0" smtClean="0">
                <a:solidFill>
                  <a:srgbClr val="990000"/>
                </a:solidFill>
              </a:rPr>
              <a:t>CMS: </a:t>
            </a:r>
            <a:r>
              <a:rPr lang="en-US" sz="2000" dirty="0" err="1" smtClean="0"/>
              <a:t>Calorimètre</a:t>
            </a:r>
            <a:r>
              <a:rPr lang="en-US" sz="2000" dirty="0" smtClean="0"/>
              <a:t>: </a:t>
            </a:r>
            <a:r>
              <a:rPr lang="en-US" sz="2000" dirty="0" err="1" smtClean="0"/>
              <a:t>électronique</a:t>
            </a:r>
            <a:r>
              <a:rPr lang="en-US" sz="2000" dirty="0" smtClean="0"/>
              <a:t> front</a:t>
            </a:r>
            <a:r>
              <a:rPr lang="en-US" sz="2000" dirty="0"/>
              <a:t>-end </a:t>
            </a:r>
            <a:r>
              <a:rPr lang="en-US" sz="2000" dirty="0" smtClean="0"/>
              <a:t>et monitoring laser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57436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Upgrade du </a:t>
            </a:r>
            <a:r>
              <a:rPr lang="en-US" dirty="0" err="1" smtClean="0"/>
              <a:t>détecteur</a:t>
            </a:r>
            <a:r>
              <a:rPr lang="en-US" dirty="0" smtClean="0"/>
              <a:t> ATLAS: phase 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39768" y="2129644"/>
            <a:ext cx="8172464" cy="40933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sz="1800" i="1" dirty="0" smtClean="0">
                <a:solidFill>
                  <a:schemeClr val="tx1"/>
                </a:solidFill>
              </a:rPr>
              <a:t>Phase I: </a:t>
            </a:r>
            <a:r>
              <a:rPr lang="fr-FR" sz="1800" i="1" dirty="0" err="1" smtClean="0">
                <a:solidFill>
                  <a:schemeClr val="tx1"/>
                </a:solidFill>
              </a:rPr>
              <a:t>Prepare</a:t>
            </a:r>
            <a:r>
              <a:rPr lang="fr-FR" sz="1800" i="1" dirty="0" smtClean="0">
                <a:solidFill>
                  <a:schemeClr val="tx1"/>
                </a:solidFill>
              </a:rPr>
              <a:t> the </a:t>
            </a:r>
            <a:r>
              <a:rPr lang="fr-FR" sz="1800" i="1" dirty="0" err="1" smtClean="0">
                <a:solidFill>
                  <a:schemeClr val="tx1"/>
                </a:solidFill>
              </a:rPr>
              <a:t>experiments</a:t>
            </a:r>
            <a:r>
              <a:rPr lang="fr-FR" sz="1800" i="1" dirty="0" smtClean="0">
                <a:solidFill>
                  <a:schemeClr val="tx1"/>
                </a:solidFill>
              </a:rPr>
              <a:t> for 300 fb</a:t>
            </a:r>
            <a:r>
              <a:rPr lang="fr-FR" sz="1800" i="1" baseline="30000" dirty="0" smtClean="0">
                <a:solidFill>
                  <a:schemeClr val="tx1"/>
                </a:solidFill>
              </a:rPr>
              <a:t>-1</a:t>
            </a:r>
            <a:r>
              <a:rPr lang="fr-FR" sz="1800" i="1" dirty="0" smtClean="0">
                <a:solidFill>
                  <a:schemeClr val="tx1"/>
                </a:solidFill>
              </a:rPr>
              <a:t> (2019-2021)  </a:t>
            </a:r>
            <a:r>
              <a:rPr lang="fr-FR" sz="1800" i="1" dirty="0" err="1" smtClean="0">
                <a:solidFill>
                  <a:schemeClr val="tx1"/>
                </a:solidFill>
              </a:rPr>
              <a:t>with</a:t>
            </a:r>
            <a:r>
              <a:rPr lang="fr-FR" sz="1800" i="1" dirty="0" smtClean="0">
                <a:solidFill>
                  <a:schemeClr val="tx1"/>
                </a:solidFill>
              </a:rPr>
              <a:t> an </a:t>
            </a:r>
            <a:r>
              <a:rPr lang="fr-FR" sz="1800" i="1" dirty="0" err="1" smtClean="0">
                <a:solidFill>
                  <a:schemeClr val="tx1"/>
                </a:solidFill>
              </a:rPr>
              <a:t>instantaneous</a:t>
            </a:r>
            <a:r>
              <a:rPr lang="fr-FR" sz="1800" i="1" dirty="0" smtClean="0">
                <a:solidFill>
                  <a:schemeClr val="tx1"/>
                </a:solidFill>
              </a:rPr>
              <a:t> </a:t>
            </a:r>
            <a:r>
              <a:rPr lang="fr-FR" sz="1800" i="1" dirty="0" err="1" smtClean="0">
                <a:solidFill>
                  <a:schemeClr val="tx1"/>
                </a:solidFill>
              </a:rPr>
              <a:t>luminosity</a:t>
            </a:r>
            <a:r>
              <a:rPr lang="fr-FR" sz="1800" i="1" dirty="0" smtClean="0">
                <a:solidFill>
                  <a:schemeClr val="tx1"/>
                </a:solidFill>
              </a:rPr>
              <a:t> of 2-3 10</a:t>
            </a:r>
            <a:r>
              <a:rPr lang="fr-FR" sz="1800" i="1" baseline="30000" dirty="0" smtClean="0">
                <a:solidFill>
                  <a:schemeClr val="tx1"/>
                </a:solidFill>
              </a:rPr>
              <a:t>34</a:t>
            </a:r>
            <a:r>
              <a:rPr lang="fr-FR" sz="1800" i="1" dirty="0" smtClean="0">
                <a:solidFill>
                  <a:schemeClr val="tx1"/>
                </a:solidFill>
              </a:rPr>
              <a:t> cm</a:t>
            </a:r>
            <a:r>
              <a:rPr lang="fr-FR" sz="1800" i="1" baseline="30000" dirty="0" smtClean="0">
                <a:solidFill>
                  <a:schemeClr val="tx1"/>
                </a:solidFill>
              </a:rPr>
              <a:t>-2</a:t>
            </a:r>
            <a:r>
              <a:rPr lang="fr-FR" sz="1800" i="1" dirty="0" smtClean="0">
                <a:solidFill>
                  <a:schemeClr val="tx1"/>
                </a:solidFill>
              </a:rPr>
              <a:t>s</a:t>
            </a:r>
            <a:r>
              <a:rPr lang="fr-FR" sz="1800" i="1" baseline="30000" dirty="0" smtClean="0">
                <a:solidFill>
                  <a:schemeClr val="tx1"/>
                </a:solidFill>
              </a:rPr>
              <a:t>-1</a:t>
            </a:r>
            <a:endParaRPr lang="fr-FR" sz="1800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rgbClr val="990000"/>
                </a:solidFill>
              </a:rPr>
              <a:t>New Small Wheel</a:t>
            </a:r>
          </a:p>
          <a:p>
            <a:pPr marL="0" indent="0">
              <a:buNone/>
            </a:pPr>
            <a:endParaRPr lang="fr-FR" sz="1300" dirty="0" smtClean="0"/>
          </a:p>
          <a:p>
            <a:pPr lvl="1"/>
            <a:r>
              <a:rPr lang="fr-FR" dirty="0" err="1" smtClean="0"/>
              <a:t>Preserve</a:t>
            </a:r>
            <a:r>
              <a:rPr lang="fr-FR" dirty="0" smtClean="0"/>
              <a:t> and </a:t>
            </a:r>
            <a:r>
              <a:rPr lang="fr-FR" dirty="0" err="1" smtClean="0"/>
              <a:t>enhance</a:t>
            </a:r>
            <a:r>
              <a:rPr lang="fr-FR" dirty="0" smtClean="0"/>
              <a:t> the trigger </a:t>
            </a:r>
            <a:r>
              <a:rPr lang="fr-FR" dirty="0" err="1" smtClean="0"/>
              <a:t>capacity</a:t>
            </a:r>
            <a:r>
              <a:rPr lang="fr-FR" dirty="0" smtClean="0"/>
              <a:t> in the </a:t>
            </a:r>
            <a:r>
              <a:rPr lang="fr-FR" dirty="0" err="1" smtClean="0"/>
              <a:t>forward</a:t>
            </a:r>
            <a:r>
              <a:rPr lang="fr-FR" dirty="0" smtClean="0"/>
              <a:t> </a:t>
            </a:r>
            <a:r>
              <a:rPr lang="fr-FR" dirty="0" err="1" smtClean="0"/>
              <a:t>region</a:t>
            </a:r>
            <a:endParaRPr lang="fr-FR" dirty="0" smtClean="0"/>
          </a:p>
          <a:p>
            <a:pPr lvl="1"/>
            <a:r>
              <a:rPr lang="fr-FR" dirty="0" err="1" smtClean="0"/>
              <a:t>Reconstruct</a:t>
            </a:r>
            <a:r>
              <a:rPr lang="fr-FR" dirty="0" smtClean="0"/>
              <a:t> muons in a high </a:t>
            </a:r>
            <a:r>
              <a:rPr lang="fr-FR" dirty="0" err="1" smtClean="0"/>
              <a:t>multiplicity</a:t>
            </a:r>
            <a:r>
              <a:rPr lang="fr-FR" dirty="0" smtClean="0"/>
              <a:t> </a:t>
            </a:r>
            <a:r>
              <a:rPr lang="fr-FR" dirty="0" err="1" smtClean="0"/>
              <a:t>environment</a:t>
            </a:r>
            <a:endParaRPr lang="fr-FR" dirty="0" smtClean="0"/>
          </a:p>
          <a:p>
            <a:pPr lvl="1"/>
            <a:r>
              <a:rPr lang="fr-FR" dirty="0" smtClean="0"/>
              <a:t>Technologies: </a:t>
            </a:r>
            <a:r>
              <a:rPr lang="fr-FR" dirty="0" err="1" smtClean="0"/>
              <a:t>Micromegas</a:t>
            </a:r>
            <a:r>
              <a:rPr lang="fr-FR" dirty="0" smtClean="0"/>
              <a:t> and </a:t>
            </a:r>
            <a:r>
              <a:rPr lang="fr-FR" dirty="0" err="1" smtClean="0"/>
              <a:t>sTGC</a:t>
            </a:r>
            <a:endParaRPr lang="fr-FR" dirty="0" smtClean="0"/>
          </a:p>
          <a:p>
            <a:pPr lvl="1"/>
            <a:r>
              <a:rPr lang="fr-FR" dirty="0" smtClean="0"/>
              <a:t>Important Saclay contribution:</a:t>
            </a:r>
          </a:p>
          <a:p>
            <a:pPr lvl="3"/>
            <a:r>
              <a:rPr lang="fr-FR" dirty="0" smtClean="0"/>
              <a:t>350 m</a:t>
            </a:r>
            <a:r>
              <a:rPr lang="fr-FR" baseline="30000" dirty="0" smtClean="0"/>
              <a:t>2 </a:t>
            </a:r>
            <a:r>
              <a:rPr lang="fr-FR" dirty="0" smtClean="0"/>
              <a:t> (out of 1200 m</a:t>
            </a:r>
            <a:r>
              <a:rPr lang="fr-FR" baseline="30000" dirty="0" smtClean="0"/>
              <a:t>2</a:t>
            </a:r>
            <a:r>
              <a:rPr lang="fr-FR" dirty="0" smtClean="0"/>
              <a:t>) </a:t>
            </a:r>
          </a:p>
          <a:p>
            <a:pPr lvl="3"/>
            <a:r>
              <a:rPr lang="fr-FR" dirty="0" smtClean="0"/>
              <a:t>Budget : 3 M€ (total </a:t>
            </a:r>
            <a:r>
              <a:rPr lang="fr-FR" dirty="0" err="1" smtClean="0"/>
              <a:t>cost</a:t>
            </a:r>
            <a:r>
              <a:rPr lang="fr-FR" dirty="0"/>
              <a:t> </a:t>
            </a:r>
            <a:r>
              <a:rPr lang="fr-FR" dirty="0" err="1" smtClean="0"/>
              <a:t>estimate</a:t>
            </a:r>
            <a:r>
              <a:rPr lang="fr-FR" dirty="0" smtClean="0"/>
              <a:t> : 17 M€)</a:t>
            </a:r>
          </a:p>
          <a:p>
            <a:pPr lvl="3"/>
            <a:r>
              <a:rPr lang="fr-FR" dirty="0" smtClean="0"/>
              <a:t>Management: </a:t>
            </a:r>
            <a:r>
              <a:rPr lang="fr-FR" dirty="0" err="1" smtClean="0"/>
              <a:t>technical</a:t>
            </a:r>
            <a:r>
              <a:rPr lang="fr-FR" dirty="0" smtClean="0"/>
              <a:t> coordination</a:t>
            </a:r>
          </a:p>
          <a:p>
            <a:pPr lvl="1"/>
            <a:r>
              <a:rPr lang="fr-FR" dirty="0" smtClean="0"/>
              <a:t>Schedule:</a:t>
            </a:r>
          </a:p>
          <a:p>
            <a:pPr lvl="3"/>
            <a:r>
              <a:rPr lang="fr-FR" dirty="0" smtClean="0"/>
              <a:t>2014 : important </a:t>
            </a:r>
            <a:r>
              <a:rPr lang="fr-FR" dirty="0" err="1" smtClean="0"/>
              <a:t>progress</a:t>
            </a:r>
            <a:r>
              <a:rPr lang="fr-FR" dirty="0" smtClean="0"/>
              <a:t> on the first prototype</a:t>
            </a:r>
          </a:p>
          <a:p>
            <a:pPr lvl="3"/>
            <a:r>
              <a:rPr lang="fr-FR" dirty="0" smtClean="0"/>
              <a:t>End of 2015-2017 : production phase</a:t>
            </a:r>
          </a:p>
          <a:p>
            <a:endParaRPr lang="fr-FR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34"/>
          <a:stretch/>
        </p:blipFill>
        <p:spPr bwMode="auto">
          <a:xfrm>
            <a:off x="6300192" y="3573016"/>
            <a:ext cx="2212040" cy="239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592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4300" y="1740131"/>
            <a:ext cx="6311900" cy="2215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Upgrade du </a:t>
            </a:r>
            <a:r>
              <a:rPr lang="en-US" dirty="0" err="1" smtClean="0"/>
              <a:t>détecteur</a:t>
            </a:r>
            <a:r>
              <a:rPr lang="en-US" dirty="0" smtClean="0"/>
              <a:t> ATLAS: phase 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360366" y="3768944"/>
            <a:ext cx="8172464" cy="29620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b="1" dirty="0" err="1" smtClean="0">
                <a:solidFill>
                  <a:schemeClr val="accent1"/>
                </a:solidFill>
              </a:rPr>
              <a:t>Level</a:t>
            </a:r>
            <a:r>
              <a:rPr lang="fr-FR" b="1" dirty="0" smtClean="0">
                <a:solidFill>
                  <a:schemeClr val="accent1"/>
                </a:solidFill>
              </a:rPr>
              <a:t> 1 trigger for the </a:t>
            </a:r>
            <a:r>
              <a:rPr lang="fr-FR" b="1" dirty="0" err="1" smtClean="0">
                <a:solidFill>
                  <a:schemeClr val="accent1"/>
                </a:solidFill>
              </a:rPr>
              <a:t>electromagnetic</a:t>
            </a:r>
            <a:r>
              <a:rPr lang="fr-FR" b="1" dirty="0" smtClean="0">
                <a:solidFill>
                  <a:schemeClr val="accent1"/>
                </a:solidFill>
              </a:rPr>
              <a:t> </a:t>
            </a:r>
            <a:r>
              <a:rPr lang="fr-FR" b="1" dirty="0" err="1" smtClean="0">
                <a:solidFill>
                  <a:schemeClr val="accent1"/>
                </a:solidFill>
              </a:rPr>
              <a:t>calorimeter</a:t>
            </a:r>
            <a:endParaRPr lang="fr-FR" b="1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1200" dirty="0"/>
          </a:p>
          <a:p>
            <a:pPr lvl="1"/>
            <a:r>
              <a:rPr lang="fr-FR" dirty="0" err="1" smtClean="0"/>
              <a:t>Preserve</a:t>
            </a:r>
            <a:r>
              <a:rPr lang="fr-FR" dirty="0" smtClean="0"/>
              <a:t> and </a:t>
            </a:r>
            <a:r>
              <a:rPr lang="fr-FR" dirty="0" err="1" smtClean="0"/>
              <a:t>enhance</a:t>
            </a:r>
            <a:r>
              <a:rPr lang="fr-FR" dirty="0" smtClean="0"/>
              <a:t> the trigger </a:t>
            </a:r>
            <a:r>
              <a:rPr lang="fr-FR" dirty="0" err="1" smtClean="0"/>
              <a:t>capacity</a:t>
            </a:r>
            <a:r>
              <a:rPr lang="fr-FR" dirty="0" smtClean="0"/>
              <a:t> for </a:t>
            </a:r>
            <a:r>
              <a:rPr lang="fr-FR" dirty="0" err="1" smtClean="0"/>
              <a:t>electrons</a:t>
            </a:r>
            <a:r>
              <a:rPr lang="fr-FR" dirty="0" smtClean="0"/>
              <a:t> and photons</a:t>
            </a:r>
          </a:p>
          <a:p>
            <a:pPr lvl="1"/>
            <a:r>
              <a:rPr lang="fr-FR" dirty="0" err="1" smtClean="0"/>
              <a:t>Increase</a:t>
            </a:r>
            <a:r>
              <a:rPr lang="fr-FR" dirty="0" smtClean="0"/>
              <a:t> the </a:t>
            </a:r>
            <a:r>
              <a:rPr lang="fr-FR" dirty="0" err="1" smtClean="0"/>
              <a:t>granularity</a:t>
            </a:r>
            <a:r>
              <a:rPr lang="fr-FR" dirty="0" smtClean="0"/>
              <a:t> and </a:t>
            </a:r>
            <a:r>
              <a:rPr lang="fr-FR" dirty="0" err="1" smtClean="0"/>
              <a:t>flexibility</a:t>
            </a:r>
            <a:r>
              <a:rPr lang="fr-FR" dirty="0" smtClean="0"/>
              <a:t> of the trigger</a:t>
            </a:r>
            <a:endParaRPr lang="fr-FR" dirty="0"/>
          </a:p>
          <a:p>
            <a:pPr lvl="1"/>
            <a:r>
              <a:rPr lang="fr-FR" dirty="0" smtClean="0"/>
              <a:t>Saclay implication :</a:t>
            </a:r>
          </a:p>
          <a:p>
            <a:pPr lvl="3"/>
            <a:r>
              <a:rPr lang="fr-FR" dirty="0" smtClean="0"/>
              <a:t> </a:t>
            </a:r>
            <a:r>
              <a:rPr lang="fr-FR" dirty="0" err="1"/>
              <a:t>A</a:t>
            </a:r>
            <a:r>
              <a:rPr lang="fr-FR" dirty="0" err="1" smtClean="0"/>
              <a:t>nalogic</a:t>
            </a:r>
            <a:r>
              <a:rPr lang="fr-FR" dirty="0" smtClean="0"/>
              <a:t> part of the </a:t>
            </a:r>
            <a:r>
              <a:rPr lang="fr-FR" dirty="0" err="1"/>
              <a:t>e</a:t>
            </a:r>
            <a:r>
              <a:rPr lang="fr-FR" dirty="0" err="1" smtClean="0"/>
              <a:t>lectronic</a:t>
            </a:r>
            <a:r>
              <a:rPr lang="fr-FR" dirty="0" smtClean="0"/>
              <a:t> </a:t>
            </a:r>
            <a:r>
              <a:rPr lang="fr-FR" dirty="0" err="1" smtClean="0"/>
              <a:t>card</a:t>
            </a:r>
            <a:endParaRPr lang="fr-FR" dirty="0" smtClean="0"/>
          </a:p>
          <a:p>
            <a:pPr lvl="3"/>
            <a:r>
              <a:rPr lang="fr-FR" dirty="0" smtClean="0"/>
              <a:t> Budget : 0.8 M€ </a:t>
            </a:r>
          </a:p>
          <a:p>
            <a:pPr lvl="1"/>
            <a:r>
              <a:rPr lang="fr-FR" dirty="0" smtClean="0"/>
              <a:t>Schedule:</a:t>
            </a:r>
          </a:p>
          <a:p>
            <a:pPr lvl="3"/>
            <a:r>
              <a:rPr lang="fr-FR" dirty="0" smtClean="0"/>
              <a:t>2014 : first </a:t>
            </a:r>
            <a:r>
              <a:rPr lang="fr-FR" dirty="0" err="1" smtClean="0"/>
              <a:t>card</a:t>
            </a:r>
            <a:r>
              <a:rPr lang="fr-FR" dirty="0" smtClean="0"/>
              <a:t> (</a:t>
            </a:r>
            <a:r>
              <a:rPr lang="fr-FR" dirty="0" err="1" smtClean="0"/>
              <a:t>demonstrator</a:t>
            </a:r>
            <a:r>
              <a:rPr lang="fr-FR" dirty="0" smtClean="0"/>
              <a:t>) </a:t>
            </a:r>
            <a:r>
              <a:rPr lang="fr-FR" dirty="0" err="1" smtClean="0"/>
              <a:t>installed</a:t>
            </a:r>
            <a:r>
              <a:rPr lang="fr-FR" dirty="0" smtClean="0"/>
              <a:t> in ATLAS, </a:t>
            </a:r>
            <a:r>
              <a:rPr lang="fr-FR" dirty="0" err="1" smtClean="0"/>
              <a:t>concluding</a:t>
            </a:r>
            <a:r>
              <a:rPr lang="fr-FR" dirty="0" smtClean="0"/>
              <a:t> tests</a:t>
            </a:r>
          </a:p>
          <a:p>
            <a:pPr lvl="3"/>
            <a:r>
              <a:rPr lang="fr-FR" dirty="0" smtClean="0"/>
              <a:t>2015 – 2016 : production </a:t>
            </a:r>
          </a:p>
          <a:p>
            <a:pPr lvl="3"/>
            <a:endParaRPr lang="fr-FR" dirty="0" smtClean="0"/>
          </a:p>
          <a:p>
            <a:pPr lvl="3"/>
            <a:endParaRPr lang="fr-FR" dirty="0" smtClean="0"/>
          </a:p>
          <a:p>
            <a:pPr lvl="1"/>
            <a:endParaRPr lang="fr-FR" dirty="0" smtClean="0"/>
          </a:p>
          <a:p>
            <a:pPr lvl="1"/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1268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Upgrade du </a:t>
            </a:r>
            <a:r>
              <a:rPr lang="en-US" dirty="0" err="1" smtClean="0"/>
              <a:t>détecteur</a:t>
            </a:r>
            <a:r>
              <a:rPr lang="en-US" dirty="0" smtClean="0"/>
              <a:t> ATLAS: phase II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99698" y="1833605"/>
            <a:ext cx="8580884" cy="478309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dirty="0" err="1" smtClean="0"/>
              <a:t>Inner</a:t>
            </a:r>
            <a:r>
              <a:rPr lang="fr-FR" dirty="0" smtClean="0"/>
              <a:t> </a:t>
            </a:r>
            <a:r>
              <a:rPr lang="fr-FR" dirty="0" err="1" smtClean="0"/>
              <a:t>tracker</a:t>
            </a:r>
            <a:r>
              <a:rPr lang="fr-FR" dirty="0" smtClean="0"/>
              <a:t> upgrade (pixel):</a:t>
            </a:r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 HVCMOS-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err="1" smtClean="0"/>
              <a:t>sensors</a:t>
            </a:r>
            <a:r>
              <a:rPr lang="fr-FR" dirty="0" smtClean="0"/>
              <a:t> </a:t>
            </a:r>
            <a:r>
              <a:rPr lang="fr-FR" dirty="0" err="1" smtClean="0"/>
              <a:t>seem</a:t>
            </a:r>
            <a:r>
              <a:rPr lang="fr-FR" dirty="0" smtClean="0"/>
              <a:t> </a:t>
            </a:r>
            <a:r>
              <a:rPr lang="fr-FR" dirty="0" err="1" smtClean="0"/>
              <a:t>promising</a:t>
            </a:r>
            <a:endParaRPr lang="fr-FR" dirty="0"/>
          </a:p>
          <a:p>
            <a:pPr lvl="3"/>
            <a:r>
              <a:rPr lang="fr-FR" dirty="0" err="1" smtClean="0"/>
              <a:t>Fast</a:t>
            </a:r>
            <a:r>
              <a:rPr lang="fr-FR" dirty="0" smtClean="0"/>
              <a:t> ( &lt; 20 ns) and rad-hard</a:t>
            </a:r>
          </a:p>
          <a:p>
            <a:pPr lvl="3"/>
            <a:r>
              <a:rPr lang="fr-FR" dirty="0" err="1" smtClean="0"/>
              <a:t>Reduced</a:t>
            </a:r>
            <a:r>
              <a:rPr lang="fr-FR" dirty="0" smtClean="0"/>
              <a:t> size</a:t>
            </a:r>
          </a:p>
          <a:p>
            <a:pPr lvl="3"/>
            <a:r>
              <a:rPr lang="fr-FR" dirty="0" err="1" smtClean="0"/>
              <a:t>Reduced</a:t>
            </a:r>
            <a:r>
              <a:rPr lang="fr-FR" dirty="0" smtClean="0"/>
              <a:t> </a:t>
            </a:r>
            <a:r>
              <a:rPr lang="fr-FR" dirty="0" err="1" smtClean="0"/>
              <a:t>cost</a:t>
            </a:r>
            <a:endParaRPr lang="fr-FR" dirty="0" smtClean="0"/>
          </a:p>
          <a:p>
            <a:pPr marL="771525" lvl="3" indent="0">
              <a:buNone/>
            </a:pPr>
            <a:endParaRPr lang="fr-FR" dirty="0" smtClean="0"/>
          </a:p>
          <a:p>
            <a:pPr lvl="1"/>
            <a:r>
              <a:rPr lang="fr-FR" dirty="0" smtClean="0"/>
              <a:t>Default option : </a:t>
            </a:r>
            <a:r>
              <a:rPr lang="fr-FR" dirty="0" err="1" smtClean="0"/>
              <a:t>planar</a:t>
            </a:r>
            <a:r>
              <a:rPr lang="fr-FR" dirty="0" smtClean="0"/>
              <a:t> </a:t>
            </a:r>
            <a:r>
              <a:rPr lang="fr-FR" dirty="0" err="1" smtClean="0"/>
              <a:t>hybrid</a:t>
            </a:r>
            <a:r>
              <a:rPr lang="fr-FR" dirty="0" smtClean="0"/>
              <a:t> </a:t>
            </a:r>
            <a:r>
              <a:rPr lang="fr-FR" dirty="0" err="1" smtClean="0"/>
              <a:t>sensor</a:t>
            </a:r>
            <a:endParaRPr lang="fr-FR" dirty="0" smtClean="0"/>
          </a:p>
          <a:p>
            <a:pPr marL="0" lvl="1" indent="0">
              <a:buNone/>
            </a:pPr>
            <a:endParaRPr lang="fr-FR" dirty="0" smtClean="0"/>
          </a:p>
          <a:p>
            <a:pPr lvl="1"/>
            <a:r>
              <a:rPr lang="en-US" dirty="0">
                <a:cs typeface="Tahoma" pitchFamily="34" charset="0"/>
              </a:rPr>
              <a:t>Demonstration of feasibility by 2016, in time for </a:t>
            </a:r>
            <a:r>
              <a:rPr lang="en-US" dirty="0" smtClean="0">
                <a:cs typeface="Tahoma" pitchFamily="34" charset="0"/>
              </a:rPr>
              <a:t>pixel </a:t>
            </a:r>
            <a:r>
              <a:rPr lang="en-US" dirty="0">
                <a:cs typeface="Tahoma" pitchFamily="34" charset="0"/>
              </a:rPr>
              <a:t>Phase II </a:t>
            </a:r>
            <a:r>
              <a:rPr lang="en-US" dirty="0" smtClean="0">
                <a:cs typeface="Tahoma" pitchFamily="34" charset="0"/>
              </a:rPr>
              <a:t>TDR</a:t>
            </a:r>
          </a:p>
          <a:p>
            <a:pPr marL="0" lvl="1" indent="0">
              <a:buNone/>
            </a:pPr>
            <a:r>
              <a:rPr lang="en-US" dirty="0">
                <a:cs typeface="Tahoma" pitchFamily="34" charset="0"/>
              </a:rPr>
              <a:t> </a:t>
            </a:r>
            <a:r>
              <a:rPr lang="en-US" dirty="0" smtClean="0">
                <a:cs typeface="Tahoma" pitchFamily="34" charset="0"/>
              </a:rPr>
              <a:t>                                    ( </a:t>
            </a:r>
            <a:r>
              <a:rPr lang="en-US" dirty="0">
                <a:cs typeface="Tahoma" pitchFamily="34" charset="0"/>
              </a:rPr>
              <a:t>foreseen end of </a:t>
            </a:r>
            <a:r>
              <a:rPr lang="en-US" dirty="0" smtClean="0">
                <a:cs typeface="Tahoma" pitchFamily="34" charset="0"/>
              </a:rPr>
              <a:t>2017)</a:t>
            </a:r>
            <a:endParaRPr lang="fr-FR" dirty="0" smtClean="0"/>
          </a:p>
          <a:p>
            <a:pPr lvl="1"/>
            <a:endParaRPr lang="fr-FR" dirty="0"/>
          </a:p>
          <a:p>
            <a:pPr lvl="1"/>
            <a:r>
              <a:rPr lang="fr-FR" dirty="0" smtClean="0"/>
              <a:t>Saclay possible implication:</a:t>
            </a:r>
          </a:p>
          <a:p>
            <a:pPr lvl="3"/>
            <a:r>
              <a:rPr lang="en-US" dirty="0"/>
              <a:t>microelectronic design (MAPS), pixel sensors in-lab tests and irradiations, readout </a:t>
            </a:r>
            <a:r>
              <a:rPr lang="en-US" dirty="0" smtClean="0"/>
              <a:t>systems</a:t>
            </a:r>
          </a:p>
          <a:p>
            <a:pPr lvl="3"/>
            <a:r>
              <a:rPr lang="en-GB" dirty="0"/>
              <a:t>Pixel detector design and performances for physics</a:t>
            </a:r>
          </a:p>
          <a:p>
            <a:pPr lvl="3"/>
            <a:r>
              <a:rPr lang="en-GB" dirty="0"/>
              <a:t>Next step: </a:t>
            </a:r>
            <a:r>
              <a:rPr lang="en-US" dirty="0"/>
              <a:t>participation to the design of </a:t>
            </a:r>
            <a:r>
              <a:rPr lang="en-US" dirty="0" smtClean="0"/>
              <a:t>demonstrators (collaboration with CPPM)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9050" y="2024302"/>
            <a:ext cx="3061532" cy="151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4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Upgrade du </a:t>
            </a:r>
            <a:r>
              <a:rPr lang="en-US" dirty="0" err="1" smtClean="0"/>
              <a:t>détecteur</a:t>
            </a:r>
            <a:r>
              <a:rPr lang="en-US" dirty="0" smtClean="0"/>
              <a:t> CMS:</a:t>
            </a:r>
            <a:r>
              <a:rPr lang="en-US" dirty="0"/>
              <a:t> </a:t>
            </a:r>
            <a:r>
              <a:rPr lang="en-US" dirty="0" smtClean="0"/>
              <a:t>phase II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4077072"/>
            <a:ext cx="3543816" cy="180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199698" y="1740751"/>
            <a:ext cx="8172464" cy="48251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dirty="0" smtClean="0"/>
              <a:t>ECAL barrel/ front end </a:t>
            </a:r>
            <a:r>
              <a:rPr lang="fr-FR" dirty="0" err="1" smtClean="0"/>
              <a:t>electronics</a:t>
            </a:r>
            <a:endParaRPr lang="fr-FR" dirty="0"/>
          </a:p>
          <a:p>
            <a:pPr lvl="1"/>
            <a:r>
              <a:rPr lang="fr-FR" dirty="0" err="1" smtClean="0"/>
              <a:t>Continuity</a:t>
            </a:r>
            <a:r>
              <a:rPr lang="fr-FR" dirty="0" smtClean="0"/>
              <a:t> of the Saclay </a:t>
            </a:r>
            <a:r>
              <a:rPr lang="fr-FR" dirty="0" err="1" smtClean="0"/>
              <a:t>historical</a:t>
            </a:r>
            <a:r>
              <a:rPr lang="fr-FR" dirty="0" smtClean="0"/>
              <a:t> </a:t>
            </a:r>
            <a:r>
              <a:rPr lang="fr-FR" dirty="0" err="1" smtClean="0"/>
              <a:t>commitments</a:t>
            </a:r>
            <a:r>
              <a:rPr lang="fr-FR" dirty="0" smtClean="0"/>
              <a:t> </a:t>
            </a:r>
          </a:p>
          <a:p>
            <a:pPr lvl="3"/>
            <a:r>
              <a:rPr lang="fr-FR" dirty="0" smtClean="0"/>
              <a:t>ECAL calibration, laser monitoring of ECAL </a:t>
            </a:r>
            <a:r>
              <a:rPr lang="fr-FR" dirty="0" err="1" smtClean="0"/>
              <a:t>crystals</a:t>
            </a:r>
            <a:r>
              <a:rPr lang="fr-FR" dirty="0" smtClean="0"/>
              <a:t>, </a:t>
            </a:r>
            <a:r>
              <a:rPr lang="fr-FR" dirty="0" err="1" smtClean="0"/>
              <a:t>selective</a:t>
            </a:r>
            <a:r>
              <a:rPr lang="fr-FR" dirty="0" smtClean="0"/>
              <a:t> </a:t>
            </a:r>
            <a:r>
              <a:rPr lang="fr-FR" dirty="0" err="1" smtClean="0"/>
              <a:t>readout</a:t>
            </a:r>
            <a:r>
              <a:rPr lang="fr-FR" dirty="0" smtClean="0"/>
              <a:t> processors (trigger)</a:t>
            </a:r>
          </a:p>
          <a:p>
            <a:pPr lvl="3"/>
            <a:r>
              <a:rPr lang="fr-FR" dirty="0" err="1" smtClean="0"/>
              <a:t>Mandatory</a:t>
            </a:r>
            <a:r>
              <a:rPr lang="fr-FR" dirty="0" smtClean="0"/>
              <a:t> for in </a:t>
            </a:r>
            <a:r>
              <a:rPr lang="fr-FR" dirty="0" err="1" smtClean="0"/>
              <a:t>particular</a:t>
            </a:r>
            <a:r>
              <a:rPr lang="fr-FR" dirty="0" smtClean="0"/>
              <a:t> H </a:t>
            </a:r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gg</a:t>
            </a:r>
            <a:r>
              <a:rPr lang="fr-FR" dirty="0" smtClean="0"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fr-FR" dirty="0"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fr-FR" dirty="0" smtClean="0">
                <a:sym typeface="Wingdings" panose="05000000000000000000" pitchFamily="2" charset="2"/>
              </a:rPr>
              <a:t>HL-LHC challenges for CMS ECAL:</a:t>
            </a:r>
          </a:p>
          <a:p>
            <a:pPr lvl="3"/>
            <a:r>
              <a:rPr lang="fr-FR" dirty="0" smtClean="0">
                <a:latin typeface="Symbol" panose="05050102010706020507" pitchFamily="18" charset="2"/>
                <a:sym typeface="Wingdings" panose="05000000000000000000" pitchFamily="2" charset="2"/>
              </a:rPr>
              <a:t>1 </a:t>
            </a:r>
            <a:r>
              <a:rPr lang="fr-FR" dirty="0" err="1" smtClean="0">
                <a:sym typeface="Wingdings" panose="05000000000000000000" pitchFamily="2" charset="2"/>
              </a:rPr>
              <a:t>crystal</a:t>
            </a:r>
            <a:r>
              <a:rPr lang="fr-FR" dirty="0" smtClean="0">
                <a:sym typeface="Wingdings" panose="05000000000000000000" pitchFamily="2" charset="2"/>
              </a:rPr>
              <a:t> </a:t>
            </a:r>
            <a:r>
              <a:rPr lang="fr-FR" dirty="0" err="1" smtClean="0">
                <a:sym typeface="Wingdings" panose="05000000000000000000" pitchFamily="2" charset="2"/>
              </a:rPr>
              <a:t>anomalous</a:t>
            </a:r>
            <a:r>
              <a:rPr lang="fr-FR" dirty="0" smtClean="0">
                <a:sym typeface="Wingdings" panose="05000000000000000000" pitchFamily="2" charset="2"/>
              </a:rPr>
              <a:t> signal/</a:t>
            </a:r>
            <a:r>
              <a:rPr lang="fr-FR" dirty="0" err="1" smtClean="0">
                <a:sym typeface="Wingdings" panose="05000000000000000000" pitchFamily="2" charset="2"/>
              </a:rPr>
              <a:t>crossing</a:t>
            </a:r>
            <a:r>
              <a:rPr lang="fr-FR" dirty="0" smtClean="0">
                <a:sym typeface="Wingdings" panose="05000000000000000000" pitchFamily="2" charset="2"/>
              </a:rPr>
              <a:t> @HL-LHC</a:t>
            </a:r>
          </a:p>
          <a:p>
            <a:pPr lvl="3"/>
            <a:r>
              <a:rPr lang="fr-FR" dirty="0" smtClean="0">
                <a:sym typeface="Wingdings" panose="05000000000000000000" pitchFamily="2" charset="2"/>
              </a:rPr>
              <a:t>pile-up (140/ </a:t>
            </a:r>
            <a:r>
              <a:rPr lang="fr-FR" dirty="0" err="1" smtClean="0">
                <a:sym typeface="Wingdings" panose="05000000000000000000" pitchFamily="2" charset="2"/>
              </a:rPr>
              <a:t>crossing</a:t>
            </a:r>
            <a:r>
              <a:rPr lang="fr-FR" dirty="0" smtClean="0">
                <a:sym typeface="Wingdings" panose="05000000000000000000" pitchFamily="2" charset="2"/>
              </a:rPr>
              <a:t>)</a:t>
            </a:r>
          </a:p>
          <a:p>
            <a:pPr lvl="3"/>
            <a:r>
              <a:rPr lang="fr-FR" dirty="0" smtClean="0">
                <a:latin typeface="+mj-lt"/>
              </a:rPr>
              <a:t>APD </a:t>
            </a:r>
            <a:r>
              <a:rPr lang="fr-FR" dirty="0" err="1" smtClean="0">
                <a:latin typeface="+mj-lt"/>
              </a:rPr>
              <a:t>leakage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current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increase</a:t>
            </a:r>
            <a:endParaRPr lang="fr-FR" dirty="0" smtClean="0">
              <a:latin typeface="+mj-lt"/>
            </a:endParaRPr>
          </a:p>
          <a:p>
            <a:pPr lvl="3"/>
            <a:r>
              <a:rPr lang="fr-FR" dirty="0" smtClean="0">
                <a:latin typeface="+mj-lt"/>
                <a:sym typeface="Wingdings" panose="05000000000000000000" pitchFamily="2" charset="2"/>
              </a:rPr>
              <a:t> change of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electronics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:</a:t>
            </a:r>
          </a:p>
          <a:p>
            <a:pPr lvl="4"/>
            <a:r>
              <a:rPr lang="fr-FR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increase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of trigger rate (1 MHz),</a:t>
            </a:r>
          </a:p>
          <a:p>
            <a:pPr lvl="4"/>
            <a:r>
              <a:rPr lang="fr-FR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latency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time (12 µs)</a:t>
            </a:r>
          </a:p>
          <a:p>
            <a:pPr lvl="4"/>
            <a:r>
              <a:rPr lang="fr-FR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readout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with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full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granularity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for L1 trigger</a:t>
            </a:r>
          </a:p>
          <a:p>
            <a:pPr lvl="1"/>
            <a:r>
              <a:rPr lang="fr-FR" dirty="0" smtClean="0">
                <a:latin typeface="+mj-lt"/>
                <a:sym typeface="Wingdings" panose="05000000000000000000" pitchFamily="2" charset="2"/>
              </a:rPr>
              <a:t>Saclay implication:</a:t>
            </a:r>
          </a:p>
          <a:p>
            <a:pPr lvl="3"/>
            <a:r>
              <a:rPr lang="fr-FR" dirty="0" smtClean="0">
                <a:latin typeface="+mj-lt"/>
                <a:sym typeface="Wingdings" panose="05000000000000000000" pitchFamily="2" charset="2"/>
              </a:rPr>
              <a:t>Upgrade of the laser monitoring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under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test</a:t>
            </a:r>
          </a:p>
          <a:p>
            <a:pPr lvl="3"/>
            <a:r>
              <a:rPr lang="fr-FR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very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front end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electronics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(TDR 2016)</a:t>
            </a:r>
            <a:endParaRPr lang="fr-FR" dirty="0">
              <a:latin typeface="+mj-lt"/>
              <a:sym typeface="Wingdings" panose="05000000000000000000" pitchFamily="2" charset="2"/>
            </a:endParaRPr>
          </a:p>
          <a:p>
            <a:pPr lvl="3"/>
            <a:r>
              <a:rPr lang="fr-FR" dirty="0" smtClean="0">
                <a:latin typeface="+mj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readout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and trigger </a:t>
            </a:r>
            <a:r>
              <a:rPr lang="fr-FR" dirty="0" err="1" smtClean="0">
                <a:latin typeface="+mj-lt"/>
                <a:sym typeface="Wingdings" panose="05000000000000000000" pitchFamily="2" charset="2"/>
              </a:rPr>
              <a:t>under</a:t>
            </a:r>
            <a:r>
              <a:rPr lang="fr-FR" dirty="0" smtClean="0">
                <a:latin typeface="+mj-lt"/>
                <a:sym typeface="Wingdings" panose="05000000000000000000" pitchFamily="2" charset="2"/>
              </a:rPr>
              <a:t> discussion</a:t>
            </a:r>
            <a:endParaRPr lang="fr-FR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777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LHC schedule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28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32" y="1778894"/>
            <a:ext cx="6233436" cy="465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90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ATLAS detector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29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899" y="1728033"/>
            <a:ext cx="6244167" cy="470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8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7200" y="2324100"/>
            <a:ext cx="3746500" cy="3017621"/>
            <a:chOff x="3251200" y="2397359"/>
            <a:chExt cx="3556000" cy="2857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1200" y="2397359"/>
              <a:ext cx="3556000" cy="2857500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4542474" y="3711169"/>
              <a:ext cx="0" cy="392384"/>
            </a:xfrm>
            <a:prstGeom prst="line">
              <a:avLst/>
            </a:prstGeom>
            <a:ln w="38100" cmpd="sng">
              <a:solidFill>
                <a:srgbClr val="0000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650886" y="3172978"/>
              <a:ext cx="1558540" cy="474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 smtClean="0">
                  <a:solidFill>
                    <a:srgbClr val="0000FF"/>
                  </a:solidFill>
                </a:rPr>
                <a:t>Découverte</a:t>
              </a:r>
              <a:r>
                <a:rPr lang="en-US" sz="1200" b="1" dirty="0" smtClean="0">
                  <a:solidFill>
                    <a:srgbClr val="0000FF"/>
                  </a:solidFill>
                </a:rPr>
                <a:t> du boson</a:t>
              </a:r>
            </a:p>
            <a:p>
              <a:pPr algn="ctr"/>
              <a:r>
                <a:rPr lang="en-US" sz="1200" b="1" dirty="0" smtClean="0">
                  <a:solidFill>
                    <a:srgbClr val="0000FF"/>
                  </a:solidFill>
                </a:rPr>
                <a:t> de Higgs ≈ 10 fb</a:t>
              </a:r>
              <a:r>
                <a:rPr lang="en-US" sz="1200" b="1" baseline="30000" dirty="0" smtClean="0">
                  <a:solidFill>
                    <a:srgbClr val="0000FF"/>
                  </a:solidFill>
                </a:rPr>
                <a:t>-1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036" y="4715394"/>
            <a:ext cx="908896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mtClean="0"/>
          </a:p>
          <a:p>
            <a:endParaRPr lang="fr-FR" sz="2000" b="1" smtClean="0">
              <a:solidFill>
                <a:srgbClr val="990000"/>
              </a:solidFill>
            </a:endParaRPr>
          </a:p>
          <a:p>
            <a:r>
              <a:rPr lang="fr-FR" sz="2000" b="1" smtClean="0">
                <a:solidFill>
                  <a:srgbClr val="990000"/>
                </a:solidFill>
              </a:rPr>
              <a:t>Défis relevés:</a:t>
            </a:r>
          </a:p>
          <a:p>
            <a:pPr marL="285750" indent="-285750">
              <a:buFont typeface="Arial"/>
              <a:buChar char="•"/>
            </a:pPr>
            <a:r>
              <a:rPr lang="fr-FR" sz="1600" smtClean="0"/>
              <a:t>Trigger: sélectionner 400 événements sur 20M par seconde sans perdre la physique d’intérêt  </a:t>
            </a:r>
          </a:p>
          <a:p>
            <a:pPr marL="285750" indent="-285750">
              <a:buFont typeface="Arial"/>
              <a:buChar char="•"/>
            </a:pPr>
            <a:r>
              <a:rPr lang="fr-FR" sz="1600" smtClean="0"/>
              <a:t>Computing: reconstruire, stocker, distribuer les données</a:t>
            </a:r>
          </a:p>
          <a:p>
            <a:pPr marL="285750" indent="-285750">
              <a:buFont typeface="Arial"/>
              <a:buChar char="•"/>
            </a:pPr>
            <a:r>
              <a:rPr lang="fr-FR" sz="1600" smtClean="0"/>
              <a:t>Détection: conserver de bonnes performances avec plus de 20 interactions par croisement</a:t>
            </a:r>
            <a:endParaRPr lang="fr-FR" sz="160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Remarquables</a:t>
            </a:r>
            <a:r>
              <a:rPr lang="en-US" dirty="0" smtClean="0"/>
              <a:t> performances </a:t>
            </a:r>
            <a:r>
              <a:rPr lang="en-US" dirty="0" smtClean="0"/>
              <a:t>du LHC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63501" y="1332278"/>
            <a:ext cx="8894238" cy="9664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200" smtClean="0"/>
          </a:p>
          <a:p>
            <a:pPr marL="0" indent="0">
              <a:buNone/>
            </a:pPr>
            <a:r>
              <a:rPr lang="fr-FR" sz="2000" b="1" smtClean="0">
                <a:solidFill>
                  <a:schemeClr val="accent1"/>
                </a:solidFill>
              </a:rPr>
              <a:t>Le Run I (2010-2012):</a:t>
            </a:r>
            <a:endParaRPr lang="fr-FR" sz="1800" smtClean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44400" y="1699945"/>
            <a:ext cx="5813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mtClean="0">
                <a:solidFill>
                  <a:srgbClr val="FF0000"/>
                </a:solidFill>
              </a:rPr>
              <a:t>≈ 25 fb</a:t>
            </a:r>
            <a:r>
              <a:rPr lang="fr-FR" baseline="30000" smtClean="0">
                <a:solidFill>
                  <a:srgbClr val="FF0000"/>
                </a:solidFill>
              </a:rPr>
              <a:t>-1</a:t>
            </a:r>
            <a:r>
              <a:rPr lang="fr-FR" smtClean="0">
                <a:solidFill>
                  <a:srgbClr val="FF0000"/>
                </a:solidFill>
              </a:rPr>
              <a:t> de luminosité intégrée, </a:t>
            </a:r>
          </a:p>
          <a:p>
            <a:pPr marL="285750" indent="-285750">
              <a:buFont typeface="Arial"/>
              <a:buChar char="•"/>
            </a:pPr>
            <a:r>
              <a:rPr lang="fr-FR" smtClean="0">
                <a:solidFill>
                  <a:srgbClr val="FF0000"/>
                </a:solidFill>
              </a:rPr>
              <a:t>Performances de conception dépassées mi 2012</a:t>
            </a:r>
            <a:endParaRPr lang="fr-FR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808" y="2891339"/>
            <a:ext cx="3609024" cy="182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81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CMS detector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233" y="1794933"/>
            <a:ext cx="6040434" cy="45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8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39700" y="1416942"/>
            <a:ext cx="9004299" cy="537984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Historique</a:t>
            </a:r>
            <a:r>
              <a:rPr lang="en-US" sz="2000" b="1" dirty="0" smtClean="0">
                <a:solidFill>
                  <a:schemeClr val="accent1"/>
                </a:solidFill>
              </a:rPr>
              <a:t>: </a:t>
            </a:r>
            <a:r>
              <a:rPr lang="en-US" sz="2000" b="1" dirty="0" err="1" smtClean="0">
                <a:solidFill>
                  <a:schemeClr val="tx1"/>
                </a:solidFill>
              </a:rPr>
              <a:t>probabilité</a:t>
            </a:r>
            <a:r>
              <a:rPr lang="en-US" sz="2000" b="1" dirty="0" smtClean="0">
                <a:solidFill>
                  <a:schemeClr val="tx1"/>
                </a:solidFill>
              </a:rPr>
              <a:t> pour </a:t>
            </a:r>
            <a:r>
              <a:rPr lang="en-US" sz="2000" b="1" dirty="0" err="1" smtClean="0">
                <a:solidFill>
                  <a:schemeClr val="tx1"/>
                </a:solidFill>
              </a:rPr>
              <a:t>que</a:t>
            </a:r>
            <a:r>
              <a:rPr lang="en-US" sz="2000" b="1" dirty="0" smtClean="0">
                <a:solidFill>
                  <a:schemeClr val="tx1"/>
                </a:solidFill>
              </a:rPr>
              <a:t> les </a:t>
            </a:r>
            <a:r>
              <a:rPr lang="en-US" sz="2000" b="1" dirty="0" err="1" smtClean="0">
                <a:solidFill>
                  <a:schemeClr val="tx1"/>
                </a:solidFill>
              </a:rPr>
              <a:t>données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observées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soient</a:t>
            </a:r>
            <a:r>
              <a:rPr lang="en-US" sz="2000" b="1" dirty="0" smtClean="0">
                <a:solidFill>
                  <a:schemeClr val="tx1"/>
                </a:solidFill>
              </a:rPr>
              <a:t> du bruit de fond en </a:t>
            </a:r>
            <a:r>
              <a:rPr lang="en-US" sz="2000" b="1" dirty="0" err="1" smtClean="0">
                <a:solidFill>
                  <a:schemeClr val="tx1"/>
                </a:solidFill>
              </a:rPr>
              <a:t>fonction</a:t>
            </a:r>
            <a:r>
              <a:rPr lang="en-US" sz="2000" b="1" dirty="0" smtClean="0">
                <a:solidFill>
                  <a:schemeClr val="tx1"/>
                </a:solidFill>
              </a:rPr>
              <a:t> de la masse et du temps: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" y="2786460"/>
            <a:ext cx="2857500" cy="3238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061" y="2824560"/>
            <a:ext cx="2844800" cy="3467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07661" y="2893894"/>
            <a:ext cx="18170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Été</a:t>
            </a:r>
            <a:r>
              <a:rPr lang="en-US" b="1" dirty="0" smtClean="0"/>
              <a:t> 2011:</a:t>
            </a:r>
          </a:p>
          <a:p>
            <a:r>
              <a:rPr lang="en-US" dirty="0" smtClean="0"/>
              <a:t>1fb</a:t>
            </a:r>
            <a:r>
              <a:rPr lang="en-US" baseline="30000" dirty="0" smtClean="0"/>
              <a:t>-1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premières </a:t>
            </a:r>
            <a:r>
              <a:rPr lang="en-US" dirty="0" err="1" smtClean="0"/>
              <a:t>limites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94000" y="4532194"/>
            <a:ext cx="17529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Décembre</a:t>
            </a:r>
            <a:r>
              <a:rPr lang="en-US" b="1" dirty="0" smtClean="0"/>
              <a:t> 2012:</a:t>
            </a:r>
          </a:p>
          <a:p>
            <a:r>
              <a:rPr lang="en-US" dirty="0" smtClean="0"/>
              <a:t>5fb</a:t>
            </a:r>
            <a:r>
              <a:rPr lang="en-US" baseline="30000" dirty="0" smtClean="0"/>
              <a:t>-1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premiers </a:t>
            </a:r>
            <a:r>
              <a:rPr lang="en-US" dirty="0" err="1" smtClean="0"/>
              <a:t>signes</a:t>
            </a:r>
            <a:endParaRPr lang="en-US" dirty="0" smtClean="0"/>
          </a:p>
          <a:p>
            <a:r>
              <a:rPr lang="en-US" dirty="0" err="1" smtClean="0"/>
              <a:t>à</a:t>
            </a:r>
            <a:r>
              <a:rPr lang="en-US" dirty="0" smtClean="0"/>
              <a:t> 125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548662" y="2868494"/>
            <a:ext cx="12531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Été</a:t>
            </a:r>
            <a:r>
              <a:rPr lang="en-US" b="1" dirty="0" smtClean="0"/>
              <a:t> 2012: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10fb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découverte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58495" y="4322128"/>
            <a:ext cx="1752929" cy="230832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Décembre</a:t>
            </a:r>
            <a:r>
              <a:rPr lang="en-US" b="1" dirty="0" smtClean="0">
                <a:solidFill>
                  <a:srgbClr val="000000"/>
                </a:solidFill>
              </a:rPr>
              <a:t> 2012: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25fb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début </a:t>
            </a:r>
            <a:r>
              <a:rPr lang="en-US" b="1" dirty="0" err="1" smtClean="0">
                <a:solidFill>
                  <a:srgbClr val="FF0000"/>
                </a:solidFill>
              </a:rPr>
              <a:t>d’une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nouvelle </a:t>
            </a:r>
            <a:r>
              <a:rPr lang="en-US" b="1" dirty="0" err="1" smtClean="0">
                <a:solidFill>
                  <a:srgbClr val="FF0000"/>
                </a:solidFill>
              </a:rPr>
              <a:t>ère</a:t>
            </a:r>
            <a:r>
              <a:rPr lang="en-US" b="1" dirty="0">
                <a:solidFill>
                  <a:srgbClr val="FF0000"/>
                </a:solidFill>
              </a:rPr>
              <a:t>,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mesures</a:t>
            </a:r>
            <a:r>
              <a:rPr lang="en-US" b="1" dirty="0" smtClean="0">
                <a:solidFill>
                  <a:srgbClr val="FF0000"/>
                </a:solidFill>
              </a:rPr>
              <a:t> des 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propriétés</a:t>
            </a:r>
            <a:r>
              <a:rPr lang="en-US" b="1" dirty="0" smtClean="0">
                <a:solidFill>
                  <a:srgbClr val="FF0000"/>
                </a:solidFill>
              </a:rPr>
              <a:t> du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boson de Higgs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30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Higgs: </a:t>
            </a:r>
            <a:r>
              <a:rPr lang="en-US" dirty="0" err="1" smtClean="0"/>
              <a:t>différents</a:t>
            </a:r>
            <a:r>
              <a:rPr lang="en-US" dirty="0" smtClean="0"/>
              <a:t> </a:t>
            </a:r>
            <a:r>
              <a:rPr lang="en-US" dirty="0" err="1" smtClean="0"/>
              <a:t>canaux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698"/>
            <a:ext cx="9144000" cy="453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90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99" y="2915813"/>
            <a:ext cx="5621867" cy="29331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Higgs: spin/</a:t>
            </a:r>
            <a:r>
              <a:rPr lang="en-US" dirty="0" err="1" smtClean="0"/>
              <a:t>parité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9698" y="1569342"/>
            <a:ext cx="8986641" cy="5379849"/>
          </a:xfrm>
          <a:prstGeom prst="rect">
            <a:avLst/>
          </a:prstGeom>
        </p:spPr>
        <p:txBody>
          <a:bodyPr vert="horz" lIns="91430" tIns="45715" rIns="91430" bIns="45715" rtlCol="0">
            <a:noAutofit/>
          </a:bodyPr>
          <a:lstStyle>
            <a:lvl1pPr marL="453974" indent="-453974" algn="l" defTabSz="914296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296" indent="-457148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331" indent="-346036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018" indent="-339686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704" indent="-331750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502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42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69875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273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200" dirty="0" smtClean="0"/>
          </a:p>
          <a:p>
            <a:pPr marL="0" indent="0">
              <a:buFont typeface="Wingdings" pitchFamily="2" charset="2"/>
              <a:buNone/>
            </a:pPr>
            <a:r>
              <a:rPr lang="en-US" sz="2000" b="1" dirty="0" smtClean="0">
                <a:solidFill>
                  <a:schemeClr val="accent1"/>
                </a:solidFill>
              </a:rPr>
              <a:t>Contributions </a:t>
            </a:r>
            <a:r>
              <a:rPr lang="en-US" sz="2000" b="1" dirty="0" err="1" smtClean="0">
                <a:solidFill>
                  <a:schemeClr val="accent1"/>
                </a:solidFill>
              </a:rPr>
              <a:t>importantes</a:t>
            </a:r>
            <a:r>
              <a:rPr lang="en-US" sz="2000" b="1" dirty="0" smtClean="0">
                <a:solidFill>
                  <a:schemeClr val="accent1"/>
                </a:solidFill>
              </a:rPr>
              <a:t> des </a:t>
            </a:r>
            <a:r>
              <a:rPr lang="en-US" sz="2000" b="1" dirty="0" err="1" smtClean="0">
                <a:solidFill>
                  <a:schemeClr val="accent1"/>
                </a:solidFill>
              </a:rPr>
              <a:t>groupes</a:t>
            </a:r>
            <a:r>
              <a:rPr lang="en-US" sz="2000" b="1" dirty="0" smtClean="0">
                <a:solidFill>
                  <a:schemeClr val="accent1"/>
                </a:solidFill>
              </a:rPr>
              <a:t> de </a:t>
            </a:r>
            <a:r>
              <a:rPr lang="en-US" sz="2000" b="1" dirty="0" err="1" smtClean="0">
                <a:solidFill>
                  <a:schemeClr val="accent1"/>
                </a:solidFill>
              </a:rPr>
              <a:t>l’IRFU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à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ces</a:t>
            </a:r>
            <a:r>
              <a:rPr lang="en-US" sz="2000" b="1" dirty="0" smtClean="0">
                <a:solidFill>
                  <a:schemeClr val="accent1"/>
                </a:solidFill>
              </a:rPr>
              <a:t> analyses </a:t>
            </a:r>
          </a:p>
          <a:p>
            <a:pPr marL="0" indent="0">
              <a:buFont typeface="Wingdings" pitchFamily="2" charset="2"/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La </a:t>
            </a:r>
            <a:r>
              <a:rPr lang="en-US" sz="1800" dirty="0" err="1" smtClean="0">
                <a:solidFill>
                  <a:srgbClr val="FF0000"/>
                </a:solidFill>
              </a:rPr>
              <a:t>cinématique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permet</a:t>
            </a:r>
            <a:r>
              <a:rPr lang="en-US" sz="1800" dirty="0" smtClean="0">
                <a:solidFill>
                  <a:srgbClr val="FF0000"/>
                </a:solidFill>
              </a:rPr>
              <a:t> de </a:t>
            </a:r>
            <a:r>
              <a:rPr lang="en-US" sz="1800" dirty="0" err="1" smtClean="0">
                <a:solidFill>
                  <a:srgbClr val="FF0000"/>
                </a:solidFill>
              </a:rPr>
              <a:t>discriminer</a:t>
            </a:r>
            <a:r>
              <a:rPr lang="en-US" sz="1800" dirty="0" smtClean="0">
                <a:solidFill>
                  <a:srgbClr val="FF0000"/>
                </a:solidFill>
              </a:rPr>
              <a:t> les </a:t>
            </a:r>
            <a:r>
              <a:rPr lang="en-US" sz="1800" dirty="0" err="1" smtClean="0">
                <a:solidFill>
                  <a:srgbClr val="FF0000"/>
                </a:solidFill>
              </a:rPr>
              <a:t>diffentes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hypothèses</a:t>
            </a:r>
            <a:r>
              <a:rPr lang="en-US" sz="1800" dirty="0" smtClean="0">
                <a:solidFill>
                  <a:srgbClr val="FF0000"/>
                </a:solidFill>
              </a:rPr>
              <a:t> de spin/</a:t>
            </a:r>
            <a:r>
              <a:rPr lang="en-US" sz="1800" dirty="0" err="1" smtClean="0">
                <a:solidFill>
                  <a:srgbClr val="FF0000"/>
                </a:solidFill>
              </a:rPr>
              <a:t>parité</a:t>
            </a:r>
            <a:r>
              <a:rPr lang="en-US" sz="1800" dirty="0" smtClean="0">
                <a:solidFill>
                  <a:srgbClr val="FF0000"/>
                </a:solidFill>
              </a:rPr>
              <a:t>. </a:t>
            </a:r>
          </a:p>
          <a:p>
            <a:pPr marL="0" indent="0">
              <a:buFont typeface="Wingdings" pitchFamily="2" charset="2"/>
              <a:buNone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Les </a:t>
            </a:r>
            <a:r>
              <a:rPr lang="en-US" sz="1800" b="1" dirty="0" err="1" smtClean="0">
                <a:solidFill>
                  <a:srgbClr val="FF0000"/>
                </a:solidFill>
              </a:rPr>
              <a:t>données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favorisent</a:t>
            </a:r>
            <a:r>
              <a:rPr lang="en-US" sz="1800" b="1" dirty="0" smtClean="0">
                <a:solidFill>
                  <a:srgbClr val="FF0000"/>
                </a:solidFill>
              </a:rPr>
              <a:t> le boson de Higgs du </a:t>
            </a:r>
            <a:r>
              <a:rPr lang="en-US" sz="1800" b="1" dirty="0" err="1" smtClean="0">
                <a:solidFill>
                  <a:srgbClr val="FF0000"/>
                </a:solidFill>
              </a:rPr>
              <a:t>Modèle</a:t>
            </a:r>
            <a:r>
              <a:rPr lang="en-US" sz="1800" b="1" dirty="0" smtClean="0">
                <a:solidFill>
                  <a:srgbClr val="FF0000"/>
                </a:solidFill>
              </a:rPr>
              <a:t> Standard: 0</a:t>
            </a:r>
            <a:r>
              <a:rPr lang="en-US" sz="18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(spin 2 </a:t>
            </a:r>
            <a:r>
              <a:rPr lang="en-US" sz="1600" dirty="0" err="1" smtClean="0">
                <a:solidFill>
                  <a:schemeClr val="tx1"/>
                </a:solidFill>
              </a:rPr>
              <a:t>exclu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à</a:t>
            </a:r>
            <a:r>
              <a:rPr lang="en-US" sz="1600" dirty="0" smtClean="0">
                <a:solidFill>
                  <a:schemeClr val="tx1"/>
                </a:solidFill>
              </a:rPr>
              <a:t> plus de 99% CL, spin 1 </a:t>
            </a:r>
            <a:r>
              <a:rPr lang="en-US" sz="1600" dirty="0" err="1" smtClean="0">
                <a:solidFill>
                  <a:schemeClr val="tx1"/>
                </a:solidFill>
              </a:rPr>
              <a:t>interdit</a:t>
            </a:r>
            <a:r>
              <a:rPr lang="en-US" sz="1600" dirty="0" smtClean="0">
                <a:solidFill>
                  <a:schemeClr val="tx1"/>
                </a:solidFill>
              </a:rPr>
              <a:t> par </a:t>
            </a:r>
            <a:r>
              <a:rPr lang="en-US" sz="1600" dirty="0" err="1" smtClean="0">
                <a:solidFill>
                  <a:schemeClr val="tx1"/>
                </a:solidFill>
              </a:rPr>
              <a:t>γγ</a:t>
            </a:r>
            <a:r>
              <a:rPr lang="en-US" sz="1600" dirty="0" smtClean="0">
                <a:solidFill>
                  <a:schemeClr val="tx1"/>
                </a:solidFill>
              </a:rPr>
              <a:t> et </a:t>
            </a:r>
            <a:r>
              <a:rPr lang="en-US" sz="1600" dirty="0" err="1" smtClean="0">
                <a:solidFill>
                  <a:schemeClr val="tx1"/>
                </a:solidFill>
              </a:rPr>
              <a:t>exclu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à</a:t>
            </a:r>
            <a:r>
              <a:rPr lang="en-US" sz="1600" dirty="0" smtClean="0">
                <a:solidFill>
                  <a:schemeClr val="tx1"/>
                </a:solidFill>
              </a:rPr>
              <a:t> plus de 99% CL par les </a:t>
            </a:r>
            <a:r>
              <a:rPr lang="en-US" sz="1600" dirty="0" err="1" smtClean="0">
                <a:solidFill>
                  <a:schemeClr val="tx1"/>
                </a:solidFill>
              </a:rPr>
              <a:t>autres</a:t>
            </a:r>
            <a:r>
              <a:rPr lang="en-US" sz="1600" dirty="0" smtClean="0">
                <a:solidFill>
                  <a:schemeClr val="tx1"/>
                </a:solidFill>
              </a:rPr>
              <a:t> modes, </a:t>
            </a:r>
            <a:r>
              <a:rPr lang="en-US" sz="1600" dirty="0" err="1" smtClean="0">
                <a:solidFill>
                  <a:schemeClr val="tx1"/>
                </a:solidFill>
              </a:rPr>
              <a:t>hypothèse</a:t>
            </a:r>
            <a:r>
              <a:rPr lang="en-US" sz="1600" dirty="0" smtClean="0">
                <a:solidFill>
                  <a:schemeClr val="tx1"/>
                </a:solidFill>
              </a:rPr>
              <a:t> 0</a:t>
            </a:r>
            <a:r>
              <a:rPr lang="en-US" sz="1600" baseline="30000" dirty="0" smtClean="0">
                <a:solidFill>
                  <a:schemeClr val="tx1"/>
                </a:solidFill>
              </a:rPr>
              <a:t>-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exclue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à</a:t>
            </a:r>
            <a:r>
              <a:rPr lang="en-US" sz="1600" dirty="0" smtClean="0">
                <a:solidFill>
                  <a:schemeClr val="tx1"/>
                </a:solidFill>
              </a:rPr>
              <a:t> 97.8 %CL)</a:t>
            </a:r>
          </a:p>
          <a:p>
            <a:pPr marL="0" indent="0" algn="ctr">
              <a:buFont typeface="Wingdings" pitchFamily="2" charset="2"/>
              <a:buNone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sz="20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55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 Boson de Higgs: spin/</a:t>
            </a:r>
            <a:r>
              <a:rPr lang="en-US" dirty="0" err="1"/>
              <a:t>parité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8" y="2894356"/>
            <a:ext cx="2670538" cy="2012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769536"/>
            <a:ext cx="3268133" cy="4909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900" y="1769536"/>
            <a:ext cx="2501900" cy="2390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1013" y="4278771"/>
            <a:ext cx="2377787" cy="229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58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 Boson de Higgs: spin/</a:t>
            </a:r>
            <a:r>
              <a:rPr lang="en-US" dirty="0" err="1"/>
              <a:t>parité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276" y="2175204"/>
            <a:ext cx="4113486" cy="31860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49" y="2175204"/>
            <a:ext cx="4291724" cy="3002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969" y="5178040"/>
            <a:ext cx="23622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16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Production et </a:t>
            </a:r>
            <a:r>
              <a:rPr lang="en-US" dirty="0" err="1" smtClean="0"/>
              <a:t>couplages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467" y="1807665"/>
            <a:ext cx="6680199" cy="49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8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Désintégration</a:t>
            </a:r>
            <a:r>
              <a:rPr lang="en-US" dirty="0" smtClean="0"/>
              <a:t> et </a:t>
            </a:r>
            <a:r>
              <a:rPr lang="en-US" dirty="0" err="1" smtClean="0"/>
              <a:t>couplages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834" y="1734318"/>
            <a:ext cx="6828366" cy="512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378869"/>
            <a:ext cx="5181600" cy="2986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Higgs: </a:t>
            </a:r>
            <a:r>
              <a:rPr lang="en-US" dirty="0" err="1" smtClean="0"/>
              <a:t>couplages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397" y="1930399"/>
            <a:ext cx="5707977" cy="11091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301999"/>
            <a:ext cx="4426504" cy="306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Higgs: </a:t>
            </a:r>
            <a:r>
              <a:rPr lang="en-US" dirty="0" err="1" smtClean="0"/>
              <a:t>couplages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39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4166" y="1864267"/>
            <a:ext cx="551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0000"/>
                </a:solidFill>
              </a:rPr>
              <a:t>Force du signal: Production, par canal de </a:t>
            </a:r>
            <a:r>
              <a:rPr lang="en-US" b="1" dirty="0" err="1" smtClean="0">
                <a:solidFill>
                  <a:srgbClr val="990000"/>
                </a:solidFill>
              </a:rPr>
              <a:t>désintégration</a:t>
            </a:r>
            <a:endParaRPr lang="en-US" b="1" dirty="0">
              <a:solidFill>
                <a:srgbClr val="99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8" y="2421467"/>
            <a:ext cx="4332715" cy="3558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986" y="2421467"/>
            <a:ext cx="3996267" cy="361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mtClean="0"/>
              <a:t>Le détecteur ATLAS: </a:t>
            </a:r>
            <a:r>
              <a:rPr lang="fr-FR" smtClean="0"/>
              <a:t>r</a:t>
            </a:r>
            <a:r>
              <a:rPr lang="fr-FR" smtClean="0"/>
              <a:t>ôle de l’IRFU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2768" y="1349211"/>
            <a:ext cx="4559297" cy="20543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1200" smtClean="0"/>
          </a:p>
          <a:p>
            <a:pPr marL="0" indent="0">
              <a:buNone/>
            </a:pPr>
            <a:r>
              <a:rPr lang="fr-FR" sz="2000" b="1" smtClean="0">
                <a:solidFill>
                  <a:schemeClr val="accent1"/>
                </a:solidFill>
              </a:rPr>
              <a:t>Spectromètre à muons: </a:t>
            </a:r>
          </a:p>
          <a:p>
            <a:pPr marL="0" indent="0">
              <a:buNone/>
            </a:pPr>
            <a:r>
              <a:rPr lang="fr-FR" sz="1800" smtClean="0">
                <a:solidFill>
                  <a:schemeClr val="tx1"/>
                </a:solidFill>
              </a:rPr>
              <a:t>IRFU: conception, construction, alignement, reconstruction, calibration</a:t>
            </a:r>
            <a:endParaRPr lang="fr-FR" sz="1800" smtClean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49801" y="1351151"/>
            <a:ext cx="4305300" cy="1455549"/>
          </a:xfrm>
          <a:prstGeom prst="rect">
            <a:avLst/>
          </a:prstGeom>
        </p:spPr>
        <p:txBody>
          <a:bodyPr vert="horz" lIns="91430" tIns="45715" rIns="91430" bIns="45715" rtlCol="0">
            <a:noAutofit/>
          </a:bodyPr>
          <a:lstStyle>
            <a:lvl1pPr marL="453974" indent="-453974" algn="l" defTabSz="914296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296" indent="-457148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331" indent="-346036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018" indent="-339686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704" indent="-331750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502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42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69875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273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fr-FR" sz="1200" smtClean="0"/>
          </a:p>
          <a:p>
            <a:pPr marL="0" indent="0">
              <a:buFont typeface="Wingdings" pitchFamily="2" charset="2"/>
              <a:buNone/>
            </a:pPr>
            <a:r>
              <a:rPr lang="fr-FR" sz="2000" b="1" smtClean="0">
                <a:solidFill>
                  <a:schemeClr val="accent1"/>
                </a:solidFill>
              </a:rPr>
              <a:t>Calorimètre électromagnétique: </a:t>
            </a:r>
          </a:p>
          <a:p>
            <a:pPr marL="0" indent="0">
              <a:buFont typeface="Wingdings" pitchFamily="2" charset="2"/>
              <a:buNone/>
            </a:pPr>
            <a:r>
              <a:rPr lang="fr-FR" sz="1800" smtClean="0">
                <a:solidFill>
                  <a:srgbClr val="000000"/>
                </a:solidFill>
              </a:rPr>
              <a:t>IRFU: conception, construction, calibration</a:t>
            </a:r>
            <a:endParaRPr lang="fr-FR" sz="1800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186" y="5882578"/>
            <a:ext cx="8819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smtClean="0">
                <a:solidFill>
                  <a:srgbClr val="FF0000"/>
                </a:solidFill>
              </a:rPr>
              <a:t>Expertise clé pour la recherche du boson de Higgs et la mesure de ses propriétés </a:t>
            </a:r>
          </a:p>
          <a:p>
            <a:pPr algn="ctr"/>
            <a:r>
              <a:rPr lang="fr-FR" b="1" smtClean="0">
                <a:solidFill>
                  <a:srgbClr val="FF0000"/>
                </a:solidFill>
              </a:rPr>
              <a:t>dans le canal H</a:t>
            </a:r>
            <a:r>
              <a:rPr lang="fr-FR" b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b="1" smtClean="0">
                <a:solidFill>
                  <a:srgbClr val="FF0000"/>
                </a:solidFill>
              </a:rPr>
              <a:t>ZZ, avec les Z se desintégrant en electrons ou en muons</a:t>
            </a:r>
            <a:endParaRPr lang="fr-FR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4121" y="5352680"/>
            <a:ext cx="1139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Construction</a:t>
            </a:r>
            <a:endParaRPr lang="fr-FR" sz="1400" b="1"/>
          </a:p>
        </p:txBody>
      </p:sp>
      <p:sp>
        <p:nvSpPr>
          <p:cNvPr id="12" name="TextBox 11"/>
          <p:cNvSpPr txBox="1"/>
          <p:nvPr/>
        </p:nvSpPr>
        <p:spPr>
          <a:xfrm>
            <a:off x="6753602" y="5348521"/>
            <a:ext cx="23903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Masse du Z en deux électrons</a:t>
            </a:r>
            <a:endParaRPr lang="fr-FR" sz="1400" b="1"/>
          </a:p>
        </p:txBody>
      </p:sp>
      <p:sp>
        <p:nvSpPr>
          <p:cNvPr id="13" name="TextBox 12"/>
          <p:cNvSpPr txBox="1"/>
          <p:nvPr/>
        </p:nvSpPr>
        <p:spPr>
          <a:xfrm>
            <a:off x="2295666" y="5268015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Rapport data/MC masse</a:t>
            </a:r>
          </a:p>
          <a:p>
            <a:r>
              <a:rPr lang="fr-FR" sz="1400" b="1" smtClean="0"/>
              <a:t>deux muons  Z, Υ, J/ψ</a:t>
            </a:r>
            <a:endParaRPr lang="fr-FR" sz="1400" b="1"/>
          </a:p>
        </p:txBody>
      </p:sp>
      <p:sp>
        <p:nvSpPr>
          <p:cNvPr id="16" name="TextBox 15"/>
          <p:cNvSpPr txBox="1"/>
          <p:nvPr/>
        </p:nvSpPr>
        <p:spPr>
          <a:xfrm>
            <a:off x="487366" y="5339906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Alignement</a:t>
            </a:r>
            <a:endParaRPr lang="fr-FR" sz="1400" b="1"/>
          </a:p>
        </p:txBody>
      </p:sp>
      <p:sp>
        <p:nvSpPr>
          <p:cNvPr id="17" name="Rectangle 16"/>
          <p:cNvSpPr/>
          <p:nvPr/>
        </p:nvSpPr>
        <p:spPr>
          <a:xfrm>
            <a:off x="38103" y="3336992"/>
            <a:ext cx="453148" cy="1648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\\Dapdc5\mansoulie\My Documents\Articles\IRFU-20ans\Bruno\Stack2_120101_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8273" y="3308541"/>
            <a:ext cx="1823165" cy="1456828"/>
          </a:xfrm>
          <a:prstGeom prst="rect">
            <a:avLst/>
          </a:prstGeom>
          <a:noFill/>
        </p:spPr>
      </p:pic>
      <p:grpSp>
        <p:nvGrpSpPr>
          <p:cNvPr id="24" name="Group 23"/>
          <p:cNvGrpSpPr/>
          <p:nvPr/>
        </p:nvGrpSpPr>
        <p:grpSpPr>
          <a:xfrm>
            <a:off x="1823479" y="3097433"/>
            <a:ext cx="2740055" cy="1914834"/>
            <a:chOff x="1772680" y="3097433"/>
            <a:chExt cx="2740055" cy="191483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2680" y="3097433"/>
              <a:ext cx="2740055" cy="191483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386667" y="3097433"/>
              <a:ext cx="1033210" cy="1283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24600" y="2996852"/>
            <a:ext cx="2819400" cy="2052153"/>
            <a:chOff x="6324600" y="2996852"/>
            <a:chExt cx="2819400" cy="205215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4600" y="2996852"/>
              <a:ext cx="2819400" cy="2052153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8026400" y="2996852"/>
              <a:ext cx="1117600" cy="1283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1" y="3225800"/>
            <a:ext cx="1790489" cy="211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4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Higgs: </a:t>
            </a:r>
            <a:r>
              <a:rPr lang="en-US" dirty="0" err="1" smtClean="0"/>
              <a:t>couplages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4166" y="1864267"/>
            <a:ext cx="441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0000"/>
                </a:solidFill>
              </a:rPr>
              <a:t>Force du signal: </a:t>
            </a:r>
            <a:r>
              <a:rPr lang="en-US" b="1" dirty="0" err="1" smtClean="0">
                <a:solidFill>
                  <a:srgbClr val="990000"/>
                </a:solidFill>
              </a:rPr>
              <a:t>évidence</a:t>
            </a:r>
            <a:r>
              <a:rPr lang="en-US" b="1" dirty="0" smtClean="0">
                <a:solidFill>
                  <a:srgbClr val="990000"/>
                </a:solidFill>
              </a:rPr>
              <a:t> de production VBF</a:t>
            </a:r>
            <a:endParaRPr lang="en-US" b="1" dirty="0">
              <a:solidFill>
                <a:srgbClr val="99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69" y="2493433"/>
            <a:ext cx="4445000" cy="3721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664" y="2493433"/>
            <a:ext cx="3827449" cy="35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4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1311109"/>
            <a:ext cx="9143999" cy="537984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000" b="1" dirty="0">
                <a:solidFill>
                  <a:schemeClr val="accent1"/>
                </a:solidFill>
              </a:rPr>
              <a:t>R</a:t>
            </a:r>
            <a:r>
              <a:rPr lang="en-US" sz="2000" b="1" dirty="0" smtClean="0">
                <a:solidFill>
                  <a:schemeClr val="accent1"/>
                </a:solidFill>
              </a:rPr>
              <a:t>apport entre le signal </a:t>
            </a:r>
            <a:r>
              <a:rPr lang="en-US" sz="2000" b="1" dirty="0" err="1" smtClean="0">
                <a:solidFill>
                  <a:schemeClr val="accent1"/>
                </a:solidFill>
              </a:rPr>
              <a:t>mesuré</a:t>
            </a:r>
            <a:r>
              <a:rPr lang="en-US" sz="2000" b="1" dirty="0" smtClean="0">
                <a:solidFill>
                  <a:schemeClr val="accent1"/>
                </a:solidFill>
              </a:rPr>
              <a:t> et le signal </a:t>
            </a:r>
            <a:r>
              <a:rPr lang="en-US" sz="2000" b="1" dirty="0" err="1" smtClean="0">
                <a:solidFill>
                  <a:schemeClr val="accent1"/>
                </a:solidFill>
              </a:rPr>
              <a:t>attendu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dans</a:t>
            </a:r>
            <a:r>
              <a:rPr lang="en-US" sz="2000" b="1" dirty="0" smtClean="0">
                <a:solidFill>
                  <a:schemeClr val="accent1"/>
                </a:solidFill>
              </a:rPr>
              <a:t> le </a:t>
            </a:r>
            <a:r>
              <a:rPr lang="en-US" sz="2000" b="1" dirty="0" err="1" smtClean="0">
                <a:solidFill>
                  <a:schemeClr val="accent1"/>
                </a:solidFill>
              </a:rPr>
              <a:t>Modèle</a:t>
            </a:r>
            <a:r>
              <a:rPr lang="en-US" sz="2000" b="1" dirty="0" smtClean="0">
                <a:solidFill>
                  <a:schemeClr val="accent1"/>
                </a:solidFill>
              </a:rPr>
              <a:t> Standard: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Higgs: </a:t>
            </a:r>
            <a:r>
              <a:rPr lang="en-US" dirty="0" err="1" smtClean="0"/>
              <a:t>couplages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9701" y="2218323"/>
            <a:ext cx="2307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Par mode de production: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54866" y="2218323"/>
            <a:ext cx="2610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Par mode de </a:t>
            </a:r>
            <a:r>
              <a:rPr lang="en-US" sz="1600" b="1" dirty="0" err="1" smtClean="0"/>
              <a:t>désintégration</a:t>
            </a:r>
            <a:r>
              <a:rPr lang="en-US" sz="1600" b="1" dirty="0" smtClean="0"/>
              <a:t>: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17166" y="2218323"/>
            <a:ext cx="1389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Pour les </a:t>
            </a:r>
            <a:r>
              <a:rPr lang="en-US" sz="1600" b="1" dirty="0" err="1" smtClean="0"/>
              <a:t>deux</a:t>
            </a:r>
            <a:r>
              <a:rPr lang="en-US" sz="1600" b="1" dirty="0" smtClean="0"/>
              <a:t>:</a:t>
            </a:r>
            <a:endParaRPr lang="en-US" sz="16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331" y="2650067"/>
            <a:ext cx="2315403" cy="29886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3014" y="5355179"/>
            <a:ext cx="28829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Résultat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combiné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ATLAS: μ = 1.30 + 0.18 - 0.17  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CMS:    μ = 1.00 ± 0.14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19903" y="5750639"/>
            <a:ext cx="2897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Résultats</a:t>
            </a:r>
            <a:r>
              <a:rPr lang="en-US" b="1" dirty="0" smtClean="0">
                <a:solidFill>
                  <a:srgbClr val="FF0000"/>
                </a:solidFill>
              </a:rPr>
              <a:t> en </a:t>
            </a:r>
            <a:r>
              <a:rPr lang="en-US" b="1" dirty="0" err="1" smtClean="0">
                <a:solidFill>
                  <a:srgbClr val="FF0000"/>
                </a:solidFill>
              </a:rPr>
              <a:t>très</a:t>
            </a:r>
            <a:r>
              <a:rPr lang="en-US" b="1" dirty="0" smtClean="0">
                <a:solidFill>
                  <a:srgbClr val="FF0000"/>
                </a:solidFill>
              </a:rPr>
              <a:t> bon accord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avec le </a:t>
            </a:r>
            <a:r>
              <a:rPr lang="en-US" b="1" dirty="0" err="1" smtClean="0">
                <a:solidFill>
                  <a:srgbClr val="FF0000"/>
                </a:solidFill>
              </a:rPr>
              <a:t>Modèle</a:t>
            </a:r>
            <a:r>
              <a:rPr lang="en-US" b="1" dirty="0" smtClean="0">
                <a:solidFill>
                  <a:srgbClr val="FF0000"/>
                </a:solidFill>
              </a:rPr>
              <a:t> Standard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151" y="2548470"/>
            <a:ext cx="3207441" cy="30902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2650067"/>
            <a:ext cx="2910887" cy="278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25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Higgs: </a:t>
            </a:r>
            <a:r>
              <a:rPr lang="en-US" dirty="0" err="1" smtClean="0"/>
              <a:t>couplages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933" y="1705650"/>
            <a:ext cx="6441111" cy="473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Higgs: </a:t>
            </a:r>
            <a:r>
              <a:rPr lang="en-US" dirty="0" err="1" smtClean="0"/>
              <a:t>couplages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8067"/>
            <a:ext cx="6463285" cy="436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565400"/>
            <a:ext cx="2786036" cy="1786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5586" y="4622801"/>
            <a:ext cx="2272667" cy="163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74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Higgs: </a:t>
            </a:r>
            <a:r>
              <a:rPr lang="en-US" dirty="0" err="1" smtClean="0"/>
              <a:t>couplages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65" y="1787946"/>
            <a:ext cx="7196667" cy="46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Higgs: </a:t>
            </a:r>
            <a:r>
              <a:rPr lang="en-US" dirty="0" err="1" smtClean="0"/>
              <a:t>couplages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586" y="1879599"/>
            <a:ext cx="3894667" cy="37908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2000"/>
            <a:ext cx="4963586" cy="3361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58933" y="6112933"/>
            <a:ext cx="250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(zoom in positive region)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997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Higgs: </a:t>
            </a:r>
            <a:r>
              <a:rPr lang="en-US" dirty="0" err="1" smtClean="0"/>
              <a:t>couplages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65" y="1758639"/>
            <a:ext cx="6859967" cy="487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3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Higgs: </a:t>
            </a:r>
            <a:r>
              <a:rPr lang="en-US" dirty="0" err="1" smtClean="0"/>
              <a:t>couplages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67" y="1729320"/>
            <a:ext cx="7010400" cy="506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3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33" y="1756907"/>
            <a:ext cx="6938433" cy="490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49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18733"/>
            <a:ext cx="7620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3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mtClean="0"/>
              <a:t>          Le </a:t>
            </a:r>
            <a:r>
              <a:rPr lang="fr-FR" smtClean="0"/>
              <a:t>détecteur CMS: r</a:t>
            </a:r>
            <a:r>
              <a:rPr lang="fr-FR" smtClean="0"/>
              <a:t>ôle de l’IRFU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39701" y="1289942"/>
            <a:ext cx="8894238" cy="537984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200" smtClean="0"/>
          </a:p>
          <a:p>
            <a:pPr marL="0" indent="0">
              <a:buNone/>
            </a:pPr>
            <a:r>
              <a:rPr lang="fr-FR" sz="2000" b="1" smtClean="0">
                <a:solidFill>
                  <a:schemeClr val="accent1"/>
                </a:solidFill>
              </a:rPr>
              <a:t>Le calorimètre électromagnétique</a:t>
            </a:r>
          </a:p>
          <a:p>
            <a:pPr marL="0" indent="0">
              <a:buNone/>
            </a:pPr>
            <a:r>
              <a:rPr lang="fr-FR" sz="2000" b="1" smtClean="0">
                <a:solidFill>
                  <a:schemeClr val="accent1"/>
                </a:solidFill>
              </a:rPr>
              <a:t> </a:t>
            </a:r>
            <a:r>
              <a:rPr lang="fr-FR" sz="1800" smtClean="0">
                <a:solidFill>
                  <a:srgbClr val="000000"/>
                </a:solidFill>
              </a:rPr>
              <a:t>IRFU: conception, construction et mise en oeuvre du système de suivi laser, calibration</a:t>
            </a:r>
            <a:endParaRPr lang="fr-FR" sz="1800" smtClean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186" y="5984178"/>
            <a:ext cx="8819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Expertise clé pour la recherche du boson de </a:t>
            </a:r>
            <a:r>
              <a:rPr lang="fr-FR" b="1" dirty="0" err="1" smtClean="0">
                <a:solidFill>
                  <a:srgbClr val="FF0000"/>
                </a:solidFill>
              </a:rPr>
              <a:t>Higgs</a:t>
            </a:r>
            <a:r>
              <a:rPr lang="fr-FR" b="1" dirty="0" smtClean="0">
                <a:solidFill>
                  <a:srgbClr val="FF0000"/>
                </a:solidFill>
              </a:rPr>
              <a:t> et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 la mesure de ses propriétés dans le canal </a:t>
            </a:r>
            <a:r>
              <a:rPr lang="fr-FR" b="1" dirty="0" err="1" smtClean="0">
                <a:solidFill>
                  <a:srgbClr val="FF0000"/>
                </a:solidFill>
              </a:rPr>
              <a:t>H</a:t>
            </a:r>
            <a:r>
              <a:rPr lang="fr-FR" b="1" dirty="0" err="1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γ</a:t>
            </a:r>
            <a:r>
              <a:rPr lang="fr-FR" b="1" dirty="0" err="1" smtClean="0">
                <a:solidFill>
                  <a:srgbClr val="FF0000"/>
                </a:solidFill>
                <a:latin typeface="Lucida Grande"/>
                <a:ea typeface="Lucida Grande"/>
                <a:cs typeface="Lucida Grande"/>
                <a:sym typeface="Wingdings"/>
              </a:rPr>
              <a:t>γ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635" y="2699314"/>
            <a:ext cx="4152899" cy="2907029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13" y="3076831"/>
            <a:ext cx="2191420" cy="1756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8" descr="propaganda_noIC_noLM_EB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100" y="2963773"/>
            <a:ext cx="2865587" cy="20862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2379" y="4980806"/>
            <a:ext cx="1139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Construction</a:t>
            </a:r>
            <a:endParaRPr lang="fr-FR" sz="1400" b="1"/>
          </a:p>
        </p:txBody>
      </p:sp>
      <p:sp>
        <p:nvSpPr>
          <p:cNvPr id="15" name="TextBox 14"/>
          <p:cNvSpPr txBox="1"/>
          <p:nvPr/>
        </p:nvSpPr>
        <p:spPr>
          <a:xfrm>
            <a:off x="2747968" y="5460958"/>
            <a:ext cx="3608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smtClean="0"/>
              <a:t>Réponse du calorimètre en fonction du temps</a:t>
            </a:r>
          </a:p>
          <a:p>
            <a:pPr algn="ctr"/>
            <a:r>
              <a:rPr lang="fr-FR" sz="1400" b="1" smtClean="0"/>
              <a:t> issu du monitoring LASER de Saclay</a:t>
            </a:r>
            <a:endParaRPr lang="fr-FR" sz="1400" b="1"/>
          </a:p>
        </p:txBody>
      </p:sp>
      <p:sp>
        <p:nvSpPr>
          <p:cNvPr id="16" name="TextBox 15"/>
          <p:cNvSpPr txBox="1"/>
          <p:nvPr/>
        </p:nvSpPr>
        <p:spPr>
          <a:xfrm>
            <a:off x="6484794" y="5040327"/>
            <a:ext cx="26084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smtClean="0"/>
              <a:t>Impact du système de</a:t>
            </a:r>
          </a:p>
          <a:p>
            <a:r>
              <a:rPr lang="fr-FR" sz="1400" b="1" smtClean="0"/>
              <a:t> monitoring sur la résolution </a:t>
            </a:r>
          </a:p>
          <a:p>
            <a:r>
              <a:rPr lang="fr-FR" sz="1400" b="1" smtClean="0"/>
              <a:t>en masse du Z en deux électrons</a:t>
            </a:r>
            <a:endParaRPr lang="fr-FR" sz="1400" b="1" smtClean="0"/>
          </a:p>
        </p:txBody>
      </p:sp>
    </p:spTree>
    <p:extLst>
      <p:ext uri="{BB962C8B-B14F-4D97-AF65-F5344CB8AC3E}">
        <p14:creationId xmlns:p14="http://schemas.microsoft.com/office/powerpoint/2010/main" val="123261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Higgs: run II et III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50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66" y="2640519"/>
            <a:ext cx="5359400" cy="92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98" y="4393123"/>
            <a:ext cx="7810500" cy="1028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166" y="2043103"/>
            <a:ext cx="616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Précision</a:t>
            </a:r>
            <a:r>
              <a:rPr lang="en-US" dirty="0" smtClean="0"/>
              <a:t> relative </a:t>
            </a:r>
            <a:r>
              <a:rPr lang="en-US" dirty="0" err="1" smtClean="0"/>
              <a:t>actuelle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la “force du signal”, en </a:t>
            </a:r>
            <a:r>
              <a:rPr lang="en-US" dirty="0" err="1" smtClean="0"/>
              <a:t>pourcents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9698" y="3867674"/>
            <a:ext cx="2112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 </a:t>
            </a:r>
            <a:r>
              <a:rPr lang="en-US" dirty="0" err="1" smtClean="0"/>
              <a:t>à</a:t>
            </a:r>
            <a:r>
              <a:rPr lang="en-US" dirty="0" smtClean="0"/>
              <a:t> 300 </a:t>
            </a:r>
            <a:r>
              <a:rPr lang="en-US" baseline="30000" dirty="0" smtClean="0"/>
              <a:t>fb-1 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87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 boson de Higgs: run II et III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51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780" y="1843085"/>
            <a:ext cx="4423940" cy="32707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34" y="1843085"/>
            <a:ext cx="2950633" cy="479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3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Run II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52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86" y="1615374"/>
            <a:ext cx="7457821" cy="524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76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Higgs mass Run II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53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765" y="1778152"/>
            <a:ext cx="6891867" cy="489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0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Higgs couplings Run II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54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498" y="1684056"/>
            <a:ext cx="6824134" cy="511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19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Run II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55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931" y="1598223"/>
            <a:ext cx="6702257" cy="495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19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98100" y="1750620"/>
            <a:ext cx="8944302" cy="21609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Avec </a:t>
            </a:r>
            <a:r>
              <a:rPr lang="en-US" sz="2000" b="1" dirty="0" err="1" smtClean="0">
                <a:solidFill>
                  <a:srgbClr val="FF0000"/>
                </a:solidFill>
              </a:rPr>
              <a:t>l’énergie</a:t>
            </a:r>
            <a:r>
              <a:rPr lang="en-US" sz="2000" b="1" dirty="0" smtClean="0">
                <a:solidFill>
                  <a:srgbClr val="FF0000"/>
                </a:solidFill>
              </a:rPr>
              <a:t> accrue de 13 </a:t>
            </a:r>
            <a:r>
              <a:rPr lang="en-US" sz="2000" b="1" dirty="0" err="1" smtClean="0">
                <a:solidFill>
                  <a:srgbClr val="FF0000"/>
                </a:solidFill>
              </a:rPr>
              <a:t>TeV</a:t>
            </a:r>
            <a:r>
              <a:rPr lang="en-US" sz="2000" b="1" dirty="0" smtClean="0">
                <a:solidFill>
                  <a:srgbClr val="FF0000"/>
                </a:solidFill>
              </a:rPr>
              <a:t>, de </a:t>
            </a:r>
            <a:r>
              <a:rPr lang="en-US" sz="2000" b="1" dirty="0" err="1" smtClean="0">
                <a:solidFill>
                  <a:srgbClr val="FF0000"/>
                </a:solidFill>
              </a:rPr>
              <a:t>nouvelles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découvertes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pourraient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avoir</a:t>
            </a:r>
            <a:r>
              <a:rPr lang="en-US" sz="2000" b="1" dirty="0" smtClean="0">
                <a:solidFill>
                  <a:srgbClr val="FF0000"/>
                </a:solidFill>
              </a:rPr>
              <a:t> lieu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Les masses </a:t>
            </a:r>
            <a:r>
              <a:rPr lang="en-US" sz="2000" b="1" dirty="0" err="1" smtClean="0">
                <a:solidFill>
                  <a:srgbClr val="000000"/>
                </a:solidFill>
              </a:rPr>
              <a:t>accessibles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d’éventuelles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nouvelles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</a:rPr>
              <a:t>particules</a:t>
            </a:r>
            <a:r>
              <a:rPr lang="en-US" sz="2000" b="1" dirty="0" smtClean="0">
                <a:solidFill>
                  <a:srgbClr val="000000"/>
                </a:solidFill>
              </a:rPr>
              <a:t>:</a:t>
            </a:r>
            <a:endParaRPr lang="en-US" sz="2000" b="1" dirty="0" smtClean="0">
              <a:solidFill>
                <a:srgbClr val="3B537D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Perspectives de </a:t>
            </a:r>
            <a:r>
              <a:rPr lang="en-US" dirty="0" err="1" smtClean="0"/>
              <a:t>découverte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Runs II et III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56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2226"/>
            <a:ext cx="4540345" cy="313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964" y="3196167"/>
            <a:ext cx="4853589" cy="309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37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612" y="2981089"/>
            <a:ext cx="3286588" cy="3153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09" y="3067842"/>
            <a:ext cx="2896892" cy="28588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mtClean="0"/>
              <a:t>Le Boson de Higgs: la découverte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fr-FR" smtClean="0"/>
              <a:t>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MALCLES 03/03/2015</a:t>
            </a:r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7105324" y="3218765"/>
            <a:ext cx="1752929" cy="230832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b="1" smtClean="0">
                <a:solidFill>
                  <a:srgbClr val="990000"/>
                </a:solidFill>
              </a:rPr>
              <a:t>Décembre 2012,</a:t>
            </a:r>
          </a:p>
          <a:p>
            <a:r>
              <a:rPr lang="fr-FR" b="1" smtClean="0">
                <a:solidFill>
                  <a:srgbClr val="990000"/>
                </a:solidFill>
              </a:rPr>
              <a:t>25fb</a:t>
            </a:r>
            <a:r>
              <a:rPr lang="fr-FR" b="1" baseline="30000" smtClean="0">
                <a:solidFill>
                  <a:srgbClr val="990000"/>
                </a:solidFill>
              </a:rPr>
              <a:t>-1</a:t>
            </a:r>
            <a:r>
              <a:rPr lang="fr-FR" b="1" smtClean="0">
                <a:solidFill>
                  <a:srgbClr val="990000"/>
                </a:solidFill>
              </a:rPr>
              <a:t>:</a:t>
            </a:r>
          </a:p>
          <a:p>
            <a:endParaRPr lang="fr-FR" b="1" smtClean="0">
              <a:solidFill>
                <a:srgbClr val="FF0000"/>
              </a:solidFill>
            </a:endParaRPr>
          </a:p>
          <a:p>
            <a:r>
              <a:rPr lang="fr-FR" b="1" smtClean="0">
                <a:solidFill>
                  <a:srgbClr val="FF0000"/>
                </a:solidFill>
              </a:rPr>
              <a:t>début d’une </a:t>
            </a:r>
          </a:p>
          <a:p>
            <a:r>
              <a:rPr lang="fr-FR" b="1" smtClean="0">
                <a:solidFill>
                  <a:srgbClr val="FF0000"/>
                </a:solidFill>
              </a:rPr>
              <a:t>nouvelle ère,</a:t>
            </a:r>
          </a:p>
          <a:p>
            <a:r>
              <a:rPr lang="fr-FR" b="1" smtClean="0">
                <a:solidFill>
                  <a:srgbClr val="FF0000"/>
                </a:solidFill>
              </a:rPr>
              <a:t> mesures des </a:t>
            </a:r>
          </a:p>
          <a:p>
            <a:r>
              <a:rPr lang="fr-FR" b="1" smtClean="0">
                <a:solidFill>
                  <a:srgbClr val="FF0000"/>
                </a:solidFill>
              </a:rPr>
              <a:t>propriétés du </a:t>
            </a:r>
          </a:p>
          <a:p>
            <a:r>
              <a:rPr lang="fr-FR" b="1" smtClean="0">
                <a:solidFill>
                  <a:srgbClr val="FF0000"/>
                </a:solidFill>
              </a:rPr>
              <a:t>boson de Higgs</a:t>
            </a:r>
            <a:endParaRPr lang="fr-FR" b="1">
              <a:solidFill>
                <a:srgbClr val="FF0000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39701" y="1416942"/>
            <a:ext cx="8894238" cy="537984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200" smtClean="0"/>
          </a:p>
          <a:p>
            <a:pPr marL="0" indent="0">
              <a:buNone/>
            </a:pPr>
            <a:r>
              <a:rPr lang="fr-FR" sz="1800" b="1" smtClean="0">
                <a:solidFill>
                  <a:schemeClr val="accent1"/>
                </a:solidFill>
              </a:rPr>
              <a:t>Été 2012, 10fb</a:t>
            </a:r>
            <a:r>
              <a:rPr lang="fr-FR" sz="1800" b="1" baseline="30000" smtClean="0">
                <a:solidFill>
                  <a:schemeClr val="accent1"/>
                </a:solidFill>
              </a:rPr>
              <a:t>-1 </a:t>
            </a:r>
            <a:r>
              <a:rPr lang="fr-FR" sz="1800" b="1" smtClean="0">
                <a:solidFill>
                  <a:srgbClr val="FF0000"/>
                </a:solidFill>
              </a:rPr>
              <a:t>: </a:t>
            </a:r>
            <a:r>
              <a:rPr lang="fr-FR" sz="1800" smtClean="0">
                <a:solidFill>
                  <a:srgbClr val="FF0000"/>
                </a:solidFill>
              </a:rPr>
              <a:t>découverte du boson de Higgs dans les canaux en deux photons et en deux bosons Z se désintégrant en 4 leptons </a:t>
            </a:r>
          </a:p>
          <a:p>
            <a:pPr marL="0" indent="0">
              <a:buNone/>
            </a:pPr>
            <a:r>
              <a:rPr lang="fr-FR" sz="1800" b="1" smtClean="0">
                <a:solidFill>
                  <a:schemeClr val="accent1"/>
                </a:solidFill>
              </a:rPr>
              <a:t>Mise à jour avec toutes les données:</a:t>
            </a:r>
          </a:p>
          <a:p>
            <a:endParaRPr lang="fr-FR" sz="2000" smtClean="0">
              <a:solidFill>
                <a:schemeClr val="accent1"/>
              </a:solidFill>
            </a:endParaRPr>
          </a:p>
          <a:p>
            <a:endParaRPr lang="fr-FR" sz="2000" smtClean="0">
              <a:solidFill>
                <a:schemeClr val="accent1"/>
              </a:solidFill>
            </a:endParaRPr>
          </a:p>
          <a:p>
            <a:endParaRPr lang="fr-FR" sz="2000" smtClean="0">
              <a:solidFill>
                <a:schemeClr val="accent1"/>
              </a:solidFill>
            </a:endParaRPr>
          </a:p>
          <a:p>
            <a:endParaRPr lang="fr-FR" sz="2000" smtClean="0">
              <a:solidFill>
                <a:schemeClr val="accent1"/>
              </a:solidFill>
            </a:endParaRPr>
          </a:p>
          <a:p>
            <a:endParaRPr lang="fr-FR" sz="2000" smtClean="0">
              <a:solidFill>
                <a:schemeClr val="accent1"/>
              </a:solidFill>
            </a:endParaRPr>
          </a:p>
          <a:p>
            <a:pPr marL="0" indent="0" algn="ctr">
              <a:buNone/>
            </a:pPr>
            <a:r>
              <a:rPr lang="fr-FR" sz="1800" b="1" smtClean="0">
                <a:solidFill>
                  <a:srgbClr val="FF0000"/>
                </a:solidFill>
              </a:rPr>
              <a:t>Contributions importantes de l’IRFU dans ces deux canaux,				 en deux photons pour CMS et en 4 leptons pour ATLAS </a:t>
            </a:r>
            <a:endParaRPr lang="fr-FR" sz="1800" b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9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28054"/>
            <a:ext cx="2777067" cy="26644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mtClean="0"/>
              <a:t>Le Boson de Higgs: masse, spin, parité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fr-FR" smtClean="0"/>
              <a:t>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MALCLES 03/03/2015</a:t>
            </a:r>
            <a:endParaRPr lang="fr-FR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39701" y="1298411"/>
            <a:ext cx="4550832" cy="537984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800" smtClean="0"/>
          </a:p>
          <a:p>
            <a:pPr marL="0" indent="0">
              <a:buNone/>
            </a:pPr>
            <a:r>
              <a:rPr lang="fr-FR" sz="1800" b="1" smtClean="0">
                <a:solidFill>
                  <a:schemeClr val="accent1"/>
                </a:solidFill>
              </a:rPr>
              <a:t>Mesure précise de la masse: </a:t>
            </a:r>
            <a:r>
              <a:rPr lang="fr-FR" sz="1800" b="1" smtClean="0">
                <a:solidFill>
                  <a:srgbClr val="FF0000"/>
                </a:solidFill>
              </a:rPr>
              <a:t>résultat direct des efforts de calibration cités plus haut</a:t>
            </a:r>
            <a:endParaRPr lang="fr-FR" sz="1800" b="1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9834" y="5896002"/>
            <a:ext cx="39467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smtClean="0">
                <a:solidFill>
                  <a:srgbClr val="FF0000"/>
                </a:solidFill>
              </a:rPr>
              <a:t>Précision accrue d’un facteur 2 à 3 </a:t>
            </a:r>
          </a:p>
          <a:p>
            <a:pPr algn="ctr"/>
            <a:r>
              <a:rPr lang="fr-FR" sz="2000" b="1" smtClean="0">
                <a:solidFill>
                  <a:srgbClr val="FF0000"/>
                </a:solidFill>
              </a:rPr>
              <a:t>par rapport aux premières mesures</a:t>
            </a:r>
            <a:endParaRPr lang="fr-FR" sz="20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84665" y="5537204"/>
            <a:ext cx="453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ATLAS:  125.36 </a:t>
            </a:r>
            <a:r>
              <a:rPr lang="en-US" b="1" dirty="0"/>
              <a:t>± 0.37 (stat.) ± 0.18 (syst.</a:t>
            </a:r>
            <a:r>
              <a:rPr lang="en-US" b="1" dirty="0" smtClean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63496" y="5192472"/>
            <a:ext cx="4516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     CMS:  125.03 </a:t>
            </a:r>
            <a:r>
              <a:rPr lang="en-US" b="1" dirty="0">
                <a:solidFill>
                  <a:srgbClr val="000000"/>
                </a:solidFill>
              </a:rPr>
              <a:t>± 0.26 (stat.) ± 0.14 (syst.)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56664" y="1332277"/>
            <a:ext cx="4495806" cy="5379849"/>
          </a:xfrm>
          <a:prstGeom prst="rect">
            <a:avLst/>
          </a:prstGeom>
        </p:spPr>
        <p:txBody>
          <a:bodyPr vert="horz" lIns="91430" tIns="45715" rIns="91430" bIns="45715" rtlCol="0">
            <a:noAutofit/>
          </a:bodyPr>
          <a:lstStyle>
            <a:lvl1pPr marL="453974" indent="-453974" algn="l" defTabSz="914296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296" indent="-457148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60331" indent="-346036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018" indent="-339686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39704" indent="-331750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90502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62542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969875" indent="-344449" algn="l" defTabSz="914296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312736" indent="-344449" algn="l" defTabSz="914296" rtl="0" eaLnBrk="1" latinLnBrk="0" hangingPunct="1">
              <a:spcBef>
                <a:spcPts val="6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def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fr-FR" sz="1200" smtClean="0"/>
          </a:p>
          <a:p>
            <a:pPr marL="0" indent="0">
              <a:buNone/>
            </a:pPr>
            <a:r>
              <a:rPr lang="fr-FR" sz="1800" b="1" smtClean="0">
                <a:solidFill>
                  <a:schemeClr val="accent1"/>
                </a:solidFill>
              </a:rPr>
              <a:t>Spin/parité:</a:t>
            </a:r>
            <a:r>
              <a:rPr lang="fr-FR" sz="1800" b="1" smtClean="0">
                <a:solidFill>
                  <a:srgbClr val="FF0000"/>
                </a:solidFill>
              </a:rPr>
              <a:t> </a:t>
            </a:r>
            <a:r>
              <a:rPr lang="fr-FR" sz="1800" b="1" smtClean="0">
                <a:solidFill>
                  <a:srgbClr val="FF0000"/>
                </a:solidFill>
              </a:rPr>
              <a:t>Contributions importantes de l’IRFU.</a:t>
            </a:r>
            <a:r>
              <a:rPr lang="fr-FR" sz="1800" smtClean="0">
                <a:solidFill>
                  <a:srgbClr val="FF0000"/>
                </a:solidFill>
              </a:rPr>
              <a:t> </a:t>
            </a:r>
            <a:r>
              <a:rPr lang="fr-FR" sz="1800" smtClean="0">
                <a:solidFill>
                  <a:srgbClr val="000000"/>
                </a:solidFill>
              </a:rPr>
              <a:t>La cinématique permet de discriminer les diff</a:t>
            </a:r>
            <a:r>
              <a:rPr lang="fr-FR" sz="1800" smtClean="0">
                <a:solidFill>
                  <a:srgbClr val="000000"/>
                </a:solidFill>
              </a:rPr>
              <a:t>ére</a:t>
            </a:r>
            <a:r>
              <a:rPr lang="fr-FR" sz="1800" smtClean="0">
                <a:solidFill>
                  <a:srgbClr val="000000"/>
                </a:solidFill>
              </a:rPr>
              <a:t>ntes hypothèses de spin/parité:</a:t>
            </a:r>
          </a:p>
          <a:p>
            <a:pPr marL="0" indent="0">
              <a:buFont typeface="Wingdings" pitchFamily="2" charset="2"/>
              <a:buNone/>
            </a:pPr>
            <a:endParaRPr lang="fr-FR" sz="180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fr-FR" sz="180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fr-FR" sz="180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fr-FR" sz="180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fr-FR" sz="1800" smtClean="0">
              <a:solidFill>
                <a:srgbClr val="FF0000"/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fr-FR" sz="2000" b="1" smtClean="0">
                <a:solidFill>
                  <a:srgbClr val="FF0000"/>
                </a:solidFill>
              </a:rPr>
              <a:t>Les données favorisent le boson de Higgs du Modèle Standard: 0</a:t>
            </a:r>
            <a:r>
              <a:rPr lang="fr-FR" sz="2000" b="1" baseline="30000" smtClean="0">
                <a:solidFill>
                  <a:srgbClr val="FF0000"/>
                </a:solidFill>
              </a:rPr>
              <a:t>+</a:t>
            </a:r>
          </a:p>
          <a:p>
            <a:pPr marL="0" indent="0" algn="ctr">
              <a:buFont typeface="Wingdings" pitchFamily="2" charset="2"/>
              <a:buNone/>
            </a:pPr>
            <a:r>
              <a:rPr lang="fr-FR" sz="1400" smtClean="0">
                <a:solidFill>
                  <a:srgbClr val="FF0000"/>
                </a:solidFill>
              </a:rPr>
              <a:t> </a:t>
            </a:r>
            <a:r>
              <a:rPr lang="fr-FR" sz="1400" smtClean="0">
                <a:solidFill>
                  <a:schemeClr val="tx1"/>
                </a:solidFill>
              </a:rPr>
              <a:t>(spin 2 exclu à &gt;99% CL, spin 1 interdit par γγ et exclu à plus de 99% CL par les autres modes, </a:t>
            </a:r>
            <a:r>
              <a:rPr lang="fr-FR" sz="1400" smtClean="0">
                <a:solidFill>
                  <a:schemeClr val="tx1"/>
                </a:solidFill>
              </a:rPr>
              <a:t> </a:t>
            </a:r>
            <a:r>
              <a:rPr lang="fr-FR" sz="1400" smtClean="0">
                <a:solidFill>
                  <a:schemeClr val="tx1"/>
                </a:solidFill>
              </a:rPr>
              <a:t>0</a:t>
            </a:r>
            <a:r>
              <a:rPr lang="fr-FR" sz="1400" baseline="30000" smtClean="0">
                <a:solidFill>
                  <a:schemeClr val="tx1"/>
                </a:solidFill>
              </a:rPr>
              <a:t>-</a:t>
            </a:r>
            <a:r>
              <a:rPr lang="fr-FR" sz="1400" smtClean="0">
                <a:solidFill>
                  <a:schemeClr val="tx1"/>
                </a:solidFill>
              </a:rPr>
              <a:t> exclu à 98%CL)</a:t>
            </a:r>
          </a:p>
          <a:p>
            <a:pPr marL="0" indent="0" algn="ctr">
              <a:buFont typeface="Wingdings" pitchFamily="2" charset="2"/>
              <a:buNone/>
            </a:pPr>
            <a:endParaRPr lang="fr-FR" sz="1800" smtClean="0">
              <a:solidFill>
                <a:srgbClr val="FF0000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fr-FR" sz="2000" b="1" smtClean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354" y="2844803"/>
            <a:ext cx="2987613" cy="254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3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mtClean="0"/>
              <a:t>Le Boson de Higgs: couplages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en-US" smtClean="0"/>
              <a:t>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J. MALCLES 03/03/2015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9701" y="1416942"/>
            <a:ext cx="8894238" cy="537984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200" dirty="0" smtClean="0"/>
          </a:p>
          <a:p>
            <a:pPr marL="0" indent="0">
              <a:buNone/>
            </a:pPr>
            <a:r>
              <a:rPr lang="fr-FR" sz="2000" b="1" dirty="0" smtClean="0">
                <a:solidFill>
                  <a:schemeClr val="accent1"/>
                </a:solidFill>
              </a:rPr>
              <a:t>Plusieurs mécanismes de production et de désintégration:</a:t>
            </a:r>
            <a:endParaRPr lang="fr-FR" sz="2000" b="1" dirty="0" smtClean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166" y="5215463"/>
            <a:ext cx="8574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smtClean="0"/>
              <a:t>Analyses faites pour de nombreux modes de production et de désintégration</a:t>
            </a:r>
          </a:p>
          <a:p>
            <a:endParaRPr lang="fr-FR" sz="2000" b="1" smtClean="0"/>
          </a:p>
          <a:p>
            <a:pPr marL="285750" indent="-285750">
              <a:buFont typeface="Wingdings" charset="0"/>
              <a:buChar char="è"/>
            </a:pPr>
            <a:r>
              <a:rPr lang="fr-FR" sz="2000" b="1" smtClean="0">
                <a:solidFill>
                  <a:srgbClr val="FF0000"/>
                </a:solidFill>
                <a:sym typeface="Wingdings"/>
              </a:rPr>
              <a:t> Contraintes sur les couplages du boson de Higgs aux autres particules</a:t>
            </a:r>
            <a:endParaRPr lang="fr-FR" sz="2000" b="1" smtClean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4850" y="2362471"/>
            <a:ext cx="118033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b="1" smtClean="0"/>
              <a:t>Production:</a:t>
            </a:r>
            <a:endParaRPr lang="fr-FR" sz="1600" b="1"/>
          </a:p>
        </p:txBody>
      </p:sp>
      <p:sp>
        <p:nvSpPr>
          <p:cNvPr id="14" name="TextBox 13"/>
          <p:cNvSpPr txBox="1"/>
          <p:nvPr/>
        </p:nvSpPr>
        <p:spPr>
          <a:xfrm>
            <a:off x="4958799" y="2425685"/>
            <a:ext cx="1502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smtClean="0">
                <a:solidFill>
                  <a:srgbClr val="000000"/>
                </a:solidFill>
              </a:rPr>
              <a:t>Désintégration:</a:t>
            </a:r>
            <a:endParaRPr lang="fr-FR" sz="1600" b="1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73" y="2365401"/>
            <a:ext cx="1159438" cy="2486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845" y="2760246"/>
            <a:ext cx="2412479" cy="1803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4285" y="2558817"/>
            <a:ext cx="2228318" cy="21106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233" y="3065043"/>
            <a:ext cx="2125052" cy="137148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8903" y="2309787"/>
            <a:ext cx="4398432" cy="2592361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707468" y="2309787"/>
            <a:ext cx="4399138" cy="2592361"/>
          </a:xfrm>
          <a:prstGeom prst="rect">
            <a:avLst/>
          </a:prstGeom>
          <a:noFill/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60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1311109"/>
            <a:ext cx="9143999" cy="537984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fr-FR" sz="2000" b="1" dirty="0" smtClean="0">
                <a:solidFill>
                  <a:schemeClr val="accent1"/>
                </a:solidFill>
              </a:rPr>
              <a:t>Rapport entre le signal mesuré et le signal attendu dans le Modèle Standard:</a:t>
            </a:r>
          </a:p>
          <a:p>
            <a:pPr marL="0" indent="0">
              <a:buNone/>
            </a:pPr>
            <a:endParaRPr lang="en-US" sz="2000" b="1" dirty="0" smtClean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mtClean="0"/>
              <a:t>Le Boson de Higgs: couplages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7632" y="6437032"/>
            <a:ext cx="630621" cy="359760"/>
          </a:xfrm>
        </p:spPr>
        <p:txBody>
          <a:bodyPr/>
          <a:lstStyle/>
          <a:p>
            <a:fld id="{5FD889E0-CAB2-4699-909D-B9A88D47ACBE}" type="slidenum">
              <a:rPr lang="fr-FR" smtClean="0"/>
              <a:t>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J. MALCLES 03/03/2015</a:t>
            </a:r>
            <a:endParaRPr lang="fr-FR"/>
          </a:p>
        </p:txBody>
      </p:sp>
      <p:sp>
        <p:nvSpPr>
          <p:cNvPr id="7" name="TextBox 6"/>
          <p:cNvSpPr txBox="1"/>
          <p:nvPr/>
        </p:nvSpPr>
        <p:spPr>
          <a:xfrm>
            <a:off x="884768" y="2226731"/>
            <a:ext cx="2307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smtClean="0"/>
              <a:t>Par mode de production:</a:t>
            </a:r>
            <a:endParaRPr lang="fr-FR" sz="1600" b="1"/>
          </a:p>
        </p:txBody>
      </p:sp>
      <p:sp>
        <p:nvSpPr>
          <p:cNvPr id="8" name="TextBox 7"/>
          <p:cNvSpPr txBox="1"/>
          <p:nvPr/>
        </p:nvSpPr>
        <p:spPr>
          <a:xfrm>
            <a:off x="4858131" y="2209798"/>
            <a:ext cx="2610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smtClean="0"/>
              <a:t>Par mode de désintégration:</a:t>
            </a:r>
            <a:endParaRPr lang="fr-FR" sz="1600" b="1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596" y="2556877"/>
            <a:ext cx="2315403" cy="29886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06494" y="5235585"/>
            <a:ext cx="74111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smtClean="0">
              <a:solidFill>
                <a:srgbClr val="FF0000"/>
              </a:solidFill>
            </a:endParaRPr>
          </a:p>
          <a:p>
            <a:pPr algn="ctr"/>
            <a:r>
              <a:rPr lang="fr-FR" sz="2000" b="1" smtClean="0">
                <a:solidFill>
                  <a:srgbClr val="FF0000"/>
                </a:solidFill>
              </a:rPr>
              <a:t>          ATLAS:     μ = 1.30 + 0.18 - 0.17    </a:t>
            </a:r>
          </a:p>
          <a:p>
            <a:pPr algn="ctr"/>
            <a:r>
              <a:rPr lang="fr-FR" sz="2000" b="1" smtClean="0">
                <a:solidFill>
                  <a:srgbClr val="FF0000"/>
                </a:solidFill>
              </a:rPr>
              <a:t>  CMS:     μ = 1.00 ± 0.14</a:t>
            </a:r>
          </a:p>
          <a:p>
            <a:pPr algn="ctr"/>
            <a:r>
              <a:rPr lang="fr-FR" sz="2000" b="1" smtClean="0">
                <a:solidFill>
                  <a:srgbClr val="FF0000"/>
                </a:solidFill>
              </a:rPr>
              <a:t>Résultats en très bon accord avec le Modèle Standard</a:t>
            </a:r>
          </a:p>
          <a:p>
            <a:endParaRPr lang="fr-FR" b="1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67" y="2556877"/>
            <a:ext cx="2910887" cy="278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2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53195</TotalTime>
  <Words>3090</Words>
  <Application>Microsoft Macintosh PowerPoint</Application>
  <PresentationFormat>On-screen Show (4:3)</PresentationFormat>
  <Paragraphs>524</Paragraphs>
  <Slides>56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Spectrum</vt:lpstr>
      <vt:lpstr>Après le boson de Higgs, l’aventure continue </vt:lpstr>
      <vt:lpstr>Plan de l’exposé</vt:lpstr>
      <vt:lpstr>Remarquables performances du LHC </vt:lpstr>
      <vt:lpstr>Le détecteur ATLAS: rôle de l’IRFU</vt:lpstr>
      <vt:lpstr>          Le détecteur CMS: rôle de l’IRFU</vt:lpstr>
      <vt:lpstr>Le Boson de Higgs: la découverte</vt:lpstr>
      <vt:lpstr>Le Boson de Higgs: masse, spin, parité</vt:lpstr>
      <vt:lpstr>Le Boson de Higgs: couplages</vt:lpstr>
      <vt:lpstr>Le Boson de Higgs: couplages</vt:lpstr>
      <vt:lpstr>Le Boson de Higgs: couplage aux fermions</vt:lpstr>
      <vt:lpstr>Run II: planning du LHC</vt:lpstr>
      <vt:lpstr>Upgrade du détecteur ATLAS: phase I</vt:lpstr>
      <vt:lpstr>Upgrade du détecteur ATLAS: phase I</vt:lpstr>
      <vt:lpstr>Perspectives de découverte Runs II et III</vt:lpstr>
      <vt:lpstr>Boson de Higgs: Runs II et III</vt:lpstr>
      <vt:lpstr>Conclusions</vt:lpstr>
      <vt:lpstr>Backups</vt:lpstr>
      <vt:lpstr>Le Boson de Higgs: masse</vt:lpstr>
      <vt:lpstr>Le Boson de Higgs: spin/parité</vt:lpstr>
      <vt:lpstr>Boson de Higgs: Runs II et III</vt:lpstr>
      <vt:lpstr>Analyses de physique du Run I</vt:lpstr>
      <vt:lpstr>Analyses de physique du Run I</vt:lpstr>
      <vt:lpstr>Perspectives pour le Run II à l’IRFU </vt:lpstr>
      <vt:lpstr>Upgrade du détecteur ATLAS: phase I</vt:lpstr>
      <vt:lpstr>Upgrade du détecteur ATLAS: phase I</vt:lpstr>
      <vt:lpstr>Upgrade du détecteur ATLAS: phase II</vt:lpstr>
      <vt:lpstr>Upgrade du détecteur CMS: phase II</vt:lpstr>
      <vt:lpstr>LHC schedule</vt:lpstr>
      <vt:lpstr>ATLAS detector</vt:lpstr>
      <vt:lpstr>CMS detector</vt:lpstr>
      <vt:lpstr>Le Boson de Higgs</vt:lpstr>
      <vt:lpstr>Le Boson de Higgs: différents canaux</vt:lpstr>
      <vt:lpstr>Le Boson de Higgs: spin/parité</vt:lpstr>
      <vt:lpstr>Le Boson de Higgs: spin/parité</vt:lpstr>
      <vt:lpstr>Le Boson de Higgs: spin/parité</vt:lpstr>
      <vt:lpstr>Production et couplages</vt:lpstr>
      <vt:lpstr>Désintégration et couplages</vt:lpstr>
      <vt:lpstr>Le boson de Higgs: couplages</vt:lpstr>
      <vt:lpstr>Le boson de Higgs: couplages</vt:lpstr>
      <vt:lpstr>Le boson de Higgs: couplages</vt:lpstr>
      <vt:lpstr>Le Boson de Higgs: couplages</vt:lpstr>
      <vt:lpstr>Le boson de Higgs: couplages</vt:lpstr>
      <vt:lpstr>Le boson de Higgs: couplages</vt:lpstr>
      <vt:lpstr>Le boson de Higgs: couplages</vt:lpstr>
      <vt:lpstr>Le boson de Higgs: couplages</vt:lpstr>
      <vt:lpstr>Le boson de Higgs: couplages</vt:lpstr>
      <vt:lpstr>Le boson de Higgs: couplages</vt:lpstr>
      <vt:lpstr>Le boson de Higgs</vt:lpstr>
      <vt:lpstr>Le boson de Higgs</vt:lpstr>
      <vt:lpstr>Le boson de Higgs: run II et III</vt:lpstr>
      <vt:lpstr>Le boson de Higgs: run II et III</vt:lpstr>
      <vt:lpstr>Run II</vt:lpstr>
      <vt:lpstr>Higgs mass Run II</vt:lpstr>
      <vt:lpstr>Higgs couplings Run II</vt:lpstr>
      <vt:lpstr>Run II</vt:lpstr>
      <vt:lpstr>Perspectives de découverte Runs II et III</vt:lpstr>
    </vt:vector>
  </TitlesOfParts>
  <Manager/>
  <Company>CEA SACLAY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TALKAG LAST</dc:title>
  <dc:subject/>
  <dc:creator>Malcles Julie</dc:creator>
  <cp:keywords/>
  <dc:description/>
  <cp:lastModifiedBy>Malcles Julie</cp:lastModifiedBy>
  <cp:revision>1876</cp:revision>
  <cp:lastPrinted>2015-03-03T09:02:22Z</cp:lastPrinted>
  <dcterms:created xsi:type="dcterms:W3CDTF">2012-01-30T11:03:59Z</dcterms:created>
  <dcterms:modified xsi:type="dcterms:W3CDTF">2015-03-03T10:58:53Z</dcterms:modified>
  <cp:category/>
</cp:coreProperties>
</file>