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Lst>
  <p:notesMasterIdLst>
    <p:notesMasterId r:id="rId48"/>
  </p:notesMasterIdLst>
  <p:sldIdLst>
    <p:sldId id="256" r:id="rId5"/>
    <p:sldId id="293" r:id="rId6"/>
    <p:sldId id="262" r:id="rId7"/>
    <p:sldId id="270" r:id="rId8"/>
    <p:sldId id="265" r:id="rId9"/>
    <p:sldId id="274" r:id="rId10"/>
    <p:sldId id="272" r:id="rId11"/>
    <p:sldId id="273" r:id="rId12"/>
    <p:sldId id="275" r:id="rId13"/>
    <p:sldId id="276" r:id="rId14"/>
    <p:sldId id="277" r:id="rId15"/>
    <p:sldId id="304" r:id="rId16"/>
    <p:sldId id="266" r:id="rId17"/>
    <p:sldId id="278" r:id="rId18"/>
    <p:sldId id="263" r:id="rId19"/>
    <p:sldId id="299" r:id="rId20"/>
    <p:sldId id="300" r:id="rId21"/>
    <p:sldId id="301" r:id="rId22"/>
    <p:sldId id="305" r:id="rId23"/>
    <p:sldId id="302" r:id="rId24"/>
    <p:sldId id="279" r:id="rId25"/>
    <p:sldId id="280" r:id="rId26"/>
    <p:sldId id="281" r:id="rId27"/>
    <p:sldId id="282" r:id="rId28"/>
    <p:sldId id="283" r:id="rId29"/>
    <p:sldId id="264" r:id="rId30"/>
    <p:sldId id="303" r:id="rId31"/>
    <p:sldId id="271" r:id="rId32"/>
    <p:sldId id="267" r:id="rId33"/>
    <p:sldId id="295" r:id="rId34"/>
    <p:sldId id="268" r:id="rId35"/>
    <p:sldId id="286" r:id="rId36"/>
    <p:sldId id="285" r:id="rId37"/>
    <p:sldId id="269" r:id="rId38"/>
    <p:sldId id="290" r:id="rId39"/>
    <p:sldId id="287" r:id="rId40"/>
    <p:sldId id="288" r:id="rId41"/>
    <p:sldId id="291" r:id="rId42"/>
    <p:sldId id="294" r:id="rId43"/>
    <p:sldId id="298" r:id="rId44"/>
    <p:sldId id="306" r:id="rId45"/>
    <p:sldId id="297" r:id="rId46"/>
    <p:sldId id="296" r:id="rId4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19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lpscdata\mimac\mimac\Cahier%20de%20Manip\Quenching-avril_20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tx>
        <c:rich>
          <a:bodyPr/>
          <a:lstStyle/>
          <a:p>
            <a:pPr>
              <a:defRPr sz="2400" baseline="0"/>
            </a:pPr>
            <a:r>
              <a:rPr lang="fr-FR" sz="2800" baseline="0" dirty="0" err="1" smtClean="0"/>
              <a:t>Ionization</a:t>
            </a:r>
            <a:r>
              <a:rPr lang="fr-FR" sz="2800" baseline="0" dirty="0" smtClean="0"/>
              <a:t> </a:t>
            </a:r>
            <a:r>
              <a:rPr lang="fr-FR" sz="2800" baseline="0" dirty="0" err="1" smtClean="0"/>
              <a:t>Quenching</a:t>
            </a:r>
            <a:r>
              <a:rPr lang="fr-FR" sz="2800" baseline="0" dirty="0" smtClean="0"/>
              <a:t> </a:t>
            </a:r>
            <a:r>
              <a:rPr lang="fr-FR" sz="2800" baseline="0" dirty="0"/>
              <a:t>Factor for Fluorine </a:t>
            </a:r>
          </a:p>
          <a:p>
            <a:pPr>
              <a:defRPr sz="2400" baseline="0"/>
            </a:pPr>
            <a:r>
              <a:rPr lang="fr-FR" sz="2800" baseline="0" dirty="0"/>
              <a:t>in pure CF4 </a:t>
            </a:r>
            <a:r>
              <a:rPr lang="fr-FR" sz="2800" baseline="0" dirty="0" err="1"/>
              <a:t>at</a:t>
            </a:r>
            <a:r>
              <a:rPr lang="fr-FR" sz="2800" baseline="0" dirty="0"/>
              <a:t> 50 </a:t>
            </a:r>
            <a:r>
              <a:rPr lang="fr-FR" sz="2800" baseline="0" dirty="0" smtClean="0"/>
              <a:t>mbar</a:t>
            </a:r>
          </a:p>
          <a:p>
            <a:pPr>
              <a:defRPr sz="2400" baseline="0"/>
            </a:pPr>
            <a:r>
              <a:rPr lang="fr-FR" sz="2800" baseline="0" dirty="0" smtClean="0"/>
              <a:t>(</a:t>
            </a:r>
            <a:r>
              <a:rPr lang="fr-FR" sz="2800" baseline="0" dirty="0" err="1" smtClean="0"/>
              <a:t>preliminary</a:t>
            </a:r>
            <a:r>
              <a:rPr lang="fr-FR" sz="2800" baseline="0" dirty="0" smtClean="0"/>
              <a:t> </a:t>
            </a:r>
            <a:r>
              <a:rPr lang="fr-FR" sz="2800" baseline="0" dirty="0" err="1" smtClean="0"/>
              <a:t>results</a:t>
            </a:r>
            <a:r>
              <a:rPr lang="fr-FR" sz="2800" baseline="0" dirty="0" smtClean="0"/>
              <a:t>)</a:t>
            </a:r>
          </a:p>
          <a:p>
            <a:pPr>
              <a:defRPr sz="2400" baseline="0"/>
            </a:pPr>
            <a:endParaRPr lang="fr-FR" sz="2800" b="0" baseline="0" dirty="0"/>
          </a:p>
        </c:rich>
      </c:tx>
      <c:layout/>
    </c:title>
    <c:plotArea>
      <c:layout>
        <c:manualLayout>
          <c:layoutTarget val="inner"/>
          <c:xMode val="edge"/>
          <c:yMode val="edge"/>
          <c:x val="0.136337220024037"/>
          <c:y val="0.22485395112115608"/>
          <c:w val="0.62211585836519534"/>
          <c:h val="0.59386478693697542"/>
        </c:manualLayout>
      </c:layout>
      <c:scatterChart>
        <c:scatterStyle val="lineMarker"/>
        <c:ser>
          <c:idx val="0"/>
          <c:order val="0"/>
          <c:tx>
            <c:v>Fluorine in CF4 at 50 mbar</c:v>
          </c:tx>
          <c:spPr>
            <a:ln w="28575">
              <a:noFill/>
            </a:ln>
          </c:spPr>
          <c:xVal>
            <c:numRef>
              <c:f>('CF4'!$J$23,'CF4'!$J$24,'CF4'!$J$30,'CF4'!$J$32,'CF4'!$J$33,'CF4'!$J$34,'CF4'!$J$14)</c:f>
              <c:numCache>
                <c:formatCode>General</c:formatCode>
                <c:ptCount val="7"/>
                <c:pt idx="0">
                  <c:v>20</c:v>
                </c:pt>
                <c:pt idx="1">
                  <c:v>10</c:v>
                </c:pt>
                <c:pt idx="2">
                  <c:v>5</c:v>
                </c:pt>
                <c:pt idx="3">
                  <c:v>7</c:v>
                </c:pt>
                <c:pt idx="4">
                  <c:v>7</c:v>
                </c:pt>
                <c:pt idx="5">
                  <c:v>50</c:v>
                </c:pt>
                <c:pt idx="6">
                  <c:v>40</c:v>
                </c:pt>
              </c:numCache>
            </c:numRef>
          </c:xVal>
          <c:yVal>
            <c:numRef>
              <c:f>('CF4'!$AM$23,'CF4'!$AM$24,'CF4'!$AM$30,'CF4'!$AM$32,'CF4'!$AM$33,'CF4'!$AM$34,'CF4'!$AM$14)</c:f>
              <c:numCache>
                <c:formatCode>0.000</c:formatCode>
                <c:ptCount val="7"/>
                <c:pt idx="0">
                  <c:v>0.37236714154411832</c:v>
                </c:pt>
                <c:pt idx="1">
                  <c:v>0.30497665441176502</c:v>
                </c:pt>
                <c:pt idx="2">
                  <c:v>0.25696329405569102</c:v>
                </c:pt>
                <c:pt idx="3">
                  <c:v>0.27865553852374975</c:v>
                </c:pt>
                <c:pt idx="4">
                  <c:v>0.27497302914319599</c:v>
                </c:pt>
                <c:pt idx="5">
                  <c:v>0.47061247488584673</c:v>
                </c:pt>
                <c:pt idx="6">
                  <c:v>0.45287228146493247</c:v>
                </c:pt>
              </c:numCache>
            </c:numRef>
          </c:yVal>
        </c:ser>
        <c:ser>
          <c:idx val="2"/>
          <c:order val="1"/>
          <c:tx>
            <c:v>He in He + 5% C4H10 at 350 mbar</c:v>
          </c:tx>
          <c:spPr>
            <a:ln w="28575">
              <a:noFill/>
            </a:ln>
          </c:spPr>
          <c:xVal>
            <c:numRef>
              <c:f>'CF4'!$C$107:$C$123</c:f>
              <c:numCache>
                <c:formatCode>General</c:formatCode>
                <c:ptCount val="17"/>
                <c:pt idx="0">
                  <c:v>13.42</c:v>
                </c:pt>
                <c:pt idx="1">
                  <c:v>13.42</c:v>
                </c:pt>
                <c:pt idx="2">
                  <c:v>13.42</c:v>
                </c:pt>
                <c:pt idx="3">
                  <c:v>20</c:v>
                </c:pt>
                <c:pt idx="4">
                  <c:v>10</c:v>
                </c:pt>
                <c:pt idx="5">
                  <c:v>10</c:v>
                </c:pt>
                <c:pt idx="6">
                  <c:v>8</c:v>
                </c:pt>
                <c:pt idx="7">
                  <c:v>6</c:v>
                </c:pt>
                <c:pt idx="8">
                  <c:v>10</c:v>
                </c:pt>
                <c:pt idx="9">
                  <c:v>30</c:v>
                </c:pt>
                <c:pt idx="10">
                  <c:v>40</c:v>
                </c:pt>
                <c:pt idx="11">
                  <c:v>50.120000000000012</c:v>
                </c:pt>
                <c:pt idx="12">
                  <c:v>5</c:v>
                </c:pt>
                <c:pt idx="13">
                  <c:v>5</c:v>
                </c:pt>
                <c:pt idx="14">
                  <c:v>4</c:v>
                </c:pt>
                <c:pt idx="15">
                  <c:v>3.01</c:v>
                </c:pt>
                <c:pt idx="16">
                  <c:v>6</c:v>
                </c:pt>
              </c:numCache>
            </c:numRef>
          </c:xVal>
          <c:yVal>
            <c:numRef>
              <c:f>'CF4'!$E$107:$E$123</c:f>
              <c:numCache>
                <c:formatCode>General</c:formatCode>
                <c:ptCount val="17"/>
                <c:pt idx="0">
                  <c:v>0.65702980625931773</c:v>
                </c:pt>
                <c:pt idx="1">
                  <c:v>0.66705365126676763</c:v>
                </c:pt>
                <c:pt idx="2">
                  <c:v>0.66705365126676763</c:v>
                </c:pt>
                <c:pt idx="3">
                  <c:v>0.70430199999999998</c:v>
                </c:pt>
                <c:pt idx="4">
                  <c:v>0.61942000000000064</c:v>
                </c:pt>
                <c:pt idx="5">
                  <c:v>0.61700297397769499</c:v>
                </c:pt>
                <c:pt idx="6">
                  <c:v>0.59206040892193135</c:v>
                </c:pt>
                <c:pt idx="7">
                  <c:v>0.54493308550185859</c:v>
                </c:pt>
                <c:pt idx="8">
                  <c:v>0.62367063197026162</c:v>
                </c:pt>
                <c:pt idx="9">
                  <c:v>0.73685774473358279</c:v>
                </c:pt>
                <c:pt idx="10">
                  <c:v>0.75767379182156203</c:v>
                </c:pt>
                <c:pt idx="11">
                  <c:v>0.76931720747529464</c:v>
                </c:pt>
                <c:pt idx="12">
                  <c:v>0.52056654275092629</c:v>
                </c:pt>
                <c:pt idx="13">
                  <c:v>0.51954710743801702</c:v>
                </c:pt>
                <c:pt idx="14">
                  <c:v>0.47032093663911934</c:v>
                </c:pt>
                <c:pt idx="15">
                  <c:v>0.42392209622653632</c:v>
                </c:pt>
                <c:pt idx="16">
                  <c:v>0.55030578512396533</c:v>
                </c:pt>
              </c:numCache>
            </c:numRef>
          </c:yVal>
        </c:ser>
        <c:axId val="107211392"/>
        <c:axId val="107367808"/>
      </c:scatterChart>
      <c:valAx>
        <c:axId val="107211392"/>
        <c:scaling>
          <c:orientation val="minMax"/>
        </c:scaling>
        <c:axPos val="b"/>
        <c:title>
          <c:tx>
            <c:rich>
              <a:bodyPr/>
              <a:lstStyle/>
              <a:p>
                <a:pPr>
                  <a:defRPr sz="1300" baseline="0"/>
                </a:pPr>
                <a:r>
                  <a:rPr lang="en-US" sz="1300" baseline="0"/>
                  <a:t>Recoil Energy (keV)</a:t>
                </a:r>
              </a:p>
            </c:rich>
          </c:tx>
          <c:layout/>
        </c:title>
        <c:numFmt formatCode="General" sourceLinked="1"/>
        <c:tickLblPos val="nextTo"/>
        <c:crossAx val="107367808"/>
        <c:crosses val="autoZero"/>
        <c:crossBetween val="midCat"/>
      </c:valAx>
      <c:valAx>
        <c:axId val="107367808"/>
        <c:scaling>
          <c:orientation val="minMax"/>
        </c:scaling>
        <c:axPos val="l"/>
        <c:majorGridlines/>
        <c:title>
          <c:tx>
            <c:rich>
              <a:bodyPr rot="-5400000" vert="horz"/>
              <a:lstStyle/>
              <a:p>
                <a:pPr>
                  <a:defRPr sz="1300" baseline="0"/>
                </a:pPr>
                <a:r>
                  <a:rPr lang="en-US" sz="1300" baseline="0"/>
                  <a:t>Quenching Factor</a:t>
                </a:r>
              </a:p>
            </c:rich>
          </c:tx>
          <c:layout>
            <c:manualLayout>
              <c:xMode val="edge"/>
              <c:yMode val="edge"/>
              <c:x val="3.5086309161262812E-2"/>
              <c:y val="0.40286240176002247"/>
            </c:manualLayout>
          </c:layout>
        </c:title>
        <c:numFmt formatCode="0.000" sourceLinked="1"/>
        <c:tickLblPos val="nextTo"/>
        <c:crossAx val="107211392"/>
        <c:crosses val="autoZero"/>
        <c:crossBetween val="midCat"/>
      </c:valAx>
    </c:plotArea>
    <c:legend>
      <c:legendPos val="r"/>
      <c:layout>
        <c:manualLayout>
          <c:xMode val="edge"/>
          <c:yMode val="edge"/>
          <c:x val="0.78564267200520466"/>
          <c:y val="0.31161813681549333"/>
          <c:w val="0.18263233941594023"/>
          <c:h val="0.415703385701155"/>
        </c:manualLayout>
      </c:layout>
      <c:txPr>
        <a:bodyPr/>
        <a:lstStyle/>
        <a:p>
          <a:pPr>
            <a:defRPr sz="1300" baseline="0"/>
          </a:pPr>
          <a:endParaRPr lang="fr-FR"/>
        </a:p>
      </c:txPr>
    </c:legend>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5252B-6BEA-493E-9ACD-E9C891532E8A}" type="datetimeFigureOut">
              <a:rPr lang="fr-FR" smtClean="0"/>
              <a:pPr/>
              <a:t>07/02/2011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19C613-8225-4A4C-8B9B-0FBE630171B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A1B53-89B7-4390-83AE-D244042E9818}" type="slidenum">
              <a:rPr lang="en-US"/>
              <a:pPr/>
              <a:t>9</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1D47D05-BD21-41CE-8310-A65F7627126C}" type="slidenum">
              <a:rPr lang="es-ES" smtClean="0">
                <a:solidFill>
                  <a:prstClr val="black"/>
                </a:solidFill>
              </a:rPr>
              <a:pPr/>
              <a:t>30</a:t>
            </a:fld>
            <a:endParaRPr lang="es-ES" smtClean="0">
              <a:solidFill>
                <a:prstClr val="black"/>
              </a:solidFill>
            </a:endParaRPr>
          </a:p>
        </p:txBody>
      </p:sp>
      <p:sp>
        <p:nvSpPr>
          <p:cNvPr id="55299" name="Rectangle 2"/>
          <p:cNvSpPr>
            <a:spLocks noGrp="1" noRot="1" noChangeAspect="1" noChangeArrowheads="1" noTextEdit="1"/>
          </p:cNvSpPr>
          <p:nvPr>
            <p:ph type="sldImg"/>
          </p:nvPr>
        </p:nvSpPr>
        <p:spPr>
          <a:xfrm>
            <a:off x="1146175" y="109538"/>
            <a:ext cx="4568825" cy="3427412"/>
          </a:xfrm>
          <a:ln/>
        </p:spPr>
      </p:sp>
      <p:sp>
        <p:nvSpPr>
          <p:cNvPr id="55300" name="Rectangle 3"/>
          <p:cNvSpPr>
            <a:spLocks noGrp="1" noChangeArrowheads="1"/>
          </p:cNvSpPr>
          <p:nvPr>
            <p:ph type="body" idx="1"/>
          </p:nvPr>
        </p:nvSpPr>
        <p:spPr>
          <a:xfrm>
            <a:off x="520517" y="3635549"/>
            <a:ext cx="5743295" cy="4820446"/>
          </a:xfrm>
          <a:noFill/>
          <a:ln/>
        </p:spPr>
        <p:txBody>
          <a:bodyPr/>
          <a:lstStyle/>
          <a:p>
            <a:pPr eaLnBrk="1" hangingPunct="1">
              <a:buFontTx/>
              <a:buNone/>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119C613-8225-4A4C-8B9B-0FBE630171B2}" type="slidenum">
              <a:rPr lang="fr-FR" smtClean="0"/>
              <a:pPr/>
              <a:t>32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0E6AEF5-5BB8-4EA9-B33E-36B771830580}" type="slidenum">
              <a:rPr lang="es-ES" smtClean="0">
                <a:solidFill>
                  <a:prstClr val="black"/>
                </a:solidFill>
              </a:rPr>
              <a:pPr/>
              <a:t>39</a:t>
            </a:fld>
            <a:endParaRPr lang="es-ES" smtClean="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buFontTx/>
              <a:buNone/>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6"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7"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8"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8"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9"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Date Placeholder 13"/>
          <p:cNvSpPr>
            <a:spLocks noGrp="1"/>
          </p:cNvSpPr>
          <p:nvPr>
            <p:ph type="dt" sz="half" idx="2"/>
          </p:nvPr>
        </p:nvSpPr>
        <p:spPr>
          <a:xfrm>
            <a:off x="457200" y="6400800"/>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8" name="Footer Placeholder 2"/>
          <p:cNvSpPr>
            <a:spLocks noGrp="1"/>
          </p:cNvSpPr>
          <p:nvPr>
            <p:ph type="ftr" sz="quarter" idx="3"/>
          </p:nvPr>
        </p:nvSpPr>
        <p:spPr>
          <a:xfrm>
            <a:off x="3124200" y="6400800"/>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9" name="Slide Number Placeholder 22"/>
          <p:cNvSpPr>
            <a:spLocks noGrp="1"/>
          </p:cNvSpPr>
          <p:nvPr>
            <p:ph type="sldNum" sz="quarter" idx="4"/>
          </p:nvPr>
        </p:nvSpPr>
        <p:spPr>
          <a:xfrm>
            <a:off x="6096000" y="6400800"/>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3"/>
          <p:cNvSpPr>
            <a:spLocks noGrp="1"/>
          </p:cNvSpPr>
          <p:nvPr>
            <p:ph type="dt" sz="half" idx="10"/>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9"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10"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3"/>
          <p:cNvSpPr>
            <a:spLocks noGrp="1"/>
          </p:cNvSpPr>
          <p:nvPr>
            <p:ph type="dt" sz="half" idx="10"/>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11" name="Footer Placeholder 2"/>
          <p:cNvSpPr>
            <a:spLocks noGrp="1"/>
          </p:cNvSpPr>
          <p:nvPr>
            <p:ph type="ftr" sz="quarter" idx="11"/>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12" name="Slide Number Placeholder 22"/>
          <p:cNvSpPr>
            <a:spLocks noGrp="1"/>
          </p:cNvSpPr>
          <p:nvPr>
            <p:ph type="sldNum" sz="quarter" idx="12"/>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7"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8"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6"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7"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3"/>
          <p:cNvSpPr>
            <a:spLocks noGrp="1"/>
          </p:cNvSpPr>
          <p:nvPr>
            <p:ph type="dt" sz="half" idx="10"/>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9"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10"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448251"/>
            <a:ext cx="1450504" cy="365125"/>
          </a:xfrm>
        </p:spPr>
        <p:txBody>
          <a:bodyPr/>
          <a:lstStyle/>
          <a:p>
            <a:r>
              <a:rPr lang="fr-FR" smtClean="0"/>
              <a:t>07/02/2011</a:t>
            </a:r>
            <a:endParaRPr lang="fr-FR"/>
          </a:p>
        </p:txBody>
      </p:sp>
      <p:sp>
        <p:nvSpPr>
          <p:cNvPr id="5" name="Espace réservé du pied de page 4"/>
          <p:cNvSpPr>
            <a:spLocks noGrp="1"/>
          </p:cNvSpPr>
          <p:nvPr>
            <p:ph type="ftr" sz="quarter" idx="11"/>
          </p:nvPr>
        </p:nvSpPr>
        <p:spPr>
          <a:xfrm>
            <a:off x="2555776" y="6448251"/>
            <a:ext cx="3744416" cy="365125"/>
          </a:xfrm>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a:xfrm>
            <a:off x="6553200" y="6448251"/>
            <a:ext cx="2133600" cy="365125"/>
          </a:xfrm>
        </p:spPr>
        <p:txBody>
          <a:bodyPr/>
          <a:lstStyle/>
          <a:p>
            <a:fld id="{BEA1CFA9-26FB-4EC2-8D3F-0E8C98113B16}"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13"/>
          <p:cNvSpPr>
            <a:spLocks noGrp="1"/>
          </p:cNvSpPr>
          <p:nvPr>
            <p:ph type="dt" sz="half" idx="10"/>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9"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10"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8"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9"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8"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9"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4099A4BC-648B-40F4-B7EE-61021C8F599D}"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23F95E0E-ACA6-4CB8-A189-9423C4DD2AE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181E19A0-6C5A-4657-B959-1E23ECAED309}"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341438"/>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341438"/>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C2A77318-FBF4-4589-8869-F9D527E575F9}"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9" name="Rectangle 6"/>
          <p:cNvSpPr>
            <a:spLocks noGrp="1" noChangeArrowheads="1"/>
          </p:cNvSpPr>
          <p:nvPr>
            <p:ph type="sldNum" sz="quarter" idx="12"/>
          </p:nvPr>
        </p:nvSpPr>
        <p:spPr>
          <a:ln/>
        </p:spPr>
        <p:txBody>
          <a:bodyPr/>
          <a:lstStyle>
            <a:lvl1pPr>
              <a:defRPr/>
            </a:lvl1pPr>
          </a:lstStyle>
          <a:p>
            <a:pPr>
              <a:defRPr/>
            </a:pPr>
            <a:fld id="{E842ED0C-F6D1-440B-B0CE-B95A9B5CC21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5" name="Rectangle 6"/>
          <p:cNvSpPr>
            <a:spLocks noGrp="1" noChangeArrowheads="1"/>
          </p:cNvSpPr>
          <p:nvPr>
            <p:ph type="sldNum" sz="quarter" idx="12"/>
          </p:nvPr>
        </p:nvSpPr>
        <p:spPr>
          <a:ln/>
        </p:spPr>
        <p:txBody>
          <a:bodyPr/>
          <a:lstStyle>
            <a:lvl1pPr>
              <a:defRPr/>
            </a:lvl1pPr>
          </a:lstStyle>
          <a:p>
            <a:pPr>
              <a:defRPr/>
            </a:pPr>
            <a:fld id="{B718EA35-C5A8-4FF0-A85A-C25EDE9D0E1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4" name="Rectangle 6"/>
          <p:cNvSpPr>
            <a:spLocks noGrp="1" noChangeArrowheads="1"/>
          </p:cNvSpPr>
          <p:nvPr>
            <p:ph type="sldNum" sz="quarter" idx="12"/>
          </p:nvPr>
        </p:nvSpPr>
        <p:spPr>
          <a:ln/>
        </p:spPr>
        <p:txBody>
          <a:bodyPr/>
          <a:lstStyle>
            <a:lvl1pPr>
              <a:defRPr/>
            </a:lvl1pPr>
          </a:lstStyle>
          <a:p>
            <a:pPr>
              <a:defRPr/>
            </a:pPr>
            <a:fld id="{6670B13D-3DAE-4D34-81C7-02A7E46DC5E5}"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3734C94A-E002-4148-9E9A-37ADE04F9C57}"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582D766D-DC28-41E1-A9EC-469BD7308E6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9E04CF11-4A8F-4DCA-8349-C79A774BB38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419100"/>
            <a:ext cx="2057400" cy="581977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419100"/>
            <a:ext cx="6019800" cy="5819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1AE4DF89-E988-41D0-BC28-7B9B34943172}"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4099A4BC-648B-40F4-B7EE-61021C8F599D}"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23F95E0E-ACA6-4CB8-A189-9423C4DD2AE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181E19A0-6C5A-4657-B959-1E23ECAED309}"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341438"/>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341438"/>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C2A77318-FBF4-4589-8869-F9D527E575F9}"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9" name="Rectangle 6"/>
          <p:cNvSpPr>
            <a:spLocks noGrp="1" noChangeArrowheads="1"/>
          </p:cNvSpPr>
          <p:nvPr>
            <p:ph type="sldNum" sz="quarter" idx="12"/>
          </p:nvPr>
        </p:nvSpPr>
        <p:spPr>
          <a:ln/>
        </p:spPr>
        <p:txBody>
          <a:bodyPr/>
          <a:lstStyle>
            <a:lvl1pPr>
              <a:defRPr/>
            </a:lvl1pPr>
          </a:lstStyle>
          <a:p>
            <a:pPr>
              <a:defRPr/>
            </a:pPr>
            <a:fld id="{E842ED0C-F6D1-440B-B0CE-B95A9B5CC21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5" name="Rectangle 6"/>
          <p:cNvSpPr>
            <a:spLocks noGrp="1" noChangeArrowheads="1"/>
          </p:cNvSpPr>
          <p:nvPr>
            <p:ph type="sldNum" sz="quarter" idx="12"/>
          </p:nvPr>
        </p:nvSpPr>
        <p:spPr>
          <a:ln/>
        </p:spPr>
        <p:txBody>
          <a:bodyPr/>
          <a:lstStyle>
            <a:lvl1pPr>
              <a:defRPr/>
            </a:lvl1pPr>
          </a:lstStyle>
          <a:p>
            <a:pPr>
              <a:defRPr/>
            </a:pPr>
            <a:fld id="{B718EA35-C5A8-4FF0-A85A-C25EDE9D0E1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07/02/2011</a:t>
            </a:r>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
        <p:nvSpPr>
          <p:cNvPr id="7" name="Espace réservé du numéro de diapositive 6"/>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4" name="Rectangle 6"/>
          <p:cNvSpPr>
            <a:spLocks noGrp="1" noChangeArrowheads="1"/>
          </p:cNvSpPr>
          <p:nvPr>
            <p:ph type="sldNum" sz="quarter" idx="12"/>
          </p:nvPr>
        </p:nvSpPr>
        <p:spPr>
          <a:ln/>
        </p:spPr>
        <p:txBody>
          <a:bodyPr/>
          <a:lstStyle>
            <a:lvl1pPr>
              <a:defRPr/>
            </a:lvl1pPr>
          </a:lstStyle>
          <a:p>
            <a:pPr>
              <a:defRPr/>
            </a:pPr>
            <a:fld id="{6670B13D-3DAE-4D34-81C7-02A7E46DC5E5}"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3734C94A-E002-4148-9E9A-37ADE04F9C57}"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7" name="Rectangle 6"/>
          <p:cNvSpPr>
            <a:spLocks noGrp="1" noChangeArrowheads="1"/>
          </p:cNvSpPr>
          <p:nvPr>
            <p:ph type="sldNum" sz="quarter" idx="12"/>
          </p:nvPr>
        </p:nvSpPr>
        <p:spPr>
          <a:ln/>
        </p:spPr>
        <p:txBody>
          <a:bodyPr/>
          <a:lstStyle>
            <a:lvl1pPr>
              <a:defRPr/>
            </a:lvl1pPr>
          </a:lstStyle>
          <a:p>
            <a:pPr>
              <a:defRPr/>
            </a:pPr>
            <a:fld id="{582D766D-DC28-41E1-A9EC-469BD7308E6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9E04CF11-4A8F-4DCA-8349-C79A774BB381}"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419100"/>
            <a:ext cx="2057400" cy="581977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419100"/>
            <a:ext cx="6019800" cy="58197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Inés Gil Botella – SN neutrino detection in LAr TPCs</a:t>
            </a:r>
          </a:p>
        </p:txBody>
      </p:sp>
      <p:sp>
        <p:nvSpPr>
          <p:cNvPr id="6" name="Rectangle 6"/>
          <p:cNvSpPr>
            <a:spLocks noGrp="1" noChangeArrowheads="1"/>
          </p:cNvSpPr>
          <p:nvPr>
            <p:ph type="sldNum" sz="quarter" idx="12"/>
          </p:nvPr>
        </p:nvSpPr>
        <p:spPr>
          <a:ln/>
        </p:spPr>
        <p:txBody>
          <a:bodyPr/>
          <a:lstStyle>
            <a:lvl1pPr>
              <a:defRPr/>
            </a:lvl1pPr>
          </a:lstStyle>
          <a:p>
            <a:pPr>
              <a:defRPr/>
            </a:pPr>
            <a:fld id="{1AE4DF89-E988-41D0-BC28-7B9B34943172}" type="slidenum">
              <a:rPr lang="en-US">
                <a:solidFill>
                  <a:srgbClr val="000000"/>
                </a:solidFill>
              </a:rPr>
              <a:pPr>
                <a:defRPr/>
              </a:pPr>
              <a:t>‹N°›</a:t>
            </a:fld>
            <a:endParaRPr lang="en-US">
              <a:solidFill>
                <a:srgbClr val="000000"/>
              </a:solidFill>
            </a:endParaRPr>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07/02/2011</a:t>
            </a:r>
            <a:endParaRPr lang="fr-FR"/>
          </a:p>
        </p:txBody>
      </p:sp>
      <p:sp>
        <p:nvSpPr>
          <p:cNvPr id="8" name="Espace réservé du pied de page 7"/>
          <p:cNvSpPr>
            <a:spLocks noGrp="1"/>
          </p:cNvSpPr>
          <p:nvPr>
            <p:ph type="ftr" sz="quarter" idx="11"/>
          </p:nvPr>
        </p:nvSpPr>
        <p:spPr/>
        <p:txBody>
          <a:bodyPr/>
          <a:lstStyle/>
          <a:p>
            <a:r>
              <a:rPr lang="fr-FR" smtClean="0"/>
              <a:t>Grandes TPC pour evts rares de basse énergie</a:t>
            </a:r>
            <a:endParaRPr lang="fr-FR"/>
          </a:p>
        </p:txBody>
      </p:sp>
      <p:sp>
        <p:nvSpPr>
          <p:cNvPr id="9" name="Espace réservé du numéro de diapositive 8"/>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pied de page 3"/>
          <p:cNvSpPr>
            <a:spLocks noGrp="1"/>
          </p:cNvSpPr>
          <p:nvPr>
            <p:ph type="ftr" sz="quarter" idx="11"/>
          </p:nvPr>
        </p:nvSpPr>
        <p:spPr/>
        <p:txBody>
          <a:bodyPr/>
          <a:lstStyle/>
          <a:p>
            <a:r>
              <a:rPr lang="fr-FR" smtClean="0"/>
              <a:t>Grandes TPC pour evts rares de basse énergie</a:t>
            </a:r>
            <a:endParaRPr lang="fr-FR"/>
          </a:p>
        </p:txBody>
      </p:sp>
      <p:sp>
        <p:nvSpPr>
          <p:cNvPr id="5" name="Espace réservé du numéro de diapositive 4"/>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1234480" cy="365125"/>
          </a:xfrm>
        </p:spPr>
        <p:txBody>
          <a:bodyPr/>
          <a:lstStyle/>
          <a:p>
            <a:r>
              <a:rPr lang="fr-FR" smtClean="0"/>
              <a:t>07/02/2011</a:t>
            </a:r>
            <a:endParaRPr lang="fr-FR"/>
          </a:p>
        </p:txBody>
      </p:sp>
      <p:sp>
        <p:nvSpPr>
          <p:cNvPr id="3" name="Espace réservé du pied de page 2"/>
          <p:cNvSpPr>
            <a:spLocks noGrp="1"/>
          </p:cNvSpPr>
          <p:nvPr>
            <p:ph type="ftr" sz="quarter" idx="11"/>
          </p:nvPr>
        </p:nvSpPr>
        <p:spPr>
          <a:xfrm>
            <a:off x="2627784" y="6356350"/>
            <a:ext cx="3744416" cy="365125"/>
          </a:xfrm>
        </p:spPr>
        <p:txBody>
          <a:bodyPr/>
          <a:lstStyle/>
          <a:p>
            <a:r>
              <a:rPr lang="fr-FR" dirty="0" smtClean="0"/>
              <a:t>Grandes TPC pour </a:t>
            </a:r>
            <a:r>
              <a:rPr lang="fr-FR" dirty="0" err="1" smtClean="0"/>
              <a:t>evts</a:t>
            </a:r>
            <a:r>
              <a:rPr lang="fr-FR" dirty="0" smtClean="0"/>
              <a:t> rares de basse énergie</a:t>
            </a:r>
            <a:endParaRPr lang="fr-FR" dirty="0"/>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07/02/2011</a:t>
            </a:r>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
        <p:nvSpPr>
          <p:cNvPr id="7" name="Espace réservé du numéro de diapositive 6"/>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07/02/2011</a:t>
            </a:r>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
        <p:nvSpPr>
          <p:cNvPr id="7" name="Espace réservé du numéro de diapositive 6"/>
          <p:cNvSpPr>
            <a:spLocks noGrp="1"/>
          </p:cNvSpPr>
          <p:nvPr>
            <p:ph type="sldNum" sz="quarter" idx="12"/>
          </p:nvPr>
        </p:nvSpPr>
        <p:spPr/>
        <p:txBody>
          <a:bodyPr/>
          <a:lstStyle/>
          <a:p>
            <a:fld id="{BEA1CFA9-26FB-4EC2-8D3F-0E8C98113B16}"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07/02/2011</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Grandes TPC pour evts rares de basse énergie</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1CFA9-26FB-4EC2-8D3F-0E8C98113B16}"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r>
              <a:rPr lang="en-US" dirty="0" smtClean="0">
                <a:solidFill>
                  <a:prstClr val="white">
                    <a:shade val="50000"/>
                  </a:prstClr>
                </a:solidFill>
              </a:rPr>
              <a:t>17/12/2010</a:t>
            </a:r>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TPC – Paris 2010</a:t>
            </a:r>
            <a:endParaRPr lang="en-US" dirty="0">
              <a:solidFill>
                <a:prstClr val="white">
                  <a:shade val="50000"/>
                </a:prstClr>
              </a:solidFill>
            </a:endParaRPr>
          </a:p>
        </p:txBody>
      </p:sp>
      <p:sp>
        <p:nvSpPr>
          <p:cNvPr id="23" name="Slide Number Placeholder 22"/>
          <p:cNvSpPr>
            <a:spLocks noGrp="1"/>
          </p:cNvSpPr>
          <p:nvPr>
            <p:ph type="sldNum" sz="quarter" idx="4"/>
          </p:nvPr>
        </p:nvSpPr>
        <p:spPr>
          <a:xfrm>
            <a:off x="6096000" y="6416675"/>
            <a:ext cx="27432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solidFill>
                  <a:prstClr val="white">
                    <a:shade val="50000"/>
                  </a:prstClr>
                </a:solidFill>
              </a:rPr>
              <a:t>C.J. Virtue, Laurentian Univ. / SNOLAB</a:t>
            </a:r>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0"/>
          <p:cNvPicPr>
            <a:picLocks noChangeAspect="1" noChangeArrowheads="1"/>
          </p:cNvPicPr>
          <p:nvPr userDrawn="1"/>
        </p:nvPicPr>
        <p:blipFill>
          <a:blip r:embed="rId13" cstate="print"/>
          <a:srcRect t="35280" b="46872"/>
          <a:stretch>
            <a:fillRect/>
          </a:stretch>
        </p:blipFill>
        <p:spPr bwMode="auto">
          <a:xfrm>
            <a:off x="0" y="-26988"/>
            <a:ext cx="9144000" cy="1225551"/>
          </a:xfrm>
          <a:prstGeom prst="rect">
            <a:avLst/>
          </a:prstGeom>
          <a:noFill/>
          <a:ln w="9525">
            <a:noFill/>
            <a:miter lim="800000"/>
            <a:headEnd/>
            <a:tailEnd/>
          </a:ln>
        </p:spPr>
      </p:pic>
      <p:sp>
        <p:nvSpPr>
          <p:cNvPr id="12291" name="Rectangle 2"/>
          <p:cNvSpPr>
            <a:spLocks noGrp="1" noChangeArrowheads="1"/>
          </p:cNvSpPr>
          <p:nvPr>
            <p:ph type="title"/>
          </p:nvPr>
        </p:nvSpPr>
        <p:spPr bwMode="auto">
          <a:xfrm>
            <a:off x="457200" y="419100"/>
            <a:ext cx="8229600" cy="777875"/>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2" name="Rectangle 3"/>
          <p:cNvSpPr>
            <a:spLocks noGrp="1" noChangeArrowheads="1"/>
          </p:cNvSpPr>
          <p:nvPr>
            <p:ph type="body" idx="1"/>
          </p:nvPr>
        </p:nvSpPr>
        <p:spPr bwMode="auto">
          <a:xfrm>
            <a:off x="457200" y="1341438"/>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8196" name="Rectangle 4"/>
          <p:cNvSpPr>
            <a:spLocks noGrp="1" noChangeArrowheads="1"/>
          </p:cNvSpPr>
          <p:nvPr>
            <p:ph type="dt" sz="half" idx="2"/>
          </p:nvPr>
        </p:nvSpPr>
        <p:spPr bwMode="auto">
          <a:xfrm>
            <a:off x="457200" y="6381750"/>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8197" name="Rectangle 5"/>
          <p:cNvSpPr>
            <a:spLocks noGrp="1" noChangeArrowheads="1"/>
          </p:cNvSpPr>
          <p:nvPr>
            <p:ph type="ftr" sz="quarter" idx="3"/>
          </p:nvPr>
        </p:nvSpPr>
        <p:spPr bwMode="auto">
          <a:xfrm>
            <a:off x="2771775" y="6381750"/>
            <a:ext cx="417671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defRPr>
            </a:lvl1pPr>
          </a:lstStyle>
          <a:p>
            <a:pPr fontAlgn="base">
              <a:spcBef>
                <a:spcPct val="0"/>
              </a:spcBef>
              <a:spcAft>
                <a:spcPct val="0"/>
              </a:spcAft>
              <a:defRPr/>
            </a:pPr>
            <a:r>
              <a:rPr lang="en-US">
                <a:solidFill>
                  <a:srgbClr val="000000"/>
                </a:solidFill>
              </a:rPr>
              <a:t>Inés Gil Botella – SN neutrino detection in LAr TPCs</a:t>
            </a:r>
          </a:p>
        </p:txBody>
      </p:sp>
      <p:sp>
        <p:nvSpPr>
          <p:cNvPr id="8198" name="Rectangle 6"/>
          <p:cNvSpPr>
            <a:spLocks noGrp="1" noChangeArrowheads="1"/>
          </p:cNvSpPr>
          <p:nvPr>
            <p:ph type="sldNum" sz="quarter" idx="4"/>
          </p:nvPr>
        </p:nvSpPr>
        <p:spPr bwMode="auto">
          <a:xfrm>
            <a:off x="7019925" y="6381750"/>
            <a:ext cx="16668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5482FB6D-BA52-41A0-9E62-B970BABE39CD}" type="slidenum">
              <a:rPr lang="en-US">
                <a:solidFill>
                  <a:srgbClr val="000000"/>
                </a:solidFill>
              </a:rPr>
              <a:pPr fontAlgn="base">
                <a:spcBef>
                  <a:spcPct val="0"/>
                </a:spcBef>
                <a:spcAft>
                  <a:spcPct val="0"/>
                </a:spcAft>
                <a:defRPr/>
              </a:pPr>
              <a:t>‹N°›</a:t>
            </a:fld>
            <a:endParaRPr lang="en-US">
              <a:solidFill>
                <a:srgbClr val="000000"/>
              </a:solidFill>
            </a:endParaRPr>
          </a:p>
        </p:txBody>
      </p:sp>
      <p:pic>
        <p:nvPicPr>
          <p:cNvPr id="12296" name="Picture 8" descr="ciematlogo"/>
          <p:cNvPicPr>
            <a:picLocks noChangeAspect="1" noChangeArrowheads="1"/>
          </p:cNvPicPr>
          <p:nvPr/>
        </p:nvPicPr>
        <p:blipFill>
          <a:blip r:embed="rId14" cstate="print"/>
          <a:srcRect/>
          <a:stretch>
            <a:fillRect/>
          </a:stretch>
        </p:blipFill>
        <p:spPr bwMode="auto">
          <a:xfrm>
            <a:off x="539750" y="6400800"/>
            <a:ext cx="1690688" cy="268288"/>
          </a:xfrm>
          <a:prstGeom prst="rect">
            <a:avLst/>
          </a:prstGeom>
          <a:noFill/>
          <a:ln w="9525">
            <a:noFill/>
            <a:miter lim="800000"/>
            <a:headEnd/>
            <a:tailEnd/>
          </a:ln>
        </p:spPr>
      </p:pic>
      <p:sp>
        <p:nvSpPr>
          <p:cNvPr id="8201" name="Line 9"/>
          <p:cNvSpPr>
            <a:spLocks noChangeShapeType="1"/>
          </p:cNvSpPr>
          <p:nvPr/>
        </p:nvSpPr>
        <p:spPr bwMode="auto">
          <a:xfrm>
            <a:off x="468313" y="6308725"/>
            <a:ext cx="8207375" cy="0"/>
          </a:xfrm>
          <a:prstGeom prst="line">
            <a:avLst/>
          </a:prstGeom>
          <a:noFill/>
          <a:ln w="38100" cap="sq">
            <a:solidFill>
              <a:srgbClr val="FFCC00"/>
            </a:solidFill>
            <a:round/>
            <a:headEnd type="none" w="sm" len="sm"/>
            <a:tailEnd type="none" w="sm" len="sm"/>
          </a:ln>
          <a:effectLst/>
        </p:spPr>
        <p:txBody>
          <a:bodyPr wrap="none" anchor="ctr"/>
          <a:lstStyle/>
          <a:p>
            <a:pPr fontAlgn="base">
              <a:spcBef>
                <a:spcPct val="0"/>
              </a:spcBef>
              <a:spcAft>
                <a:spcPct val="0"/>
              </a:spcAft>
              <a:defRPr/>
            </a:pPr>
            <a:endParaRPr lang="en-US" sz="2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Cambria" pitchFamily="18" charset="0"/>
        </a:defRPr>
      </a:lvl2pPr>
      <a:lvl3pPr algn="l" rtl="0" eaLnBrk="0" fontAlgn="base" hangingPunct="0">
        <a:spcBef>
          <a:spcPct val="0"/>
        </a:spcBef>
        <a:spcAft>
          <a:spcPct val="0"/>
        </a:spcAft>
        <a:defRPr sz="3600" b="1">
          <a:solidFill>
            <a:schemeClr val="bg1"/>
          </a:solidFill>
          <a:latin typeface="Cambria" pitchFamily="18" charset="0"/>
        </a:defRPr>
      </a:lvl3pPr>
      <a:lvl4pPr algn="l" rtl="0" eaLnBrk="0" fontAlgn="base" hangingPunct="0">
        <a:spcBef>
          <a:spcPct val="0"/>
        </a:spcBef>
        <a:spcAft>
          <a:spcPct val="0"/>
        </a:spcAft>
        <a:defRPr sz="3600" b="1">
          <a:solidFill>
            <a:schemeClr val="bg1"/>
          </a:solidFill>
          <a:latin typeface="Cambria" pitchFamily="18" charset="0"/>
        </a:defRPr>
      </a:lvl4pPr>
      <a:lvl5pPr algn="l" rtl="0" eaLnBrk="0" fontAlgn="base" hangingPunct="0">
        <a:spcBef>
          <a:spcPct val="0"/>
        </a:spcBef>
        <a:spcAft>
          <a:spcPct val="0"/>
        </a:spcAft>
        <a:defRPr sz="3600" b="1">
          <a:solidFill>
            <a:schemeClr val="bg1"/>
          </a:solidFill>
          <a:latin typeface="Cambria" pitchFamily="18" charset="0"/>
        </a:defRPr>
      </a:lvl5pPr>
      <a:lvl6pPr marL="457200" algn="l" rtl="0" fontAlgn="base">
        <a:spcBef>
          <a:spcPct val="0"/>
        </a:spcBef>
        <a:spcAft>
          <a:spcPct val="0"/>
        </a:spcAft>
        <a:defRPr sz="3600" b="1">
          <a:solidFill>
            <a:schemeClr val="bg1"/>
          </a:solidFill>
          <a:latin typeface="Cambria" pitchFamily="18" charset="0"/>
        </a:defRPr>
      </a:lvl6pPr>
      <a:lvl7pPr marL="914400" algn="l" rtl="0" fontAlgn="base">
        <a:spcBef>
          <a:spcPct val="0"/>
        </a:spcBef>
        <a:spcAft>
          <a:spcPct val="0"/>
        </a:spcAft>
        <a:defRPr sz="3600" b="1">
          <a:solidFill>
            <a:schemeClr val="bg1"/>
          </a:solidFill>
          <a:latin typeface="Cambria" pitchFamily="18" charset="0"/>
        </a:defRPr>
      </a:lvl7pPr>
      <a:lvl8pPr marL="1371600" algn="l" rtl="0" fontAlgn="base">
        <a:spcBef>
          <a:spcPct val="0"/>
        </a:spcBef>
        <a:spcAft>
          <a:spcPct val="0"/>
        </a:spcAft>
        <a:defRPr sz="3600" b="1">
          <a:solidFill>
            <a:schemeClr val="bg1"/>
          </a:solidFill>
          <a:latin typeface="Cambria" pitchFamily="18" charset="0"/>
        </a:defRPr>
      </a:lvl8pPr>
      <a:lvl9pPr marL="1828800" algn="l" rtl="0" fontAlgn="base">
        <a:spcBef>
          <a:spcPct val="0"/>
        </a:spcBef>
        <a:spcAft>
          <a:spcPct val="0"/>
        </a:spcAft>
        <a:defRPr sz="3600" b="1">
          <a:solidFill>
            <a:schemeClr val="bg1"/>
          </a:solidFill>
          <a:latin typeface="Cambria"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0"/>
          <p:cNvPicPr>
            <a:picLocks noChangeAspect="1" noChangeArrowheads="1"/>
          </p:cNvPicPr>
          <p:nvPr userDrawn="1"/>
        </p:nvPicPr>
        <p:blipFill>
          <a:blip r:embed="rId13" cstate="print"/>
          <a:srcRect t="35280" b="46872"/>
          <a:stretch>
            <a:fillRect/>
          </a:stretch>
        </p:blipFill>
        <p:spPr bwMode="auto">
          <a:xfrm>
            <a:off x="0" y="-26988"/>
            <a:ext cx="9144000" cy="1225551"/>
          </a:xfrm>
          <a:prstGeom prst="rect">
            <a:avLst/>
          </a:prstGeom>
          <a:noFill/>
          <a:ln w="9525">
            <a:noFill/>
            <a:miter lim="800000"/>
            <a:headEnd/>
            <a:tailEnd/>
          </a:ln>
        </p:spPr>
      </p:pic>
      <p:sp>
        <p:nvSpPr>
          <p:cNvPr id="12291" name="Rectangle 2"/>
          <p:cNvSpPr>
            <a:spLocks noGrp="1" noChangeArrowheads="1"/>
          </p:cNvSpPr>
          <p:nvPr>
            <p:ph type="title"/>
          </p:nvPr>
        </p:nvSpPr>
        <p:spPr bwMode="auto">
          <a:xfrm>
            <a:off x="457200" y="419100"/>
            <a:ext cx="8229600" cy="777875"/>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2" name="Rectangle 3"/>
          <p:cNvSpPr>
            <a:spLocks noGrp="1" noChangeArrowheads="1"/>
          </p:cNvSpPr>
          <p:nvPr>
            <p:ph type="body" idx="1"/>
          </p:nvPr>
        </p:nvSpPr>
        <p:spPr bwMode="auto">
          <a:xfrm>
            <a:off x="457200" y="1341438"/>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8196" name="Rectangle 4"/>
          <p:cNvSpPr>
            <a:spLocks noGrp="1" noChangeArrowheads="1"/>
          </p:cNvSpPr>
          <p:nvPr>
            <p:ph type="dt" sz="half" idx="2"/>
          </p:nvPr>
        </p:nvSpPr>
        <p:spPr bwMode="auto">
          <a:xfrm>
            <a:off x="457200" y="6381750"/>
            <a:ext cx="2133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8197" name="Rectangle 5"/>
          <p:cNvSpPr>
            <a:spLocks noGrp="1" noChangeArrowheads="1"/>
          </p:cNvSpPr>
          <p:nvPr>
            <p:ph type="ftr" sz="quarter" idx="3"/>
          </p:nvPr>
        </p:nvSpPr>
        <p:spPr bwMode="auto">
          <a:xfrm>
            <a:off x="2771775" y="6381750"/>
            <a:ext cx="417671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defRPr>
            </a:lvl1pPr>
          </a:lstStyle>
          <a:p>
            <a:pPr fontAlgn="base">
              <a:spcBef>
                <a:spcPct val="0"/>
              </a:spcBef>
              <a:spcAft>
                <a:spcPct val="0"/>
              </a:spcAft>
              <a:defRPr/>
            </a:pPr>
            <a:r>
              <a:rPr lang="en-US">
                <a:solidFill>
                  <a:srgbClr val="000000"/>
                </a:solidFill>
              </a:rPr>
              <a:t>Inés Gil Botella – SN neutrino detection in LAr TPCs</a:t>
            </a:r>
          </a:p>
        </p:txBody>
      </p:sp>
      <p:sp>
        <p:nvSpPr>
          <p:cNvPr id="8198" name="Rectangle 6"/>
          <p:cNvSpPr>
            <a:spLocks noGrp="1" noChangeArrowheads="1"/>
          </p:cNvSpPr>
          <p:nvPr>
            <p:ph type="sldNum" sz="quarter" idx="4"/>
          </p:nvPr>
        </p:nvSpPr>
        <p:spPr bwMode="auto">
          <a:xfrm>
            <a:off x="7019925" y="6381750"/>
            <a:ext cx="16668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5482FB6D-BA52-41A0-9E62-B970BABE39CD}" type="slidenum">
              <a:rPr lang="en-US">
                <a:solidFill>
                  <a:srgbClr val="000000"/>
                </a:solidFill>
              </a:rPr>
              <a:pPr fontAlgn="base">
                <a:spcBef>
                  <a:spcPct val="0"/>
                </a:spcBef>
                <a:spcAft>
                  <a:spcPct val="0"/>
                </a:spcAft>
                <a:defRPr/>
              </a:pPr>
              <a:t>‹N°›</a:t>
            </a:fld>
            <a:endParaRPr lang="en-US">
              <a:solidFill>
                <a:srgbClr val="000000"/>
              </a:solidFill>
            </a:endParaRPr>
          </a:p>
        </p:txBody>
      </p:sp>
      <p:pic>
        <p:nvPicPr>
          <p:cNvPr id="12296" name="Picture 8" descr="ciematlogo"/>
          <p:cNvPicPr>
            <a:picLocks noChangeAspect="1" noChangeArrowheads="1"/>
          </p:cNvPicPr>
          <p:nvPr/>
        </p:nvPicPr>
        <p:blipFill>
          <a:blip r:embed="rId14" cstate="print"/>
          <a:srcRect/>
          <a:stretch>
            <a:fillRect/>
          </a:stretch>
        </p:blipFill>
        <p:spPr bwMode="auto">
          <a:xfrm>
            <a:off x="539750" y="6400800"/>
            <a:ext cx="1690688" cy="268288"/>
          </a:xfrm>
          <a:prstGeom prst="rect">
            <a:avLst/>
          </a:prstGeom>
          <a:noFill/>
          <a:ln w="9525">
            <a:noFill/>
            <a:miter lim="800000"/>
            <a:headEnd/>
            <a:tailEnd/>
          </a:ln>
        </p:spPr>
      </p:pic>
      <p:sp>
        <p:nvSpPr>
          <p:cNvPr id="8201" name="Line 9"/>
          <p:cNvSpPr>
            <a:spLocks noChangeShapeType="1"/>
          </p:cNvSpPr>
          <p:nvPr/>
        </p:nvSpPr>
        <p:spPr bwMode="auto">
          <a:xfrm>
            <a:off x="468313" y="6308725"/>
            <a:ext cx="8207375" cy="0"/>
          </a:xfrm>
          <a:prstGeom prst="line">
            <a:avLst/>
          </a:prstGeom>
          <a:noFill/>
          <a:ln w="38100" cap="sq">
            <a:solidFill>
              <a:srgbClr val="FFCC00"/>
            </a:solidFill>
            <a:round/>
            <a:headEnd type="none" w="sm" len="sm"/>
            <a:tailEnd type="none" w="sm" len="sm"/>
          </a:ln>
          <a:effectLst/>
        </p:spPr>
        <p:txBody>
          <a:bodyPr wrap="none" anchor="ctr"/>
          <a:lstStyle/>
          <a:p>
            <a:pPr fontAlgn="base">
              <a:spcBef>
                <a:spcPct val="0"/>
              </a:spcBef>
              <a:spcAft>
                <a:spcPct val="0"/>
              </a:spcAft>
              <a:defRPr/>
            </a:pPr>
            <a:endParaRPr lang="en-US" sz="2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wipe dir="r"/>
  </p:transition>
  <p:timing>
    <p:tnLst>
      <p:par>
        <p:cTn id="1" dur="indefinite" restart="never" nodeType="tmRoot"/>
      </p:par>
    </p:tnLst>
  </p:timing>
  <p:hf hd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Cambria" pitchFamily="18" charset="0"/>
        </a:defRPr>
      </a:lvl2pPr>
      <a:lvl3pPr algn="l" rtl="0" eaLnBrk="0" fontAlgn="base" hangingPunct="0">
        <a:spcBef>
          <a:spcPct val="0"/>
        </a:spcBef>
        <a:spcAft>
          <a:spcPct val="0"/>
        </a:spcAft>
        <a:defRPr sz="3600" b="1">
          <a:solidFill>
            <a:schemeClr val="bg1"/>
          </a:solidFill>
          <a:latin typeface="Cambria" pitchFamily="18" charset="0"/>
        </a:defRPr>
      </a:lvl3pPr>
      <a:lvl4pPr algn="l" rtl="0" eaLnBrk="0" fontAlgn="base" hangingPunct="0">
        <a:spcBef>
          <a:spcPct val="0"/>
        </a:spcBef>
        <a:spcAft>
          <a:spcPct val="0"/>
        </a:spcAft>
        <a:defRPr sz="3600" b="1">
          <a:solidFill>
            <a:schemeClr val="bg1"/>
          </a:solidFill>
          <a:latin typeface="Cambria" pitchFamily="18" charset="0"/>
        </a:defRPr>
      </a:lvl4pPr>
      <a:lvl5pPr algn="l" rtl="0" eaLnBrk="0" fontAlgn="base" hangingPunct="0">
        <a:spcBef>
          <a:spcPct val="0"/>
        </a:spcBef>
        <a:spcAft>
          <a:spcPct val="0"/>
        </a:spcAft>
        <a:defRPr sz="3600" b="1">
          <a:solidFill>
            <a:schemeClr val="bg1"/>
          </a:solidFill>
          <a:latin typeface="Cambria" pitchFamily="18" charset="0"/>
        </a:defRPr>
      </a:lvl5pPr>
      <a:lvl6pPr marL="457200" algn="l" rtl="0" fontAlgn="base">
        <a:spcBef>
          <a:spcPct val="0"/>
        </a:spcBef>
        <a:spcAft>
          <a:spcPct val="0"/>
        </a:spcAft>
        <a:defRPr sz="3600" b="1">
          <a:solidFill>
            <a:schemeClr val="bg1"/>
          </a:solidFill>
          <a:latin typeface="Cambria" pitchFamily="18" charset="0"/>
        </a:defRPr>
      </a:lvl6pPr>
      <a:lvl7pPr marL="914400" algn="l" rtl="0" fontAlgn="base">
        <a:spcBef>
          <a:spcPct val="0"/>
        </a:spcBef>
        <a:spcAft>
          <a:spcPct val="0"/>
        </a:spcAft>
        <a:defRPr sz="3600" b="1">
          <a:solidFill>
            <a:schemeClr val="bg1"/>
          </a:solidFill>
          <a:latin typeface="Cambria" pitchFamily="18" charset="0"/>
        </a:defRPr>
      </a:lvl7pPr>
      <a:lvl8pPr marL="1371600" algn="l" rtl="0" fontAlgn="base">
        <a:spcBef>
          <a:spcPct val="0"/>
        </a:spcBef>
        <a:spcAft>
          <a:spcPct val="0"/>
        </a:spcAft>
        <a:defRPr sz="3600" b="1">
          <a:solidFill>
            <a:schemeClr val="bg1"/>
          </a:solidFill>
          <a:latin typeface="Cambria" pitchFamily="18" charset="0"/>
        </a:defRPr>
      </a:lvl8pPr>
      <a:lvl9pPr marL="1828800" algn="l" rtl="0" fontAlgn="base">
        <a:spcBef>
          <a:spcPct val="0"/>
        </a:spcBef>
        <a:spcAft>
          <a:spcPct val="0"/>
        </a:spcAft>
        <a:defRPr sz="3600" b="1">
          <a:solidFill>
            <a:schemeClr val="bg1"/>
          </a:solidFill>
          <a:latin typeface="Cambria"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gif"/><Relationship Id="rId7" Type="http://schemas.openxmlformats.org/officeDocument/2006/relationships/hyperlink" Target="http://www.google.fr/imgres?imgurl=http://www.crl.univ-paris-diderot.fr/doc/_media/users/sysadmin/logo_paris7.png?w=&amp;h=&amp;cache=cache&amp;imgrefurl=http://www.crl.univ-paris-diderot.fr/doc/users/sysadmin/logo&amp;h=480&amp;w=225&amp;sz=15&amp;tbnid=hdag86CZ5Gtg1M:&amp;tbnh=328&amp;tbnw=154&amp;prev=/images?q=logo+paris+7&amp;zoom=1&amp;q=logo+paris+7&amp;usg=__xtrxNSCS4yiWDB0PjbrpE0S0GxI=&amp;sa=X&amp;ei=XTPlTLzHCYq0hAf8sZnDDA&amp;ved=0CBsQ9QEwAA" TargetMode="External"/><Relationship Id="rId2"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5.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3.xml"/><Relationship Id="rId5" Type="http://schemas.openxmlformats.org/officeDocument/2006/relationships/image" Target="../media/image59.gif"/><Relationship Id="rId4" Type="http://schemas.openxmlformats.org/officeDocument/2006/relationships/image" Target="../media/image58.gif"/></Relationships>
</file>

<file path=ppt/slides/_rels/slide39.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2802912" y="5110634"/>
            <a:ext cx="1553064" cy="1198686"/>
          </a:xfrm>
          <a:prstGeom prst="rect">
            <a:avLst/>
          </a:prstGeom>
          <a:noFill/>
          <a:ln w="9525">
            <a:noFill/>
            <a:miter lim="800000"/>
            <a:headEnd/>
            <a:tailEnd/>
          </a:ln>
          <a:effectLst/>
        </p:spPr>
      </p:pic>
      <p:pic>
        <p:nvPicPr>
          <p:cNvPr id="5" name="Picture 2" descr="D:\Paul\neutrinos\conf-Paris2010\logo-irfu.gif"/>
          <p:cNvPicPr>
            <a:picLocks noChangeAspect="1" noChangeArrowheads="1"/>
          </p:cNvPicPr>
          <p:nvPr/>
        </p:nvPicPr>
        <p:blipFill>
          <a:blip r:embed="rId3" cstate="print"/>
          <a:srcRect/>
          <a:stretch>
            <a:fillRect/>
          </a:stretch>
        </p:blipFill>
        <p:spPr bwMode="auto">
          <a:xfrm>
            <a:off x="2051720" y="5006999"/>
            <a:ext cx="700087" cy="1230313"/>
          </a:xfrm>
          <a:prstGeom prst="rect">
            <a:avLst/>
          </a:prstGeom>
          <a:noFill/>
        </p:spPr>
      </p:pic>
      <p:pic>
        <p:nvPicPr>
          <p:cNvPr id="6" name="Picture 5" descr="D:\Paul\neutrinos\conf-Paris2010\LogoERC.png"/>
          <p:cNvPicPr>
            <a:picLocks noChangeAspect="1" noChangeArrowheads="1"/>
          </p:cNvPicPr>
          <p:nvPr/>
        </p:nvPicPr>
        <p:blipFill>
          <a:blip r:embed="rId4" cstate="print"/>
          <a:srcRect/>
          <a:stretch>
            <a:fillRect/>
          </a:stretch>
        </p:blipFill>
        <p:spPr bwMode="auto">
          <a:xfrm>
            <a:off x="5363553" y="5229200"/>
            <a:ext cx="1224671" cy="1080120"/>
          </a:xfrm>
          <a:prstGeom prst="rect">
            <a:avLst/>
          </a:prstGeom>
          <a:noFill/>
        </p:spPr>
      </p:pic>
      <p:pic>
        <p:nvPicPr>
          <p:cNvPr id="7" name="Picture 7" descr="D:\Paul\neutrinos\conf-Paris2010\eth_logo_black.jpg"/>
          <p:cNvPicPr>
            <a:picLocks noChangeAspect="1" noChangeArrowheads="1"/>
          </p:cNvPicPr>
          <p:nvPr/>
        </p:nvPicPr>
        <p:blipFill>
          <a:blip r:embed="rId5" cstate="print"/>
          <a:srcRect/>
          <a:stretch>
            <a:fillRect/>
          </a:stretch>
        </p:blipFill>
        <p:spPr bwMode="auto">
          <a:xfrm>
            <a:off x="6635625" y="5469979"/>
            <a:ext cx="2328863" cy="695325"/>
          </a:xfrm>
          <a:prstGeom prst="rect">
            <a:avLst/>
          </a:prstGeom>
          <a:noFill/>
        </p:spPr>
      </p:pic>
      <p:pic>
        <p:nvPicPr>
          <p:cNvPr id="8" name="Picture 4" descr="D:\Paul\neutrinos\conf-Paris2010\LogoUnizar.png"/>
          <p:cNvPicPr>
            <a:picLocks noChangeAspect="1" noChangeArrowheads="1"/>
          </p:cNvPicPr>
          <p:nvPr/>
        </p:nvPicPr>
        <p:blipFill>
          <a:blip r:embed="rId6" cstate="print"/>
          <a:srcRect/>
          <a:stretch>
            <a:fillRect/>
          </a:stretch>
        </p:blipFill>
        <p:spPr bwMode="auto">
          <a:xfrm>
            <a:off x="4254790" y="5229200"/>
            <a:ext cx="1037290" cy="1080120"/>
          </a:xfrm>
          <a:prstGeom prst="rect">
            <a:avLst/>
          </a:prstGeom>
          <a:noFill/>
        </p:spPr>
      </p:pic>
      <p:sp>
        <p:nvSpPr>
          <p:cNvPr id="11" name="Titre 1"/>
          <p:cNvSpPr>
            <a:spLocks noGrp="1"/>
          </p:cNvSpPr>
          <p:nvPr>
            <p:ph type="ctrTitle"/>
          </p:nvPr>
        </p:nvSpPr>
        <p:spPr>
          <a:xfrm>
            <a:off x="2483768" y="404664"/>
            <a:ext cx="6408712" cy="3312368"/>
          </a:xfrm>
        </p:spPr>
        <p:txBody>
          <a:bodyPr>
            <a:normAutofit/>
          </a:bodyPr>
          <a:lstStyle/>
          <a:p>
            <a:pPr algn="r"/>
            <a:r>
              <a:rPr lang="en-US" sz="4000" b="1" dirty="0" smtClean="0">
                <a:solidFill>
                  <a:schemeClr val="tx2">
                    <a:lumMod val="60000"/>
                    <a:lumOff val="40000"/>
                  </a:schemeClr>
                </a:solidFill>
              </a:rPr>
              <a:t>LARGE TPCs  FOR LOW ENERGY RARE EVENT DETECTION</a:t>
            </a:r>
            <a:r>
              <a:rPr lang="en-US" b="1" dirty="0" smtClean="0"/>
              <a:t> </a:t>
            </a:r>
            <a:br>
              <a:rPr lang="en-US" b="1" dirty="0" smtClean="0"/>
            </a:br>
            <a:r>
              <a:rPr lang="en-US" sz="2800" b="1" dirty="0" smtClean="0"/>
              <a:t>and neutrinos from Supernovae</a:t>
            </a:r>
            <a:endParaRPr lang="fr-FR" dirty="0"/>
          </a:p>
        </p:txBody>
      </p:sp>
      <p:pic>
        <p:nvPicPr>
          <p:cNvPr id="12" name="imgthumb1" descr="part1">
            <a:hlinkClick r:id="rId7"/>
          </p:cNvPr>
          <p:cNvPicPr>
            <a:picLocks noChangeAspect="1" noChangeArrowheads="1"/>
          </p:cNvPicPr>
          <p:nvPr/>
        </p:nvPicPr>
        <p:blipFill>
          <a:blip r:embed="rId8" cstate="print"/>
          <a:srcRect/>
          <a:stretch>
            <a:fillRect/>
          </a:stretch>
        </p:blipFill>
        <p:spPr bwMode="auto">
          <a:xfrm>
            <a:off x="323528" y="3609528"/>
            <a:ext cx="1286907" cy="2771800"/>
          </a:xfrm>
          <a:prstGeom prst="rect">
            <a:avLst/>
          </a:prstGeom>
          <a:noFill/>
          <a:ln w="9525">
            <a:noFill/>
            <a:miter lim="800000"/>
            <a:headEnd/>
            <a:tailEnd/>
          </a:ln>
        </p:spPr>
      </p:pic>
      <p:pic>
        <p:nvPicPr>
          <p:cNvPr id="13" name="Picture 8" descr="D:\Paul\neutrinos\conf-Paris2010\TimeEye.jpg"/>
          <p:cNvPicPr>
            <a:picLocks noChangeAspect="1" noChangeArrowheads="1"/>
          </p:cNvPicPr>
          <p:nvPr/>
        </p:nvPicPr>
        <p:blipFill>
          <a:blip r:embed="rId9" cstate="print"/>
          <a:srcRect/>
          <a:stretch>
            <a:fillRect/>
          </a:stretch>
        </p:blipFill>
        <p:spPr bwMode="auto">
          <a:xfrm>
            <a:off x="107505" y="692697"/>
            <a:ext cx="3655272" cy="2448272"/>
          </a:xfrm>
          <a:prstGeom prst="rect">
            <a:avLst/>
          </a:prstGeom>
          <a:noFill/>
        </p:spPr>
      </p:pic>
      <p:sp>
        <p:nvSpPr>
          <p:cNvPr id="10" name="ZoneTexte 9"/>
          <p:cNvSpPr txBox="1"/>
          <p:nvPr/>
        </p:nvSpPr>
        <p:spPr>
          <a:xfrm>
            <a:off x="7092280" y="3563724"/>
            <a:ext cx="1756635" cy="369332"/>
          </a:xfrm>
          <a:prstGeom prst="rect">
            <a:avLst/>
          </a:prstGeom>
          <a:noFill/>
        </p:spPr>
        <p:txBody>
          <a:bodyPr wrap="none" rtlCol="0">
            <a:spAutoFit/>
          </a:bodyPr>
          <a:lstStyle/>
          <a:p>
            <a:r>
              <a:rPr lang="fr-FR" dirty="0" smtClean="0"/>
              <a:t>P. Colas, </a:t>
            </a:r>
            <a:r>
              <a:rPr lang="fr-FR" dirty="0" err="1" smtClean="0"/>
              <a:t>Irfu</a:t>
            </a:r>
            <a:r>
              <a:rPr lang="fr-FR" dirty="0" smtClean="0"/>
              <a:t>/SPP</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304924" y="214313"/>
            <a:ext cx="6795467" cy="523220"/>
          </a:xfrm>
          <a:prstGeom prst="rect">
            <a:avLst/>
          </a:prstGeom>
          <a:noFill/>
          <a:ln w="38100">
            <a:solidFill>
              <a:srgbClr val="CC3300"/>
            </a:solidFill>
            <a:miter lim="800000"/>
            <a:headEnd/>
            <a:tailEnd/>
          </a:ln>
          <a:effectLst/>
        </p:spPr>
        <p:txBody>
          <a:bodyPr wrap="square">
            <a:spAutoFit/>
          </a:bodyPr>
          <a:lstStyle/>
          <a:p>
            <a:pPr algn="ctr"/>
            <a:r>
              <a:rPr lang="fr-FR" sz="2800" b="1" dirty="0" smtClean="0">
                <a:solidFill>
                  <a:schemeClr val="accent2"/>
                </a:solidFill>
                <a:latin typeface="Verdana" pitchFamily="34" charset="0"/>
              </a:rPr>
              <a:t>Principe de </a:t>
            </a:r>
            <a:r>
              <a:rPr lang="en-US" sz="2800" b="1" dirty="0" err="1" smtClean="0">
                <a:solidFill>
                  <a:schemeClr val="accent2"/>
                </a:solidFill>
                <a:latin typeface="Verdana" pitchFamily="34" charset="0"/>
              </a:rPr>
              <a:t>détection</a:t>
            </a:r>
            <a:r>
              <a:rPr lang="en-US" sz="2800" b="1" dirty="0" smtClean="0">
                <a:solidFill>
                  <a:schemeClr val="accent2"/>
                </a:solidFill>
                <a:latin typeface="Verdana" pitchFamily="34" charset="0"/>
              </a:rPr>
              <a:t> des </a:t>
            </a:r>
            <a:r>
              <a:rPr lang="en-US" sz="2800" b="1" dirty="0" err="1" smtClean="0">
                <a:solidFill>
                  <a:schemeClr val="accent2"/>
                </a:solidFill>
                <a:latin typeface="Verdana" pitchFamily="34" charset="0"/>
              </a:rPr>
              <a:t>axions</a:t>
            </a:r>
            <a:endParaRPr lang="en-GB" sz="2800" b="1" dirty="0">
              <a:solidFill>
                <a:schemeClr val="accent2"/>
              </a:solidFill>
              <a:latin typeface="Verdana" pitchFamily="34" charset="0"/>
            </a:endParaRPr>
          </a:p>
        </p:txBody>
      </p:sp>
      <p:pic>
        <p:nvPicPr>
          <p:cNvPr id="15364" name="Picture 4"/>
          <p:cNvPicPr>
            <a:picLocks noChangeAspect="1" noChangeArrowheads="1"/>
          </p:cNvPicPr>
          <p:nvPr/>
        </p:nvPicPr>
        <p:blipFill>
          <a:blip r:embed="rId3" cstate="print"/>
          <a:srcRect/>
          <a:stretch>
            <a:fillRect/>
          </a:stretch>
        </p:blipFill>
        <p:spPr bwMode="auto">
          <a:xfrm>
            <a:off x="201613" y="1320800"/>
            <a:ext cx="8696325" cy="3157538"/>
          </a:xfrm>
          <a:prstGeom prst="rect">
            <a:avLst/>
          </a:prstGeom>
          <a:noFill/>
          <a:ln w="12700">
            <a:solidFill>
              <a:srgbClr val="FF9900"/>
            </a:solidFill>
            <a:miter lim="800000"/>
            <a:headEnd/>
            <a:tailEnd/>
          </a:ln>
          <a:effectLst/>
        </p:spPr>
      </p:pic>
      <p:grpSp>
        <p:nvGrpSpPr>
          <p:cNvPr id="2" name="Group 10"/>
          <p:cNvGrpSpPr>
            <a:grpSpLocks/>
          </p:cNvGrpSpPr>
          <p:nvPr/>
        </p:nvGrpSpPr>
        <p:grpSpPr bwMode="auto">
          <a:xfrm>
            <a:off x="157163" y="4851400"/>
            <a:ext cx="8818562" cy="1162050"/>
            <a:chOff x="36" y="3056"/>
            <a:chExt cx="5555" cy="732"/>
          </a:xfrm>
        </p:grpSpPr>
        <p:pic>
          <p:nvPicPr>
            <p:cNvPr id="15366" name="Picture 6" descr="PSD7_Eqn2"/>
            <p:cNvPicPr>
              <a:picLocks noChangeAspect="1" noChangeArrowheads="1"/>
            </p:cNvPicPr>
            <p:nvPr/>
          </p:nvPicPr>
          <p:blipFill>
            <a:blip r:embed="rId4" cstate="print"/>
            <a:srcRect/>
            <a:stretch>
              <a:fillRect/>
            </a:stretch>
          </p:blipFill>
          <p:spPr bwMode="auto">
            <a:xfrm>
              <a:off x="36" y="3298"/>
              <a:ext cx="2920" cy="490"/>
            </a:xfrm>
            <a:prstGeom prst="rect">
              <a:avLst/>
            </a:prstGeom>
            <a:noFill/>
            <a:ln w="9525">
              <a:solidFill>
                <a:srgbClr val="99CCFF"/>
              </a:solidFill>
              <a:miter lim="800000"/>
              <a:headEnd/>
              <a:tailEnd/>
            </a:ln>
          </p:spPr>
        </p:pic>
        <p:sp>
          <p:nvSpPr>
            <p:cNvPr id="15367" name="Text Box 7"/>
            <p:cNvSpPr txBox="1">
              <a:spLocks noChangeArrowheads="1"/>
            </p:cNvSpPr>
            <p:nvPr/>
          </p:nvSpPr>
          <p:spPr bwMode="auto">
            <a:xfrm>
              <a:off x="774" y="3056"/>
              <a:ext cx="3472" cy="231"/>
            </a:xfrm>
            <a:prstGeom prst="rect">
              <a:avLst/>
            </a:prstGeom>
            <a:noFill/>
            <a:ln w="9525">
              <a:noFill/>
              <a:miter lim="800000"/>
              <a:headEnd/>
              <a:tailEnd/>
            </a:ln>
            <a:effectLst/>
          </p:spPr>
          <p:txBody>
            <a:bodyPr>
              <a:spAutoFit/>
            </a:bodyPr>
            <a:lstStyle/>
            <a:p>
              <a:pPr algn="ctr">
                <a:spcBef>
                  <a:spcPct val="50000"/>
                </a:spcBef>
              </a:pPr>
              <a:r>
                <a:rPr lang="en-US" sz="1800" b="1">
                  <a:solidFill>
                    <a:schemeClr val="accent2"/>
                  </a:solidFill>
                </a:rPr>
                <a:t>Conversion probability in transverse magnetic field</a:t>
              </a:r>
              <a:endParaRPr lang="en-GB" sz="1800" b="1">
                <a:solidFill>
                  <a:schemeClr val="accent2"/>
                </a:solidFill>
              </a:endParaRPr>
            </a:p>
          </p:txBody>
        </p:sp>
        <p:pic>
          <p:nvPicPr>
            <p:cNvPr id="15368" name="Picture 8" descr="PSD7_Eqn3"/>
            <p:cNvPicPr>
              <a:picLocks noChangeAspect="1" noChangeArrowheads="1"/>
            </p:cNvPicPr>
            <p:nvPr/>
          </p:nvPicPr>
          <p:blipFill>
            <a:blip r:embed="rId5" cstate="print"/>
            <a:srcRect/>
            <a:stretch>
              <a:fillRect/>
            </a:stretch>
          </p:blipFill>
          <p:spPr bwMode="auto">
            <a:xfrm>
              <a:off x="3198" y="3310"/>
              <a:ext cx="1504" cy="470"/>
            </a:xfrm>
            <a:prstGeom prst="rect">
              <a:avLst/>
            </a:prstGeom>
            <a:noFill/>
            <a:ln w="9525">
              <a:solidFill>
                <a:srgbClr val="99CCFF"/>
              </a:solidFill>
              <a:miter lim="800000"/>
              <a:headEnd/>
              <a:tailEnd/>
            </a:ln>
          </p:spPr>
        </p:pic>
        <p:graphicFrame>
          <p:nvGraphicFramePr>
            <p:cNvPr id="15369" name="Object 9"/>
            <p:cNvGraphicFramePr>
              <a:graphicFrameLocks noChangeAspect="1"/>
            </p:cNvGraphicFramePr>
            <p:nvPr/>
          </p:nvGraphicFramePr>
          <p:xfrm>
            <a:off x="4759" y="3311"/>
            <a:ext cx="832" cy="442"/>
          </p:xfrm>
          <a:graphic>
            <a:graphicData uri="http://schemas.openxmlformats.org/presentationml/2006/ole">
              <p:oleObj spid="_x0000_s4098" name="Εξίσωση" r:id="rId6" imgW="876300" imgH="508000" progId="Equation.3">
                <p:embed/>
              </p:oleObj>
            </a:graphicData>
          </a:graphic>
        </p:graphicFrame>
      </p:grpSp>
      <p:sp>
        <p:nvSpPr>
          <p:cNvPr id="9" name="ZoneTexte 8"/>
          <p:cNvSpPr txBox="1"/>
          <p:nvPr/>
        </p:nvSpPr>
        <p:spPr>
          <a:xfrm>
            <a:off x="5220072" y="908720"/>
            <a:ext cx="3456384" cy="369332"/>
          </a:xfrm>
          <a:prstGeom prst="rect">
            <a:avLst/>
          </a:prstGeom>
          <a:noFill/>
        </p:spPr>
        <p:txBody>
          <a:bodyPr wrap="square" rtlCol="0">
            <a:spAutoFit/>
          </a:bodyPr>
          <a:lstStyle/>
          <a:p>
            <a:r>
              <a:rPr lang="fr-FR" dirty="0" smtClean="0"/>
              <a:t>Petite TPC Micromegas</a:t>
            </a:r>
            <a:endParaRPr lang="fr-FR" dirty="0"/>
          </a:p>
        </p:txBody>
      </p:sp>
      <p:sp>
        <p:nvSpPr>
          <p:cNvPr id="10" name="Flèche droite 9"/>
          <p:cNvSpPr/>
          <p:nvPr/>
        </p:nvSpPr>
        <p:spPr>
          <a:xfrm rot="2788735">
            <a:off x="7474348" y="1159786"/>
            <a:ext cx="6969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e la date 10"/>
          <p:cNvSpPr>
            <a:spLocks noGrp="1"/>
          </p:cNvSpPr>
          <p:nvPr>
            <p:ph type="dt" sz="half" idx="10"/>
          </p:nvPr>
        </p:nvSpPr>
        <p:spPr/>
        <p:txBody>
          <a:bodyPr/>
          <a:lstStyle/>
          <a:p>
            <a:r>
              <a:rPr lang="fr-FR" smtClean="0"/>
              <a:t>07/02/2011</a:t>
            </a:r>
            <a:endParaRPr lang="fr-FR"/>
          </a:p>
        </p:txBody>
      </p:sp>
      <p:sp>
        <p:nvSpPr>
          <p:cNvPr id="12" name="Espace réservé du numéro de diapositive 11"/>
          <p:cNvSpPr>
            <a:spLocks noGrp="1"/>
          </p:cNvSpPr>
          <p:nvPr>
            <p:ph type="sldNum" sz="quarter" idx="12"/>
          </p:nvPr>
        </p:nvSpPr>
        <p:spPr/>
        <p:txBody>
          <a:bodyPr/>
          <a:lstStyle/>
          <a:p>
            <a:fld id="{BEA1CFA9-26FB-4EC2-8D3F-0E8C98113B16}" type="slidenum">
              <a:rPr lang="fr-FR" smtClean="0"/>
              <a:pPr/>
              <a:t>10</a:t>
            </a:fld>
            <a:endParaRPr lang="fr-FR"/>
          </a:p>
        </p:txBody>
      </p:sp>
      <p:sp>
        <p:nvSpPr>
          <p:cNvPr id="13" name="Espace réservé du pied de page 12"/>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42863" y="1335088"/>
            <a:ext cx="9067800" cy="3987800"/>
            <a:chOff x="27" y="841"/>
            <a:chExt cx="5712" cy="2512"/>
          </a:xfrm>
        </p:grpSpPr>
        <p:pic>
          <p:nvPicPr>
            <p:cNvPr id="34820" name="Picture 4" descr="CAST_Magnet"/>
            <p:cNvPicPr>
              <a:picLocks noChangeAspect="1" noChangeArrowheads="1"/>
            </p:cNvPicPr>
            <p:nvPr/>
          </p:nvPicPr>
          <p:blipFill>
            <a:blip r:embed="rId2" cstate="print"/>
            <a:srcRect/>
            <a:stretch>
              <a:fillRect/>
            </a:stretch>
          </p:blipFill>
          <p:spPr bwMode="auto">
            <a:xfrm>
              <a:off x="27" y="841"/>
              <a:ext cx="5712" cy="2512"/>
            </a:xfrm>
            <a:prstGeom prst="rect">
              <a:avLst/>
            </a:prstGeom>
            <a:noFill/>
            <a:ln w="9525">
              <a:solidFill>
                <a:srgbClr val="009999"/>
              </a:solidFill>
              <a:miter lim="800000"/>
              <a:headEnd/>
              <a:tailEnd/>
            </a:ln>
          </p:spPr>
        </p:pic>
        <p:sp>
          <p:nvSpPr>
            <p:cNvPr id="34821" name="Text Box 5"/>
            <p:cNvSpPr txBox="1">
              <a:spLocks noChangeArrowheads="1"/>
            </p:cNvSpPr>
            <p:nvPr/>
          </p:nvSpPr>
          <p:spPr bwMode="auto">
            <a:xfrm>
              <a:off x="1672" y="1092"/>
              <a:ext cx="1630" cy="410"/>
            </a:xfrm>
            <a:prstGeom prst="rect">
              <a:avLst/>
            </a:prstGeom>
            <a:solidFill>
              <a:schemeClr val="hlink"/>
            </a:solidFill>
            <a:ln w="9525">
              <a:solidFill>
                <a:srgbClr val="009999"/>
              </a:solidFill>
              <a:miter lim="800000"/>
              <a:headEnd/>
              <a:tailEnd/>
            </a:ln>
            <a:effectLst/>
          </p:spPr>
          <p:txBody>
            <a:bodyPr>
              <a:spAutoFit/>
            </a:bodyPr>
            <a:lstStyle/>
            <a:p>
              <a:r>
                <a:rPr lang="en-US" sz="1800" b="1"/>
                <a:t>Magnetic field: B = 9T</a:t>
              </a:r>
            </a:p>
            <a:p>
              <a:r>
                <a:rPr lang="en-US" sz="1800" b="1"/>
                <a:t>Length: L = 10m</a:t>
              </a:r>
              <a:endParaRPr lang="en-GB" sz="1800" b="1"/>
            </a:p>
          </p:txBody>
        </p:sp>
      </p:grpSp>
      <p:sp>
        <p:nvSpPr>
          <p:cNvPr id="34822" name="Text Box 6"/>
          <p:cNvSpPr txBox="1">
            <a:spLocks noChangeArrowheads="1"/>
          </p:cNvSpPr>
          <p:nvPr/>
        </p:nvSpPr>
        <p:spPr bwMode="auto">
          <a:xfrm>
            <a:off x="5667375" y="4575175"/>
            <a:ext cx="3429000" cy="2233613"/>
          </a:xfrm>
          <a:prstGeom prst="rect">
            <a:avLst/>
          </a:prstGeom>
          <a:solidFill>
            <a:srgbClr val="FFCCFF"/>
          </a:solidFill>
          <a:ln w="9525">
            <a:solidFill>
              <a:srgbClr val="009999"/>
            </a:solidFill>
            <a:miter lim="800000"/>
            <a:headEnd/>
            <a:tailEnd/>
          </a:ln>
          <a:effectLst/>
        </p:spPr>
        <p:txBody>
          <a:bodyPr>
            <a:spAutoFit/>
          </a:bodyPr>
          <a:lstStyle/>
          <a:p>
            <a:pPr marL="288925" indent="-288925" algn="ctr">
              <a:spcBef>
                <a:spcPct val="35000"/>
              </a:spcBef>
            </a:pPr>
            <a:r>
              <a:rPr lang="en-US" sz="1800" b="1">
                <a:solidFill>
                  <a:srgbClr val="000099"/>
                </a:solidFill>
              </a:rPr>
              <a:t>X-ray detector requirements:</a:t>
            </a:r>
          </a:p>
          <a:p>
            <a:pPr marL="288925" indent="-288925">
              <a:spcBef>
                <a:spcPct val="35000"/>
              </a:spcBef>
              <a:buFont typeface="Wingdings" pitchFamily="2" charset="2"/>
              <a:buChar char="ü"/>
            </a:pPr>
            <a:r>
              <a:rPr lang="en-US" sz="1800" b="1"/>
              <a:t>Low background rate.</a:t>
            </a:r>
          </a:p>
          <a:p>
            <a:pPr marL="288925" indent="-288925">
              <a:spcBef>
                <a:spcPct val="35000"/>
              </a:spcBef>
              <a:buFont typeface="Wingdings" pitchFamily="2" charset="2"/>
              <a:buChar char="ü"/>
            </a:pPr>
            <a:r>
              <a:rPr lang="en-US" sz="1800" b="1"/>
              <a:t>Positional sensitivity.</a:t>
            </a:r>
          </a:p>
          <a:p>
            <a:pPr marL="288925" indent="-288925">
              <a:spcBef>
                <a:spcPct val="35000"/>
              </a:spcBef>
              <a:buFont typeface="Wingdings" pitchFamily="2" charset="2"/>
              <a:buChar char="ü"/>
            </a:pPr>
            <a:r>
              <a:rPr lang="en-US" sz="1800" b="1"/>
              <a:t>Fiducial area ~14cm</a:t>
            </a:r>
            <a:r>
              <a:rPr lang="en-US" sz="1800" b="1" baseline="30000"/>
              <a:t>2</a:t>
            </a:r>
            <a:r>
              <a:rPr lang="en-US" sz="1800" b="1"/>
              <a:t>.</a:t>
            </a:r>
          </a:p>
          <a:p>
            <a:pPr marL="288925" indent="-288925">
              <a:spcBef>
                <a:spcPct val="35000"/>
              </a:spcBef>
              <a:buFont typeface="Wingdings" pitchFamily="2" charset="2"/>
              <a:buChar char="ü"/>
            </a:pPr>
            <a:r>
              <a:rPr lang="en-US" sz="1800" b="1"/>
              <a:t>Good energy resolution.</a:t>
            </a:r>
          </a:p>
          <a:p>
            <a:pPr marL="288925" indent="-288925">
              <a:spcBef>
                <a:spcPct val="35000"/>
              </a:spcBef>
              <a:buFont typeface="Wingdings" pitchFamily="2" charset="2"/>
              <a:buChar char="ü"/>
            </a:pPr>
            <a:r>
              <a:rPr lang="en-US" sz="1800" b="1"/>
              <a:t>Excellent stability.</a:t>
            </a:r>
            <a:endParaRPr lang="en-GB" sz="1800" b="1"/>
          </a:p>
        </p:txBody>
      </p:sp>
      <p:sp>
        <p:nvSpPr>
          <p:cNvPr id="34823" name="Text Box 7"/>
          <p:cNvSpPr txBox="1">
            <a:spLocks noChangeArrowheads="1"/>
          </p:cNvSpPr>
          <p:nvPr/>
        </p:nvSpPr>
        <p:spPr bwMode="auto">
          <a:xfrm>
            <a:off x="1943100" y="114300"/>
            <a:ext cx="4957763" cy="557213"/>
          </a:xfrm>
          <a:prstGeom prst="rect">
            <a:avLst/>
          </a:prstGeom>
          <a:noFill/>
          <a:ln w="38100">
            <a:solidFill>
              <a:srgbClr val="CC3300"/>
            </a:solidFill>
            <a:miter lim="800000"/>
            <a:headEnd/>
            <a:tailEnd/>
          </a:ln>
          <a:effectLst/>
        </p:spPr>
        <p:txBody>
          <a:bodyPr>
            <a:spAutoFit/>
          </a:bodyPr>
          <a:lstStyle/>
          <a:p>
            <a:pPr algn="ctr"/>
            <a:r>
              <a:rPr lang="en-US" sz="2800" b="1">
                <a:solidFill>
                  <a:schemeClr val="accent2"/>
                </a:solidFill>
                <a:latin typeface="Verdana" pitchFamily="34" charset="0"/>
              </a:rPr>
              <a:t>The</a:t>
            </a:r>
            <a:r>
              <a:rPr lang="el-GR" sz="2800" b="1">
                <a:solidFill>
                  <a:schemeClr val="accent2"/>
                </a:solidFill>
                <a:latin typeface="Verdana" pitchFamily="34" charset="0"/>
              </a:rPr>
              <a:t> </a:t>
            </a:r>
            <a:r>
              <a:rPr lang="en-US" sz="2800" b="1">
                <a:solidFill>
                  <a:schemeClr val="accent2"/>
                </a:solidFill>
                <a:latin typeface="Verdana" pitchFamily="34" charset="0"/>
              </a:rPr>
              <a:t>CAST apparatus</a:t>
            </a:r>
            <a:endParaRPr lang="en-GB" sz="2800" b="1">
              <a:solidFill>
                <a:schemeClr val="accent2"/>
              </a:solidFill>
              <a:latin typeface="Verdana" pitchFamily="34" charset="0"/>
            </a:endParaRPr>
          </a:p>
        </p:txBody>
      </p:sp>
      <p:sp>
        <p:nvSpPr>
          <p:cNvPr id="7" name="Espace réservé de la date 6"/>
          <p:cNvSpPr>
            <a:spLocks noGrp="1"/>
          </p:cNvSpPr>
          <p:nvPr>
            <p:ph type="dt" sz="half" idx="10"/>
          </p:nvPr>
        </p:nvSpPr>
        <p:spPr/>
        <p:txBody>
          <a:bodyPr/>
          <a:lstStyle/>
          <a:p>
            <a:r>
              <a:rPr lang="fr-FR" smtClean="0"/>
              <a:t>07/02/2011</a:t>
            </a:r>
            <a:endParaRPr lang="fr-FR"/>
          </a:p>
        </p:txBody>
      </p:sp>
      <p:sp>
        <p:nvSpPr>
          <p:cNvPr id="8" name="Espace réservé du numéro de diapositive 7"/>
          <p:cNvSpPr>
            <a:spLocks noGrp="1"/>
          </p:cNvSpPr>
          <p:nvPr>
            <p:ph type="sldNum" sz="quarter" idx="12"/>
          </p:nvPr>
        </p:nvSpPr>
        <p:spPr/>
        <p:txBody>
          <a:bodyPr/>
          <a:lstStyle/>
          <a:p>
            <a:fld id="{BEA1CFA9-26FB-4EC2-8D3F-0E8C98113B16}" type="slidenum">
              <a:rPr lang="fr-FR" smtClean="0"/>
              <a:pPr/>
              <a:t>11</a:t>
            </a:fld>
            <a:endParaRPr lang="fr-FR"/>
          </a:p>
        </p:txBody>
      </p:sp>
      <p:sp>
        <p:nvSpPr>
          <p:cNvPr id="9" name="Espace réservé du pied de page 8"/>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07/02/2011</a:t>
            </a:r>
            <a:endParaRPr lang="fr-FR"/>
          </a:p>
        </p:txBody>
      </p:sp>
      <p:sp>
        <p:nvSpPr>
          <p:cNvPr id="3" name="Espace réservé du pied de page 2"/>
          <p:cNvSpPr>
            <a:spLocks noGrp="1"/>
          </p:cNvSpPr>
          <p:nvPr>
            <p:ph type="ftr" sz="quarter" idx="11"/>
          </p:nvPr>
        </p:nvSpPr>
        <p:spPr/>
        <p:txBody>
          <a:bodyPr/>
          <a:lstStyle/>
          <a:p>
            <a:r>
              <a:rPr lang="fr-FR" smtClean="0"/>
              <a:t>Grandes TPC pour evts rares de basse énergie</a:t>
            </a:r>
            <a:endParaRPr lang="fr-FR" dirty="0"/>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12</a:t>
            </a:fld>
            <a:endParaRPr lang="fr-FR"/>
          </a:p>
        </p:txBody>
      </p:sp>
      <p:pic>
        <p:nvPicPr>
          <p:cNvPr id="5" name="Picture 2"/>
          <p:cNvPicPr>
            <a:picLocks noChangeAspect="1" noChangeArrowheads="1"/>
          </p:cNvPicPr>
          <p:nvPr/>
        </p:nvPicPr>
        <p:blipFill>
          <a:blip r:embed="rId2" cstate="print"/>
          <a:srcRect t="3387" r="2866"/>
          <a:stretch>
            <a:fillRect/>
          </a:stretch>
        </p:blipFill>
        <p:spPr bwMode="auto">
          <a:xfrm>
            <a:off x="900113" y="1341438"/>
            <a:ext cx="6551612" cy="4895850"/>
          </a:xfrm>
          <a:prstGeom prst="rect">
            <a:avLst/>
          </a:prstGeom>
          <a:noFill/>
          <a:ln w="28575" algn="ctr">
            <a:noFill/>
            <a:miter lim="800000"/>
            <a:headEnd/>
            <a:tailEnd/>
          </a:ln>
        </p:spPr>
      </p:pic>
      <p:sp>
        <p:nvSpPr>
          <p:cNvPr id="6" name="8 Rectángulo"/>
          <p:cNvSpPr>
            <a:spLocks noChangeArrowheads="1"/>
          </p:cNvSpPr>
          <p:nvPr/>
        </p:nvSpPr>
        <p:spPr bwMode="auto">
          <a:xfrm>
            <a:off x="6300788" y="3830638"/>
            <a:ext cx="2519362" cy="1274762"/>
          </a:xfrm>
          <a:prstGeom prst="rect">
            <a:avLst/>
          </a:prstGeom>
          <a:solidFill>
            <a:srgbClr val="FFCC00"/>
          </a:solidFill>
          <a:ln w="9525" algn="ctr">
            <a:solidFill>
              <a:srgbClr val="FF0000"/>
            </a:solidFill>
            <a:miter lim="800000"/>
            <a:headEnd/>
            <a:tailEnd/>
          </a:ln>
        </p:spPr>
        <p:txBody>
          <a:bodyPr>
            <a:spAutoFit/>
          </a:bodyPr>
          <a:lstStyle/>
          <a:p>
            <a:pPr>
              <a:lnSpc>
                <a:spcPct val="80000"/>
              </a:lnSpc>
            </a:pPr>
            <a:r>
              <a:rPr lang="es-ES" sz="1600" b="0">
                <a:solidFill>
                  <a:srgbClr val="000000"/>
                </a:solidFill>
              </a:rPr>
              <a:t>In combination with dark matter axion searches a big part of the QCD axion model region could be explored next decade.</a:t>
            </a:r>
          </a:p>
          <a:p>
            <a:pPr>
              <a:lnSpc>
                <a:spcPct val="80000"/>
              </a:lnSpc>
              <a:buFont typeface="Arial" pitchFamily="34" charset="0"/>
              <a:buChar char="•"/>
            </a:pPr>
            <a:endParaRPr lang="es-ES" sz="1600" b="0">
              <a:solidFill>
                <a:srgbClr val="000000"/>
              </a:solidFill>
            </a:endParaRPr>
          </a:p>
        </p:txBody>
      </p:sp>
      <p:sp>
        <p:nvSpPr>
          <p:cNvPr id="7" name="9 Rectángulo"/>
          <p:cNvSpPr>
            <a:spLocks noChangeArrowheads="1"/>
          </p:cNvSpPr>
          <p:nvPr/>
        </p:nvSpPr>
        <p:spPr bwMode="auto">
          <a:xfrm>
            <a:off x="7019925" y="3429000"/>
            <a:ext cx="1728788" cy="387350"/>
          </a:xfrm>
          <a:prstGeom prst="rect">
            <a:avLst/>
          </a:prstGeom>
          <a:solidFill>
            <a:srgbClr val="FFCC00"/>
          </a:solidFill>
          <a:ln w="9525" algn="ctr">
            <a:solidFill>
              <a:srgbClr val="FF0000"/>
            </a:solidFill>
            <a:miter lim="800000"/>
            <a:headEnd/>
            <a:tailEnd/>
          </a:ln>
        </p:spPr>
        <p:txBody>
          <a:bodyPr>
            <a:spAutoFit/>
          </a:bodyPr>
          <a:lstStyle/>
          <a:p>
            <a:pPr algn="ctr">
              <a:lnSpc>
                <a:spcPct val="80000"/>
              </a:lnSpc>
            </a:pPr>
            <a:r>
              <a:rPr lang="es-ES" sz="1200">
                <a:solidFill>
                  <a:srgbClr val="FF0000"/>
                </a:solidFill>
              </a:rPr>
              <a:t>PRELIMINARY</a:t>
            </a:r>
          </a:p>
          <a:p>
            <a:pPr algn="ctr">
              <a:lnSpc>
                <a:spcPct val="80000"/>
              </a:lnSpc>
            </a:pPr>
            <a:r>
              <a:rPr lang="es-ES" sz="1200" b="0">
                <a:solidFill>
                  <a:srgbClr val="000000"/>
                </a:solidFill>
              </a:rPr>
              <a:t>Helioscope prospects</a:t>
            </a:r>
          </a:p>
        </p:txBody>
      </p:sp>
      <p:cxnSp>
        <p:nvCxnSpPr>
          <p:cNvPr id="8" name="11 Conector recto de flecha"/>
          <p:cNvCxnSpPr>
            <a:cxnSpLocks noChangeShapeType="1"/>
            <a:stCxn id="7" idx="1"/>
          </p:cNvCxnSpPr>
          <p:nvPr/>
        </p:nvCxnSpPr>
        <p:spPr bwMode="auto">
          <a:xfrm rot="10800000">
            <a:off x="5435600" y="3429000"/>
            <a:ext cx="1584325" cy="193675"/>
          </a:xfrm>
          <a:prstGeom prst="straightConnector1">
            <a:avLst/>
          </a:prstGeom>
          <a:noFill/>
          <a:ln w="28575" algn="ctr">
            <a:solidFill>
              <a:schemeClr val="accent1"/>
            </a:solidFill>
            <a:prstDash val="sysDot"/>
            <a:round/>
            <a:headEnd/>
            <a:tailEnd type="arrow" w="med" len="med"/>
          </a:ln>
        </p:spPr>
      </p:cxnSp>
      <p:sp>
        <p:nvSpPr>
          <p:cNvPr id="9" name="ZoneTexte 8"/>
          <p:cNvSpPr txBox="1"/>
          <p:nvPr/>
        </p:nvSpPr>
        <p:spPr>
          <a:xfrm>
            <a:off x="827584" y="332656"/>
            <a:ext cx="7488832" cy="523220"/>
          </a:xfrm>
          <a:prstGeom prst="rect">
            <a:avLst/>
          </a:prstGeom>
          <a:noFill/>
        </p:spPr>
        <p:txBody>
          <a:bodyPr wrap="square" rtlCol="0">
            <a:spAutoFit/>
          </a:bodyPr>
          <a:lstStyle/>
          <a:p>
            <a:r>
              <a:rPr lang="fr-FR" sz="2800" b="1" dirty="0" smtClean="0"/>
              <a:t>Résultats et perspectives de recherches d’axions</a:t>
            </a:r>
            <a:endParaRPr lang="fr-FR" sz="2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3466728" cy="1143000"/>
          </a:xfrm>
        </p:spPr>
        <p:txBody>
          <a:bodyPr>
            <a:normAutofit fontScale="90000"/>
          </a:bodyPr>
          <a:lstStyle/>
          <a:p>
            <a:r>
              <a:rPr lang="fr-FR" dirty="0" smtClean="0"/>
              <a:t>Energie noire : </a:t>
            </a:r>
            <a:r>
              <a:rPr lang="fr-FR" sz="3100" dirty="0" smtClean="0"/>
              <a:t>les caméléons</a:t>
            </a:r>
            <a:endParaRPr lang="fr-FR" dirty="0"/>
          </a:p>
        </p:txBody>
      </p:sp>
      <p:sp>
        <p:nvSpPr>
          <p:cNvPr id="3" name="ZoneTexte 2"/>
          <p:cNvSpPr txBox="1"/>
          <p:nvPr/>
        </p:nvSpPr>
        <p:spPr>
          <a:xfrm>
            <a:off x="323528" y="1845979"/>
            <a:ext cx="5688632" cy="4247317"/>
          </a:xfrm>
          <a:prstGeom prst="rect">
            <a:avLst/>
          </a:prstGeom>
          <a:noFill/>
        </p:spPr>
        <p:txBody>
          <a:bodyPr wrap="square" rtlCol="0">
            <a:spAutoFit/>
          </a:bodyPr>
          <a:lstStyle/>
          <a:p>
            <a:r>
              <a:rPr lang="fr-FR" dirty="0" smtClean="0"/>
              <a:t>70% de la densité d’énergie de l’univers est due à autre chose que de la matière (baryonique ou non) ou du rayonnement.  Elle se caractérise par une pression négative (accélération de l’expansion). On peut imaginer qu’il s’agit d’un champ, qui ‘descend’ tranquillement son potentiel, quasiment découplé de toute matière et rayonnement; sa masse atteint 10</a:t>
            </a:r>
            <a:r>
              <a:rPr lang="fr-FR" baseline="30000" dirty="0" smtClean="0"/>
              <a:t>-42</a:t>
            </a:r>
            <a:r>
              <a:rPr lang="fr-FR" dirty="0" smtClean="0"/>
              <a:t> </a:t>
            </a:r>
            <a:r>
              <a:rPr lang="fr-FR" dirty="0" err="1" smtClean="0"/>
              <a:t>GeV</a:t>
            </a:r>
            <a:r>
              <a:rPr lang="fr-FR" dirty="0" smtClean="0"/>
              <a:t>, l’échelle d’énergie cosmologique la plus basse possible.</a:t>
            </a:r>
          </a:p>
          <a:p>
            <a:r>
              <a:rPr lang="fr-FR" dirty="0" smtClean="0"/>
              <a:t>Comment réconcilier la densité de meV</a:t>
            </a:r>
            <a:r>
              <a:rPr lang="fr-FR" baseline="30000" dirty="0" smtClean="0"/>
              <a:t>4</a:t>
            </a:r>
            <a:r>
              <a:rPr lang="fr-FR" dirty="0" smtClean="0"/>
              <a:t> de l’univers avec l’échelle d’énergie au laboratoire (eV, </a:t>
            </a:r>
            <a:r>
              <a:rPr lang="fr-FR" dirty="0" err="1" smtClean="0"/>
              <a:t>GeV</a:t>
            </a:r>
            <a:r>
              <a:rPr lang="fr-FR" dirty="0" smtClean="0"/>
              <a:t>,…)?  Admettre une contribution locale, dépendant de l’environnement, au potentiel. </a:t>
            </a:r>
          </a:p>
          <a:p>
            <a:endParaRPr lang="fr-FR" dirty="0" smtClean="0"/>
          </a:p>
          <a:p>
            <a:r>
              <a:rPr lang="fr-FR" dirty="0" smtClean="0"/>
              <a:t>Les caméléons changent ainsi de masse selon leur environnement. Ils se comportent comme des axions</a:t>
            </a:r>
            <a:endParaRPr lang="fr-FR" dirty="0"/>
          </a:p>
        </p:txBody>
      </p:sp>
      <p:sp>
        <p:nvSpPr>
          <p:cNvPr id="4" name="ZoneTexte 3"/>
          <p:cNvSpPr txBox="1"/>
          <p:nvPr/>
        </p:nvSpPr>
        <p:spPr>
          <a:xfrm>
            <a:off x="6228184" y="260648"/>
            <a:ext cx="2592288" cy="369332"/>
          </a:xfrm>
          <a:prstGeom prst="rect">
            <a:avLst/>
          </a:prstGeom>
          <a:noFill/>
        </p:spPr>
        <p:txBody>
          <a:bodyPr wrap="square" rtlCol="0">
            <a:spAutoFit/>
          </a:bodyPr>
          <a:lstStyle/>
          <a:p>
            <a:r>
              <a:rPr lang="fr-FR" b="1" dirty="0" smtClean="0">
                <a:solidFill>
                  <a:srgbClr val="7030A0"/>
                </a:solidFill>
              </a:rPr>
              <a:t>Ph. </a:t>
            </a:r>
            <a:r>
              <a:rPr lang="fr-FR" b="1" dirty="0" err="1" smtClean="0">
                <a:solidFill>
                  <a:srgbClr val="7030A0"/>
                </a:solidFill>
              </a:rPr>
              <a:t>Brax</a:t>
            </a:r>
            <a:r>
              <a:rPr lang="fr-FR" b="1" dirty="0" smtClean="0">
                <a:solidFill>
                  <a:srgbClr val="7030A0"/>
                </a:solidFill>
              </a:rPr>
              <a:t>, TPC-Paris2010</a:t>
            </a:r>
            <a:endParaRPr lang="fr-FR" b="1" dirty="0">
              <a:solidFill>
                <a:srgbClr val="7030A0"/>
              </a:solidFill>
            </a:endParaRPr>
          </a:p>
        </p:txBody>
      </p:sp>
      <p:pic>
        <p:nvPicPr>
          <p:cNvPr id="5" name="Picture 5" descr="poteff2"/>
          <p:cNvPicPr>
            <a:picLocks noGrp="1" noChangeAspect="1" noChangeArrowheads="1"/>
          </p:cNvPicPr>
          <p:nvPr>
            <p:ph sz="half" idx="4294967295"/>
          </p:nvPr>
        </p:nvPicPr>
        <p:blipFill>
          <a:blip r:embed="rId2" cstate="print"/>
          <a:srcRect/>
          <a:stretch>
            <a:fillRect/>
          </a:stretch>
        </p:blipFill>
        <p:spPr>
          <a:xfrm>
            <a:off x="6639123" y="3979316"/>
            <a:ext cx="1965325" cy="2185988"/>
          </a:xfrm>
          <a:prstGeom prst="rect">
            <a:avLst/>
          </a:prstGeom>
          <a:noFill/>
        </p:spPr>
      </p:pic>
      <p:sp>
        <p:nvSpPr>
          <p:cNvPr id="6" name="Line 7"/>
          <p:cNvSpPr>
            <a:spLocks noChangeShapeType="1"/>
          </p:cNvSpPr>
          <p:nvPr/>
        </p:nvSpPr>
        <p:spPr bwMode="auto">
          <a:xfrm>
            <a:off x="6948263" y="2996952"/>
            <a:ext cx="409997" cy="1772939"/>
          </a:xfrm>
          <a:prstGeom prst="line">
            <a:avLst/>
          </a:prstGeom>
          <a:noFill/>
          <a:ln w="9525">
            <a:solidFill>
              <a:schemeClr val="tx1"/>
            </a:solidFill>
            <a:round/>
            <a:headEnd/>
            <a:tailEnd type="triangle" w="med" len="med"/>
          </a:ln>
        </p:spPr>
        <p:txBody>
          <a:bodyPr/>
          <a:lstStyle/>
          <a:p>
            <a:endParaRPr lang="fr-FR"/>
          </a:p>
        </p:txBody>
      </p:sp>
      <p:sp>
        <p:nvSpPr>
          <p:cNvPr id="7" name="Text Box 8"/>
          <p:cNvSpPr txBox="1">
            <a:spLocks noChangeArrowheads="1"/>
          </p:cNvSpPr>
          <p:nvPr/>
        </p:nvSpPr>
        <p:spPr bwMode="auto">
          <a:xfrm>
            <a:off x="6228184" y="2132856"/>
            <a:ext cx="1655763" cy="730250"/>
          </a:xfrm>
          <a:prstGeom prst="rect">
            <a:avLst/>
          </a:prstGeom>
          <a:noFill/>
          <a:ln w="9525">
            <a:noFill/>
            <a:miter lim="800000"/>
            <a:headEnd/>
            <a:tailEnd/>
          </a:ln>
        </p:spPr>
        <p:txBody>
          <a:bodyPr>
            <a:spAutoFit/>
          </a:bodyPr>
          <a:lstStyle/>
          <a:p>
            <a:pPr>
              <a:spcBef>
                <a:spcPct val="50000"/>
              </a:spcBef>
            </a:pPr>
            <a:r>
              <a:rPr lang="en-GB" sz="1400" dirty="0"/>
              <a:t>Environment dependent minimum</a:t>
            </a:r>
            <a:endParaRPr lang="fr-FR" sz="1400" dirty="0"/>
          </a:p>
        </p:txBody>
      </p:sp>
      <p:sp>
        <p:nvSpPr>
          <p:cNvPr id="8" name="Espace réservé de la date 7"/>
          <p:cNvSpPr>
            <a:spLocks noGrp="1"/>
          </p:cNvSpPr>
          <p:nvPr>
            <p:ph type="dt" sz="half" idx="10"/>
          </p:nvPr>
        </p:nvSpPr>
        <p:spPr/>
        <p:txBody>
          <a:bodyPr/>
          <a:lstStyle/>
          <a:p>
            <a:r>
              <a:rPr lang="fr-FR" smtClean="0"/>
              <a:t>07/02/2011</a:t>
            </a:r>
            <a:endParaRPr lang="fr-FR"/>
          </a:p>
        </p:txBody>
      </p:sp>
      <p:sp>
        <p:nvSpPr>
          <p:cNvPr id="9" name="Espace réservé du numéro de diapositive 8"/>
          <p:cNvSpPr>
            <a:spLocks noGrp="1"/>
          </p:cNvSpPr>
          <p:nvPr>
            <p:ph type="sldNum" sz="quarter" idx="12"/>
          </p:nvPr>
        </p:nvSpPr>
        <p:spPr/>
        <p:txBody>
          <a:bodyPr/>
          <a:lstStyle/>
          <a:p>
            <a:fld id="{BEA1CFA9-26FB-4EC2-8D3F-0E8C98113B16}" type="slidenum">
              <a:rPr lang="fr-FR" smtClean="0"/>
              <a:pPr/>
              <a:t>13</a:t>
            </a:fld>
            <a:endParaRPr lang="fr-FR"/>
          </a:p>
        </p:txBody>
      </p:sp>
      <p:sp>
        <p:nvSpPr>
          <p:cNvPr id="10" name="Espace réservé du pied de page 9"/>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ZoneTexte 2"/>
          <p:cNvSpPr txBox="1">
            <a:spLocks noChangeArrowheads="1"/>
          </p:cNvSpPr>
          <p:nvPr/>
        </p:nvSpPr>
        <p:spPr bwMode="auto">
          <a:xfrm>
            <a:off x="539552" y="1916113"/>
            <a:ext cx="7992888" cy="830997"/>
          </a:xfrm>
          <a:prstGeom prst="rect">
            <a:avLst/>
          </a:prstGeom>
          <a:noFill/>
          <a:ln w="9525">
            <a:noFill/>
            <a:miter lim="800000"/>
            <a:headEnd/>
            <a:tailEnd/>
          </a:ln>
        </p:spPr>
        <p:txBody>
          <a:bodyPr wrap="square">
            <a:spAutoFit/>
          </a:bodyPr>
          <a:lstStyle/>
          <a:p>
            <a:r>
              <a:rPr lang="fr-FR" sz="1600" dirty="0" err="1"/>
              <a:t>Chameleons</a:t>
            </a:r>
            <a:r>
              <a:rPr lang="fr-FR" sz="1600" dirty="0"/>
              <a:t> </a:t>
            </a:r>
            <a:r>
              <a:rPr lang="fr-FR" sz="1600" dirty="0" err="1"/>
              <a:t>can</a:t>
            </a:r>
            <a:r>
              <a:rPr lang="fr-FR" sz="1600" dirty="0"/>
              <a:t> </a:t>
            </a:r>
            <a:r>
              <a:rPr lang="fr-FR" sz="1600" dirty="0" err="1"/>
              <a:t>be</a:t>
            </a:r>
            <a:r>
              <a:rPr lang="fr-FR" sz="1600" dirty="0"/>
              <a:t> </a:t>
            </a:r>
            <a:r>
              <a:rPr lang="fr-FR" sz="1600" dirty="0" err="1"/>
              <a:t>produced</a:t>
            </a:r>
            <a:r>
              <a:rPr lang="fr-FR" sz="1600" dirty="0"/>
              <a:t> in the </a:t>
            </a:r>
            <a:r>
              <a:rPr lang="fr-FR" sz="1600" dirty="0" err="1"/>
              <a:t>tachocline</a:t>
            </a:r>
            <a:r>
              <a:rPr lang="fr-FR" sz="1600" dirty="0"/>
              <a:t> </a:t>
            </a:r>
            <a:r>
              <a:rPr lang="fr-FR" sz="1600" dirty="0" err="1"/>
              <a:t>region</a:t>
            </a:r>
            <a:r>
              <a:rPr lang="fr-FR" sz="1600" dirty="0"/>
              <a:t>  </a:t>
            </a:r>
            <a:r>
              <a:rPr lang="fr-FR" sz="1600" dirty="0" err="1"/>
              <a:t>at</a:t>
            </a:r>
            <a:r>
              <a:rPr lang="fr-FR" sz="1600" dirty="0"/>
              <a:t> a radius 0.7 Rs. The </a:t>
            </a:r>
            <a:r>
              <a:rPr lang="fr-FR" sz="1600" dirty="0" err="1"/>
              <a:t>magnetic</a:t>
            </a:r>
            <a:r>
              <a:rPr lang="fr-FR" sz="1600" dirty="0"/>
              <a:t> </a:t>
            </a:r>
            <a:r>
              <a:rPr lang="fr-FR" sz="1600" dirty="0" err="1"/>
              <a:t>field</a:t>
            </a:r>
            <a:r>
              <a:rPr lang="fr-FR" sz="1600" dirty="0"/>
              <a:t> </a:t>
            </a:r>
            <a:r>
              <a:rPr lang="fr-FR" sz="1600" dirty="0" err="1"/>
              <a:t>is</a:t>
            </a:r>
            <a:r>
              <a:rPr lang="fr-FR" sz="1600" dirty="0"/>
              <a:t>  20-50 T. The </a:t>
            </a:r>
            <a:r>
              <a:rPr lang="fr-FR" sz="1600" dirty="0" err="1"/>
              <a:t>mean</a:t>
            </a:r>
            <a:r>
              <a:rPr lang="fr-FR" sz="1600" dirty="0"/>
              <a:t> free </a:t>
            </a:r>
            <a:r>
              <a:rPr lang="fr-FR" sz="1600" dirty="0" err="1"/>
              <a:t>path</a:t>
            </a:r>
            <a:r>
              <a:rPr lang="fr-FR" sz="1600" dirty="0"/>
              <a:t> </a:t>
            </a:r>
            <a:r>
              <a:rPr lang="fr-FR" sz="1600" dirty="0" err="1"/>
              <a:t>is</a:t>
            </a:r>
            <a:r>
              <a:rPr lang="fr-FR" sz="1600" dirty="0"/>
              <a:t> about 10 cm. The photons have a </a:t>
            </a:r>
            <a:r>
              <a:rPr lang="fr-FR" sz="1600" dirty="0" err="1"/>
              <a:t>temperature</a:t>
            </a:r>
            <a:r>
              <a:rPr lang="fr-FR" sz="1600" dirty="0"/>
              <a:t> of 200 eV and the photon flux </a:t>
            </a:r>
            <a:r>
              <a:rPr lang="fr-FR" sz="1600" dirty="0" err="1" smtClean="0"/>
              <a:t>is</a:t>
            </a:r>
            <a:r>
              <a:rPr lang="fr-FR" sz="1600" dirty="0" smtClean="0"/>
              <a:t>                                   </a:t>
            </a:r>
            <a:r>
              <a:rPr lang="fr-FR" sz="1600" dirty="0"/>
              <a:t>. </a:t>
            </a:r>
            <a:r>
              <a:rPr lang="fr-FR" sz="1600" dirty="0" err="1"/>
              <a:t>These</a:t>
            </a:r>
            <a:r>
              <a:rPr lang="fr-FR" sz="1600" dirty="0"/>
              <a:t> thermal photons </a:t>
            </a:r>
            <a:r>
              <a:rPr lang="fr-FR" sz="1600" dirty="0" err="1"/>
              <a:t>create</a:t>
            </a:r>
            <a:r>
              <a:rPr lang="fr-FR" sz="1600" dirty="0"/>
              <a:t> </a:t>
            </a:r>
            <a:r>
              <a:rPr lang="fr-FR" sz="1600" dirty="0" err="1"/>
              <a:t>chameleons</a:t>
            </a:r>
            <a:r>
              <a:rPr lang="fr-FR" sz="1600" dirty="0"/>
              <a:t>. </a:t>
            </a:r>
          </a:p>
        </p:txBody>
      </p:sp>
      <p:pic>
        <p:nvPicPr>
          <p:cNvPr id="16388" name="Image 3" descr="txp_fig.png"/>
          <p:cNvPicPr>
            <a:picLocks noChangeAspect="1"/>
          </p:cNvPicPr>
          <p:nvPr>
            <p:custDataLst>
              <p:tags r:id="rId1"/>
            </p:custDataLst>
          </p:nvPr>
        </p:nvPicPr>
        <p:blipFill>
          <a:blip r:embed="rId3" cstate="print">
            <a:clrChange>
              <a:clrFrom>
                <a:srgbClr val="FFFFFF"/>
              </a:clrFrom>
              <a:clrTo>
                <a:srgbClr val="FFFFFF">
                  <a:alpha val="0"/>
                </a:srgbClr>
              </a:clrTo>
            </a:clrChange>
          </a:blip>
          <a:srcRect/>
          <a:stretch>
            <a:fillRect/>
          </a:stretch>
        </p:blipFill>
        <p:spPr bwMode="auto">
          <a:xfrm>
            <a:off x="2196033" y="2504133"/>
            <a:ext cx="1439863" cy="204787"/>
          </a:xfrm>
          <a:prstGeom prst="rect">
            <a:avLst/>
          </a:prstGeom>
          <a:noFill/>
          <a:ln w="9525">
            <a:noFill/>
            <a:miter lim="800000"/>
            <a:headEnd/>
            <a:tailEnd/>
          </a:ln>
        </p:spPr>
      </p:pic>
      <p:sp>
        <p:nvSpPr>
          <p:cNvPr id="16389" name="ZoneTexte 4"/>
          <p:cNvSpPr txBox="1">
            <a:spLocks noChangeArrowheads="1"/>
          </p:cNvSpPr>
          <p:nvPr/>
        </p:nvSpPr>
        <p:spPr bwMode="auto">
          <a:xfrm>
            <a:off x="971550" y="4652963"/>
            <a:ext cx="7345363" cy="954087"/>
          </a:xfrm>
          <a:prstGeom prst="rect">
            <a:avLst/>
          </a:prstGeom>
          <a:noFill/>
          <a:ln w="9525">
            <a:noFill/>
            <a:miter lim="800000"/>
            <a:headEnd/>
            <a:tailEnd/>
          </a:ln>
        </p:spPr>
        <p:txBody>
          <a:bodyPr>
            <a:spAutoFit/>
          </a:bodyPr>
          <a:lstStyle/>
          <a:p>
            <a:r>
              <a:rPr lang="fr-FR" sz="1400"/>
              <a:t>Most chameleons escape the sun, a tiny fraction are back-converted to photons in the outer sun (the photosphere) over magnetic regions of about 10-100 km  where the magnetic field is 0.2 T. The photons perform a random walk and lose their directionality.</a:t>
            </a:r>
          </a:p>
        </p:txBody>
      </p:sp>
      <p:pic>
        <p:nvPicPr>
          <p:cNvPr id="16390" name="Image 5" descr="15nov07IanMorison_05.jpg"/>
          <p:cNvPicPr>
            <a:picLocks noChangeAspect="1"/>
          </p:cNvPicPr>
          <p:nvPr/>
        </p:nvPicPr>
        <p:blipFill>
          <a:blip r:embed="rId4" cstate="print"/>
          <a:srcRect/>
          <a:stretch>
            <a:fillRect/>
          </a:stretch>
        </p:blipFill>
        <p:spPr bwMode="auto">
          <a:xfrm>
            <a:off x="3419475" y="2924175"/>
            <a:ext cx="1728788" cy="1679575"/>
          </a:xfrm>
          <a:prstGeom prst="rect">
            <a:avLst/>
          </a:prstGeom>
          <a:noFill/>
          <a:ln w="9525">
            <a:noFill/>
            <a:miter lim="800000"/>
            <a:headEnd/>
            <a:tailEnd/>
          </a:ln>
        </p:spPr>
      </p:pic>
      <p:cxnSp>
        <p:nvCxnSpPr>
          <p:cNvPr id="8" name="Connecteur droit avec flèche 7"/>
          <p:cNvCxnSpPr/>
          <p:nvPr/>
        </p:nvCxnSpPr>
        <p:spPr>
          <a:xfrm>
            <a:off x="2051050" y="3860800"/>
            <a:ext cx="1657350" cy="144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92" name="ZoneTexte 9"/>
          <p:cNvSpPr txBox="1">
            <a:spLocks noChangeArrowheads="1"/>
          </p:cNvSpPr>
          <p:nvPr/>
        </p:nvSpPr>
        <p:spPr bwMode="auto">
          <a:xfrm>
            <a:off x="1258888" y="3716338"/>
            <a:ext cx="1009650" cy="247650"/>
          </a:xfrm>
          <a:prstGeom prst="rect">
            <a:avLst/>
          </a:prstGeom>
          <a:noFill/>
          <a:ln w="9525">
            <a:noFill/>
            <a:miter lim="800000"/>
            <a:headEnd/>
            <a:tailEnd/>
          </a:ln>
        </p:spPr>
        <p:txBody>
          <a:bodyPr>
            <a:spAutoFit/>
          </a:bodyPr>
          <a:lstStyle/>
          <a:p>
            <a:r>
              <a:rPr lang="fr-FR" sz="1000"/>
              <a:t>tachocline</a:t>
            </a:r>
          </a:p>
        </p:txBody>
      </p:sp>
      <p:sp>
        <p:nvSpPr>
          <p:cNvPr id="9" name="ZoneTexte 8"/>
          <p:cNvSpPr txBox="1"/>
          <p:nvPr/>
        </p:nvSpPr>
        <p:spPr>
          <a:xfrm>
            <a:off x="1115616" y="5661248"/>
            <a:ext cx="5400600" cy="369332"/>
          </a:xfrm>
          <a:prstGeom prst="rect">
            <a:avLst/>
          </a:prstGeom>
          <a:noFill/>
        </p:spPr>
        <p:txBody>
          <a:bodyPr wrap="square" rtlCol="0">
            <a:spAutoFit/>
          </a:bodyPr>
          <a:lstStyle/>
          <a:p>
            <a:r>
              <a:rPr lang="fr-FR" dirty="0" smtClean="0"/>
              <a:t>Les caméléons peuvent être détectés comme des axions</a:t>
            </a:r>
            <a:endParaRPr lang="fr-FR" dirty="0"/>
          </a:p>
        </p:txBody>
      </p:sp>
      <p:sp>
        <p:nvSpPr>
          <p:cNvPr id="10" name="Espace réservé de la date 9"/>
          <p:cNvSpPr>
            <a:spLocks noGrp="1"/>
          </p:cNvSpPr>
          <p:nvPr>
            <p:ph type="dt" sz="half" idx="10"/>
          </p:nvPr>
        </p:nvSpPr>
        <p:spPr/>
        <p:txBody>
          <a:bodyPr/>
          <a:lstStyle/>
          <a:p>
            <a:r>
              <a:rPr lang="fr-FR" smtClean="0"/>
              <a:t>07/02/2011</a:t>
            </a:r>
            <a:endParaRPr lang="fr-FR"/>
          </a:p>
        </p:txBody>
      </p:sp>
      <p:sp>
        <p:nvSpPr>
          <p:cNvPr id="11" name="Espace réservé du numéro de diapositive 10"/>
          <p:cNvSpPr>
            <a:spLocks noGrp="1"/>
          </p:cNvSpPr>
          <p:nvPr>
            <p:ph type="sldNum" sz="quarter" idx="12"/>
          </p:nvPr>
        </p:nvSpPr>
        <p:spPr/>
        <p:txBody>
          <a:bodyPr/>
          <a:lstStyle/>
          <a:p>
            <a:fld id="{BEA1CFA9-26FB-4EC2-8D3F-0E8C98113B16}" type="slidenum">
              <a:rPr lang="fr-FR" smtClean="0"/>
              <a:pPr/>
              <a:t>14</a:t>
            </a:fld>
            <a:endParaRPr lang="fr-FR"/>
          </a:p>
        </p:txBody>
      </p:sp>
      <p:sp>
        <p:nvSpPr>
          <p:cNvPr id="12" name="Espace réservé du pied de page 11"/>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Matière noire</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15</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pic>
        <p:nvPicPr>
          <p:cNvPr id="74753" name="Picture 1"/>
          <p:cNvPicPr>
            <a:picLocks noChangeAspect="1" noChangeArrowheads="1"/>
          </p:cNvPicPr>
          <p:nvPr/>
        </p:nvPicPr>
        <p:blipFill>
          <a:blip r:embed="rId2" cstate="print"/>
          <a:srcRect/>
          <a:stretch>
            <a:fillRect/>
          </a:stretch>
        </p:blipFill>
        <p:spPr bwMode="auto">
          <a:xfrm>
            <a:off x="179512" y="1340768"/>
            <a:ext cx="8784976" cy="2021033"/>
          </a:xfrm>
          <a:prstGeom prst="rect">
            <a:avLst/>
          </a:prstGeom>
          <a:noFill/>
          <a:ln w="9525">
            <a:noFill/>
            <a:miter lim="800000"/>
            <a:headEnd/>
            <a:tailEnd/>
          </a:ln>
        </p:spPr>
      </p:pic>
      <p:sp>
        <p:nvSpPr>
          <p:cNvPr id="7" name="ZoneTexte 6"/>
          <p:cNvSpPr txBox="1"/>
          <p:nvPr/>
        </p:nvSpPr>
        <p:spPr>
          <a:xfrm>
            <a:off x="1835696" y="3789040"/>
            <a:ext cx="5256584" cy="1200329"/>
          </a:xfrm>
          <a:prstGeom prst="rect">
            <a:avLst/>
          </a:prstGeom>
          <a:noFill/>
        </p:spPr>
        <p:txBody>
          <a:bodyPr wrap="square" rtlCol="0">
            <a:spAutoFit/>
          </a:bodyPr>
          <a:lstStyle/>
          <a:p>
            <a:r>
              <a:rPr lang="fr-FR" dirty="0" smtClean="0"/>
              <a:t>Les reculs nucléaires peuvent être détectés par</a:t>
            </a:r>
          </a:p>
          <a:p>
            <a:pPr>
              <a:buFontTx/>
              <a:buChar char="-"/>
            </a:pPr>
            <a:r>
              <a:rPr lang="fr-FR" dirty="0" smtClean="0"/>
              <a:t>l’ionisation</a:t>
            </a:r>
          </a:p>
          <a:p>
            <a:pPr>
              <a:buFontTx/>
              <a:buChar char="-"/>
            </a:pPr>
            <a:r>
              <a:rPr lang="fr-FR" dirty="0" smtClean="0"/>
              <a:t>La chaleur (phonons)</a:t>
            </a:r>
          </a:p>
          <a:p>
            <a:pPr>
              <a:buFontTx/>
              <a:buChar char="-"/>
            </a:pPr>
            <a:r>
              <a:rPr lang="fr-FR" dirty="0" smtClean="0"/>
              <a:t>La lumière</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Matière noire</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16</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pic>
        <p:nvPicPr>
          <p:cNvPr id="79874" name="Picture 2"/>
          <p:cNvPicPr>
            <a:picLocks noChangeAspect="1" noChangeArrowheads="1"/>
          </p:cNvPicPr>
          <p:nvPr/>
        </p:nvPicPr>
        <p:blipFill>
          <a:blip r:embed="rId2" cstate="print"/>
          <a:srcRect/>
          <a:stretch>
            <a:fillRect/>
          </a:stretch>
        </p:blipFill>
        <p:spPr bwMode="auto">
          <a:xfrm>
            <a:off x="467544" y="304877"/>
            <a:ext cx="8315375" cy="614845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Matière noire</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17</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pic>
        <p:nvPicPr>
          <p:cNvPr id="80898" name="Picture 2"/>
          <p:cNvPicPr>
            <a:picLocks noChangeAspect="1" noChangeArrowheads="1"/>
          </p:cNvPicPr>
          <p:nvPr/>
        </p:nvPicPr>
        <p:blipFill>
          <a:blip r:embed="rId2" cstate="print"/>
          <a:srcRect/>
          <a:stretch>
            <a:fillRect/>
          </a:stretch>
        </p:blipFill>
        <p:spPr bwMode="auto">
          <a:xfrm>
            <a:off x="467544" y="314726"/>
            <a:ext cx="8208912" cy="613861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18</a:t>
            </a:fld>
            <a:endParaRPr lang="fr-FR"/>
          </a:p>
        </p:txBody>
      </p:sp>
      <p:pic>
        <p:nvPicPr>
          <p:cNvPr id="81922" name="Picture 2"/>
          <p:cNvPicPr>
            <a:picLocks noChangeAspect="1" noChangeArrowheads="1"/>
          </p:cNvPicPr>
          <p:nvPr/>
        </p:nvPicPr>
        <p:blipFill>
          <a:blip r:embed="rId2" cstate="print"/>
          <a:srcRect/>
          <a:stretch>
            <a:fillRect/>
          </a:stretch>
        </p:blipFill>
        <p:spPr bwMode="auto">
          <a:xfrm>
            <a:off x="323528" y="980728"/>
            <a:ext cx="8352928" cy="5360513"/>
          </a:xfrm>
          <a:prstGeom prst="rect">
            <a:avLst/>
          </a:prstGeom>
          <a:noFill/>
          <a:ln w="9525">
            <a:noFill/>
            <a:miter lim="800000"/>
            <a:headEnd/>
            <a:tailEnd/>
          </a:ln>
        </p:spPr>
      </p:pic>
      <p:sp>
        <p:nvSpPr>
          <p:cNvPr id="8" name="ZoneTexte 7"/>
          <p:cNvSpPr txBox="1"/>
          <p:nvPr/>
        </p:nvSpPr>
        <p:spPr>
          <a:xfrm>
            <a:off x="755576" y="188640"/>
            <a:ext cx="8064896" cy="646331"/>
          </a:xfrm>
          <a:prstGeom prst="rect">
            <a:avLst/>
          </a:prstGeom>
          <a:noFill/>
        </p:spPr>
        <p:txBody>
          <a:bodyPr wrap="square" rtlCol="0">
            <a:spAutoFit/>
          </a:bodyPr>
          <a:lstStyle/>
          <a:p>
            <a:pPr algn="ctr"/>
            <a:r>
              <a:rPr lang="fr-FR" sz="3600" b="1" dirty="0" smtClean="0"/>
              <a:t>TPC à deux phases (Liquide-gaz)</a:t>
            </a:r>
            <a:endParaRPr lang="fr-FR" sz="36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2" cstate="print"/>
          <a:srcRect/>
          <a:stretch>
            <a:fillRect/>
          </a:stretch>
        </p:blipFill>
        <p:spPr bwMode="auto">
          <a:xfrm>
            <a:off x="395536" y="223878"/>
            <a:ext cx="8479582" cy="6301466"/>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19</a:t>
            </a:fld>
            <a:endParaRPr lang="fr-FR"/>
          </a:p>
        </p:txBody>
      </p:sp>
      <p:sp>
        <p:nvSpPr>
          <p:cNvPr id="9" name="ZoneTexte 8"/>
          <p:cNvSpPr txBox="1"/>
          <p:nvPr/>
        </p:nvSpPr>
        <p:spPr>
          <a:xfrm>
            <a:off x="323528" y="116632"/>
            <a:ext cx="3275856" cy="830997"/>
          </a:xfrm>
          <a:prstGeom prst="rect">
            <a:avLst/>
          </a:prstGeom>
          <a:noFill/>
        </p:spPr>
        <p:txBody>
          <a:bodyPr wrap="square" rtlCol="0">
            <a:spAutoFit/>
          </a:bodyPr>
          <a:lstStyle/>
          <a:p>
            <a:r>
              <a:rPr lang="fr-FR" sz="2400" b="1" dirty="0" smtClean="0"/>
              <a:t>Oscillations neutrinos </a:t>
            </a:r>
          </a:p>
          <a:p>
            <a:r>
              <a:rPr lang="fr-FR" sz="2400" b="1" dirty="0" smtClean="0"/>
              <a:t>Long </a:t>
            </a:r>
            <a:r>
              <a:rPr lang="fr-FR" sz="2400" b="1" dirty="0" err="1" smtClean="0"/>
              <a:t>baseline</a:t>
            </a:r>
            <a:r>
              <a:rPr lang="fr-FR" sz="2400" b="1" dirty="0" smtClean="0"/>
              <a:t> T2K et…</a:t>
            </a:r>
            <a:endParaRPr lang="fr-FR"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lstStyle/>
          <a:p>
            <a:r>
              <a:rPr lang="fr-FR" dirty="0" smtClean="0"/>
              <a:t>Avant-propos</a:t>
            </a:r>
            <a:endParaRPr lang="fr-FR" dirty="0"/>
          </a:p>
        </p:txBody>
      </p:sp>
      <p:sp>
        <p:nvSpPr>
          <p:cNvPr id="3" name="Espace réservé du contenu 2"/>
          <p:cNvSpPr>
            <a:spLocks noGrp="1"/>
          </p:cNvSpPr>
          <p:nvPr>
            <p:ph idx="1"/>
          </p:nvPr>
        </p:nvSpPr>
        <p:spPr>
          <a:xfrm>
            <a:off x="457200" y="1052736"/>
            <a:ext cx="8229600" cy="2980927"/>
          </a:xfrm>
        </p:spPr>
        <p:txBody>
          <a:bodyPr>
            <a:normAutofit fontScale="55000" lnSpcReduction="20000"/>
          </a:bodyPr>
          <a:lstStyle/>
          <a:p>
            <a:pPr>
              <a:buNone/>
            </a:pPr>
            <a:r>
              <a:rPr lang="fr-FR" dirty="0" smtClean="0"/>
              <a:t>Ce séminaire est basé principalement sur le matériel présenté à une conférence tenue à Paris du 14 au 17 décembre dernier, incluant 2 demi-journées sur les neutrinos de supernovae</a:t>
            </a:r>
          </a:p>
          <a:p>
            <a:pPr>
              <a:buNone/>
            </a:pPr>
            <a:r>
              <a:rPr lang="fr-FR" dirty="0" smtClean="0"/>
              <a:t>Cette conférence, organisée par PC, I. Giomataris, I. Irastorza et T. Patzak est la 5</a:t>
            </a:r>
            <a:r>
              <a:rPr lang="fr-FR" baseline="30000" dirty="0" smtClean="0"/>
              <a:t>ème</a:t>
            </a:r>
            <a:r>
              <a:rPr lang="fr-FR" dirty="0" smtClean="0"/>
              <a:t> d’une série qui se tient tous les deux ans à Paris:</a:t>
            </a:r>
          </a:p>
          <a:p>
            <a:pPr lvl="1">
              <a:buNone/>
            </a:pPr>
            <a:r>
              <a:rPr lang="fr-FR" dirty="0" smtClean="0"/>
              <a:t>2002 au Collège de France</a:t>
            </a:r>
          </a:p>
          <a:p>
            <a:pPr lvl="1">
              <a:buNone/>
            </a:pPr>
            <a:r>
              <a:rPr lang="fr-FR" dirty="0" smtClean="0"/>
              <a:t>2004 au LPNHE Jussieu</a:t>
            </a:r>
          </a:p>
          <a:p>
            <a:pPr lvl="1">
              <a:buNone/>
            </a:pPr>
            <a:r>
              <a:rPr lang="fr-FR" dirty="0" smtClean="0"/>
              <a:t>2006 au Ministère de la Recherche</a:t>
            </a:r>
          </a:p>
          <a:p>
            <a:pPr lvl="1">
              <a:buNone/>
            </a:pPr>
            <a:r>
              <a:rPr lang="fr-FR" dirty="0" smtClean="0"/>
              <a:t>2008 à l’Institut Henri Poincaré</a:t>
            </a:r>
          </a:p>
          <a:p>
            <a:pPr lvl="1">
              <a:buNone/>
            </a:pPr>
            <a:r>
              <a:rPr lang="fr-FR" dirty="0" smtClean="0"/>
              <a:t>2010 à </a:t>
            </a:r>
            <a:r>
              <a:rPr lang="fr-FR" dirty="0" err="1" smtClean="0"/>
              <a:t>AstroParticle</a:t>
            </a:r>
            <a:r>
              <a:rPr lang="fr-FR" dirty="0" smtClean="0"/>
              <a:t> et </a:t>
            </a:r>
            <a:r>
              <a:rPr lang="fr-FR" dirty="0" err="1" smtClean="0"/>
              <a:t>Cosmology</a:t>
            </a:r>
            <a:r>
              <a:rPr lang="fr-FR" dirty="0" smtClean="0"/>
              <a:t> APC</a:t>
            </a:r>
          </a:p>
          <a:p>
            <a:pPr>
              <a:buNone/>
            </a:pPr>
            <a:r>
              <a:rPr lang="fr-FR" dirty="0" smtClean="0"/>
              <a:t>Depuis 2006 elle donne lieu à la publication de </a:t>
            </a:r>
            <a:r>
              <a:rPr lang="fr-FR" dirty="0" err="1" smtClean="0"/>
              <a:t>proceedings</a:t>
            </a:r>
            <a:r>
              <a:rPr lang="fr-FR" dirty="0" smtClean="0"/>
              <a:t> dans Journal of Physics</a:t>
            </a:r>
          </a:p>
          <a:p>
            <a:endParaRPr lang="fr-FR" dirty="0"/>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2</a:t>
            </a:fld>
            <a:endParaRPr lang="fr-FR"/>
          </a:p>
        </p:txBody>
      </p:sp>
      <p:pic>
        <p:nvPicPr>
          <p:cNvPr id="7" name="Picture 3"/>
          <p:cNvPicPr>
            <a:picLocks noChangeAspect="1"/>
          </p:cNvPicPr>
          <p:nvPr/>
        </p:nvPicPr>
        <p:blipFill>
          <a:blip r:embed="rId2" cstate="print"/>
          <a:srcRect/>
          <a:stretch>
            <a:fillRect/>
          </a:stretch>
        </p:blipFill>
        <p:spPr bwMode="auto">
          <a:xfrm>
            <a:off x="542677" y="3861048"/>
            <a:ext cx="3728419" cy="2592288"/>
          </a:xfrm>
          <a:prstGeom prst="rect">
            <a:avLst/>
          </a:prstGeom>
          <a:noFill/>
          <a:ln w="9525">
            <a:noFill/>
            <a:miter lim="800000"/>
            <a:headEnd/>
            <a:tailEnd/>
          </a:ln>
        </p:spPr>
      </p:pic>
      <p:pic>
        <p:nvPicPr>
          <p:cNvPr id="8" name="Picture 1" descr="IMG_0691.JPG"/>
          <p:cNvPicPr>
            <a:picLocks noChangeAspect="1"/>
          </p:cNvPicPr>
          <p:nvPr/>
        </p:nvPicPr>
        <p:blipFill>
          <a:blip r:embed="rId3" cstate="print"/>
          <a:srcRect/>
          <a:stretch>
            <a:fillRect/>
          </a:stretch>
        </p:blipFill>
        <p:spPr bwMode="auto">
          <a:xfrm>
            <a:off x="5004048" y="3753036"/>
            <a:ext cx="3600400" cy="27003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07/02/2011</a:t>
            </a:r>
            <a:endParaRPr lang="fr-FR"/>
          </a:p>
        </p:txBody>
      </p:sp>
      <p:sp>
        <p:nvSpPr>
          <p:cNvPr id="3" name="Espace réservé du pied de page 2"/>
          <p:cNvSpPr>
            <a:spLocks noGrp="1"/>
          </p:cNvSpPr>
          <p:nvPr>
            <p:ph type="ftr" sz="quarter" idx="11"/>
          </p:nvPr>
        </p:nvSpPr>
        <p:spPr/>
        <p:txBody>
          <a:bodyPr/>
          <a:lstStyle/>
          <a:p>
            <a:r>
              <a:rPr lang="fr-FR" smtClean="0"/>
              <a:t>Grandes TPC pour evts rares de basse énergie</a:t>
            </a:r>
            <a:endParaRPr lang="fr-FR" dirty="0"/>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20</a:t>
            </a:fld>
            <a:endParaRPr lang="fr-FR"/>
          </a:p>
        </p:txBody>
      </p:sp>
      <p:sp>
        <p:nvSpPr>
          <p:cNvPr id="5" name="ZoneTexte 4"/>
          <p:cNvSpPr txBox="1"/>
          <p:nvPr/>
        </p:nvSpPr>
        <p:spPr>
          <a:xfrm>
            <a:off x="611560" y="620688"/>
            <a:ext cx="7632848" cy="2862322"/>
          </a:xfrm>
          <a:prstGeom prst="rect">
            <a:avLst/>
          </a:prstGeom>
          <a:noFill/>
        </p:spPr>
        <p:txBody>
          <a:bodyPr wrap="square" rtlCol="0">
            <a:spAutoFit/>
          </a:bodyPr>
          <a:lstStyle/>
          <a:p>
            <a:r>
              <a:rPr lang="fr-FR" dirty="0" smtClean="0"/>
              <a:t>TPC pour la matière noire – La problématique</a:t>
            </a:r>
          </a:p>
          <a:p>
            <a:endParaRPr lang="fr-FR" dirty="0" smtClean="0"/>
          </a:p>
          <a:p>
            <a:r>
              <a:rPr lang="fr-FR" dirty="0" smtClean="0"/>
              <a:t>Nécessité d’une grande masse (demanderait haute pression)</a:t>
            </a:r>
          </a:p>
          <a:p>
            <a:r>
              <a:rPr lang="fr-FR" dirty="0" smtClean="0"/>
              <a:t>Mais nécessité d’un seuil bas -&gt; facteur de </a:t>
            </a:r>
            <a:r>
              <a:rPr lang="fr-FR" dirty="0" err="1" smtClean="0"/>
              <a:t>quenching</a:t>
            </a:r>
            <a:r>
              <a:rPr lang="fr-FR" dirty="0" smtClean="0"/>
              <a:t> limitant</a:t>
            </a:r>
          </a:p>
          <a:p>
            <a:r>
              <a:rPr lang="fr-FR" dirty="0" smtClean="0"/>
              <a:t>Diffusion </a:t>
            </a:r>
            <a:r>
              <a:rPr lang="fr-FR" dirty="0" err="1" smtClean="0"/>
              <a:t>limitante</a:t>
            </a:r>
            <a:r>
              <a:rPr lang="fr-FR" dirty="0" smtClean="0"/>
              <a:t>:</a:t>
            </a:r>
          </a:p>
          <a:p>
            <a:r>
              <a:rPr lang="fr-FR" dirty="0" smtClean="0"/>
              <a:t>	- TPC plate</a:t>
            </a:r>
          </a:p>
          <a:p>
            <a:r>
              <a:rPr lang="fr-FR" dirty="0" smtClean="0"/>
              <a:t>	</a:t>
            </a:r>
            <a:r>
              <a:rPr lang="fr-FR" dirty="0" smtClean="0"/>
              <a:t>- ou magnétique</a:t>
            </a:r>
          </a:p>
          <a:p>
            <a:r>
              <a:rPr lang="fr-FR" dirty="0" smtClean="0"/>
              <a:t>	</a:t>
            </a:r>
            <a:r>
              <a:rPr lang="fr-FR" dirty="0" smtClean="0"/>
              <a:t>- ou à ion négatifs (DRIFT)</a:t>
            </a:r>
          </a:p>
          <a:p>
            <a:endParaRPr lang="fr-FR" dirty="0" smtClean="0"/>
          </a:p>
          <a:p>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6512" y="-27384"/>
            <a:ext cx="9180512" cy="7087622"/>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21</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251520" y="-1713"/>
            <a:ext cx="8640960" cy="6671073"/>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22</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76672"/>
            <a:ext cx="3960440" cy="1477328"/>
          </a:xfrm>
          <a:prstGeom prst="rect">
            <a:avLst/>
          </a:prstGeom>
          <a:noFill/>
        </p:spPr>
        <p:txBody>
          <a:bodyPr wrap="square" rtlCol="0">
            <a:spAutoFit/>
          </a:bodyPr>
          <a:lstStyle/>
          <a:p>
            <a:r>
              <a:rPr lang="fr-FR" dirty="0" smtClean="0"/>
              <a:t>Le ‘vent’ galactique nous fait voir une modulation </a:t>
            </a:r>
            <a:r>
              <a:rPr lang="fr-FR" b="1" dirty="0" smtClean="0"/>
              <a:t>annuelle</a:t>
            </a:r>
            <a:r>
              <a:rPr lang="fr-FR" dirty="0" smtClean="0"/>
              <a:t> de l’amplitude et </a:t>
            </a:r>
            <a:r>
              <a:rPr lang="fr-FR" b="1" dirty="0" smtClean="0"/>
              <a:t>diurne</a:t>
            </a:r>
            <a:r>
              <a:rPr lang="fr-FR" dirty="0" smtClean="0"/>
              <a:t> de la direction. (</a:t>
            </a:r>
            <a:r>
              <a:rPr lang="fr-FR" dirty="0" err="1" smtClean="0"/>
              <a:t>Spergel</a:t>
            </a:r>
            <a:r>
              <a:rPr lang="fr-FR" dirty="0" smtClean="0"/>
              <a:t>, 1988)</a:t>
            </a:r>
          </a:p>
          <a:p>
            <a:r>
              <a:rPr lang="fr-FR" dirty="0" smtClean="0"/>
              <a:t>La distinction ‘</a:t>
            </a:r>
            <a:r>
              <a:rPr lang="fr-FR" dirty="0" err="1" smtClean="0"/>
              <a:t>head</a:t>
            </a:r>
            <a:r>
              <a:rPr lang="fr-FR" dirty="0" smtClean="0"/>
              <a:t>-</a:t>
            </a:r>
            <a:r>
              <a:rPr lang="fr-FR" dirty="0" err="1" smtClean="0"/>
              <a:t>tail</a:t>
            </a:r>
            <a:r>
              <a:rPr lang="fr-FR" dirty="0" smtClean="0"/>
              <a:t>’ est essentielle pour éviter l’ambiguïté sur la direction. </a:t>
            </a:r>
            <a:endParaRPr lang="fr-FR" dirty="0"/>
          </a:p>
        </p:txBody>
      </p:sp>
      <p:pic>
        <p:nvPicPr>
          <p:cNvPr id="7170" name="Picture 2"/>
          <p:cNvPicPr>
            <a:picLocks noChangeAspect="1" noChangeArrowheads="1"/>
          </p:cNvPicPr>
          <p:nvPr/>
        </p:nvPicPr>
        <p:blipFill>
          <a:blip r:embed="rId2" cstate="print"/>
          <a:srcRect/>
          <a:stretch>
            <a:fillRect/>
          </a:stretch>
        </p:blipFill>
        <p:spPr bwMode="auto">
          <a:xfrm>
            <a:off x="4692250" y="476673"/>
            <a:ext cx="4056213" cy="4968552"/>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numéro de diapositive 4"/>
          <p:cNvSpPr>
            <a:spLocks noGrp="1"/>
          </p:cNvSpPr>
          <p:nvPr>
            <p:ph type="sldNum" sz="quarter" idx="12"/>
          </p:nvPr>
        </p:nvSpPr>
        <p:spPr/>
        <p:txBody>
          <a:bodyPr/>
          <a:lstStyle/>
          <a:p>
            <a:fld id="{BEA1CFA9-26FB-4EC2-8D3F-0E8C98113B16}" type="slidenum">
              <a:rPr lang="fr-FR" smtClean="0"/>
              <a:pPr/>
              <a:t>23</a:t>
            </a:fld>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p:nvPr/>
        </p:nvGraphicFramePr>
        <p:xfrm>
          <a:off x="395536" y="332656"/>
          <a:ext cx="8424936" cy="6048672"/>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6300192" y="116632"/>
            <a:ext cx="2592288" cy="369332"/>
          </a:xfrm>
          <a:prstGeom prst="rect">
            <a:avLst/>
          </a:prstGeom>
          <a:noFill/>
        </p:spPr>
        <p:txBody>
          <a:bodyPr wrap="square" rtlCol="0">
            <a:spAutoFit/>
          </a:bodyPr>
          <a:lstStyle/>
          <a:p>
            <a:r>
              <a:rPr lang="fr-FR" b="1" dirty="0" smtClean="0">
                <a:solidFill>
                  <a:srgbClr val="7030A0"/>
                </a:solidFill>
              </a:rPr>
              <a:t>D. Santos, TPC-Paris2010</a:t>
            </a:r>
            <a:endParaRPr lang="fr-FR" b="1" dirty="0">
              <a:solidFill>
                <a:srgbClr val="7030A0"/>
              </a:solidFill>
            </a:endParaRPr>
          </a:p>
        </p:txBody>
      </p:sp>
      <p:sp>
        <p:nvSpPr>
          <p:cNvPr id="5" name="Espace réservé de la date 4"/>
          <p:cNvSpPr>
            <a:spLocks noGrp="1"/>
          </p:cNvSpPr>
          <p:nvPr>
            <p:ph type="dt" sz="half" idx="10"/>
          </p:nvPr>
        </p:nvSpPr>
        <p:spPr/>
        <p:txBody>
          <a:bodyPr/>
          <a:lstStyle/>
          <a:p>
            <a:r>
              <a:rPr lang="fr-FR" smtClean="0"/>
              <a:t>07/02/2011</a:t>
            </a:r>
            <a:endParaRPr lang="fr-FR"/>
          </a:p>
        </p:txBody>
      </p:sp>
      <p:sp>
        <p:nvSpPr>
          <p:cNvPr id="7" name="Espace réservé du numéro de diapositive 6"/>
          <p:cNvSpPr>
            <a:spLocks noGrp="1"/>
          </p:cNvSpPr>
          <p:nvPr>
            <p:ph type="sldNum" sz="quarter" idx="12"/>
          </p:nvPr>
        </p:nvSpPr>
        <p:spPr/>
        <p:txBody>
          <a:bodyPr/>
          <a:lstStyle/>
          <a:p>
            <a:fld id="{BEA1CFA9-26FB-4EC2-8D3F-0E8C98113B16}" type="slidenum">
              <a:rPr lang="fr-FR" smtClean="0"/>
              <a:pPr/>
              <a:t>24</a:t>
            </a:fld>
            <a:endParaRPr lang="fr-FR"/>
          </a:p>
        </p:txBody>
      </p:sp>
      <p:sp>
        <p:nvSpPr>
          <p:cNvPr id="8" name="Espace réservé du pied de page 7"/>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23528" y="116632"/>
            <a:ext cx="8534450" cy="6404187"/>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25</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Double désintégration </a:t>
            </a:r>
            <a:r>
              <a:rPr lang="fr-FR" dirty="0" smtClean="0">
                <a:latin typeface="Symbol" pitchFamily="18" charset="2"/>
              </a:rPr>
              <a:t>b</a:t>
            </a:r>
            <a:r>
              <a:rPr lang="fr-FR" dirty="0" smtClean="0"/>
              <a:t> sans neutrino</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26</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7" name="ZoneTexte 6"/>
          <p:cNvSpPr txBox="1"/>
          <p:nvPr/>
        </p:nvSpPr>
        <p:spPr>
          <a:xfrm>
            <a:off x="755576" y="1268760"/>
            <a:ext cx="6624736" cy="1477328"/>
          </a:xfrm>
          <a:prstGeom prst="rect">
            <a:avLst/>
          </a:prstGeom>
          <a:noFill/>
        </p:spPr>
        <p:txBody>
          <a:bodyPr wrap="square" rtlCol="0">
            <a:spAutoFit/>
          </a:bodyPr>
          <a:lstStyle/>
          <a:p>
            <a:r>
              <a:rPr lang="fr-FR" dirty="0" smtClean="0"/>
              <a:t>Beaucoup de nouvelles idées dans ce domaine: </a:t>
            </a:r>
          </a:p>
          <a:p>
            <a:r>
              <a:rPr lang="fr-FR" dirty="0" smtClean="0"/>
              <a:t>- Utilisation de </a:t>
            </a:r>
            <a:r>
              <a:rPr lang="fr-FR" baseline="30000" dirty="0" smtClean="0"/>
              <a:t>136</a:t>
            </a:r>
            <a:r>
              <a:rPr lang="fr-FR" dirty="0" smtClean="0"/>
              <a:t>Xe (radiologiquement propre, 2</a:t>
            </a:r>
            <a:r>
              <a:rPr lang="fr-FR" dirty="0" smtClean="0">
                <a:latin typeface="Symbol" pitchFamily="18" charset="2"/>
              </a:rPr>
              <a:t>b</a:t>
            </a:r>
            <a:r>
              <a:rPr lang="fr-FR" dirty="0" smtClean="0"/>
              <a:t>)</a:t>
            </a:r>
          </a:p>
          <a:p>
            <a:pPr>
              <a:buFontTx/>
              <a:buChar char="-"/>
            </a:pPr>
            <a:r>
              <a:rPr lang="fr-FR" dirty="0" smtClean="0"/>
              <a:t> Electroluminescence pour la résolution en énergie (D. Nygren)</a:t>
            </a:r>
          </a:p>
          <a:p>
            <a:pPr>
              <a:buFontTx/>
              <a:buChar char="-"/>
            </a:pPr>
            <a:r>
              <a:rPr lang="fr-FR" dirty="0" smtClean="0"/>
              <a:t> </a:t>
            </a:r>
            <a:r>
              <a:rPr lang="fr-FR" dirty="0" err="1" smtClean="0"/>
              <a:t>tagging</a:t>
            </a:r>
            <a:r>
              <a:rPr lang="fr-FR" dirty="0" smtClean="0"/>
              <a:t> des ions baryum (D. Sinclair) </a:t>
            </a:r>
          </a:p>
          <a:p>
            <a:pPr>
              <a:buFontTx/>
              <a:buChar char="-"/>
            </a:pPr>
            <a:r>
              <a:rPr lang="fr-FR" dirty="0" smtClean="0"/>
              <a:t> Utilisation du </a:t>
            </a:r>
            <a:r>
              <a:rPr lang="fr-FR" dirty="0" err="1" smtClean="0"/>
              <a:t>Cerenkov</a:t>
            </a:r>
            <a:r>
              <a:rPr lang="fr-FR" dirty="0" smtClean="0"/>
              <a:t> pour tuer le bruit de fond (I. Giomataris)</a:t>
            </a:r>
            <a:endParaRPr lang="fr-FR" dirty="0"/>
          </a:p>
        </p:txBody>
      </p:sp>
      <p:pic>
        <p:nvPicPr>
          <p:cNvPr id="8" name="Picture 4" descr="Capture d’écran 2010-11-29 à 16.42.10.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521289" y="3068960"/>
            <a:ext cx="3227175" cy="3096344"/>
          </a:xfrm>
          <a:prstGeom prst="rect">
            <a:avLst/>
          </a:prstGeom>
        </p:spPr>
      </p:pic>
      <p:sp>
        <p:nvSpPr>
          <p:cNvPr id="9" name="Rectangle 8"/>
          <p:cNvSpPr/>
          <p:nvPr/>
        </p:nvSpPr>
        <p:spPr>
          <a:xfrm>
            <a:off x="1103652" y="2783334"/>
            <a:ext cx="2009096" cy="369332"/>
          </a:xfrm>
          <a:prstGeom prst="rect">
            <a:avLst/>
          </a:prstGeom>
        </p:spPr>
        <p:txBody>
          <a:bodyPr wrap="none">
            <a:spAutoFit/>
          </a:bodyPr>
          <a:lstStyle/>
          <a:p>
            <a:r>
              <a:rPr lang="en-US" b="1" dirty="0">
                <a:solidFill>
                  <a:srgbClr val="0000FF"/>
                </a:solidFill>
                <a:latin typeface="Times New Roman"/>
                <a:cs typeface="Times New Roman"/>
              </a:rPr>
              <a:t>Xenon + quencher</a:t>
            </a:r>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539552" y="3284984"/>
            <a:ext cx="4536504" cy="28854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07904" y="274638"/>
            <a:ext cx="5256584" cy="1143000"/>
          </a:xfrm>
        </p:spPr>
        <p:txBody>
          <a:bodyPr/>
          <a:lstStyle/>
          <a:p>
            <a:r>
              <a:rPr lang="en-US" dirty="0" smtClean="0"/>
              <a:t>Original Concept</a:t>
            </a:r>
            <a:endParaRPr lang="en-US" dirty="0"/>
          </a:p>
        </p:txBody>
      </p:sp>
      <p:pic>
        <p:nvPicPr>
          <p:cNvPr id="4" name="Picture 3"/>
          <p:cNvPicPr>
            <a:picLocks noChangeAspect="1"/>
          </p:cNvPicPr>
          <p:nvPr/>
        </p:nvPicPr>
        <p:blipFill>
          <a:blip r:embed="rId2" cstate="print"/>
          <a:stretch>
            <a:fillRect/>
          </a:stretch>
        </p:blipFill>
        <p:spPr>
          <a:xfrm>
            <a:off x="1793515" y="1124744"/>
            <a:ext cx="7098965" cy="4755786"/>
          </a:xfrm>
          <a:prstGeom prst="rect">
            <a:avLst/>
          </a:prstGeom>
        </p:spPr>
      </p:pic>
      <p:sp>
        <p:nvSpPr>
          <p:cNvPr id="5" name="ZoneTexte 4"/>
          <p:cNvSpPr txBox="1"/>
          <p:nvPr/>
        </p:nvSpPr>
        <p:spPr>
          <a:xfrm>
            <a:off x="179512" y="263550"/>
            <a:ext cx="3744416" cy="1077218"/>
          </a:xfrm>
          <a:prstGeom prst="rect">
            <a:avLst/>
          </a:prstGeom>
          <a:noFill/>
        </p:spPr>
        <p:txBody>
          <a:bodyPr wrap="square" rtlCol="0">
            <a:spAutoFit/>
          </a:bodyPr>
          <a:lstStyle/>
          <a:p>
            <a:r>
              <a:rPr lang="fr-FR" sz="3200" b="1" dirty="0" smtClean="0">
                <a:solidFill>
                  <a:schemeClr val="tx2">
                    <a:lumMod val="60000"/>
                    <a:lumOff val="40000"/>
                  </a:schemeClr>
                </a:solidFill>
              </a:rPr>
              <a:t>TPC Haute pression : EXO (et NEXT)</a:t>
            </a:r>
            <a:endParaRPr lang="fr-FR" sz="2800" b="1" dirty="0">
              <a:solidFill>
                <a:schemeClr val="tx2">
                  <a:lumMod val="60000"/>
                  <a:lumOff val="40000"/>
                </a:schemeClr>
              </a:solidFill>
            </a:endParaRPr>
          </a:p>
        </p:txBody>
      </p:sp>
      <p:sp>
        <p:nvSpPr>
          <p:cNvPr id="6" name="ZoneTexte 5"/>
          <p:cNvSpPr txBox="1"/>
          <p:nvPr/>
        </p:nvSpPr>
        <p:spPr>
          <a:xfrm>
            <a:off x="539552" y="6093296"/>
            <a:ext cx="7776864" cy="461665"/>
          </a:xfrm>
          <a:prstGeom prst="rect">
            <a:avLst/>
          </a:prstGeom>
          <a:noFill/>
        </p:spPr>
        <p:txBody>
          <a:bodyPr wrap="square" rtlCol="0">
            <a:spAutoFit/>
          </a:bodyPr>
          <a:lstStyle/>
          <a:p>
            <a:r>
              <a:rPr lang="fr-FR" sz="2400" dirty="0" smtClean="0"/>
              <a:t>OPTIONS : 136Xe liquide ou gaz, </a:t>
            </a:r>
            <a:r>
              <a:rPr lang="fr-FR" sz="2400" dirty="0" err="1" smtClean="0"/>
              <a:t>tagging</a:t>
            </a:r>
            <a:r>
              <a:rPr lang="fr-FR" sz="2400" dirty="0" smtClean="0"/>
              <a:t> du baryum.</a:t>
            </a:r>
            <a:endParaRPr lang="fr-FR"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e la date 8"/>
          <p:cNvSpPr>
            <a:spLocks noGrp="1"/>
          </p:cNvSpPr>
          <p:nvPr>
            <p:ph type="dt" sz="half" idx="10"/>
          </p:nvPr>
        </p:nvSpPr>
        <p:spPr/>
        <p:txBody>
          <a:bodyPr/>
          <a:lstStyle/>
          <a:p>
            <a:r>
              <a:rPr lang="fr-FR" smtClean="0"/>
              <a:t>07/02/2011</a:t>
            </a:r>
            <a:endParaRPr lang="fr-FR"/>
          </a:p>
        </p:txBody>
      </p:sp>
      <p:sp>
        <p:nvSpPr>
          <p:cNvPr id="10" name="Espace réservé du numéro de diapositive 9"/>
          <p:cNvSpPr>
            <a:spLocks noGrp="1"/>
          </p:cNvSpPr>
          <p:nvPr>
            <p:ph type="sldNum" sz="quarter" idx="12"/>
          </p:nvPr>
        </p:nvSpPr>
        <p:spPr/>
        <p:txBody>
          <a:bodyPr/>
          <a:lstStyle/>
          <a:p>
            <a:fld id="{BEA1CFA9-26FB-4EC2-8D3F-0E8C98113B16}" type="slidenum">
              <a:rPr lang="fr-FR" smtClean="0"/>
              <a:pPr/>
              <a:t>28</a:t>
            </a:fld>
            <a:endParaRPr lang="fr-FR"/>
          </a:p>
        </p:txBody>
      </p:sp>
      <p:sp>
        <p:nvSpPr>
          <p:cNvPr id="11" name="Espace réservé du pied de page 10"/>
          <p:cNvSpPr>
            <a:spLocks noGrp="1"/>
          </p:cNvSpPr>
          <p:nvPr>
            <p:ph type="ftr" sz="quarter" idx="11"/>
          </p:nvPr>
        </p:nvSpPr>
        <p:spPr/>
        <p:txBody>
          <a:bodyPr/>
          <a:lstStyle/>
          <a:p>
            <a:r>
              <a:rPr lang="fr-FR" smtClean="0"/>
              <a:t>Grandes TPC pour evts rares de basse énergie</a:t>
            </a:r>
            <a:endParaRPr lang="fr-FR"/>
          </a:p>
        </p:txBody>
      </p:sp>
      <p:pic>
        <p:nvPicPr>
          <p:cNvPr id="67585" name="Picture 1"/>
          <p:cNvPicPr>
            <a:picLocks noChangeAspect="1" noChangeArrowheads="1"/>
          </p:cNvPicPr>
          <p:nvPr/>
        </p:nvPicPr>
        <p:blipFill>
          <a:blip r:embed="rId2" cstate="print"/>
          <a:srcRect/>
          <a:stretch>
            <a:fillRect/>
          </a:stretch>
        </p:blipFill>
        <p:spPr bwMode="auto">
          <a:xfrm>
            <a:off x="251520" y="116632"/>
            <a:ext cx="8474621" cy="5644947"/>
          </a:xfrm>
          <a:prstGeom prst="rect">
            <a:avLst/>
          </a:prstGeom>
          <a:noFill/>
          <a:ln w="9525">
            <a:noFill/>
            <a:miter lim="800000"/>
            <a:headEnd/>
            <a:tailEnd/>
          </a:ln>
        </p:spPr>
      </p:pic>
      <p:sp>
        <p:nvSpPr>
          <p:cNvPr id="7" name="ZoneTexte 6"/>
          <p:cNvSpPr txBox="1"/>
          <p:nvPr/>
        </p:nvSpPr>
        <p:spPr>
          <a:xfrm>
            <a:off x="467544" y="5805264"/>
            <a:ext cx="7776864" cy="923330"/>
          </a:xfrm>
          <a:prstGeom prst="rect">
            <a:avLst/>
          </a:prstGeom>
          <a:noFill/>
        </p:spPr>
        <p:txBody>
          <a:bodyPr wrap="square" rtlCol="0">
            <a:spAutoFit/>
          </a:bodyPr>
          <a:lstStyle/>
          <a:p>
            <a:r>
              <a:rPr lang="fr-FR" dirty="0" smtClean="0"/>
              <a:t>Option1 : </a:t>
            </a:r>
            <a:r>
              <a:rPr lang="fr-FR" dirty="0" err="1" smtClean="0"/>
              <a:t>électro-luminescence</a:t>
            </a:r>
            <a:r>
              <a:rPr lang="fr-FR" dirty="0" smtClean="0"/>
              <a:t> (Barcelone-Valence)</a:t>
            </a:r>
          </a:p>
          <a:p>
            <a:r>
              <a:rPr lang="fr-FR" dirty="0" smtClean="0"/>
              <a:t>Option2 : TPC Micromegas (Saragosse) (+ </a:t>
            </a:r>
            <a:r>
              <a:rPr lang="fr-FR" dirty="0" err="1" smtClean="0"/>
              <a:t>microbulks</a:t>
            </a:r>
            <a:r>
              <a:rPr lang="fr-FR" dirty="0" smtClean="0"/>
              <a:t> de Saclay, électronique T2K)</a:t>
            </a:r>
          </a:p>
          <a:p>
            <a:r>
              <a:rPr lang="fr-FR" dirty="0" smtClean="0"/>
              <a:t> </a:t>
            </a:r>
            <a:endParaRPr lang="fr-FR" dirty="0"/>
          </a:p>
        </p:txBody>
      </p:sp>
    </p:spTree>
    <p:extLst>
      <p:ext uri="{BB962C8B-B14F-4D97-AF65-F5344CB8AC3E}">
        <p14:creationId xmlns="" xmlns:p14="http://schemas.microsoft.com/office/powerpoint/2010/main" val="669649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Interaction cohérente de neutrinos</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29</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ZoneTexte 5"/>
          <p:cNvSpPr txBox="1"/>
          <p:nvPr/>
        </p:nvSpPr>
        <p:spPr>
          <a:xfrm>
            <a:off x="611560" y="1556792"/>
            <a:ext cx="7848872" cy="3970318"/>
          </a:xfrm>
          <a:prstGeom prst="rect">
            <a:avLst/>
          </a:prstGeom>
          <a:noFill/>
        </p:spPr>
        <p:txBody>
          <a:bodyPr wrap="square" rtlCol="0">
            <a:spAutoFit/>
          </a:bodyPr>
          <a:lstStyle/>
          <a:p>
            <a:r>
              <a:rPr lang="fr-FR" dirty="0" smtClean="0"/>
              <a:t>A des Q</a:t>
            </a:r>
            <a:r>
              <a:rPr lang="fr-FR" baseline="30000" dirty="0" smtClean="0"/>
              <a:t>2</a:t>
            </a:r>
            <a:r>
              <a:rPr lang="fr-FR" dirty="0" smtClean="0"/>
              <a:t> inférieurs à environ 100 MeV</a:t>
            </a:r>
            <a:r>
              <a:rPr lang="fr-FR" baseline="30000" dirty="0" smtClean="0"/>
              <a:t>2</a:t>
            </a:r>
            <a:r>
              <a:rPr lang="fr-FR" dirty="0" smtClean="0"/>
              <a:t>, l’interaction sur noyau est cohérente. Pour des raisons d’isospin faible, le couplage est proportionnel à N</a:t>
            </a:r>
            <a:r>
              <a:rPr lang="fr-FR" baseline="30000" dirty="0" smtClean="0"/>
              <a:t>2</a:t>
            </a:r>
            <a:r>
              <a:rPr lang="fr-FR" dirty="0" smtClean="0"/>
              <a:t>, le nombre de neutrons  au carré. Ceci procure un gain d’un facteur 50 en section efficace par rapport au courant chargé pour un gaz comme l’argon. </a:t>
            </a:r>
          </a:p>
          <a:p>
            <a:r>
              <a:rPr lang="fr-FR" dirty="0" smtClean="0"/>
              <a:t>Pour cela, il faut voir les reculs de noyaux -&gt; très bas seuils</a:t>
            </a:r>
          </a:p>
          <a:p>
            <a:r>
              <a:rPr lang="en-US" dirty="0" smtClean="0"/>
              <a:t>Pour un neutrino de </a:t>
            </a:r>
            <a:r>
              <a:rPr lang="fr-FR" dirty="0" smtClean="0"/>
              <a:t>~30 MeV (supernova)….</a:t>
            </a:r>
          </a:p>
          <a:p>
            <a:r>
              <a:rPr lang="en-US" dirty="0" smtClean="0"/>
              <a:t>• </a:t>
            </a:r>
            <a:r>
              <a:rPr lang="en-US" dirty="0" err="1" smtClean="0"/>
              <a:t>Energie</a:t>
            </a:r>
            <a:r>
              <a:rPr lang="en-US" dirty="0" smtClean="0"/>
              <a:t> de </a:t>
            </a:r>
            <a:r>
              <a:rPr lang="en-US" dirty="0" err="1" smtClean="0"/>
              <a:t>recul</a:t>
            </a:r>
            <a:r>
              <a:rPr lang="en-US" dirty="0" smtClean="0"/>
              <a:t>:</a:t>
            </a:r>
          </a:p>
          <a:p>
            <a:r>
              <a:rPr lang="fr-FR" dirty="0" smtClean="0"/>
              <a:t>            He        Ne     Ar      Kr        Xe</a:t>
            </a:r>
          </a:p>
          <a:p>
            <a:r>
              <a:rPr lang="fr-FR" dirty="0" smtClean="0"/>
              <a:t>&lt;</a:t>
            </a:r>
            <a:r>
              <a:rPr lang="fr-FR" dirty="0" err="1" smtClean="0"/>
              <a:t>E</a:t>
            </a:r>
            <a:r>
              <a:rPr lang="fr-FR" baseline="-25000" dirty="0" err="1" smtClean="0"/>
              <a:t>recul</a:t>
            </a:r>
            <a:r>
              <a:rPr lang="fr-FR" dirty="0" smtClean="0"/>
              <a:t>&gt;: 0.576 0.117 0.058 0.029 0.017 MeV</a:t>
            </a:r>
          </a:p>
          <a:p>
            <a:r>
              <a:rPr lang="en-US" dirty="0" smtClean="0"/>
              <a:t>• </a:t>
            </a:r>
            <a:r>
              <a:rPr lang="en-US" dirty="0" err="1" smtClean="0"/>
              <a:t>Energie</a:t>
            </a:r>
            <a:r>
              <a:rPr lang="en-US" dirty="0" smtClean="0"/>
              <a:t> neutrino </a:t>
            </a:r>
            <a:r>
              <a:rPr lang="en-US" dirty="0" err="1" smtClean="0"/>
              <a:t>seuil</a:t>
            </a:r>
            <a:r>
              <a:rPr lang="en-US" dirty="0" smtClean="0"/>
              <a:t> energy (Pour un </a:t>
            </a:r>
            <a:r>
              <a:rPr lang="en-US" dirty="0" err="1" smtClean="0"/>
              <a:t>seuil</a:t>
            </a:r>
            <a:r>
              <a:rPr lang="en-US" dirty="0" smtClean="0"/>
              <a:t> de </a:t>
            </a:r>
            <a:r>
              <a:rPr lang="en-US" dirty="0" err="1" smtClean="0"/>
              <a:t>recul</a:t>
            </a:r>
            <a:r>
              <a:rPr lang="en-US" dirty="0" smtClean="0"/>
              <a:t> </a:t>
            </a:r>
            <a:r>
              <a:rPr lang="en-US" dirty="0" err="1" smtClean="0"/>
              <a:t>nucléaire</a:t>
            </a:r>
            <a:r>
              <a:rPr lang="en-US" dirty="0" smtClean="0"/>
              <a:t>  de 250 </a:t>
            </a:r>
            <a:r>
              <a:rPr lang="en-US" dirty="0" err="1" smtClean="0"/>
              <a:t>eV</a:t>
            </a:r>
            <a:r>
              <a:rPr lang="en-US" dirty="0" smtClean="0"/>
              <a:t>): </a:t>
            </a:r>
          </a:p>
          <a:p>
            <a:r>
              <a:rPr lang="fr-FR" dirty="0" smtClean="0"/>
              <a:t>            He     Ne    Ar     Kr      Xe</a:t>
            </a:r>
          </a:p>
          <a:p>
            <a:r>
              <a:rPr lang="en-US" dirty="0" smtClean="0"/>
              <a:t>(</a:t>
            </a:r>
            <a:r>
              <a:rPr lang="en-US" dirty="0" err="1" smtClean="0"/>
              <a:t>E</a:t>
            </a:r>
            <a:r>
              <a:rPr lang="en-US" baseline="-25000" dirty="0" err="1" smtClean="0"/>
              <a:t>ν</a:t>
            </a:r>
            <a:r>
              <a:rPr lang="en-US" dirty="0" smtClean="0"/>
              <a:t>)</a:t>
            </a:r>
            <a:r>
              <a:rPr lang="en-US" baseline="-25000" dirty="0" err="1" smtClean="0"/>
              <a:t>th</a:t>
            </a:r>
            <a:r>
              <a:rPr lang="en-US" dirty="0" smtClean="0"/>
              <a:t> 0.70 1.58 2.24 3.16 4.05 </a:t>
            </a:r>
            <a:r>
              <a:rPr lang="en-US" dirty="0" err="1" smtClean="0"/>
              <a:t>MeV</a:t>
            </a:r>
            <a:endParaRPr lang="en-US" dirty="0" smtClean="0"/>
          </a:p>
          <a:p>
            <a:endParaRPr lang="en-US" dirty="0" smtClean="0"/>
          </a:p>
          <a:p>
            <a:r>
              <a:rPr lang="en-US" dirty="0" smtClean="0"/>
              <a:t>Applications : Supernovae, </a:t>
            </a:r>
            <a:r>
              <a:rPr lang="en-US" dirty="0" err="1" smtClean="0"/>
              <a:t>réacteurs</a:t>
            </a:r>
            <a:r>
              <a:rPr lang="en-US" dirty="0" smtClean="0"/>
              <a:t>, source à </a:t>
            </a:r>
            <a:r>
              <a:rPr lang="en-US" dirty="0" err="1" smtClean="0"/>
              <a:t>spallation</a:t>
            </a:r>
            <a:endParaRPr lang="fr-FR" dirty="0"/>
          </a:p>
        </p:txBody>
      </p:sp>
      <p:sp>
        <p:nvSpPr>
          <p:cNvPr id="7" name="ZoneTexte 6"/>
          <p:cNvSpPr txBox="1"/>
          <p:nvPr/>
        </p:nvSpPr>
        <p:spPr>
          <a:xfrm>
            <a:off x="5220072" y="5517232"/>
            <a:ext cx="2880320" cy="369332"/>
          </a:xfrm>
          <a:prstGeom prst="rect">
            <a:avLst/>
          </a:prstGeom>
          <a:noFill/>
        </p:spPr>
        <p:txBody>
          <a:bodyPr wrap="square" rtlCol="0">
            <a:spAutoFit/>
          </a:bodyPr>
          <a:lstStyle/>
          <a:p>
            <a:r>
              <a:rPr lang="fr-FR" b="1" dirty="0" smtClean="0">
                <a:solidFill>
                  <a:srgbClr val="7030A0"/>
                </a:solidFill>
              </a:rPr>
              <a:t>J. </a:t>
            </a:r>
            <a:r>
              <a:rPr lang="fr-FR" b="1" dirty="0" err="1" smtClean="0">
                <a:solidFill>
                  <a:srgbClr val="7030A0"/>
                </a:solidFill>
              </a:rPr>
              <a:t>Vergados</a:t>
            </a:r>
            <a:r>
              <a:rPr lang="fr-FR" b="1" dirty="0" smtClean="0">
                <a:solidFill>
                  <a:srgbClr val="7030A0"/>
                </a:solidFill>
              </a:rPr>
              <a:t>, TPC-Paris2010</a:t>
            </a:r>
            <a:endParaRPr lang="fr-FR" b="1" dirty="0">
              <a:solidFill>
                <a:srgbClr val="7030A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physique au milli eV</a:t>
            </a:r>
            <a:endParaRPr lang="fr-FR" dirty="0"/>
          </a:p>
        </p:txBody>
      </p:sp>
      <p:sp>
        <p:nvSpPr>
          <p:cNvPr id="3" name="Espace réservé du contenu 2"/>
          <p:cNvSpPr>
            <a:spLocks noGrp="1"/>
          </p:cNvSpPr>
          <p:nvPr>
            <p:ph idx="1"/>
          </p:nvPr>
        </p:nvSpPr>
        <p:spPr>
          <a:xfrm>
            <a:off x="107504" y="1600200"/>
            <a:ext cx="8579296" cy="4525963"/>
          </a:xfrm>
        </p:spPr>
        <p:txBody>
          <a:bodyPr>
            <a:normAutofit lnSpcReduction="10000"/>
          </a:bodyPr>
          <a:lstStyle/>
          <a:p>
            <a:r>
              <a:rPr lang="fr-FR" dirty="0" smtClean="0">
                <a:latin typeface="Symbol" pitchFamily="18" charset="2"/>
              </a:rPr>
              <a:t>W</a:t>
            </a:r>
            <a:r>
              <a:rPr lang="fr-FR" baseline="-25000" dirty="0" smtClean="0">
                <a:latin typeface="Symbol" pitchFamily="18" charset="2"/>
              </a:rPr>
              <a:t>L</a:t>
            </a:r>
            <a:r>
              <a:rPr lang="fr-FR" dirty="0" smtClean="0"/>
              <a:t> = 0.7 ↔ densité de matière noire = (2 </a:t>
            </a:r>
            <a:r>
              <a:rPr lang="fr-FR" dirty="0" err="1" smtClean="0"/>
              <a:t>meV</a:t>
            </a:r>
            <a:r>
              <a:rPr lang="fr-FR" dirty="0" smtClean="0"/>
              <a:t>)</a:t>
            </a:r>
            <a:r>
              <a:rPr lang="fr-FR" baseline="30000" dirty="0" smtClean="0"/>
              <a:t>4</a:t>
            </a:r>
          </a:p>
          <a:p>
            <a:r>
              <a:rPr lang="fr-FR" sz="2800" dirty="0" smtClean="0"/>
              <a:t>Nouvelle échelle d’énergie -&gt; défi </a:t>
            </a:r>
            <a:r>
              <a:rPr lang="fr-FR" dirty="0" smtClean="0"/>
              <a:t>(</a:t>
            </a:r>
            <a:r>
              <a:rPr lang="fr-FR" sz="2400" dirty="0" smtClean="0">
                <a:solidFill>
                  <a:srgbClr val="7030A0"/>
                </a:solidFill>
              </a:rPr>
              <a:t>Masso TPC-Paris2008, </a:t>
            </a:r>
            <a:r>
              <a:rPr lang="fr-FR" sz="2400" dirty="0" err="1" smtClean="0">
                <a:solidFill>
                  <a:srgbClr val="7030A0"/>
                </a:solidFill>
              </a:rPr>
              <a:t>Binétruy</a:t>
            </a:r>
            <a:r>
              <a:rPr lang="fr-FR" sz="2400" dirty="0" smtClean="0">
                <a:solidFill>
                  <a:srgbClr val="7030A0"/>
                </a:solidFill>
              </a:rPr>
              <a:t> TPC-Paris2010</a:t>
            </a:r>
            <a:r>
              <a:rPr lang="fr-FR" dirty="0" smtClean="0"/>
              <a:t>)</a:t>
            </a:r>
          </a:p>
          <a:p>
            <a:r>
              <a:rPr lang="fr-FR" sz="2800" dirty="0" err="1" smtClean="0">
                <a:latin typeface="Symbol" pitchFamily="18" charset="2"/>
              </a:rPr>
              <a:t>D</a:t>
            </a:r>
            <a:r>
              <a:rPr lang="fr-FR" sz="2800" dirty="0" err="1" smtClean="0"/>
              <a:t>m</a:t>
            </a:r>
            <a:r>
              <a:rPr lang="fr-FR" sz="2800" baseline="-25000" dirty="0" err="1" smtClean="0">
                <a:latin typeface="Symbol" pitchFamily="18" charset="2"/>
              </a:rPr>
              <a:t>n</a:t>
            </a:r>
            <a:r>
              <a:rPr lang="fr-FR" sz="2800" dirty="0" smtClean="0"/>
              <a:t> , ou &lt;m</a:t>
            </a:r>
            <a:r>
              <a:rPr lang="fr-FR" sz="2800" baseline="-25000" dirty="0" smtClean="0">
                <a:latin typeface="Symbol" pitchFamily="18" charset="2"/>
              </a:rPr>
              <a:t>n</a:t>
            </a:r>
            <a:r>
              <a:rPr lang="fr-FR" sz="2800" dirty="0" smtClean="0"/>
              <a:t>&gt;, pourrait être de cet ordre,             </a:t>
            </a:r>
            <a:r>
              <a:rPr lang="fr-FR" sz="2800" dirty="0" smtClean="0">
                <a:latin typeface="Symbol" pitchFamily="18" charset="2"/>
              </a:rPr>
              <a:t>D</a:t>
            </a:r>
            <a:r>
              <a:rPr lang="fr-FR" sz="2800" dirty="0" smtClean="0"/>
              <a:t>M(K</a:t>
            </a:r>
            <a:r>
              <a:rPr lang="fr-FR" sz="2800" baseline="30000" dirty="0" smtClean="0"/>
              <a:t>0</a:t>
            </a:r>
            <a:r>
              <a:rPr lang="fr-FR" sz="2800" dirty="0" smtClean="0"/>
              <a:t>-K</a:t>
            </a:r>
            <a:r>
              <a:rPr lang="fr-FR" sz="2800" baseline="30000" dirty="0" smtClean="0"/>
              <a:t>0</a:t>
            </a:r>
            <a:r>
              <a:rPr lang="fr-FR" sz="2800" dirty="0" smtClean="0"/>
              <a:t>bar) aussi</a:t>
            </a:r>
            <a:endParaRPr lang="fr-FR" sz="2800" i="1" dirty="0" smtClean="0"/>
          </a:p>
          <a:p>
            <a:r>
              <a:rPr lang="fr-FR" sz="2400" dirty="0" err="1" smtClean="0">
                <a:solidFill>
                  <a:srgbClr val="080705"/>
                </a:solidFill>
                <a:latin typeface="HiddenHorzOCR"/>
              </a:rPr>
              <a:t>R</a:t>
            </a:r>
            <a:r>
              <a:rPr lang="fr-FR" sz="2400" baseline="-25000" dirty="0" err="1" smtClean="0">
                <a:solidFill>
                  <a:srgbClr val="080705"/>
                </a:solidFill>
                <a:latin typeface="HiddenHorzOCR"/>
              </a:rPr>
              <a:t>µv</a:t>
            </a:r>
            <a:r>
              <a:rPr lang="fr-FR" sz="2400" dirty="0" smtClean="0">
                <a:solidFill>
                  <a:srgbClr val="080705"/>
                </a:solidFill>
                <a:latin typeface="HiddenHorzOCR"/>
              </a:rPr>
              <a:t> </a:t>
            </a:r>
            <a:r>
              <a:rPr lang="fr-FR" sz="2800" dirty="0" smtClean="0">
                <a:solidFill>
                  <a:srgbClr val="080705"/>
                </a:solidFill>
                <a:latin typeface="Times New Roman"/>
              </a:rPr>
              <a:t>- </a:t>
            </a:r>
            <a:r>
              <a:rPr lang="fr-FR" sz="2800" dirty="0" smtClean="0">
                <a:solidFill>
                  <a:srgbClr val="080705"/>
                </a:solidFill>
              </a:rPr>
              <a:t>R</a:t>
            </a:r>
            <a:r>
              <a:rPr lang="fr-FR" sz="2800" dirty="0" smtClean="0">
                <a:solidFill>
                  <a:srgbClr val="080705"/>
                </a:solidFill>
                <a:latin typeface="Times New Roman"/>
              </a:rPr>
              <a:t> </a:t>
            </a:r>
            <a:r>
              <a:rPr lang="fr-FR" sz="2400" dirty="0" smtClean="0">
                <a:solidFill>
                  <a:srgbClr val="080705"/>
                </a:solidFill>
                <a:latin typeface="HiddenHorzOCR"/>
              </a:rPr>
              <a:t>g</a:t>
            </a:r>
            <a:r>
              <a:rPr lang="fr-FR" sz="2400" baseline="-25000" dirty="0" smtClean="0">
                <a:solidFill>
                  <a:srgbClr val="080705"/>
                </a:solidFill>
                <a:latin typeface="HiddenHorzOCR"/>
              </a:rPr>
              <a:t>µv</a:t>
            </a:r>
            <a:r>
              <a:rPr lang="fr-FR" sz="2400" dirty="0" smtClean="0">
                <a:solidFill>
                  <a:srgbClr val="080705"/>
                </a:solidFill>
                <a:latin typeface="HiddenHorzOCR"/>
              </a:rPr>
              <a:t>/2 </a:t>
            </a:r>
            <a:r>
              <a:rPr lang="fr-FR" sz="3600" dirty="0" smtClean="0">
                <a:solidFill>
                  <a:srgbClr val="080705"/>
                </a:solidFill>
                <a:latin typeface="Times New Roman"/>
              </a:rPr>
              <a:t>= </a:t>
            </a:r>
            <a:r>
              <a:rPr lang="fr-FR" sz="2800" dirty="0" smtClean="0">
                <a:solidFill>
                  <a:srgbClr val="080705"/>
                </a:solidFill>
                <a:latin typeface="Symbol" pitchFamily="18" charset="2"/>
              </a:rPr>
              <a:t>8p</a:t>
            </a:r>
            <a:r>
              <a:rPr lang="fr-FR" sz="2800" dirty="0" smtClean="0">
                <a:solidFill>
                  <a:srgbClr val="080705"/>
                </a:solidFill>
              </a:rPr>
              <a:t>G</a:t>
            </a:r>
            <a:r>
              <a:rPr lang="fr-FR" sz="2800" dirty="0" smtClean="0">
                <a:solidFill>
                  <a:srgbClr val="080705"/>
                </a:solidFill>
                <a:latin typeface="Times New Roman"/>
              </a:rPr>
              <a:t> T</a:t>
            </a:r>
            <a:r>
              <a:rPr lang="fr-FR" sz="2800" baseline="-25000" dirty="0" smtClean="0">
                <a:solidFill>
                  <a:srgbClr val="080705"/>
                </a:solidFill>
                <a:latin typeface="Times New Roman"/>
              </a:rPr>
              <a:t> </a:t>
            </a:r>
            <a:r>
              <a:rPr lang="fr-FR" sz="2400" baseline="-25000" dirty="0" smtClean="0">
                <a:solidFill>
                  <a:srgbClr val="080705"/>
                </a:solidFill>
                <a:latin typeface="HiddenHorzOCR"/>
              </a:rPr>
              <a:t>µv </a:t>
            </a:r>
            <a:r>
              <a:rPr lang="fr-FR" sz="2800" dirty="0" smtClean="0">
                <a:solidFill>
                  <a:srgbClr val="3933EC"/>
                </a:solidFill>
                <a:latin typeface="Arial"/>
              </a:rPr>
              <a:t>+ </a:t>
            </a:r>
            <a:r>
              <a:rPr lang="fr-FR" sz="2800" dirty="0" smtClean="0">
                <a:solidFill>
                  <a:srgbClr val="3933EC"/>
                </a:solidFill>
                <a:latin typeface="Symbol" pitchFamily="18" charset="2"/>
              </a:rPr>
              <a:t>8p</a:t>
            </a:r>
            <a:r>
              <a:rPr lang="fr-FR" sz="2800" dirty="0" smtClean="0">
                <a:solidFill>
                  <a:srgbClr val="3933EC"/>
                </a:solidFill>
              </a:rPr>
              <a:t>G</a:t>
            </a:r>
            <a:r>
              <a:rPr lang="fr-FR" sz="2800" dirty="0" smtClean="0">
                <a:solidFill>
                  <a:srgbClr val="3933EC"/>
                </a:solidFill>
                <a:latin typeface="Times New Roman"/>
              </a:rPr>
              <a:t> </a:t>
            </a:r>
            <a:r>
              <a:rPr lang="fr-FR" sz="2800" dirty="0" smtClean="0">
                <a:solidFill>
                  <a:srgbClr val="3933EC"/>
                </a:solidFill>
                <a:latin typeface="Arial"/>
              </a:rPr>
              <a:t>&lt; </a:t>
            </a:r>
            <a:r>
              <a:rPr lang="fr-FR" sz="2800" dirty="0" smtClean="0">
                <a:solidFill>
                  <a:srgbClr val="3933EC"/>
                </a:solidFill>
                <a:latin typeface="Times New Roman"/>
              </a:rPr>
              <a:t>T </a:t>
            </a:r>
            <a:r>
              <a:rPr lang="fr-FR" sz="2400" baseline="-25000" dirty="0" smtClean="0">
                <a:solidFill>
                  <a:srgbClr val="3933EC"/>
                </a:solidFill>
                <a:latin typeface="HiddenHorzOCR"/>
              </a:rPr>
              <a:t>µv</a:t>
            </a:r>
            <a:r>
              <a:rPr lang="fr-FR" sz="2400" dirty="0" smtClean="0">
                <a:solidFill>
                  <a:srgbClr val="3933EC"/>
                </a:solidFill>
                <a:latin typeface="HiddenHorzOCR"/>
              </a:rPr>
              <a:t> </a:t>
            </a:r>
            <a:r>
              <a:rPr lang="fr-FR" sz="2800" dirty="0" smtClean="0">
                <a:solidFill>
                  <a:srgbClr val="3933EC"/>
                </a:solidFill>
                <a:latin typeface="Arial"/>
              </a:rPr>
              <a:t>&gt; </a:t>
            </a:r>
            <a:r>
              <a:rPr lang="fr-FR" sz="2800" dirty="0" smtClean="0">
                <a:solidFill>
                  <a:srgbClr val="3933EC"/>
                </a:solidFill>
                <a:latin typeface="Times New Roman"/>
              </a:rPr>
              <a:t>énergie du vide. </a:t>
            </a:r>
            <a:r>
              <a:rPr lang="fr-FR" sz="2800" dirty="0" smtClean="0">
                <a:latin typeface="Times New Roman"/>
              </a:rPr>
              <a:t>Alors que l’énergie du vide n’est pas mesurable en </a:t>
            </a:r>
            <a:r>
              <a:rPr lang="fr-FR" sz="2800" dirty="0" err="1" smtClean="0">
                <a:latin typeface="Times New Roman"/>
              </a:rPr>
              <a:t>mécaQ</a:t>
            </a:r>
            <a:r>
              <a:rPr lang="fr-FR" sz="2800" dirty="0" smtClean="0">
                <a:latin typeface="Times New Roman"/>
              </a:rPr>
              <a:t>, on y est sensible par la géométrie en RG. Mais l’ordre de grandeur pose problème: </a:t>
            </a:r>
            <a:r>
              <a:rPr lang="fr-FR" sz="2800" dirty="0" err="1" smtClean="0">
                <a:latin typeface="Times New Roman"/>
              </a:rPr>
              <a:t>M</a:t>
            </a:r>
            <a:r>
              <a:rPr lang="fr-FR" sz="2800" baseline="-25000" dirty="0" err="1" smtClean="0">
                <a:latin typeface="Times New Roman"/>
              </a:rPr>
              <a:t>Planck</a:t>
            </a:r>
            <a:r>
              <a:rPr lang="fr-FR" sz="2800" dirty="0" smtClean="0">
                <a:latin typeface="Times New Roman"/>
              </a:rPr>
              <a:t> </a:t>
            </a:r>
            <a:r>
              <a:rPr lang="fr-FR" sz="2800" baseline="30000" dirty="0" smtClean="0">
                <a:latin typeface="Times New Roman"/>
              </a:rPr>
              <a:t>4</a:t>
            </a:r>
            <a:r>
              <a:rPr lang="fr-FR" sz="2800" dirty="0" smtClean="0">
                <a:latin typeface="Times New Roman"/>
              </a:rPr>
              <a:t>, ou au moins M</a:t>
            </a:r>
            <a:r>
              <a:rPr lang="fr-FR" sz="2800" baseline="-25000" dirty="0" smtClean="0">
                <a:latin typeface="Times New Roman"/>
              </a:rPr>
              <a:t>SUSY</a:t>
            </a:r>
            <a:r>
              <a:rPr lang="fr-FR" sz="2800" baseline="30000" dirty="0" smtClean="0">
                <a:latin typeface="Times New Roman"/>
              </a:rPr>
              <a:t>4</a:t>
            </a:r>
            <a:r>
              <a:rPr lang="fr-FR" sz="2800" dirty="0" smtClean="0">
                <a:latin typeface="Times New Roman"/>
              </a:rPr>
              <a:t> : beaucoup trop grand.</a:t>
            </a:r>
            <a:endParaRPr lang="fr-FR" sz="2800" baseline="30000" dirty="0"/>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numéro de diapositive 4"/>
          <p:cNvSpPr>
            <a:spLocks noGrp="1"/>
          </p:cNvSpPr>
          <p:nvPr>
            <p:ph type="sldNum" sz="quarter" idx="12"/>
          </p:nvPr>
        </p:nvSpPr>
        <p:spPr/>
        <p:txBody>
          <a:bodyPr/>
          <a:lstStyle/>
          <a:p>
            <a:fld id="{BEA1CFA9-26FB-4EC2-8D3F-0E8C98113B16}" type="slidenum">
              <a:rPr lang="fr-FR" smtClean="0"/>
              <a:pPr/>
              <a:t>3</a:t>
            </a:fld>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Marcador de pie de página"/>
          <p:cNvSpPr>
            <a:spLocks noGrp="1"/>
          </p:cNvSpPr>
          <p:nvPr>
            <p:ph type="ftr" sz="quarter" idx="11"/>
          </p:nvPr>
        </p:nvSpPr>
        <p:spPr/>
        <p:txBody>
          <a:bodyPr/>
          <a:lstStyle/>
          <a:p>
            <a:pPr>
              <a:defRPr/>
            </a:pPr>
            <a:r>
              <a:rPr lang="en-US" dirty="0" err="1" smtClean="0">
                <a:solidFill>
                  <a:srgbClr val="000000"/>
                </a:solidFill>
              </a:rPr>
              <a:t>Inés</a:t>
            </a:r>
            <a:r>
              <a:rPr lang="en-US" dirty="0" smtClean="0">
                <a:solidFill>
                  <a:srgbClr val="000000"/>
                </a:solidFill>
              </a:rPr>
              <a:t> Gil </a:t>
            </a:r>
            <a:r>
              <a:rPr lang="en-US" dirty="0" err="1" smtClean="0">
                <a:solidFill>
                  <a:srgbClr val="000000"/>
                </a:solidFill>
              </a:rPr>
              <a:t>Botella</a:t>
            </a:r>
            <a:r>
              <a:rPr lang="en-US" dirty="0" smtClean="0">
                <a:solidFill>
                  <a:srgbClr val="000000"/>
                </a:solidFill>
              </a:rPr>
              <a:t> – SN neutrino detection in </a:t>
            </a:r>
            <a:r>
              <a:rPr lang="en-US" dirty="0" err="1" smtClean="0">
                <a:solidFill>
                  <a:srgbClr val="000000"/>
                </a:solidFill>
              </a:rPr>
              <a:t>LAr</a:t>
            </a:r>
            <a:r>
              <a:rPr lang="en-US" dirty="0" smtClean="0">
                <a:solidFill>
                  <a:srgbClr val="000000"/>
                </a:solidFill>
              </a:rPr>
              <a:t> TPCs</a:t>
            </a:r>
            <a:endParaRPr lang="en-US" dirty="0">
              <a:solidFill>
                <a:srgbClr val="000000"/>
              </a:solidFill>
            </a:endParaRPr>
          </a:p>
        </p:txBody>
      </p:sp>
      <p:sp>
        <p:nvSpPr>
          <p:cNvPr id="23" name="5 Marcador de número de diapositiva"/>
          <p:cNvSpPr>
            <a:spLocks noGrp="1"/>
          </p:cNvSpPr>
          <p:nvPr>
            <p:ph type="sldNum" sz="quarter" idx="12"/>
          </p:nvPr>
        </p:nvSpPr>
        <p:spPr/>
        <p:txBody>
          <a:bodyPr/>
          <a:lstStyle/>
          <a:p>
            <a:pPr>
              <a:defRPr/>
            </a:pPr>
            <a:fld id="{F5040384-CDBF-4D23-A478-C0F891207EE4}" type="slidenum">
              <a:rPr lang="en-US">
                <a:solidFill>
                  <a:srgbClr val="000000"/>
                </a:solidFill>
              </a:rPr>
              <a:pPr>
                <a:defRPr/>
              </a:pPr>
              <a:t>30</a:t>
            </a:fld>
            <a:endParaRPr lang="en-US">
              <a:solidFill>
                <a:srgbClr val="000000"/>
              </a:solidFill>
            </a:endParaRPr>
          </a:p>
        </p:txBody>
      </p:sp>
      <p:sp>
        <p:nvSpPr>
          <p:cNvPr id="3077" name="Rectangle 28"/>
          <p:cNvSpPr>
            <a:spLocks noChangeArrowheads="1"/>
          </p:cNvSpPr>
          <p:nvPr/>
        </p:nvSpPr>
        <p:spPr bwMode="auto">
          <a:xfrm>
            <a:off x="0" y="5300663"/>
            <a:ext cx="4140200" cy="1557337"/>
          </a:xfrm>
          <a:prstGeom prst="rect">
            <a:avLst/>
          </a:prstGeom>
          <a:solidFill>
            <a:schemeClr val="bg1"/>
          </a:solidFill>
          <a:ln w="12700" cap="sq">
            <a:noFill/>
            <a:miter lim="800000"/>
            <a:headEnd type="none" w="sm" len="sm"/>
            <a:tailEnd type="none" w="sm" len="sm"/>
          </a:ln>
        </p:spPr>
        <p:txBody>
          <a:bodyPr wrap="none" anchor="ctr"/>
          <a:lstStyle/>
          <a:p>
            <a:pPr fontAlgn="base">
              <a:spcBef>
                <a:spcPct val="0"/>
              </a:spcBef>
              <a:spcAft>
                <a:spcPct val="0"/>
              </a:spcAft>
            </a:pPr>
            <a:endParaRPr lang="en-US" sz="2800">
              <a:solidFill>
                <a:srgbClr val="000000"/>
              </a:solidFill>
              <a:latin typeface="Arial" pitchFamily="34" charset="0"/>
            </a:endParaRPr>
          </a:p>
        </p:txBody>
      </p:sp>
      <p:pic>
        <p:nvPicPr>
          <p:cNvPr id="3078" name="Picture 27"/>
          <p:cNvPicPr>
            <a:picLocks noChangeAspect="1" noChangeArrowheads="1"/>
          </p:cNvPicPr>
          <p:nvPr/>
        </p:nvPicPr>
        <p:blipFill>
          <a:blip r:embed="rId4" cstate="print"/>
          <a:srcRect/>
          <a:stretch>
            <a:fillRect/>
          </a:stretch>
        </p:blipFill>
        <p:spPr bwMode="auto">
          <a:xfrm>
            <a:off x="179388" y="2708275"/>
            <a:ext cx="3817937" cy="3887788"/>
          </a:xfrm>
          <a:prstGeom prst="rect">
            <a:avLst/>
          </a:prstGeom>
          <a:noFill/>
          <a:ln w="12700" cap="sq">
            <a:noFill/>
            <a:miter lim="800000"/>
            <a:headEnd type="none" w="sm" len="sm"/>
            <a:tailEnd type="none" w="sm" len="sm"/>
          </a:ln>
        </p:spPr>
      </p:pic>
      <p:sp>
        <p:nvSpPr>
          <p:cNvPr id="3079" name="Rectangle 29"/>
          <p:cNvSpPr>
            <a:spLocks noChangeArrowheads="1"/>
          </p:cNvSpPr>
          <p:nvPr/>
        </p:nvSpPr>
        <p:spPr bwMode="auto">
          <a:xfrm>
            <a:off x="1116013" y="2636838"/>
            <a:ext cx="2374900" cy="358775"/>
          </a:xfrm>
          <a:prstGeom prst="rect">
            <a:avLst/>
          </a:prstGeom>
          <a:solidFill>
            <a:schemeClr val="bg1"/>
          </a:solidFill>
          <a:ln w="12700" cap="sq">
            <a:noFill/>
            <a:miter lim="800000"/>
            <a:headEnd type="none" w="sm" len="sm"/>
            <a:tailEnd type="none" w="sm" len="sm"/>
          </a:ln>
        </p:spPr>
        <p:txBody>
          <a:bodyPr wrap="none" anchor="ctr"/>
          <a:lstStyle/>
          <a:p>
            <a:pPr fontAlgn="base">
              <a:spcBef>
                <a:spcPct val="0"/>
              </a:spcBef>
              <a:spcAft>
                <a:spcPct val="0"/>
              </a:spcAft>
            </a:pPr>
            <a:endParaRPr lang="en-US" sz="2800">
              <a:solidFill>
                <a:srgbClr val="000000"/>
              </a:solidFill>
              <a:latin typeface="Arial" pitchFamily="34" charset="0"/>
            </a:endParaRPr>
          </a:p>
        </p:txBody>
      </p:sp>
      <p:sp>
        <p:nvSpPr>
          <p:cNvPr id="3080" name="Text Box 9"/>
          <p:cNvSpPr txBox="1">
            <a:spLocks noChangeArrowheads="1"/>
          </p:cNvSpPr>
          <p:nvPr/>
        </p:nvSpPr>
        <p:spPr bwMode="auto">
          <a:xfrm>
            <a:off x="4500563" y="3141663"/>
            <a:ext cx="4175125" cy="2530475"/>
          </a:xfrm>
          <a:prstGeom prst="rect">
            <a:avLst/>
          </a:prstGeom>
          <a:solidFill>
            <a:schemeClr val="accent1"/>
          </a:solidFill>
          <a:ln w="25400">
            <a:noFill/>
            <a:miter lim="800000"/>
            <a:headEnd/>
            <a:tailEnd/>
          </a:ln>
        </p:spPr>
        <p:txBody>
          <a:bodyPr>
            <a:spAutoFit/>
          </a:bodyPr>
          <a:lstStyle/>
          <a:p>
            <a:pPr fontAlgn="base">
              <a:spcBef>
                <a:spcPct val="50000"/>
              </a:spcBef>
              <a:spcAft>
                <a:spcPct val="0"/>
              </a:spcAft>
              <a:buFontTx/>
              <a:buChar char="•"/>
            </a:pPr>
            <a:r>
              <a:rPr lang="en-US" sz="2000">
                <a:solidFill>
                  <a:srgbClr val="000000"/>
                </a:solidFill>
              </a:rPr>
              <a:t> </a:t>
            </a:r>
            <a:r>
              <a:rPr lang="en-US" sz="2000" b="1">
                <a:solidFill>
                  <a:srgbClr val="000000"/>
                </a:solidFill>
              </a:rPr>
              <a:t>Thermal spectra</a:t>
            </a:r>
            <a:r>
              <a:rPr lang="en-US" sz="2000">
                <a:solidFill>
                  <a:srgbClr val="000000"/>
                </a:solidFill>
              </a:rPr>
              <a:t> (Fermi-Dirac shape)</a:t>
            </a:r>
          </a:p>
          <a:p>
            <a:pPr fontAlgn="base">
              <a:spcBef>
                <a:spcPct val="50000"/>
              </a:spcBef>
              <a:spcAft>
                <a:spcPct val="0"/>
              </a:spcAft>
              <a:buFontTx/>
              <a:buChar char="•"/>
            </a:pPr>
            <a:r>
              <a:rPr lang="en-US" sz="2000">
                <a:solidFill>
                  <a:srgbClr val="000000"/>
                </a:solidFill>
              </a:rPr>
              <a:t> Almost </a:t>
            </a:r>
            <a:r>
              <a:rPr lang="en-US" sz="2000" b="1">
                <a:solidFill>
                  <a:srgbClr val="000000"/>
                </a:solidFill>
              </a:rPr>
              <a:t>luminosity equipartition</a:t>
            </a:r>
            <a:r>
              <a:rPr lang="en-US" sz="2000">
                <a:solidFill>
                  <a:srgbClr val="000000"/>
                </a:solidFill>
              </a:rPr>
              <a:t> among flavors</a:t>
            </a:r>
          </a:p>
          <a:p>
            <a:pPr fontAlgn="base">
              <a:spcBef>
                <a:spcPct val="50000"/>
              </a:spcBef>
              <a:spcAft>
                <a:spcPct val="0"/>
              </a:spcAft>
              <a:buFontTx/>
              <a:buChar char="•"/>
            </a:pPr>
            <a:r>
              <a:rPr lang="en-US" sz="2000">
                <a:solidFill>
                  <a:srgbClr val="000000"/>
                </a:solidFill>
              </a:rPr>
              <a:t> </a:t>
            </a:r>
            <a:r>
              <a:rPr lang="en-US" sz="2000" b="1">
                <a:solidFill>
                  <a:srgbClr val="000000"/>
                </a:solidFill>
              </a:rPr>
              <a:t>Hierarchical relation of energies</a:t>
            </a:r>
            <a:endParaRPr lang="en-US" sz="2000">
              <a:solidFill>
                <a:srgbClr val="000000"/>
              </a:solidFill>
            </a:endParaRPr>
          </a:p>
          <a:p>
            <a:pPr fontAlgn="base">
              <a:spcBef>
                <a:spcPct val="50000"/>
              </a:spcBef>
              <a:spcAft>
                <a:spcPct val="0"/>
              </a:spcAft>
              <a:buFontTx/>
              <a:buChar char="•"/>
            </a:pPr>
            <a:endParaRPr lang="en-US" sz="2000">
              <a:solidFill>
                <a:srgbClr val="000000"/>
              </a:solidFill>
            </a:endParaRPr>
          </a:p>
          <a:p>
            <a:pPr fontAlgn="base">
              <a:spcBef>
                <a:spcPct val="50000"/>
              </a:spcBef>
              <a:spcAft>
                <a:spcPct val="0"/>
              </a:spcAft>
              <a:buFontTx/>
              <a:buChar char="•"/>
            </a:pPr>
            <a:r>
              <a:rPr lang="en-US" sz="2000">
                <a:solidFill>
                  <a:srgbClr val="000000"/>
                </a:solidFill>
              </a:rPr>
              <a:t> Duration </a:t>
            </a:r>
            <a:r>
              <a:rPr lang="en-US" sz="2000">
                <a:solidFill>
                  <a:srgbClr val="000000"/>
                </a:solidFill>
                <a:cs typeface="Tahoma" pitchFamily="34" charset="0"/>
              </a:rPr>
              <a:t>~ </a:t>
            </a:r>
            <a:r>
              <a:rPr lang="en-US" sz="2000" b="1">
                <a:solidFill>
                  <a:srgbClr val="000000"/>
                </a:solidFill>
                <a:cs typeface="Tahoma" pitchFamily="34" charset="0"/>
              </a:rPr>
              <a:t>10 sec</a:t>
            </a:r>
            <a:endParaRPr lang="es-ES" sz="2000" b="1">
              <a:solidFill>
                <a:srgbClr val="000000"/>
              </a:solidFill>
            </a:endParaRPr>
          </a:p>
        </p:txBody>
      </p:sp>
      <p:sp>
        <p:nvSpPr>
          <p:cNvPr id="3081" name="Rectangle 2"/>
          <p:cNvSpPr>
            <a:spLocks noGrp="1" noChangeArrowheads="1"/>
          </p:cNvSpPr>
          <p:nvPr>
            <p:ph type="title"/>
          </p:nvPr>
        </p:nvSpPr>
        <p:spPr/>
        <p:txBody>
          <a:bodyPr/>
          <a:lstStyle/>
          <a:p>
            <a:pPr eaLnBrk="1" hangingPunct="1"/>
            <a:r>
              <a:rPr lang="en-US" smtClean="0"/>
              <a:t>Neutrino emission from supernovae</a:t>
            </a:r>
            <a:endParaRPr lang="es-ES" smtClean="0"/>
          </a:p>
        </p:txBody>
      </p:sp>
      <p:sp>
        <p:nvSpPr>
          <p:cNvPr id="3082" name="Rectangle 21"/>
          <p:cNvSpPr>
            <a:spLocks noGrp="1" noChangeArrowheads="1"/>
          </p:cNvSpPr>
          <p:nvPr>
            <p:ph type="body" idx="1"/>
          </p:nvPr>
        </p:nvSpPr>
        <p:spPr>
          <a:xfrm>
            <a:off x="250825" y="1268413"/>
            <a:ext cx="8785225" cy="1512887"/>
          </a:xfrm>
        </p:spPr>
        <p:txBody>
          <a:bodyPr/>
          <a:lstStyle/>
          <a:p>
            <a:pPr eaLnBrk="1" hangingPunct="1">
              <a:lnSpc>
                <a:spcPct val="80000"/>
              </a:lnSpc>
            </a:pPr>
            <a:r>
              <a:rPr lang="en-US" sz="2000" dirty="0" smtClean="0"/>
              <a:t> Core collapse supernova are a </a:t>
            </a:r>
            <a:r>
              <a:rPr lang="en-US" sz="2000" b="1" dirty="0" smtClean="0"/>
              <a:t>huge source of all flavor neutrinos</a:t>
            </a:r>
            <a:r>
              <a:rPr lang="en-US" sz="2000" dirty="0" smtClean="0"/>
              <a:t> </a:t>
            </a:r>
          </a:p>
          <a:p>
            <a:pPr eaLnBrk="1" hangingPunct="1">
              <a:lnSpc>
                <a:spcPct val="80000"/>
              </a:lnSpc>
            </a:pPr>
            <a:r>
              <a:rPr lang="en-US" sz="2000" dirty="0" smtClean="0"/>
              <a:t> Gravitational binding energy: </a:t>
            </a:r>
            <a:r>
              <a:rPr lang="en-US" sz="2000" b="1" dirty="0" smtClean="0">
                <a:solidFill>
                  <a:srgbClr val="00CC00"/>
                </a:solidFill>
              </a:rPr>
              <a:t>E</a:t>
            </a:r>
            <a:r>
              <a:rPr lang="en-US" sz="2000" b="1" baseline="-25000" dirty="0" smtClean="0">
                <a:solidFill>
                  <a:srgbClr val="00CC00"/>
                </a:solidFill>
              </a:rPr>
              <a:t>B</a:t>
            </a:r>
            <a:r>
              <a:rPr lang="en-US" sz="2000" b="1" dirty="0" smtClean="0">
                <a:solidFill>
                  <a:srgbClr val="00CC00"/>
                </a:solidFill>
              </a:rPr>
              <a:t> = 3 </a:t>
            </a:r>
            <a:r>
              <a:rPr lang="en-US" sz="2000" b="1" dirty="0" smtClean="0">
                <a:solidFill>
                  <a:srgbClr val="00CC00"/>
                </a:solidFill>
                <a:sym typeface="Symbol" pitchFamily="18" charset="2"/>
              </a:rPr>
              <a:t> </a:t>
            </a:r>
            <a:r>
              <a:rPr lang="en-US" sz="2000" b="1" dirty="0" smtClean="0">
                <a:solidFill>
                  <a:srgbClr val="00CC00"/>
                </a:solidFill>
              </a:rPr>
              <a:t>10</a:t>
            </a:r>
            <a:r>
              <a:rPr lang="en-US" sz="2000" b="1" baseline="30000" dirty="0" smtClean="0">
                <a:solidFill>
                  <a:srgbClr val="00CC00"/>
                </a:solidFill>
              </a:rPr>
              <a:t>53</a:t>
            </a:r>
            <a:r>
              <a:rPr lang="en-US" sz="2000" b="1" dirty="0" smtClean="0">
                <a:solidFill>
                  <a:srgbClr val="00CC00"/>
                </a:solidFill>
              </a:rPr>
              <a:t> erg</a:t>
            </a:r>
          </a:p>
          <a:p>
            <a:pPr lvl="1" eaLnBrk="1" hangingPunct="1">
              <a:lnSpc>
                <a:spcPct val="80000"/>
              </a:lnSpc>
            </a:pPr>
            <a:r>
              <a:rPr lang="en-US" sz="1800" dirty="0" smtClean="0"/>
              <a:t> </a:t>
            </a:r>
            <a:r>
              <a:rPr lang="en-US" sz="1800" b="1" dirty="0" smtClean="0">
                <a:solidFill>
                  <a:srgbClr val="FF0000"/>
                </a:solidFill>
              </a:rPr>
              <a:t>99% neutrinos</a:t>
            </a:r>
          </a:p>
          <a:p>
            <a:pPr lvl="1" eaLnBrk="1" hangingPunct="1">
              <a:lnSpc>
                <a:spcPct val="80000"/>
              </a:lnSpc>
            </a:pPr>
            <a:r>
              <a:rPr lang="en-US" sz="1800" dirty="0" smtClean="0"/>
              <a:t> 1% kinetic energy of the exploding matter</a:t>
            </a:r>
          </a:p>
          <a:p>
            <a:pPr lvl="1" eaLnBrk="1" hangingPunct="1">
              <a:lnSpc>
                <a:spcPct val="80000"/>
              </a:lnSpc>
            </a:pPr>
            <a:r>
              <a:rPr lang="en-US" sz="1800" dirty="0" smtClean="0"/>
              <a:t> 0.01% light (enough to make it as bright as an entire galaxy)</a:t>
            </a:r>
          </a:p>
        </p:txBody>
      </p:sp>
      <p:sp>
        <p:nvSpPr>
          <p:cNvPr id="3083" name="AutoShape 5"/>
          <p:cNvSpPr>
            <a:spLocks noChangeArrowheads="1"/>
          </p:cNvSpPr>
          <p:nvPr/>
        </p:nvSpPr>
        <p:spPr bwMode="auto">
          <a:xfrm>
            <a:off x="2627313" y="1844675"/>
            <a:ext cx="1524000" cy="304800"/>
          </a:xfrm>
          <a:prstGeom prst="leftArrow">
            <a:avLst>
              <a:gd name="adj1" fmla="val 50000"/>
              <a:gd name="adj2" fmla="val 125000"/>
            </a:avLst>
          </a:prstGeom>
          <a:solidFill>
            <a:srgbClr val="FF0000"/>
          </a:solidFill>
          <a:ln w="9525">
            <a:noFill/>
            <a:miter lim="800000"/>
            <a:headEnd/>
            <a:tailEnd/>
          </a:ln>
        </p:spPr>
        <p:txBody>
          <a:bodyPr wrap="none" anchor="ctr"/>
          <a:lstStyle/>
          <a:p>
            <a:pPr fontAlgn="base">
              <a:spcBef>
                <a:spcPct val="0"/>
              </a:spcBef>
              <a:spcAft>
                <a:spcPct val="0"/>
              </a:spcAft>
            </a:pPr>
            <a:endParaRPr lang="en-US" sz="2800">
              <a:solidFill>
                <a:srgbClr val="000000"/>
              </a:solidFill>
              <a:latin typeface="Arial" pitchFamily="34" charset="0"/>
            </a:endParaRPr>
          </a:p>
        </p:txBody>
      </p:sp>
      <p:sp>
        <p:nvSpPr>
          <p:cNvPr id="3084" name="Line 7"/>
          <p:cNvSpPr>
            <a:spLocks noChangeShapeType="1"/>
          </p:cNvSpPr>
          <p:nvPr/>
        </p:nvSpPr>
        <p:spPr bwMode="auto">
          <a:xfrm flipH="1">
            <a:off x="3851275" y="4724400"/>
            <a:ext cx="649288" cy="1009650"/>
          </a:xfrm>
          <a:prstGeom prst="line">
            <a:avLst/>
          </a:prstGeom>
          <a:noFill/>
          <a:ln w="38100">
            <a:solidFill>
              <a:schemeClr val="accent1"/>
            </a:solidFill>
            <a:round/>
            <a:headEnd/>
            <a:tailEnd type="triangle" w="lg" len="lg"/>
          </a:ln>
        </p:spPr>
        <p:txBody>
          <a:bodyPr/>
          <a:lstStyle/>
          <a:p>
            <a:pPr fontAlgn="base">
              <a:spcBef>
                <a:spcPct val="0"/>
              </a:spcBef>
              <a:spcAft>
                <a:spcPct val="0"/>
              </a:spcAft>
            </a:pPr>
            <a:endParaRPr lang="en-US" sz="2800">
              <a:solidFill>
                <a:srgbClr val="000000"/>
              </a:solidFill>
              <a:latin typeface="Arial" pitchFamily="34" charset="0"/>
            </a:endParaRPr>
          </a:p>
        </p:txBody>
      </p:sp>
      <p:graphicFrame>
        <p:nvGraphicFramePr>
          <p:cNvPr id="3074" name="Object 10"/>
          <p:cNvGraphicFramePr>
            <a:graphicFrameLocks noChangeAspect="1"/>
          </p:cNvGraphicFramePr>
          <p:nvPr/>
        </p:nvGraphicFramePr>
        <p:xfrm>
          <a:off x="5292725" y="4810125"/>
          <a:ext cx="2590800" cy="492125"/>
        </p:xfrm>
        <a:graphic>
          <a:graphicData uri="http://schemas.openxmlformats.org/presentationml/2006/ole">
            <p:oleObj spid="_x0000_s36866" name="Ecuación" r:id="rId5" imgW="1346040" imgH="253800" progId="Equation.3">
              <p:embed/>
            </p:oleObj>
          </a:graphicData>
        </a:graphic>
      </p:graphicFrame>
      <p:sp>
        <p:nvSpPr>
          <p:cNvPr id="3085" name="Text Box 11"/>
          <p:cNvSpPr txBox="1">
            <a:spLocks noChangeArrowheads="1"/>
          </p:cNvSpPr>
          <p:nvPr/>
        </p:nvSpPr>
        <p:spPr bwMode="auto">
          <a:xfrm>
            <a:off x="6473825" y="4824413"/>
            <a:ext cx="266700" cy="366712"/>
          </a:xfrm>
          <a:prstGeom prst="rect">
            <a:avLst/>
          </a:prstGeom>
          <a:noFill/>
          <a:ln w="9525">
            <a:noFill/>
            <a:miter lim="800000"/>
            <a:headEnd/>
            <a:tailEnd/>
          </a:ln>
        </p:spPr>
        <p:txBody>
          <a:bodyPr wrap="none">
            <a:spAutoFit/>
          </a:bodyPr>
          <a:lstStyle/>
          <a:p>
            <a:pPr algn="ctr" fontAlgn="base">
              <a:spcBef>
                <a:spcPct val="0"/>
              </a:spcBef>
              <a:spcAft>
                <a:spcPct val="0"/>
              </a:spcAft>
            </a:pPr>
            <a:r>
              <a:rPr lang="en-US">
                <a:solidFill>
                  <a:srgbClr val="000000"/>
                </a:solidFill>
                <a:latin typeface="Tahoma" pitchFamily="34" charset="0"/>
              </a:rPr>
              <a:t>-</a:t>
            </a:r>
            <a:endParaRPr lang="es-ES">
              <a:solidFill>
                <a:srgbClr val="000000"/>
              </a:solidFill>
              <a:latin typeface="Tahoma" pitchFamily="34" charset="0"/>
            </a:endParaRPr>
          </a:p>
        </p:txBody>
      </p:sp>
      <p:sp>
        <p:nvSpPr>
          <p:cNvPr id="3086" name="Text Box 12"/>
          <p:cNvSpPr txBox="1">
            <a:spLocks noChangeArrowheads="1"/>
          </p:cNvSpPr>
          <p:nvPr/>
        </p:nvSpPr>
        <p:spPr bwMode="auto">
          <a:xfrm>
            <a:off x="7331075" y="4824413"/>
            <a:ext cx="384175" cy="366712"/>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a:solidFill>
                  <a:srgbClr val="000000"/>
                </a:solidFill>
                <a:latin typeface="Tahoma" pitchFamily="34" charset="0"/>
              </a:rPr>
              <a:t>(</a:t>
            </a:r>
            <a:r>
              <a:rPr lang="en-US">
                <a:solidFill>
                  <a:srgbClr val="000000"/>
                </a:solidFill>
                <a:latin typeface="Tahoma" pitchFamily="34" charset="0"/>
              </a:rPr>
              <a:t>-</a:t>
            </a:r>
            <a:r>
              <a:rPr lang="en-US" sz="1200">
                <a:solidFill>
                  <a:srgbClr val="000000"/>
                </a:solidFill>
                <a:latin typeface="Tahoma" pitchFamily="34" charset="0"/>
              </a:rPr>
              <a:t>)</a:t>
            </a:r>
            <a:endParaRPr lang="es-ES" sz="1200">
              <a:solidFill>
                <a:srgbClr val="000000"/>
              </a:solidFill>
              <a:latin typeface="Tahoma" pitchFamily="34" charset="0"/>
            </a:endParaRPr>
          </a:p>
        </p:txBody>
      </p:sp>
      <p:sp>
        <p:nvSpPr>
          <p:cNvPr id="3087" name="Text Box 15"/>
          <p:cNvSpPr txBox="1">
            <a:spLocks noChangeArrowheads="1"/>
          </p:cNvSpPr>
          <p:nvPr/>
        </p:nvSpPr>
        <p:spPr bwMode="auto">
          <a:xfrm>
            <a:off x="971550" y="5676900"/>
            <a:ext cx="1046163"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a:solidFill>
                  <a:srgbClr val="00FF00"/>
                </a:solidFill>
                <a:latin typeface="Cambria" pitchFamily="18" charset="0"/>
              </a:rPr>
              <a:t>collapse</a:t>
            </a:r>
            <a:endParaRPr lang="en-US" b="1">
              <a:solidFill>
                <a:srgbClr val="000000"/>
              </a:solidFill>
              <a:latin typeface="Cambria" pitchFamily="18" charset="0"/>
            </a:endParaRPr>
          </a:p>
        </p:txBody>
      </p:sp>
      <p:sp>
        <p:nvSpPr>
          <p:cNvPr id="3088" name="Text Box 16"/>
          <p:cNvSpPr txBox="1">
            <a:spLocks noChangeArrowheads="1"/>
          </p:cNvSpPr>
          <p:nvPr/>
        </p:nvSpPr>
        <p:spPr bwMode="auto">
          <a:xfrm>
            <a:off x="2112963" y="3213100"/>
            <a:ext cx="1666875" cy="6413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b="1">
                <a:solidFill>
                  <a:srgbClr val="FF0000"/>
                </a:solidFill>
                <a:latin typeface="Cambria" pitchFamily="18" charset="0"/>
              </a:rPr>
              <a:t>shock breakout</a:t>
            </a:r>
            <a:endParaRPr lang="en-US" b="1">
              <a:solidFill>
                <a:srgbClr val="000000"/>
              </a:solidFill>
              <a:latin typeface="Cambria" pitchFamily="18" charset="0"/>
            </a:endParaRPr>
          </a:p>
        </p:txBody>
      </p:sp>
      <p:sp>
        <p:nvSpPr>
          <p:cNvPr id="3089" name="Text Box 17"/>
          <p:cNvSpPr txBox="1">
            <a:spLocks noChangeArrowheads="1"/>
          </p:cNvSpPr>
          <p:nvPr/>
        </p:nvSpPr>
        <p:spPr bwMode="auto">
          <a:xfrm>
            <a:off x="2124075" y="4508500"/>
            <a:ext cx="1800225" cy="64135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b="1">
                <a:solidFill>
                  <a:srgbClr val="0000FF"/>
                </a:solidFill>
                <a:latin typeface="Cambria" pitchFamily="18" charset="0"/>
              </a:rPr>
              <a:t>Proto-neutron star cooling</a:t>
            </a:r>
          </a:p>
        </p:txBody>
      </p:sp>
      <p:sp>
        <p:nvSpPr>
          <p:cNvPr id="3090" name="Line 18"/>
          <p:cNvSpPr>
            <a:spLocks noChangeShapeType="1"/>
          </p:cNvSpPr>
          <p:nvPr/>
        </p:nvSpPr>
        <p:spPr bwMode="auto">
          <a:xfrm>
            <a:off x="2054225" y="5983288"/>
            <a:ext cx="0" cy="577850"/>
          </a:xfrm>
          <a:prstGeom prst="line">
            <a:avLst/>
          </a:prstGeom>
          <a:noFill/>
          <a:ln w="38100">
            <a:solidFill>
              <a:srgbClr val="FFCC00"/>
            </a:solidFill>
            <a:round/>
            <a:headEnd/>
            <a:tailEnd type="triangle" w="lg" len="lg"/>
          </a:ln>
        </p:spPr>
        <p:txBody>
          <a:bodyPr/>
          <a:lstStyle/>
          <a:p>
            <a:pPr fontAlgn="base">
              <a:spcBef>
                <a:spcPct val="0"/>
              </a:spcBef>
              <a:spcAft>
                <a:spcPct val="0"/>
              </a:spcAft>
            </a:pPr>
            <a:endParaRPr lang="en-US" sz="2800">
              <a:solidFill>
                <a:srgbClr val="000000"/>
              </a:solidFill>
              <a:latin typeface="Arial" pitchFamily="34" charset="0"/>
            </a:endParaRPr>
          </a:p>
        </p:txBody>
      </p:sp>
      <p:sp>
        <p:nvSpPr>
          <p:cNvPr id="3091" name="Text Box 19"/>
          <p:cNvSpPr txBox="1">
            <a:spLocks noChangeArrowheads="1"/>
          </p:cNvSpPr>
          <p:nvPr/>
        </p:nvSpPr>
        <p:spPr bwMode="auto">
          <a:xfrm>
            <a:off x="1355725" y="6503988"/>
            <a:ext cx="1466850" cy="366712"/>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FFCC00"/>
                </a:solidFill>
                <a:latin typeface="Cambria" pitchFamily="18" charset="0"/>
              </a:rPr>
              <a:t>core bounce</a:t>
            </a:r>
            <a:endParaRPr lang="es-ES" b="1">
              <a:solidFill>
                <a:srgbClr val="FFCC00"/>
              </a:solidFill>
              <a:latin typeface="Cambria" pitchFamily="18" charset="0"/>
            </a:endParaRPr>
          </a:p>
        </p:txBody>
      </p:sp>
      <p:sp>
        <p:nvSpPr>
          <p:cNvPr id="3092" name="Text Box 20"/>
          <p:cNvSpPr txBox="1">
            <a:spLocks noChangeArrowheads="1"/>
          </p:cNvSpPr>
          <p:nvPr/>
        </p:nvSpPr>
        <p:spPr bwMode="auto">
          <a:xfrm>
            <a:off x="755650" y="2700338"/>
            <a:ext cx="3484563" cy="36830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i="1">
                <a:solidFill>
                  <a:srgbClr val="333399"/>
                </a:solidFill>
                <a:latin typeface="Cambria" pitchFamily="18" charset="0"/>
              </a:rPr>
              <a:t>Time evolution of </a:t>
            </a:r>
            <a:r>
              <a:rPr lang="en-US" b="1" i="1">
                <a:solidFill>
                  <a:srgbClr val="333399"/>
                </a:solidFill>
                <a:latin typeface="Symbol" pitchFamily="18" charset="2"/>
              </a:rPr>
              <a:t>n</a:t>
            </a:r>
            <a:r>
              <a:rPr lang="en-US" b="1" i="1">
                <a:solidFill>
                  <a:srgbClr val="333399"/>
                </a:solidFill>
                <a:latin typeface="Cambria" pitchFamily="18" charset="0"/>
              </a:rPr>
              <a:t> luminosities</a:t>
            </a:r>
            <a:endParaRPr lang="es-ES" b="1" i="1">
              <a:solidFill>
                <a:srgbClr val="333399"/>
              </a:solidFill>
              <a:latin typeface="Cambria" pitchFamily="18" charset="0"/>
            </a:endParaRPr>
          </a:p>
        </p:txBody>
      </p:sp>
      <p:sp>
        <p:nvSpPr>
          <p:cNvPr id="3093" name="Text Box 25"/>
          <p:cNvSpPr txBox="1">
            <a:spLocks noChangeArrowheads="1"/>
          </p:cNvSpPr>
          <p:nvPr/>
        </p:nvSpPr>
        <p:spPr bwMode="auto">
          <a:xfrm>
            <a:off x="790575" y="3095625"/>
            <a:ext cx="2197100" cy="27463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i="1">
                <a:solidFill>
                  <a:srgbClr val="000000"/>
                </a:solidFill>
              </a:rPr>
              <a:t>Burrows et al. astro-ph/0211194</a:t>
            </a:r>
            <a:endParaRPr lang="es-ES" sz="1200" i="1">
              <a:solidFill>
                <a:srgbClr val="000000"/>
              </a:solidFill>
            </a:endParaRPr>
          </a:p>
        </p:txBody>
      </p:sp>
      <p:sp>
        <p:nvSpPr>
          <p:cNvPr id="3094" name="Rectangle 26"/>
          <p:cNvSpPr>
            <a:spLocks noChangeArrowheads="1"/>
          </p:cNvSpPr>
          <p:nvPr/>
        </p:nvSpPr>
        <p:spPr bwMode="auto">
          <a:xfrm>
            <a:off x="5148263" y="4737100"/>
            <a:ext cx="2808287" cy="576263"/>
          </a:xfrm>
          <a:prstGeom prst="rect">
            <a:avLst/>
          </a:prstGeom>
          <a:noFill/>
          <a:ln w="19050" cap="sq">
            <a:solidFill>
              <a:schemeClr val="tx1"/>
            </a:solidFill>
            <a:miter lim="800000"/>
            <a:headEnd type="none" w="sm" len="sm"/>
            <a:tailEnd type="none" w="sm" len="sm"/>
          </a:ln>
        </p:spPr>
        <p:txBody>
          <a:bodyPr wrap="none" anchor="ctr"/>
          <a:lstStyle/>
          <a:p>
            <a:pPr fontAlgn="base">
              <a:spcBef>
                <a:spcPct val="0"/>
              </a:spcBef>
              <a:spcAft>
                <a:spcPct val="0"/>
              </a:spcAft>
            </a:pPr>
            <a:endParaRPr lang="en-US" sz="2800">
              <a:solidFill>
                <a:srgbClr val="000000"/>
              </a:solidFill>
              <a:latin typeface="Arial" pitchFamily="34" charset="0"/>
            </a:endParaRPr>
          </a:p>
        </p:txBody>
      </p:sp>
      <p:sp>
        <p:nvSpPr>
          <p:cNvPr id="25" name="ZoneTexte 24"/>
          <p:cNvSpPr txBox="1"/>
          <p:nvPr/>
        </p:nvSpPr>
        <p:spPr>
          <a:xfrm>
            <a:off x="6228184" y="1763524"/>
            <a:ext cx="2880320" cy="369332"/>
          </a:xfrm>
          <a:prstGeom prst="rect">
            <a:avLst/>
          </a:prstGeom>
          <a:noFill/>
        </p:spPr>
        <p:txBody>
          <a:bodyPr wrap="square" rtlCol="0">
            <a:spAutoFit/>
          </a:bodyPr>
          <a:lstStyle/>
          <a:p>
            <a:r>
              <a:rPr lang="fr-FR" b="1" dirty="0" smtClean="0">
                <a:solidFill>
                  <a:srgbClr val="7030A0"/>
                </a:solidFill>
              </a:rPr>
              <a:t>I. Gil-</a:t>
            </a:r>
            <a:r>
              <a:rPr lang="fr-FR" b="1" dirty="0" err="1" smtClean="0">
                <a:solidFill>
                  <a:srgbClr val="7030A0"/>
                </a:solidFill>
              </a:rPr>
              <a:t>Botella</a:t>
            </a:r>
            <a:r>
              <a:rPr lang="fr-FR" b="1" dirty="0" smtClean="0">
                <a:solidFill>
                  <a:srgbClr val="7030A0"/>
                </a:solidFill>
              </a:rPr>
              <a:t>, TPC-Paris2010</a:t>
            </a:r>
            <a:endParaRPr lang="fr-FR" b="1" dirty="0">
              <a:solidFill>
                <a:srgbClr val="7030A0"/>
              </a:solidFill>
            </a:endParaRPr>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856" y="485800"/>
            <a:ext cx="5832648" cy="1143000"/>
          </a:xfrm>
        </p:spPr>
        <p:txBody>
          <a:bodyPr>
            <a:normAutofit fontScale="90000"/>
          </a:bodyPr>
          <a:lstStyle/>
          <a:p>
            <a:r>
              <a:rPr lang="fr-FR" dirty="0" smtClean="0"/>
              <a:t>Production de neutrinos par les supernovae</a:t>
            </a:r>
            <a:endParaRPr lang="fr-FR" dirty="0"/>
          </a:p>
        </p:txBody>
      </p:sp>
      <p:sp>
        <p:nvSpPr>
          <p:cNvPr id="3" name="ZoneTexte 2"/>
          <p:cNvSpPr txBox="1"/>
          <p:nvPr/>
        </p:nvSpPr>
        <p:spPr>
          <a:xfrm>
            <a:off x="179512" y="3579981"/>
            <a:ext cx="4392488" cy="2585323"/>
          </a:xfrm>
          <a:prstGeom prst="rect">
            <a:avLst/>
          </a:prstGeom>
          <a:noFill/>
        </p:spPr>
        <p:txBody>
          <a:bodyPr wrap="square" rtlCol="0">
            <a:spAutoFit/>
          </a:bodyPr>
          <a:lstStyle/>
          <a:p>
            <a:r>
              <a:rPr lang="fr-FR" dirty="0" smtClean="0"/>
              <a:t>Les supernovae (souvenez-vous de SN1987A)</a:t>
            </a:r>
          </a:p>
          <a:p>
            <a:r>
              <a:rPr lang="fr-FR" dirty="0" smtClean="0"/>
              <a:t>-ont leur intérêt propre comme objets astrophysiques</a:t>
            </a:r>
          </a:p>
          <a:p>
            <a:r>
              <a:rPr lang="fr-FR" dirty="0" smtClean="0"/>
              <a:t>-nous renseignent sur la physique des neutrinos</a:t>
            </a:r>
          </a:p>
          <a:p>
            <a:endParaRPr lang="fr-FR" dirty="0" smtClean="0"/>
          </a:p>
          <a:p>
            <a:r>
              <a:rPr lang="fr-FR" dirty="0" smtClean="0"/>
              <a:t>Les simulations 3D sont indispensables: effets de turbulence (instabilité du choc d’accrétion).  </a:t>
            </a:r>
            <a:endParaRPr lang="fr-FR" dirty="0"/>
          </a:p>
        </p:txBody>
      </p:sp>
      <p:pic>
        <p:nvPicPr>
          <p:cNvPr id="28674" name="Picture 2"/>
          <p:cNvPicPr>
            <a:picLocks noChangeAspect="1" noChangeArrowheads="1"/>
          </p:cNvPicPr>
          <p:nvPr/>
        </p:nvPicPr>
        <p:blipFill>
          <a:blip r:embed="rId2" cstate="print"/>
          <a:srcRect/>
          <a:stretch>
            <a:fillRect/>
          </a:stretch>
        </p:blipFill>
        <p:spPr bwMode="auto">
          <a:xfrm>
            <a:off x="4699490" y="1664869"/>
            <a:ext cx="4156452" cy="4356419"/>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190327" y="260648"/>
            <a:ext cx="3085529" cy="3001759"/>
          </a:xfrm>
          <a:prstGeom prst="rect">
            <a:avLst/>
          </a:prstGeom>
          <a:noFill/>
          <a:ln w="9525">
            <a:noFill/>
            <a:miter lim="800000"/>
            <a:headEnd/>
            <a:tailEnd/>
          </a:ln>
        </p:spPr>
      </p:pic>
      <p:sp>
        <p:nvSpPr>
          <p:cNvPr id="6" name="ZoneTexte 5"/>
          <p:cNvSpPr txBox="1"/>
          <p:nvPr/>
        </p:nvSpPr>
        <p:spPr>
          <a:xfrm>
            <a:off x="5436096" y="116632"/>
            <a:ext cx="3456384" cy="369332"/>
          </a:xfrm>
          <a:prstGeom prst="rect">
            <a:avLst/>
          </a:prstGeom>
          <a:noFill/>
        </p:spPr>
        <p:txBody>
          <a:bodyPr wrap="square" rtlCol="0">
            <a:spAutoFit/>
          </a:bodyPr>
          <a:lstStyle/>
          <a:p>
            <a:r>
              <a:rPr lang="fr-FR" b="1" dirty="0" smtClean="0">
                <a:solidFill>
                  <a:srgbClr val="7030A0"/>
                </a:solidFill>
              </a:rPr>
              <a:t>A. Friedland, TPC-Paris2010</a:t>
            </a:r>
            <a:endParaRPr lang="fr-FR" b="1" dirty="0">
              <a:solidFill>
                <a:srgbClr val="7030A0"/>
              </a:solidFill>
            </a:endParaRPr>
          </a:p>
        </p:txBody>
      </p:sp>
      <p:sp>
        <p:nvSpPr>
          <p:cNvPr id="7" name="ZoneTexte 6"/>
          <p:cNvSpPr txBox="1"/>
          <p:nvPr/>
        </p:nvSpPr>
        <p:spPr>
          <a:xfrm>
            <a:off x="1403648" y="3212976"/>
            <a:ext cx="2592288" cy="369332"/>
          </a:xfrm>
          <a:prstGeom prst="rect">
            <a:avLst/>
          </a:prstGeom>
          <a:noFill/>
        </p:spPr>
        <p:txBody>
          <a:bodyPr wrap="square" rtlCol="0">
            <a:spAutoFit/>
          </a:bodyPr>
          <a:lstStyle/>
          <a:p>
            <a:r>
              <a:rPr lang="fr-FR" b="1" dirty="0" err="1" smtClean="0">
                <a:solidFill>
                  <a:srgbClr val="7030A0"/>
                </a:solidFill>
              </a:rPr>
              <a:t>Scheck</a:t>
            </a:r>
            <a:r>
              <a:rPr lang="fr-FR" b="1" dirty="0" smtClean="0">
                <a:solidFill>
                  <a:srgbClr val="7030A0"/>
                </a:solidFill>
              </a:rPr>
              <a:t>, </a:t>
            </a:r>
            <a:r>
              <a:rPr lang="fr-FR" b="1" dirty="0" err="1" smtClean="0">
                <a:solidFill>
                  <a:srgbClr val="7030A0"/>
                </a:solidFill>
              </a:rPr>
              <a:t>Janka</a:t>
            </a:r>
            <a:r>
              <a:rPr lang="fr-FR" b="1" dirty="0" smtClean="0">
                <a:solidFill>
                  <a:srgbClr val="7030A0"/>
                </a:solidFill>
              </a:rPr>
              <a:t> et al.</a:t>
            </a:r>
            <a:endParaRPr lang="fr-FR" b="1" dirty="0">
              <a:solidFill>
                <a:srgbClr val="7030A0"/>
              </a:solidFill>
            </a:endParaRPr>
          </a:p>
        </p:txBody>
      </p:sp>
      <p:sp>
        <p:nvSpPr>
          <p:cNvPr id="8" name="Espace réservé de la date 7"/>
          <p:cNvSpPr>
            <a:spLocks noGrp="1"/>
          </p:cNvSpPr>
          <p:nvPr>
            <p:ph type="dt" sz="half" idx="10"/>
          </p:nvPr>
        </p:nvSpPr>
        <p:spPr/>
        <p:txBody>
          <a:bodyPr/>
          <a:lstStyle/>
          <a:p>
            <a:r>
              <a:rPr lang="fr-FR" smtClean="0"/>
              <a:t>07/02/2011</a:t>
            </a:r>
            <a:endParaRPr lang="fr-FR"/>
          </a:p>
        </p:txBody>
      </p:sp>
      <p:sp>
        <p:nvSpPr>
          <p:cNvPr id="9" name="Espace réservé du numéro de diapositive 8"/>
          <p:cNvSpPr>
            <a:spLocks noGrp="1"/>
          </p:cNvSpPr>
          <p:nvPr>
            <p:ph type="sldNum" sz="quarter" idx="12"/>
          </p:nvPr>
        </p:nvSpPr>
        <p:spPr/>
        <p:txBody>
          <a:bodyPr/>
          <a:lstStyle/>
          <a:p>
            <a:fld id="{BEA1CFA9-26FB-4EC2-8D3F-0E8C98113B16}" type="slidenum">
              <a:rPr lang="fr-FR" smtClean="0"/>
              <a:pPr/>
              <a:t>31</a:t>
            </a:fld>
            <a:endParaRPr lang="fr-FR"/>
          </a:p>
        </p:txBody>
      </p:sp>
      <p:sp>
        <p:nvSpPr>
          <p:cNvPr id="10" name="Espace réservé du pied de page 9"/>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Production de neutrinos par les supernovae</a:t>
            </a:r>
            <a:endParaRPr lang="fr-FR" sz="3200" dirty="0"/>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32</a:t>
            </a:fld>
            <a:endParaRPr lang="fr-FR"/>
          </a:p>
        </p:txBody>
      </p:sp>
      <p:sp>
        <p:nvSpPr>
          <p:cNvPr id="7" name="ZoneTexte 6"/>
          <p:cNvSpPr txBox="1"/>
          <p:nvPr/>
        </p:nvSpPr>
        <p:spPr>
          <a:xfrm>
            <a:off x="395536" y="1124744"/>
            <a:ext cx="7848872" cy="1477328"/>
          </a:xfrm>
          <a:prstGeom prst="rect">
            <a:avLst/>
          </a:prstGeom>
          <a:noFill/>
        </p:spPr>
        <p:txBody>
          <a:bodyPr wrap="square" rtlCol="0">
            <a:spAutoFit/>
          </a:bodyPr>
          <a:lstStyle/>
          <a:p>
            <a:r>
              <a:rPr lang="fr-FR" dirty="0" smtClean="0"/>
              <a:t>Physique très riche, développée dans les 5-10 dernières années.</a:t>
            </a:r>
          </a:p>
          <a:p>
            <a:r>
              <a:rPr lang="fr-FR" dirty="0" smtClean="0"/>
              <a:t>Interactions neutrino-neutrino importantes à prendre en compte: effets collectifs, non linéaires</a:t>
            </a:r>
          </a:p>
          <a:p>
            <a:r>
              <a:rPr lang="fr-FR" dirty="0" smtClean="0"/>
              <a:t>Le temps d’arrivée des différents neutrinos est aussi une observable importante</a:t>
            </a:r>
          </a:p>
          <a:p>
            <a:endParaRPr lang="fr-FR" dirty="0"/>
          </a:p>
        </p:txBody>
      </p:sp>
      <p:pic>
        <p:nvPicPr>
          <p:cNvPr id="32770" name="Picture 2"/>
          <p:cNvPicPr>
            <a:picLocks noChangeAspect="1" noChangeArrowheads="1"/>
          </p:cNvPicPr>
          <p:nvPr/>
        </p:nvPicPr>
        <p:blipFill>
          <a:blip r:embed="rId3" cstate="print"/>
          <a:srcRect/>
          <a:stretch>
            <a:fillRect/>
          </a:stretch>
        </p:blipFill>
        <p:spPr bwMode="auto">
          <a:xfrm>
            <a:off x="3353891" y="2434555"/>
            <a:ext cx="4962525" cy="3514725"/>
          </a:xfrm>
          <a:prstGeom prst="rect">
            <a:avLst/>
          </a:prstGeom>
          <a:noFill/>
          <a:ln w="9525">
            <a:noFill/>
            <a:miter lim="800000"/>
            <a:headEnd/>
            <a:tailEnd/>
          </a:ln>
        </p:spPr>
      </p:pic>
      <p:pic>
        <p:nvPicPr>
          <p:cNvPr id="10" name="Picture 27" descr="matter_nunu_shock copie"/>
          <p:cNvPicPr>
            <a:picLocks noChangeAspect="1" noChangeArrowheads="1"/>
          </p:cNvPicPr>
          <p:nvPr/>
        </p:nvPicPr>
        <p:blipFill>
          <a:blip r:embed="rId4" cstate="print"/>
          <a:srcRect/>
          <a:stretch>
            <a:fillRect/>
          </a:stretch>
        </p:blipFill>
        <p:spPr bwMode="auto">
          <a:xfrm>
            <a:off x="467544" y="2780928"/>
            <a:ext cx="2736651" cy="1336038"/>
          </a:xfrm>
          <a:prstGeom prst="rect">
            <a:avLst/>
          </a:prstGeom>
          <a:noFill/>
          <a:ln w="9525">
            <a:noFill/>
            <a:miter lim="800000"/>
            <a:headEnd/>
            <a:tailEnd/>
          </a:ln>
        </p:spPr>
      </p:pic>
      <p:sp>
        <p:nvSpPr>
          <p:cNvPr id="11" name="Text Box 29"/>
          <p:cNvSpPr txBox="1">
            <a:spLocks noChangeArrowheads="1"/>
          </p:cNvSpPr>
          <p:nvPr/>
        </p:nvSpPr>
        <p:spPr bwMode="auto">
          <a:xfrm>
            <a:off x="1259632" y="3430741"/>
            <a:ext cx="904415" cy="646331"/>
          </a:xfrm>
          <a:prstGeom prst="rect">
            <a:avLst/>
          </a:prstGeom>
          <a:noFill/>
          <a:ln w="9525">
            <a:noFill/>
            <a:miter lim="800000"/>
            <a:headEnd/>
            <a:tailEnd/>
          </a:ln>
        </p:spPr>
        <p:txBody>
          <a:bodyPr wrap="none">
            <a:spAutoFit/>
          </a:bodyPr>
          <a:lstStyle/>
          <a:p>
            <a:r>
              <a:rPr lang="fr-FR" sz="1200" b="1" dirty="0" err="1">
                <a:latin typeface="Symbol" pitchFamily="18" charset="2"/>
              </a:rPr>
              <a:t>nn</a:t>
            </a:r>
            <a:r>
              <a:rPr lang="fr-FR" sz="1200" b="1" dirty="0">
                <a:latin typeface="Times New Roman" pitchFamily="18" charset="0"/>
              </a:rPr>
              <a:t> </a:t>
            </a:r>
          </a:p>
          <a:p>
            <a:r>
              <a:rPr lang="fr-FR" sz="1200" b="1" dirty="0">
                <a:latin typeface="Times New Roman" pitchFamily="18" charset="0"/>
              </a:rPr>
              <a:t>interaction</a:t>
            </a:r>
          </a:p>
          <a:p>
            <a:r>
              <a:rPr lang="fr-FR" sz="1200" b="1" dirty="0" err="1">
                <a:latin typeface="Times New Roman" pitchFamily="18" charset="0"/>
              </a:rPr>
              <a:t>effects</a:t>
            </a:r>
            <a:endParaRPr lang="fr-FR" sz="1200" b="1" dirty="0">
              <a:latin typeface="Times New Roman" pitchFamily="18" charset="0"/>
            </a:endParaRPr>
          </a:p>
        </p:txBody>
      </p:sp>
      <p:sp>
        <p:nvSpPr>
          <p:cNvPr id="12" name="Text Box 30"/>
          <p:cNvSpPr txBox="1">
            <a:spLocks noChangeArrowheads="1"/>
          </p:cNvSpPr>
          <p:nvPr/>
        </p:nvSpPr>
        <p:spPr bwMode="auto">
          <a:xfrm>
            <a:off x="2047032" y="2940204"/>
            <a:ext cx="990977" cy="461665"/>
          </a:xfrm>
          <a:prstGeom prst="rect">
            <a:avLst/>
          </a:prstGeom>
          <a:noFill/>
          <a:ln w="9525">
            <a:noFill/>
            <a:miter lim="800000"/>
            <a:headEnd/>
            <a:tailEnd/>
          </a:ln>
        </p:spPr>
        <p:txBody>
          <a:bodyPr wrap="none">
            <a:spAutoFit/>
          </a:bodyPr>
          <a:lstStyle/>
          <a:p>
            <a:r>
              <a:rPr lang="fr-FR" sz="1200" b="1" dirty="0" err="1">
                <a:latin typeface="Times New Roman" pitchFamily="18" charset="0"/>
              </a:rPr>
              <a:t>shock</a:t>
            </a:r>
            <a:r>
              <a:rPr lang="fr-FR" sz="1200" b="1" dirty="0">
                <a:latin typeface="Times New Roman" pitchFamily="18" charset="0"/>
              </a:rPr>
              <a:t> </a:t>
            </a:r>
            <a:r>
              <a:rPr lang="fr-FR" sz="1200" b="1" dirty="0" err="1">
                <a:latin typeface="Times New Roman" pitchFamily="18" charset="0"/>
              </a:rPr>
              <a:t>waves</a:t>
            </a:r>
            <a:endParaRPr lang="fr-FR" sz="1200" b="1" dirty="0">
              <a:latin typeface="Times New Roman" pitchFamily="18" charset="0"/>
            </a:endParaRPr>
          </a:p>
          <a:p>
            <a:r>
              <a:rPr lang="fr-FR" sz="1200" b="1" dirty="0" err="1">
                <a:latin typeface="Times New Roman" pitchFamily="18" charset="0"/>
              </a:rPr>
              <a:t>effects</a:t>
            </a:r>
            <a:endParaRPr lang="fr-FR" sz="12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Autofit/>
          </a:bodyPr>
          <a:lstStyle/>
          <a:p>
            <a:r>
              <a:rPr lang="fr-FR" sz="3200" dirty="0" smtClean="0"/>
              <a:t>Production de neutrinos par les supernovae</a:t>
            </a:r>
            <a:endParaRPr lang="fr-FR" sz="3200" dirty="0"/>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33</a:t>
            </a:fld>
            <a:endParaRPr lang="fr-FR"/>
          </a:p>
        </p:txBody>
      </p:sp>
      <p:sp>
        <p:nvSpPr>
          <p:cNvPr id="7" name="ZoneTexte 6"/>
          <p:cNvSpPr txBox="1"/>
          <p:nvPr/>
        </p:nvSpPr>
        <p:spPr>
          <a:xfrm>
            <a:off x="539552" y="1124744"/>
            <a:ext cx="7632848" cy="1200329"/>
          </a:xfrm>
          <a:prstGeom prst="rect">
            <a:avLst/>
          </a:prstGeom>
          <a:noFill/>
        </p:spPr>
        <p:txBody>
          <a:bodyPr wrap="square" rtlCol="0">
            <a:spAutoFit/>
          </a:bodyPr>
          <a:lstStyle/>
          <a:p>
            <a:r>
              <a:rPr lang="fr-FR" dirty="0" smtClean="0"/>
              <a:t>Ces changements de régimes, alliés aux effets de matière changeant la saveur,  produisent des spectres compliqués et très caractéristiques, différenciant neutrinos et </a:t>
            </a:r>
            <a:r>
              <a:rPr lang="fr-FR" dirty="0" err="1" smtClean="0"/>
              <a:t>anti-neutrinos</a:t>
            </a:r>
            <a:r>
              <a:rPr lang="fr-FR" dirty="0" smtClean="0"/>
              <a:t>, et dépendant de la hiérarchie (directe ou inversée)</a:t>
            </a:r>
          </a:p>
          <a:p>
            <a:r>
              <a:rPr lang="fr-FR" dirty="0" smtClean="0"/>
              <a:t>(calculs à 1000 km)</a:t>
            </a:r>
            <a:endParaRPr lang="fr-FR" dirty="0"/>
          </a:p>
        </p:txBody>
      </p:sp>
      <p:pic>
        <p:nvPicPr>
          <p:cNvPr id="29698" name="Picture 2"/>
          <p:cNvPicPr>
            <a:picLocks noChangeAspect="1" noChangeArrowheads="1"/>
          </p:cNvPicPr>
          <p:nvPr/>
        </p:nvPicPr>
        <p:blipFill>
          <a:blip r:embed="rId2" cstate="print"/>
          <a:srcRect/>
          <a:stretch>
            <a:fillRect/>
          </a:stretch>
        </p:blipFill>
        <p:spPr bwMode="auto">
          <a:xfrm>
            <a:off x="179512" y="2784859"/>
            <a:ext cx="4198788" cy="3380445"/>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4451827" y="2708920"/>
            <a:ext cx="4584670" cy="353388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363272" cy="1143000"/>
          </a:xfrm>
        </p:spPr>
        <p:txBody>
          <a:bodyPr>
            <a:normAutofit fontScale="90000"/>
          </a:bodyPr>
          <a:lstStyle/>
          <a:p>
            <a:r>
              <a:rPr lang="fr-FR" dirty="0" smtClean="0"/>
              <a:t>Détection des neutrinos de supernovae</a:t>
            </a:r>
            <a:endParaRPr lang="fr-FR" dirty="0"/>
          </a:p>
        </p:txBody>
      </p:sp>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34</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ZoneTexte 5"/>
          <p:cNvSpPr txBox="1"/>
          <p:nvPr/>
        </p:nvSpPr>
        <p:spPr>
          <a:xfrm>
            <a:off x="395536" y="1268760"/>
            <a:ext cx="8064896" cy="2585323"/>
          </a:xfrm>
          <a:prstGeom prst="rect">
            <a:avLst/>
          </a:prstGeom>
          <a:noFill/>
        </p:spPr>
        <p:txBody>
          <a:bodyPr wrap="square" rtlCol="0">
            <a:spAutoFit/>
          </a:bodyPr>
          <a:lstStyle/>
          <a:p>
            <a:r>
              <a:rPr lang="fr-FR" dirty="0" smtClean="0"/>
              <a:t>Nombreuses techniques:</a:t>
            </a:r>
          </a:p>
          <a:p>
            <a:r>
              <a:rPr lang="fr-FR" b="1" dirty="0" err="1" smtClean="0"/>
              <a:t>Cerenkov</a:t>
            </a:r>
            <a:r>
              <a:rPr lang="fr-FR" b="1" dirty="0" smtClean="0"/>
              <a:t> à eau </a:t>
            </a:r>
            <a:r>
              <a:rPr lang="fr-FR" dirty="0" smtClean="0"/>
              <a:t>: </a:t>
            </a:r>
            <a:r>
              <a:rPr lang="fr-FR" dirty="0" err="1" smtClean="0"/>
              <a:t>SuperKamiokaND</a:t>
            </a:r>
            <a:r>
              <a:rPr lang="fr-FR" dirty="0" smtClean="0"/>
              <a:t>.(22.5 </a:t>
            </a:r>
            <a:r>
              <a:rPr lang="fr-FR" dirty="0" err="1" smtClean="0"/>
              <a:t>kton</a:t>
            </a:r>
            <a:r>
              <a:rPr lang="fr-FR" dirty="0" smtClean="0"/>
              <a:t> </a:t>
            </a:r>
            <a:r>
              <a:rPr lang="fr-FR" dirty="0" err="1" smtClean="0"/>
              <a:t>fid</a:t>
            </a:r>
            <a:r>
              <a:rPr lang="fr-FR" dirty="0" smtClean="0"/>
              <a:t>.) –</a:t>
            </a:r>
            <a:r>
              <a:rPr lang="fr-FR" b="1" dirty="0" smtClean="0"/>
              <a:t> Futur </a:t>
            </a:r>
            <a:r>
              <a:rPr lang="fr-FR" dirty="0" smtClean="0"/>
              <a:t>: </a:t>
            </a:r>
            <a:r>
              <a:rPr lang="fr-FR" dirty="0" err="1" smtClean="0"/>
              <a:t>HyperKamiokaND</a:t>
            </a:r>
            <a:r>
              <a:rPr lang="fr-FR" dirty="0" smtClean="0"/>
              <a:t>, 540 </a:t>
            </a:r>
            <a:r>
              <a:rPr lang="fr-FR" dirty="0" err="1" smtClean="0"/>
              <a:t>kton</a:t>
            </a:r>
            <a:r>
              <a:rPr lang="fr-FR" dirty="0" smtClean="0"/>
              <a:t> </a:t>
            </a:r>
            <a:r>
              <a:rPr lang="fr-FR" dirty="0" err="1" smtClean="0"/>
              <a:t>fid</a:t>
            </a:r>
            <a:r>
              <a:rPr lang="fr-FR" dirty="0" smtClean="0"/>
              <a:t>. LBNE @ DUSEL (300 </a:t>
            </a:r>
            <a:r>
              <a:rPr lang="fr-FR" dirty="0" err="1" smtClean="0"/>
              <a:t>kt</a:t>
            </a:r>
            <a:r>
              <a:rPr lang="fr-FR" dirty="0" smtClean="0"/>
              <a:t>), MEMPHYS (450 </a:t>
            </a:r>
            <a:r>
              <a:rPr lang="fr-FR" dirty="0" err="1" smtClean="0"/>
              <a:t>kt</a:t>
            </a:r>
            <a:r>
              <a:rPr lang="fr-FR" dirty="0" smtClean="0"/>
              <a:t> </a:t>
            </a:r>
            <a:r>
              <a:rPr lang="fr-FR" dirty="0" err="1" smtClean="0"/>
              <a:t>fid</a:t>
            </a:r>
            <a:r>
              <a:rPr lang="fr-FR" dirty="0" smtClean="0"/>
              <a:t>.)</a:t>
            </a:r>
          </a:p>
          <a:p>
            <a:r>
              <a:rPr lang="fr-FR" b="1" dirty="0" err="1" smtClean="0"/>
              <a:t>IceCube</a:t>
            </a:r>
            <a:endParaRPr lang="fr-FR" b="1" dirty="0" smtClean="0"/>
          </a:p>
          <a:p>
            <a:r>
              <a:rPr lang="fr-FR" b="1" dirty="0" smtClean="0"/>
              <a:t>Scintillateurs liquides </a:t>
            </a:r>
            <a:r>
              <a:rPr lang="fr-FR" dirty="0" smtClean="0"/>
              <a:t>: LVD &amp; </a:t>
            </a:r>
            <a:r>
              <a:rPr lang="fr-FR" dirty="0" err="1" smtClean="0"/>
              <a:t>Borexino</a:t>
            </a:r>
            <a:r>
              <a:rPr lang="fr-FR" dirty="0" smtClean="0"/>
              <a:t> @ </a:t>
            </a:r>
            <a:r>
              <a:rPr lang="fr-FR" dirty="0" err="1" smtClean="0"/>
              <a:t>Gran</a:t>
            </a:r>
            <a:r>
              <a:rPr lang="fr-FR" dirty="0" smtClean="0"/>
              <a:t> </a:t>
            </a:r>
            <a:r>
              <a:rPr lang="fr-FR" dirty="0" err="1" smtClean="0"/>
              <a:t>Sasso</a:t>
            </a:r>
            <a:r>
              <a:rPr lang="fr-FR" dirty="0" smtClean="0"/>
              <a:t>, </a:t>
            </a:r>
            <a:r>
              <a:rPr lang="fr-FR" dirty="0" err="1" smtClean="0"/>
              <a:t>KamLAND</a:t>
            </a:r>
            <a:r>
              <a:rPr lang="fr-FR" dirty="0" smtClean="0"/>
              <a:t> @</a:t>
            </a:r>
            <a:r>
              <a:rPr lang="en-US" dirty="0" err="1" smtClean="0"/>
              <a:t>Kamioka</a:t>
            </a:r>
            <a:r>
              <a:rPr lang="en-US" dirty="0" smtClean="0"/>
              <a:t>, </a:t>
            </a:r>
          </a:p>
          <a:p>
            <a:r>
              <a:rPr lang="en-US" dirty="0" err="1" smtClean="0"/>
              <a:t>MiniBooNE</a:t>
            </a:r>
            <a:r>
              <a:rPr lang="en-US" dirty="0" smtClean="0"/>
              <a:t> @ </a:t>
            </a:r>
            <a:r>
              <a:rPr lang="en-US" dirty="0" err="1" smtClean="0"/>
              <a:t>Fermilab</a:t>
            </a:r>
            <a:r>
              <a:rPr lang="en-US" dirty="0" smtClean="0"/>
              <a:t>, </a:t>
            </a:r>
            <a:r>
              <a:rPr lang="en-US" dirty="0" err="1" smtClean="0"/>
              <a:t>Baksan</a:t>
            </a:r>
            <a:r>
              <a:rPr lang="en-US" dirty="0" smtClean="0"/>
              <a:t> –</a:t>
            </a:r>
            <a:r>
              <a:rPr lang="en-US" b="1" dirty="0" smtClean="0"/>
              <a:t> </a:t>
            </a:r>
            <a:r>
              <a:rPr lang="en-US" b="1" dirty="0" err="1" smtClean="0"/>
              <a:t>Futur</a:t>
            </a:r>
            <a:r>
              <a:rPr lang="en-US" dirty="0" smtClean="0"/>
              <a:t>: </a:t>
            </a:r>
            <a:r>
              <a:rPr lang="fr-FR" dirty="0" smtClean="0"/>
              <a:t>SNO+ @ </a:t>
            </a:r>
            <a:r>
              <a:rPr lang="fr-FR" dirty="0" err="1" smtClean="0"/>
              <a:t>SNOlab</a:t>
            </a:r>
            <a:r>
              <a:rPr lang="fr-FR" dirty="0" smtClean="0"/>
              <a:t>, LENA</a:t>
            </a:r>
          </a:p>
          <a:p>
            <a:r>
              <a:rPr lang="fr-FR" dirty="0" smtClean="0"/>
              <a:t>3He+Pb : HALO @ SNOLAB</a:t>
            </a:r>
          </a:p>
          <a:p>
            <a:r>
              <a:rPr lang="fr-FR" b="1" dirty="0" smtClean="0"/>
              <a:t>Ar liquide : </a:t>
            </a:r>
            <a:r>
              <a:rPr lang="fr-FR" dirty="0" smtClean="0"/>
              <a:t>ICARUS – </a:t>
            </a:r>
            <a:r>
              <a:rPr lang="fr-FR" b="1" dirty="0" smtClean="0"/>
              <a:t>Futur</a:t>
            </a:r>
            <a:r>
              <a:rPr lang="fr-FR" dirty="0" smtClean="0"/>
              <a:t> : GLACIER</a:t>
            </a:r>
            <a:endParaRPr lang="fr-FR" b="1" dirty="0" smtClean="0"/>
          </a:p>
          <a:p>
            <a:r>
              <a:rPr lang="fr-FR" b="1" dirty="0" smtClean="0"/>
              <a:t>TPC </a:t>
            </a:r>
            <a:r>
              <a:rPr lang="fr-FR" b="1" dirty="0" err="1" smtClean="0"/>
              <a:t>gaseuse</a:t>
            </a:r>
            <a:r>
              <a:rPr lang="fr-FR" b="1" dirty="0" smtClean="0"/>
              <a:t> : </a:t>
            </a:r>
            <a:r>
              <a:rPr lang="fr-FR" dirty="0" smtClean="0"/>
              <a:t>+ interaction courant neutre cohérente</a:t>
            </a:r>
            <a:endParaRPr lang="fr-FR" b="1" dirty="0" smtClean="0"/>
          </a:p>
        </p:txBody>
      </p:sp>
      <p:pic>
        <p:nvPicPr>
          <p:cNvPr id="33794" name="Picture 2"/>
          <p:cNvPicPr>
            <a:picLocks noChangeAspect="1" noChangeArrowheads="1"/>
          </p:cNvPicPr>
          <p:nvPr/>
        </p:nvPicPr>
        <p:blipFill>
          <a:blip r:embed="rId2" cstate="print"/>
          <a:srcRect/>
          <a:stretch>
            <a:fillRect/>
          </a:stretch>
        </p:blipFill>
        <p:spPr bwMode="auto">
          <a:xfrm>
            <a:off x="673838" y="4428703"/>
            <a:ext cx="7210530" cy="1664593"/>
          </a:xfrm>
          <a:prstGeom prst="rect">
            <a:avLst/>
          </a:prstGeom>
          <a:noFill/>
          <a:ln w="9525">
            <a:noFill/>
            <a:miter lim="800000"/>
            <a:headEnd/>
            <a:tailEnd/>
          </a:ln>
        </p:spPr>
      </p:pic>
      <p:sp>
        <p:nvSpPr>
          <p:cNvPr id="8" name="ZoneTexte 7"/>
          <p:cNvSpPr txBox="1"/>
          <p:nvPr/>
        </p:nvSpPr>
        <p:spPr>
          <a:xfrm>
            <a:off x="323528" y="4037002"/>
            <a:ext cx="3600400" cy="400110"/>
          </a:xfrm>
          <a:prstGeom prst="rect">
            <a:avLst/>
          </a:prstGeom>
          <a:solidFill>
            <a:srgbClr val="FFFF00"/>
          </a:solidFill>
        </p:spPr>
        <p:txBody>
          <a:bodyPr wrap="square" rtlCol="0">
            <a:spAutoFit/>
          </a:bodyPr>
          <a:lstStyle/>
          <a:p>
            <a:r>
              <a:rPr lang="fr-FR" sz="2000" b="1" dirty="0" smtClean="0"/>
              <a:t>Désintégration </a:t>
            </a:r>
            <a:r>
              <a:rPr lang="fr-FR" sz="2000" b="1" dirty="0" smtClean="0">
                <a:latin typeface="Symbol" pitchFamily="18" charset="2"/>
              </a:rPr>
              <a:t>b</a:t>
            </a:r>
            <a:r>
              <a:rPr lang="fr-FR" sz="2000" b="1" dirty="0" smtClean="0"/>
              <a:t> inverse</a:t>
            </a:r>
            <a:endParaRPr lang="fr-FR" sz="2000" b="1" dirty="0"/>
          </a:p>
        </p:txBody>
      </p:sp>
      <p:pic>
        <p:nvPicPr>
          <p:cNvPr id="33795" name="Picture 3"/>
          <p:cNvPicPr>
            <a:picLocks noChangeAspect="1" noChangeArrowheads="1"/>
          </p:cNvPicPr>
          <p:nvPr/>
        </p:nvPicPr>
        <p:blipFill>
          <a:blip r:embed="rId3" cstate="print"/>
          <a:srcRect/>
          <a:stretch>
            <a:fillRect/>
          </a:stretch>
        </p:blipFill>
        <p:spPr bwMode="auto">
          <a:xfrm>
            <a:off x="6588224" y="2797026"/>
            <a:ext cx="2016224" cy="2000126"/>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35</a:t>
            </a:fld>
            <a:endParaRPr lang="fr-FR"/>
          </a:p>
        </p:txBody>
      </p:sp>
      <p:pic>
        <p:nvPicPr>
          <p:cNvPr id="34818" name="Picture 2"/>
          <p:cNvPicPr>
            <a:picLocks noChangeAspect="1" noChangeArrowheads="1"/>
          </p:cNvPicPr>
          <p:nvPr/>
        </p:nvPicPr>
        <p:blipFill>
          <a:blip r:embed="rId2" cstate="print"/>
          <a:srcRect/>
          <a:stretch>
            <a:fillRect/>
          </a:stretch>
        </p:blipFill>
        <p:spPr bwMode="auto">
          <a:xfrm>
            <a:off x="467544" y="347114"/>
            <a:ext cx="8141618" cy="6178230"/>
          </a:xfrm>
          <a:prstGeom prst="rect">
            <a:avLst/>
          </a:prstGeom>
          <a:noFill/>
          <a:ln w="9525">
            <a:noFill/>
            <a:miter lim="800000"/>
            <a:headEnd/>
            <a:tailEnd/>
          </a:ln>
        </p:spPr>
      </p:pic>
      <p:sp>
        <p:nvSpPr>
          <p:cNvPr id="8" name="ZoneTexte 7"/>
          <p:cNvSpPr txBox="1"/>
          <p:nvPr/>
        </p:nvSpPr>
        <p:spPr>
          <a:xfrm>
            <a:off x="6228184" y="44624"/>
            <a:ext cx="2880320" cy="369332"/>
          </a:xfrm>
          <a:prstGeom prst="rect">
            <a:avLst/>
          </a:prstGeom>
          <a:noFill/>
        </p:spPr>
        <p:txBody>
          <a:bodyPr wrap="square" rtlCol="0">
            <a:spAutoFit/>
          </a:bodyPr>
          <a:lstStyle/>
          <a:p>
            <a:r>
              <a:rPr lang="fr-FR" b="1" dirty="0" smtClean="0">
                <a:solidFill>
                  <a:srgbClr val="7030A0"/>
                </a:solidFill>
              </a:rPr>
              <a:t>K. Scholberg, TPC-Paris2010</a:t>
            </a:r>
            <a:endParaRPr lang="fr-FR" b="1" dirty="0">
              <a:solidFill>
                <a:srgbClr val="7030A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07/02/2011</a:t>
            </a:r>
            <a:endParaRPr lang="fr-FR" dirty="0"/>
          </a:p>
        </p:txBody>
      </p:sp>
      <p:sp>
        <p:nvSpPr>
          <p:cNvPr id="5" name="Espace réservé du pied de page 4"/>
          <p:cNvSpPr>
            <a:spLocks noGrp="1"/>
          </p:cNvSpPr>
          <p:nvPr>
            <p:ph type="ftr" sz="quarter" idx="11"/>
          </p:nvPr>
        </p:nvSpPr>
        <p:spPr/>
        <p:txBody>
          <a:bodyPr/>
          <a:lstStyle/>
          <a:p>
            <a:r>
              <a:rPr lang="fr-FR" dirty="0" smtClean="0"/>
              <a:t>Grandes TPC pour </a:t>
            </a:r>
            <a:r>
              <a:rPr lang="fr-FR" dirty="0" err="1" smtClean="0"/>
              <a:t>evts</a:t>
            </a:r>
            <a:r>
              <a:rPr lang="fr-FR" dirty="0" smtClean="0"/>
              <a:t> rares de basse énergie</a:t>
            </a:r>
            <a:endParaRPr lang="fr-FR" dirty="0"/>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36</a:t>
            </a:fld>
            <a:endParaRPr lang="fr-FR"/>
          </a:p>
        </p:txBody>
      </p:sp>
      <p:pic>
        <p:nvPicPr>
          <p:cNvPr id="30722" name="Picture 2"/>
          <p:cNvPicPr>
            <a:picLocks noChangeAspect="1" noChangeArrowheads="1"/>
          </p:cNvPicPr>
          <p:nvPr/>
        </p:nvPicPr>
        <p:blipFill>
          <a:blip r:embed="rId2" cstate="print"/>
          <a:srcRect/>
          <a:stretch>
            <a:fillRect/>
          </a:stretch>
        </p:blipFill>
        <p:spPr bwMode="auto">
          <a:xfrm>
            <a:off x="467544" y="116632"/>
            <a:ext cx="8303171" cy="6110962"/>
          </a:xfrm>
          <a:prstGeom prst="rect">
            <a:avLst/>
          </a:prstGeom>
          <a:noFill/>
          <a:ln w="9525">
            <a:noFill/>
            <a:miter lim="800000"/>
            <a:headEnd/>
            <a:tailEnd/>
          </a:ln>
        </p:spPr>
      </p:pic>
      <p:sp>
        <p:nvSpPr>
          <p:cNvPr id="8" name="ZoneTexte 7"/>
          <p:cNvSpPr txBox="1"/>
          <p:nvPr/>
        </p:nvSpPr>
        <p:spPr>
          <a:xfrm>
            <a:off x="5436096" y="116632"/>
            <a:ext cx="3456384" cy="369332"/>
          </a:xfrm>
          <a:prstGeom prst="rect">
            <a:avLst/>
          </a:prstGeom>
          <a:noFill/>
        </p:spPr>
        <p:txBody>
          <a:bodyPr wrap="square" rtlCol="0">
            <a:spAutoFit/>
          </a:bodyPr>
          <a:lstStyle/>
          <a:p>
            <a:r>
              <a:rPr lang="fr-FR" b="1" dirty="0" smtClean="0">
                <a:solidFill>
                  <a:srgbClr val="7030A0"/>
                </a:solidFill>
              </a:rPr>
              <a:t>A. </a:t>
            </a:r>
            <a:r>
              <a:rPr lang="fr-FR" b="1" dirty="0" err="1" smtClean="0">
                <a:solidFill>
                  <a:srgbClr val="7030A0"/>
                </a:solidFill>
              </a:rPr>
              <a:t>Ianni</a:t>
            </a:r>
            <a:r>
              <a:rPr lang="fr-FR" b="1" dirty="0" smtClean="0">
                <a:solidFill>
                  <a:srgbClr val="7030A0"/>
                </a:solidFill>
              </a:rPr>
              <a:t>, TPC-Paris2010</a:t>
            </a:r>
            <a:endParaRPr lang="fr-FR" b="1" dirty="0">
              <a:solidFill>
                <a:srgbClr val="7030A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07/02/2011</a:t>
            </a:r>
            <a:endParaRPr lang="fr-FR" dirty="0"/>
          </a:p>
        </p:txBody>
      </p:sp>
      <p:sp>
        <p:nvSpPr>
          <p:cNvPr id="5" name="Espace réservé du pied de page 4"/>
          <p:cNvSpPr>
            <a:spLocks noGrp="1"/>
          </p:cNvSpPr>
          <p:nvPr>
            <p:ph type="ftr" sz="quarter" idx="11"/>
          </p:nvPr>
        </p:nvSpPr>
        <p:spPr/>
        <p:txBody>
          <a:bodyPr/>
          <a:lstStyle/>
          <a:p>
            <a:r>
              <a:rPr lang="fr-FR" dirty="0" smtClean="0"/>
              <a:t>Grandes TPC pour </a:t>
            </a:r>
            <a:r>
              <a:rPr lang="fr-FR" dirty="0" err="1" smtClean="0"/>
              <a:t>evts</a:t>
            </a:r>
            <a:r>
              <a:rPr lang="fr-FR" dirty="0" smtClean="0"/>
              <a:t> rares de basse énergie</a:t>
            </a:r>
            <a:endParaRPr lang="fr-FR" dirty="0"/>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37</a:t>
            </a:fld>
            <a:endParaRPr lang="fr-FR"/>
          </a:p>
        </p:txBody>
      </p:sp>
      <p:pic>
        <p:nvPicPr>
          <p:cNvPr id="31746" name="Picture 2"/>
          <p:cNvPicPr>
            <a:picLocks noChangeAspect="1" noChangeArrowheads="1"/>
          </p:cNvPicPr>
          <p:nvPr/>
        </p:nvPicPr>
        <p:blipFill>
          <a:blip r:embed="rId2" cstate="print"/>
          <a:srcRect/>
          <a:stretch>
            <a:fillRect/>
          </a:stretch>
        </p:blipFill>
        <p:spPr bwMode="auto">
          <a:xfrm>
            <a:off x="465484" y="188640"/>
            <a:ext cx="8066956" cy="6084632"/>
          </a:xfrm>
          <a:prstGeom prst="rect">
            <a:avLst/>
          </a:prstGeom>
          <a:noFill/>
          <a:ln w="9525">
            <a:noFill/>
            <a:miter lim="800000"/>
            <a:headEnd/>
            <a:tailEnd/>
          </a:ln>
        </p:spPr>
      </p:pic>
      <p:sp>
        <p:nvSpPr>
          <p:cNvPr id="8" name="ZoneTexte 7"/>
          <p:cNvSpPr txBox="1"/>
          <p:nvPr/>
        </p:nvSpPr>
        <p:spPr>
          <a:xfrm>
            <a:off x="6156176" y="35332"/>
            <a:ext cx="2664296" cy="369332"/>
          </a:xfrm>
          <a:prstGeom prst="rect">
            <a:avLst/>
          </a:prstGeom>
          <a:noFill/>
        </p:spPr>
        <p:txBody>
          <a:bodyPr wrap="square" rtlCol="0">
            <a:spAutoFit/>
          </a:bodyPr>
          <a:lstStyle/>
          <a:p>
            <a:r>
              <a:rPr lang="fr-FR" b="1" dirty="0" smtClean="0">
                <a:solidFill>
                  <a:srgbClr val="7030A0"/>
                </a:solidFill>
              </a:rPr>
              <a:t>A. </a:t>
            </a:r>
            <a:r>
              <a:rPr lang="fr-FR" b="1" dirty="0" err="1" smtClean="0">
                <a:solidFill>
                  <a:srgbClr val="7030A0"/>
                </a:solidFill>
              </a:rPr>
              <a:t>Ianni</a:t>
            </a:r>
            <a:r>
              <a:rPr lang="fr-FR" b="1" dirty="0" smtClean="0">
                <a:solidFill>
                  <a:srgbClr val="7030A0"/>
                </a:solidFill>
              </a:rPr>
              <a:t>, TPC-Paris2010</a:t>
            </a:r>
            <a:endParaRPr lang="fr-FR" b="1" dirty="0">
              <a:solidFill>
                <a:srgbClr val="7030A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smtClean="0">
                <a:solidFill>
                  <a:prstClr val="white">
                    <a:shade val="50000"/>
                  </a:prstClr>
                </a:solidFill>
              </a:rPr>
              <a:t>17/12/2010</a:t>
            </a:r>
            <a:endParaRPr lang="en-US" dirty="0">
              <a:solidFill>
                <a:prstClr val="white">
                  <a:shade val="50000"/>
                </a:prstClr>
              </a:solidFill>
            </a:endParaRPr>
          </a:p>
        </p:txBody>
      </p:sp>
      <p:sp>
        <p:nvSpPr>
          <p:cNvPr id="5" name="Footer Placeholder 4"/>
          <p:cNvSpPr>
            <a:spLocks noGrp="1"/>
          </p:cNvSpPr>
          <p:nvPr>
            <p:ph type="ftr" sz="quarter" idx="3"/>
          </p:nvPr>
        </p:nvSpPr>
        <p:spPr/>
        <p:txBody>
          <a:bodyPr/>
          <a:lstStyle/>
          <a:p>
            <a:r>
              <a:rPr lang="en-US" smtClean="0">
                <a:solidFill>
                  <a:prstClr val="white">
                    <a:shade val="50000"/>
                  </a:prstClr>
                </a:solidFill>
              </a:rPr>
              <a:t>TPC – Paris 2010</a:t>
            </a:r>
            <a:endParaRPr lang="en-US" dirty="0">
              <a:solidFill>
                <a:prstClr val="white">
                  <a:shade val="50000"/>
                </a:prstClr>
              </a:solidFill>
            </a:endParaRPr>
          </a:p>
        </p:txBody>
      </p:sp>
      <p:sp>
        <p:nvSpPr>
          <p:cNvPr id="6" name="Slide Number Placeholder 5"/>
          <p:cNvSpPr>
            <a:spLocks noGrp="1"/>
          </p:cNvSpPr>
          <p:nvPr>
            <p:ph type="sldNum" sz="quarter" idx="4"/>
          </p:nvPr>
        </p:nvSpPr>
        <p:spPr/>
        <p:txBody>
          <a:bodyPr/>
          <a:lstStyle/>
          <a:p>
            <a:r>
              <a:rPr lang="en-US" smtClean="0">
                <a:solidFill>
                  <a:prstClr val="white">
                    <a:shade val="50000"/>
                  </a:prstClr>
                </a:solidFill>
              </a:rPr>
              <a:t>C.J. Virtue, Laurentian Univ. / SNOLAB</a:t>
            </a:r>
            <a:endParaRPr lang="en-US" dirty="0">
              <a:solidFill>
                <a:prstClr val="white">
                  <a:shade val="50000"/>
                </a:prstClr>
              </a:solidFill>
            </a:endParaRPr>
          </a:p>
        </p:txBody>
      </p:sp>
      <p:pic>
        <p:nvPicPr>
          <p:cNvPr id="11" name="Picture 10" descr="WC pie chart.gif"/>
          <p:cNvPicPr>
            <a:picLocks noChangeAspect="1"/>
          </p:cNvPicPr>
          <p:nvPr/>
        </p:nvPicPr>
        <p:blipFill>
          <a:blip r:embed="rId2" cstate="print"/>
          <a:stretch>
            <a:fillRect/>
          </a:stretch>
        </p:blipFill>
        <p:spPr>
          <a:xfrm>
            <a:off x="228600" y="1447801"/>
            <a:ext cx="2286000" cy="2184533"/>
          </a:xfrm>
          <a:prstGeom prst="rect">
            <a:avLst/>
          </a:prstGeom>
        </p:spPr>
      </p:pic>
      <p:pic>
        <p:nvPicPr>
          <p:cNvPr id="12" name="Picture 11" descr="snoplus pie chart.gif"/>
          <p:cNvPicPr>
            <a:picLocks noChangeAspect="1"/>
          </p:cNvPicPr>
          <p:nvPr/>
        </p:nvPicPr>
        <p:blipFill>
          <a:blip r:embed="rId3" cstate="print"/>
          <a:stretch>
            <a:fillRect/>
          </a:stretch>
        </p:blipFill>
        <p:spPr>
          <a:xfrm>
            <a:off x="4114800" y="1524000"/>
            <a:ext cx="2286000" cy="2148361"/>
          </a:xfrm>
          <a:prstGeom prst="rect">
            <a:avLst/>
          </a:prstGeom>
        </p:spPr>
      </p:pic>
      <p:pic>
        <p:nvPicPr>
          <p:cNvPr id="13" name="Picture 12" descr="Lead pie chart.gif"/>
          <p:cNvPicPr>
            <a:picLocks noChangeAspect="1"/>
          </p:cNvPicPr>
          <p:nvPr/>
        </p:nvPicPr>
        <p:blipFill>
          <a:blip r:embed="rId4" cstate="print"/>
          <a:stretch>
            <a:fillRect/>
          </a:stretch>
        </p:blipFill>
        <p:spPr>
          <a:xfrm>
            <a:off x="4267200" y="3962400"/>
            <a:ext cx="2286000" cy="2151529"/>
          </a:xfrm>
          <a:prstGeom prst="rect">
            <a:avLst/>
          </a:prstGeom>
        </p:spPr>
      </p:pic>
      <p:pic>
        <p:nvPicPr>
          <p:cNvPr id="14" name="Picture 13" descr="LAr pie chart.gif"/>
          <p:cNvPicPr>
            <a:picLocks noChangeAspect="1"/>
          </p:cNvPicPr>
          <p:nvPr/>
        </p:nvPicPr>
        <p:blipFill>
          <a:blip r:embed="rId5" cstate="print"/>
          <a:stretch>
            <a:fillRect/>
          </a:stretch>
        </p:blipFill>
        <p:spPr>
          <a:xfrm>
            <a:off x="228600" y="3886200"/>
            <a:ext cx="2286000" cy="2242984"/>
          </a:xfrm>
          <a:prstGeom prst="rect">
            <a:avLst/>
          </a:prstGeom>
        </p:spPr>
      </p:pic>
      <p:sp>
        <p:nvSpPr>
          <p:cNvPr id="15" name="TextBox 14"/>
          <p:cNvSpPr txBox="1"/>
          <p:nvPr/>
        </p:nvSpPr>
        <p:spPr>
          <a:xfrm>
            <a:off x="5573488" y="2438400"/>
            <a:ext cx="762000" cy="369332"/>
          </a:xfrm>
          <a:prstGeom prst="rect">
            <a:avLst/>
          </a:prstGeom>
          <a:noFill/>
        </p:spPr>
        <p:txBody>
          <a:bodyPr wrap="square" rtlCol="0">
            <a:spAutoFit/>
          </a:bodyPr>
          <a:lstStyle/>
          <a:p>
            <a:r>
              <a:rPr lang="en-CA" dirty="0" smtClean="0">
                <a:solidFill>
                  <a:prstClr val="white"/>
                </a:solidFill>
              </a:rPr>
              <a:t>NC</a:t>
            </a:r>
            <a:endParaRPr lang="en-CA" dirty="0">
              <a:solidFill>
                <a:prstClr val="white"/>
              </a:solidFill>
            </a:endParaRPr>
          </a:p>
        </p:txBody>
      </p:sp>
      <p:sp>
        <p:nvSpPr>
          <p:cNvPr id="16" name="TextBox 15"/>
          <p:cNvSpPr txBox="1"/>
          <p:nvPr/>
        </p:nvSpPr>
        <p:spPr>
          <a:xfrm>
            <a:off x="5584374" y="4397828"/>
            <a:ext cx="762000" cy="369332"/>
          </a:xfrm>
          <a:prstGeom prst="rect">
            <a:avLst/>
          </a:prstGeom>
          <a:noFill/>
        </p:spPr>
        <p:txBody>
          <a:bodyPr wrap="square" rtlCol="0">
            <a:spAutoFit/>
          </a:bodyPr>
          <a:lstStyle/>
          <a:p>
            <a:r>
              <a:rPr lang="en-CA" dirty="0" smtClean="0">
                <a:solidFill>
                  <a:prstClr val="white"/>
                </a:solidFill>
              </a:rPr>
              <a:t>NC</a:t>
            </a:r>
            <a:endParaRPr lang="en-CA" dirty="0">
              <a:solidFill>
                <a:prstClr val="white"/>
              </a:solidFill>
            </a:endParaRPr>
          </a:p>
        </p:txBody>
      </p:sp>
      <p:sp>
        <p:nvSpPr>
          <p:cNvPr id="17" name="TextBox 16"/>
          <p:cNvSpPr txBox="1"/>
          <p:nvPr/>
        </p:nvSpPr>
        <p:spPr>
          <a:xfrm>
            <a:off x="838200" y="4974770"/>
            <a:ext cx="415498" cy="461665"/>
          </a:xfrm>
          <a:prstGeom prst="rect">
            <a:avLst/>
          </a:prstGeom>
          <a:noFill/>
        </p:spPr>
        <p:txBody>
          <a:bodyPr wrap="none" rtlCol="0">
            <a:spAutoFit/>
          </a:bodyPr>
          <a:lstStyle/>
          <a:p>
            <a:r>
              <a:rPr lang="el-GR" sz="2400" dirty="0" smtClean="0">
                <a:solidFill>
                  <a:prstClr val="white"/>
                </a:solidFill>
                <a:cs typeface="Times New Roman"/>
              </a:rPr>
              <a:t>ν</a:t>
            </a:r>
            <a:r>
              <a:rPr lang="en-CA" sz="2400" baseline="-25000" dirty="0" smtClean="0">
                <a:solidFill>
                  <a:prstClr val="white"/>
                </a:solidFill>
                <a:latin typeface="Times New Roman"/>
                <a:cs typeface="Times New Roman"/>
              </a:rPr>
              <a:t>e</a:t>
            </a:r>
            <a:endParaRPr lang="en-CA" sz="2400" baseline="-25000" dirty="0">
              <a:solidFill>
                <a:prstClr val="white"/>
              </a:solidFill>
            </a:endParaRPr>
          </a:p>
        </p:txBody>
      </p:sp>
      <p:sp>
        <p:nvSpPr>
          <p:cNvPr id="18" name="TextBox 17"/>
          <p:cNvSpPr txBox="1"/>
          <p:nvPr/>
        </p:nvSpPr>
        <p:spPr>
          <a:xfrm>
            <a:off x="4898574" y="5029200"/>
            <a:ext cx="415498" cy="461665"/>
          </a:xfrm>
          <a:prstGeom prst="rect">
            <a:avLst/>
          </a:prstGeom>
          <a:noFill/>
        </p:spPr>
        <p:txBody>
          <a:bodyPr wrap="none" rtlCol="0">
            <a:spAutoFit/>
          </a:bodyPr>
          <a:lstStyle/>
          <a:p>
            <a:r>
              <a:rPr lang="el-GR" sz="2400" dirty="0" smtClean="0">
                <a:solidFill>
                  <a:prstClr val="white"/>
                </a:solidFill>
                <a:cs typeface="Times New Roman"/>
              </a:rPr>
              <a:t>ν</a:t>
            </a:r>
            <a:r>
              <a:rPr lang="en-CA" sz="2400" baseline="-25000" dirty="0" smtClean="0">
                <a:solidFill>
                  <a:prstClr val="white"/>
                </a:solidFill>
                <a:latin typeface="Times New Roman"/>
                <a:cs typeface="Times New Roman"/>
              </a:rPr>
              <a:t>e</a:t>
            </a:r>
            <a:endParaRPr lang="en-CA" sz="2400" baseline="-25000" dirty="0">
              <a:solidFill>
                <a:prstClr val="white"/>
              </a:solidFill>
            </a:endParaRPr>
          </a:p>
        </p:txBody>
      </p:sp>
      <p:grpSp>
        <p:nvGrpSpPr>
          <p:cNvPr id="2" name="Group 21"/>
          <p:cNvGrpSpPr/>
          <p:nvPr/>
        </p:nvGrpSpPr>
        <p:grpSpPr>
          <a:xfrm>
            <a:off x="1066800" y="2699656"/>
            <a:ext cx="415498" cy="461665"/>
            <a:chOff x="7162800" y="3124200"/>
            <a:chExt cx="415498" cy="461665"/>
          </a:xfrm>
        </p:grpSpPr>
        <p:sp>
          <p:nvSpPr>
            <p:cNvPr id="19" name="TextBox 18"/>
            <p:cNvSpPr txBox="1"/>
            <p:nvPr/>
          </p:nvSpPr>
          <p:spPr>
            <a:xfrm>
              <a:off x="7162800" y="3124200"/>
              <a:ext cx="415498" cy="461665"/>
            </a:xfrm>
            <a:prstGeom prst="rect">
              <a:avLst/>
            </a:prstGeom>
            <a:noFill/>
          </p:spPr>
          <p:txBody>
            <a:bodyPr wrap="none" rtlCol="0">
              <a:spAutoFit/>
            </a:bodyPr>
            <a:lstStyle/>
            <a:p>
              <a:r>
                <a:rPr lang="el-GR" sz="2400" dirty="0" smtClean="0">
                  <a:solidFill>
                    <a:prstClr val="white"/>
                  </a:solidFill>
                  <a:cs typeface="Times New Roman"/>
                </a:rPr>
                <a:t>ν</a:t>
              </a:r>
              <a:r>
                <a:rPr lang="en-CA" sz="2400" baseline="-25000" dirty="0" smtClean="0">
                  <a:solidFill>
                    <a:prstClr val="white"/>
                  </a:solidFill>
                  <a:latin typeface="Times New Roman"/>
                  <a:cs typeface="Times New Roman"/>
                </a:rPr>
                <a:t>e</a:t>
              </a:r>
              <a:endParaRPr lang="en-CA" sz="2400" baseline="-25000" dirty="0">
                <a:solidFill>
                  <a:prstClr val="white"/>
                </a:solidFill>
              </a:endParaRPr>
            </a:p>
          </p:txBody>
        </p:sp>
        <p:cxnSp>
          <p:nvCxnSpPr>
            <p:cNvPr id="21" name="Straight Connector 20"/>
            <p:cNvCxnSpPr/>
            <p:nvPr/>
          </p:nvCxnSpPr>
          <p:spPr>
            <a:xfrm>
              <a:off x="7206344" y="3243944"/>
              <a:ext cx="228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2"/>
          <p:cNvGrpSpPr/>
          <p:nvPr/>
        </p:nvGrpSpPr>
        <p:grpSpPr>
          <a:xfrm>
            <a:off x="4689902" y="2362200"/>
            <a:ext cx="415498" cy="461665"/>
            <a:chOff x="7162800" y="3124200"/>
            <a:chExt cx="415498" cy="461665"/>
          </a:xfrm>
        </p:grpSpPr>
        <p:sp>
          <p:nvSpPr>
            <p:cNvPr id="24" name="TextBox 23"/>
            <p:cNvSpPr txBox="1"/>
            <p:nvPr/>
          </p:nvSpPr>
          <p:spPr>
            <a:xfrm>
              <a:off x="7162800" y="3124200"/>
              <a:ext cx="415498" cy="461665"/>
            </a:xfrm>
            <a:prstGeom prst="rect">
              <a:avLst/>
            </a:prstGeom>
            <a:noFill/>
          </p:spPr>
          <p:txBody>
            <a:bodyPr wrap="none" rtlCol="0">
              <a:spAutoFit/>
            </a:bodyPr>
            <a:lstStyle/>
            <a:p>
              <a:r>
                <a:rPr lang="el-GR" sz="2400" dirty="0" smtClean="0">
                  <a:solidFill>
                    <a:prstClr val="white"/>
                  </a:solidFill>
                  <a:cs typeface="Times New Roman"/>
                </a:rPr>
                <a:t>ν</a:t>
              </a:r>
              <a:r>
                <a:rPr lang="en-CA" sz="2400" baseline="-25000" dirty="0" smtClean="0">
                  <a:solidFill>
                    <a:prstClr val="white"/>
                  </a:solidFill>
                  <a:latin typeface="Times New Roman"/>
                  <a:cs typeface="Times New Roman"/>
                </a:rPr>
                <a:t>e</a:t>
              </a:r>
              <a:endParaRPr lang="en-CA" sz="2400" baseline="-25000" dirty="0">
                <a:solidFill>
                  <a:prstClr val="white"/>
                </a:solidFill>
              </a:endParaRPr>
            </a:p>
          </p:txBody>
        </p:sp>
        <p:cxnSp>
          <p:nvCxnSpPr>
            <p:cNvPr id="25" name="Straight Connector 24"/>
            <p:cNvCxnSpPr/>
            <p:nvPr/>
          </p:nvCxnSpPr>
          <p:spPr>
            <a:xfrm>
              <a:off x="7206344" y="3243944"/>
              <a:ext cx="2286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447800" y="4278868"/>
            <a:ext cx="762000" cy="369332"/>
          </a:xfrm>
          <a:prstGeom prst="rect">
            <a:avLst/>
          </a:prstGeom>
          <a:noFill/>
        </p:spPr>
        <p:txBody>
          <a:bodyPr wrap="square" rtlCol="0">
            <a:spAutoFit/>
          </a:bodyPr>
          <a:lstStyle/>
          <a:p>
            <a:r>
              <a:rPr lang="en-CA" dirty="0" smtClean="0">
                <a:solidFill>
                  <a:prstClr val="white"/>
                </a:solidFill>
              </a:rPr>
              <a:t>ES</a:t>
            </a:r>
            <a:endParaRPr lang="en-CA" dirty="0">
              <a:solidFill>
                <a:prstClr val="white"/>
              </a:solidFill>
            </a:endParaRPr>
          </a:p>
        </p:txBody>
      </p:sp>
      <p:sp>
        <p:nvSpPr>
          <p:cNvPr id="28" name="TextBox 27"/>
          <p:cNvSpPr txBox="1"/>
          <p:nvPr/>
        </p:nvSpPr>
        <p:spPr>
          <a:xfrm>
            <a:off x="2514600" y="2209800"/>
            <a:ext cx="1180131" cy="646331"/>
          </a:xfrm>
          <a:prstGeom prst="rect">
            <a:avLst/>
          </a:prstGeom>
          <a:noFill/>
        </p:spPr>
        <p:txBody>
          <a:bodyPr wrap="none" rtlCol="0">
            <a:spAutoFit/>
          </a:bodyPr>
          <a:lstStyle/>
          <a:p>
            <a:r>
              <a:rPr lang="en-CA" dirty="0" smtClean="0">
                <a:solidFill>
                  <a:prstClr val="white"/>
                </a:solidFill>
              </a:rPr>
              <a:t>Water</a:t>
            </a:r>
          </a:p>
          <a:p>
            <a:r>
              <a:rPr lang="en-CA" dirty="0" smtClean="0">
                <a:solidFill>
                  <a:prstClr val="white"/>
                </a:solidFill>
              </a:rPr>
              <a:t>Cerenkov</a:t>
            </a:r>
            <a:endParaRPr lang="en-CA" dirty="0">
              <a:solidFill>
                <a:prstClr val="white"/>
              </a:solidFill>
            </a:endParaRPr>
          </a:p>
        </p:txBody>
      </p:sp>
      <p:sp>
        <p:nvSpPr>
          <p:cNvPr id="29" name="TextBox 28"/>
          <p:cNvSpPr txBox="1"/>
          <p:nvPr/>
        </p:nvSpPr>
        <p:spPr>
          <a:xfrm>
            <a:off x="6466114" y="2383964"/>
            <a:ext cx="819455" cy="369332"/>
          </a:xfrm>
          <a:prstGeom prst="rect">
            <a:avLst/>
          </a:prstGeom>
          <a:noFill/>
        </p:spPr>
        <p:txBody>
          <a:bodyPr wrap="none" rtlCol="0">
            <a:spAutoFit/>
          </a:bodyPr>
          <a:lstStyle/>
          <a:p>
            <a:r>
              <a:rPr lang="en-CA" dirty="0" smtClean="0">
                <a:solidFill>
                  <a:prstClr val="white"/>
                </a:solidFill>
              </a:rPr>
              <a:t>SNO+</a:t>
            </a:r>
            <a:endParaRPr lang="en-CA" dirty="0">
              <a:solidFill>
                <a:prstClr val="white"/>
              </a:solidFill>
            </a:endParaRPr>
          </a:p>
        </p:txBody>
      </p:sp>
      <p:sp>
        <p:nvSpPr>
          <p:cNvPr id="30" name="TextBox 29"/>
          <p:cNvSpPr txBox="1"/>
          <p:nvPr/>
        </p:nvSpPr>
        <p:spPr>
          <a:xfrm>
            <a:off x="2514598" y="4680860"/>
            <a:ext cx="870751" cy="646331"/>
          </a:xfrm>
          <a:prstGeom prst="rect">
            <a:avLst/>
          </a:prstGeom>
          <a:noFill/>
        </p:spPr>
        <p:txBody>
          <a:bodyPr wrap="none" rtlCol="0">
            <a:spAutoFit/>
          </a:bodyPr>
          <a:lstStyle/>
          <a:p>
            <a:r>
              <a:rPr lang="en-CA" dirty="0" smtClean="0">
                <a:solidFill>
                  <a:prstClr val="white"/>
                </a:solidFill>
              </a:rPr>
              <a:t>Liquid</a:t>
            </a:r>
          </a:p>
          <a:p>
            <a:r>
              <a:rPr lang="en-CA" dirty="0" smtClean="0">
                <a:solidFill>
                  <a:prstClr val="white"/>
                </a:solidFill>
              </a:rPr>
              <a:t>Argon</a:t>
            </a:r>
            <a:endParaRPr lang="en-CA" dirty="0">
              <a:solidFill>
                <a:prstClr val="white"/>
              </a:solidFill>
            </a:endParaRPr>
          </a:p>
        </p:txBody>
      </p:sp>
      <p:sp>
        <p:nvSpPr>
          <p:cNvPr id="31" name="TextBox 30"/>
          <p:cNvSpPr txBox="1"/>
          <p:nvPr/>
        </p:nvSpPr>
        <p:spPr>
          <a:xfrm>
            <a:off x="6585854" y="4844140"/>
            <a:ext cx="878767" cy="369332"/>
          </a:xfrm>
          <a:prstGeom prst="rect">
            <a:avLst/>
          </a:prstGeom>
          <a:noFill/>
        </p:spPr>
        <p:txBody>
          <a:bodyPr wrap="none" rtlCol="0">
            <a:spAutoFit/>
          </a:bodyPr>
          <a:lstStyle/>
          <a:p>
            <a:r>
              <a:rPr lang="en-CA" dirty="0" smtClean="0">
                <a:solidFill>
                  <a:prstClr val="white"/>
                </a:solidFill>
              </a:rPr>
              <a:t>HALO</a:t>
            </a:r>
            <a:endParaRPr lang="en-CA" dirty="0">
              <a:solidFill>
                <a:prstClr val="white"/>
              </a:solidFill>
            </a:endParaRPr>
          </a:p>
        </p:txBody>
      </p:sp>
      <p:sp>
        <p:nvSpPr>
          <p:cNvPr id="32" name="Title 7"/>
          <p:cNvSpPr>
            <a:spLocks noGrp="1"/>
          </p:cNvSpPr>
          <p:nvPr>
            <p:ph type="title"/>
          </p:nvPr>
        </p:nvSpPr>
        <p:spPr>
          <a:xfrm>
            <a:off x="457200" y="274638"/>
            <a:ext cx="8229600" cy="1143000"/>
          </a:xfrm>
        </p:spPr>
        <p:txBody>
          <a:bodyPr>
            <a:normAutofit fontScale="90000"/>
          </a:bodyPr>
          <a:lstStyle/>
          <a:p>
            <a:r>
              <a:rPr lang="en-CA" dirty="0" smtClean="0">
                <a:solidFill>
                  <a:srgbClr val="00B0F0"/>
                </a:solidFill>
              </a:rPr>
              <a:t>Complementary SN </a:t>
            </a:r>
            <a:r>
              <a:rPr lang="el-GR" dirty="0" smtClean="0">
                <a:solidFill>
                  <a:srgbClr val="00B0F0"/>
                </a:solidFill>
                <a:latin typeface="Book Antiqua"/>
              </a:rPr>
              <a:t>ν</a:t>
            </a:r>
            <a:r>
              <a:rPr lang="en-CA" dirty="0" smtClean="0">
                <a:solidFill>
                  <a:srgbClr val="00B0F0"/>
                </a:solidFill>
                <a:latin typeface="Book Antiqua"/>
              </a:rPr>
              <a:t> interactions </a:t>
            </a:r>
            <a:endParaRPr lang="en-CA" dirty="0">
              <a:solidFill>
                <a:srgbClr val="00B0F0"/>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251520" y="0"/>
            <a:ext cx="8640762" cy="6778625"/>
          </a:xfrm>
          <a:prstGeom prst="rect">
            <a:avLst/>
          </a:prstGeom>
          <a:noFill/>
          <a:ln w="12700" cap="sq">
            <a:noFill/>
            <a:miter lim="800000"/>
            <a:headEnd type="none" w="sm" len="sm"/>
            <a:tailEnd type="none" w="sm" len="sm"/>
          </a:ln>
        </p:spPr>
      </p:pic>
      <p:sp>
        <p:nvSpPr>
          <p:cNvPr id="18435" name="Text Box 5"/>
          <p:cNvSpPr txBox="1">
            <a:spLocks noChangeArrowheads="1"/>
          </p:cNvSpPr>
          <p:nvPr/>
        </p:nvSpPr>
        <p:spPr bwMode="auto">
          <a:xfrm rot="-5400000">
            <a:off x="8097044" y="3559969"/>
            <a:ext cx="1719262" cy="304800"/>
          </a:xfrm>
          <a:prstGeom prst="rect">
            <a:avLst/>
          </a:prstGeom>
          <a:noFill/>
          <a:ln w="12700" cap="sq">
            <a:noFill/>
            <a:miter lim="800000"/>
            <a:headEnd type="none" w="sm" len="sm"/>
            <a:tailEnd type="none" w="sm" len="sm"/>
          </a:ln>
        </p:spPr>
        <p:txBody>
          <a:bodyPr wrap="none">
            <a:spAutoFit/>
          </a:bodyPr>
          <a:lstStyle/>
          <a:p>
            <a:pPr fontAlgn="base">
              <a:spcBef>
                <a:spcPct val="0"/>
              </a:spcBef>
              <a:spcAft>
                <a:spcPct val="0"/>
              </a:spcAft>
            </a:pPr>
            <a:r>
              <a:rPr lang="en-US" sz="1400" b="1" i="1">
                <a:solidFill>
                  <a:srgbClr val="000000"/>
                </a:solidFill>
              </a:rPr>
              <a:t>K. Scholberg TAUP09</a:t>
            </a:r>
          </a:p>
        </p:txBody>
      </p:sp>
      <p:sp>
        <p:nvSpPr>
          <p:cNvPr id="4" name="3 Marcador de número de diapositiva"/>
          <p:cNvSpPr>
            <a:spLocks noGrp="1"/>
          </p:cNvSpPr>
          <p:nvPr>
            <p:ph type="sldNum" sz="quarter" idx="12"/>
          </p:nvPr>
        </p:nvSpPr>
        <p:spPr/>
        <p:txBody>
          <a:bodyPr/>
          <a:lstStyle/>
          <a:p>
            <a:pPr>
              <a:defRPr/>
            </a:pPr>
            <a:fld id="{3644112D-9C09-4B80-8FB3-74BF57E7685A}" type="slidenum">
              <a:rPr lang="en-US" smtClean="0">
                <a:solidFill>
                  <a:srgbClr val="000000"/>
                </a:solidFill>
              </a:rPr>
              <a:pPr>
                <a:defRPr/>
              </a:pPr>
              <a:t>39</a:t>
            </a:fld>
            <a:endParaRPr lang="en-US">
              <a:solidFill>
                <a:srgbClr val="000000"/>
              </a:solidFill>
            </a:endParaRPr>
          </a:p>
        </p:txBody>
      </p:sp>
      <p:sp>
        <p:nvSpPr>
          <p:cNvPr id="5" name="4 Marcador de pie de página"/>
          <p:cNvSpPr>
            <a:spLocks noGrp="1"/>
          </p:cNvSpPr>
          <p:nvPr>
            <p:ph type="ftr" sz="quarter" idx="11"/>
          </p:nvPr>
        </p:nvSpPr>
        <p:spPr/>
        <p:txBody>
          <a:bodyPr/>
          <a:lstStyle/>
          <a:p>
            <a:pPr>
              <a:defRPr/>
            </a:pPr>
            <a:r>
              <a:rPr lang="en-US">
                <a:solidFill>
                  <a:srgbClr val="000000"/>
                </a:solidFill>
              </a:rPr>
              <a:t>Inés Gil Botella – SN neutrino detection in LAr TPCs</a:t>
            </a:r>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physique au milli eV (II)</a:t>
            </a:r>
            <a:endParaRPr lang="fr-FR" dirty="0"/>
          </a:p>
        </p:txBody>
      </p:sp>
      <p:sp>
        <p:nvSpPr>
          <p:cNvPr id="3" name="Espace réservé du contenu 2"/>
          <p:cNvSpPr>
            <a:spLocks noGrp="1"/>
          </p:cNvSpPr>
          <p:nvPr>
            <p:ph idx="1"/>
          </p:nvPr>
        </p:nvSpPr>
        <p:spPr>
          <a:xfrm>
            <a:off x="107504" y="1600200"/>
            <a:ext cx="8579296" cy="4525963"/>
          </a:xfrm>
        </p:spPr>
        <p:txBody>
          <a:bodyPr>
            <a:normAutofit fontScale="92500"/>
          </a:bodyPr>
          <a:lstStyle/>
          <a:p>
            <a:r>
              <a:rPr lang="fr-FR" dirty="0" smtClean="0"/>
              <a:t>Remarque: 1 </a:t>
            </a:r>
            <a:r>
              <a:rPr lang="fr-FR" dirty="0" err="1" smtClean="0"/>
              <a:t>meV</a:t>
            </a:r>
            <a:r>
              <a:rPr lang="fr-FR" dirty="0" smtClean="0"/>
              <a:t> = 1 TeV² / </a:t>
            </a:r>
            <a:r>
              <a:rPr lang="fr-FR" dirty="0" err="1" smtClean="0"/>
              <a:t>M</a:t>
            </a:r>
            <a:r>
              <a:rPr lang="fr-FR" baseline="-25000" dirty="0" err="1" smtClean="0"/>
              <a:t>Planck</a:t>
            </a:r>
            <a:r>
              <a:rPr lang="fr-FR" baseline="-25000" dirty="0" smtClean="0"/>
              <a:t> </a:t>
            </a:r>
            <a:r>
              <a:rPr lang="fr-FR" dirty="0" smtClean="0"/>
              <a:t>suggère un ‘mécanisme de balançoire’ entre un secteur caché et la </a:t>
            </a:r>
            <a:r>
              <a:rPr lang="fr-FR" dirty="0" err="1" smtClean="0"/>
              <a:t>supersymétrie</a:t>
            </a:r>
            <a:r>
              <a:rPr lang="fr-FR" dirty="0" smtClean="0"/>
              <a:t> (secteur visible).</a:t>
            </a:r>
          </a:p>
          <a:p>
            <a:r>
              <a:rPr lang="fr-FR" dirty="0" smtClean="0"/>
              <a:t>Noter qu’il ne s’agit pas de détecter des particules de cette masse ou de cette énergie. Expérimentalement, dans ce qui va suivre, on va s’attacher à détecter des phénomènes d’énergie aussi basse que quelques centaines d’eV (il faut 25 eV en moyenne pour ioniser un atome d’argon).</a:t>
            </a: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numéro de diapositive 4"/>
          <p:cNvSpPr>
            <a:spLocks noGrp="1"/>
          </p:cNvSpPr>
          <p:nvPr>
            <p:ph type="sldNum" sz="quarter" idx="12"/>
          </p:nvPr>
        </p:nvSpPr>
        <p:spPr/>
        <p:txBody>
          <a:bodyPr/>
          <a:lstStyle/>
          <a:p>
            <a:fld id="{BEA1CFA9-26FB-4EC2-8D3F-0E8C98113B16}" type="slidenum">
              <a:rPr lang="fr-FR" smtClean="0"/>
              <a:pPr/>
              <a:t>4</a:t>
            </a:fld>
            <a:endParaRPr lang="fr-FR"/>
          </a:p>
        </p:txBody>
      </p:sp>
      <p:sp>
        <p:nvSpPr>
          <p:cNvPr id="6" name="Espace réservé du pied de page 5"/>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40</a:t>
            </a:fld>
            <a:endParaRPr lang="fr-FR"/>
          </a:p>
        </p:txBody>
      </p:sp>
      <p:pic>
        <p:nvPicPr>
          <p:cNvPr id="83970" name="Picture 2"/>
          <p:cNvPicPr>
            <a:picLocks noChangeAspect="1" noChangeArrowheads="1"/>
          </p:cNvPicPr>
          <p:nvPr/>
        </p:nvPicPr>
        <p:blipFill>
          <a:blip r:embed="rId2" cstate="print"/>
          <a:srcRect/>
          <a:stretch>
            <a:fillRect/>
          </a:stretch>
        </p:blipFill>
        <p:spPr bwMode="auto">
          <a:xfrm>
            <a:off x="683568" y="3475224"/>
            <a:ext cx="6343997" cy="2978111"/>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1331640" y="44624"/>
            <a:ext cx="6389068" cy="343135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07/02/2011</a:t>
            </a:r>
            <a:endParaRPr lang="fr-FR"/>
          </a:p>
        </p:txBody>
      </p:sp>
      <p:sp>
        <p:nvSpPr>
          <p:cNvPr id="3" name="Espace réservé du pied de page 2"/>
          <p:cNvSpPr>
            <a:spLocks noGrp="1"/>
          </p:cNvSpPr>
          <p:nvPr>
            <p:ph type="ftr" sz="quarter" idx="11"/>
          </p:nvPr>
        </p:nvSpPr>
        <p:spPr/>
        <p:txBody>
          <a:bodyPr/>
          <a:lstStyle/>
          <a:p>
            <a:r>
              <a:rPr lang="fr-FR" smtClean="0"/>
              <a:t>Grandes TPC pour evts rares de basse énergie</a:t>
            </a:r>
            <a:endParaRPr lang="fr-FR" dirty="0"/>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41</a:t>
            </a:fld>
            <a:endParaRPr lang="fr-FR"/>
          </a:p>
        </p:txBody>
      </p:sp>
      <p:pic>
        <p:nvPicPr>
          <p:cNvPr id="84994" name="Picture 2"/>
          <p:cNvPicPr>
            <a:picLocks noChangeAspect="1" noChangeArrowheads="1"/>
          </p:cNvPicPr>
          <p:nvPr/>
        </p:nvPicPr>
        <p:blipFill>
          <a:blip r:embed="rId2" cstate="print"/>
          <a:srcRect/>
          <a:stretch>
            <a:fillRect/>
          </a:stretch>
        </p:blipFill>
        <p:spPr bwMode="auto">
          <a:xfrm>
            <a:off x="683568" y="404664"/>
            <a:ext cx="5184576" cy="3551191"/>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5647665" y="2719933"/>
            <a:ext cx="3244815" cy="3517379"/>
          </a:xfrm>
          <a:prstGeom prst="rect">
            <a:avLst/>
          </a:prstGeom>
          <a:noFill/>
          <a:ln w="9525">
            <a:noFill/>
            <a:miter lim="800000"/>
            <a:headEnd/>
            <a:tailEnd/>
          </a:ln>
        </p:spPr>
      </p:pic>
      <p:sp>
        <p:nvSpPr>
          <p:cNvPr id="8" name="ZoneTexte 7"/>
          <p:cNvSpPr txBox="1"/>
          <p:nvPr/>
        </p:nvSpPr>
        <p:spPr>
          <a:xfrm>
            <a:off x="683568" y="4149080"/>
            <a:ext cx="3488199" cy="1477328"/>
          </a:xfrm>
          <a:prstGeom prst="rect">
            <a:avLst/>
          </a:prstGeom>
          <a:noFill/>
        </p:spPr>
        <p:txBody>
          <a:bodyPr wrap="none" rtlCol="0">
            <a:spAutoFit/>
          </a:bodyPr>
          <a:lstStyle/>
          <a:p>
            <a:r>
              <a:rPr lang="fr-FR" dirty="0" smtClean="0"/>
              <a:t>Applications: </a:t>
            </a:r>
          </a:p>
          <a:p>
            <a:r>
              <a:rPr lang="fr-FR" dirty="0" smtClean="0"/>
              <a:t>Détections de neutrons souterrains</a:t>
            </a:r>
          </a:p>
          <a:p>
            <a:r>
              <a:rPr lang="fr-FR" dirty="0" smtClean="0"/>
              <a:t>Détection de neutrinos cohérents</a:t>
            </a:r>
          </a:p>
          <a:p>
            <a:r>
              <a:rPr lang="fr-FR" dirty="0" smtClean="0"/>
              <a:t>Supernovae</a:t>
            </a:r>
          </a:p>
          <a:p>
            <a:r>
              <a:rPr lang="fr-FR" dirty="0" smtClean="0"/>
              <a:t>Matière noire de basse énergie</a:t>
            </a:r>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42</a:t>
            </a:fld>
            <a:endParaRPr lang="fr-FR"/>
          </a:p>
        </p:txBody>
      </p:sp>
      <p:pic>
        <p:nvPicPr>
          <p:cNvPr id="82946" name="Picture 2"/>
          <p:cNvPicPr>
            <a:picLocks noChangeAspect="1" noChangeArrowheads="1"/>
          </p:cNvPicPr>
          <p:nvPr/>
        </p:nvPicPr>
        <p:blipFill>
          <a:blip r:embed="rId2" cstate="print"/>
          <a:srcRect/>
          <a:stretch>
            <a:fillRect/>
          </a:stretch>
        </p:blipFill>
        <p:spPr bwMode="auto">
          <a:xfrm>
            <a:off x="395536" y="111551"/>
            <a:ext cx="8305406" cy="619776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CONCLUSIONS</a:t>
            </a:r>
            <a:endParaRPr lang="fr-FR" dirty="0"/>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43</a:t>
            </a:fld>
            <a:endParaRPr lang="fr-FR"/>
          </a:p>
        </p:txBody>
      </p:sp>
      <p:sp>
        <p:nvSpPr>
          <p:cNvPr id="7" name="ZoneTexte 6"/>
          <p:cNvSpPr txBox="1"/>
          <p:nvPr/>
        </p:nvSpPr>
        <p:spPr>
          <a:xfrm>
            <a:off x="683568" y="1412776"/>
            <a:ext cx="7920880" cy="3693319"/>
          </a:xfrm>
          <a:prstGeom prst="rect">
            <a:avLst/>
          </a:prstGeom>
          <a:noFill/>
        </p:spPr>
        <p:txBody>
          <a:bodyPr wrap="square" rtlCol="0">
            <a:spAutoFit/>
          </a:bodyPr>
          <a:lstStyle/>
          <a:p>
            <a:r>
              <a:rPr lang="fr-FR" dirty="0" smtClean="0"/>
              <a:t>Des événements d’une énergie et d’une abondance insignifiantes sont en train de constituer le cœur de la physique de demain.</a:t>
            </a:r>
          </a:p>
          <a:p>
            <a:r>
              <a:rPr lang="fr-FR" dirty="0" smtClean="0"/>
              <a:t>De grandes TPC (au sens large) semblent être l’outil ultime pour répondre à plusieurs questions fondamentales.</a:t>
            </a:r>
          </a:p>
          <a:p>
            <a:r>
              <a:rPr lang="fr-FR" dirty="0" smtClean="0"/>
              <a:t>De nombreuses idées font évoluer ce domaine très vivant.</a:t>
            </a:r>
          </a:p>
          <a:p>
            <a:endParaRPr lang="fr-FR" dirty="0" smtClean="0"/>
          </a:p>
          <a:p>
            <a:r>
              <a:rPr lang="fr-FR" dirty="0" smtClean="0"/>
              <a:t>Merci pour l’organisation de la conférence:</a:t>
            </a:r>
          </a:p>
          <a:p>
            <a:r>
              <a:rPr lang="fr-FR" dirty="0" smtClean="0"/>
              <a:t>Aux sponsors,</a:t>
            </a:r>
          </a:p>
          <a:p>
            <a:r>
              <a:rPr lang="fr-FR" dirty="0" smtClean="0"/>
              <a:t>A tous ceux qui ont aidé dans l’organisation:</a:t>
            </a:r>
          </a:p>
          <a:p>
            <a:r>
              <a:rPr lang="fr-FR" b="1" dirty="0" smtClean="0"/>
              <a:t>D. Attié</a:t>
            </a:r>
          </a:p>
          <a:p>
            <a:r>
              <a:rPr lang="fr-FR" dirty="0" smtClean="0"/>
              <a:t>T. Alfredo</a:t>
            </a:r>
          </a:p>
          <a:p>
            <a:r>
              <a:rPr lang="fr-FR" dirty="0" smtClean="0"/>
              <a:t>S. </a:t>
            </a:r>
            <a:r>
              <a:rPr lang="fr-FR" dirty="0" err="1" smtClean="0"/>
              <a:t>Hurtado</a:t>
            </a:r>
            <a:r>
              <a:rPr lang="fr-FR" dirty="0" smtClean="0"/>
              <a:t>, B. </a:t>
            </a:r>
            <a:r>
              <a:rPr lang="fr-FR" dirty="0" err="1" smtClean="0"/>
              <a:t>Piccirelli</a:t>
            </a:r>
            <a:r>
              <a:rPr lang="fr-FR" dirty="0" smtClean="0"/>
              <a:t>, S. Hernando, S. Vydelingum, A. </a:t>
            </a:r>
            <a:r>
              <a:rPr lang="fr-FR" smtClean="0"/>
              <a:t>Guet</a:t>
            </a:r>
            <a:endParaRPr lang="fr-FR" dirty="0" smtClean="0"/>
          </a:p>
          <a:p>
            <a:r>
              <a:rPr lang="fr-FR" dirty="0" smtClean="0"/>
              <a:t>T. Morin, J. Surget et F. Dumoulin</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lstStyle/>
          <a:p>
            <a:r>
              <a:rPr lang="fr-FR" dirty="0" smtClean="0"/>
              <a:t>Axions </a:t>
            </a:r>
            <a:r>
              <a:rPr lang="fr-FR" sz="2800" dirty="0" smtClean="0"/>
              <a:t>(et </a:t>
            </a:r>
            <a:r>
              <a:rPr lang="fr-FR" sz="2800" dirty="0" err="1" smtClean="0"/>
              <a:t>ALPs</a:t>
            </a:r>
            <a:r>
              <a:rPr lang="fr-FR" sz="2800" dirty="0" smtClean="0"/>
              <a:t>, </a:t>
            </a:r>
            <a:r>
              <a:rPr lang="fr-FR" sz="2800" dirty="0" err="1" smtClean="0"/>
              <a:t>axion</a:t>
            </a:r>
            <a:r>
              <a:rPr lang="fr-FR" sz="2800" dirty="0" smtClean="0"/>
              <a:t>-</a:t>
            </a:r>
            <a:r>
              <a:rPr lang="fr-FR" sz="2800" dirty="0" err="1" smtClean="0"/>
              <a:t>like</a:t>
            </a:r>
            <a:r>
              <a:rPr lang="fr-FR" sz="2800" dirty="0" smtClean="0"/>
              <a:t> </a:t>
            </a:r>
            <a:r>
              <a:rPr lang="fr-FR" sz="2800" dirty="0" err="1" smtClean="0"/>
              <a:t>particles</a:t>
            </a:r>
            <a:r>
              <a:rPr lang="fr-FR" sz="2800" dirty="0" smtClean="0"/>
              <a:t>)</a:t>
            </a:r>
            <a:endParaRPr lang="fr-FR" dirty="0"/>
          </a:p>
        </p:txBody>
      </p:sp>
      <p:sp>
        <p:nvSpPr>
          <p:cNvPr id="3" name="ZoneTexte 2"/>
          <p:cNvSpPr txBox="1"/>
          <p:nvPr/>
        </p:nvSpPr>
        <p:spPr>
          <a:xfrm>
            <a:off x="467544" y="1052736"/>
            <a:ext cx="7992888" cy="2585323"/>
          </a:xfrm>
          <a:prstGeom prst="rect">
            <a:avLst/>
          </a:prstGeom>
          <a:noFill/>
        </p:spPr>
        <p:txBody>
          <a:bodyPr wrap="square" rtlCol="0">
            <a:spAutoFit/>
          </a:bodyPr>
          <a:lstStyle/>
          <a:p>
            <a:r>
              <a:rPr lang="fr-FR" dirty="0" smtClean="0"/>
              <a:t>Le Lagrangien de QCD est pair sous CP, avec une très grande précision : la partie impaire est (</a:t>
            </a:r>
            <a:r>
              <a:rPr lang="fr-FR" dirty="0" smtClean="0">
                <a:latin typeface="Symbol" pitchFamily="18" charset="2"/>
              </a:rPr>
              <a:t>Q</a:t>
            </a:r>
            <a:r>
              <a:rPr lang="fr-FR" dirty="0" smtClean="0"/>
              <a:t> / 2</a:t>
            </a:r>
            <a:r>
              <a:rPr lang="fr-FR" dirty="0" smtClean="0">
                <a:latin typeface="Symbol" pitchFamily="18" charset="2"/>
              </a:rPr>
              <a:t>p</a:t>
            </a:r>
            <a:r>
              <a:rPr lang="fr-FR" dirty="0" smtClean="0"/>
              <a:t>)</a:t>
            </a:r>
            <a:r>
              <a:rPr lang="fr-FR" dirty="0" smtClean="0">
                <a:latin typeface="Symbol" pitchFamily="18" charset="2"/>
              </a:rPr>
              <a:t> </a:t>
            </a:r>
            <a:r>
              <a:rPr lang="fr-FR" dirty="0" err="1" smtClean="0">
                <a:latin typeface="Symbol" pitchFamily="18" charset="2"/>
              </a:rPr>
              <a:t>a</a:t>
            </a:r>
            <a:r>
              <a:rPr lang="fr-FR" baseline="-25000" dirty="0" err="1" smtClean="0"/>
              <a:t>S</a:t>
            </a:r>
            <a:r>
              <a:rPr lang="fr-FR" baseline="-25000" dirty="0" smtClean="0"/>
              <a:t> </a:t>
            </a:r>
            <a:r>
              <a:rPr lang="fr-FR" dirty="0" smtClean="0"/>
              <a:t>fois plus petite, avec</a:t>
            </a:r>
            <a:r>
              <a:rPr lang="fr-FR" dirty="0" smtClean="0">
                <a:latin typeface="Symbol" pitchFamily="18" charset="2"/>
              </a:rPr>
              <a:t> Q </a:t>
            </a:r>
            <a:r>
              <a:rPr lang="fr-FR" dirty="0" smtClean="0"/>
              <a:t>&lt; 10 </a:t>
            </a:r>
            <a:r>
              <a:rPr lang="fr-FR" baseline="30000" dirty="0" smtClean="0"/>
              <a:t>-10 </a:t>
            </a:r>
            <a:r>
              <a:rPr lang="fr-FR" dirty="0" smtClean="0"/>
              <a:t> (limite sur le moment dipolaire électrique du neutron).</a:t>
            </a:r>
          </a:p>
          <a:p>
            <a:endParaRPr lang="fr-FR" dirty="0" smtClean="0"/>
          </a:p>
          <a:p>
            <a:r>
              <a:rPr lang="fr-FR" dirty="0" smtClean="0"/>
              <a:t>Pourquoi </a:t>
            </a:r>
            <a:r>
              <a:rPr lang="fr-FR" dirty="0" smtClean="0">
                <a:latin typeface="Symbol" pitchFamily="18" charset="2"/>
              </a:rPr>
              <a:t>Q </a:t>
            </a:r>
            <a:r>
              <a:rPr lang="fr-FR" dirty="0" smtClean="0"/>
              <a:t>est-il si petit? </a:t>
            </a:r>
            <a:r>
              <a:rPr lang="fr-FR" dirty="0" err="1" smtClean="0"/>
              <a:t>Peccei</a:t>
            </a:r>
            <a:r>
              <a:rPr lang="fr-FR" dirty="0" smtClean="0"/>
              <a:t> et Quinn le réinterprètent comme un champ scalaire a(x) dans un potentiel dont le minimum est à a(x)=0. </a:t>
            </a:r>
          </a:p>
          <a:p>
            <a:endParaRPr lang="fr-FR" dirty="0" smtClean="0"/>
          </a:p>
          <a:p>
            <a:r>
              <a:rPr lang="fr-FR" dirty="0" smtClean="0"/>
              <a:t>Le champ a est pseudo-scalaire, il se comporte comme un </a:t>
            </a:r>
            <a:r>
              <a:rPr lang="fr-FR" dirty="0" smtClean="0">
                <a:latin typeface="Symbol" pitchFamily="18" charset="2"/>
              </a:rPr>
              <a:t>p</a:t>
            </a:r>
            <a:r>
              <a:rPr lang="fr-FR" baseline="30000" dirty="0" smtClean="0"/>
              <a:t>0</a:t>
            </a:r>
            <a:r>
              <a:rPr lang="fr-FR" dirty="0" smtClean="0"/>
              <a:t> avec une constante de désintégration f</a:t>
            </a:r>
            <a:r>
              <a:rPr lang="fr-FR" baseline="-25000" dirty="0" smtClean="0"/>
              <a:t>a</a:t>
            </a:r>
            <a:r>
              <a:rPr lang="fr-FR" dirty="0" smtClean="0"/>
              <a:t>. </a:t>
            </a:r>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611560" y="3645024"/>
            <a:ext cx="7272808" cy="2822197"/>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smtClean="0"/>
              <a:t>07/02/2011</a:t>
            </a:r>
            <a:endParaRPr lang="fr-FR"/>
          </a:p>
        </p:txBody>
      </p:sp>
      <p:sp>
        <p:nvSpPr>
          <p:cNvPr id="6" name="Espace réservé du numéro de diapositive 5"/>
          <p:cNvSpPr>
            <a:spLocks noGrp="1"/>
          </p:cNvSpPr>
          <p:nvPr>
            <p:ph type="sldNum" sz="quarter" idx="12"/>
          </p:nvPr>
        </p:nvSpPr>
        <p:spPr/>
        <p:txBody>
          <a:bodyPr/>
          <a:lstStyle/>
          <a:p>
            <a:fld id="{BEA1CFA9-26FB-4EC2-8D3F-0E8C98113B16}" type="slidenum">
              <a:rPr lang="fr-FR" smtClean="0"/>
              <a:pPr/>
              <a:t>5</a:t>
            </a:fld>
            <a:endParaRPr lang="fr-FR"/>
          </a:p>
        </p:txBody>
      </p:sp>
      <p:sp>
        <p:nvSpPr>
          <p:cNvPr id="7" name="Espace réservé du pied de page 6"/>
          <p:cNvSpPr>
            <a:spLocks noGrp="1"/>
          </p:cNvSpPr>
          <p:nvPr>
            <p:ph type="ftr" sz="quarter" idx="11"/>
          </p:nvPr>
        </p:nvSpPr>
        <p:spPr/>
        <p:txBody>
          <a:bodyPr/>
          <a:lstStyle/>
          <a:p>
            <a:r>
              <a:rPr lang="fr-FR" smtClean="0"/>
              <a:t>Grandes TPC pour evts rares de basse énergie</a:t>
            </a:r>
            <a:endParaRPr lang="fr-FR"/>
          </a:p>
        </p:txBody>
      </p:sp>
      <p:sp>
        <p:nvSpPr>
          <p:cNvPr id="8" name="ZoneTexte 7"/>
          <p:cNvSpPr txBox="1"/>
          <p:nvPr/>
        </p:nvSpPr>
        <p:spPr>
          <a:xfrm>
            <a:off x="5652120" y="44624"/>
            <a:ext cx="2880320" cy="369332"/>
          </a:xfrm>
          <a:prstGeom prst="rect">
            <a:avLst/>
          </a:prstGeom>
          <a:noFill/>
        </p:spPr>
        <p:txBody>
          <a:bodyPr wrap="square" rtlCol="0">
            <a:spAutoFit/>
          </a:bodyPr>
          <a:lstStyle/>
          <a:p>
            <a:r>
              <a:rPr lang="fr-FR" b="1" dirty="0" smtClean="0">
                <a:solidFill>
                  <a:srgbClr val="7030A0"/>
                </a:solidFill>
              </a:rPr>
              <a:t>G. Raffelt, TPC-Paris2010</a:t>
            </a:r>
            <a:endParaRPr lang="fr-FR" b="1" dirty="0">
              <a:solidFill>
                <a:srgbClr val="7030A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4"/>
          <p:cNvPicPr>
            <a:picLocks noChangeAspect="1" noChangeArrowheads="1"/>
          </p:cNvPicPr>
          <p:nvPr/>
        </p:nvPicPr>
        <p:blipFill>
          <a:blip r:embed="rId2" cstate="print"/>
          <a:srcRect/>
          <a:stretch>
            <a:fillRect/>
          </a:stretch>
        </p:blipFill>
        <p:spPr bwMode="auto">
          <a:xfrm>
            <a:off x="683568" y="1464782"/>
            <a:ext cx="8028384" cy="2994506"/>
          </a:xfrm>
          <a:prstGeom prst="rect">
            <a:avLst/>
          </a:prstGeom>
          <a:noFill/>
          <a:ln w="38100" cap="sq">
            <a:noFill/>
            <a:miter lim="800000"/>
            <a:headEnd type="none" w="sm" len="sm"/>
            <a:tailEnd type="none" w="sm" len="sm"/>
          </a:ln>
          <a:effectLst/>
        </p:spPr>
      </p:pic>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6</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
        <p:nvSpPr>
          <p:cNvPr id="6" name="ZoneTexte 5"/>
          <p:cNvSpPr txBox="1"/>
          <p:nvPr/>
        </p:nvSpPr>
        <p:spPr>
          <a:xfrm>
            <a:off x="5652120" y="44624"/>
            <a:ext cx="2880320" cy="369332"/>
          </a:xfrm>
          <a:prstGeom prst="rect">
            <a:avLst/>
          </a:prstGeom>
          <a:noFill/>
        </p:spPr>
        <p:txBody>
          <a:bodyPr wrap="square" rtlCol="0">
            <a:spAutoFit/>
          </a:bodyPr>
          <a:lstStyle/>
          <a:p>
            <a:r>
              <a:rPr lang="fr-FR" b="1" dirty="0" smtClean="0">
                <a:solidFill>
                  <a:srgbClr val="7030A0"/>
                </a:solidFill>
              </a:rPr>
              <a:t>J. </a:t>
            </a:r>
            <a:r>
              <a:rPr lang="fr-FR" b="1" dirty="0" err="1" smtClean="0">
                <a:solidFill>
                  <a:srgbClr val="7030A0"/>
                </a:solidFill>
              </a:rPr>
              <a:t>Jeackel</a:t>
            </a:r>
            <a:r>
              <a:rPr lang="fr-FR" b="1" dirty="0" smtClean="0">
                <a:solidFill>
                  <a:srgbClr val="7030A0"/>
                </a:solidFill>
              </a:rPr>
              <a:t>, TPC-Paris2006</a:t>
            </a:r>
            <a:endParaRPr lang="fr-FR" b="1" dirty="0">
              <a:solidFill>
                <a:srgbClr val="7030A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71053" y="476672"/>
            <a:ext cx="7273355" cy="4960950"/>
          </a:xfrm>
          <a:prstGeom prst="rect">
            <a:avLst/>
          </a:prstGeom>
          <a:noFill/>
          <a:ln w="9525">
            <a:noFill/>
            <a:miter lim="800000"/>
            <a:headEnd/>
            <a:tailEnd/>
          </a:ln>
        </p:spPr>
      </p:pic>
      <p:sp>
        <p:nvSpPr>
          <p:cNvPr id="6" name="ZoneTexte 5"/>
          <p:cNvSpPr txBox="1"/>
          <p:nvPr/>
        </p:nvSpPr>
        <p:spPr>
          <a:xfrm>
            <a:off x="5652120" y="44624"/>
            <a:ext cx="2880320" cy="369332"/>
          </a:xfrm>
          <a:prstGeom prst="rect">
            <a:avLst/>
          </a:prstGeom>
          <a:noFill/>
        </p:spPr>
        <p:txBody>
          <a:bodyPr wrap="square" rtlCol="0">
            <a:spAutoFit/>
          </a:bodyPr>
          <a:lstStyle/>
          <a:p>
            <a:r>
              <a:rPr lang="fr-FR" b="1" dirty="0" smtClean="0">
                <a:solidFill>
                  <a:srgbClr val="7030A0"/>
                </a:solidFill>
              </a:rPr>
              <a:t>G. Raffelt, TPC-Paris2010</a:t>
            </a:r>
            <a:endParaRPr lang="fr-FR" b="1" dirty="0">
              <a:solidFill>
                <a:srgbClr val="7030A0"/>
              </a:solidFill>
            </a:endParaRPr>
          </a:p>
        </p:txBody>
      </p:sp>
      <p:sp>
        <p:nvSpPr>
          <p:cNvPr id="4" name="Espace réservé de la date 3"/>
          <p:cNvSpPr>
            <a:spLocks noGrp="1"/>
          </p:cNvSpPr>
          <p:nvPr>
            <p:ph type="dt" sz="half" idx="10"/>
          </p:nvPr>
        </p:nvSpPr>
        <p:spPr/>
        <p:txBody>
          <a:bodyPr/>
          <a:lstStyle/>
          <a:p>
            <a:r>
              <a:rPr lang="fr-FR" smtClean="0"/>
              <a:t>07/02/2011</a:t>
            </a:r>
            <a:endParaRPr lang="fr-FR"/>
          </a:p>
        </p:txBody>
      </p:sp>
      <p:sp>
        <p:nvSpPr>
          <p:cNvPr id="5" name="Espace réservé du numéro de diapositive 4"/>
          <p:cNvSpPr>
            <a:spLocks noGrp="1"/>
          </p:cNvSpPr>
          <p:nvPr>
            <p:ph type="sldNum" sz="quarter" idx="12"/>
          </p:nvPr>
        </p:nvSpPr>
        <p:spPr/>
        <p:txBody>
          <a:bodyPr/>
          <a:lstStyle/>
          <a:p>
            <a:fld id="{BEA1CFA9-26FB-4EC2-8D3F-0E8C98113B16}" type="slidenum">
              <a:rPr lang="fr-FR" smtClean="0"/>
              <a:pPr/>
              <a:t>7</a:t>
            </a:fld>
            <a:endParaRPr lang="fr-FR"/>
          </a:p>
        </p:txBody>
      </p:sp>
      <p:sp>
        <p:nvSpPr>
          <p:cNvPr id="7" name="Espace réservé du pied de page 6"/>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83579" y="260648"/>
            <a:ext cx="8020869" cy="6017227"/>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smtClean="0"/>
              <a:t>07/02/2011</a:t>
            </a:r>
            <a:endParaRPr lang="fr-FR"/>
          </a:p>
        </p:txBody>
      </p:sp>
      <p:sp>
        <p:nvSpPr>
          <p:cNvPr id="4" name="Espace réservé du numéro de diapositive 3"/>
          <p:cNvSpPr>
            <a:spLocks noGrp="1"/>
          </p:cNvSpPr>
          <p:nvPr>
            <p:ph type="sldNum" sz="quarter" idx="12"/>
          </p:nvPr>
        </p:nvSpPr>
        <p:spPr/>
        <p:txBody>
          <a:bodyPr/>
          <a:lstStyle/>
          <a:p>
            <a:fld id="{BEA1CFA9-26FB-4EC2-8D3F-0E8C98113B16}" type="slidenum">
              <a:rPr lang="fr-FR" smtClean="0"/>
              <a:pPr/>
              <a:t>8</a:t>
            </a:fld>
            <a:endParaRPr lang="fr-FR"/>
          </a:p>
        </p:txBody>
      </p:sp>
      <p:sp>
        <p:nvSpPr>
          <p:cNvPr id="5" name="Espace réservé du pied de page 4"/>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251075" y="115888"/>
            <a:ext cx="4498975" cy="647700"/>
          </a:xfrm>
          <a:prstGeom prst="rect">
            <a:avLst/>
          </a:prstGeom>
          <a:noFill/>
          <a:ln w="38100">
            <a:solidFill>
              <a:srgbClr val="CC3300"/>
            </a:solidFill>
            <a:miter lim="800000"/>
            <a:headEnd/>
            <a:tailEnd/>
          </a:ln>
          <a:effectLst/>
        </p:spPr>
        <p:txBody>
          <a:bodyPr lIns="92075" tIns="46038" rIns="92075" bIns="46038" anchor="ctr"/>
          <a:lstStyle/>
          <a:p>
            <a:pPr algn="ctr"/>
            <a:r>
              <a:rPr lang="en-US" sz="2800" b="1" dirty="0" err="1" smtClean="0">
                <a:solidFill>
                  <a:schemeClr val="accent2"/>
                </a:solidFill>
                <a:latin typeface="Verdana" pitchFamily="34" charset="0"/>
              </a:rPr>
              <a:t>Axions</a:t>
            </a:r>
            <a:r>
              <a:rPr lang="en-US" sz="2800" b="1" dirty="0" smtClean="0">
                <a:solidFill>
                  <a:schemeClr val="accent2"/>
                </a:solidFill>
                <a:latin typeface="Verdana" pitchFamily="34" charset="0"/>
              </a:rPr>
              <a:t> </a:t>
            </a:r>
            <a:r>
              <a:rPr lang="en-US" sz="2800" b="1" dirty="0" err="1" smtClean="0">
                <a:solidFill>
                  <a:schemeClr val="accent2"/>
                </a:solidFill>
                <a:latin typeface="Verdana" pitchFamily="34" charset="0"/>
              </a:rPr>
              <a:t>solaires</a:t>
            </a:r>
            <a:endParaRPr lang="en-GB" sz="2800" b="1" dirty="0">
              <a:solidFill>
                <a:schemeClr val="accent2"/>
              </a:solidFill>
              <a:latin typeface="Verdana" pitchFamily="34" charset="0"/>
            </a:endParaRPr>
          </a:p>
        </p:txBody>
      </p:sp>
      <p:pic>
        <p:nvPicPr>
          <p:cNvPr id="33808" name="Picture 16"/>
          <p:cNvPicPr>
            <a:picLocks noChangeAspect="1" noChangeArrowheads="1"/>
          </p:cNvPicPr>
          <p:nvPr/>
        </p:nvPicPr>
        <p:blipFill>
          <a:blip r:embed="rId3" cstate="print"/>
          <a:srcRect/>
          <a:stretch>
            <a:fillRect/>
          </a:stretch>
        </p:blipFill>
        <p:spPr bwMode="auto">
          <a:xfrm>
            <a:off x="4135438" y="1201738"/>
            <a:ext cx="4252912" cy="3219450"/>
          </a:xfrm>
          <a:prstGeom prst="rect">
            <a:avLst/>
          </a:prstGeom>
          <a:noFill/>
          <a:ln w="9525">
            <a:solidFill>
              <a:srgbClr val="FFFF00"/>
            </a:solidFill>
            <a:miter lim="800000"/>
            <a:headEnd/>
            <a:tailEnd/>
          </a:ln>
          <a:effectLst/>
        </p:spPr>
      </p:pic>
      <p:grpSp>
        <p:nvGrpSpPr>
          <p:cNvPr id="2" name="Group 30"/>
          <p:cNvGrpSpPr>
            <a:grpSpLocks/>
          </p:cNvGrpSpPr>
          <p:nvPr/>
        </p:nvGrpSpPr>
        <p:grpSpPr bwMode="auto">
          <a:xfrm>
            <a:off x="566738" y="1620838"/>
            <a:ext cx="3030537" cy="1757362"/>
            <a:chOff x="412" y="856"/>
            <a:chExt cx="1909" cy="1107"/>
          </a:xfrm>
        </p:grpSpPr>
        <p:sp>
          <p:nvSpPr>
            <p:cNvPr id="33815" name="Text Box 23"/>
            <p:cNvSpPr txBox="1">
              <a:spLocks noChangeAspect="1" noChangeArrowheads="1"/>
            </p:cNvSpPr>
            <p:nvPr/>
          </p:nvSpPr>
          <p:spPr bwMode="auto">
            <a:xfrm>
              <a:off x="477" y="856"/>
              <a:ext cx="1733" cy="250"/>
            </a:xfrm>
            <a:prstGeom prst="rect">
              <a:avLst/>
            </a:prstGeom>
            <a:noFill/>
            <a:ln w="9525">
              <a:noFill/>
              <a:miter lim="800000"/>
              <a:headEnd/>
              <a:tailEnd/>
            </a:ln>
            <a:effectLst/>
          </p:spPr>
          <p:txBody>
            <a:bodyPr>
              <a:spAutoFit/>
            </a:bodyPr>
            <a:lstStyle/>
            <a:p>
              <a:pPr algn="ctr">
                <a:spcBef>
                  <a:spcPct val="50000"/>
                </a:spcBef>
              </a:pPr>
              <a:r>
                <a:rPr lang="en-US" sz="2000" b="1">
                  <a:solidFill>
                    <a:schemeClr val="accent2"/>
                  </a:solidFill>
                </a:rPr>
                <a:t>Primakoff effect</a:t>
              </a:r>
              <a:endParaRPr lang="en-GB" sz="2000" b="1">
                <a:solidFill>
                  <a:schemeClr val="accent2"/>
                </a:solidFill>
              </a:endParaRPr>
            </a:p>
          </p:txBody>
        </p:sp>
        <p:grpSp>
          <p:nvGrpSpPr>
            <p:cNvPr id="3" name="Group 24"/>
            <p:cNvGrpSpPr>
              <a:grpSpLocks noChangeAspect="1"/>
            </p:cNvGrpSpPr>
            <p:nvPr/>
          </p:nvGrpSpPr>
          <p:grpSpPr bwMode="auto">
            <a:xfrm>
              <a:off x="412" y="1166"/>
              <a:ext cx="1909" cy="797"/>
              <a:chOff x="3727" y="1566"/>
              <a:chExt cx="1367" cy="634"/>
            </a:xfrm>
          </p:grpSpPr>
          <p:pic>
            <p:nvPicPr>
              <p:cNvPr id="33817" name="Picture 25"/>
              <p:cNvPicPr>
                <a:picLocks noChangeAspect="1" noChangeArrowheads="1"/>
              </p:cNvPicPr>
              <p:nvPr/>
            </p:nvPicPr>
            <p:blipFill>
              <a:blip r:embed="rId4" cstate="print"/>
              <a:srcRect/>
              <a:stretch>
                <a:fillRect/>
              </a:stretch>
            </p:blipFill>
            <p:spPr bwMode="auto">
              <a:xfrm>
                <a:off x="3727" y="1566"/>
                <a:ext cx="1368" cy="635"/>
              </a:xfrm>
              <a:prstGeom prst="rect">
                <a:avLst/>
              </a:prstGeom>
              <a:noFill/>
              <a:ln w="9525">
                <a:solidFill>
                  <a:srgbClr val="99CCFF"/>
                </a:solidFill>
                <a:miter lim="800000"/>
                <a:headEnd/>
                <a:tailEnd/>
              </a:ln>
            </p:spPr>
          </p:pic>
          <p:sp>
            <p:nvSpPr>
              <p:cNvPr id="33818" name="AutoShape 26"/>
              <p:cNvSpPr>
                <a:spLocks noChangeAspect="1" noChangeArrowheads="1"/>
              </p:cNvSpPr>
              <p:nvPr/>
            </p:nvSpPr>
            <p:spPr bwMode="auto">
              <a:xfrm>
                <a:off x="3727" y="1566"/>
                <a:ext cx="1368" cy="635"/>
              </a:xfrm>
              <a:prstGeom prst="roundRect">
                <a:avLst>
                  <a:gd name="adj" fmla="val 157"/>
                </a:avLst>
              </a:prstGeom>
              <a:noFill/>
              <a:ln w="9360">
                <a:solidFill>
                  <a:srgbClr val="99CCFF"/>
                </a:solidFill>
                <a:round/>
                <a:headEnd/>
                <a:tailEnd/>
              </a:ln>
            </p:spPr>
            <p:txBody>
              <a:bodyPr wrap="none" anchor="ctr"/>
              <a:lstStyle/>
              <a:p>
                <a:endParaRPr lang="fr-FR"/>
              </a:p>
            </p:txBody>
          </p:sp>
        </p:grpSp>
      </p:grpSp>
      <p:grpSp>
        <p:nvGrpSpPr>
          <p:cNvPr id="4" name="Group 31"/>
          <p:cNvGrpSpPr>
            <a:grpSpLocks/>
          </p:cNvGrpSpPr>
          <p:nvPr/>
        </p:nvGrpSpPr>
        <p:grpSpPr bwMode="auto">
          <a:xfrm>
            <a:off x="236538" y="4586288"/>
            <a:ext cx="8782050" cy="1520825"/>
            <a:chOff x="149" y="2889"/>
            <a:chExt cx="5532" cy="958"/>
          </a:xfrm>
        </p:grpSpPr>
        <p:sp>
          <p:nvSpPr>
            <p:cNvPr id="33820" name="Text Box 28"/>
            <p:cNvSpPr txBox="1">
              <a:spLocks noChangeArrowheads="1"/>
            </p:cNvSpPr>
            <p:nvPr/>
          </p:nvSpPr>
          <p:spPr bwMode="auto">
            <a:xfrm>
              <a:off x="1512" y="2889"/>
              <a:ext cx="2181" cy="250"/>
            </a:xfrm>
            <a:prstGeom prst="rect">
              <a:avLst/>
            </a:prstGeom>
            <a:noFill/>
            <a:ln w="9525">
              <a:noFill/>
              <a:miter lim="800000"/>
              <a:headEnd/>
              <a:tailEnd/>
            </a:ln>
            <a:effectLst/>
          </p:spPr>
          <p:txBody>
            <a:bodyPr>
              <a:spAutoFit/>
            </a:bodyPr>
            <a:lstStyle/>
            <a:p>
              <a:pPr algn="ctr">
                <a:spcBef>
                  <a:spcPct val="50000"/>
                </a:spcBef>
              </a:pPr>
              <a:r>
                <a:rPr lang="en-US" sz="2000" b="1">
                  <a:solidFill>
                    <a:schemeClr val="accent2"/>
                  </a:solidFill>
                </a:rPr>
                <a:t>Axion flux on Earth</a:t>
              </a:r>
              <a:endParaRPr lang="en-GB" sz="2000" b="1">
                <a:solidFill>
                  <a:schemeClr val="accent2"/>
                </a:solidFill>
              </a:endParaRPr>
            </a:p>
          </p:txBody>
        </p:sp>
        <p:pic>
          <p:nvPicPr>
            <p:cNvPr id="33821" name="Picture 29" descr="PSD7_Eqn1"/>
            <p:cNvPicPr>
              <a:picLocks noChangeAspect="1" noChangeArrowheads="1"/>
            </p:cNvPicPr>
            <p:nvPr/>
          </p:nvPicPr>
          <p:blipFill>
            <a:blip r:embed="rId5" cstate="print">
              <a:lum bright="-12000" contrast="-30000"/>
              <a:grayscl/>
              <a:biLevel thresh="50000"/>
            </a:blip>
            <a:srcRect/>
            <a:stretch>
              <a:fillRect/>
            </a:stretch>
          </p:blipFill>
          <p:spPr bwMode="auto">
            <a:xfrm>
              <a:off x="149" y="3219"/>
              <a:ext cx="5532" cy="628"/>
            </a:xfrm>
            <a:prstGeom prst="rect">
              <a:avLst/>
            </a:prstGeom>
            <a:noFill/>
            <a:ln w="9525">
              <a:solidFill>
                <a:srgbClr val="99CCFF"/>
              </a:solidFill>
              <a:miter lim="800000"/>
              <a:headEnd/>
              <a:tailEnd/>
            </a:ln>
          </p:spPr>
        </p:pic>
      </p:grpSp>
      <p:sp>
        <p:nvSpPr>
          <p:cNvPr id="12" name="ZoneTexte 11"/>
          <p:cNvSpPr txBox="1"/>
          <p:nvPr/>
        </p:nvSpPr>
        <p:spPr>
          <a:xfrm>
            <a:off x="6012160" y="755412"/>
            <a:ext cx="3024336" cy="369332"/>
          </a:xfrm>
          <a:prstGeom prst="rect">
            <a:avLst/>
          </a:prstGeom>
          <a:noFill/>
        </p:spPr>
        <p:txBody>
          <a:bodyPr wrap="square" rtlCol="0">
            <a:spAutoFit/>
          </a:bodyPr>
          <a:lstStyle/>
          <a:p>
            <a:r>
              <a:rPr lang="fr-FR" b="1" dirty="0" smtClean="0">
                <a:solidFill>
                  <a:srgbClr val="7030A0"/>
                </a:solidFill>
              </a:rPr>
              <a:t>G. Fanourakis, TPC-Paris2006</a:t>
            </a:r>
            <a:endParaRPr lang="fr-FR" b="1" dirty="0">
              <a:solidFill>
                <a:srgbClr val="7030A0"/>
              </a:solidFill>
            </a:endParaRPr>
          </a:p>
        </p:txBody>
      </p:sp>
      <p:sp>
        <p:nvSpPr>
          <p:cNvPr id="13" name="Espace réservé de la date 12"/>
          <p:cNvSpPr>
            <a:spLocks noGrp="1"/>
          </p:cNvSpPr>
          <p:nvPr>
            <p:ph type="dt" sz="half" idx="10"/>
          </p:nvPr>
        </p:nvSpPr>
        <p:spPr/>
        <p:txBody>
          <a:bodyPr/>
          <a:lstStyle/>
          <a:p>
            <a:r>
              <a:rPr lang="fr-FR" smtClean="0"/>
              <a:t>07/02/2011</a:t>
            </a:r>
            <a:endParaRPr lang="fr-FR"/>
          </a:p>
        </p:txBody>
      </p:sp>
      <p:sp>
        <p:nvSpPr>
          <p:cNvPr id="14" name="Espace réservé du numéro de diapositive 13"/>
          <p:cNvSpPr>
            <a:spLocks noGrp="1"/>
          </p:cNvSpPr>
          <p:nvPr>
            <p:ph type="sldNum" sz="quarter" idx="12"/>
          </p:nvPr>
        </p:nvSpPr>
        <p:spPr/>
        <p:txBody>
          <a:bodyPr/>
          <a:lstStyle/>
          <a:p>
            <a:fld id="{BEA1CFA9-26FB-4EC2-8D3F-0E8C98113B16}" type="slidenum">
              <a:rPr lang="fr-FR" smtClean="0"/>
              <a:pPr/>
              <a:t>9</a:t>
            </a:fld>
            <a:endParaRPr lang="fr-FR"/>
          </a:p>
        </p:txBody>
      </p:sp>
      <p:sp>
        <p:nvSpPr>
          <p:cNvPr id="15" name="Espace réservé du pied de page 14"/>
          <p:cNvSpPr>
            <a:spLocks noGrp="1"/>
          </p:cNvSpPr>
          <p:nvPr>
            <p:ph type="ftr" sz="quarter" idx="11"/>
          </p:nvPr>
        </p:nvSpPr>
        <p:spPr/>
        <p:txBody>
          <a:bodyPr/>
          <a:lstStyle/>
          <a:p>
            <a:r>
              <a:rPr lang="fr-FR" smtClean="0"/>
              <a:t>Grandes TPC pour evts rares de basse énergie</a:t>
            </a:r>
            <a:endParaRPr lang="fr-F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_\gamma \sim 10^{21} s^{-1} cm^{-2}$$&#10;\end{document}&#10;"/>
  <p:tag name="EXTERNALNAME" val="txp_fig"/>
  <p:tag name="BLEND" val="Faux"/>
  <p:tag name="TRANSPARENT" val="Vrai"/>
  <p:tag name="KEEPFILES" val="Faux"/>
  <p:tag name="DEBUGPAUSE" val="Faux"/>
  <p:tag name="RESOLUTION" val="1200"/>
  <p:tag name="TIMEOUT" val="(none)"/>
  <p:tag name="BOXWIDTH" val="348"/>
  <p:tag name="BOXHEIGHT" val="200"/>
  <p:tag name="BOXFONT" val="10"/>
  <p:tag name="BOXWRAP" val="Faux"/>
  <p:tag name="WORKAROUNDTRANSPARENCYBUG" val="Faux"/>
  <p:tag name="ALLOWFONTSUBSTITUTION" val="Faux"/>
  <p:tag name="BITMAPFORMAT" val="pngmono"/>
  <p:tag name="ORIGWIDTH" val="183,0004"/>
  <p:tag name="PICTUREFILESIZE" val="8438"/>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pc">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LaPalma_Neutrino_exp">
  <a:themeElements>
    <a:clrScheme name="LaPalma_Neutrino_ex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Palma_Neutrino_exp">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0" i="0" u="none" strike="noStrike" cap="none" normalizeH="0" baseline="0" smtClean="0">
            <a:ln>
              <a:noFill/>
            </a:ln>
            <a:solidFill>
              <a:schemeClr val="tx1"/>
            </a:solidFill>
            <a:effectLst/>
            <a:latin typeface="Arial" charset="0"/>
          </a:defRPr>
        </a:defPPr>
      </a:lstStyle>
    </a:lnDef>
  </a:objectDefaults>
  <a:extraClrSchemeLst>
    <a:extraClrScheme>
      <a:clrScheme name="LaPalma_Neutrino_ex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Palma_Neutrino_ex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Palma_Neutrino_ex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Palma_Neutrino_ex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Palma_Neutrino_ex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Palma_Neutrino_ex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Palma_Neutrino_ex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Palma_Neutrino_ex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Palma_Neutrino_ex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Palma_Neutrino_ex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Palma_Neutrino_ex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Palma_Neutrino_ex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aPalma_Neutrino_exp">
  <a:themeElements>
    <a:clrScheme name="LaPalma_Neutrino_ex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Palma_Neutrino_exp">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0" i="0" u="none" strike="noStrike" cap="none" normalizeH="0" baseline="0" smtClean="0">
            <a:ln>
              <a:noFill/>
            </a:ln>
            <a:solidFill>
              <a:schemeClr val="tx1"/>
            </a:solidFill>
            <a:effectLst/>
            <a:latin typeface="Arial" charset="0"/>
          </a:defRPr>
        </a:defPPr>
      </a:lstStyle>
    </a:lnDef>
  </a:objectDefaults>
  <a:extraClrSchemeLst>
    <a:extraClrScheme>
      <a:clrScheme name="LaPalma_Neutrino_ex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Palma_Neutrino_ex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Palma_Neutrino_ex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Palma_Neutrino_ex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Palma_Neutrino_ex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Palma_Neutrino_ex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Palma_Neutrino_ex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Palma_Neutrino_ex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Palma_Neutrino_ex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Palma_Neutrino_ex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Palma_Neutrino_ex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Palma_Neutrino_ex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2242</TotalTime>
  <Words>2074</Words>
  <Application>Microsoft Office PowerPoint</Application>
  <PresentationFormat>Affichage à l'écran (4:3)</PresentationFormat>
  <Paragraphs>321</Paragraphs>
  <Slides>43</Slides>
  <Notes>4</Notes>
  <HiddenSlides>0</HiddenSlides>
  <MMClips>0</MMClips>
  <ScaleCrop>false</ScaleCrop>
  <HeadingPairs>
    <vt:vector size="6" baseType="variant">
      <vt:variant>
        <vt:lpstr>Thème</vt:lpstr>
      </vt:variant>
      <vt:variant>
        <vt:i4>4</vt:i4>
      </vt:variant>
      <vt:variant>
        <vt:lpstr>Serveurs OLE incorporés</vt:lpstr>
      </vt:variant>
      <vt:variant>
        <vt:i4>2</vt:i4>
      </vt:variant>
      <vt:variant>
        <vt:lpstr>Titres des diapositives</vt:lpstr>
      </vt:variant>
      <vt:variant>
        <vt:i4>43</vt:i4>
      </vt:variant>
    </vt:vector>
  </HeadingPairs>
  <TitlesOfParts>
    <vt:vector size="49" baseType="lpstr">
      <vt:lpstr>Thème Office</vt:lpstr>
      <vt:lpstr>tpc</vt:lpstr>
      <vt:lpstr>LaPalma_Neutrino_exp</vt:lpstr>
      <vt:lpstr>1_LaPalma_Neutrino_exp</vt:lpstr>
      <vt:lpstr>Εξίσωση</vt:lpstr>
      <vt:lpstr>Ecuación</vt:lpstr>
      <vt:lpstr>LARGE TPCs  FOR LOW ENERGY RARE EVENT DETECTION  and neutrinos from Supernovae</vt:lpstr>
      <vt:lpstr>Avant-propos</vt:lpstr>
      <vt:lpstr>La physique au milli eV</vt:lpstr>
      <vt:lpstr>La physique au milli eV (II)</vt:lpstr>
      <vt:lpstr>Axions (et ALPs, axion-like particles)</vt:lpstr>
      <vt:lpstr>Diapositive 6</vt:lpstr>
      <vt:lpstr>Diapositive 7</vt:lpstr>
      <vt:lpstr>Diapositive 8</vt:lpstr>
      <vt:lpstr>Diapositive 9</vt:lpstr>
      <vt:lpstr>Diapositive 10</vt:lpstr>
      <vt:lpstr>Diapositive 11</vt:lpstr>
      <vt:lpstr>Diapositive 12</vt:lpstr>
      <vt:lpstr>Energie noire : les caméléons</vt:lpstr>
      <vt:lpstr>Diapositive 14</vt:lpstr>
      <vt:lpstr>Matière noire</vt:lpstr>
      <vt:lpstr>Matière noire</vt:lpstr>
      <vt:lpstr>Matière noire</vt:lpstr>
      <vt:lpstr>Diapositive 18</vt:lpstr>
      <vt:lpstr>Diapositive 19</vt:lpstr>
      <vt:lpstr>Diapositive 20</vt:lpstr>
      <vt:lpstr>Diapositive 21</vt:lpstr>
      <vt:lpstr>Diapositive 22</vt:lpstr>
      <vt:lpstr>Diapositive 23</vt:lpstr>
      <vt:lpstr>Diapositive 24</vt:lpstr>
      <vt:lpstr>Diapositive 25</vt:lpstr>
      <vt:lpstr>Double désintégration b sans neutrino</vt:lpstr>
      <vt:lpstr>Original Concept</vt:lpstr>
      <vt:lpstr>Diapositive 28</vt:lpstr>
      <vt:lpstr>Interaction cohérente de neutrinos</vt:lpstr>
      <vt:lpstr>Neutrino emission from supernovae</vt:lpstr>
      <vt:lpstr>Production de neutrinos par les supernovae</vt:lpstr>
      <vt:lpstr>Production de neutrinos par les supernovae</vt:lpstr>
      <vt:lpstr>Production de neutrinos par les supernovae</vt:lpstr>
      <vt:lpstr>Détection des neutrinos de supernovae</vt:lpstr>
      <vt:lpstr>Diapositive 35</vt:lpstr>
      <vt:lpstr>Diapositive 36</vt:lpstr>
      <vt:lpstr>Diapositive 37</vt:lpstr>
      <vt:lpstr>Complementary SN ν interactions </vt:lpstr>
      <vt:lpstr>Diapositive 39</vt:lpstr>
      <vt:lpstr>Diapositive 40</vt:lpstr>
      <vt:lpstr>Diapositive 41</vt:lpstr>
      <vt:lpstr>Diapositive 42</vt:lpstr>
      <vt:lpstr>CONCLUSIONS</vt:lpstr>
    </vt:vector>
  </TitlesOfParts>
  <Company>cea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FIFTH SYMPOSIUM ON LARGE TPCs  FOR LOW ENERGY RARE EVENT DETECTION and  workshop on neutrinos from Supernovae</dc:title>
  <dc:creator>Paul Colas</dc:creator>
  <cp:lastModifiedBy>Paul Colas</cp:lastModifiedBy>
  <cp:revision>29</cp:revision>
  <dcterms:created xsi:type="dcterms:W3CDTF">2010-12-13T21:12:42Z</dcterms:created>
  <dcterms:modified xsi:type="dcterms:W3CDTF">2011-02-07T09:39:11Z</dcterms:modified>
</cp:coreProperties>
</file>