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F1A"/>
    <a:srgbClr val="404040"/>
    <a:srgbClr val="4B5C29"/>
    <a:srgbClr val="5C0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5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slide footer_gray_4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4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lide header_gray_4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7FD17-17F0-4EDC-8740-62C433E32358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0E89B5-8A01-4051-819C-2A30AB283C62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D5341-72A4-43CE-9686-C6969DC7625E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BA4A2-1A23-4978-8FD2-9212230C50D4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550E9-AA74-41F2-8645-4A21B161C9AF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100BD-3EC3-4D9E-8E6A-3B0BCB070260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C3F1B-4125-4355-9CA8-B7584C885D3B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E4A2B-1E15-462D-9DBA-3AC62AF435D7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AF8E0-1924-4D4D-9371-4EE3DF287110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84D2A-0A18-4375-A3D2-34FB53E77157}" type="datetime1">
              <a:rPr lang="en-US" smtClean="0"/>
              <a:pPr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CAD1871E-4476-4E62-9584-AC5FD60352E6}" type="datetime1">
              <a:rPr lang="en-US" smtClean="0"/>
              <a:pPr/>
              <a:t>4/13/2011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Jose Repond - Spraying of glass plates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4" descr="slide header_gray_417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Spraying of Glass Plates for the DHCAL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José </a:t>
            </a:r>
            <a:r>
              <a:rPr lang="en-US" dirty="0" err="1" smtClean="0"/>
              <a:t>Repond</a:t>
            </a:r>
            <a:endParaRPr lang="en-US" dirty="0" smtClean="0"/>
          </a:p>
          <a:p>
            <a:r>
              <a:rPr lang="en-US" dirty="0" smtClean="0"/>
              <a:t>Argonne National Laboratory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6096000"/>
            <a:ext cx="393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RD51 Meeting, by phone, April 13, 2011</a:t>
            </a:r>
            <a:endParaRPr lang="en-US" dirty="0"/>
          </a:p>
        </p:txBody>
      </p:sp>
      <p:pic>
        <p:nvPicPr>
          <p:cNvPr id="5" name="Picture 6" descr="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343400"/>
            <a:ext cx="1828800" cy="83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Jose </a:t>
            </a:r>
            <a:r>
              <a:rPr lang="en-US" dirty="0" err="1" smtClean="0"/>
              <a:t>Repond</a:t>
            </a:r>
            <a:r>
              <a:rPr lang="en-US" dirty="0" smtClean="0"/>
              <a:t> - Spraying of glass plates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04800"/>
            <a:ext cx="620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616161"/>
                </a:solidFill>
              </a:rPr>
              <a:t>Digital Hadron Calorimeter: DHCAL </a:t>
            </a:r>
            <a:endParaRPr lang="en-US" sz="3200" b="1" dirty="0">
              <a:solidFill>
                <a:srgbClr val="61616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066800"/>
            <a:ext cx="608089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Hadron Calorimeter for PFA application</a:t>
            </a:r>
          </a:p>
          <a:p>
            <a:endParaRPr lang="en-US" sz="1400" dirty="0" smtClean="0"/>
          </a:p>
          <a:p>
            <a:r>
              <a:rPr lang="en-US" sz="1400" dirty="0" smtClean="0"/>
              <a:t>      Resistive Plate Chambers as active elements</a:t>
            </a:r>
          </a:p>
          <a:p>
            <a:r>
              <a:rPr lang="en-US" sz="1400" dirty="0" smtClean="0"/>
              <a:t>      Extremely fine readout segmentation 1 x 1 </a:t>
            </a:r>
            <a:r>
              <a:rPr lang="en-US" sz="1400" dirty="0" smtClean="0"/>
              <a:t>cm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r>
              <a:rPr lang="en-US" sz="1400" dirty="0" smtClean="0"/>
              <a:t>      1 – bit resolution per channel (digital readout)</a:t>
            </a:r>
          </a:p>
          <a:p>
            <a:r>
              <a:rPr lang="en-US" sz="1400" dirty="0" smtClean="0"/>
              <a:t>      Steel plates as absorber </a:t>
            </a:r>
          </a:p>
          <a:p>
            <a:endParaRPr lang="en-US" dirty="0" smtClean="0"/>
          </a:p>
          <a:p>
            <a:r>
              <a:rPr lang="en-US" b="1" dirty="0" smtClean="0"/>
              <a:t>The DHCAL in numbers</a:t>
            </a:r>
          </a:p>
          <a:p>
            <a:endParaRPr lang="en-US" sz="1400" dirty="0" smtClean="0"/>
          </a:p>
          <a:p>
            <a:r>
              <a:rPr lang="en-US" sz="1400" dirty="0" smtClean="0"/>
              <a:t>       Each layer 96 x 95 cm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       38 layers in the DHCAL + 14 layers in the TCMT (tail catcher)</a:t>
            </a:r>
          </a:p>
          <a:p>
            <a:r>
              <a:rPr lang="en-US" sz="1400" dirty="0" smtClean="0"/>
              <a:t>       Each layer with </a:t>
            </a:r>
            <a:r>
              <a:rPr lang="en-US" sz="1400" dirty="0" smtClean="0"/>
              <a:t>9,216 </a:t>
            </a:r>
            <a:r>
              <a:rPr lang="en-US" sz="1400" dirty="0" smtClean="0"/>
              <a:t>channels</a:t>
            </a:r>
          </a:p>
          <a:p>
            <a:r>
              <a:rPr lang="en-US" sz="1400" dirty="0" smtClean="0"/>
              <a:t>       Total number of channels 350,208 + </a:t>
            </a:r>
            <a:r>
              <a:rPr lang="en-US" sz="1400" dirty="0" smtClean="0"/>
              <a:t>129,024 </a:t>
            </a:r>
            <a:r>
              <a:rPr lang="en-US" sz="1400" dirty="0" smtClean="0"/>
              <a:t>= 479,232</a:t>
            </a:r>
          </a:p>
          <a:p>
            <a:endParaRPr lang="en-US" sz="2000" dirty="0" smtClean="0"/>
          </a:p>
          <a:p>
            <a:r>
              <a:rPr lang="en-US" b="1" dirty="0" smtClean="0"/>
              <a:t>Status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Construction </a:t>
            </a:r>
            <a:r>
              <a:rPr lang="en-US" sz="1400" dirty="0" smtClean="0"/>
              <a:t>completed</a:t>
            </a:r>
          </a:p>
          <a:p>
            <a:r>
              <a:rPr lang="en-US" sz="1400" dirty="0" smtClean="0"/>
              <a:t> </a:t>
            </a:r>
            <a:r>
              <a:rPr lang="en-US" sz="1400" dirty="0" smtClean="0"/>
              <a:t>       Cassettes installed into the CALICE absorber structure at FNAL</a:t>
            </a:r>
            <a:endParaRPr lang="en-US" sz="1400" dirty="0" smtClean="0"/>
          </a:p>
          <a:p>
            <a:r>
              <a:rPr lang="en-US" sz="1400" dirty="0" smtClean="0"/>
              <a:t>        2 successful test beam periods in October 2010 and January 2011</a:t>
            </a:r>
          </a:p>
          <a:p>
            <a:r>
              <a:rPr lang="en-US" sz="1400" dirty="0" smtClean="0"/>
              <a:t>        Currently taking data with the CALICE Silicon – Tungsten ECAL placed in front</a:t>
            </a:r>
          </a:p>
          <a:p>
            <a:r>
              <a:rPr lang="en-US" sz="1400" dirty="0" smtClean="0"/>
              <a:t>        Additional standalone runs in June and possibly later…</a:t>
            </a:r>
          </a:p>
        </p:txBody>
      </p:sp>
      <p:pic>
        <p:nvPicPr>
          <p:cNvPr id="1026" name="Picture 2" descr="viewRun959Even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5200"/>
            <a:ext cx="28416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 descr="E:\DCIM\100OLYMP\P101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599"/>
            <a:ext cx="3733800" cy="280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Jose </a:t>
            </a:r>
            <a:r>
              <a:rPr lang="en-US" dirty="0" err="1" smtClean="0"/>
              <a:t>Repond</a:t>
            </a:r>
            <a:r>
              <a:rPr lang="en-US" dirty="0" smtClean="0"/>
              <a:t> - Spraying of glass plates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457200"/>
            <a:ext cx="5009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RPC design and construction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499046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Design</a:t>
            </a:r>
          </a:p>
          <a:p>
            <a:endParaRPr lang="en-US" sz="1400" dirty="0" smtClean="0"/>
          </a:p>
          <a:p>
            <a:r>
              <a:rPr lang="en-US" sz="1400" dirty="0" smtClean="0"/>
              <a:t>   Standard 2 plate design with glass as resistive plates</a:t>
            </a:r>
          </a:p>
          <a:p>
            <a:r>
              <a:rPr lang="en-US" sz="1400" dirty="0" smtClean="0"/>
              <a:t>   Readout on anode side</a:t>
            </a:r>
          </a:p>
          <a:p>
            <a:r>
              <a:rPr lang="en-US" sz="1400" dirty="0" smtClean="0"/>
              <a:t>   Outside of chamber coated with resistive paint to apply HV</a:t>
            </a:r>
          </a:p>
          <a:p>
            <a:endParaRPr lang="en-US" dirty="0" smtClean="0"/>
          </a:p>
          <a:p>
            <a:r>
              <a:rPr lang="en-US" b="1" dirty="0" smtClean="0"/>
              <a:t>Challenges</a:t>
            </a:r>
          </a:p>
          <a:p>
            <a:endParaRPr lang="en-US" sz="1400" dirty="0" smtClean="0"/>
          </a:p>
          <a:p>
            <a:r>
              <a:rPr lang="en-US" sz="1400" dirty="0" smtClean="0"/>
              <a:t>   Maintain uniform gas gap (</a:t>
            </a:r>
            <a:r>
              <a:rPr lang="en-US" sz="1400" dirty="0" smtClean="0">
                <a:latin typeface="Arial"/>
                <a:cs typeface="Arial"/>
              </a:rPr>
              <a:t>→</a:t>
            </a:r>
            <a:r>
              <a:rPr lang="en-US" sz="1400" dirty="0" smtClean="0"/>
              <a:t> precision assembly fixtures)</a:t>
            </a:r>
          </a:p>
          <a:p>
            <a:r>
              <a:rPr lang="en-US" sz="1400" dirty="0" smtClean="0"/>
              <a:t>   Bring the HV out as far as possible to rim, w/out break downs</a:t>
            </a:r>
          </a:p>
          <a:p>
            <a:r>
              <a:rPr lang="en-US" sz="1400" dirty="0" smtClean="0"/>
              <a:t>   Provide uniform surface resistivity in the range on 1 – 5 M</a:t>
            </a:r>
            <a:r>
              <a:rPr lang="el-GR" sz="1400" dirty="0" smtClean="0">
                <a:latin typeface="Times New Roman"/>
                <a:cs typeface="Times New Roman"/>
              </a:rPr>
              <a:t>Ω</a:t>
            </a:r>
            <a:r>
              <a:rPr lang="en-US" sz="1400" dirty="0" smtClean="0"/>
              <a:t>/</a:t>
            </a:r>
            <a:r>
              <a:rPr lang="en-US" sz="1400" dirty="0" smtClean="0">
                <a:latin typeface="Times New Roman"/>
                <a:cs typeface="Times New Roman"/>
              </a:rPr>
              <a:t>□</a:t>
            </a:r>
          </a:p>
          <a:p>
            <a:endParaRPr lang="en-US" sz="1050" dirty="0" smtClean="0">
              <a:cs typeface="Times New Roman"/>
            </a:endParaRPr>
          </a:p>
          <a:p>
            <a:r>
              <a:rPr lang="en-US" sz="1400" dirty="0" smtClean="0"/>
              <a:t>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1400" dirty="0" smtClean="0">
                <a:cs typeface="Arial"/>
              </a:rPr>
              <a:t> Higher resistivity impacts the rate capability</a:t>
            </a:r>
          </a:p>
          <a:p>
            <a:r>
              <a:rPr lang="en-US" sz="1400" dirty="0" smtClean="0">
                <a:cs typeface="Arial"/>
              </a:rPr>
              <a:t>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1400" dirty="0" smtClean="0">
                <a:cs typeface="Arial"/>
              </a:rPr>
              <a:t> Lower resistivity increases the pad multiplicity</a:t>
            </a:r>
            <a:endParaRPr lang="en-US" sz="1400" dirty="0" smtClean="0"/>
          </a:p>
        </p:txBody>
      </p:sp>
      <p:grpSp>
        <p:nvGrpSpPr>
          <p:cNvPr id="2050" name="Group 2"/>
          <p:cNvGrpSpPr>
            <a:grpSpLocks noChangeAspect="1"/>
          </p:cNvGrpSpPr>
          <p:nvPr/>
        </p:nvGrpSpPr>
        <p:grpSpPr bwMode="auto">
          <a:xfrm>
            <a:off x="762000" y="4608513"/>
            <a:ext cx="5038725" cy="1868487"/>
            <a:chOff x="1773" y="4579"/>
            <a:chExt cx="7935" cy="2943"/>
          </a:xfrm>
        </p:grpSpPr>
        <p:sp>
          <p:nvSpPr>
            <p:cNvPr id="2051" name="AutoShape 3"/>
            <p:cNvSpPr>
              <a:spLocks noChangeAspect="1" noChangeArrowheads="1"/>
            </p:cNvSpPr>
            <p:nvPr/>
          </p:nvSpPr>
          <p:spPr bwMode="auto">
            <a:xfrm>
              <a:off x="1773" y="4579"/>
              <a:ext cx="7935" cy="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2004" y="5250"/>
              <a:ext cx="1455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84243" tIns="42122" rIns="84243" bIns="421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Resistive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paint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074" y="6139"/>
              <a:ext cx="1460" cy="3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84243" tIns="42122" rIns="84243" bIns="421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Resistive paint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152" y="5029"/>
              <a:ext cx="1215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84243" tIns="42122" rIns="84243" bIns="421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Mylar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2154" y="5659"/>
              <a:ext cx="1528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84243" tIns="42122" rIns="84243" bIns="421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1.15mm gas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gap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8844" y="5419"/>
              <a:ext cx="0" cy="13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720" y="5448"/>
              <a:ext cx="4529" cy="294"/>
            </a:xfrm>
            <a:prstGeom prst="rect">
              <a:avLst/>
            </a:prstGeom>
            <a:solidFill>
              <a:srgbClr val="00CCFF">
                <a:alpha val="45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3720" y="6039"/>
              <a:ext cx="4529" cy="293"/>
            </a:xfrm>
            <a:prstGeom prst="rect">
              <a:avLst/>
            </a:prstGeom>
            <a:solidFill>
              <a:srgbClr val="00CCFF">
                <a:alpha val="45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3927" y="5347"/>
              <a:ext cx="4222" cy="101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3927" y="6332"/>
              <a:ext cx="4222" cy="97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3720" y="5250"/>
              <a:ext cx="4529" cy="9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3755" y="6429"/>
              <a:ext cx="4529" cy="9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4262" y="5144"/>
              <a:ext cx="512" cy="106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927" y="6526"/>
              <a:ext cx="4222" cy="98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359" y="6429"/>
              <a:ext cx="1213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84243" tIns="42122" rIns="84243" bIns="421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Mylar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5557" y="6659"/>
              <a:ext cx="1365" cy="3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84243" tIns="42122" rIns="84243" bIns="421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Aluminum foil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5091" y="5419"/>
              <a:ext cx="1843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84243" tIns="42122" rIns="84243" bIns="421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0.85mm glass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5091" y="6022"/>
              <a:ext cx="1843" cy="3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84243" tIns="42122" rIns="84243" bIns="4212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1.05mm glass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8364" y="5659"/>
              <a:ext cx="598" cy="36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84243" tIns="42122" rIns="84243" bIns="4212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-HV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7424" y="5732"/>
              <a:ext cx="325" cy="30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4262" y="5732"/>
              <a:ext cx="327" cy="30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4874" y="5144"/>
              <a:ext cx="515" cy="106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5484" y="5144"/>
              <a:ext cx="513" cy="106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6092" y="5144"/>
              <a:ext cx="512" cy="106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6699" y="5144"/>
              <a:ext cx="515" cy="106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7309" y="5144"/>
              <a:ext cx="513" cy="106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3965" y="4953"/>
              <a:ext cx="4154" cy="286"/>
            </a:xfrm>
            <a:prstGeom prst="rect">
              <a:avLst/>
            </a:prstGeom>
            <a:solidFill>
              <a:srgbClr val="008080">
                <a:alpha val="44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78" name="AutoShape 30"/>
            <p:cNvCxnSpPr>
              <a:cxnSpLocks noChangeShapeType="1"/>
              <a:stCxn id="2069" idx="2"/>
              <a:endCxn id="2060" idx="3"/>
            </p:cNvCxnSpPr>
            <p:nvPr/>
          </p:nvCxnSpPr>
          <p:spPr bwMode="auto">
            <a:xfrm rot="5400000">
              <a:off x="8225" y="5943"/>
              <a:ext cx="362" cy="51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8124" y="5419"/>
              <a:ext cx="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8124" y="6619"/>
              <a:ext cx="7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8844" y="5419"/>
              <a:ext cx="0" cy="13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8484" y="6739"/>
              <a:ext cx="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8604" y="6859"/>
              <a:ext cx="3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8724" y="6979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Text Box 37"/>
            <p:cNvSpPr txBox="1">
              <a:spLocks noChangeArrowheads="1"/>
            </p:cNvSpPr>
            <p:nvPr/>
          </p:nvSpPr>
          <p:spPr bwMode="auto">
            <a:xfrm>
              <a:off x="7884" y="4579"/>
              <a:ext cx="1490" cy="3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84111" tIns="42055" rIns="84111" bIns="420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Signal pads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H="1">
              <a:off x="7776" y="4939"/>
              <a:ext cx="72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Text Box 39"/>
            <p:cNvSpPr txBox="1">
              <a:spLocks noChangeArrowheads="1"/>
            </p:cNvSpPr>
            <p:nvPr/>
          </p:nvSpPr>
          <p:spPr bwMode="auto">
            <a:xfrm>
              <a:off x="2196" y="4759"/>
              <a:ext cx="1197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G10 board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 flipH="1" flipV="1">
              <a:off x="7776" y="6019"/>
              <a:ext cx="12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" name="Picture 59" descr="t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452388" cy="16764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324600" y="4191000"/>
            <a:ext cx="2209800" cy="203132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 to measure R</a:t>
            </a:r>
            <a:r>
              <a:rPr lang="en-US" baseline="-25000" dirty="0" smtClean="0">
                <a:latin typeface="Times New Roman"/>
                <a:cs typeface="Times New Roman"/>
              </a:rPr>
              <a:t>□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 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6781800" y="4495800"/>
            <a:ext cx="1600200" cy="1371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477000" y="5105400"/>
            <a:ext cx="1905000" cy="914400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772400" y="5410200"/>
            <a:ext cx="76200" cy="381000"/>
          </a:xfrm>
          <a:prstGeom prst="rect">
            <a:avLst/>
          </a:prstGeom>
          <a:solidFill>
            <a:srgbClr val="FA7F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153400" y="5410200"/>
            <a:ext cx="76200" cy="381000"/>
          </a:xfrm>
          <a:prstGeom prst="rect">
            <a:avLst/>
          </a:prstGeom>
          <a:solidFill>
            <a:srgbClr val="FA7F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7502104" y="5105400"/>
            <a:ext cx="609600" cy="0"/>
          </a:xfrm>
          <a:prstGeom prst="line">
            <a:avLst/>
          </a:prstGeom>
          <a:noFill/>
          <a:ln w="25400" cap="flat" cmpd="sng" algn="ctr">
            <a:solidFill>
              <a:srgbClr val="FA7F1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5400000">
            <a:off x="7881669" y="5105400"/>
            <a:ext cx="609600" cy="0"/>
          </a:xfrm>
          <a:prstGeom prst="line">
            <a:avLst/>
          </a:prstGeom>
          <a:noFill/>
          <a:ln w="25400" cap="flat" cmpd="sng" algn="ctr">
            <a:solidFill>
              <a:srgbClr val="FA7F1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90" name="Picture 42" descr="http://www.kpsec.freeuk.com/symbols/ohmmeter.gif"/>
          <p:cNvPicPr>
            <a:picLocks noChangeAspect="1" noChangeArrowheads="1"/>
          </p:cNvPicPr>
          <p:nvPr/>
        </p:nvPicPr>
        <p:blipFill>
          <a:blip r:embed="rId3" cstate="print"/>
          <a:srcRect l="21311" t="-3552" r="21858"/>
          <a:stretch>
            <a:fillRect/>
          </a:stretch>
        </p:blipFill>
        <p:spPr bwMode="auto">
          <a:xfrm>
            <a:off x="7799832" y="4684776"/>
            <a:ext cx="381000" cy="21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457200"/>
            <a:ext cx="2555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Spraying glass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728282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Constraints on resistive paint</a:t>
            </a:r>
          </a:p>
          <a:p>
            <a:endParaRPr lang="en-US" sz="1400" dirty="0" smtClean="0"/>
          </a:p>
          <a:p>
            <a:r>
              <a:rPr lang="en-US" sz="1400" dirty="0" smtClean="0"/>
              <a:t>    </a:t>
            </a:r>
            <a:r>
              <a:rPr lang="en-US" sz="1400" dirty="0" smtClean="0"/>
              <a:t>Surface</a:t>
            </a:r>
            <a:r>
              <a:rPr lang="en-US" sz="1400" dirty="0" smtClean="0"/>
              <a:t> </a:t>
            </a:r>
            <a:r>
              <a:rPr lang="en-US" sz="1400" dirty="0" smtClean="0"/>
              <a:t>resistivity in the range of 1 – 5 M</a:t>
            </a:r>
            <a:r>
              <a:rPr lang="el-GR" sz="1400" dirty="0" smtClean="0">
                <a:latin typeface="Times New Roman"/>
                <a:cs typeface="Times New Roman"/>
              </a:rPr>
              <a:t>Ω</a:t>
            </a:r>
            <a:r>
              <a:rPr lang="en-US" sz="1400" dirty="0" smtClean="0"/>
              <a:t>/</a:t>
            </a:r>
            <a:r>
              <a:rPr lang="en-US" sz="1400" dirty="0" smtClean="0">
                <a:latin typeface="Times New Roman"/>
                <a:cs typeface="Times New Roman"/>
              </a:rPr>
              <a:t>□</a:t>
            </a:r>
          </a:p>
          <a:p>
            <a:r>
              <a:rPr lang="en-US" sz="1400" dirty="0" smtClean="0"/>
              <a:t>    Easily applicable</a:t>
            </a:r>
          </a:p>
          <a:p>
            <a:r>
              <a:rPr lang="en-US" sz="1400" dirty="0" smtClean="0"/>
              <a:t>    Resistivity </a:t>
            </a:r>
            <a:r>
              <a:rPr lang="en-US" sz="1400" b="1" dirty="0" smtClean="0">
                <a:solidFill>
                  <a:srgbClr val="FF0000"/>
                </a:solidFill>
              </a:rPr>
              <a:t>not</a:t>
            </a:r>
            <a:r>
              <a:rPr lang="en-US" sz="1400" dirty="0" smtClean="0"/>
              <a:t> dependent on humidity (very important!!!)</a:t>
            </a:r>
          </a:p>
          <a:p>
            <a:endParaRPr lang="en-US" dirty="0" smtClean="0"/>
          </a:p>
          <a:p>
            <a:r>
              <a:rPr lang="en-US" b="1" dirty="0" smtClean="0"/>
              <a:t>Paint</a:t>
            </a:r>
          </a:p>
          <a:p>
            <a:endParaRPr lang="en-US" sz="1400" dirty="0" smtClean="0"/>
          </a:p>
          <a:p>
            <a:r>
              <a:rPr lang="en-US" sz="1400" dirty="0" smtClean="0"/>
              <a:t>    Used commercial spray (LICRON) in the past, but new product not useful</a:t>
            </a:r>
          </a:p>
          <a:p>
            <a:r>
              <a:rPr lang="en-US" sz="1400" dirty="0" smtClean="0"/>
              <a:t>    Identified some 2-component ‘artist paint’ </a:t>
            </a:r>
            <a:r>
              <a:rPr lang="en-US" sz="1400" dirty="0" smtClean="0">
                <a:latin typeface="Arial"/>
                <a:cs typeface="Arial"/>
              </a:rPr>
              <a:t>→ </a:t>
            </a:r>
            <a:r>
              <a:rPr lang="en-US" sz="1400" dirty="0" smtClean="0">
                <a:cs typeface="Arial"/>
              </a:rPr>
              <a:t>satisfies constraints</a:t>
            </a:r>
          </a:p>
          <a:p>
            <a:r>
              <a:rPr lang="en-US" sz="1400" dirty="0" smtClean="0">
                <a:cs typeface="Arial"/>
              </a:rPr>
              <a:t>    Paint needs to be mixed appropriately and sprayed (with spraying gun)</a:t>
            </a:r>
          </a:p>
          <a:p>
            <a:endParaRPr lang="en-US" dirty="0" smtClean="0">
              <a:cs typeface="Arial"/>
            </a:endParaRPr>
          </a:p>
          <a:p>
            <a:r>
              <a:rPr lang="en-US" b="1" dirty="0" smtClean="0">
                <a:cs typeface="Arial"/>
              </a:rPr>
              <a:t>Spraying booth</a:t>
            </a:r>
          </a:p>
          <a:p>
            <a:endParaRPr lang="en-US" sz="1400" dirty="0" smtClean="0">
              <a:cs typeface="Arial"/>
            </a:endParaRPr>
          </a:p>
          <a:p>
            <a:r>
              <a:rPr lang="en-US" sz="1400" dirty="0" smtClean="0">
                <a:cs typeface="Arial"/>
              </a:rPr>
              <a:t>    Built large booth to exhaust (non-toxic) fumes</a:t>
            </a:r>
          </a:p>
          <a:p>
            <a:r>
              <a:rPr lang="en-US" sz="1400" dirty="0" smtClean="0">
                <a:cs typeface="Arial"/>
              </a:rPr>
              <a:t>    Movement of spraying gun controlled with step motors (~ 2minutes/plate)</a:t>
            </a:r>
          </a:p>
          <a:p>
            <a:endParaRPr lang="en-US" sz="1400" dirty="0" smtClean="0">
              <a:cs typeface="Arial"/>
            </a:endParaRPr>
          </a:p>
          <a:p>
            <a:r>
              <a:rPr lang="en-US" b="1" dirty="0" smtClean="0"/>
              <a:t>Spraying procedure</a:t>
            </a:r>
          </a:p>
          <a:p>
            <a:endParaRPr lang="en-US" sz="1400" dirty="0" smtClean="0">
              <a:cs typeface="Arial"/>
            </a:endParaRPr>
          </a:p>
          <a:p>
            <a:r>
              <a:rPr lang="en-US" sz="1400" dirty="0" smtClean="0">
                <a:cs typeface="Arial"/>
              </a:rPr>
              <a:t>     Significant preparation needed: cleaning of glass, masking off rims, mixing paint, cleaning tools</a:t>
            </a:r>
          </a:p>
          <a:p>
            <a:r>
              <a:rPr lang="en-US" sz="1400" dirty="0" smtClean="0">
                <a:cs typeface="Arial"/>
              </a:rPr>
              <a:t>     </a:t>
            </a:r>
            <a:r>
              <a:rPr lang="en-US" sz="1400" dirty="0" smtClean="0">
                <a:cs typeface="Arial"/>
              </a:rPr>
              <a:t>1-botton operation</a:t>
            </a:r>
          </a:p>
          <a:p>
            <a:r>
              <a:rPr lang="en-US" sz="1400" dirty="0" smtClean="0">
                <a:cs typeface="Arial"/>
              </a:rPr>
              <a:t>     Could spray up to 8 plates in one day</a:t>
            </a:r>
          </a:p>
        </p:txBody>
      </p:sp>
      <p:pic>
        <p:nvPicPr>
          <p:cNvPr id="8" name="Picture 8" descr="spra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2" y="228600"/>
            <a:ext cx="365759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533400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Results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680" y="1857851"/>
            <a:ext cx="339952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Uniformity obtained by adjusting </a:t>
            </a:r>
          </a:p>
          <a:p>
            <a:endParaRPr lang="en-US" sz="1400" dirty="0" smtClean="0"/>
          </a:p>
          <a:p>
            <a:r>
              <a:rPr lang="en-US" sz="1400" dirty="0" smtClean="0"/>
              <a:t>    - Speeds</a:t>
            </a:r>
          </a:p>
          <a:p>
            <a:r>
              <a:rPr lang="en-US" sz="1400" dirty="0" smtClean="0"/>
              <a:t>    - Distance to glass plate</a:t>
            </a:r>
          </a:p>
          <a:p>
            <a:r>
              <a:rPr lang="en-US" sz="1400" dirty="0" smtClean="0"/>
              <a:t>    - Order of spraying</a:t>
            </a:r>
          </a:p>
          <a:p>
            <a:r>
              <a:rPr lang="en-US" sz="1400" dirty="0" smtClean="0"/>
              <a:t>    - Air flow in booth</a:t>
            </a:r>
          </a:p>
          <a:p>
            <a:endParaRPr lang="en-US" dirty="0" smtClean="0"/>
          </a:p>
        </p:txBody>
      </p:sp>
      <p:pic>
        <p:nvPicPr>
          <p:cNvPr id="8" name="Picture 7" descr="t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176182"/>
            <a:ext cx="5544047" cy="2072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en-US" dirty="0" smtClean="0">
                <a:latin typeface="Times New Roman"/>
                <a:cs typeface="Times New Roman"/>
              </a:rPr>
              <a:t>/□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58085"/>
            <a:ext cx="4191000" cy="298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t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4572000" cy="4370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33400"/>
            <a:ext cx="3594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Overall values adjusted by</a:t>
            </a:r>
          </a:p>
          <a:p>
            <a:endParaRPr lang="en-US" sz="1400" dirty="0" smtClean="0"/>
          </a:p>
          <a:p>
            <a:r>
              <a:rPr lang="en-US" sz="1400" dirty="0" smtClean="0"/>
              <a:t>    - Adding water to the mixture</a:t>
            </a:r>
          </a:p>
          <a:p>
            <a:r>
              <a:rPr lang="en-US" sz="1400" dirty="0" smtClean="0"/>
              <a:t>    - Modifying the ratio of the two components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2209800"/>
            <a:ext cx="35284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</a:t>
            </a:r>
            <a:r>
              <a:rPr lang="en-US" sz="1600" dirty="0" smtClean="0"/>
              <a:t>the DHCAL </a:t>
            </a:r>
            <a:r>
              <a:rPr lang="en-US" sz="1600" dirty="0" smtClean="0"/>
              <a:t>+ TCMT </a:t>
            </a:r>
            <a:r>
              <a:rPr lang="en-US" sz="1600" dirty="0" smtClean="0"/>
              <a:t>+ spares needed </a:t>
            </a:r>
            <a:endParaRPr lang="en-US" sz="1600" dirty="0" smtClean="0"/>
          </a:p>
          <a:p>
            <a:endParaRPr lang="en-US" sz="800" dirty="0" smtClean="0"/>
          </a:p>
          <a:p>
            <a:r>
              <a:rPr lang="en-US" sz="1600" dirty="0" smtClean="0"/>
              <a:t>      ~400 sheets of glass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Efficiency was poor ~ 60%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343400"/>
            <a:ext cx="3737818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Environment (pressure, humidity,</a:t>
            </a:r>
          </a:p>
          <a:p>
            <a:r>
              <a:rPr lang="en-US" dirty="0" smtClean="0"/>
              <a:t> temperature) was poorly controlled.</a:t>
            </a:r>
          </a:p>
          <a:p>
            <a:r>
              <a:rPr lang="en-US" dirty="0" smtClean="0"/>
              <a:t>Better control needed for better</a:t>
            </a:r>
          </a:p>
          <a:p>
            <a:r>
              <a:rPr lang="en-US" dirty="0" smtClean="0"/>
              <a:t> reliability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2590800"/>
            <a:ext cx="218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all values plotted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t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2743200" cy="2770121"/>
          </a:xfrm>
          <a:prstGeom prst="rect">
            <a:avLst/>
          </a:prstGeom>
        </p:spPr>
      </p:pic>
      <p:pic>
        <p:nvPicPr>
          <p:cNvPr id="9" name="Picture 8" descr="tm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199" y="228599"/>
            <a:ext cx="2743201" cy="2745883"/>
          </a:xfrm>
          <a:prstGeom prst="rect">
            <a:avLst/>
          </a:prstGeom>
        </p:spPr>
      </p:pic>
      <p:pic>
        <p:nvPicPr>
          <p:cNvPr id="10" name="Picture 9" descr="tm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00400"/>
            <a:ext cx="2830297" cy="2819400"/>
          </a:xfrm>
          <a:prstGeom prst="rect">
            <a:avLst/>
          </a:prstGeom>
        </p:spPr>
      </p:pic>
      <p:pic>
        <p:nvPicPr>
          <p:cNvPr id="11" name="Picture 10" descr="tmp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276600"/>
            <a:ext cx="2667000" cy="27699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990600"/>
            <a:ext cx="1633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 related to </a:t>
            </a:r>
          </a:p>
          <a:p>
            <a:r>
              <a:rPr lang="en-US" dirty="0" smtClean="0"/>
              <a:t>  mean value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724400"/>
            <a:ext cx="249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not all plates</a:t>
            </a:r>
          </a:p>
          <a:p>
            <a:r>
              <a:rPr lang="en-US" dirty="0" smtClean="0"/>
              <a:t>  measured and included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4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4495800" cy="43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533400"/>
            <a:ext cx="360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who did all the work…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562600"/>
            <a:ext cx="153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Daniel </a:t>
            </a:r>
            <a:r>
              <a:rPr lang="en-US" dirty="0" err="1" smtClean="0"/>
              <a:t>Trojand</a:t>
            </a:r>
            <a:endParaRPr lang="en-US" dirty="0" smtClean="0"/>
          </a:p>
          <a:p>
            <a:r>
              <a:rPr lang="en-US" dirty="0" smtClean="0"/>
              <a:t>ANL + McGill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92758" y="5602069"/>
            <a:ext cx="130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Jacob Smith</a:t>
            </a:r>
          </a:p>
          <a:p>
            <a:r>
              <a:rPr lang="en-US" dirty="0" smtClean="0"/>
              <a:t>ANL + UTA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Repond - Spraying of glass plates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1" descr="C:\Documents and Settings\repond\My Documents\RPC\Events\viewRun998Event12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048000" cy="3048000"/>
          </a:xfrm>
          <a:prstGeom prst="rect">
            <a:avLst/>
          </a:prstGeom>
          <a:noFill/>
        </p:spPr>
      </p:pic>
      <p:pic>
        <p:nvPicPr>
          <p:cNvPr id="7" name="Picture 6" descr="viewRun950Event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52400"/>
            <a:ext cx="3048000" cy="3048000"/>
          </a:xfrm>
          <a:prstGeom prst="rect">
            <a:avLst/>
          </a:prstGeom>
        </p:spPr>
      </p:pic>
      <p:pic>
        <p:nvPicPr>
          <p:cNvPr id="22530" name="Picture 2" descr="C:\Documents and Settings\repond\My Documents\RPC\Events\viewRun956Even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3048000" cy="3048000"/>
          </a:xfrm>
          <a:prstGeom prst="rect">
            <a:avLst/>
          </a:prstGeom>
          <a:noFill/>
        </p:spPr>
      </p:pic>
      <p:pic>
        <p:nvPicPr>
          <p:cNvPr id="22532" name="Picture 4" descr="C:\Documents and Settings\repond\My Documents\RPC\Events\viewRun959Event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2350" y="3276600"/>
            <a:ext cx="3067050" cy="3067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10400" y="1143000"/>
            <a:ext cx="18596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few nice</a:t>
            </a:r>
          </a:p>
          <a:p>
            <a:r>
              <a:rPr lang="en-US" sz="2800" b="1" dirty="0" smtClean="0"/>
              <a:t> events to</a:t>
            </a:r>
          </a:p>
          <a:p>
            <a:r>
              <a:rPr lang="en-US" sz="2800" b="1" dirty="0" smtClean="0"/>
              <a:t> conclude…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gray_2007</Template>
  <TotalTime>456</TotalTime>
  <Words>620</Words>
  <Application>Microsoft Office PowerPoint</Application>
  <PresentationFormat>On-screen Show (4:3)</PresentationFormat>
  <Paragraphs>134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gray_2007</vt:lpstr>
      <vt:lpstr>Spraying of Glass Plates for the DHCAL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repond</dc:creator>
  <cp:lastModifiedBy>repond</cp:lastModifiedBy>
  <cp:revision>7</cp:revision>
  <dcterms:created xsi:type="dcterms:W3CDTF">2010-10-30T09:54:02Z</dcterms:created>
  <dcterms:modified xsi:type="dcterms:W3CDTF">2011-04-13T11:38:39Z</dcterms:modified>
</cp:coreProperties>
</file>