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0" r:id="rId4"/>
    <p:sldId id="264" r:id="rId5"/>
    <p:sldId id="265" r:id="rId6"/>
    <p:sldId id="258" r:id="rId7"/>
    <p:sldId id="262" r:id="rId8"/>
    <p:sldId id="259" r:id="rId9"/>
    <p:sldId id="263" r:id="rId10"/>
    <p:sldId id="261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C67AEA-49C9-4667-80E8-CBFE5C58DF5A}" type="datetimeFigureOut">
              <a:rPr lang="fr-FR" smtClean="0"/>
              <a:t>13/04/2011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85B4A-5DCB-4556-BE09-7FDAFF1FCDC8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13/04/2011, RD51 CERN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Experience with resistive coatings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FFBBC-DC7C-4C90-8FE9-14240F89F0E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13/04/2011, RD51 CERN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Experience with resistive coatings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FFBBC-DC7C-4C90-8FE9-14240F89F0E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13/04/2011, RD51 CERN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Experience with resistive coatings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FFBBC-DC7C-4C90-8FE9-14240F89F0E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13/04/2011, RD51 CERN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Experience with resistive coatings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FFBBC-DC7C-4C90-8FE9-14240F89F0E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13/04/2011, RD51 CERN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Experience with resistive coatings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FFBBC-DC7C-4C90-8FE9-14240F89F0E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13/04/2011, RD51 CERN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Experience with resistive coatings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FFBBC-DC7C-4C90-8FE9-14240F89F0E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13/04/2011, RD51 CERN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Experience with resistive coatings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FFBBC-DC7C-4C90-8FE9-14240F89F0E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13/04/2011, RD51 CERN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Experience with resistive coatings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FFBBC-DC7C-4C90-8FE9-14240F89F0E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13/04/2011, RD51 CERN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Experience with resistive coatings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FFBBC-DC7C-4C90-8FE9-14240F89F0E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13/04/2011, RD51 CERN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Experience with resistive coatings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FFBBC-DC7C-4C90-8FE9-14240F89F0E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13/04/2011, RD51 CERN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Experience with resistive coatings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FFBBC-DC7C-4C90-8FE9-14240F89F0E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13/04/2011, RD51 CERN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Experience with resistive coatings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FFBBC-DC7C-4C90-8FE9-14240F89F0E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1470025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err="1" smtClean="0"/>
              <a:t>Experience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resistive</a:t>
            </a:r>
            <a:r>
              <a:rPr lang="fr-FR" dirty="0" smtClean="0"/>
              <a:t> </a:t>
            </a:r>
            <a:r>
              <a:rPr lang="fr-FR" dirty="0" err="1" smtClean="0"/>
              <a:t>coatings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Saclay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420888"/>
            <a:ext cx="6400800" cy="838944"/>
          </a:xfrm>
        </p:spPr>
        <p:txBody>
          <a:bodyPr/>
          <a:lstStyle/>
          <a:p>
            <a:r>
              <a:rPr lang="fr-FR" dirty="0"/>
              <a:t>a</a:t>
            </a:r>
            <a:r>
              <a:rPr lang="fr-FR" dirty="0" smtClean="0"/>
              <a:t>nd Carleton, </a:t>
            </a:r>
            <a:r>
              <a:rPr lang="fr-FR" dirty="0" err="1" smtClean="0"/>
              <a:t>Nikhef</a:t>
            </a:r>
            <a:r>
              <a:rPr lang="fr-FR" dirty="0" smtClean="0"/>
              <a:t>, </a:t>
            </a:r>
            <a:r>
              <a:rPr lang="fr-FR" dirty="0" err="1" smtClean="0"/>
              <a:t>Neuchatel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755576" y="351900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Use of </a:t>
            </a:r>
            <a:r>
              <a:rPr lang="fr-FR" dirty="0" err="1" smtClean="0"/>
              <a:t>resistive</a:t>
            </a:r>
            <a:r>
              <a:rPr lang="fr-FR" dirty="0" smtClean="0"/>
              <a:t> </a:t>
            </a:r>
            <a:r>
              <a:rPr lang="fr-FR" dirty="0" err="1" smtClean="0"/>
              <a:t>coatings</a:t>
            </a:r>
            <a:r>
              <a:rPr lang="fr-FR" dirty="0" smtClean="0"/>
              <a:t> for:</a:t>
            </a:r>
          </a:p>
          <a:p>
            <a:pPr>
              <a:buFontTx/>
              <a:buChar char="-"/>
            </a:pPr>
            <a:r>
              <a:rPr lang="fr-FR" dirty="0" err="1" smtClean="0"/>
              <a:t>Spreading</a:t>
            </a:r>
            <a:r>
              <a:rPr lang="fr-FR" dirty="0" smtClean="0"/>
              <a:t> the charge to </a:t>
            </a:r>
            <a:r>
              <a:rPr lang="fr-FR" dirty="0" err="1" smtClean="0"/>
              <a:t>improve</a:t>
            </a:r>
            <a:r>
              <a:rPr lang="fr-FR" dirty="0" smtClean="0"/>
              <a:t> </a:t>
            </a:r>
            <a:r>
              <a:rPr lang="fr-FR" dirty="0" err="1" smtClean="0"/>
              <a:t>resolution</a:t>
            </a:r>
            <a:r>
              <a:rPr lang="fr-FR" dirty="0" smtClean="0"/>
              <a:t> </a:t>
            </a:r>
            <a:r>
              <a:rPr lang="fr-FR" dirty="0" err="1" smtClean="0"/>
              <a:t>while</a:t>
            </a:r>
            <a:r>
              <a:rPr lang="fr-FR" dirty="0" smtClean="0"/>
              <a:t> </a:t>
            </a:r>
            <a:r>
              <a:rPr lang="fr-FR" dirty="0" err="1" smtClean="0"/>
              <a:t>limiting</a:t>
            </a:r>
            <a:r>
              <a:rPr lang="fr-FR" dirty="0" smtClean="0"/>
              <a:t> the </a:t>
            </a:r>
            <a:r>
              <a:rPr lang="fr-FR" dirty="0" err="1" smtClean="0"/>
              <a:t>number</a:t>
            </a:r>
            <a:r>
              <a:rPr lang="fr-FR" dirty="0" smtClean="0"/>
              <a:t> of </a:t>
            </a:r>
            <a:r>
              <a:rPr lang="fr-FR" dirty="0" err="1" smtClean="0"/>
              <a:t>electronic</a:t>
            </a:r>
            <a:r>
              <a:rPr lang="fr-FR" dirty="0" smtClean="0"/>
              <a:t> </a:t>
            </a:r>
            <a:r>
              <a:rPr lang="fr-FR" dirty="0" err="1" smtClean="0"/>
              <a:t>readout</a:t>
            </a:r>
            <a:r>
              <a:rPr lang="fr-FR" dirty="0" smtClean="0"/>
              <a:t> </a:t>
            </a:r>
            <a:r>
              <a:rPr lang="fr-FR" dirty="0" err="1" smtClean="0"/>
              <a:t>channels</a:t>
            </a:r>
            <a:endParaRPr lang="fr-FR" dirty="0" smtClean="0"/>
          </a:p>
          <a:p>
            <a:pPr>
              <a:buFontTx/>
              <a:buChar char="-"/>
            </a:pPr>
            <a:r>
              <a:rPr lang="fr-FR" dirty="0" err="1" smtClean="0"/>
              <a:t>Stabilizing</a:t>
            </a:r>
            <a:r>
              <a:rPr lang="fr-FR" dirty="0" smtClean="0"/>
              <a:t> Micromegas detectors (</a:t>
            </a:r>
            <a:r>
              <a:rPr lang="fr-FR" dirty="0" err="1" smtClean="0"/>
              <a:t>spark</a:t>
            </a:r>
            <a:r>
              <a:rPr lang="fr-FR" dirty="0" smtClean="0"/>
              <a:t> suppression)</a:t>
            </a:r>
          </a:p>
          <a:p>
            <a:pPr>
              <a:buFontTx/>
              <a:buChar char="-"/>
            </a:pPr>
            <a:r>
              <a:rPr lang="fr-FR" dirty="0" err="1" smtClean="0"/>
              <a:t>Protecting</a:t>
            </a:r>
            <a:r>
              <a:rPr lang="fr-FR" dirty="0" smtClean="0"/>
              <a:t> </a:t>
            </a:r>
            <a:r>
              <a:rPr lang="fr-FR" dirty="0" err="1" smtClean="0"/>
              <a:t>integrated</a:t>
            </a:r>
            <a:r>
              <a:rPr lang="fr-FR" dirty="0" smtClean="0"/>
              <a:t> circuits</a:t>
            </a:r>
          </a:p>
          <a:p>
            <a:pPr>
              <a:buFontTx/>
              <a:buChar char="-"/>
            </a:pPr>
            <a:endParaRPr lang="fr-FR" dirty="0"/>
          </a:p>
          <a:p>
            <a:r>
              <a:rPr lang="fr-FR" dirty="0" err="1" smtClean="0"/>
              <a:t>Numerous</a:t>
            </a:r>
            <a:r>
              <a:rPr lang="fr-FR" dirty="0" smtClean="0"/>
              <a:t> techniques </a:t>
            </a:r>
            <a:r>
              <a:rPr lang="fr-FR" dirty="0" err="1" smtClean="0"/>
              <a:t>tried</a:t>
            </a:r>
            <a:r>
              <a:rPr lang="fr-FR" dirty="0" smtClean="0"/>
              <a:t> </a:t>
            </a:r>
            <a:r>
              <a:rPr lang="fr-FR" dirty="0" err="1" smtClean="0"/>
              <a:t>since</a:t>
            </a:r>
            <a:r>
              <a:rPr lang="fr-FR" dirty="0" smtClean="0"/>
              <a:t> a </a:t>
            </a:r>
            <a:r>
              <a:rPr lang="fr-FR" dirty="0" err="1" smtClean="0"/>
              <a:t>decade</a:t>
            </a:r>
            <a:endParaRPr lang="fr-FR" dirty="0" smtClean="0"/>
          </a:p>
          <a:p>
            <a:endParaRPr lang="fr-FR" dirty="0"/>
          </a:p>
          <a:p>
            <a:r>
              <a:rPr lang="fr-FR" dirty="0" err="1" smtClean="0"/>
              <a:t>Characterization</a:t>
            </a:r>
            <a:r>
              <a:rPr lang="fr-FR" dirty="0" smtClean="0"/>
              <a:t> of </a:t>
            </a:r>
            <a:r>
              <a:rPr lang="fr-FR" dirty="0" err="1" smtClean="0"/>
              <a:t>coverlays</a:t>
            </a:r>
            <a:r>
              <a:rPr lang="fr-FR" dirty="0" smtClean="0"/>
              <a:t> : </a:t>
            </a:r>
            <a:r>
              <a:rPr lang="fr-FR" dirty="0" err="1" smtClean="0"/>
              <a:t>measurement</a:t>
            </a:r>
            <a:r>
              <a:rPr lang="fr-FR" dirty="0" smtClean="0"/>
              <a:t> of surface </a:t>
            </a:r>
            <a:r>
              <a:rPr lang="fr-FR" dirty="0" err="1" smtClean="0"/>
              <a:t>resistivity</a:t>
            </a:r>
            <a:r>
              <a:rPr lang="fr-FR" dirty="0" smtClean="0"/>
              <a:t>, </a:t>
            </a:r>
            <a:r>
              <a:rPr lang="fr-FR" dirty="0" err="1" smtClean="0"/>
              <a:t>bulk</a:t>
            </a:r>
            <a:r>
              <a:rPr lang="fr-FR" dirty="0" smtClean="0"/>
              <a:t> </a:t>
            </a:r>
            <a:r>
              <a:rPr lang="fr-FR" dirty="0" err="1" smtClean="0"/>
              <a:t>resistivity</a:t>
            </a:r>
            <a:r>
              <a:rPr lang="fr-FR" dirty="0" smtClean="0"/>
              <a:t> and </a:t>
            </a:r>
            <a:r>
              <a:rPr lang="fr-FR" dirty="0" err="1" smtClean="0"/>
              <a:t>thru</a:t>
            </a:r>
            <a:r>
              <a:rPr lang="fr-FR" dirty="0" smtClean="0"/>
              <a:t>-</a:t>
            </a:r>
            <a:r>
              <a:rPr lang="fr-FR" dirty="0" err="1" smtClean="0"/>
              <a:t>resistivity</a:t>
            </a:r>
            <a:endParaRPr lang="fr-FR" dirty="0" smtClean="0"/>
          </a:p>
        </p:txBody>
      </p:sp>
      <p:sp>
        <p:nvSpPr>
          <p:cNvPr id="5" name="ZoneTexte 4"/>
          <p:cNvSpPr txBox="1"/>
          <p:nvPr/>
        </p:nvSpPr>
        <p:spPr>
          <a:xfrm>
            <a:off x="3635896" y="299695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P. Colas</a:t>
            </a: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395536" y="332656"/>
          <a:ext cx="8280919" cy="5993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5"/>
                <a:gridCol w="2886321"/>
                <a:gridCol w="3450383"/>
              </a:tblGrid>
              <a:tr h="742192">
                <a:tc>
                  <a:txBody>
                    <a:bodyPr/>
                    <a:lstStyle/>
                    <a:p>
                      <a:r>
                        <a:rPr lang="fr-FR" dirty="0" smtClean="0"/>
                        <a:t>Type of </a:t>
                      </a:r>
                      <a:r>
                        <a:rPr lang="fr-FR" dirty="0" err="1" smtClean="0"/>
                        <a:t>coating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PROs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CONs</a:t>
                      </a:r>
                      <a:endParaRPr lang="fr-FR" dirty="0"/>
                    </a:p>
                  </a:txBody>
                  <a:tcPr/>
                </a:tc>
              </a:tr>
              <a:tr h="927029">
                <a:tc>
                  <a:txBody>
                    <a:bodyPr/>
                    <a:lstStyle/>
                    <a:p>
                      <a:r>
                        <a:rPr lang="fr-FR" dirty="0" smtClean="0"/>
                        <a:t>Cermet </a:t>
                      </a:r>
                      <a:r>
                        <a:rPr lang="fr-FR" dirty="0" smtClean="0"/>
                        <a:t>(</a:t>
                      </a:r>
                      <a:r>
                        <a:rPr lang="fr-FR" dirty="0" err="1" smtClean="0"/>
                        <a:t>Sheldal</a:t>
                      </a:r>
                      <a:r>
                        <a:rPr lang="fr-FR" dirty="0" smtClean="0"/>
                        <a:t>; M. Dixit et al.)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Tunable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resistivity</a:t>
                      </a:r>
                      <a:r>
                        <a:rPr lang="fr-FR" dirty="0" smtClean="0"/>
                        <a:t>, </a:t>
                      </a:r>
                      <a:r>
                        <a:rPr lang="fr-FR" dirty="0" err="1" smtClean="0"/>
                        <a:t>homogeneous</a:t>
                      </a:r>
                      <a:endParaRPr lang="fr-FR" dirty="0" smtClean="0"/>
                    </a:p>
                    <a:p>
                      <a:r>
                        <a:rPr lang="fr-FR" dirty="0" smtClean="0"/>
                        <a:t>Stable once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laminated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Fragile</a:t>
                      </a:r>
                      <a:r>
                        <a:rPr lang="fr-FR" baseline="0" dirty="0" smtClean="0"/>
                        <a:t> / </a:t>
                      </a:r>
                      <a:r>
                        <a:rPr lang="fr-FR" baseline="0" dirty="0" err="1" smtClean="0"/>
                        <a:t>scratchable</a:t>
                      </a:r>
                      <a:r>
                        <a:rPr lang="fr-FR" baseline="0" dirty="0" smtClean="0"/>
                        <a:t> </a:t>
                      </a:r>
                      <a:endParaRPr lang="fr-FR" dirty="0"/>
                    </a:p>
                  </a:txBody>
                  <a:tcPr/>
                </a:tc>
              </a:tr>
              <a:tr h="1205138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Carbon</a:t>
                      </a:r>
                      <a:r>
                        <a:rPr lang="fr-FR" dirty="0" smtClean="0"/>
                        <a:t>-</a:t>
                      </a:r>
                      <a:r>
                        <a:rPr lang="fr-FR" dirty="0" err="1" smtClean="0"/>
                        <a:t>Loaded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polyimide</a:t>
                      </a:r>
                      <a:r>
                        <a:rPr lang="fr-FR" baseline="0" dirty="0" smtClean="0"/>
                        <a:t> (</a:t>
                      </a:r>
                      <a:r>
                        <a:rPr lang="fr-FR" baseline="0" dirty="0" smtClean="0"/>
                        <a:t>Dupont; M. Dixit et al.)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Accurate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thickness</a:t>
                      </a:r>
                      <a:r>
                        <a:rPr lang="fr-FR" dirty="0" smtClean="0"/>
                        <a:t> (25 µ)</a:t>
                      </a:r>
                    </a:p>
                    <a:p>
                      <a:r>
                        <a:rPr lang="fr-FR" dirty="0" smtClean="0"/>
                        <a:t>Large surfaces </a:t>
                      </a:r>
                      <a:r>
                        <a:rPr lang="fr-FR" dirty="0" err="1" smtClean="0"/>
                        <a:t>easy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927029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Thin</a:t>
                      </a:r>
                      <a:r>
                        <a:rPr lang="fr-FR" baseline="0" dirty="0" smtClean="0"/>
                        <a:t> layer </a:t>
                      </a:r>
                      <a:r>
                        <a:rPr lang="fr-FR" baseline="0" dirty="0" err="1" smtClean="0"/>
                        <a:t>deposition</a:t>
                      </a:r>
                      <a:endParaRPr lang="fr-FR" baseline="0" dirty="0" smtClean="0"/>
                    </a:p>
                    <a:p>
                      <a:r>
                        <a:rPr lang="fr-FR" baseline="0" dirty="0" smtClean="0"/>
                        <a:t>(H. </a:t>
                      </a:r>
                      <a:r>
                        <a:rPr lang="fr-FR" baseline="0" dirty="0" err="1" smtClean="0"/>
                        <a:t>VdGraaf</a:t>
                      </a:r>
                      <a:r>
                        <a:rPr lang="fr-FR" baseline="0" dirty="0" smtClean="0"/>
                        <a:t>, N. </a:t>
                      </a:r>
                      <a:r>
                        <a:rPr lang="fr-FR" baseline="0" dirty="0" err="1" smtClean="0"/>
                        <a:t>Wyrsch</a:t>
                      </a:r>
                      <a:r>
                        <a:rPr lang="fr-FR" baseline="0" dirty="0" smtClean="0"/>
                        <a:t>, EPFL)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Limited</a:t>
                      </a:r>
                      <a:r>
                        <a:rPr lang="fr-FR" baseline="0" dirty="0" smtClean="0"/>
                        <a:t> to few micron </a:t>
                      </a:r>
                      <a:r>
                        <a:rPr lang="fr-FR" baseline="0" dirty="0" err="1" smtClean="0"/>
                        <a:t>thickness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Limited</a:t>
                      </a:r>
                      <a:r>
                        <a:rPr lang="fr-FR" baseline="0" dirty="0" smtClean="0"/>
                        <a:t> to </a:t>
                      </a:r>
                      <a:r>
                        <a:rPr lang="fr-FR" baseline="0" dirty="0" err="1" smtClean="0"/>
                        <a:t>small</a:t>
                      </a:r>
                      <a:r>
                        <a:rPr lang="fr-FR" baseline="0" dirty="0" smtClean="0"/>
                        <a:t> surfaces (10x10cm2). </a:t>
                      </a:r>
                      <a:r>
                        <a:rPr lang="fr-FR" baseline="0" dirty="0" err="1" smtClean="0"/>
                        <a:t>Very</a:t>
                      </a:r>
                      <a:r>
                        <a:rPr lang="fr-FR" baseline="0" dirty="0" smtClean="0"/>
                        <a:t> clean </a:t>
                      </a:r>
                      <a:r>
                        <a:rPr lang="fr-FR" baseline="0" dirty="0" err="1" smtClean="0"/>
                        <a:t>substrate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needed</a:t>
                      </a:r>
                      <a:r>
                        <a:rPr lang="fr-FR" baseline="0" dirty="0" smtClean="0"/>
                        <a:t>.</a:t>
                      </a:r>
                      <a:endParaRPr lang="fr-FR" dirty="0"/>
                    </a:p>
                  </a:txBody>
                  <a:tcPr/>
                </a:tc>
              </a:tr>
              <a:tr h="742192">
                <a:tc>
                  <a:txBody>
                    <a:bodyPr/>
                    <a:lstStyle/>
                    <a:p>
                      <a:r>
                        <a:rPr lang="fr-FR" dirty="0" smtClean="0"/>
                        <a:t>Sprays</a:t>
                      </a:r>
                    </a:p>
                    <a:p>
                      <a:r>
                        <a:rPr lang="fr-FR" dirty="0" smtClean="0"/>
                        <a:t>(G.</a:t>
                      </a:r>
                      <a:r>
                        <a:rPr lang="fr-FR" baseline="0" dirty="0" smtClean="0"/>
                        <a:t> Mikenberg, Tel </a:t>
                      </a:r>
                      <a:r>
                        <a:rPr lang="fr-FR" baseline="0" dirty="0" err="1" smtClean="0"/>
                        <a:t>Aviv</a:t>
                      </a:r>
                      <a:r>
                        <a:rPr lang="fr-FR" baseline="0" dirty="0" smtClean="0"/>
                        <a:t>, J. Répond, </a:t>
                      </a:r>
                      <a:r>
                        <a:rPr lang="fr-FR" baseline="0" dirty="0" err="1" smtClean="0"/>
                        <a:t>I.Laktineh</a:t>
                      </a:r>
                      <a:r>
                        <a:rPr lang="fr-FR" baseline="0" dirty="0" smtClean="0"/>
                        <a:t>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Large</a:t>
                      </a:r>
                      <a:r>
                        <a:rPr lang="fr-FR" baseline="0" dirty="0" smtClean="0"/>
                        <a:t> surfaces. </a:t>
                      </a:r>
                      <a:r>
                        <a:rPr lang="fr-FR" baseline="0" dirty="0" err="1" smtClean="0"/>
                        <a:t>Needs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tuning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10-20% </a:t>
                      </a:r>
                      <a:r>
                        <a:rPr lang="fr-FR" dirty="0" err="1" smtClean="0"/>
                        <a:t>homogeneity</a:t>
                      </a:r>
                      <a:endParaRPr lang="fr-FR" dirty="0"/>
                    </a:p>
                  </a:txBody>
                  <a:tcPr/>
                </a:tc>
              </a:tr>
              <a:tr h="742192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paints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Can </a:t>
                      </a:r>
                      <a:r>
                        <a:rPr lang="fr-FR" dirty="0" err="1" smtClean="0"/>
                        <a:t>be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patterned</a:t>
                      </a:r>
                      <a:r>
                        <a:rPr lang="fr-FR" dirty="0" smtClean="0"/>
                        <a:t>. </a:t>
                      </a:r>
                      <a:r>
                        <a:rPr lang="fr-FR" smtClean="0"/>
                        <a:t>Large surfaces.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inhomogeneous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13/04/2011, RD51 CERN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FFBBC-DC7C-4C90-8FE9-14240F89F0E5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Experience with resistive coatings</a:t>
            </a:r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ILC-TPC : charge </a:t>
            </a:r>
            <a:r>
              <a:rPr lang="fr-FR" dirty="0" err="1" smtClean="0"/>
              <a:t>spreading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13/04/2011, RD51 CERN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FFBBC-DC7C-4C90-8FE9-14240F89F0E5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Experience with resistive coatings</a:t>
            </a:r>
            <a:endParaRPr lang="fr-F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033" y="3717032"/>
            <a:ext cx="239077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556792"/>
            <a:ext cx="2448272" cy="1882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636912"/>
            <a:ext cx="4026057" cy="281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3059832" y="1630541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Resistive</a:t>
            </a:r>
            <a:r>
              <a:rPr lang="fr-FR" dirty="0" smtClean="0"/>
              <a:t> </a:t>
            </a:r>
            <a:r>
              <a:rPr lang="fr-FR" dirty="0" err="1" smtClean="0"/>
              <a:t>bulk</a:t>
            </a:r>
            <a:r>
              <a:rPr lang="fr-FR" dirty="0" smtClean="0"/>
              <a:t>  Micromegas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755576" y="5589240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Continuous</a:t>
            </a:r>
            <a:r>
              <a:rPr lang="fr-FR" dirty="0" smtClean="0"/>
              <a:t> RC circuit </a:t>
            </a:r>
            <a:r>
              <a:rPr lang="fr-FR" dirty="0" err="1" smtClean="0"/>
              <a:t>spreads</a:t>
            </a:r>
            <a:r>
              <a:rPr lang="fr-FR" dirty="0" smtClean="0"/>
              <a:t> the charge -&gt; </a:t>
            </a:r>
            <a:r>
              <a:rPr lang="fr-FR" dirty="0" err="1" smtClean="0"/>
              <a:t>resolution</a:t>
            </a:r>
            <a:r>
              <a:rPr lang="fr-FR" dirty="0" smtClean="0"/>
              <a:t> </a:t>
            </a:r>
            <a:r>
              <a:rPr lang="fr-FR" dirty="0" err="1" smtClean="0"/>
              <a:t>improvement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4716016" y="566124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60 µ </a:t>
            </a:r>
            <a:r>
              <a:rPr lang="fr-FR" dirty="0" err="1" smtClean="0"/>
              <a:t>resolution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0 drift </a:t>
            </a:r>
            <a:r>
              <a:rPr lang="fr-FR" dirty="0" err="1" smtClean="0"/>
              <a:t>with</a:t>
            </a:r>
            <a:r>
              <a:rPr lang="fr-FR" dirty="0" smtClean="0"/>
              <a:t> 3 mm pads !</a:t>
            </a:r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 l="10590" t="29094" r="9413" b="22729"/>
          <a:stretch>
            <a:fillRect/>
          </a:stretch>
        </p:blipFill>
        <p:spPr bwMode="auto">
          <a:xfrm>
            <a:off x="3851920" y="2780928"/>
            <a:ext cx="4695825" cy="337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499992" y="2996952"/>
            <a:ext cx="30194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baseline="30000" dirty="0">
                <a:solidFill>
                  <a:schemeClr val="tx2"/>
                </a:solidFill>
                <a:latin typeface="Verdana" pitchFamily="34" charset="0"/>
              </a:rPr>
              <a:t>Argon/</a:t>
            </a:r>
            <a:r>
              <a:rPr lang="en-US" sz="2000" b="1" baseline="30000" dirty="0" err="1">
                <a:solidFill>
                  <a:schemeClr val="tx2"/>
                </a:solidFill>
                <a:latin typeface="Verdana" pitchFamily="34" charset="0"/>
              </a:rPr>
              <a:t>Isobutane</a:t>
            </a:r>
            <a:r>
              <a:rPr lang="en-US" sz="2000" b="1" baseline="30000" dirty="0">
                <a:solidFill>
                  <a:schemeClr val="tx2"/>
                </a:solidFill>
                <a:latin typeface="Verdana" pitchFamily="34" charset="0"/>
              </a:rPr>
              <a:t> 90/10</a:t>
            </a:r>
            <a:r>
              <a:rPr lang="en-US" sz="2000" b="1" dirty="0">
                <a:solidFill>
                  <a:schemeClr val="tx2"/>
                </a:solidFill>
                <a:latin typeface="Verdana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 b="1" dirty="0">
                <a:solidFill>
                  <a:schemeClr val="tx2"/>
                </a:solidFill>
                <a:latin typeface="Verdana" pitchFamily="34" charset="0"/>
              </a:rPr>
              <a:t>Cr (SiO</a:t>
            </a:r>
            <a:r>
              <a:rPr lang="en-US" sz="1800" b="1" baseline="-25000" dirty="0">
                <a:solidFill>
                  <a:schemeClr val="tx2"/>
                </a:solidFill>
                <a:latin typeface="Verdana" pitchFamily="34" charset="0"/>
              </a:rPr>
              <a:t>2</a:t>
            </a:r>
            <a:r>
              <a:rPr lang="en-US" sz="1800" b="1" dirty="0">
                <a:solidFill>
                  <a:schemeClr val="tx2"/>
                </a:solidFill>
                <a:latin typeface="Verdana" pitchFamily="34" charset="0"/>
              </a:rPr>
              <a:t>)</a:t>
            </a:r>
            <a:r>
              <a:rPr lang="en-US" sz="1800" b="1" baseline="-25000" dirty="0">
                <a:solidFill>
                  <a:schemeClr val="tx2"/>
                </a:solidFill>
                <a:latin typeface="Verdana" pitchFamily="34" charset="0"/>
              </a:rPr>
              <a:t>n</a:t>
            </a:r>
            <a:r>
              <a:rPr lang="en-US" sz="1800" b="1" dirty="0">
                <a:solidFill>
                  <a:schemeClr val="tx2"/>
                </a:solidFill>
                <a:latin typeface="Verdana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Verdana" pitchFamily="34" charset="0"/>
              </a:rPr>
              <a:t>cermet</a:t>
            </a:r>
            <a:endParaRPr lang="en-US" sz="1800" b="1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71600" y="5723964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P.C., M. Dixit, I. Giomataris</a:t>
            </a:r>
          </a:p>
          <a:p>
            <a:r>
              <a:rPr lang="fr-FR" dirty="0" smtClean="0"/>
              <a:t>2005 LC workshop, </a:t>
            </a:r>
            <a:r>
              <a:rPr lang="fr-FR" dirty="0" err="1" smtClean="0"/>
              <a:t>Stanford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13/04/2011, RD51 CERN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FFBBC-DC7C-4C90-8FE9-14240F89F0E5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Experience with resistive coatings</a:t>
            </a:r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611560" y="764704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Also</a:t>
            </a:r>
            <a:r>
              <a:rPr lang="fr-FR" dirty="0" smtClean="0"/>
              <a:t> the </a:t>
            </a:r>
            <a:r>
              <a:rPr lang="fr-FR" dirty="0" err="1" smtClean="0"/>
              <a:t>resistive</a:t>
            </a:r>
            <a:r>
              <a:rPr lang="fr-FR" dirty="0" smtClean="0"/>
              <a:t> foil </a:t>
            </a:r>
            <a:r>
              <a:rPr lang="fr-FR" dirty="0" err="1" smtClean="0"/>
              <a:t>stabilizes</a:t>
            </a:r>
            <a:r>
              <a:rPr lang="fr-FR" dirty="0" smtClean="0"/>
              <a:t> Micromegas: no more breakdown, stable </a:t>
            </a:r>
            <a:r>
              <a:rPr lang="fr-FR" dirty="0" err="1" smtClean="0"/>
              <a:t>current</a:t>
            </a:r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13/04/2011, RD51 CERN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Experience with resistive coatings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FFBBC-DC7C-4C90-8FE9-14240F89F0E5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5" name="Imag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770485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1403648" y="105273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Standard Micromegas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292080" y="105273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Resistive</a:t>
            </a:r>
            <a:r>
              <a:rPr lang="fr-FR" dirty="0" smtClean="0"/>
              <a:t> Micromegas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619672" y="5229200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MAMMA </a:t>
            </a:r>
            <a:r>
              <a:rPr lang="fr-FR" dirty="0" err="1" smtClean="0"/>
              <a:t>beam</a:t>
            </a:r>
            <a:r>
              <a:rPr lang="fr-FR" dirty="0" smtClean="0"/>
              <a:t> test, 15 kHz hadron </a:t>
            </a:r>
            <a:r>
              <a:rPr lang="fr-FR" dirty="0" err="1" smtClean="0"/>
              <a:t>beam</a:t>
            </a:r>
            <a:r>
              <a:rPr lang="fr-FR" dirty="0" smtClean="0"/>
              <a:t>, </a:t>
            </a:r>
            <a:r>
              <a:rPr lang="fr-FR" dirty="0" err="1" smtClean="0"/>
              <a:t>October</a:t>
            </a:r>
            <a:r>
              <a:rPr lang="fr-FR" dirty="0" smtClean="0"/>
              <a:t> 2009</a:t>
            </a:r>
            <a:endParaRPr 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13/04/2011, RD51 CERN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Experience with resistive coatings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FFBBC-DC7C-4C90-8FE9-14240F89F0E5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755576" y="764704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Resistive</a:t>
            </a:r>
            <a:r>
              <a:rPr lang="fr-FR" dirty="0" smtClean="0"/>
              <a:t> </a:t>
            </a:r>
            <a:r>
              <a:rPr lang="fr-FR" dirty="0" err="1" smtClean="0"/>
              <a:t>deposits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protect</a:t>
            </a:r>
            <a:r>
              <a:rPr lang="fr-FR" dirty="0" smtClean="0"/>
              <a:t> </a:t>
            </a:r>
            <a:r>
              <a:rPr lang="fr-FR" dirty="0" err="1" smtClean="0"/>
              <a:t>TimePix</a:t>
            </a:r>
            <a:r>
              <a:rPr lang="fr-FR" dirty="0" smtClean="0"/>
              <a:t> Chips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sparks</a:t>
            </a:r>
            <a:endParaRPr lang="fr-FR" dirty="0" smtClean="0"/>
          </a:p>
          <a:p>
            <a:r>
              <a:rPr lang="fr-FR" dirty="0" smtClean="0"/>
              <a:t>(10 microns of </a:t>
            </a:r>
            <a:r>
              <a:rPr lang="fr-FR" dirty="0" err="1" smtClean="0"/>
              <a:t>aSi:H</a:t>
            </a:r>
            <a:r>
              <a:rPr lang="fr-FR" dirty="0" smtClean="0"/>
              <a:t>, 4-7 microns of </a:t>
            </a:r>
            <a:r>
              <a:rPr lang="fr-FR" dirty="0" err="1" smtClean="0"/>
              <a:t>Si</a:t>
            </a:r>
            <a:r>
              <a:rPr lang="fr-FR" baseline="-25000" dirty="0" err="1" smtClean="0"/>
              <a:t>x</a:t>
            </a:r>
            <a:r>
              <a:rPr lang="fr-FR" dirty="0" err="1" smtClean="0"/>
              <a:t>N</a:t>
            </a:r>
            <a:r>
              <a:rPr lang="fr-FR" baseline="-25000" dirty="0" err="1" smtClean="0"/>
              <a:t>y</a:t>
            </a:r>
            <a:r>
              <a:rPr lang="fr-FR" dirty="0" smtClean="0"/>
              <a:t> (H. </a:t>
            </a:r>
            <a:r>
              <a:rPr lang="fr-FR" dirty="0" err="1" smtClean="0"/>
              <a:t>VdGraaf</a:t>
            </a:r>
            <a:r>
              <a:rPr lang="fr-FR" dirty="0" smtClean="0"/>
              <a:t>, N. </a:t>
            </a:r>
            <a:r>
              <a:rPr lang="fr-FR" dirty="0" err="1" smtClean="0"/>
              <a:t>Wyrsch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6" name="Picture 3" descr="ingrid on medipix9"/>
          <p:cNvPicPr>
            <a:picLocks noChangeAspect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4283968" y="2132856"/>
            <a:ext cx="3841155" cy="2880320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P1010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8575675" cy="6432550"/>
          </a:xfrm>
          <a:prstGeom prst="rect">
            <a:avLst/>
          </a:prstGeom>
          <a:noFill/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13/04/2011, RD51 CERN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FFBBC-DC7C-4C90-8FE9-14240F89F0E5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Experience with resistive coatings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404664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Deposition</a:t>
            </a:r>
            <a:r>
              <a:rPr lang="fr-FR" dirty="0" smtClean="0"/>
              <a:t> of </a:t>
            </a:r>
            <a:r>
              <a:rPr lang="fr-FR" dirty="0" err="1" smtClean="0"/>
              <a:t>thin</a:t>
            </a:r>
            <a:r>
              <a:rPr lang="fr-FR" dirty="0" smtClean="0"/>
              <a:t> </a:t>
            </a:r>
            <a:r>
              <a:rPr lang="fr-FR" dirty="0" err="1" smtClean="0"/>
              <a:t>layers</a:t>
            </a:r>
            <a:r>
              <a:rPr lang="fr-FR" dirty="0" smtClean="0"/>
              <a:t> (10 µ </a:t>
            </a:r>
            <a:r>
              <a:rPr lang="fr-FR" dirty="0" err="1" smtClean="0"/>
              <a:t>thick</a:t>
            </a:r>
            <a:r>
              <a:rPr lang="fr-FR" dirty="0" smtClean="0"/>
              <a:t>) of a-</a:t>
            </a:r>
            <a:r>
              <a:rPr lang="fr-FR" dirty="0" err="1" smtClean="0"/>
              <a:t>SiH</a:t>
            </a:r>
            <a:r>
              <a:rPr lang="fr-FR" dirty="0" smtClean="0"/>
              <a:t> (10</a:t>
            </a:r>
            <a:r>
              <a:rPr lang="fr-FR" baseline="30000" dirty="0" smtClean="0"/>
              <a:t>13</a:t>
            </a:r>
            <a:r>
              <a:rPr lang="fr-FR" dirty="0" smtClean="0"/>
              <a:t> </a:t>
            </a:r>
            <a:r>
              <a:rPr lang="fr-FR" dirty="0" smtClean="0">
                <a:latin typeface="Symbol" pitchFamily="18" charset="2"/>
              </a:rPr>
              <a:t>W</a:t>
            </a:r>
            <a:r>
              <a:rPr lang="fr-FR" dirty="0" smtClean="0"/>
              <a:t>.cm)</a:t>
            </a:r>
          </a:p>
          <a:p>
            <a:r>
              <a:rPr lang="fr-FR" dirty="0" err="1" smtClean="0"/>
              <a:t>Neuchatel</a:t>
            </a:r>
            <a:r>
              <a:rPr lang="fr-FR" dirty="0" smtClean="0"/>
              <a:t>, N. </a:t>
            </a:r>
            <a:r>
              <a:rPr lang="fr-FR" dirty="0" err="1" smtClean="0"/>
              <a:t>Wyrsch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err="1" smtClean="0"/>
              <a:t>Possibility</a:t>
            </a:r>
            <a:r>
              <a:rPr lang="fr-FR" dirty="0" smtClean="0"/>
              <a:t> to </a:t>
            </a:r>
            <a:r>
              <a:rPr lang="fr-FR" dirty="0" err="1" smtClean="0"/>
              <a:t>add</a:t>
            </a:r>
            <a:r>
              <a:rPr lang="fr-FR" dirty="0" smtClean="0"/>
              <a:t> a </a:t>
            </a:r>
            <a:r>
              <a:rPr lang="fr-FR" dirty="0" err="1" smtClean="0"/>
              <a:t>doped</a:t>
            </a:r>
            <a:r>
              <a:rPr lang="fr-FR" dirty="0" smtClean="0"/>
              <a:t> layer on top</a:t>
            </a: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3782" y="1556792"/>
            <a:ext cx="4451355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36912"/>
            <a:ext cx="3895725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13/04/2011, RD51 CERN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FFBBC-DC7C-4C90-8FE9-14240F89F0E5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Experience with resistive coatings</a:t>
            </a:r>
            <a:endParaRPr lang="fr-F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P1010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60351"/>
            <a:ext cx="3669482" cy="275176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732" y="3239688"/>
            <a:ext cx="4505300" cy="306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724128" y="4581128"/>
            <a:ext cx="22322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5508104" y="4293096"/>
            <a:ext cx="432048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7740352" y="4293096"/>
            <a:ext cx="432048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6156176" y="5085184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lxL</a:t>
            </a:r>
            <a:r>
              <a:rPr lang="fr-FR" dirty="0" smtClean="0"/>
              <a:t> </a:t>
            </a:r>
            <a:r>
              <a:rPr lang="fr-FR" dirty="0" err="1" smtClean="0"/>
              <a:t>resistive</a:t>
            </a:r>
            <a:r>
              <a:rPr lang="fr-FR" dirty="0" smtClean="0"/>
              <a:t> </a:t>
            </a:r>
            <a:r>
              <a:rPr lang="fr-FR" dirty="0" err="1" smtClean="0"/>
              <a:t>sample</a:t>
            </a:r>
            <a:r>
              <a:rPr lang="fr-FR" dirty="0" smtClean="0"/>
              <a:t> = L/l ’squares’</a:t>
            </a:r>
            <a:endParaRPr lang="fr-FR" dirty="0"/>
          </a:p>
        </p:txBody>
      </p:sp>
      <p:cxnSp>
        <p:nvCxnSpPr>
          <p:cNvPr id="9" name="Connecteur droit avec flèche 8"/>
          <p:cNvCxnSpPr/>
          <p:nvPr/>
        </p:nvCxnSpPr>
        <p:spPr>
          <a:xfrm rot="5400000">
            <a:off x="5868144" y="3861048"/>
            <a:ext cx="36004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6660232" y="3861048"/>
            <a:ext cx="100811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5652120" y="3501008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Conducting</a:t>
            </a:r>
            <a:r>
              <a:rPr lang="fr-FR" dirty="0" smtClean="0"/>
              <a:t> tape, </a:t>
            </a:r>
            <a:r>
              <a:rPr lang="fr-FR" dirty="0" err="1" smtClean="0"/>
              <a:t>insulating</a:t>
            </a:r>
            <a:r>
              <a:rPr lang="fr-FR" dirty="0" smtClean="0"/>
              <a:t> </a:t>
            </a:r>
            <a:r>
              <a:rPr lang="fr-FR" dirty="0" err="1" smtClean="0"/>
              <a:t>substrate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5004048" y="5949280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Measure</a:t>
            </a:r>
            <a:r>
              <a:rPr lang="fr-FR" dirty="0" smtClean="0"/>
              <a:t> </a:t>
            </a:r>
            <a:r>
              <a:rPr lang="fr-FR" dirty="0" err="1" smtClean="0"/>
              <a:t>resistance</a:t>
            </a:r>
            <a:r>
              <a:rPr lang="fr-FR" dirty="0" smtClean="0"/>
              <a:t>, </a:t>
            </a:r>
            <a:r>
              <a:rPr lang="fr-FR" dirty="0" err="1" smtClean="0"/>
              <a:t>divide</a:t>
            </a:r>
            <a:r>
              <a:rPr lang="fr-FR" dirty="0" smtClean="0"/>
              <a:t> by </a:t>
            </a:r>
            <a:r>
              <a:rPr lang="fr-FR" dirty="0" err="1" smtClean="0"/>
              <a:t>number</a:t>
            </a:r>
            <a:r>
              <a:rPr lang="fr-FR" dirty="0" smtClean="0"/>
              <a:t> of squares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6300192" y="2420888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4-point probe (</a:t>
            </a:r>
            <a:r>
              <a:rPr lang="fr-FR" dirty="0" err="1" smtClean="0"/>
              <a:t>Neuchatel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2987824" y="328498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Circular</a:t>
            </a:r>
            <a:r>
              <a:rPr lang="fr-FR" dirty="0" smtClean="0"/>
              <a:t> probe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323528" y="404664"/>
            <a:ext cx="4320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 </a:t>
            </a:r>
            <a:r>
              <a:rPr lang="fr-FR" dirty="0" err="1" smtClean="0"/>
              <a:t>several</a:t>
            </a:r>
            <a:r>
              <a:rPr lang="fr-FR" dirty="0" smtClean="0"/>
              <a:t> techniques to </a:t>
            </a:r>
            <a:r>
              <a:rPr lang="fr-FR" dirty="0" err="1" smtClean="0"/>
              <a:t>measure</a:t>
            </a:r>
            <a:r>
              <a:rPr lang="fr-FR" dirty="0" smtClean="0"/>
              <a:t> </a:t>
            </a:r>
            <a:r>
              <a:rPr lang="fr-FR" dirty="0" err="1" smtClean="0"/>
              <a:t>resistivities</a:t>
            </a:r>
            <a:r>
              <a:rPr lang="fr-FR" dirty="0" smtClean="0"/>
              <a:t>. </a:t>
            </a:r>
          </a:p>
          <a:p>
            <a:pPr>
              <a:buFontTx/>
              <a:buChar char="-"/>
            </a:pPr>
            <a:r>
              <a:rPr lang="fr-FR" dirty="0" smtClean="0"/>
              <a:t>May </a:t>
            </a:r>
            <a:r>
              <a:rPr lang="fr-FR" dirty="0" err="1"/>
              <a:t>d</a:t>
            </a:r>
            <a:r>
              <a:rPr lang="fr-FR" dirty="0" err="1" smtClean="0"/>
              <a:t>epend</a:t>
            </a:r>
            <a:r>
              <a:rPr lang="fr-FR" dirty="0" smtClean="0"/>
              <a:t> on voltage, pressure of the contact,…</a:t>
            </a:r>
          </a:p>
          <a:p>
            <a:pPr>
              <a:buFontTx/>
              <a:buChar char="-"/>
            </a:pPr>
            <a:r>
              <a:rPr lang="fr-FR" dirty="0" err="1" smtClean="0"/>
              <a:t>Often</a:t>
            </a:r>
            <a:r>
              <a:rPr lang="fr-FR" dirty="0" smtClean="0"/>
              <a:t> </a:t>
            </a: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/>
              <a:t>discrepancies</a:t>
            </a:r>
            <a:r>
              <a:rPr lang="fr-FR" dirty="0" smtClean="0"/>
              <a:t>, </a:t>
            </a:r>
            <a:r>
              <a:rPr lang="fr-FR" dirty="0" err="1" smtClean="0"/>
              <a:t>inhomogeneities</a:t>
            </a:r>
            <a:r>
              <a:rPr lang="fr-FR" dirty="0" smtClean="0"/>
              <a:t>, </a:t>
            </a:r>
            <a:r>
              <a:rPr lang="fr-FR" dirty="0" err="1" smtClean="0"/>
              <a:t>unstabilities</a:t>
            </a:r>
            <a:endParaRPr lang="fr-FR" dirty="0" smtClean="0"/>
          </a:p>
          <a:p>
            <a:pPr>
              <a:buFontTx/>
              <a:buChar char="-"/>
            </a:pPr>
            <a:r>
              <a:rPr lang="fr-FR" dirty="0" err="1" smtClean="0"/>
              <a:t>Thru</a:t>
            </a:r>
            <a:r>
              <a:rPr lang="fr-FR" dirty="0" smtClean="0"/>
              <a:t>-</a:t>
            </a:r>
            <a:r>
              <a:rPr lang="fr-FR" dirty="0" err="1" smtClean="0"/>
              <a:t>resistivity</a:t>
            </a:r>
            <a:r>
              <a:rPr lang="fr-FR" dirty="0" smtClean="0"/>
              <a:t> </a:t>
            </a:r>
            <a:r>
              <a:rPr lang="fr-FR" dirty="0" err="1" smtClean="0"/>
              <a:t>sometimes</a:t>
            </a:r>
            <a:r>
              <a:rPr lang="fr-FR" dirty="0" smtClean="0"/>
              <a:t> </a:t>
            </a:r>
            <a:r>
              <a:rPr lang="fr-FR" dirty="0" err="1"/>
              <a:t>i</a:t>
            </a:r>
            <a:r>
              <a:rPr lang="fr-FR" dirty="0" err="1" smtClean="0"/>
              <a:t>nconsistent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surface </a:t>
            </a:r>
            <a:r>
              <a:rPr lang="fr-FR" dirty="0" err="1" smtClean="0"/>
              <a:t>resistivity</a:t>
            </a:r>
            <a:endParaRPr lang="fr-FR" dirty="0"/>
          </a:p>
        </p:txBody>
      </p:sp>
      <p:sp>
        <p:nvSpPr>
          <p:cNvPr id="18" name="Espace réservé de la date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13/04/2011, RD51 CERN</a:t>
            </a:r>
            <a:endParaRPr lang="fr-FR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FFBBC-DC7C-4C90-8FE9-14240F89F0E5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Experience with resistive coatings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1228" y="1622673"/>
            <a:ext cx="5083180" cy="3822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539552" y="622429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Diagnostic </a:t>
            </a:r>
            <a:r>
              <a:rPr lang="fr-FR" dirty="0" err="1" smtClean="0"/>
              <a:t>tools</a:t>
            </a:r>
            <a:r>
              <a:rPr lang="fr-FR" dirty="0" smtClean="0"/>
              <a:t> : thermal image of the prototype </a:t>
            </a:r>
            <a:r>
              <a:rPr lang="fr-FR" dirty="0" err="1" smtClean="0"/>
              <a:t>with</a:t>
            </a:r>
            <a:r>
              <a:rPr lang="fr-FR" dirty="0" smtClean="0"/>
              <a:t> a </a:t>
            </a:r>
            <a:r>
              <a:rPr lang="fr-FR" dirty="0" err="1" smtClean="0"/>
              <a:t>high</a:t>
            </a:r>
            <a:r>
              <a:rPr lang="fr-FR" dirty="0" smtClean="0"/>
              <a:t>-</a:t>
            </a:r>
            <a:r>
              <a:rPr lang="fr-FR" dirty="0" err="1" smtClean="0"/>
              <a:t>resistivity</a:t>
            </a:r>
            <a:r>
              <a:rPr lang="fr-FR" dirty="0" smtClean="0"/>
              <a:t> layer and a </a:t>
            </a:r>
            <a:r>
              <a:rPr lang="fr-FR" dirty="0" err="1" smtClean="0"/>
              <a:t>lower</a:t>
            </a:r>
            <a:r>
              <a:rPr lang="fr-FR" dirty="0" smtClean="0"/>
              <a:t>-</a:t>
            </a:r>
            <a:r>
              <a:rPr lang="fr-FR" dirty="0" err="1" smtClean="0"/>
              <a:t>resistivity</a:t>
            </a:r>
            <a:r>
              <a:rPr lang="fr-FR" dirty="0" smtClean="0"/>
              <a:t> layer on top (N. </a:t>
            </a:r>
            <a:r>
              <a:rPr lang="fr-FR" dirty="0" err="1" smtClean="0"/>
              <a:t>Wyrsch</a:t>
            </a:r>
            <a:r>
              <a:rPr lang="fr-FR" dirty="0" smtClean="0"/>
              <a:t>, EPFL, </a:t>
            </a:r>
            <a:r>
              <a:rPr lang="fr-FR" dirty="0" err="1" smtClean="0"/>
              <a:t>Neuchatel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39552" y="3573016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Hot spots due to </a:t>
            </a:r>
            <a:r>
              <a:rPr lang="fr-FR" dirty="0" err="1" smtClean="0"/>
              <a:t>leakage</a:t>
            </a:r>
            <a:r>
              <a:rPr lang="fr-FR" dirty="0" smtClean="0"/>
              <a:t> </a:t>
            </a:r>
            <a:r>
              <a:rPr lang="fr-FR" dirty="0" err="1" smtClean="0"/>
              <a:t>current</a:t>
            </a:r>
            <a:endParaRPr lang="fr-FR" dirty="0"/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2699792" y="3933056"/>
            <a:ext cx="1728192" cy="57606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653136"/>
            <a:ext cx="1661343" cy="799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13/04/2011, RD51 CERN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FFBBC-DC7C-4C90-8FE9-14240F89F0E5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Experience with resistive coatings</a:t>
            </a:r>
            <a:endParaRPr lang="fr-F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474</Words>
  <Application>Microsoft Office PowerPoint</Application>
  <PresentationFormat>Affichage à l'écran (4:3)</PresentationFormat>
  <Paragraphs>88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Experience with resistive coatings at Saclay</vt:lpstr>
      <vt:lpstr>ILC-TPC : charge spreading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</vt:vector>
  </TitlesOfParts>
  <Company>cea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Experience with resistive coatings at Saclay</dc:title>
  <dc:creator>Paul Colas</dc:creator>
  <cp:lastModifiedBy>Paul Colas</cp:lastModifiedBy>
  <cp:revision>7</cp:revision>
  <dcterms:created xsi:type="dcterms:W3CDTF">2011-04-12T22:04:52Z</dcterms:created>
  <dcterms:modified xsi:type="dcterms:W3CDTF">2011-04-13T10:28:03Z</dcterms:modified>
</cp:coreProperties>
</file>