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95" r:id="rId4"/>
    <p:sldId id="399" r:id="rId5"/>
    <p:sldId id="407" r:id="rId6"/>
    <p:sldId id="408" r:id="rId7"/>
    <p:sldId id="404" r:id="rId8"/>
    <p:sldId id="397" r:id="rId9"/>
    <p:sldId id="398" r:id="rId10"/>
    <p:sldId id="405" r:id="rId11"/>
    <p:sldId id="406" r:id="rId12"/>
    <p:sldId id="396" r:id="rId13"/>
    <p:sldId id="410" r:id="rId14"/>
    <p:sldId id="409" r:id="rId15"/>
    <p:sldId id="401" r:id="rId16"/>
    <p:sldId id="400" r:id="rId17"/>
    <p:sldId id="304" r:id="rId18"/>
    <p:sldId id="310" r:id="rId19"/>
    <p:sldId id="330" r:id="rId20"/>
    <p:sldId id="403" r:id="rId21"/>
    <p:sldId id="356" r:id="rId22"/>
    <p:sldId id="351" r:id="rId23"/>
    <p:sldId id="411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472" autoAdjust="0"/>
  </p:normalViewPr>
  <p:slideViewPr>
    <p:cSldViewPr>
      <p:cViewPr varScale="1">
        <p:scale>
          <a:sx n="84" d="100"/>
          <a:sy n="84" d="100"/>
        </p:scale>
        <p:origin x="-2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4E0A0-A884-4854-B1E3-40E5EC53C26E}" type="datetimeFigureOut">
              <a:rPr lang="fr-FR" smtClean="0"/>
              <a:pPr/>
              <a:t>13/04/2011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C95E-8C2D-42CE-8114-CD29843B7C1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5EE8-C426-4F9A-A5E8-BB48425C5209}" type="datetimeFigureOut">
              <a:rPr lang="fr-FR" smtClean="0"/>
              <a:pPr/>
              <a:t>13/04/2011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36A8-1527-4CDB-9B02-792F349C542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36A8-1527-4CDB-9B02-792F349C542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536A8-1527-4CDB-9B02-792F349C542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  <p:sp>
        <p:nvSpPr>
          <p:cNvPr id="1402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5022F-F3F7-41A4-89D8-7DB51A479357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536A8-1527-4CDB-9B02-792F349C542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Crete june 2009                                        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536A8-1527-4CDB-9B02-792F349C542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BE2BFF-1A80-4249-82AE-6FEB39D536C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en-US" dirty="0" smtClean="0"/>
              <a:t>RD51Collaboration meeting 13/04/2011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400800" cy="1752600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Resistors</a:t>
            </a:r>
            <a:r>
              <a:rPr lang="fr-FR" b="1" dirty="0" smtClean="0"/>
              <a:t> in </a:t>
            </a:r>
            <a:r>
              <a:rPr lang="fr-FR" b="1" dirty="0" err="1" smtClean="0"/>
              <a:t>Cern</a:t>
            </a:r>
            <a:r>
              <a:rPr lang="fr-FR" b="1" dirty="0" smtClean="0"/>
              <a:t> PCB </a:t>
            </a:r>
            <a:r>
              <a:rPr lang="fr-FR" b="1" dirty="0" err="1" smtClean="0"/>
              <a:t>worshop</a:t>
            </a:r>
            <a:endParaRPr lang="fr-FR" b="1" dirty="0"/>
          </a:p>
        </p:txBody>
      </p:sp>
      <p:pic>
        <p:nvPicPr>
          <p:cNvPr id="4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72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n-US" dirty="0" smtClean="0"/>
              <a:t>Polymer resistive pastes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33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7067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04864"/>
            <a:ext cx="34984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47664" y="5733256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Mohms</a:t>
            </a:r>
            <a:r>
              <a:rPr lang="en-US" b="1" dirty="0" smtClean="0"/>
              <a:t>/</a:t>
            </a:r>
            <a:r>
              <a:rPr lang="en-US" b="1" dirty="0" err="1" smtClean="0"/>
              <a:t>Sqr</a:t>
            </a:r>
            <a:r>
              <a:rPr lang="en-US" b="1" dirty="0" smtClean="0"/>
              <a:t> seems to be the limit for these polymers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1143000"/>
          </a:xfrm>
        </p:spPr>
        <p:txBody>
          <a:bodyPr/>
          <a:lstStyle/>
          <a:p>
            <a:r>
              <a:rPr lang="en-US" dirty="0" smtClean="0"/>
              <a:t>Polymer Resistive foils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076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47291"/>
          <a:stretch>
            <a:fillRect/>
          </a:stretch>
        </p:blipFill>
        <p:spPr bwMode="auto">
          <a:xfrm>
            <a:off x="395536" y="2564904"/>
            <a:ext cx="6781800" cy="101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57340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X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293096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2420888"/>
          <a:ext cx="4667250" cy="485775"/>
        </p:xfrm>
        <a:graphic>
          <a:graphicData uri="http://schemas.openxmlformats.org/presentationml/2006/ole">
            <p:oleObj spid="_x0000_s1026" name="Package" r:id="rId3" imgW="4667400" imgH="485640" progId="Package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59632" y="2996952"/>
          <a:ext cx="3495675" cy="485775"/>
        </p:xfrm>
        <a:graphic>
          <a:graphicData uri="http://schemas.openxmlformats.org/presentationml/2006/ole">
            <p:oleObj spid="_x0000_s1027" name="Package" r:id="rId4" imgW="3495600" imgH="485640" progId="Package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79712" y="3501008"/>
          <a:ext cx="2095500" cy="485775"/>
        </p:xfrm>
        <a:graphic>
          <a:graphicData uri="http://schemas.openxmlformats.org/presentationml/2006/ole">
            <p:oleObj spid="_x0000_s1028" name="Package" r:id="rId5" imgW="2095560" imgH="485640" progId="Package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4005064"/>
          <a:ext cx="4457700" cy="485775"/>
        </p:xfrm>
        <a:graphic>
          <a:graphicData uri="http://schemas.openxmlformats.org/presentationml/2006/ole">
            <p:oleObj spid="_x0000_s1029" name="Package" r:id="rId6" imgW="4457880" imgH="485640" progId="Package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84168" y="2132856"/>
          <a:ext cx="2393780" cy="3098117"/>
        </p:xfrm>
        <a:graphic>
          <a:graphicData uri="http://schemas.openxmlformats.org/presentationml/2006/ole">
            <p:oleObj spid="_x0000_s1030" name="Acrobat Document" r:id="rId7" imgW="5829076" imgH="7543759" progId="AcroExch.Document.7">
              <p:embed/>
            </p:oleObj>
          </a:graphicData>
        </a:graphic>
      </p:graphicFrame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09160"/>
          </a:xfrm>
        </p:spPr>
        <p:txBody>
          <a:bodyPr/>
          <a:lstStyle/>
          <a:p>
            <a:r>
              <a:rPr lang="en-US" b="1" dirty="0" smtClean="0"/>
              <a:t>Substrate</a:t>
            </a:r>
          </a:p>
          <a:p>
            <a:pPr lvl="1"/>
            <a:r>
              <a:rPr lang="en-US" b="1" dirty="0" smtClean="0"/>
              <a:t>Thin film</a:t>
            </a:r>
          </a:p>
          <a:p>
            <a:pPr lvl="2"/>
            <a:r>
              <a:rPr lang="en-US" b="1" dirty="0" smtClean="0"/>
              <a:t>Mineral materials: Ceramic, glass, silicon, metals </a:t>
            </a:r>
          </a:p>
          <a:p>
            <a:pPr lvl="2"/>
            <a:r>
              <a:rPr lang="en-US" b="1" dirty="0" smtClean="0"/>
              <a:t>Polymers </a:t>
            </a:r>
          </a:p>
          <a:p>
            <a:pPr lvl="1"/>
            <a:r>
              <a:rPr lang="en-US" b="1" dirty="0" smtClean="0"/>
              <a:t>Thick film</a:t>
            </a:r>
          </a:p>
          <a:p>
            <a:pPr lvl="2"/>
            <a:r>
              <a:rPr lang="en-US" b="1" dirty="0" smtClean="0"/>
              <a:t>Mineral materials: Ceramic, glass, silicon, metals</a:t>
            </a:r>
          </a:p>
          <a:p>
            <a:pPr lvl="1"/>
            <a:r>
              <a:rPr lang="en-US" b="1" dirty="0" smtClean="0"/>
              <a:t>Polymers</a:t>
            </a:r>
          </a:p>
          <a:p>
            <a:pPr lvl="2"/>
            <a:r>
              <a:rPr lang="en-US" b="1" dirty="0" smtClean="0"/>
              <a:t>All type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guide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extBox 19"/>
          <p:cNvSpPr txBox="1">
            <a:spLocks noGrp="1"/>
          </p:cNvSpPr>
          <p:nvPr>
            <p:ph idx="1"/>
          </p:nvPr>
        </p:nvSpPr>
        <p:spPr>
          <a:xfrm>
            <a:off x="395536" y="1311866"/>
            <a:ext cx="8229600" cy="554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-High values</a:t>
            </a:r>
          </a:p>
          <a:p>
            <a:pPr lvl="1"/>
            <a:r>
              <a:rPr lang="en-US" b="1" dirty="0" smtClean="0"/>
              <a:t>Thick-film on ceramic (up to 1-10 </a:t>
            </a:r>
            <a:r>
              <a:rPr lang="en-US" b="1" dirty="0" err="1" smtClean="0"/>
              <a:t>GOhms</a:t>
            </a:r>
            <a:r>
              <a:rPr lang="en-US" b="1" dirty="0" smtClean="0"/>
              <a:t>/</a:t>
            </a:r>
            <a:r>
              <a:rPr lang="en-US" b="1" dirty="0" err="1" smtClean="0"/>
              <a:t>sqr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Thin-film on polymer (antistatic material 10G-100GOhms/</a:t>
            </a:r>
            <a:r>
              <a:rPr lang="en-US" b="1" dirty="0" err="1" smtClean="0"/>
              <a:t>sqr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Polymer patterned layers</a:t>
            </a:r>
          </a:p>
          <a:p>
            <a:r>
              <a:rPr lang="en-US" b="1" dirty="0" smtClean="0"/>
              <a:t>-Precision </a:t>
            </a:r>
          </a:p>
          <a:p>
            <a:pPr lvl="1"/>
            <a:r>
              <a:rPr lang="en-US" b="1" dirty="0" smtClean="0"/>
              <a:t>Thick film on ceramic (up to 1 </a:t>
            </a:r>
            <a:r>
              <a:rPr lang="en-US" b="1" dirty="0" err="1" smtClean="0"/>
              <a:t>GOhms</a:t>
            </a:r>
            <a:r>
              <a:rPr lang="en-US" b="1" dirty="0" smtClean="0"/>
              <a:t>/</a:t>
            </a:r>
            <a:r>
              <a:rPr lang="en-US" b="1" dirty="0" err="1" smtClean="0"/>
              <a:t>sqr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Thin film low values (up to 100kOhms/</a:t>
            </a:r>
            <a:r>
              <a:rPr lang="en-US" b="1" dirty="0" err="1" smtClean="0"/>
              <a:t>sqr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-Large size </a:t>
            </a:r>
          </a:p>
          <a:p>
            <a:pPr lvl="1"/>
            <a:r>
              <a:rPr lang="en-US" b="1" dirty="0" smtClean="0"/>
              <a:t>Polymers </a:t>
            </a:r>
          </a:p>
          <a:p>
            <a:pPr lvl="1"/>
            <a:r>
              <a:rPr lang="en-US" b="1" dirty="0" smtClean="0"/>
              <a:t> Thin-film on polymers</a:t>
            </a:r>
          </a:p>
          <a:p>
            <a:endParaRPr lang="en-US" b="1" dirty="0" smtClean="0"/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</p:spPr>
        <p:txBody>
          <a:bodyPr/>
          <a:lstStyle/>
          <a:p>
            <a:r>
              <a:rPr lang="en-US" smtClean="0"/>
              <a:t>13/04/2011</a:t>
            </a:r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598469" y="3005485"/>
            <a:ext cx="4857784" cy="48324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Substrate PCB or Ceramic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83942" y="292494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02031" y="292494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771800" y="292494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93248" y="292494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463016" y="292494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98469" y="3915989"/>
            <a:ext cx="4857784" cy="2416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98469" y="4157613"/>
            <a:ext cx="4857784" cy="48324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983942" y="4077071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902031" y="4077071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71800" y="4077071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593248" y="4077071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463016" y="4077071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Full Resistive I</a:t>
            </a:r>
            <a:endParaRPr lang="fr-FR" sz="4000" dirty="0"/>
          </a:p>
        </p:txBody>
      </p:sp>
      <p:sp>
        <p:nvSpPr>
          <p:cNvPr id="80" name="TextBox 19"/>
          <p:cNvSpPr txBox="1"/>
          <p:nvPr/>
        </p:nvSpPr>
        <p:spPr>
          <a:xfrm>
            <a:off x="5796136" y="2204864"/>
            <a:ext cx="307183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-Type:</a:t>
            </a:r>
          </a:p>
          <a:p>
            <a:r>
              <a:rPr lang="en-US" sz="1600" b="1" dirty="0" smtClean="0"/>
              <a:t>	Thin film</a:t>
            </a:r>
          </a:p>
          <a:p>
            <a:r>
              <a:rPr lang="en-US" sz="1600" b="1" dirty="0" smtClean="0"/>
              <a:t>	Thick film</a:t>
            </a:r>
          </a:p>
          <a:p>
            <a:r>
              <a:rPr lang="en-US" sz="1600" b="1" dirty="0" smtClean="0"/>
              <a:t>	Resistive polymer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-Deposit:</a:t>
            </a:r>
          </a:p>
          <a:p>
            <a:r>
              <a:rPr lang="en-US" sz="1600" b="1" dirty="0" smtClean="0"/>
              <a:t>	Vacuum deposit*</a:t>
            </a:r>
          </a:p>
          <a:p>
            <a:r>
              <a:rPr lang="en-US" sz="1600" b="1" dirty="0" smtClean="0"/>
              <a:t>	Painting</a:t>
            </a:r>
          </a:p>
          <a:p>
            <a:r>
              <a:rPr lang="en-US" sz="1600" b="1" dirty="0" smtClean="0"/>
              <a:t>	Screen printing</a:t>
            </a:r>
          </a:p>
          <a:p>
            <a:r>
              <a:rPr lang="en-US" sz="1600" b="1" dirty="0" smtClean="0"/>
              <a:t>	Spraying*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* Not made at CERN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914400" y="4724400"/>
            <a:ext cx="7696200" cy="762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1981200" y="4648200"/>
            <a:ext cx="2590800" cy="762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4800600" y="4648200"/>
            <a:ext cx="2590800" cy="762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3048000" y="4724400"/>
            <a:ext cx="228600" cy="7620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867400" y="4724400"/>
            <a:ext cx="228600" cy="7620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914400" y="4419600"/>
            <a:ext cx="7696200" cy="2286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2" name="Rectangle 10"/>
          <p:cNvSpPr>
            <a:spLocks noChangeArrowheads="1"/>
          </p:cNvSpPr>
          <p:nvPr/>
        </p:nvSpPr>
        <p:spPr bwMode="auto">
          <a:xfrm>
            <a:off x="914400" y="4648200"/>
            <a:ext cx="1066800" cy="762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3" name="Rectangle 11"/>
          <p:cNvSpPr>
            <a:spLocks noChangeArrowheads="1"/>
          </p:cNvSpPr>
          <p:nvPr/>
        </p:nvSpPr>
        <p:spPr bwMode="auto">
          <a:xfrm>
            <a:off x="4572000" y="4648200"/>
            <a:ext cx="228600" cy="762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4" name="Rectangle 12"/>
          <p:cNvSpPr>
            <a:spLocks noChangeArrowheads="1"/>
          </p:cNvSpPr>
          <p:nvPr/>
        </p:nvSpPr>
        <p:spPr bwMode="auto">
          <a:xfrm>
            <a:off x="7391400" y="4648200"/>
            <a:ext cx="1219200" cy="762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1371600" y="4343400"/>
            <a:ext cx="6629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7596" name="Rectangle 15"/>
          <p:cNvSpPr>
            <a:spLocks noChangeArrowheads="1"/>
          </p:cNvSpPr>
          <p:nvPr/>
        </p:nvSpPr>
        <p:spPr bwMode="auto">
          <a:xfrm>
            <a:off x="914400" y="4343400"/>
            <a:ext cx="457200" cy="762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7" name="Rectangle 16"/>
          <p:cNvSpPr>
            <a:spLocks noChangeArrowheads="1"/>
          </p:cNvSpPr>
          <p:nvPr/>
        </p:nvSpPr>
        <p:spPr bwMode="auto">
          <a:xfrm>
            <a:off x="8001000" y="4343400"/>
            <a:ext cx="609600" cy="762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8" name="Rectangle 17"/>
          <p:cNvSpPr>
            <a:spLocks noChangeArrowheads="1"/>
          </p:cNvSpPr>
          <p:nvPr/>
        </p:nvSpPr>
        <p:spPr bwMode="auto">
          <a:xfrm>
            <a:off x="1371600" y="4419600"/>
            <a:ext cx="228600" cy="10668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9" name="Rectangle 18"/>
          <p:cNvSpPr>
            <a:spLocks noChangeArrowheads="1"/>
          </p:cNvSpPr>
          <p:nvPr/>
        </p:nvSpPr>
        <p:spPr bwMode="auto">
          <a:xfrm>
            <a:off x="7772400" y="4419600"/>
            <a:ext cx="228600" cy="10668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0" name="Rectangle 19"/>
          <p:cNvSpPr>
            <a:spLocks noChangeArrowheads="1"/>
          </p:cNvSpPr>
          <p:nvPr/>
        </p:nvSpPr>
        <p:spPr bwMode="auto">
          <a:xfrm>
            <a:off x="2743200" y="5486400"/>
            <a:ext cx="838200" cy="762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1" name="Rectangle 20"/>
          <p:cNvSpPr>
            <a:spLocks noChangeArrowheads="1"/>
          </p:cNvSpPr>
          <p:nvPr/>
        </p:nvSpPr>
        <p:spPr bwMode="auto">
          <a:xfrm>
            <a:off x="5562600" y="5486400"/>
            <a:ext cx="838200" cy="762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2" name="Rectangle 21"/>
          <p:cNvSpPr>
            <a:spLocks noChangeArrowheads="1"/>
          </p:cNvSpPr>
          <p:nvPr/>
        </p:nvSpPr>
        <p:spPr bwMode="auto">
          <a:xfrm>
            <a:off x="7467600" y="5486400"/>
            <a:ext cx="838200" cy="762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3" name="Rectangle 22"/>
          <p:cNvSpPr>
            <a:spLocks noChangeArrowheads="1"/>
          </p:cNvSpPr>
          <p:nvPr/>
        </p:nvSpPr>
        <p:spPr bwMode="auto">
          <a:xfrm>
            <a:off x="1066800" y="5486400"/>
            <a:ext cx="838200" cy="762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4" name="Rectangle 59"/>
          <p:cNvSpPr>
            <a:spLocks noChangeArrowheads="1"/>
          </p:cNvSpPr>
          <p:nvPr/>
        </p:nvSpPr>
        <p:spPr bwMode="auto">
          <a:xfrm>
            <a:off x="930520" y="1563688"/>
            <a:ext cx="381000" cy="228600"/>
          </a:xfrm>
          <a:prstGeom prst="rect">
            <a:avLst/>
          </a:prstGeom>
          <a:solidFill>
            <a:srgbClr val="09D109"/>
          </a:solidFill>
          <a:ln w="9525">
            <a:solidFill>
              <a:srgbClr val="09D10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5" name="Text Box 60"/>
          <p:cNvSpPr txBox="1">
            <a:spLocks noChangeArrowheads="1"/>
          </p:cNvSpPr>
          <p:nvPr/>
        </p:nvSpPr>
        <p:spPr bwMode="auto">
          <a:xfrm>
            <a:off x="1417027" y="1524000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Copper </a:t>
            </a:r>
          </a:p>
        </p:txBody>
      </p:sp>
      <p:sp>
        <p:nvSpPr>
          <p:cNvPr id="67606" name="Rectangle 61"/>
          <p:cNvSpPr>
            <a:spLocks noChangeArrowheads="1"/>
          </p:cNvSpPr>
          <p:nvPr/>
        </p:nvSpPr>
        <p:spPr bwMode="auto">
          <a:xfrm>
            <a:off x="930520" y="1944688"/>
            <a:ext cx="381000" cy="228600"/>
          </a:xfrm>
          <a:prstGeom prst="rect">
            <a:avLst/>
          </a:prstGeom>
          <a:solidFill>
            <a:srgbClr val="F3F820"/>
          </a:solidFill>
          <a:ln w="9525">
            <a:solidFill>
              <a:srgbClr val="F3F82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7" name="Text Box 62"/>
          <p:cNvSpPr txBox="1">
            <a:spLocks noChangeArrowheads="1"/>
          </p:cNvSpPr>
          <p:nvPr/>
        </p:nvSpPr>
        <p:spPr bwMode="auto">
          <a:xfrm>
            <a:off x="1403648" y="1844824"/>
            <a:ext cx="3634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Dielectric: polymer or ceramic</a:t>
            </a:r>
            <a:endParaRPr lang="en-US" dirty="0"/>
          </a:p>
        </p:txBody>
      </p:sp>
      <p:sp>
        <p:nvSpPr>
          <p:cNvPr id="67608" name="Rectangle 63"/>
          <p:cNvSpPr>
            <a:spLocks noChangeArrowheads="1"/>
          </p:cNvSpPr>
          <p:nvPr/>
        </p:nvSpPr>
        <p:spPr bwMode="auto">
          <a:xfrm>
            <a:off x="930520" y="2325688"/>
            <a:ext cx="381000" cy="228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609" name="Text Box 64"/>
          <p:cNvSpPr txBox="1">
            <a:spLocks noChangeArrowheads="1"/>
          </p:cNvSpPr>
          <p:nvPr/>
        </p:nvSpPr>
        <p:spPr bwMode="auto">
          <a:xfrm>
            <a:off x="1447800" y="2209801"/>
            <a:ext cx="1927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PCB or ceramic</a:t>
            </a:r>
            <a:endParaRPr lang="en-US" dirty="0"/>
          </a:p>
        </p:txBody>
      </p:sp>
      <p:sp>
        <p:nvSpPr>
          <p:cNvPr id="44058" name="Rectangle 65"/>
          <p:cNvSpPr>
            <a:spLocks noChangeArrowheads="1"/>
          </p:cNvSpPr>
          <p:nvPr/>
        </p:nvSpPr>
        <p:spPr bwMode="auto">
          <a:xfrm>
            <a:off x="930520" y="2706688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7611" name="Text Box 66"/>
          <p:cNvSpPr txBox="1">
            <a:spLocks noChangeArrowheads="1"/>
          </p:cNvSpPr>
          <p:nvPr/>
        </p:nvSpPr>
        <p:spPr bwMode="auto">
          <a:xfrm>
            <a:off x="1475656" y="2564904"/>
            <a:ext cx="2927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Resistive layer (all types) </a:t>
            </a:r>
            <a:endParaRPr lang="en-US" dirty="0"/>
          </a:p>
        </p:txBody>
      </p:sp>
      <p:sp>
        <p:nvSpPr>
          <p:cNvPr id="67612" name="Text Box 70"/>
          <p:cNvSpPr txBox="1">
            <a:spLocks noChangeArrowheads="1"/>
          </p:cNvSpPr>
          <p:nvPr/>
        </p:nvSpPr>
        <p:spPr bwMode="auto">
          <a:xfrm>
            <a:off x="3419872" y="5805264"/>
            <a:ext cx="2430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Pads for read out</a:t>
            </a:r>
          </a:p>
        </p:txBody>
      </p:sp>
      <p:sp>
        <p:nvSpPr>
          <p:cNvPr id="67613" name="Line 71"/>
          <p:cNvSpPr>
            <a:spLocks noChangeShapeType="1"/>
          </p:cNvSpPr>
          <p:nvPr/>
        </p:nvSpPr>
        <p:spPr bwMode="auto">
          <a:xfrm flipH="1" flipV="1">
            <a:off x="3200400" y="5257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14" name="Line 72"/>
          <p:cNvSpPr>
            <a:spLocks noChangeShapeType="1"/>
          </p:cNvSpPr>
          <p:nvPr/>
        </p:nvSpPr>
        <p:spPr bwMode="auto">
          <a:xfrm flipV="1">
            <a:off x="5486400" y="5257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617" name="Espace réservé du contenu 3" descr="DSCN1792.JPG"/>
          <p:cNvPicPr>
            <a:picLocks noChangeAspect="1"/>
          </p:cNvPicPr>
          <p:nvPr/>
        </p:nvPicPr>
        <p:blipFill>
          <a:blip r:embed="rId3" cstate="print"/>
          <a:srcRect l="11334" t="6363" r="6561" b="11134"/>
          <a:stretch>
            <a:fillRect/>
          </a:stretch>
        </p:blipFill>
        <p:spPr bwMode="auto">
          <a:xfrm>
            <a:off x="6372200" y="764704"/>
            <a:ext cx="2590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18" name="ZoneTexte 77"/>
          <p:cNvSpPr txBox="1">
            <a:spLocks noChangeArrowheads="1"/>
          </p:cNvSpPr>
          <p:nvPr/>
        </p:nvSpPr>
        <p:spPr bwMode="auto">
          <a:xfrm>
            <a:off x="6350977" y="2971801"/>
            <a:ext cx="26035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200mm x 150mm</a:t>
            </a:r>
          </a:p>
          <a:p>
            <a:r>
              <a:rPr lang="en-GB" dirty="0"/>
              <a:t>Bulk </a:t>
            </a:r>
            <a:r>
              <a:rPr lang="en-GB" dirty="0" err="1" smtClean="0"/>
              <a:t>Micromegas</a:t>
            </a:r>
            <a:r>
              <a:rPr lang="en-GB" dirty="0" smtClean="0"/>
              <a:t> </a:t>
            </a:r>
            <a:r>
              <a:rPr lang="en-GB" dirty="0"/>
              <a:t>with</a:t>
            </a:r>
          </a:p>
          <a:p>
            <a:r>
              <a:rPr lang="en-GB" dirty="0" smtClean="0"/>
              <a:t>Full Resistive layer</a:t>
            </a:r>
            <a:endParaRPr lang="en-GB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251520" y="260648"/>
            <a:ext cx="8229600" cy="66632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Full Resistive Ii</a:t>
            </a:r>
            <a:endParaRPr kumimoji="0" lang="fr-FR" sz="32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72" name="Group 71"/>
          <p:cNvGrpSpPr/>
          <p:nvPr/>
        </p:nvGrpSpPr>
        <p:grpSpPr>
          <a:xfrm>
            <a:off x="571472" y="1285860"/>
            <a:ext cx="4857784" cy="3357586"/>
            <a:chOff x="928662" y="133328"/>
            <a:chExt cx="7181850" cy="6353212"/>
          </a:xfrm>
        </p:grpSpPr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928662" y="285728"/>
              <a:ext cx="7181850" cy="9144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PCB</a:t>
              </a: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498554" y="13332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855876" y="13332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141760" y="13332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5356206" y="13332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642090" y="13332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928662" y="1614478"/>
              <a:ext cx="7181850" cy="457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928662" y="2071678"/>
              <a:ext cx="7181850" cy="9144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PCB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498554" y="191927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855876" y="191927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4141760" y="191927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5356206" y="191927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6642090" y="1919278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928662" y="3357562"/>
              <a:ext cx="571504" cy="457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1498554" y="3662362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2855876" y="3662362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4141760" y="3662362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5356206" y="3662362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642090" y="3662362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2357422" y="3357562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3714744" y="3357562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5000628" y="3357562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6215074" y="3357562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7500958" y="3357562"/>
              <a:ext cx="571504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928662" y="3814762"/>
              <a:ext cx="7181850" cy="9144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PCB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498554" y="5419740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2855876" y="5419740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4141760" y="5419740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5356206" y="5419740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6642090" y="5419740"/>
              <a:ext cx="857256" cy="142876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00166" y="5143512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57488" y="5143512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14810" y="5143512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00694" y="5143512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15140" y="5143512"/>
              <a:ext cx="85725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3714744" y="5114940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5000628" y="5114940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6215074" y="5114940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>
              <a:off x="7500958" y="5114940"/>
              <a:ext cx="571504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928662" y="5114940"/>
              <a:ext cx="571504" cy="457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2357422" y="5114940"/>
              <a:ext cx="500066" cy="5715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928662" y="5572140"/>
              <a:ext cx="7181850" cy="9144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PCB</a:t>
              </a:r>
            </a:p>
          </p:txBody>
        </p:sp>
      </p:grp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Patterned resistive layer</a:t>
            </a:r>
            <a:endParaRPr lang="fr-FR" sz="4000" dirty="0"/>
          </a:p>
        </p:txBody>
      </p:sp>
      <p:pic>
        <p:nvPicPr>
          <p:cNvPr id="76" name="Picture 75" descr="resi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857760"/>
            <a:ext cx="2071702" cy="1552478"/>
          </a:xfrm>
          <a:prstGeom prst="rect">
            <a:avLst/>
          </a:prstGeom>
        </p:spPr>
      </p:pic>
      <p:pic>
        <p:nvPicPr>
          <p:cNvPr id="77" name="Picture 76" descr="881v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857760"/>
            <a:ext cx="2071702" cy="1552478"/>
          </a:xfrm>
          <a:prstGeom prst="rect">
            <a:avLst/>
          </a:prstGeom>
        </p:spPr>
      </p:pic>
      <p:pic>
        <p:nvPicPr>
          <p:cNvPr id="79" name="Picture 78" descr="SEDI SLHC R6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857760"/>
            <a:ext cx="2000264" cy="1498944"/>
          </a:xfrm>
          <a:prstGeom prst="rect">
            <a:avLst/>
          </a:prstGeom>
        </p:spPr>
      </p:pic>
      <p:sp>
        <p:nvSpPr>
          <p:cNvPr id="80" name="TextBox 19"/>
          <p:cNvSpPr txBox="1"/>
          <p:nvPr/>
        </p:nvSpPr>
        <p:spPr>
          <a:xfrm>
            <a:off x="5940152" y="1844824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All resistor type but needs: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-photolithography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 -and/or Wet etch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-and/or laser ablation</a:t>
            </a:r>
          </a:p>
          <a:p>
            <a:endParaRPr lang="en-US" sz="1600" b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Thick and plated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8992" y="6492875"/>
            <a:ext cx="2895600" cy="365125"/>
          </a:xfrm>
        </p:spPr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9" name="Image 18" descr="A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214818"/>
            <a:ext cx="2928958" cy="2194884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1071538" y="1285860"/>
            <a:ext cx="3000396" cy="2786082"/>
            <a:chOff x="5072066" y="2214554"/>
            <a:chExt cx="3000396" cy="2786082"/>
          </a:xfrm>
        </p:grpSpPr>
        <p:sp>
          <p:nvSpPr>
            <p:cNvPr id="8" name="Rectangle 7"/>
            <p:cNvSpPr/>
            <p:nvPr/>
          </p:nvSpPr>
          <p:spPr>
            <a:xfrm>
              <a:off x="5764216" y="2413478"/>
              <a:ext cx="1656184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072066" y="2214555"/>
              <a:ext cx="785818" cy="17383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286644" y="2214554"/>
              <a:ext cx="785818" cy="197645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72066" y="3929066"/>
              <a:ext cx="3000395" cy="107157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PCB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215073" y="3786188"/>
              <a:ext cx="714381" cy="142877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5857884" y="2214554"/>
              <a:ext cx="1428760" cy="214314"/>
            </a:xfrm>
            <a:prstGeom prst="rect">
              <a:avLst/>
            </a:prstGeom>
            <a:solidFill>
              <a:srgbClr val="DE4500"/>
            </a:solidFill>
            <a:ln w="9525">
              <a:solidFill>
                <a:srgbClr val="DE45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" name="TextBox 19"/>
          <p:cNvSpPr txBox="1"/>
          <p:nvPr/>
        </p:nvSpPr>
        <p:spPr>
          <a:xfrm>
            <a:off x="4932040" y="256490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Only Polymer resistors</a:t>
            </a:r>
          </a:p>
          <a:p>
            <a:endParaRPr lang="en-US" b="1" dirty="0" smtClean="0"/>
          </a:p>
          <a:p>
            <a:r>
              <a:rPr lang="en-US" b="1" dirty="0" smtClean="0"/>
              <a:t>-Thicknesses up to 200um</a:t>
            </a:r>
          </a:p>
          <a:p>
            <a:endParaRPr lang="en-US" b="1" dirty="0" smtClean="0"/>
          </a:p>
          <a:p>
            <a:r>
              <a:rPr lang="en-US" b="1" dirty="0" smtClean="0"/>
              <a:t>-Silver based glues for the top</a:t>
            </a: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dirty="0" smtClean="0"/>
              <a:t>Embedded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762000" cy="365125"/>
          </a:xfrm>
        </p:spPr>
        <p:txBody>
          <a:bodyPr/>
          <a:lstStyle/>
          <a:p>
            <a:fld id="{22BE2BFF-1A80-4249-82AE-6FEB39D536C0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38" name="Group 37"/>
          <p:cNvGrpSpPr/>
          <p:nvPr/>
        </p:nvGrpSpPr>
        <p:grpSpPr>
          <a:xfrm>
            <a:off x="323528" y="1196752"/>
            <a:ext cx="6120680" cy="4104456"/>
            <a:chOff x="552092" y="1484784"/>
            <a:chExt cx="8591908" cy="4410328"/>
          </a:xfrm>
        </p:grpSpPr>
        <p:sp>
          <p:nvSpPr>
            <p:cNvPr id="23" name="ZoneTexte 22"/>
            <p:cNvSpPr txBox="1"/>
            <p:nvPr/>
          </p:nvSpPr>
          <p:spPr>
            <a:xfrm>
              <a:off x="7286644" y="3789040"/>
              <a:ext cx="1857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75um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96836" y="5495002"/>
              <a:ext cx="2325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Copper</a:t>
              </a:r>
              <a:r>
                <a:rPr lang="en-US" sz="2000" dirty="0" smtClean="0">
                  <a:solidFill>
                    <a:schemeClr val="bg1"/>
                  </a:solidFill>
                </a:rPr>
                <a:t> strip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52092" y="1484784"/>
              <a:ext cx="8389744" cy="3929091"/>
              <a:chOff x="552092" y="1484784"/>
              <a:chExt cx="8389744" cy="3929091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552092" y="3270734"/>
                <a:ext cx="5786478" cy="1428760"/>
                <a:chOff x="1214414" y="3429000"/>
                <a:chExt cx="7072362" cy="1500198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214414" y="4714884"/>
                  <a:ext cx="7072362" cy="21431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214414" y="4286256"/>
                  <a:ext cx="1285884" cy="428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000364" y="4286256"/>
                  <a:ext cx="5214974" cy="428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071638" y="4071942"/>
                  <a:ext cx="1357354" cy="21431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500298" y="4143380"/>
                  <a:ext cx="500066" cy="64294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072198" y="4071942"/>
                  <a:ext cx="1357354" cy="21431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8992" y="4071942"/>
                  <a:ext cx="2714644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929454" y="3643314"/>
                  <a:ext cx="1285884" cy="428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214414" y="3643314"/>
                  <a:ext cx="5286412" cy="428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429388" y="3571876"/>
                  <a:ext cx="500066" cy="64294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071670" y="3429000"/>
                  <a:ext cx="5214974" cy="21431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429520" y="4000504"/>
                  <a:ext cx="785818" cy="428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214414" y="4071942"/>
                  <a:ext cx="857256" cy="428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22" name="Connecteur droit avec flèche 21"/>
              <p:cNvCxnSpPr/>
              <p:nvPr/>
            </p:nvCxnSpPr>
            <p:spPr>
              <a:xfrm rot="5400000">
                <a:off x="6521000" y="4000280"/>
                <a:ext cx="1000132" cy="1588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2176356" y="4990946"/>
                <a:ext cx="4429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Resistor</a:t>
                </a:r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 rot="10800000">
                <a:off x="5481314" y="4628058"/>
                <a:ext cx="1643074" cy="785817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2248364" y="2326650"/>
                <a:ext cx="4143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Pad </a:t>
                </a:r>
              </a:p>
            </p:txBody>
          </p:sp>
          <p:cxnSp>
            <p:nvCxnSpPr>
              <p:cNvPr id="36" name="Connecteur droit avec flèche 35"/>
              <p:cNvCxnSpPr/>
              <p:nvPr/>
            </p:nvCxnSpPr>
            <p:spPr>
              <a:xfrm rot="16200000" flipH="1">
                <a:off x="2552359" y="2913541"/>
                <a:ext cx="714380" cy="285758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6838634" y="2270602"/>
                <a:ext cx="2103202" cy="39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Microvia</a:t>
                </a:r>
                <a:endParaRPr lang="en-US" sz="20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4" name="Connecteur droit avec flèche 43"/>
              <p:cNvCxnSpPr>
                <a:stCxn id="43" idx="1"/>
              </p:cNvCxnSpPr>
              <p:nvPr/>
            </p:nvCxnSpPr>
            <p:spPr>
              <a:xfrm rot="10800000" flipV="1">
                <a:off x="4981256" y="2469029"/>
                <a:ext cx="1857380" cy="1230331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5"/>
              <p:cNvCxnSpPr/>
              <p:nvPr/>
            </p:nvCxnSpPr>
            <p:spPr>
              <a:xfrm rot="5400000" flipH="1" flipV="1">
                <a:off x="2656266" y="4166958"/>
                <a:ext cx="928693" cy="707885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Image 18" descr="AG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23728" y="1484784"/>
                <a:ext cx="1143963" cy="857256"/>
              </a:xfrm>
              <a:prstGeom prst="rect">
                <a:avLst/>
              </a:prstGeom>
            </p:spPr>
          </p:pic>
        </p:grpSp>
      </p:grpSp>
      <p:sp>
        <p:nvSpPr>
          <p:cNvPr id="40" name="TextBox 19"/>
          <p:cNvSpPr txBox="1"/>
          <p:nvPr/>
        </p:nvSpPr>
        <p:spPr>
          <a:xfrm>
            <a:off x="6444208" y="34290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All Resistors types</a:t>
            </a:r>
          </a:p>
          <a:p>
            <a:endParaRPr lang="en-US" b="1" dirty="0" smtClean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Terminology</a:t>
            </a:r>
          </a:p>
          <a:p>
            <a:endParaRPr lang="en-US" b="1" dirty="0" smtClean="0"/>
          </a:p>
          <a:p>
            <a:r>
              <a:rPr lang="en-US" b="1" dirty="0" smtClean="0"/>
              <a:t>Materials and techniques</a:t>
            </a:r>
          </a:p>
          <a:p>
            <a:endParaRPr lang="en-US" b="1" dirty="0" smtClean="0"/>
          </a:p>
          <a:p>
            <a:r>
              <a:rPr lang="en-US" b="1" dirty="0" smtClean="0"/>
              <a:t>Structures made at CERN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Rui De Oliveira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pt-BR" dirty="0" smtClean="0"/>
              <a:t>Rui De Oliveira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611560" y="2269125"/>
            <a:ext cx="4857784" cy="48324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PCB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97033" y="218858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15122" y="218858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784891" y="218858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606339" y="218858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476107" y="218858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11560" y="2971352"/>
            <a:ext cx="4857784" cy="2416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611560" y="3212976"/>
            <a:ext cx="4857784" cy="48324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PCB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997033" y="313243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915122" y="313243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784891" y="313243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606339" y="313243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476107" y="3132434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939680" y="3899676"/>
            <a:ext cx="5760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Resistive strip I</a:t>
            </a:r>
            <a:endParaRPr lang="fr-FR" sz="3600" dirty="0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579640" y="3971684"/>
            <a:ext cx="4896544" cy="24162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579640" y="4187708"/>
            <a:ext cx="4896544" cy="50884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PCB</a:t>
            </a: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939680" y="4115700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875784" y="4115700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2739880" y="4115700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603976" y="4115700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4468072" y="4115700"/>
            <a:ext cx="579846" cy="75508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875784" y="3899676"/>
            <a:ext cx="5760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739880" y="3899676"/>
            <a:ext cx="5760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603976" y="3899676"/>
            <a:ext cx="5760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8072" y="3899676"/>
            <a:ext cx="57606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19"/>
          <p:cNvSpPr txBox="1"/>
          <p:nvPr/>
        </p:nvSpPr>
        <p:spPr>
          <a:xfrm>
            <a:off x="5868144" y="2492896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All resistor type but needs: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-photolithography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 -and/or Wet etch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-and/or laser ablation</a:t>
            </a:r>
          </a:p>
          <a:p>
            <a:endParaRPr lang="en-US" sz="1600" b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Resistive strip II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1" name="Connecteur droit avec flèche 74"/>
          <p:cNvCxnSpPr/>
          <p:nvPr/>
        </p:nvCxnSpPr>
        <p:spPr>
          <a:xfrm rot="10800000">
            <a:off x="2468948" y="3132418"/>
            <a:ext cx="3214710" cy="1588"/>
          </a:xfrm>
          <a:prstGeom prst="straightConnector1">
            <a:avLst/>
          </a:prstGeom>
          <a:ln w="508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611692" y="3703922"/>
            <a:ext cx="65128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969410" y="3703922"/>
            <a:ext cx="65128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254634" y="3846798"/>
            <a:ext cx="3714776" cy="28575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611560" y="3703922"/>
            <a:ext cx="99060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6612352" y="3703922"/>
            <a:ext cx="990608" cy="46394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11692" y="4132550"/>
            <a:ext cx="6715172" cy="142876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611560" y="3132418"/>
            <a:ext cx="99060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6612352" y="3132418"/>
            <a:ext cx="99060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1611692" y="3132418"/>
            <a:ext cx="642942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5969410" y="3132418"/>
            <a:ext cx="63341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2254634" y="3775360"/>
            <a:ext cx="3714776" cy="151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95" idx="1"/>
            <a:endCxn id="96" idx="3"/>
          </p:cNvCxnSpPr>
          <p:nvPr/>
        </p:nvCxnSpPr>
        <p:spPr>
          <a:xfrm rot="10800000" flipH="1">
            <a:off x="611560" y="3435828"/>
            <a:ext cx="69914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660232" y="5157192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Copper Strip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034314" y="51423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Resistive Strip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65962" y="51423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Dielectric 0.1mm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38170" y="2622092"/>
            <a:ext cx="293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Active area up to 1m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11560" y="1917972"/>
            <a:ext cx="571504" cy="142876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611692" y="1917972"/>
            <a:ext cx="571504" cy="142876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11560" y="2060848"/>
            <a:ext cx="2571768" cy="35719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PCB</a:t>
            </a:r>
            <a:endParaRPr lang="fr-FR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611824" y="1917972"/>
            <a:ext cx="571504" cy="142876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183064" y="1917972"/>
            <a:ext cx="428628" cy="1428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183196" y="1917972"/>
            <a:ext cx="428628" cy="1428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11560" y="1775096"/>
            <a:ext cx="2571768" cy="1428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1183064" y="1632220"/>
            <a:ext cx="428628" cy="1428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183196" y="1632220"/>
            <a:ext cx="428628" cy="1428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611692" y="1632220"/>
            <a:ext cx="571504" cy="142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11824" y="1632220"/>
            <a:ext cx="571504" cy="142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611560" y="1632220"/>
            <a:ext cx="571504" cy="142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ZoneTexte 60"/>
          <p:cNvSpPr txBox="1"/>
          <p:nvPr/>
        </p:nvSpPr>
        <p:spPr>
          <a:xfrm>
            <a:off x="3540518" y="17036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Cross section</a:t>
            </a: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611560" y="4275426"/>
            <a:ext cx="7929618" cy="461315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PCB</a:t>
            </a:r>
          </a:p>
        </p:txBody>
      </p:sp>
      <p:cxnSp>
        <p:nvCxnSpPr>
          <p:cNvPr id="52" name="Connecteur droit avec flèche 77"/>
          <p:cNvCxnSpPr/>
          <p:nvPr/>
        </p:nvCxnSpPr>
        <p:spPr>
          <a:xfrm rot="16200000" flipV="1">
            <a:off x="4143181" y="4387143"/>
            <a:ext cx="1295574" cy="21488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77"/>
          <p:cNvCxnSpPr/>
          <p:nvPr/>
        </p:nvCxnSpPr>
        <p:spPr>
          <a:xfrm rot="16200000" flipV="1">
            <a:off x="7011531" y="4519189"/>
            <a:ext cx="938384" cy="30798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77"/>
          <p:cNvCxnSpPr/>
          <p:nvPr/>
        </p:nvCxnSpPr>
        <p:spPr>
          <a:xfrm rot="5400000" flipH="1" flipV="1">
            <a:off x="1693769" y="4170549"/>
            <a:ext cx="1152128" cy="79151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724e72ac-7dc2-464f-91ab-bdb4afee62c5" descr="73F73B0B-78A5-42BE-88AD-8C6261E71F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20688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Resistive strip III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00232" y="3357562"/>
            <a:ext cx="3714776" cy="28575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7158" y="3214686"/>
            <a:ext cx="1633550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15008" y="3214686"/>
            <a:ext cx="1633550" cy="463944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28794" y="3643314"/>
            <a:ext cx="6143668" cy="142876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7158" y="2643182"/>
            <a:ext cx="99060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357950" y="2643182"/>
            <a:ext cx="99060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57290" y="2643182"/>
            <a:ext cx="642942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715008" y="2643182"/>
            <a:ext cx="633418" cy="60682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71472" y="3286124"/>
            <a:ext cx="542928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5" idx="1"/>
            <a:endCxn id="16" idx="3"/>
          </p:cNvCxnSpPr>
          <p:nvPr/>
        </p:nvCxnSpPr>
        <p:spPr>
          <a:xfrm rot="10800000" flipH="1">
            <a:off x="357158" y="2946592"/>
            <a:ext cx="69914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357158" y="3786190"/>
            <a:ext cx="7929618" cy="46131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PCB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71472" y="3643314"/>
            <a:ext cx="704856" cy="133352"/>
          </a:xfrm>
          <a:prstGeom prst="rect">
            <a:avLst/>
          </a:prstGeom>
          <a:solidFill>
            <a:srgbClr val="DE4500"/>
          </a:solidFill>
          <a:ln w="9525">
            <a:solidFill>
              <a:srgbClr val="DE4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71472" y="3429000"/>
            <a:ext cx="7048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77"/>
          <p:cNvCxnSpPr/>
          <p:nvPr/>
        </p:nvCxnSpPr>
        <p:spPr>
          <a:xfrm rot="16200000" flipV="1">
            <a:off x="3643306" y="3643314"/>
            <a:ext cx="1071570" cy="50006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74"/>
          <p:cNvCxnSpPr>
            <a:endCxn id="22" idx="2"/>
          </p:cNvCxnSpPr>
          <p:nvPr/>
        </p:nvCxnSpPr>
        <p:spPr>
          <a:xfrm rot="16200000" flipV="1">
            <a:off x="707205" y="3993361"/>
            <a:ext cx="795342" cy="36195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74"/>
          <p:cNvCxnSpPr/>
          <p:nvPr/>
        </p:nvCxnSpPr>
        <p:spPr>
          <a:xfrm rot="16200000" flipH="1">
            <a:off x="964381" y="2607463"/>
            <a:ext cx="1000132" cy="21431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77"/>
          <p:cNvCxnSpPr/>
          <p:nvPr/>
        </p:nvCxnSpPr>
        <p:spPr>
          <a:xfrm rot="16200000" flipV="1">
            <a:off x="6572264" y="3929066"/>
            <a:ext cx="857256" cy="42862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714744" y="450057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Resistive Strip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58016" y="4500570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Copper Strip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28662" y="45720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GND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8596" y="157161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Embedded resistor</a:t>
            </a:r>
          </a:p>
        </p:txBody>
      </p:sp>
      <p:pic>
        <p:nvPicPr>
          <p:cNvPr id="30" name="724e72ac-7dc2-464f-91ab-bdb4afee62c5" descr="73F73B0B-78A5-42BE-88AD-8C6261E71F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Terminilogy</a:t>
            </a:r>
            <a:endParaRPr lang="en-US" dirty="0"/>
          </a:p>
        </p:txBody>
      </p:sp>
      <p:pic>
        <p:nvPicPr>
          <p:cNvPr id="7" name="Content Placeholder 6" descr="resistiv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248472" cy="44254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4048" y="1124744"/>
            <a:ext cx="39604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-A Resistor is define by:</a:t>
            </a:r>
          </a:p>
          <a:p>
            <a:r>
              <a:rPr lang="en-US" sz="1400" b="1" dirty="0" smtClean="0"/>
              <a:t>	-Value  Ohms</a:t>
            </a:r>
          </a:p>
          <a:p>
            <a:r>
              <a:rPr lang="en-US" sz="1400" b="1" dirty="0" smtClean="0"/>
              <a:t>	-Precision  %</a:t>
            </a:r>
          </a:p>
          <a:p>
            <a:r>
              <a:rPr lang="en-US" sz="1400" b="1" dirty="0" smtClean="0"/>
              <a:t>	-TCR   </a:t>
            </a:r>
            <a:r>
              <a:rPr lang="en-US" sz="1400" b="1" dirty="0" err="1" smtClean="0"/>
              <a:t>ppm</a:t>
            </a:r>
            <a:r>
              <a:rPr lang="en-US" sz="1400" b="1" dirty="0" smtClean="0"/>
              <a:t>/Deg C</a:t>
            </a:r>
          </a:p>
          <a:p>
            <a:r>
              <a:rPr lang="en-US" sz="1400" b="1" dirty="0" smtClean="0"/>
              <a:t>	-max power W or W/m2</a:t>
            </a:r>
          </a:p>
          <a:p>
            <a:r>
              <a:rPr lang="en-US" sz="1400" b="1" dirty="0" smtClean="0"/>
              <a:t>	-breakdown voltage V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-Resistivity  in Ohm*m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-Sheet resistance or surface resistivity in Ohm/</a:t>
            </a:r>
            <a:r>
              <a:rPr lang="en-US" sz="1400" b="1" dirty="0" err="1" smtClean="0"/>
              <a:t>sqr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-TCR: Temperature coefficient of the resistor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-</a:t>
            </a:r>
            <a:r>
              <a:rPr lang="en-US" sz="1400" b="1" dirty="0" err="1" smtClean="0"/>
              <a:t>Cermet</a:t>
            </a:r>
            <a:r>
              <a:rPr lang="en-US" sz="1400" b="1" dirty="0" smtClean="0"/>
              <a:t>: is a composite material composed of ceramic (</a:t>
            </a:r>
            <a:r>
              <a:rPr lang="en-US" sz="1400" b="1" dirty="0" err="1" smtClean="0"/>
              <a:t>cer</a:t>
            </a:r>
            <a:r>
              <a:rPr lang="en-US" sz="1400" b="1" dirty="0" smtClean="0"/>
              <a:t>) and metallic (met) materials.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b="1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Rs: Sheet resistance</a:t>
            </a:r>
            <a:r>
              <a:rPr lang="en-US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Ω/sq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" name="Picture 9" descr="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861048"/>
            <a:ext cx="2596174" cy="7713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 descr="Sheet_resist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772816"/>
            <a:ext cx="3295650" cy="933450"/>
          </a:xfrm>
          <a:prstGeom prst="rect">
            <a:avLst/>
          </a:prstGeom>
        </p:spPr>
      </p:pic>
      <p:pic>
        <p:nvPicPr>
          <p:cNvPr id="14" name="Picture 13" descr="R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861048"/>
            <a:ext cx="2936522" cy="792088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2087724" y="3104964"/>
            <a:ext cx="864096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112060" y="3104964"/>
            <a:ext cx="864096" cy="3600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5736" y="5661248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@ 300 K(</a:t>
            </a:r>
            <a:r>
              <a:rPr lang="el-GR" b="1" dirty="0" smtClean="0"/>
              <a:t>Ω·</a:t>
            </a:r>
            <a:r>
              <a:rPr lang="en-US" b="1" dirty="0" smtClean="0"/>
              <a:t>m)</a:t>
            </a:r>
          </a:p>
          <a:p>
            <a:pPr lvl="1"/>
            <a:r>
              <a:rPr lang="en-US" b="1" dirty="0" smtClean="0"/>
              <a:t>Silver 			16·10</a:t>
            </a:r>
            <a:r>
              <a:rPr lang="en-US" b="1" baseline="30000" dirty="0" smtClean="0"/>
              <a:t>-9</a:t>
            </a:r>
            <a:r>
              <a:rPr lang="en-US" b="1" dirty="0" smtClean="0"/>
              <a:t> (</a:t>
            </a:r>
            <a:r>
              <a:rPr lang="el-GR" b="1" dirty="0" smtClean="0"/>
              <a:t>Ω·</a:t>
            </a:r>
            <a:r>
              <a:rPr lang="en-US" b="1" dirty="0" smtClean="0"/>
              <a:t>m)</a:t>
            </a:r>
          </a:p>
          <a:p>
            <a:pPr lvl="1"/>
            <a:r>
              <a:rPr lang="en-US" b="1" dirty="0" smtClean="0"/>
              <a:t>Ruthenium 		 71 10</a:t>
            </a:r>
            <a:r>
              <a:rPr lang="en-US" b="1" baseline="30000" dirty="0" smtClean="0"/>
              <a:t>-9</a:t>
            </a:r>
            <a:r>
              <a:rPr lang="en-US" b="1" dirty="0" smtClean="0"/>
              <a:t> (</a:t>
            </a:r>
            <a:r>
              <a:rPr lang="en-US" b="1" dirty="0" err="1" smtClean="0"/>
              <a:t>Ω·m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Germanium 		460·10</a:t>
            </a:r>
            <a:r>
              <a:rPr lang="en-US" b="1" baseline="30000" dirty="0" smtClean="0"/>
              <a:t>-9</a:t>
            </a:r>
            <a:r>
              <a:rPr lang="en-US" b="1" dirty="0" smtClean="0"/>
              <a:t> (</a:t>
            </a:r>
            <a:r>
              <a:rPr lang="el-GR" b="1" dirty="0" smtClean="0"/>
              <a:t>Ω·</a:t>
            </a:r>
            <a:r>
              <a:rPr lang="en-US" b="1" dirty="0" smtClean="0"/>
              <a:t>m)</a:t>
            </a:r>
          </a:p>
          <a:p>
            <a:pPr lvl="1"/>
            <a:r>
              <a:rPr lang="en-US" b="1" dirty="0" smtClean="0"/>
              <a:t>Ni/Cr			1000·10</a:t>
            </a:r>
            <a:r>
              <a:rPr lang="en-US" b="1" baseline="30000" dirty="0" smtClean="0"/>
              <a:t>-9</a:t>
            </a:r>
            <a:r>
              <a:rPr lang="en-US" b="1" dirty="0" smtClean="0"/>
              <a:t> (</a:t>
            </a:r>
            <a:r>
              <a:rPr lang="el-GR" b="1" dirty="0" smtClean="0"/>
              <a:t>Ω·</a:t>
            </a:r>
            <a:r>
              <a:rPr lang="en-US" b="1" dirty="0" smtClean="0"/>
              <a:t>m)</a:t>
            </a:r>
          </a:p>
          <a:p>
            <a:pPr lvl="1"/>
            <a:r>
              <a:rPr lang="en-US" b="1" dirty="0" smtClean="0"/>
              <a:t>Carbone 		35 000·10</a:t>
            </a:r>
            <a:r>
              <a:rPr lang="en-US" b="1" baseline="30000" dirty="0" smtClean="0"/>
              <a:t>-9</a:t>
            </a:r>
            <a:r>
              <a:rPr lang="el-GR" b="1" dirty="0" smtClean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Ω·</a:t>
            </a:r>
            <a:r>
              <a:rPr lang="en-US" b="1" dirty="0" smtClean="0"/>
              <a:t>m)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families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Thin-film :Vacuum deposited metals/oxides</a:t>
            </a:r>
          </a:p>
          <a:p>
            <a:endParaRPr lang="en-US" b="1" dirty="0" smtClean="0"/>
          </a:p>
          <a:p>
            <a:r>
              <a:rPr lang="en-US" b="1" dirty="0" smtClean="0"/>
              <a:t>Thick-film : (</a:t>
            </a:r>
            <a:r>
              <a:rPr lang="en-US" b="1" dirty="0" err="1" smtClean="0"/>
              <a:t>Cer</a:t>
            </a:r>
            <a:r>
              <a:rPr lang="en-US" b="1" dirty="0" smtClean="0"/>
              <a:t>-met)</a:t>
            </a:r>
          </a:p>
          <a:p>
            <a:endParaRPr lang="en-US" b="1" dirty="0" smtClean="0"/>
          </a:p>
          <a:p>
            <a:r>
              <a:rPr lang="en-US" b="1" dirty="0" smtClean="0"/>
              <a:t>Polymer (epoxy, </a:t>
            </a:r>
            <a:r>
              <a:rPr lang="en-US" b="1" dirty="0" err="1" smtClean="0"/>
              <a:t>phenolic</a:t>
            </a:r>
            <a:r>
              <a:rPr lang="en-US" b="1" dirty="0" smtClean="0"/>
              <a:t>, polyimide)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028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6324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2819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612237" cy="161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27784" y="6093296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WEB SITE: http://www.ohmega.com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600400" cy="23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6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628800"/>
            <a:ext cx="4608512" cy="417646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/>
          <a:lstStyle/>
          <a:p>
            <a:r>
              <a:rPr lang="en-US" dirty="0" smtClean="0"/>
              <a:t>Thick film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13/04/2011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Rui De Oliveira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2BFF-1A80-4249-82AE-6FEB39D536C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 descr="es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60648"/>
            <a:ext cx="1440160" cy="9677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952328" cy="185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7344816" cy="323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12776"/>
            <a:ext cx="5724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35696" y="594928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Some supplier can build 100 </a:t>
            </a:r>
            <a:r>
              <a:rPr lang="en-US" b="1" dirty="0" err="1" smtClean="0"/>
              <a:t>Mohms</a:t>
            </a:r>
            <a:r>
              <a:rPr lang="en-US" b="1" dirty="0" smtClean="0"/>
              <a:t>/</a:t>
            </a:r>
            <a:r>
              <a:rPr lang="en-US" b="1" dirty="0" err="1" smtClean="0"/>
              <a:t>sqr</a:t>
            </a:r>
            <a:r>
              <a:rPr lang="en-US" b="1" dirty="0" smtClean="0"/>
              <a:t> pastes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4527</TotalTime>
  <Words>478</Words>
  <Application>Microsoft Office PowerPoint</Application>
  <PresentationFormat>On-screen Show (4:3)</PresentationFormat>
  <Paragraphs>232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Apex</vt:lpstr>
      <vt:lpstr>Package</vt:lpstr>
      <vt:lpstr>Acrobat Document</vt:lpstr>
      <vt:lpstr>RD51Collaboration meeting 13/04/2011 </vt:lpstr>
      <vt:lpstr>Summary</vt:lpstr>
      <vt:lpstr>Terminilogy</vt:lpstr>
      <vt:lpstr>Rs: Sheet resistance Ω/sq</vt:lpstr>
      <vt:lpstr>Some examples</vt:lpstr>
      <vt:lpstr>Resistor families </vt:lpstr>
      <vt:lpstr>Thin film </vt:lpstr>
      <vt:lpstr>Thin film </vt:lpstr>
      <vt:lpstr>Thick film </vt:lpstr>
      <vt:lpstr>Polymer resistive pastes</vt:lpstr>
      <vt:lpstr>Polymer Resistive foils</vt:lpstr>
      <vt:lpstr>Other products </vt:lpstr>
      <vt:lpstr>Selection guide</vt:lpstr>
      <vt:lpstr>Selection guide</vt:lpstr>
      <vt:lpstr>Full Resistive I</vt:lpstr>
      <vt:lpstr>Slide 16</vt:lpstr>
      <vt:lpstr>Patterned resistive layer</vt:lpstr>
      <vt:lpstr>Thick and plated</vt:lpstr>
      <vt:lpstr>Embedded</vt:lpstr>
      <vt:lpstr>Resistive strip I</vt:lpstr>
      <vt:lpstr>Resistive strip II</vt:lpstr>
      <vt:lpstr>Resistive strip III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Crete</dc:title>
  <dc:creator>mon pc</dc:creator>
  <cp:lastModifiedBy>rdeolive</cp:lastModifiedBy>
  <cp:revision>447</cp:revision>
  <dcterms:created xsi:type="dcterms:W3CDTF">2009-06-02T13:39:05Z</dcterms:created>
  <dcterms:modified xsi:type="dcterms:W3CDTF">2011-04-13T05:38:16Z</dcterms:modified>
</cp:coreProperties>
</file>