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9CCB83D-43C2-4B72-AF17-D264574C8CC4}" type="datetimeFigureOut">
              <a:rPr lang="fr-FR" smtClean="0"/>
              <a:pPr/>
              <a:t>10/05/2011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B5EBD1B-FD46-4EA2-A50A-C5E26386E6E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signals</a:t>
            </a:r>
            <a:r>
              <a:rPr lang="fr-FR" dirty="0" smtClean="0"/>
              <a:t>, rates, real </a:t>
            </a:r>
            <a:r>
              <a:rPr lang="fr-FR" dirty="0" err="1" smtClean="0"/>
              <a:t>estate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Electronics</a:t>
            </a:r>
            <a:r>
              <a:rPr lang="fr-FR" dirty="0" smtClean="0"/>
              <a:t> for LC TPC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Micromegas (as </a:t>
            </a:r>
            <a:r>
              <a:rPr lang="fr-FR" dirty="0" err="1" smtClean="0"/>
              <a:t>seen</a:t>
            </a:r>
            <a:r>
              <a:rPr lang="fr-FR" dirty="0" smtClean="0"/>
              <a:t> by </a:t>
            </a:r>
          </a:p>
          <a:p>
            <a:pPr>
              <a:buNone/>
            </a:pPr>
            <a:r>
              <a:rPr lang="fr-FR" dirty="0" smtClean="0"/>
              <a:t>a </a:t>
            </a:r>
            <a:r>
              <a:rPr lang="fr-FR" dirty="0" err="1" smtClean="0"/>
              <a:t>fast</a:t>
            </a:r>
            <a:r>
              <a:rPr lang="fr-FR" dirty="0" smtClean="0"/>
              <a:t> amplifier):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GEMs</a:t>
            </a:r>
            <a:r>
              <a:rPr lang="fr-FR" dirty="0" smtClean="0"/>
              <a:t>: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electron</a:t>
            </a:r>
            <a:r>
              <a:rPr lang="fr-FR" dirty="0" smtClean="0"/>
              <a:t> signal, but </a:t>
            </a:r>
            <a:r>
              <a:rPr lang="fr-FR" dirty="0" err="1" smtClean="0"/>
              <a:t>enlarged</a:t>
            </a:r>
            <a:r>
              <a:rPr lang="fr-FR" dirty="0" smtClean="0"/>
              <a:t> by longitudinal diffusion over the </a:t>
            </a:r>
            <a:r>
              <a:rPr lang="fr-FR" dirty="0" err="1" smtClean="0"/>
              <a:t>transfer</a:t>
            </a:r>
            <a:r>
              <a:rPr lang="fr-FR" dirty="0" smtClean="0"/>
              <a:t> gaps O(ns)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both</a:t>
            </a:r>
            <a:r>
              <a:rPr lang="fr-FR" dirty="0" smtClean="0"/>
              <a:t> cases, superposition of 50-70 </a:t>
            </a:r>
            <a:r>
              <a:rPr lang="fr-FR" dirty="0" err="1" smtClean="0"/>
              <a:t>electrons</a:t>
            </a:r>
            <a:r>
              <a:rPr lang="fr-FR" dirty="0" smtClean="0"/>
              <a:t> </a:t>
            </a:r>
            <a:r>
              <a:rPr lang="fr-FR" dirty="0" err="1" smtClean="0"/>
              <a:t>smeared</a:t>
            </a:r>
            <a:r>
              <a:rPr lang="fr-FR" dirty="0" smtClean="0"/>
              <a:t> by longitudinal diffusion (O(100 ns)) and </a:t>
            </a:r>
            <a:r>
              <a:rPr lang="fr-FR" dirty="0" err="1" smtClean="0"/>
              <a:t>track</a:t>
            </a:r>
            <a:r>
              <a:rPr lang="fr-FR" dirty="0" smtClean="0"/>
              <a:t> angle.</a:t>
            </a:r>
          </a:p>
          <a:p>
            <a:r>
              <a:rPr lang="fr-FR" dirty="0" smtClean="0"/>
              <a:t> No </a:t>
            </a:r>
            <a:r>
              <a:rPr lang="fr-FR" dirty="0" err="1" smtClean="0"/>
              <a:t>significant</a:t>
            </a:r>
            <a:r>
              <a:rPr lang="fr-FR" dirty="0" smtClean="0"/>
              <a:t>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overall</a:t>
            </a:r>
            <a:r>
              <a:rPr lang="fr-FR" dirty="0" smtClean="0"/>
              <a:t> as drift </a:t>
            </a:r>
            <a:r>
              <a:rPr lang="fr-FR" dirty="0" err="1" smtClean="0"/>
              <a:t>effects</a:t>
            </a:r>
            <a:r>
              <a:rPr lang="fr-FR" dirty="0" smtClean="0"/>
              <a:t> </a:t>
            </a:r>
            <a:r>
              <a:rPr lang="fr-FR" dirty="0" err="1" smtClean="0"/>
              <a:t>dominate</a:t>
            </a: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50912"/>
          </a:xfrm>
        </p:spPr>
        <p:txBody>
          <a:bodyPr/>
          <a:lstStyle/>
          <a:p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signals</a:t>
            </a:r>
            <a:endParaRPr lang="fr-FR" dirty="0"/>
          </a:p>
        </p:txBody>
      </p:sp>
      <p:pic>
        <p:nvPicPr>
          <p:cNvPr id="4" name="Picture 4" descr="tek00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9526" y="404664"/>
            <a:ext cx="4010025" cy="2743200"/>
          </a:xfrm>
          <a:prstGeom prst="rect">
            <a:avLst/>
          </a:prstGeom>
          <a:noFill/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7308304" y="908719"/>
            <a:ext cx="243160" cy="27381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499992" y="1412776"/>
            <a:ext cx="857583" cy="1066800"/>
            <a:chOff x="2236" y="2352"/>
            <a:chExt cx="1316" cy="672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H="1">
              <a:off x="2236" y="2352"/>
              <a:ext cx="836" cy="36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236" y="2640"/>
              <a:ext cx="1316" cy="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2236" y="2726"/>
              <a:ext cx="1028" cy="29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57120" y="557064"/>
            <a:ext cx="1571264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err="1" smtClean="0">
                <a:solidFill>
                  <a:srgbClr val="0000FF"/>
                </a:solidFill>
                <a:latin typeface="Comic Sans MS" pitchFamily="66" charset="0"/>
              </a:rPr>
              <a:t>Mesh</a:t>
            </a:r>
            <a:r>
              <a:rPr lang="fr-FR" sz="2000" dirty="0" smtClean="0">
                <a:solidFill>
                  <a:srgbClr val="0000FF"/>
                </a:solidFill>
                <a:latin typeface="Comic Sans MS" pitchFamily="66" charset="0"/>
              </a:rPr>
              <a:t> s</a:t>
            </a:r>
            <a:r>
              <a:rPr lang="en-US" sz="2000" dirty="0" err="1" smtClean="0">
                <a:solidFill>
                  <a:srgbClr val="0000FF"/>
                </a:solidFill>
                <a:latin typeface="Comic Sans MS" pitchFamily="66" charset="0"/>
              </a:rPr>
              <a:t>ignal</a:t>
            </a:r>
            <a:endParaRPr lang="fr-FR" sz="2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59832" y="1760389"/>
            <a:ext cx="1346844" cy="40011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Pad signal</a:t>
            </a:r>
            <a:endParaRPr lang="fr-FR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Given</a:t>
            </a:r>
            <a:r>
              <a:rPr lang="fr-FR" dirty="0" smtClean="0"/>
              <a:t> the pad </a:t>
            </a:r>
            <a:r>
              <a:rPr lang="fr-FR" dirty="0" err="1" smtClean="0"/>
              <a:t>length</a:t>
            </a:r>
            <a:r>
              <a:rPr lang="fr-FR" dirty="0" smtClean="0"/>
              <a:t> and the </a:t>
            </a:r>
            <a:r>
              <a:rPr lang="fr-FR" dirty="0" err="1" smtClean="0"/>
              <a:t>gas</a:t>
            </a:r>
            <a:r>
              <a:rPr lang="fr-FR" dirty="0" smtClean="0"/>
              <a:t> </a:t>
            </a:r>
            <a:r>
              <a:rPr lang="fr-FR" dirty="0" err="1" smtClean="0"/>
              <a:t>choice</a:t>
            </a:r>
            <a:r>
              <a:rPr lang="fr-FR" dirty="0" smtClean="0"/>
              <a:t> (</a:t>
            </a:r>
            <a:r>
              <a:rPr lang="fr-FR" dirty="0" err="1" smtClean="0"/>
              <a:t>probably</a:t>
            </a:r>
            <a:r>
              <a:rPr lang="fr-FR" dirty="0" smtClean="0"/>
              <a:t> Ar-</a:t>
            </a:r>
            <a:r>
              <a:rPr lang="fr-FR" dirty="0" err="1" smtClean="0"/>
              <a:t>based</a:t>
            </a:r>
            <a:r>
              <a:rPr lang="fr-FR" dirty="0" smtClean="0"/>
              <a:t>),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expect</a:t>
            </a:r>
            <a:r>
              <a:rPr lang="fr-FR" dirty="0" smtClean="0"/>
              <a:t> 50-70 </a:t>
            </a:r>
            <a:r>
              <a:rPr lang="fr-FR" dirty="0" err="1" smtClean="0"/>
              <a:t>ionization</a:t>
            </a:r>
            <a:r>
              <a:rPr lang="fr-FR" dirty="0" smtClean="0"/>
              <a:t> </a:t>
            </a:r>
            <a:r>
              <a:rPr lang="fr-FR" dirty="0" err="1" smtClean="0"/>
              <a:t>electrons</a:t>
            </a:r>
            <a:r>
              <a:rPr lang="fr-FR" dirty="0" smtClean="0"/>
              <a:t> per </a:t>
            </a:r>
            <a:r>
              <a:rPr lang="fr-FR" dirty="0" err="1" smtClean="0"/>
              <a:t>padrow</a:t>
            </a:r>
            <a:r>
              <a:rPr lang="fr-FR" dirty="0" smtClean="0"/>
              <a:t>.</a:t>
            </a:r>
          </a:p>
          <a:p>
            <a:r>
              <a:rPr lang="fr-FR" dirty="0" smtClean="0"/>
              <a:t>There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an </a:t>
            </a:r>
            <a:r>
              <a:rPr lang="fr-FR" dirty="0" err="1" smtClean="0"/>
              <a:t>attempt</a:t>
            </a:r>
            <a:r>
              <a:rPr lang="fr-FR" dirty="0" smtClean="0"/>
              <a:t> to </a:t>
            </a:r>
            <a:r>
              <a:rPr lang="fr-FR" dirty="0" err="1" smtClean="0"/>
              <a:t>limit</a:t>
            </a:r>
            <a:r>
              <a:rPr lang="fr-FR" dirty="0" smtClean="0"/>
              <a:t> the gain to about 1000, to </a:t>
            </a:r>
            <a:r>
              <a:rPr lang="fr-FR" dirty="0" err="1" smtClean="0"/>
              <a:t>avoid</a:t>
            </a:r>
            <a:r>
              <a:rPr lang="fr-FR" dirty="0" smtClean="0"/>
              <a:t> </a:t>
            </a:r>
            <a:r>
              <a:rPr lang="fr-FR" dirty="0" err="1" smtClean="0"/>
              <a:t>feeding</a:t>
            </a:r>
            <a:r>
              <a:rPr lang="fr-FR" dirty="0" smtClean="0"/>
              <a:t> back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ions</a:t>
            </a:r>
          </a:p>
          <a:p>
            <a:r>
              <a:rPr lang="fr-FR" dirty="0" smtClean="0"/>
              <a:t>There are long </a:t>
            </a:r>
            <a:r>
              <a:rPr lang="fr-FR" dirty="0" err="1" smtClean="0"/>
              <a:t>tails</a:t>
            </a:r>
            <a:r>
              <a:rPr lang="fr-FR" dirty="0" smtClean="0"/>
              <a:t> in the </a:t>
            </a:r>
            <a:r>
              <a:rPr lang="fr-FR" dirty="0" err="1" smtClean="0"/>
              <a:t>ionization</a:t>
            </a:r>
            <a:r>
              <a:rPr lang="fr-FR" dirty="0" smtClean="0"/>
              <a:t> distribution (</a:t>
            </a:r>
            <a:r>
              <a:rPr lang="fr-FR" dirty="0" err="1" smtClean="0"/>
              <a:t>say</a:t>
            </a:r>
            <a:r>
              <a:rPr lang="fr-FR" dirty="0" smtClean="0"/>
              <a:t> 5 times the </a:t>
            </a:r>
            <a:r>
              <a:rPr lang="fr-FR" dirty="0" err="1" smtClean="0"/>
              <a:t>mean</a:t>
            </a:r>
            <a:r>
              <a:rPr lang="fr-FR" dirty="0" smtClean="0"/>
              <a:t> value)</a:t>
            </a:r>
          </a:p>
          <a:p>
            <a:r>
              <a:rPr lang="fr-FR" dirty="0" err="1" smtClean="0"/>
              <a:t>Overall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have to </a:t>
            </a:r>
            <a:r>
              <a:rPr lang="fr-FR" dirty="0" err="1" smtClean="0"/>
              <a:t>be</a:t>
            </a:r>
            <a:r>
              <a:rPr lang="fr-FR" dirty="0" smtClean="0"/>
              <a:t> sensitive </a:t>
            </a:r>
            <a:r>
              <a:rPr lang="fr-FR" dirty="0" err="1" smtClean="0"/>
              <a:t>from</a:t>
            </a:r>
            <a:r>
              <a:rPr lang="fr-FR" dirty="0" smtClean="0"/>
              <a:t> 0.2 </a:t>
            </a:r>
            <a:r>
              <a:rPr lang="fr-FR" dirty="0" err="1" smtClean="0"/>
              <a:t>fC</a:t>
            </a:r>
            <a:r>
              <a:rPr lang="fr-FR" dirty="0" smtClean="0"/>
              <a:t> to 60 </a:t>
            </a:r>
            <a:r>
              <a:rPr lang="fr-FR" dirty="0" err="1" smtClean="0"/>
              <a:t>at</a:t>
            </a:r>
            <a:r>
              <a:rPr lang="fr-FR" dirty="0" smtClean="0"/>
              <a:t> least, </a:t>
            </a:r>
            <a:r>
              <a:rPr lang="fr-FR" dirty="0" err="1" smtClean="0"/>
              <a:t>thus</a:t>
            </a:r>
            <a:r>
              <a:rPr lang="fr-FR" dirty="0" smtClean="0"/>
              <a:t> have noise &lt; 500 e- </a:t>
            </a:r>
            <a:r>
              <a:rPr lang="fr-FR" dirty="0" err="1" smtClean="0"/>
              <a:t>rms</a:t>
            </a:r>
            <a:r>
              <a:rPr lang="fr-FR" dirty="0" smtClean="0"/>
              <a:t> and </a:t>
            </a:r>
            <a:r>
              <a:rPr lang="fr-FR" dirty="0" err="1" smtClean="0"/>
              <a:t>at</a:t>
            </a:r>
            <a:r>
              <a:rPr lang="fr-FR" dirty="0" smtClean="0"/>
              <a:t> least 11 bit </a:t>
            </a:r>
            <a:r>
              <a:rPr lang="fr-FR" dirty="0" err="1" smtClean="0"/>
              <a:t>dynamics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Expected</a:t>
            </a:r>
            <a:r>
              <a:rPr lang="fr-FR" dirty="0" smtClean="0"/>
              <a:t> signal amplitude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5877272"/>
            <a:ext cx="8280920" cy="936104"/>
          </a:xfrm>
        </p:spPr>
        <p:txBody>
          <a:bodyPr/>
          <a:lstStyle/>
          <a:p>
            <a:r>
              <a:rPr lang="fr-FR" dirty="0" err="1" smtClean="0"/>
              <a:t>Triggerless</a:t>
            </a:r>
            <a:r>
              <a:rPr lang="fr-FR" dirty="0" smtClean="0"/>
              <a:t> </a:t>
            </a:r>
            <a:r>
              <a:rPr lang="fr-FR" dirty="0" err="1" smtClean="0"/>
              <a:t>readout</a:t>
            </a:r>
            <a:r>
              <a:rPr lang="fr-FR" dirty="0" smtClean="0"/>
              <a:t> of 1 ms basic </a:t>
            </a:r>
            <a:r>
              <a:rPr lang="fr-FR" dirty="0" err="1" smtClean="0"/>
              <a:t>units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668344" y="764704"/>
            <a:ext cx="1667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From</a:t>
            </a:r>
            <a:r>
              <a:rPr lang="fr-FR" dirty="0" smtClean="0"/>
              <a:t> A. Kluge,</a:t>
            </a:r>
          </a:p>
          <a:p>
            <a:r>
              <a:rPr lang="fr-FR" dirty="0" smtClean="0"/>
              <a:t>TWEPP09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7374708" cy="553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656184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Dominated</a:t>
            </a:r>
            <a:r>
              <a:rPr lang="fr-FR" dirty="0" smtClean="0"/>
              <a:t> by </a:t>
            </a:r>
            <a:r>
              <a:rPr lang="fr-FR" dirty="0" smtClean="0"/>
              <a:t>background (</a:t>
            </a:r>
            <a:r>
              <a:rPr lang="fr-FR" dirty="0" err="1" smtClean="0"/>
              <a:t>integrate</a:t>
            </a:r>
            <a:r>
              <a:rPr lang="fr-FR" dirty="0" smtClean="0"/>
              <a:t> up to 80 </a:t>
            </a:r>
            <a:r>
              <a:rPr lang="fr-FR" dirty="0" err="1" smtClean="0"/>
              <a:t>bunch</a:t>
            </a:r>
            <a:r>
              <a:rPr lang="fr-FR" dirty="0" smtClean="0"/>
              <a:t> </a:t>
            </a:r>
            <a:r>
              <a:rPr lang="fr-FR" dirty="0" err="1" smtClean="0"/>
              <a:t>crossings</a:t>
            </a:r>
            <a:r>
              <a:rPr lang="fr-FR" dirty="0" smtClean="0"/>
              <a:t> in one TPC volume) : 1000 photon, 140 neutrons, (300 e- </a:t>
            </a:r>
            <a:r>
              <a:rPr lang="fr-FR" dirty="0" err="1" smtClean="0"/>
              <a:t>produced</a:t>
            </a:r>
            <a:r>
              <a:rPr lang="fr-FR" dirty="0" smtClean="0"/>
              <a:t>) per </a:t>
            </a:r>
            <a:r>
              <a:rPr lang="fr-FR" dirty="0" err="1" smtClean="0"/>
              <a:t>bunch</a:t>
            </a:r>
            <a:r>
              <a:rPr lang="fr-FR" dirty="0" smtClean="0"/>
              <a:t> </a:t>
            </a:r>
            <a:r>
              <a:rPr lang="fr-FR" dirty="0" err="1" smtClean="0"/>
              <a:t>crossing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r-</a:t>
            </a:r>
            <a:r>
              <a:rPr lang="fr-FR" dirty="0" err="1" smtClean="0"/>
              <a:t>dependent</a:t>
            </a:r>
            <a:r>
              <a:rPr lang="fr-FR" dirty="0" smtClean="0"/>
              <a:t> (</a:t>
            </a:r>
            <a:r>
              <a:rPr lang="fr-FR" dirty="0" err="1" smtClean="0"/>
              <a:t>diminishes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low</a:t>
            </a:r>
            <a:r>
              <a:rPr lang="fr-FR" dirty="0" smtClean="0"/>
              <a:t> r to </a:t>
            </a:r>
            <a:r>
              <a:rPr lang="fr-FR" dirty="0" err="1" smtClean="0"/>
              <a:t>high</a:t>
            </a:r>
            <a:r>
              <a:rPr lang="fr-FR" dirty="0" smtClean="0"/>
              <a:t> r)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50912"/>
          </a:xfrm>
        </p:spPr>
        <p:txBody>
          <a:bodyPr/>
          <a:lstStyle/>
          <a:p>
            <a:r>
              <a:rPr lang="fr-FR" dirty="0" smtClean="0"/>
              <a:t>Data rate and </a:t>
            </a:r>
            <a:r>
              <a:rPr lang="fr-FR" dirty="0" err="1" smtClean="0"/>
              <a:t>occupancy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853277"/>
            <a:ext cx="8136904" cy="3528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121024"/>
          </a:xfrm>
        </p:spPr>
        <p:txBody>
          <a:bodyPr/>
          <a:lstStyle/>
          <a:p>
            <a:r>
              <a:rPr lang="fr-FR" dirty="0" err="1" smtClean="0"/>
              <a:t>Present</a:t>
            </a:r>
            <a:r>
              <a:rPr lang="fr-FR" dirty="0" smtClean="0"/>
              <a:t> main </a:t>
            </a:r>
            <a:r>
              <a:rPr lang="fr-FR" dirty="0" err="1" smtClean="0"/>
              <a:t>streams</a:t>
            </a:r>
            <a:r>
              <a:rPr lang="fr-FR" dirty="0" smtClean="0"/>
              <a:t> are 2-3 mm x 7 mm pads for Micromegas and 1 mm x 4-5 mm for </a:t>
            </a:r>
            <a:r>
              <a:rPr lang="fr-FR" dirty="0" err="1" smtClean="0"/>
              <a:t>GEMs</a:t>
            </a:r>
            <a:r>
              <a:rPr lang="fr-FR" dirty="0" smtClean="0"/>
              <a:t>. Small pads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for Micromegas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smtClean="0"/>
              <a:t>r </a:t>
            </a:r>
            <a:r>
              <a:rPr lang="fr-FR" dirty="0" err="1" smtClean="0"/>
              <a:t>because</a:t>
            </a:r>
            <a:r>
              <a:rPr lang="fr-FR" dirty="0" smtClean="0"/>
              <a:t> of </a:t>
            </a:r>
            <a:r>
              <a:rPr lang="fr-FR" dirty="0" err="1" smtClean="0"/>
              <a:t>occupancy</a:t>
            </a:r>
            <a:r>
              <a:rPr lang="fr-FR" dirty="0" smtClean="0"/>
              <a:t> by background.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67890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Power </a:t>
            </a:r>
            <a:r>
              <a:rPr lang="fr-FR" dirty="0" err="1" smtClean="0"/>
              <a:t>consumption</a:t>
            </a:r>
            <a:endParaRPr lang="fr-FR" dirty="0"/>
          </a:p>
        </p:txBody>
      </p:sp>
      <p:sp>
        <p:nvSpPr>
          <p:cNvPr id="4" name="Titre 2"/>
          <p:cNvSpPr txBox="1">
            <a:spLocks/>
          </p:cNvSpPr>
          <p:nvPr/>
        </p:nvSpPr>
        <p:spPr>
          <a:xfrm>
            <a:off x="457200" y="260648"/>
            <a:ext cx="8229600" cy="678904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200" b="0" i="0" u="none" strike="noStrike" kern="1200" cap="none" spc="-100" normalizeH="0" baseline="0" noProof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Real estate</a:t>
            </a:r>
            <a:endParaRPr kumimoji="0" lang="fr-FR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467544" y="3861048"/>
            <a:ext cx="8229600" cy="212102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ALTRO and AFTER </a:t>
            </a:r>
            <a:r>
              <a:rPr kumimoji="0" lang="fr-F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based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 </a:t>
            </a:r>
            <a:r>
              <a:rPr kumimoji="0" lang="fr-F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electronics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731520" lvl="1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fr-FR" sz="2600" baseline="0" dirty="0" smtClean="0"/>
              <a:t>ALTRO</a:t>
            </a:r>
            <a:r>
              <a:rPr lang="fr-FR" sz="2600" dirty="0" smtClean="0"/>
              <a:t> 40-80 mW/</a:t>
            </a:r>
            <a:r>
              <a:rPr lang="fr-FR" sz="2600" dirty="0" err="1" smtClean="0"/>
              <a:t>ch</a:t>
            </a:r>
            <a:r>
              <a:rPr lang="fr-FR" sz="2600" dirty="0" smtClean="0"/>
              <a:t>, AFTER 20 mW/</a:t>
            </a:r>
            <a:r>
              <a:rPr lang="fr-FR" sz="2600" dirty="0" err="1" smtClean="0"/>
              <a:t>ch</a:t>
            </a:r>
            <a:endParaRPr lang="fr-FR" sz="2600" dirty="0" smtClean="0"/>
          </a:p>
          <a:p>
            <a:pPr marL="731520" lvl="1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‘main </a:t>
            </a:r>
            <a:r>
              <a:rPr kumimoji="0" lang="fr-FR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</a:t>
            </a:r>
            <a:r>
              <a:rPr lang="fr-FR" sz="2600" dirty="0" smtClean="0"/>
              <a:t>’ pad size </a:t>
            </a:r>
            <a:r>
              <a:rPr lang="fr-FR" sz="2600" dirty="0" err="1" smtClean="0"/>
              <a:t>this</a:t>
            </a:r>
            <a:r>
              <a:rPr lang="fr-FR" sz="2600" dirty="0" smtClean="0"/>
              <a:t> </a:t>
            </a:r>
            <a:r>
              <a:rPr lang="fr-FR" sz="2600" dirty="0" err="1" smtClean="0"/>
              <a:t>is</a:t>
            </a:r>
            <a:r>
              <a:rPr lang="fr-FR" sz="2600" dirty="0" smtClean="0"/>
              <a:t> 10-20 kW/m² for </a:t>
            </a:r>
            <a:r>
              <a:rPr lang="fr-FR" sz="2600" dirty="0" err="1" smtClean="0"/>
              <a:t>GEMs</a:t>
            </a:r>
            <a:r>
              <a:rPr lang="fr-FR" sz="2600" dirty="0" smtClean="0"/>
              <a:t> and 1 kW for Micromegas.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Time (2013) to </a:t>
            </a:r>
            <a:r>
              <a:rPr lang="fr-FR" dirty="0" err="1" smtClean="0"/>
              <a:t>re</a:t>
            </a:r>
            <a:r>
              <a:rPr lang="fr-FR" dirty="0" smtClean="0"/>
              <a:t>-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scratch </a:t>
            </a:r>
            <a:r>
              <a:rPr lang="fr-FR" dirty="0" smtClean="0"/>
              <a:t>the</a:t>
            </a:r>
            <a:r>
              <a:rPr lang="fr-FR" dirty="0" smtClean="0"/>
              <a:t> </a:t>
            </a:r>
            <a:r>
              <a:rPr lang="fr-FR" dirty="0" err="1" smtClean="0"/>
              <a:t>electronics</a:t>
            </a:r>
            <a:r>
              <a:rPr lang="fr-FR" dirty="0" smtClean="0"/>
              <a:t> for ILD TPC </a:t>
            </a:r>
            <a:r>
              <a:rPr lang="fr-FR" dirty="0" err="1" smtClean="0"/>
              <a:t>readout</a:t>
            </a:r>
            <a:endParaRPr lang="fr-FR" dirty="0" smtClean="0"/>
          </a:p>
          <a:p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usable for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projects</a:t>
            </a:r>
            <a:endParaRPr lang="fr-FR" dirty="0" smtClean="0"/>
          </a:p>
          <a:p>
            <a:r>
              <a:rPr lang="fr-FR" dirty="0" smtClean="0"/>
              <a:t>130 nm </a:t>
            </a:r>
            <a:r>
              <a:rPr lang="fr-FR" dirty="0" err="1" smtClean="0"/>
              <a:t>seems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technology</a:t>
            </a:r>
            <a:r>
              <a:rPr lang="fr-FR" dirty="0" smtClean="0"/>
              <a:t>, but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questionned</a:t>
            </a:r>
            <a:endParaRPr lang="fr-FR" dirty="0" smtClean="0"/>
          </a:p>
          <a:p>
            <a:r>
              <a:rPr lang="fr-FR" dirty="0" smtClean="0"/>
              <a:t>Power distribution and </a:t>
            </a:r>
            <a:r>
              <a:rPr lang="fr-FR" dirty="0" err="1" smtClean="0"/>
              <a:t>consumption</a:t>
            </a:r>
            <a:r>
              <a:rPr lang="fr-FR" dirty="0" smtClean="0"/>
              <a:t> are important  issues (</a:t>
            </a:r>
            <a:r>
              <a:rPr lang="fr-FR" dirty="0" err="1" smtClean="0"/>
              <a:t>taking</a:t>
            </a:r>
            <a:r>
              <a:rPr lang="fr-FR" dirty="0" smtClean="0"/>
              <a:t> in and out power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</a:t>
            </a:r>
            <a:r>
              <a:rPr lang="fr-FR" dirty="0" err="1" smtClean="0"/>
              <a:t>matter</a:t>
            </a:r>
            <a:r>
              <a:rPr lang="fr-FR" dirty="0" smtClean="0"/>
              <a:t>)</a:t>
            </a:r>
          </a:p>
          <a:p>
            <a:r>
              <a:rPr lang="fr-FR" dirty="0" smtClean="0"/>
              <a:t>To </a:t>
            </a:r>
            <a:r>
              <a:rPr lang="fr-FR" dirty="0" err="1" smtClean="0"/>
              <a:t>start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: </a:t>
            </a:r>
            <a:r>
              <a:rPr lang="fr-FR" dirty="0" err="1" smtClean="0"/>
              <a:t>improve</a:t>
            </a:r>
            <a:r>
              <a:rPr lang="fr-FR" dirty="0" smtClean="0"/>
              <a:t> SALTRO 16 design:</a:t>
            </a:r>
          </a:p>
          <a:p>
            <a:pPr lvl="1"/>
            <a:r>
              <a:rPr lang="fr-FR" dirty="0" smtClean="0"/>
              <a:t>Compact,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gourmand ADC, </a:t>
            </a:r>
            <a:r>
              <a:rPr lang="fr-FR" dirty="0" err="1" smtClean="0"/>
              <a:t>maybe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 of digital </a:t>
            </a:r>
            <a:r>
              <a:rPr lang="fr-FR" dirty="0" err="1" smtClean="0"/>
              <a:t>filter</a:t>
            </a:r>
            <a:endParaRPr lang="fr-FR" dirty="0" smtClean="0"/>
          </a:p>
          <a:p>
            <a:r>
              <a:rPr lang="fr-FR" dirty="0" err="1" smtClean="0"/>
              <a:t>Work</a:t>
            </a:r>
            <a:r>
              <a:rPr lang="fr-FR" dirty="0" smtClean="0"/>
              <a:t> out </a:t>
            </a:r>
            <a:r>
              <a:rPr lang="fr-FR" dirty="0" err="1" smtClean="0"/>
              <a:t>storage</a:t>
            </a:r>
            <a:r>
              <a:rPr lang="fr-FR" dirty="0" smtClean="0"/>
              <a:t> and real-time data </a:t>
            </a:r>
            <a:r>
              <a:rPr lang="fr-FR" dirty="0" err="1" smtClean="0"/>
              <a:t>reduction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Summary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229</TotalTime>
  <Words>377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Papier</vt:lpstr>
      <vt:lpstr>Electronics for LC TPC</vt:lpstr>
      <vt:lpstr>Expected signals</vt:lpstr>
      <vt:lpstr>Expected signal amplitude</vt:lpstr>
      <vt:lpstr>Diapositive 4</vt:lpstr>
      <vt:lpstr>Data rate and occupancy</vt:lpstr>
      <vt:lpstr>Power consumption</vt:lpstr>
      <vt:lpstr>Summary</vt:lpstr>
    </vt:vector>
  </TitlesOfParts>
  <Company>cea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Electronics for LC TPC</dc:title>
  <dc:creator>Paul Colas</dc:creator>
  <cp:lastModifiedBy>Paul Colas</cp:lastModifiedBy>
  <cp:revision>9</cp:revision>
  <dcterms:created xsi:type="dcterms:W3CDTF">2011-05-07T16:06:34Z</dcterms:created>
  <dcterms:modified xsi:type="dcterms:W3CDTF">2011-05-10T10:55:07Z</dcterms:modified>
</cp:coreProperties>
</file>