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70" r:id="rId5"/>
    <p:sldId id="272" r:id="rId6"/>
    <p:sldId id="273" r:id="rId7"/>
    <p:sldId id="274" r:id="rId8"/>
    <p:sldId id="276" r:id="rId9"/>
    <p:sldId id="277" r:id="rId10"/>
    <p:sldId id="258" r:id="rId11"/>
    <p:sldId id="260" r:id="rId12"/>
    <p:sldId id="261" r:id="rId13"/>
    <p:sldId id="262" r:id="rId14"/>
    <p:sldId id="263" r:id="rId15"/>
    <p:sldId id="264" r:id="rId16"/>
    <p:sldId id="265" r:id="rId17"/>
    <p:sldId id="271" r:id="rId18"/>
    <p:sldId id="266" r:id="rId19"/>
    <p:sldId id="267" r:id="rId20"/>
    <p:sldId id="268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2" d="100"/>
          <a:sy n="132" d="100"/>
        </p:scale>
        <p:origin x="-10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Feuille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PROJETS\TPC\MESURES\2011\110502-14_BeamTest_DESY\Electronic_Temperature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PROJETS\TPC\MESURES\2011\110502-14_BeamTest_DESY\Electronic_Temperature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>
        <c:manualLayout>
          <c:layoutTarget val="inner"/>
          <c:xMode val="edge"/>
          <c:yMode val="edge"/>
          <c:x val="0.18744685039370088"/>
          <c:y val="5.1400554097404488E-2"/>
          <c:w val="0.65938648293963253"/>
          <c:h val="0.74002697579469234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diamond"/>
            <c:size val="4"/>
          </c:marker>
          <c:xVal>
            <c:numRef>
              <c:f>'drift=3cm'!$B$3:$B$12</c:f>
              <c:numCache>
                <c:formatCode>General</c:formatCode>
                <c:ptCount val="10"/>
                <c:pt idx="0">
                  <c:v>100</c:v>
                </c:pt>
                <c:pt idx="1">
                  <c:v>200</c:v>
                </c:pt>
                <c:pt idx="2">
                  <c:v>400</c:v>
                </c:pt>
                <c:pt idx="3">
                  <c:v>500</c:v>
                </c:pt>
                <c:pt idx="4">
                  <c:v>600</c:v>
                </c:pt>
                <c:pt idx="5">
                  <c:v>700</c:v>
                </c:pt>
                <c:pt idx="6">
                  <c:v>900</c:v>
                </c:pt>
                <c:pt idx="7">
                  <c:v>1000</c:v>
                </c:pt>
                <c:pt idx="8">
                  <c:v>1200</c:v>
                </c:pt>
                <c:pt idx="9">
                  <c:v>1500</c:v>
                </c:pt>
              </c:numCache>
            </c:numRef>
          </c:xVal>
          <c:yVal>
            <c:numRef>
              <c:f>'drift=3cm'!$H$3:$H$12</c:f>
              <c:numCache>
                <c:formatCode>General</c:formatCode>
                <c:ptCount val="10"/>
                <c:pt idx="0">
                  <c:v>7.2089800000000009E-2</c:v>
                </c:pt>
                <c:pt idx="1">
                  <c:v>7.5756000000000046E-2</c:v>
                </c:pt>
                <c:pt idx="2">
                  <c:v>8.160290000000002E-2</c:v>
                </c:pt>
                <c:pt idx="3">
                  <c:v>8.4167200000000025E-2</c:v>
                </c:pt>
                <c:pt idx="4">
                  <c:v>8.7909900000000041E-2</c:v>
                </c:pt>
                <c:pt idx="5">
                  <c:v>8.6373800000000001E-2</c:v>
                </c:pt>
                <c:pt idx="6">
                  <c:v>9.2064900000000047E-2</c:v>
                </c:pt>
                <c:pt idx="7">
                  <c:v>8.7793700000000016E-2</c:v>
                </c:pt>
                <c:pt idx="8">
                  <c:v>9.2662600000000026E-2</c:v>
                </c:pt>
                <c:pt idx="9">
                  <c:v>9.2759700000000014E-2</c:v>
                </c:pt>
              </c:numCache>
            </c:numRef>
          </c:yVal>
        </c:ser>
        <c:axId val="75258880"/>
        <c:axId val="77319552"/>
      </c:scatterChart>
      <c:valAx>
        <c:axId val="75258880"/>
        <c:scaling>
          <c:orientation val="minMax"/>
        </c:scaling>
        <c:axPos val="b"/>
        <c:numFmt formatCode="General" sourceLinked="1"/>
        <c:majorTickMark val="in"/>
        <c:minorTickMark val="in"/>
        <c:tickLblPos val="nextTo"/>
        <c:crossAx val="77319552"/>
        <c:crosses val="autoZero"/>
        <c:crossBetween val="midCat"/>
      </c:valAx>
      <c:valAx>
        <c:axId val="77319552"/>
        <c:scaling>
          <c:orientation val="minMax"/>
          <c:max val="0.13"/>
          <c:min val="0"/>
        </c:scaling>
        <c:axPos val="l"/>
        <c:majorGridlines/>
        <c:numFmt formatCode="General" sourceLinked="1"/>
        <c:majorTickMark val="in"/>
        <c:tickLblPos val="nextTo"/>
        <c:crossAx val="75258880"/>
        <c:crosses val="autoZero"/>
        <c:crossBetween val="midCat"/>
      </c:valAx>
    </c:plotArea>
    <c:plotVisOnly val="1"/>
    <c:dispBlanksAs val="gap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8959734682989867E-2"/>
          <c:y val="5.7694847883542434E-2"/>
          <c:w val="0.78298925449782564"/>
          <c:h val="0.7863939461681666"/>
        </c:manualLayout>
      </c:layout>
      <c:scatterChart>
        <c:scatterStyle val="lineMarker"/>
        <c:ser>
          <c:idx val="0"/>
          <c:order val="0"/>
          <c:tx>
            <c:strRef>
              <c:f>'Sheet1 (2)'!$C$1</c:f>
              <c:strCache>
                <c:ptCount val="1"/>
                <c:pt idx="0">
                  <c:v>FEC 0</c:v>
                </c:pt>
              </c:strCache>
            </c:strRef>
          </c:tx>
          <c:spPr>
            <a:ln w="25400">
              <a:solidFill>
                <a:srgbClr val="00B0F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00B0F0"/>
              </a:solidFill>
              <a:ln w="12700">
                <a:solidFill>
                  <a:srgbClr val="00B0F0"/>
                </a:solidFill>
              </a:ln>
            </c:spPr>
          </c:marker>
          <c:xVal>
            <c:numRef>
              <c:f>'Sheet1 (2)'!$B$2:$B$16</c:f>
              <c:numCache>
                <c:formatCode>General</c:formatCode>
                <c:ptCount val="15"/>
                <c:pt idx="0">
                  <c:v>2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135</c:v>
                </c:pt>
              </c:numCache>
            </c:numRef>
          </c:xVal>
          <c:yVal>
            <c:numRef>
              <c:f>'Sheet1 (2)'!$C$2:$C$16</c:f>
              <c:numCache>
                <c:formatCode>General</c:formatCode>
                <c:ptCount val="15"/>
                <c:pt idx="0">
                  <c:v>29</c:v>
                </c:pt>
                <c:pt idx="1">
                  <c:v>34</c:v>
                </c:pt>
                <c:pt idx="2">
                  <c:v>39</c:v>
                </c:pt>
                <c:pt idx="3">
                  <c:v>41</c:v>
                </c:pt>
                <c:pt idx="4">
                  <c:v>43</c:v>
                </c:pt>
                <c:pt idx="5">
                  <c:v>44</c:v>
                </c:pt>
                <c:pt idx="6">
                  <c:v>44</c:v>
                </c:pt>
                <c:pt idx="7">
                  <c:v>45</c:v>
                </c:pt>
                <c:pt idx="8">
                  <c:v>45</c:v>
                </c:pt>
                <c:pt idx="9">
                  <c:v>45</c:v>
                </c:pt>
                <c:pt idx="10">
                  <c:v>45</c:v>
                </c:pt>
                <c:pt idx="11">
                  <c:v>46</c:v>
                </c:pt>
                <c:pt idx="12">
                  <c:v>46</c:v>
                </c:pt>
                <c:pt idx="13">
                  <c:v>46</c:v>
                </c:pt>
                <c:pt idx="14">
                  <c:v>46</c:v>
                </c:pt>
              </c:numCache>
            </c:numRef>
          </c:yVal>
        </c:ser>
        <c:ser>
          <c:idx val="1"/>
          <c:order val="1"/>
          <c:tx>
            <c:strRef>
              <c:f>'Sheet1 (2)'!$D$1</c:f>
              <c:strCache>
                <c:ptCount val="1"/>
                <c:pt idx="0">
                  <c:v>FEC 1</c:v>
                </c:pt>
              </c:strCache>
            </c:strRef>
          </c:tx>
          <c:spPr>
            <a:ln w="25400">
              <a:solidFill>
                <a:srgbClr val="92D05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92D050"/>
              </a:solidFill>
              <a:ln w="12700">
                <a:solidFill>
                  <a:srgbClr val="92D050"/>
                </a:solidFill>
              </a:ln>
            </c:spPr>
          </c:marker>
          <c:xVal>
            <c:numRef>
              <c:f>'Sheet1 (2)'!$B$2:$B$16</c:f>
              <c:numCache>
                <c:formatCode>General</c:formatCode>
                <c:ptCount val="15"/>
                <c:pt idx="0">
                  <c:v>2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135</c:v>
                </c:pt>
              </c:numCache>
            </c:numRef>
          </c:xVal>
          <c:yVal>
            <c:numRef>
              <c:f>'Sheet1 (2)'!$D$2:$D$16</c:f>
              <c:numCache>
                <c:formatCode>General</c:formatCode>
                <c:ptCount val="15"/>
                <c:pt idx="0">
                  <c:v>30</c:v>
                </c:pt>
                <c:pt idx="1">
                  <c:v>36</c:v>
                </c:pt>
                <c:pt idx="2">
                  <c:v>43</c:v>
                </c:pt>
                <c:pt idx="3">
                  <c:v>46</c:v>
                </c:pt>
                <c:pt idx="4">
                  <c:v>49</c:v>
                </c:pt>
                <c:pt idx="5">
                  <c:v>50</c:v>
                </c:pt>
                <c:pt idx="6">
                  <c:v>51</c:v>
                </c:pt>
                <c:pt idx="7">
                  <c:v>51</c:v>
                </c:pt>
                <c:pt idx="8">
                  <c:v>51</c:v>
                </c:pt>
                <c:pt idx="9">
                  <c:v>51</c:v>
                </c:pt>
                <c:pt idx="10">
                  <c:v>51</c:v>
                </c:pt>
                <c:pt idx="11">
                  <c:v>52</c:v>
                </c:pt>
                <c:pt idx="12">
                  <c:v>52</c:v>
                </c:pt>
                <c:pt idx="13">
                  <c:v>52</c:v>
                </c:pt>
                <c:pt idx="14">
                  <c:v>53</c:v>
                </c:pt>
              </c:numCache>
            </c:numRef>
          </c:yVal>
        </c:ser>
        <c:ser>
          <c:idx val="2"/>
          <c:order val="2"/>
          <c:tx>
            <c:strRef>
              <c:f>'Sheet1 (2)'!$E$1</c:f>
              <c:strCache>
                <c:ptCount val="1"/>
                <c:pt idx="0">
                  <c:v>FEC 2</c:v>
                </c:pt>
              </c:strCache>
            </c:strRef>
          </c:tx>
          <c:spPr>
            <a:ln>
              <a:solidFill>
                <a:srgbClr val="FFD32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C000"/>
              </a:solidFill>
              <a:ln w="6350">
                <a:solidFill>
                  <a:srgbClr val="FFD320"/>
                </a:solidFill>
              </a:ln>
            </c:spPr>
          </c:marker>
          <c:xVal>
            <c:numRef>
              <c:f>'Sheet1 (2)'!$B$2:$B$16</c:f>
              <c:numCache>
                <c:formatCode>General</c:formatCode>
                <c:ptCount val="15"/>
                <c:pt idx="0">
                  <c:v>2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135</c:v>
                </c:pt>
              </c:numCache>
            </c:numRef>
          </c:xVal>
          <c:yVal>
            <c:numRef>
              <c:f>'Sheet1 (2)'!$E$2:$E$16</c:f>
              <c:numCache>
                <c:formatCode>General</c:formatCode>
                <c:ptCount val="15"/>
                <c:pt idx="0">
                  <c:v>30</c:v>
                </c:pt>
                <c:pt idx="1">
                  <c:v>37</c:v>
                </c:pt>
                <c:pt idx="2">
                  <c:v>44</c:v>
                </c:pt>
                <c:pt idx="3">
                  <c:v>48</c:v>
                </c:pt>
                <c:pt idx="4">
                  <c:v>50</c:v>
                </c:pt>
                <c:pt idx="5">
                  <c:v>52</c:v>
                </c:pt>
                <c:pt idx="6">
                  <c:v>52</c:v>
                </c:pt>
                <c:pt idx="7">
                  <c:v>53</c:v>
                </c:pt>
                <c:pt idx="8">
                  <c:v>53</c:v>
                </c:pt>
                <c:pt idx="9">
                  <c:v>53</c:v>
                </c:pt>
                <c:pt idx="10">
                  <c:v>53</c:v>
                </c:pt>
                <c:pt idx="11">
                  <c:v>54</c:v>
                </c:pt>
                <c:pt idx="12">
                  <c:v>54</c:v>
                </c:pt>
                <c:pt idx="13">
                  <c:v>54</c:v>
                </c:pt>
                <c:pt idx="14">
                  <c:v>54</c:v>
                </c:pt>
              </c:numCache>
            </c:numRef>
          </c:yVal>
        </c:ser>
        <c:ser>
          <c:idx val="3"/>
          <c:order val="3"/>
          <c:tx>
            <c:strRef>
              <c:f>'Sheet1 (2)'!$F$1</c:f>
              <c:strCache>
                <c:ptCount val="1"/>
                <c:pt idx="0">
                  <c:v>FEC 3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x"/>
            <c:size val="5"/>
            <c:spPr>
              <a:noFill/>
              <a:ln w="12700">
                <a:solidFill>
                  <a:srgbClr val="FF0000"/>
                </a:solidFill>
              </a:ln>
            </c:spPr>
          </c:marker>
          <c:xVal>
            <c:numRef>
              <c:f>'Sheet1 (2)'!$B$2:$B$16</c:f>
              <c:numCache>
                <c:formatCode>General</c:formatCode>
                <c:ptCount val="15"/>
                <c:pt idx="0">
                  <c:v>2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135</c:v>
                </c:pt>
              </c:numCache>
            </c:numRef>
          </c:xVal>
          <c:yVal>
            <c:numRef>
              <c:f>'Sheet1 (2)'!$F$2:$F$16</c:f>
              <c:numCache>
                <c:formatCode>General</c:formatCode>
                <c:ptCount val="15"/>
                <c:pt idx="0">
                  <c:v>30</c:v>
                </c:pt>
                <c:pt idx="1">
                  <c:v>37</c:v>
                </c:pt>
                <c:pt idx="2">
                  <c:v>45</c:v>
                </c:pt>
                <c:pt idx="3">
                  <c:v>49</c:v>
                </c:pt>
                <c:pt idx="4">
                  <c:v>51</c:v>
                </c:pt>
                <c:pt idx="5">
                  <c:v>52</c:v>
                </c:pt>
                <c:pt idx="6">
                  <c:v>53</c:v>
                </c:pt>
                <c:pt idx="7">
                  <c:v>54</c:v>
                </c:pt>
                <c:pt idx="8">
                  <c:v>54</c:v>
                </c:pt>
                <c:pt idx="9">
                  <c:v>54</c:v>
                </c:pt>
                <c:pt idx="10">
                  <c:v>54</c:v>
                </c:pt>
                <c:pt idx="11">
                  <c:v>54</c:v>
                </c:pt>
                <c:pt idx="12">
                  <c:v>54</c:v>
                </c:pt>
                <c:pt idx="13">
                  <c:v>54</c:v>
                </c:pt>
                <c:pt idx="14">
                  <c:v>55</c:v>
                </c:pt>
              </c:numCache>
            </c:numRef>
          </c:yVal>
        </c:ser>
        <c:ser>
          <c:idx val="4"/>
          <c:order val="4"/>
          <c:tx>
            <c:strRef>
              <c:f>'Sheet1 (2)'!$G$1</c:f>
              <c:strCache>
                <c:ptCount val="1"/>
                <c:pt idx="0">
                  <c:v>FEC 4</c:v>
                </c:pt>
              </c:strCache>
            </c:strRef>
          </c:tx>
          <c:spPr>
            <a:ln w="25400">
              <a:solidFill>
                <a:srgbClr val="FFFF00"/>
              </a:solidFill>
              <a:prstDash val="solid"/>
            </a:ln>
          </c:spPr>
          <c:marker>
            <c:symbol val="star"/>
            <c:size val="5"/>
            <c:spPr>
              <a:noFill/>
              <a:ln w="12700">
                <a:solidFill>
                  <a:srgbClr val="FFFF00"/>
                </a:solidFill>
              </a:ln>
            </c:spPr>
          </c:marker>
          <c:xVal>
            <c:numRef>
              <c:f>'Sheet1 (2)'!$B$2:$B$16</c:f>
              <c:numCache>
                <c:formatCode>General</c:formatCode>
                <c:ptCount val="15"/>
                <c:pt idx="0">
                  <c:v>2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135</c:v>
                </c:pt>
              </c:numCache>
            </c:numRef>
          </c:xVal>
          <c:yVal>
            <c:numRef>
              <c:f>'Sheet1 (2)'!$G$2:$G$16</c:f>
              <c:numCache>
                <c:formatCode>General</c:formatCode>
                <c:ptCount val="15"/>
                <c:pt idx="0">
                  <c:v>30</c:v>
                </c:pt>
                <c:pt idx="1">
                  <c:v>37</c:v>
                </c:pt>
                <c:pt idx="2">
                  <c:v>44</c:v>
                </c:pt>
                <c:pt idx="3">
                  <c:v>47</c:v>
                </c:pt>
                <c:pt idx="4">
                  <c:v>49</c:v>
                </c:pt>
                <c:pt idx="5">
                  <c:v>51</c:v>
                </c:pt>
                <c:pt idx="6">
                  <c:v>51</c:v>
                </c:pt>
                <c:pt idx="7">
                  <c:v>52</c:v>
                </c:pt>
                <c:pt idx="8">
                  <c:v>52</c:v>
                </c:pt>
                <c:pt idx="9">
                  <c:v>52</c:v>
                </c:pt>
                <c:pt idx="10">
                  <c:v>52</c:v>
                </c:pt>
                <c:pt idx="11">
                  <c:v>52</c:v>
                </c:pt>
                <c:pt idx="12">
                  <c:v>53</c:v>
                </c:pt>
                <c:pt idx="13">
                  <c:v>53</c:v>
                </c:pt>
                <c:pt idx="14">
                  <c:v>53</c:v>
                </c:pt>
              </c:numCache>
            </c:numRef>
          </c:yVal>
        </c:ser>
        <c:ser>
          <c:idx val="5"/>
          <c:order val="5"/>
          <c:tx>
            <c:strRef>
              <c:f>'Sheet1 (2)'!$H$1</c:f>
              <c:strCache>
                <c:ptCount val="1"/>
                <c:pt idx="0">
                  <c:v>FEC 5</c:v>
                </c:pt>
              </c:strCache>
            </c:strRef>
          </c:tx>
          <c:spPr>
            <a:ln w="25400">
              <a:solidFill>
                <a:srgbClr val="0070C0"/>
              </a:solidFill>
              <a:prstDash val="solid"/>
            </a:ln>
          </c:spPr>
          <c:marker>
            <c:symbol val="plus"/>
            <c:size val="5"/>
            <c:spPr>
              <a:noFill/>
              <a:ln w="12700">
                <a:solidFill>
                  <a:srgbClr val="0070C0"/>
                </a:solidFill>
              </a:ln>
            </c:spPr>
          </c:marker>
          <c:xVal>
            <c:numRef>
              <c:f>'Sheet1 (2)'!$B$2:$B$16</c:f>
              <c:numCache>
                <c:formatCode>General</c:formatCode>
                <c:ptCount val="15"/>
                <c:pt idx="0">
                  <c:v>2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135</c:v>
                </c:pt>
              </c:numCache>
            </c:numRef>
          </c:xVal>
          <c:yVal>
            <c:numRef>
              <c:f>'Sheet1 (2)'!$H$2:$H$16</c:f>
              <c:numCache>
                <c:formatCode>General</c:formatCode>
                <c:ptCount val="15"/>
                <c:pt idx="0">
                  <c:v>29</c:v>
                </c:pt>
                <c:pt idx="1">
                  <c:v>34</c:v>
                </c:pt>
                <c:pt idx="2">
                  <c:v>39</c:v>
                </c:pt>
                <c:pt idx="3">
                  <c:v>41</c:v>
                </c:pt>
                <c:pt idx="4">
                  <c:v>43</c:v>
                </c:pt>
                <c:pt idx="5">
                  <c:v>44</c:v>
                </c:pt>
                <c:pt idx="6">
                  <c:v>44</c:v>
                </c:pt>
                <c:pt idx="7">
                  <c:v>44</c:v>
                </c:pt>
                <c:pt idx="8">
                  <c:v>45</c:v>
                </c:pt>
                <c:pt idx="9">
                  <c:v>45</c:v>
                </c:pt>
                <c:pt idx="10">
                  <c:v>45</c:v>
                </c:pt>
                <c:pt idx="11">
                  <c:v>45</c:v>
                </c:pt>
                <c:pt idx="12">
                  <c:v>45</c:v>
                </c:pt>
                <c:pt idx="13">
                  <c:v>45</c:v>
                </c:pt>
                <c:pt idx="14">
                  <c:v>46</c:v>
                </c:pt>
              </c:numCache>
            </c:numRef>
          </c:yVal>
        </c:ser>
        <c:ser>
          <c:idx val="6"/>
          <c:order val="6"/>
          <c:tx>
            <c:strRef>
              <c:f>'Sheet1 (2)'!$I$1</c:f>
              <c:strCache>
                <c:ptCount val="1"/>
                <c:pt idx="0">
                  <c:v>FEMI</c:v>
                </c:pt>
              </c:strCache>
            </c:strRef>
          </c:tx>
          <c:spPr>
            <a:ln w="25400">
              <a:solidFill>
                <a:srgbClr val="314004"/>
              </a:solidFill>
              <a:prstDash val="solid"/>
            </a:ln>
          </c:spPr>
          <c:marker>
            <c:symbol val="circle"/>
            <c:size val="5"/>
            <c:spPr>
              <a:solidFill>
                <a:schemeClr val="tx1"/>
              </a:solidFill>
              <a:ln w="12700">
                <a:solidFill>
                  <a:schemeClr val="tx1"/>
                </a:solidFill>
              </a:ln>
            </c:spPr>
          </c:marker>
          <c:xVal>
            <c:numRef>
              <c:f>'Sheet1 (2)'!$B$2:$B$16</c:f>
              <c:numCache>
                <c:formatCode>General</c:formatCode>
                <c:ptCount val="15"/>
                <c:pt idx="0">
                  <c:v>2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135</c:v>
                </c:pt>
              </c:numCache>
            </c:numRef>
          </c:xVal>
          <c:yVal>
            <c:numRef>
              <c:f>'Sheet1 (2)'!$I$2:$I$16</c:f>
              <c:numCache>
                <c:formatCode>General</c:formatCode>
                <c:ptCount val="15"/>
                <c:pt idx="0">
                  <c:v>30</c:v>
                </c:pt>
                <c:pt idx="1">
                  <c:v>37</c:v>
                </c:pt>
                <c:pt idx="2">
                  <c:v>42</c:v>
                </c:pt>
                <c:pt idx="3">
                  <c:v>45</c:v>
                </c:pt>
                <c:pt idx="4">
                  <c:v>47</c:v>
                </c:pt>
                <c:pt idx="5">
                  <c:v>47</c:v>
                </c:pt>
                <c:pt idx="6">
                  <c:v>48</c:v>
                </c:pt>
                <c:pt idx="7">
                  <c:v>48</c:v>
                </c:pt>
                <c:pt idx="8">
                  <c:v>49</c:v>
                </c:pt>
                <c:pt idx="9">
                  <c:v>49</c:v>
                </c:pt>
                <c:pt idx="10">
                  <c:v>49</c:v>
                </c:pt>
                <c:pt idx="11">
                  <c:v>49</c:v>
                </c:pt>
                <c:pt idx="12">
                  <c:v>49</c:v>
                </c:pt>
                <c:pt idx="13">
                  <c:v>49</c:v>
                </c:pt>
                <c:pt idx="14">
                  <c:v>49</c:v>
                </c:pt>
              </c:numCache>
            </c:numRef>
          </c:yVal>
        </c:ser>
        <c:axId val="86785024"/>
        <c:axId val="86782720"/>
      </c:scatterChart>
      <c:valAx>
        <c:axId val="86782720"/>
        <c:scaling>
          <c:orientation val="minMax"/>
        </c:scaling>
        <c:axPos val="l"/>
        <c:majorGridlines>
          <c:spPr>
            <a:ln w="6350">
              <a:solidFill>
                <a:srgbClr val="B3B3B3"/>
              </a:solidFill>
              <a:prstDash val="lgDash"/>
            </a:ln>
          </c:spPr>
        </c:majorGridlines>
        <c:numFmt formatCode="General" sourceLinked="1"/>
        <c:majorTickMark val="cross"/>
        <c:tickLblPos val="nextTo"/>
        <c:spPr>
          <a:ln>
            <a:solidFill>
              <a:srgbClr val="B3B3B3"/>
            </a:solidFill>
          </a:ln>
        </c:spPr>
        <c:crossAx val="86785024"/>
        <c:crosses val="autoZero"/>
        <c:crossBetween val="midCat"/>
      </c:valAx>
      <c:valAx>
        <c:axId val="86785024"/>
        <c:scaling>
          <c:orientation val="minMax"/>
        </c:scaling>
        <c:axPos val="b"/>
        <c:numFmt formatCode="General" sourceLinked="1"/>
        <c:majorTickMark val="cross"/>
        <c:tickLblPos val="nextTo"/>
        <c:spPr>
          <a:ln>
            <a:solidFill>
              <a:srgbClr val="B3B3B3"/>
            </a:solidFill>
          </a:ln>
        </c:spPr>
        <c:crossAx val="86782720"/>
        <c:crosses val="autoZero"/>
        <c:crossBetween val="midCat"/>
      </c:valAx>
      <c:spPr>
        <a:noFill/>
        <a:ln w="12700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9147350660679769"/>
          <c:y val="0.1990240250101801"/>
          <c:w val="0.10210917657056692"/>
          <c:h val="0.33276417865469354"/>
        </c:manualLayout>
      </c:layout>
      <c:spPr>
        <a:noFill/>
        <a:ln>
          <a:noFill/>
        </a:ln>
      </c:spPr>
    </c:legend>
    <c:plotVisOnly val="1"/>
    <c:dispBlanksAs val="gap"/>
  </c:chart>
  <c:spPr>
    <a:solidFill>
      <a:srgbClr val="FFFFFF"/>
    </a:solidFill>
    <a:ln>
      <a:noFill/>
    </a:ln>
  </c:spPr>
  <c:txPr>
    <a:bodyPr/>
    <a:lstStyle/>
    <a:p>
      <a:pPr>
        <a:defRPr sz="1800">
          <a:latin typeface="Calibri" pitchFamily="34" charset="0"/>
          <a:cs typeface="Calibri" pitchFamily="34" charset="0"/>
        </a:defRPr>
      </a:pPr>
      <a:endParaRPr lang="fr-FR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8959734682989825E-2"/>
          <c:y val="5.7694847883542413E-2"/>
          <c:w val="0.78298925449782564"/>
          <c:h val="0.7863939461681666"/>
        </c:manualLayout>
      </c:layout>
      <c:scatterChart>
        <c:scatterStyle val="lineMarker"/>
        <c:ser>
          <c:idx val="0"/>
          <c:order val="0"/>
          <c:tx>
            <c:strRef>
              <c:f>'Sheet1 (2)'!$C$1</c:f>
              <c:strCache>
                <c:ptCount val="1"/>
                <c:pt idx="0">
                  <c:v>FEC 0</c:v>
                </c:pt>
              </c:strCache>
            </c:strRef>
          </c:tx>
          <c:spPr>
            <a:ln w="25400">
              <a:solidFill>
                <a:srgbClr val="00B0F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00B0F0"/>
              </a:solidFill>
              <a:ln w="12700">
                <a:solidFill>
                  <a:srgbClr val="00B0F0"/>
                </a:solidFill>
              </a:ln>
            </c:spPr>
          </c:marker>
          <c:xVal>
            <c:numRef>
              <c:f>'Sheet1 (2)'!$B$17:$B$34</c:f>
              <c:numCache>
                <c:formatCode>General</c:formatCode>
                <c:ptCount val="18"/>
                <c:pt idx="0">
                  <c:v>1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31</c:v>
                </c:pt>
                <c:pt idx="8">
                  <c:v>33</c:v>
                </c:pt>
                <c:pt idx="9">
                  <c:v>35</c:v>
                </c:pt>
                <c:pt idx="10">
                  <c:v>40</c:v>
                </c:pt>
                <c:pt idx="11">
                  <c:v>45</c:v>
                </c:pt>
                <c:pt idx="12">
                  <c:v>46</c:v>
                </c:pt>
                <c:pt idx="13">
                  <c:v>48</c:v>
                </c:pt>
                <c:pt idx="14">
                  <c:v>50</c:v>
                </c:pt>
                <c:pt idx="15">
                  <c:v>55</c:v>
                </c:pt>
                <c:pt idx="16">
                  <c:v>60</c:v>
                </c:pt>
                <c:pt idx="17">
                  <c:v>70</c:v>
                </c:pt>
              </c:numCache>
            </c:numRef>
          </c:xVal>
          <c:yVal>
            <c:numRef>
              <c:f>'Sheet1 (2)'!$C$17:$C$34</c:f>
              <c:numCache>
                <c:formatCode>General</c:formatCode>
                <c:ptCount val="18"/>
                <c:pt idx="0">
                  <c:v>45</c:v>
                </c:pt>
                <c:pt idx="1">
                  <c:v>43</c:v>
                </c:pt>
                <c:pt idx="2">
                  <c:v>42</c:v>
                </c:pt>
                <c:pt idx="3">
                  <c:v>41</c:v>
                </c:pt>
                <c:pt idx="4">
                  <c:v>41</c:v>
                </c:pt>
                <c:pt idx="5">
                  <c:v>40</c:v>
                </c:pt>
                <c:pt idx="6">
                  <c:v>40</c:v>
                </c:pt>
                <c:pt idx="7">
                  <c:v>40</c:v>
                </c:pt>
                <c:pt idx="8">
                  <c:v>39</c:v>
                </c:pt>
                <c:pt idx="9">
                  <c:v>39</c:v>
                </c:pt>
                <c:pt idx="10">
                  <c:v>38</c:v>
                </c:pt>
                <c:pt idx="11">
                  <c:v>38</c:v>
                </c:pt>
                <c:pt idx="12">
                  <c:v>38</c:v>
                </c:pt>
                <c:pt idx="13">
                  <c:v>38</c:v>
                </c:pt>
                <c:pt idx="14">
                  <c:v>38</c:v>
                </c:pt>
                <c:pt idx="15">
                  <c:v>37</c:v>
                </c:pt>
                <c:pt idx="16">
                  <c:v>37</c:v>
                </c:pt>
                <c:pt idx="17">
                  <c:v>37</c:v>
                </c:pt>
              </c:numCache>
            </c:numRef>
          </c:yVal>
        </c:ser>
        <c:ser>
          <c:idx val="1"/>
          <c:order val="1"/>
          <c:tx>
            <c:strRef>
              <c:f>'Sheet1 (2)'!$D$1</c:f>
              <c:strCache>
                <c:ptCount val="1"/>
                <c:pt idx="0">
                  <c:v>FEC 1</c:v>
                </c:pt>
              </c:strCache>
            </c:strRef>
          </c:tx>
          <c:spPr>
            <a:ln w="25400">
              <a:solidFill>
                <a:srgbClr val="92D05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92D050"/>
              </a:solidFill>
              <a:ln w="12700">
                <a:solidFill>
                  <a:srgbClr val="92D050"/>
                </a:solidFill>
              </a:ln>
            </c:spPr>
          </c:marker>
          <c:xVal>
            <c:numRef>
              <c:f>'Sheet1 (2)'!$B$17:$B$34</c:f>
              <c:numCache>
                <c:formatCode>General</c:formatCode>
                <c:ptCount val="18"/>
                <c:pt idx="0">
                  <c:v>1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31</c:v>
                </c:pt>
                <c:pt idx="8">
                  <c:v>33</c:v>
                </c:pt>
                <c:pt idx="9">
                  <c:v>35</c:v>
                </c:pt>
                <c:pt idx="10">
                  <c:v>40</c:v>
                </c:pt>
                <c:pt idx="11">
                  <c:v>45</c:v>
                </c:pt>
                <c:pt idx="12">
                  <c:v>46</c:v>
                </c:pt>
                <c:pt idx="13">
                  <c:v>48</c:v>
                </c:pt>
                <c:pt idx="14">
                  <c:v>50</c:v>
                </c:pt>
                <c:pt idx="15">
                  <c:v>55</c:v>
                </c:pt>
                <c:pt idx="16">
                  <c:v>60</c:v>
                </c:pt>
                <c:pt idx="17">
                  <c:v>70</c:v>
                </c:pt>
              </c:numCache>
            </c:numRef>
          </c:xVal>
          <c:yVal>
            <c:numRef>
              <c:f>'Sheet1 (2)'!$D$17:$D$34</c:f>
              <c:numCache>
                <c:formatCode>General</c:formatCode>
                <c:ptCount val="18"/>
                <c:pt idx="0">
                  <c:v>52</c:v>
                </c:pt>
                <c:pt idx="1">
                  <c:v>49</c:v>
                </c:pt>
                <c:pt idx="2">
                  <c:v>47</c:v>
                </c:pt>
                <c:pt idx="3">
                  <c:v>46</c:v>
                </c:pt>
                <c:pt idx="4">
                  <c:v>46</c:v>
                </c:pt>
                <c:pt idx="5">
                  <c:v>46</c:v>
                </c:pt>
                <c:pt idx="6">
                  <c:v>45</c:v>
                </c:pt>
                <c:pt idx="7">
                  <c:v>45</c:v>
                </c:pt>
                <c:pt idx="8">
                  <c:v>44</c:v>
                </c:pt>
                <c:pt idx="9">
                  <c:v>43</c:v>
                </c:pt>
                <c:pt idx="10">
                  <c:v>43</c:v>
                </c:pt>
                <c:pt idx="11">
                  <c:v>42</c:v>
                </c:pt>
                <c:pt idx="12">
                  <c:v>42</c:v>
                </c:pt>
                <c:pt idx="13">
                  <c:v>42</c:v>
                </c:pt>
                <c:pt idx="14">
                  <c:v>41</c:v>
                </c:pt>
                <c:pt idx="15">
                  <c:v>41</c:v>
                </c:pt>
                <c:pt idx="16">
                  <c:v>41</c:v>
                </c:pt>
                <c:pt idx="17">
                  <c:v>41</c:v>
                </c:pt>
              </c:numCache>
            </c:numRef>
          </c:yVal>
        </c:ser>
        <c:ser>
          <c:idx val="2"/>
          <c:order val="2"/>
          <c:tx>
            <c:strRef>
              <c:f>'Sheet1 (2)'!$E$1</c:f>
              <c:strCache>
                <c:ptCount val="1"/>
                <c:pt idx="0">
                  <c:v>FEC 2</c:v>
                </c:pt>
              </c:strCache>
            </c:strRef>
          </c:tx>
          <c:spPr>
            <a:ln>
              <a:solidFill>
                <a:srgbClr val="FFD32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C000"/>
              </a:solidFill>
              <a:ln w="6350">
                <a:solidFill>
                  <a:srgbClr val="FFD320"/>
                </a:solidFill>
              </a:ln>
            </c:spPr>
          </c:marker>
          <c:xVal>
            <c:numRef>
              <c:f>'Sheet1 (2)'!$B$17:$B$34</c:f>
              <c:numCache>
                <c:formatCode>General</c:formatCode>
                <c:ptCount val="18"/>
                <c:pt idx="0">
                  <c:v>1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31</c:v>
                </c:pt>
                <c:pt idx="8">
                  <c:v>33</c:v>
                </c:pt>
                <c:pt idx="9">
                  <c:v>35</c:v>
                </c:pt>
                <c:pt idx="10">
                  <c:v>40</c:v>
                </c:pt>
                <c:pt idx="11">
                  <c:v>45</c:v>
                </c:pt>
                <c:pt idx="12">
                  <c:v>46</c:v>
                </c:pt>
                <c:pt idx="13">
                  <c:v>48</c:v>
                </c:pt>
                <c:pt idx="14">
                  <c:v>50</c:v>
                </c:pt>
                <c:pt idx="15">
                  <c:v>55</c:v>
                </c:pt>
                <c:pt idx="16">
                  <c:v>60</c:v>
                </c:pt>
                <c:pt idx="17">
                  <c:v>70</c:v>
                </c:pt>
              </c:numCache>
            </c:numRef>
          </c:xVal>
          <c:yVal>
            <c:numRef>
              <c:f>'Sheet1 (2)'!$E$17:$E$34</c:f>
              <c:numCache>
                <c:formatCode>General</c:formatCode>
                <c:ptCount val="18"/>
                <c:pt idx="0">
                  <c:v>54</c:v>
                </c:pt>
                <c:pt idx="1">
                  <c:v>52</c:v>
                </c:pt>
                <c:pt idx="2">
                  <c:v>50</c:v>
                </c:pt>
                <c:pt idx="3">
                  <c:v>48</c:v>
                </c:pt>
                <c:pt idx="4">
                  <c:v>48</c:v>
                </c:pt>
                <c:pt idx="5">
                  <c:v>48</c:v>
                </c:pt>
                <c:pt idx="6">
                  <c:v>48</c:v>
                </c:pt>
                <c:pt idx="7">
                  <c:v>47</c:v>
                </c:pt>
                <c:pt idx="8">
                  <c:v>47</c:v>
                </c:pt>
                <c:pt idx="9">
                  <c:v>46</c:v>
                </c:pt>
                <c:pt idx="10">
                  <c:v>45</c:v>
                </c:pt>
                <c:pt idx="11">
                  <c:v>45</c:v>
                </c:pt>
                <c:pt idx="12">
                  <c:v>44</c:v>
                </c:pt>
                <c:pt idx="13">
                  <c:v>44</c:v>
                </c:pt>
                <c:pt idx="14">
                  <c:v>44</c:v>
                </c:pt>
                <c:pt idx="15">
                  <c:v>43</c:v>
                </c:pt>
                <c:pt idx="16">
                  <c:v>43</c:v>
                </c:pt>
                <c:pt idx="17">
                  <c:v>43</c:v>
                </c:pt>
              </c:numCache>
            </c:numRef>
          </c:yVal>
        </c:ser>
        <c:ser>
          <c:idx val="3"/>
          <c:order val="3"/>
          <c:tx>
            <c:strRef>
              <c:f>'Sheet1 (2)'!$F$1</c:f>
              <c:strCache>
                <c:ptCount val="1"/>
                <c:pt idx="0">
                  <c:v>FEC 3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x"/>
            <c:size val="5"/>
            <c:spPr>
              <a:noFill/>
              <a:ln w="12700">
                <a:solidFill>
                  <a:srgbClr val="FF0000"/>
                </a:solidFill>
              </a:ln>
            </c:spPr>
          </c:marker>
          <c:xVal>
            <c:numRef>
              <c:f>'Sheet1 (2)'!$B$17:$B$34</c:f>
              <c:numCache>
                <c:formatCode>General</c:formatCode>
                <c:ptCount val="18"/>
                <c:pt idx="0">
                  <c:v>1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31</c:v>
                </c:pt>
                <c:pt idx="8">
                  <c:v>33</c:v>
                </c:pt>
                <c:pt idx="9">
                  <c:v>35</c:v>
                </c:pt>
                <c:pt idx="10">
                  <c:v>40</c:v>
                </c:pt>
                <c:pt idx="11">
                  <c:v>45</c:v>
                </c:pt>
                <c:pt idx="12">
                  <c:v>46</c:v>
                </c:pt>
                <c:pt idx="13">
                  <c:v>48</c:v>
                </c:pt>
                <c:pt idx="14">
                  <c:v>50</c:v>
                </c:pt>
                <c:pt idx="15">
                  <c:v>55</c:v>
                </c:pt>
                <c:pt idx="16">
                  <c:v>60</c:v>
                </c:pt>
                <c:pt idx="17">
                  <c:v>70</c:v>
                </c:pt>
              </c:numCache>
            </c:numRef>
          </c:xVal>
          <c:yVal>
            <c:numRef>
              <c:f>'Sheet1 (2)'!$F$17:$F$34</c:f>
              <c:numCache>
                <c:formatCode>General</c:formatCode>
                <c:ptCount val="18"/>
                <c:pt idx="0">
                  <c:v>54</c:v>
                </c:pt>
                <c:pt idx="1">
                  <c:v>53</c:v>
                </c:pt>
                <c:pt idx="2">
                  <c:v>51</c:v>
                </c:pt>
                <c:pt idx="3">
                  <c:v>49</c:v>
                </c:pt>
                <c:pt idx="4">
                  <c:v>49</c:v>
                </c:pt>
                <c:pt idx="5">
                  <c:v>49</c:v>
                </c:pt>
                <c:pt idx="6">
                  <c:v>48</c:v>
                </c:pt>
                <c:pt idx="7">
                  <c:v>48</c:v>
                </c:pt>
                <c:pt idx="8">
                  <c:v>47</c:v>
                </c:pt>
                <c:pt idx="9">
                  <c:v>47</c:v>
                </c:pt>
                <c:pt idx="10">
                  <c:v>46</c:v>
                </c:pt>
                <c:pt idx="11">
                  <c:v>45</c:v>
                </c:pt>
                <c:pt idx="12">
                  <c:v>45</c:v>
                </c:pt>
                <c:pt idx="13">
                  <c:v>44</c:v>
                </c:pt>
                <c:pt idx="14">
                  <c:v>44</c:v>
                </c:pt>
                <c:pt idx="15">
                  <c:v>44</c:v>
                </c:pt>
                <c:pt idx="16">
                  <c:v>43</c:v>
                </c:pt>
                <c:pt idx="17">
                  <c:v>43</c:v>
                </c:pt>
              </c:numCache>
            </c:numRef>
          </c:yVal>
        </c:ser>
        <c:ser>
          <c:idx val="4"/>
          <c:order val="4"/>
          <c:tx>
            <c:strRef>
              <c:f>'Sheet1 (2)'!$G$1</c:f>
              <c:strCache>
                <c:ptCount val="1"/>
                <c:pt idx="0">
                  <c:v>FEC 4</c:v>
                </c:pt>
              </c:strCache>
            </c:strRef>
          </c:tx>
          <c:spPr>
            <a:ln w="25400">
              <a:solidFill>
                <a:srgbClr val="FFFF00"/>
              </a:solidFill>
              <a:prstDash val="solid"/>
            </a:ln>
          </c:spPr>
          <c:marker>
            <c:symbol val="star"/>
            <c:size val="5"/>
            <c:spPr>
              <a:noFill/>
              <a:ln w="12700">
                <a:solidFill>
                  <a:srgbClr val="FFFF00"/>
                </a:solidFill>
              </a:ln>
            </c:spPr>
          </c:marker>
          <c:xVal>
            <c:numRef>
              <c:f>'Sheet1 (2)'!$B$17:$B$34</c:f>
              <c:numCache>
                <c:formatCode>General</c:formatCode>
                <c:ptCount val="18"/>
                <c:pt idx="0">
                  <c:v>1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31</c:v>
                </c:pt>
                <c:pt idx="8">
                  <c:v>33</c:v>
                </c:pt>
                <c:pt idx="9">
                  <c:v>35</c:v>
                </c:pt>
                <c:pt idx="10">
                  <c:v>40</c:v>
                </c:pt>
                <c:pt idx="11">
                  <c:v>45</c:v>
                </c:pt>
                <c:pt idx="12">
                  <c:v>46</c:v>
                </c:pt>
                <c:pt idx="13">
                  <c:v>48</c:v>
                </c:pt>
                <c:pt idx="14">
                  <c:v>50</c:v>
                </c:pt>
                <c:pt idx="15">
                  <c:v>55</c:v>
                </c:pt>
                <c:pt idx="16">
                  <c:v>60</c:v>
                </c:pt>
                <c:pt idx="17">
                  <c:v>70</c:v>
                </c:pt>
              </c:numCache>
            </c:numRef>
          </c:xVal>
          <c:yVal>
            <c:numRef>
              <c:f>'Sheet1 (2)'!$G$17:$G$34</c:f>
              <c:numCache>
                <c:formatCode>General</c:formatCode>
                <c:ptCount val="18"/>
                <c:pt idx="0">
                  <c:v>53</c:v>
                </c:pt>
                <c:pt idx="1">
                  <c:v>51</c:v>
                </c:pt>
                <c:pt idx="2">
                  <c:v>49</c:v>
                </c:pt>
                <c:pt idx="3">
                  <c:v>48</c:v>
                </c:pt>
                <c:pt idx="4">
                  <c:v>48</c:v>
                </c:pt>
                <c:pt idx="5">
                  <c:v>47</c:v>
                </c:pt>
                <c:pt idx="6">
                  <c:v>47</c:v>
                </c:pt>
                <c:pt idx="7">
                  <c:v>46</c:v>
                </c:pt>
                <c:pt idx="8">
                  <c:v>46</c:v>
                </c:pt>
                <c:pt idx="9">
                  <c:v>45</c:v>
                </c:pt>
                <c:pt idx="10">
                  <c:v>44</c:v>
                </c:pt>
                <c:pt idx="11">
                  <c:v>44</c:v>
                </c:pt>
                <c:pt idx="12">
                  <c:v>43</c:v>
                </c:pt>
                <c:pt idx="13">
                  <c:v>43</c:v>
                </c:pt>
                <c:pt idx="14">
                  <c:v>43</c:v>
                </c:pt>
                <c:pt idx="15">
                  <c:v>42</c:v>
                </c:pt>
                <c:pt idx="16">
                  <c:v>42</c:v>
                </c:pt>
                <c:pt idx="17">
                  <c:v>42</c:v>
                </c:pt>
              </c:numCache>
            </c:numRef>
          </c:yVal>
        </c:ser>
        <c:ser>
          <c:idx val="5"/>
          <c:order val="5"/>
          <c:tx>
            <c:strRef>
              <c:f>'Sheet1 (2)'!$H$1</c:f>
              <c:strCache>
                <c:ptCount val="1"/>
                <c:pt idx="0">
                  <c:v>FEC 5</c:v>
                </c:pt>
              </c:strCache>
            </c:strRef>
          </c:tx>
          <c:spPr>
            <a:ln w="25400">
              <a:solidFill>
                <a:srgbClr val="0070C0"/>
              </a:solidFill>
              <a:prstDash val="solid"/>
            </a:ln>
          </c:spPr>
          <c:marker>
            <c:symbol val="plus"/>
            <c:size val="5"/>
            <c:spPr>
              <a:noFill/>
              <a:ln w="12700">
                <a:solidFill>
                  <a:srgbClr val="0070C0"/>
                </a:solidFill>
              </a:ln>
            </c:spPr>
          </c:marker>
          <c:xVal>
            <c:numRef>
              <c:f>'Sheet1 (2)'!$B$17:$B$34</c:f>
              <c:numCache>
                <c:formatCode>General</c:formatCode>
                <c:ptCount val="18"/>
                <c:pt idx="0">
                  <c:v>1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31</c:v>
                </c:pt>
                <c:pt idx="8">
                  <c:v>33</c:v>
                </c:pt>
                <c:pt idx="9">
                  <c:v>35</c:v>
                </c:pt>
                <c:pt idx="10">
                  <c:v>40</c:v>
                </c:pt>
                <c:pt idx="11">
                  <c:v>45</c:v>
                </c:pt>
                <c:pt idx="12">
                  <c:v>46</c:v>
                </c:pt>
                <c:pt idx="13">
                  <c:v>48</c:v>
                </c:pt>
                <c:pt idx="14">
                  <c:v>50</c:v>
                </c:pt>
                <c:pt idx="15">
                  <c:v>55</c:v>
                </c:pt>
                <c:pt idx="16">
                  <c:v>60</c:v>
                </c:pt>
                <c:pt idx="17">
                  <c:v>70</c:v>
                </c:pt>
              </c:numCache>
            </c:numRef>
          </c:xVal>
          <c:yVal>
            <c:numRef>
              <c:f>'Sheet1 (2)'!$H$17:$H$34</c:f>
              <c:numCache>
                <c:formatCode>General</c:formatCode>
                <c:ptCount val="18"/>
                <c:pt idx="0">
                  <c:v>46</c:v>
                </c:pt>
                <c:pt idx="1">
                  <c:v>45</c:v>
                </c:pt>
                <c:pt idx="2">
                  <c:v>44</c:v>
                </c:pt>
                <c:pt idx="3">
                  <c:v>43</c:v>
                </c:pt>
                <c:pt idx="4">
                  <c:v>42</c:v>
                </c:pt>
                <c:pt idx="5">
                  <c:v>42</c:v>
                </c:pt>
                <c:pt idx="6">
                  <c:v>42</c:v>
                </c:pt>
                <c:pt idx="7">
                  <c:v>41</c:v>
                </c:pt>
                <c:pt idx="8">
                  <c:v>41</c:v>
                </c:pt>
                <c:pt idx="9">
                  <c:v>40</c:v>
                </c:pt>
                <c:pt idx="10">
                  <c:v>40</c:v>
                </c:pt>
                <c:pt idx="11">
                  <c:v>39</c:v>
                </c:pt>
                <c:pt idx="12">
                  <c:v>39</c:v>
                </c:pt>
                <c:pt idx="13">
                  <c:v>38</c:v>
                </c:pt>
                <c:pt idx="14">
                  <c:v>38</c:v>
                </c:pt>
                <c:pt idx="15">
                  <c:v>38</c:v>
                </c:pt>
                <c:pt idx="16">
                  <c:v>38</c:v>
                </c:pt>
                <c:pt idx="17">
                  <c:v>38</c:v>
                </c:pt>
              </c:numCache>
            </c:numRef>
          </c:yVal>
        </c:ser>
        <c:ser>
          <c:idx val="6"/>
          <c:order val="6"/>
          <c:tx>
            <c:strRef>
              <c:f>'Sheet1 (2)'!$I$1</c:f>
              <c:strCache>
                <c:ptCount val="1"/>
                <c:pt idx="0">
                  <c:v>FEMI</c:v>
                </c:pt>
              </c:strCache>
            </c:strRef>
          </c:tx>
          <c:spPr>
            <a:ln w="25400">
              <a:solidFill>
                <a:srgbClr val="314004"/>
              </a:solidFill>
              <a:prstDash val="solid"/>
            </a:ln>
          </c:spPr>
          <c:marker>
            <c:symbol val="circle"/>
            <c:size val="5"/>
            <c:spPr>
              <a:solidFill>
                <a:schemeClr val="tx1"/>
              </a:solidFill>
              <a:ln w="12700">
                <a:solidFill>
                  <a:schemeClr val="tx1"/>
                </a:solidFill>
              </a:ln>
            </c:spPr>
          </c:marker>
          <c:xVal>
            <c:numRef>
              <c:f>'Sheet1 (2)'!$B$17:$B$34</c:f>
              <c:numCache>
                <c:formatCode>General</c:formatCode>
                <c:ptCount val="18"/>
                <c:pt idx="0">
                  <c:v>1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31</c:v>
                </c:pt>
                <c:pt idx="8">
                  <c:v>33</c:v>
                </c:pt>
                <c:pt idx="9">
                  <c:v>35</c:v>
                </c:pt>
                <c:pt idx="10">
                  <c:v>40</c:v>
                </c:pt>
                <c:pt idx="11">
                  <c:v>45</c:v>
                </c:pt>
                <c:pt idx="12">
                  <c:v>46</c:v>
                </c:pt>
                <c:pt idx="13">
                  <c:v>48</c:v>
                </c:pt>
                <c:pt idx="14">
                  <c:v>50</c:v>
                </c:pt>
                <c:pt idx="15">
                  <c:v>55</c:v>
                </c:pt>
                <c:pt idx="16">
                  <c:v>60</c:v>
                </c:pt>
                <c:pt idx="17">
                  <c:v>70</c:v>
                </c:pt>
              </c:numCache>
            </c:numRef>
          </c:xVal>
          <c:yVal>
            <c:numRef>
              <c:f>'Sheet1 (2)'!$I$17:$I$34</c:f>
              <c:numCache>
                <c:formatCode>General</c:formatCode>
                <c:ptCount val="18"/>
                <c:pt idx="0">
                  <c:v>47</c:v>
                </c:pt>
                <c:pt idx="1">
                  <c:v>44</c:v>
                </c:pt>
                <c:pt idx="2">
                  <c:v>42</c:v>
                </c:pt>
                <c:pt idx="3">
                  <c:v>41</c:v>
                </c:pt>
                <c:pt idx="4">
                  <c:v>41</c:v>
                </c:pt>
                <c:pt idx="5">
                  <c:v>41</c:v>
                </c:pt>
                <c:pt idx="6">
                  <c:v>40</c:v>
                </c:pt>
                <c:pt idx="7">
                  <c:v>40</c:v>
                </c:pt>
                <c:pt idx="8">
                  <c:v>39</c:v>
                </c:pt>
                <c:pt idx="9">
                  <c:v>38</c:v>
                </c:pt>
                <c:pt idx="10">
                  <c:v>37</c:v>
                </c:pt>
                <c:pt idx="11">
                  <c:v>37</c:v>
                </c:pt>
                <c:pt idx="12">
                  <c:v>37</c:v>
                </c:pt>
                <c:pt idx="13">
                  <c:v>36</c:v>
                </c:pt>
                <c:pt idx="14">
                  <c:v>36</c:v>
                </c:pt>
                <c:pt idx="15">
                  <c:v>36</c:v>
                </c:pt>
                <c:pt idx="16">
                  <c:v>35</c:v>
                </c:pt>
                <c:pt idx="17">
                  <c:v>35</c:v>
                </c:pt>
              </c:numCache>
            </c:numRef>
          </c:yVal>
        </c:ser>
        <c:axId val="61322368"/>
        <c:axId val="61307520"/>
      </c:scatterChart>
      <c:valAx>
        <c:axId val="61307520"/>
        <c:scaling>
          <c:orientation val="minMax"/>
        </c:scaling>
        <c:axPos val="l"/>
        <c:majorGridlines>
          <c:spPr>
            <a:ln w="6350">
              <a:solidFill>
                <a:srgbClr val="B3B3B3"/>
              </a:solidFill>
              <a:prstDash val="lg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Temperature (°c)</a:t>
                </a:r>
              </a:p>
            </c:rich>
          </c:tx>
          <c:layout>
            <c:manualLayout>
              <c:xMode val="edge"/>
              <c:yMode val="edge"/>
              <c:x val="1.7287666963007646E-2"/>
              <c:y val="0.33355556685091875"/>
            </c:manualLayout>
          </c:layout>
        </c:title>
        <c:numFmt formatCode="General" sourceLinked="1"/>
        <c:majorTickMark val="cross"/>
        <c:tickLblPos val="nextTo"/>
        <c:spPr>
          <a:ln>
            <a:solidFill>
              <a:srgbClr val="B3B3B3"/>
            </a:solidFill>
          </a:ln>
        </c:spPr>
        <c:crossAx val="61322368"/>
        <c:crosses val="autoZero"/>
        <c:crossBetween val="midCat"/>
      </c:valAx>
      <c:valAx>
        <c:axId val="6132236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(min)</a:t>
                </a:r>
              </a:p>
            </c:rich>
          </c:tx>
          <c:layout>
            <c:manualLayout>
              <c:xMode val="edge"/>
              <c:yMode val="edge"/>
              <c:x val="0.4796454348398389"/>
              <c:y val="0.91431886249338201"/>
            </c:manualLayout>
          </c:layout>
        </c:title>
        <c:numFmt formatCode="General" sourceLinked="1"/>
        <c:majorTickMark val="cross"/>
        <c:tickLblPos val="nextTo"/>
        <c:spPr>
          <a:ln>
            <a:solidFill>
              <a:srgbClr val="B3B3B3"/>
            </a:solidFill>
          </a:ln>
        </c:spPr>
        <c:crossAx val="61307520"/>
        <c:crosses val="autoZero"/>
        <c:crossBetween val="midCat"/>
      </c:valAx>
      <c:spPr>
        <a:noFill/>
        <a:ln w="12700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8815099018594656"/>
          <c:y val="0.28228213260613094"/>
          <c:w val="0.10230036429854876"/>
          <c:h val="0.33515923418099547"/>
        </c:manualLayout>
      </c:layout>
      <c:spPr>
        <a:noFill/>
        <a:ln>
          <a:noFill/>
        </a:ln>
      </c:spPr>
    </c:legend>
    <c:plotVisOnly val="1"/>
    <c:dispBlanksAs val="gap"/>
  </c:chart>
  <c:spPr>
    <a:solidFill>
      <a:srgbClr val="FFFFFF"/>
    </a:solidFill>
    <a:ln>
      <a:noFill/>
    </a:ln>
  </c:spPr>
  <c:txPr>
    <a:bodyPr/>
    <a:lstStyle/>
    <a:p>
      <a:pPr>
        <a:defRPr sz="1800">
          <a:latin typeface="Calibri" pitchFamily="34" charset="0"/>
          <a:cs typeface="Calibri" pitchFamily="34" charset="0"/>
        </a:defRPr>
      </a:pPr>
      <a:endParaRPr lang="fr-FR"/>
    </a:p>
  </c:txPr>
  <c:externalData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0.02813</cdr:x>
      <cdr:y>0.08681</cdr:y>
    </cdr:from>
    <cdr:to>
      <cdr:x>0.09063</cdr:x>
      <cdr:y>0.41667</cdr:y>
    </cdr:to>
    <cdr:sp macro="" textlink="">
      <cdr:nvSpPr>
        <cdr:cNvPr id="2" name="ZoneTexte 1"/>
        <cdr:cNvSpPr txBox="1"/>
      </cdr:nvSpPr>
      <cdr:spPr>
        <a:xfrm xmlns:a="http://schemas.openxmlformats.org/drawingml/2006/main" rot="10800000">
          <a:off x="128588" y="238125"/>
          <a:ext cx="285750" cy="904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eaVert" wrap="none" rtlCol="0"/>
        <a:lstStyle xmlns:a="http://schemas.openxmlformats.org/drawingml/2006/main"/>
        <a:p xmlns:a="http://schemas.openxmlformats.org/drawingml/2006/main">
          <a:r>
            <a:rPr lang="fr-FR" sz="1100"/>
            <a:t>Resolution</a:t>
          </a:r>
          <a:r>
            <a:rPr lang="fr-FR" sz="1100" baseline="0"/>
            <a:t> (mm)</a:t>
          </a:r>
          <a:endParaRPr lang="fr-FR" sz="1100"/>
        </a:p>
      </cdr:txBody>
    </cdr:sp>
  </cdr:relSizeAnchor>
  <cdr:relSizeAnchor xmlns:cdr="http://schemas.openxmlformats.org/drawingml/2006/chartDrawing">
    <cdr:from>
      <cdr:x>0.59792</cdr:x>
      <cdr:y>0.88542</cdr:y>
    </cdr:from>
    <cdr:to>
      <cdr:x>0.9</cdr:x>
      <cdr:y>0.96181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2733675" y="2428875"/>
          <a:ext cx="1381125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100"/>
            <a:t>Peaking time</a:t>
          </a:r>
          <a:r>
            <a:rPr lang="fr-FR" sz="1100" baseline="0"/>
            <a:t> (ns)</a:t>
          </a:r>
          <a:endParaRPr lang="fr-FR" sz="110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5DF4-5938-4F76-844A-8EA6FA1C0E6B}" type="datetimeFigureOut">
              <a:rPr lang="fr-FR" smtClean="0"/>
              <a:pPr/>
              <a:t>01/06/2011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B2E7-80C9-4E57-834D-4DF028318F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5DF4-5938-4F76-844A-8EA6FA1C0E6B}" type="datetimeFigureOut">
              <a:rPr lang="fr-FR" smtClean="0"/>
              <a:pPr/>
              <a:t>01/06/2011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B2E7-80C9-4E57-834D-4DF028318F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5DF4-5938-4F76-844A-8EA6FA1C0E6B}" type="datetimeFigureOut">
              <a:rPr lang="fr-FR" smtClean="0"/>
              <a:pPr/>
              <a:t>01/06/2011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B2E7-80C9-4E57-834D-4DF028318F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2"/>
          <p:cNvSpPr>
            <a:spLocks noChangeShapeType="1"/>
          </p:cNvSpPr>
          <p:nvPr userDrawn="1"/>
        </p:nvSpPr>
        <p:spPr bwMode="auto">
          <a:xfrm>
            <a:off x="0" y="6661150"/>
            <a:ext cx="9144000" cy="0"/>
          </a:xfrm>
          <a:prstGeom prst="line">
            <a:avLst/>
          </a:prstGeom>
          <a:noFill/>
          <a:ln w="19050">
            <a:solidFill>
              <a:srgbClr val="25397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7" name="Espace réservé du contenu 2"/>
          <p:cNvSpPr>
            <a:spLocks noGrp="1"/>
          </p:cNvSpPr>
          <p:nvPr>
            <p:ph idx="1"/>
          </p:nvPr>
        </p:nvSpPr>
        <p:spPr>
          <a:xfrm>
            <a:off x="685800" y="825500"/>
            <a:ext cx="7772400" cy="4114800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505098" y="-8792"/>
            <a:ext cx="7829006" cy="432000"/>
          </a:xfrm>
          <a:prstGeom prst="rect">
            <a:avLst/>
          </a:prstGeom>
          <a:effectLst>
            <a:outerShdw blurRad="63500" sx="184000" sy="184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2000">
                <a:solidFill>
                  <a:srgbClr val="E60000"/>
                </a:solidFill>
                <a:effectLst>
                  <a:outerShdw blurRad="127000" dist="25400" dir="2700000" algn="tl" rotWithShape="0">
                    <a:srgbClr val="C00000">
                      <a:alpha val="50000"/>
                    </a:srgbClr>
                  </a:outerShdw>
                </a:effectLst>
                <a:latin typeface="Bookman Old Style" pitchFamily="18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00">
                <a:solidFill>
                  <a:srgbClr val="253971"/>
                </a:solidFill>
                <a:latin typeface="Bookman Old Style" pitchFamily="18" charset="0"/>
                <a:cs typeface="+mn-cs"/>
              </a:defRPr>
            </a:lvl1pPr>
          </a:lstStyle>
          <a:p>
            <a:pPr>
              <a:defRPr/>
            </a:pPr>
            <a:fld id="{BC4A5128-43FF-4A54-BDD3-53E7667F9A1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1000">
                <a:solidFill>
                  <a:srgbClr val="253971"/>
                </a:solidFill>
                <a:latin typeface="Bookman Old Style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David.Attie@cea.fr</a:t>
            </a: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1000">
                <a:solidFill>
                  <a:srgbClr val="253971"/>
                </a:solidFill>
                <a:latin typeface="Bookman Old Style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May 10, 2011 - TPC Electronics: SALTRO Status &amp; Evolution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048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2"/>
          <p:cNvSpPr>
            <a:spLocks noChangeShapeType="1"/>
          </p:cNvSpPr>
          <p:nvPr userDrawn="1"/>
        </p:nvSpPr>
        <p:spPr bwMode="auto">
          <a:xfrm>
            <a:off x="0" y="6661150"/>
            <a:ext cx="9144000" cy="0"/>
          </a:xfrm>
          <a:prstGeom prst="line">
            <a:avLst/>
          </a:prstGeom>
          <a:noFill/>
          <a:ln w="19050">
            <a:solidFill>
              <a:srgbClr val="25397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7" name="Espace réservé du contenu 2"/>
          <p:cNvSpPr>
            <a:spLocks noGrp="1"/>
          </p:cNvSpPr>
          <p:nvPr>
            <p:ph idx="1"/>
          </p:nvPr>
        </p:nvSpPr>
        <p:spPr>
          <a:xfrm>
            <a:off x="685800" y="825500"/>
            <a:ext cx="7772400" cy="4114800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505098" y="-8792"/>
            <a:ext cx="7829006" cy="432000"/>
          </a:xfrm>
          <a:prstGeom prst="rect">
            <a:avLst/>
          </a:prstGeom>
          <a:effectLst>
            <a:outerShdw blurRad="63500" sx="184000" sy="184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2000">
                <a:solidFill>
                  <a:srgbClr val="E60000"/>
                </a:solidFill>
                <a:effectLst>
                  <a:outerShdw blurRad="127000" dist="25400" dir="2700000" algn="tl" rotWithShape="0">
                    <a:srgbClr val="C00000">
                      <a:alpha val="50000"/>
                    </a:srgbClr>
                  </a:outerShdw>
                </a:effectLst>
                <a:latin typeface="Bookman Old Style" pitchFamily="18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00">
                <a:solidFill>
                  <a:srgbClr val="253971"/>
                </a:solidFill>
                <a:latin typeface="Bookman Old Style" pitchFamily="18" charset="0"/>
                <a:cs typeface="+mn-cs"/>
              </a:defRPr>
            </a:lvl1pPr>
          </a:lstStyle>
          <a:p>
            <a:pPr>
              <a:defRPr/>
            </a:pPr>
            <a:fld id="{BC4A5128-43FF-4A54-BDD3-53E7667F9A1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1000">
                <a:solidFill>
                  <a:srgbClr val="253971"/>
                </a:solidFill>
                <a:latin typeface="Bookman Old Style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David.Attie@cea.fr</a:t>
            </a: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1000">
                <a:solidFill>
                  <a:srgbClr val="253971"/>
                </a:solidFill>
                <a:latin typeface="Bookman Old Style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May 10, 2011 - TPC Electronics: SALTRO Status &amp; Evolution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048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2"/>
          <p:cNvSpPr>
            <a:spLocks noChangeShapeType="1"/>
          </p:cNvSpPr>
          <p:nvPr userDrawn="1"/>
        </p:nvSpPr>
        <p:spPr bwMode="auto">
          <a:xfrm>
            <a:off x="0" y="6661150"/>
            <a:ext cx="9144000" cy="0"/>
          </a:xfrm>
          <a:prstGeom prst="line">
            <a:avLst/>
          </a:prstGeom>
          <a:noFill/>
          <a:ln w="19050">
            <a:solidFill>
              <a:srgbClr val="25397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7" name="Espace réservé du contenu 2"/>
          <p:cNvSpPr>
            <a:spLocks noGrp="1"/>
          </p:cNvSpPr>
          <p:nvPr>
            <p:ph idx="1"/>
          </p:nvPr>
        </p:nvSpPr>
        <p:spPr>
          <a:xfrm>
            <a:off x="685800" y="825500"/>
            <a:ext cx="7772400" cy="4114800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505098" y="-8792"/>
            <a:ext cx="7829006" cy="432000"/>
          </a:xfrm>
          <a:prstGeom prst="rect">
            <a:avLst/>
          </a:prstGeom>
          <a:effectLst>
            <a:outerShdw blurRad="63500" sx="184000" sy="184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2000">
                <a:solidFill>
                  <a:srgbClr val="E60000"/>
                </a:solidFill>
                <a:effectLst>
                  <a:outerShdw blurRad="127000" dist="25400" dir="2700000" algn="tl" rotWithShape="0">
                    <a:srgbClr val="C00000">
                      <a:alpha val="50000"/>
                    </a:srgbClr>
                  </a:outerShdw>
                </a:effectLst>
                <a:latin typeface="Bookman Old Style" pitchFamily="18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00">
                <a:solidFill>
                  <a:srgbClr val="253971"/>
                </a:solidFill>
                <a:latin typeface="Bookman Old Style" pitchFamily="18" charset="0"/>
                <a:cs typeface="+mn-cs"/>
              </a:defRPr>
            </a:lvl1pPr>
          </a:lstStyle>
          <a:p>
            <a:pPr>
              <a:defRPr/>
            </a:pPr>
            <a:fld id="{BC4A5128-43FF-4A54-BDD3-53E7667F9A1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1000">
                <a:solidFill>
                  <a:srgbClr val="253971"/>
                </a:solidFill>
                <a:latin typeface="Bookman Old Style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David.Attie@cea.fr</a:t>
            </a: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1000">
                <a:solidFill>
                  <a:srgbClr val="253971"/>
                </a:solidFill>
                <a:latin typeface="Bookman Old Style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May 10, 2011 - TPC Electronics: SALTRO Status &amp; Evolution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048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2"/>
          <p:cNvSpPr>
            <a:spLocks noChangeShapeType="1"/>
          </p:cNvSpPr>
          <p:nvPr userDrawn="1"/>
        </p:nvSpPr>
        <p:spPr bwMode="auto">
          <a:xfrm>
            <a:off x="0" y="6661150"/>
            <a:ext cx="9144000" cy="0"/>
          </a:xfrm>
          <a:prstGeom prst="line">
            <a:avLst/>
          </a:prstGeom>
          <a:noFill/>
          <a:ln w="19050">
            <a:solidFill>
              <a:srgbClr val="25397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7" name="Espace réservé du contenu 2"/>
          <p:cNvSpPr>
            <a:spLocks noGrp="1"/>
          </p:cNvSpPr>
          <p:nvPr>
            <p:ph idx="1"/>
          </p:nvPr>
        </p:nvSpPr>
        <p:spPr>
          <a:xfrm>
            <a:off x="685800" y="825500"/>
            <a:ext cx="7772400" cy="4114800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505098" y="-8792"/>
            <a:ext cx="7829006" cy="432000"/>
          </a:xfrm>
          <a:prstGeom prst="rect">
            <a:avLst/>
          </a:prstGeom>
          <a:effectLst>
            <a:outerShdw blurRad="63500" sx="184000" sy="184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2000">
                <a:solidFill>
                  <a:srgbClr val="E60000"/>
                </a:solidFill>
                <a:effectLst>
                  <a:outerShdw blurRad="127000" dist="25400" dir="2700000" algn="tl" rotWithShape="0">
                    <a:srgbClr val="C00000">
                      <a:alpha val="50000"/>
                    </a:srgbClr>
                  </a:outerShdw>
                </a:effectLst>
                <a:latin typeface="Bookman Old Style" pitchFamily="18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00">
                <a:solidFill>
                  <a:srgbClr val="253971"/>
                </a:solidFill>
                <a:latin typeface="Bookman Old Style" pitchFamily="18" charset="0"/>
                <a:cs typeface="+mn-cs"/>
              </a:defRPr>
            </a:lvl1pPr>
          </a:lstStyle>
          <a:p>
            <a:pPr>
              <a:defRPr/>
            </a:pPr>
            <a:fld id="{BC4A5128-43FF-4A54-BDD3-53E7667F9A1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1000">
                <a:solidFill>
                  <a:srgbClr val="253971"/>
                </a:solidFill>
                <a:latin typeface="Bookman Old Style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David.Attie@cea.fr</a:t>
            </a: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1000">
                <a:solidFill>
                  <a:srgbClr val="253971"/>
                </a:solidFill>
                <a:latin typeface="Bookman Old Style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May 10, 2011 - TPC Electronics: SALTRO Status &amp; Evolution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048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2"/>
          <p:cNvSpPr>
            <a:spLocks noChangeShapeType="1"/>
          </p:cNvSpPr>
          <p:nvPr userDrawn="1"/>
        </p:nvSpPr>
        <p:spPr bwMode="auto">
          <a:xfrm>
            <a:off x="0" y="6661150"/>
            <a:ext cx="9144000" cy="0"/>
          </a:xfrm>
          <a:prstGeom prst="line">
            <a:avLst/>
          </a:prstGeom>
          <a:noFill/>
          <a:ln w="19050">
            <a:solidFill>
              <a:srgbClr val="25397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7" name="Espace réservé du contenu 2"/>
          <p:cNvSpPr>
            <a:spLocks noGrp="1"/>
          </p:cNvSpPr>
          <p:nvPr>
            <p:ph idx="1"/>
          </p:nvPr>
        </p:nvSpPr>
        <p:spPr>
          <a:xfrm>
            <a:off x="685800" y="825500"/>
            <a:ext cx="7772400" cy="4114800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505098" y="-8792"/>
            <a:ext cx="7829006" cy="432000"/>
          </a:xfrm>
          <a:prstGeom prst="rect">
            <a:avLst/>
          </a:prstGeom>
          <a:effectLst>
            <a:outerShdw blurRad="63500" sx="184000" sy="184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2000">
                <a:solidFill>
                  <a:srgbClr val="E60000"/>
                </a:solidFill>
                <a:effectLst>
                  <a:outerShdw blurRad="127000" dist="25400" dir="2700000" algn="tl" rotWithShape="0">
                    <a:srgbClr val="C00000">
                      <a:alpha val="50000"/>
                    </a:srgbClr>
                  </a:outerShdw>
                </a:effectLst>
                <a:latin typeface="Bookman Old Style" pitchFamily="18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00">
                <a:solidFill>
                  <a:srgbClr val="253971"/>
                </a:solidFill>
                <a:latin typeface="Bookman Old Style" pitchFamily="18" charset="0"/>
                <a:cs typeface="+mn-cs"/>
              </a:defRPr>
            </a:lvl1pPr>
          </a:lstStyle>
          <a:p>
            <a:pPr>
              <a:defRPr/>
            </a:pPr>
            <a:fld id="{BC4A5128-43FF-4A54-BDD3-53E7667F9A1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1000">
                <a:solidFill>
                  <a:srgbClr val="253971"/>
                </a:solidFill>
                <a:latin typeface="Bookman Old Style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David.Attie@cea.fr</a:t>
            </a: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1000">
                <a:solidFill>
                  <a:srgbClr val="253971"/>
                </a:solidFill>
                <a:latin typeface="Bookman Old Style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May 10, 2011 - TPC Electronics: SALTRO Status &amp; Evolution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048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2"/>
          <p:cNvSpPr>
            <a:spLocks noChangeShapeType="1"/>
          </p:cNvSpPr>
          <p:nvPr userDrawn="1"/>
        </p:nvSpPr>
        <p:spPr bwMode="auto">
          <a:xfrm>
            <a:off x="0" y="6661150"/>
            <a:ext cx="9144000" cy="0"/>
          </a:xfrm>
          <a:prstGeom prst="line">
            <a:avLst/>
          </a:prstGeom>
          <a:noFill/>
          <a:ln w="19050">
            <a:solidFill>
              <a:srgbClr val="25397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7" name="Espace réservé du contenu 2"/>
          <p:cNvSpPr>
            <a:spLocks noGrp="1"/>
          </p:cNvSpPr>
          <p:nvPr>
            <p:ph idx="1"/>
          </p:nvPr>
        </p:nvSpPr>
        <p:spPr>
          <a:xfrm>
            <a:off x="685800" y="825500"/>
            <a:ext cx="7772400" cy="4114800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505098" y="-8792"/>
            <a:ext cx="7829006" cy="432000"/>
          </a:xfrm>
          <a:prstGeom prst="rect">
            <a:avLst/>
          </a:prstGeom>
          <a:effectLst>
            <a:outerShdw blurRad="63500" sx="184000" sy="184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2000">
                <a:solidFill>
                  <a:srgbClr val="E60000"/>
                </a:solidFill>
                <a:effectLst>
                  <a:outerShdw blurRad="127000" dist="25400" dir="2700000" algn="tl" rotWithShape="0">
                    <a:srgbClr val="C00000">
                      <a:alpha val="50000"/>
                    </a:srgbClr>
                  </a:outerShdw>
                </a:effectLst>
                <a:latin typeface="Bookman Old Style" pitchFamily="18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00">
                <a:solidFill>
                  <a:srgbClr val="253971"/>
                </a:solidFill>
                <a:latin typeface="Bookman Old Style" pitchFamily="18" charset="0"/>
                <a:cs typeface="+mn-cs"/>
              </a:defRPr>
            </a:lvl1pPr>
          </a:lstStyle>
          <a:p>
            <a:pPr>
              <a:defRPr/>
            </a:pPr>
            <a:fld id="{BC4A5128-43FF-4A54-BDD3-53E7667F9A1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1000">
                <a:solidFill>
                  <a:srgbClr val="253971"/>
                </a:solidFill>
                <a:latin typeface="Bookman Old Style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David.Attie@cea.fr</a:t>
            </a: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1000">
                <a:solidFill>
                  <a:srgbClr val="253971"/>
                </a:solidFill>
                <a:latin typeface="Bookman Old Style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May 10, 2011 - TPC Electronics: SALTRO Status &amp; Evolution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0482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2"/>
          <p:cNvSpPr>
            <a:spLocks noChangeShapeType="1"/>
          </p:cNvSpPr>
          <p:nvPr userDrawn="1"/>
        </p:nvSpPr>
        <p:spPr bwMode="auto">
          <a:xfrm>
            <a:off x="0" y="6661150"/>
            <a:ext cx="9144000" cy="0"/>
          </a:xfrm>
          <a:prstGeom prst="line">
            <a:avLst/>
          </a:prstGeom>
          <a:noFill/>
          <a:ln w="19050">
            <a:solidFill>
              <a:srgbClr val="25397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7" name="Espace réservé du contenu 2"/>
          <p:cNvSpPr>
            <a:spLocks noGrp="1"/>
          </p:cNvSpPr>
          <p:nvPr>
            <p:ph idx="1"/>
          </p:nvPr>
        </p:nvSpPr>
        <p:spPr>
          <a:xfrm>
            <a:off x="685800" y="825500"/>
            <a:ext cx="7772400" cy="4114800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505098" y="-8792"/>
            <a:ext cx="7829006" cy="432000"/>
          </a:xfrm>
          <a:prstGeom prst="rect">
            <a:avLst/>
          </a:prstGeom>
          <a:effectLst>
            <a:outerShdw blurRad="63500" sx="184000" sy="184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2000">
                <a:solidFill>
                  <a:srgbClr val="E60000"/>
                </a:solidFill>
                <a:effectLst>
                  <a:outerShdw blurRad="127000" dist="25400" dir="2700000" algn="tl" rotWithShape="0">
                    <a:srgbClr val="C00000">
                      <a:alpha val="50000"/>
                    </a:srgbClr>
                  </a:outerShdw>
                </a:effectLst>
                <a:latin typeface="Bookman Old Style" pitchFamily="18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00">
                <a:solidFill>
                  <a:srgbClr val="253971"/>
                </a:solidFill>
                <a:latin typeface="Bookman Old Style" pitchFamily="18" charset="0"/>
                <a:cs typeface="+mn-cs"/>
              </a:defRPr>
            </a:lvl1pPr>
          </a:lstStyle>
          <a:p>
            <a:pPr>
              <a:defRPr/>
            </a:pPr>
            <a:fld id="{BC4A5128-43FF-4A54-BDD3-53E7667F9A1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1000">
                <a:solidFill>
                  <a:srgbClr val="253971"/>
                </a:solidFill>
                <a:latin typeface="Bookman Old Style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David.Attie@cea.fr</a:t>
            </a: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1000">
                <a:solidFill>
                  <a:srgbClr val="253971"/>
                </a:solidFill>
                <a:latin typeface="Bookman Old Style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May 10, 2011 - TPC Electronics: SALTRO Status &amp; Evolution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0482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2"/>
          <p:cNvSpPr>
            <a:spLocks noChangeShapeType="1"/>
          </p:cNvSpPr>
          <p:nvPr userDrawn="1"/>
        </p:nvSpPr>
        <p:spPr bwMode="auto">
          <a:xfrm>
            <a:off x="0" y="6661150"/>
            <a:ext cx="9144000" cy="0"/>
          </a:xfrm>
          <a:prstGeom prst="line">
            <a:avLst/>
          </a:prstGeom>
          <a:noFill/>
          <a:ln w="19050">
            <a:solidFill>
              <a:srgbClr val="25397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7" name="Espace réservé du contenu 2"/>
          <p:cNvSpPr>
            <a:spLocks noGrp="1"/>
          </p:cNvSpPr>
          <p:nvPr>
            <p:ph idx="1"/>
          </p:nvPr>
        </p:nvSpPr>
        <p:spPr>
          <a:xfrm>
            <a:off x="685800" y="825500"/>
            <a:ext cx="7772400" cy="4114800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505098" y="-8792"/>
            <a:ext cx="7829006" cy="432000"/>
          </a:xfrm>
          <a:prstGeom prst="rect">
            <a:avLst/>
          </a:prstGeom>
          <a:effectLst>
            <a:outerShdw blurRad="63500" sx="184000" sy="184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2000">
                <a:solidFill>
                  <a:srgbClr val="E60000"/>
                </a:solidFill>
                <a:effectLst>
                  <a:outerShdw blurRad="127000" dist="25400" dir="2700000" algn="tl" rotWithShape="0">
                    <a:srgbClr val="C00000">
                      <a:alpha val="50000"/>
                    </a:srgbClr>
                  </a:outerShdw>
                </a:effectLst>
                <a:latin typeface="Bookman Old Style" pitchFamily="18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00">
                <a:solidFill>
                  <a:srgbClr val="253971"/>
                </a:solidFill>
                <a:latin typeface="Bookman Old Style" pitchFamily="18" charset="0"/>
                <a:cs typeface="+mn-cs"/>
              </a:defRPr>
            </a:lvl1pPr>
          </a:lstStyle>
          <a:p>
            <a:pPr>
              <a:defRPr/>
            </a:pPr>
            <a:fld id="{BC4A5128-43FF-4A54-BDD3-53E7667F9A1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1000">
                <a:solidFill>
                  <a:srgbClr val="253971"/>
                </a:solidFill>
                <a:latin typeface="Bookman Old Style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David.Attie@cea.fr</a:t>
            </a: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1000">
                <a:solidFill>
                  <a:srgbClr val="253971"/>
                </a:solidFill>
                <a:latin typeface="Bookman Old Style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May 10, 2011 - TPC Electronics: SALTRO Status &amp; Evolution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048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5DF4-5938-4F76-844A-8EA6FA1C0E6B}" type="datetimeFigureOut">
              <a:rPr lang="fr-FR" smtClean="0"/>
              <a:pPr/>
              <a:t>01/06/2011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B2E7-80C9-4E57-834D-4DF028318F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5DF4-5938-4F76-844A-8EA6FA1C0E6B}" type="datetimeFigureOut">
              <a:rPr lang="fr-FR" smtClean="0"/>
              <a:pPr/>
              <a:t>01/06/2011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B2E7-80C9-4E57-834D-4DF028318F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5DF4-5938-4F76-844A-8EA6FA1C0E6B}" type="datetimeFigureOut">
              <a:rPr lang="fr-FR" smtClean="0"/>
              <a:pPr/>
              <a:t>01/06/2011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B2E7-80C9-4E57-834D-4DF028318F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5DF4-5938-4F76-844A-8EA6FA1C0E6B}" type="datetimeFigureOut">
              <a:rPr lang="fr-FR" smtClean="0"/>
              <a:pPr/>
              <a:t>01/06/2011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B2E7-80C9-4E57-834D-4DF028318F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5DF4-5938-4F76-844A-8EA6FA1C0E6B}" type="datetimeFigureOut">
              <a:rPr lang="fr-FR" smtClean="0"/>
              <a:pPr/>
              <a:t>01/06/2011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B2E7-80C9-4E57-834D-4DF028318F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5DF4-5938-4F76-844A-8EA6FA1C0E6B}" type="datetimeFigureOut">
              <a:rPr lang="fr-FR" smtClean="0"/>
              <a:pPr/>
              <a:t>01/06/2011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B2E7-80C9-4E57-834D-4DF028318F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5DF4-5938-4F76-844A-8EA6FA1C0E6B}" type="datetimeFigureOut">
              <a:rPr lang="fr-FR" smtClean="0"/>
              <a:pPr/>
              <a:t>01/06/2011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B2E7-80C9-4E57-834D-4DF028318F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5DF4-5938-4F76-844A-8EA6FA1C0E6B}" type="datetimeFigureOut">
              <a:rPr lang="fr-FR" smtClean="0"/>
              <a:pPr/>
              <a:t>01/06/2011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F64B2E7-80C9-4E57-834D-4DF028318FA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DE5DF4-5938-4F76-844A-8EA6FA1C0E6B}" type="datetimeFigureOut">
              <a:rPr lang="fr-FR" smtClean="0"/>
              <a:pPr/>
              <a:t>01/06/2011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F64B2E7-80C9-4E57-834D-4DF028318FA3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4800" dirty="0" smtClean="0"/>
              <a:t>Retour d’expérience après test en faisceau à DESY</a:t>
            </a:r>
            <a:endParaRPr lang="fr-FR" sz="4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P. Colas</a:t>
            </a: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Beam</a:t>
            </a:r>
            <a:r>
              <a:rPr lang="fr-FR" dirty="0" smtClean="0"/>
              <a:t> Test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Monday</a:t>
            </a:r>
            <a:r>
              <a:rPr lang="fr-FR" dirty="0" smtClean="0"/>
              <a:t> </a:t>
            </a:r>
            <a:r>
              <a:rPr lang="fr-FR" dirty="0" smtClean="0"/>
              <a:t>May </a:t>
            </a:r>
            <a:r>
              <a:rPr lang="fr-FR" dirty="0" smtClean="0"/>
              <a:t>2 to Friday May 14</a:t>
            </a:r>
            <a:endParaRPr lang="fr-FR" dirty="0" smtClean="0"/>
          </a:p>
          <a:p>
            <a:r>
              <a:rPr lang="fr-FR" dirty="0" smtClean="0"/>
              <a:t>Up and running in 24 </a:t>
            </a:r>
            <a:r>
              <a:rPr lang="fr-FR" dirty="0" err="1" smtClean="0"/>
              <a:t>hours</a:t>
            </a:r>
            <a:r>
              <a:rPr lang="fr-FR" dirty="0" smtClean="0"/>
              <a:t>, but 2 </a:t>
            </a:r>
            <a:r>
              <a:rPr lang="fr-FR" dirty="0" err="1" smtClean="0"/>
              <a:t>days</a:t>
            </a:r>
            <a:r>
              <a:rPr lang="fr-FR" dirty="0" smtClean="0"/>
              <a:t> for </a:t>
            </a:r>
            <a:r>
              <a:rPr lang="fr-FR" dirty="0" err="1" smtClean="0"/>
              <a:t>debugging</a:t>
            </a:r>
            <a:r>
              <a:rPr lang="fr-FR" dirty="0" smtClean="0"/>
              <a:t> monitoring, </a:t>
            </a:r>
            <a:r>
              <a:rPr lang="fr-FR" dirty="0" err="1" smtClean="0"/>
              <a:t>mapping</a:t>
            </a:r>
            <a:r>
              <a:rPr lang="fr-FR" dirty="0" smtClean="0"/>
              <a:t>, </a:t>
            </a:r>
            <a:r>
              <a:rPr lang="fr-FR" dirty="0" err="1" smtClean="0"/>
              <a:t>tuning</a:t>
            </a:r>
            <a:r>
              <a:rPr lang="fr-FR" dirty="0" smtClean="0"/>
              <a:t> HV, </a:t>
            </a:r>
            <a:r>
              <a:rPr lang="fr-FR" dirty="0" err="1" smtClean="0"/>
              <a:t>etc</a:t>
            </a:r>
            <a:r>
              <a:rPr lang="fr-FR" dirty="0" smtClean="0"/>
              <a:t>…</a:t>
            </a:r>
          </a:p>
          <a:p>
            <a:r>
              <a:rPr lang="fr-FR" dirty="0" smtClean="0"/>
              <a:t>All the initial program has been </a:t>
            </a:r>
            <a:r>
              <a:rPr lang="fr-FR" dirty="0" err="1" smtClean="0"/>
              <a:t>done</a:t>
            </a:r>
            <a:r>
              <a:rPr lang="fr-FR" dirty="0" smtClean="0"/>
              <a:t> </a:t>
            </a:r>
            <a:r>
              <a:rPr lang="fr-FR" dirty="0" smtClean="0"/>
              <a:t>(250 </a:t>
            </a:r>
            <a:r>
              <a:rPr lang="fr-FR" dirty="0" smtClean="0"/>
              <a:t>good </a:t>
            </a:r>
            <a:r>
              <a:rPr lang="fr-FR" dirty="0" err="1" smtClean="0"/>
              <a:t>runs</a:t>
            </a:r>
            <a:r>
              <a:rPr lang="fr-FR" dirty="0" smtClean="0"/>
              <a:t> of 5000 </a:t>
            </a:r>
            <a:r>
              <a:rPr lang="fr-FR" dirty="0" err="1" smtClean="0"/>
              <a:t>evts</a:t>
            </a:r>
            <a:r>
              <a:rPr lang="fr-FR" dirty="0" smtClean="0"/>
              <a:t>, + lots of </a:t>
            </a:r>
            <a:r>
              <a:rPr lang="fr-FR" dirty="0" err="1" smtClean="0"/>
              <a:t>cosmics</a:t>
            </a:r>
            <a:r>
              <a:rPr lang="fr-FR" dirty="0" smtClean="0"/>
              <a:t>).</a:t>
            </a:r>
          </a:p>
          <a:p>
            <a:r>
              <a:rPr lang="fr-FR" dirty="0" err="1" smtClean="0"/>
              <a:t>Dismounting</a:t>
            </a:r>
            <a:r>
              <a:rPr lang="fr-FR" dirty="0" smtClean="0"/>
              <a:t> 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easy</a:t>
            </a:r>
            <a:r>
              <a:rPr lang="fr-FR" dirty="0" smtClean="0"/>
              <a:t> (3 </a:t>
            </a:r>
            <a:r>
              <a:rPr lang="fr-FR" dirty="0" err="1" smtClean="0"/>
              <a:t>connectors</a:t>
            </a:r>
            <a:r>
              <a:rPr lang="fr-FR" dirty="0" smtClean="0"/>
              <a:t> : HV, LV, </a:t>
            </a:r>
            <a:r>
              <a:rPr lang="fr-FR" dirty="0" err="1" smtClean="0"/>
              <a:t>fiber</a:t>
            </a:r>
            <a:r>
              <a:rPr lang="fr-FR" dirty="0" smtClean="0"/>
              <a:t>), module+</a:t>
            </a:r>
            <a:r>
              <a:rPr lang="fr-FR" dirty="0" err="1" smtClean="0"/>
              <a:t>FEelectronics</a:t>
            </a:r>
            <a:r>
              <a:rPr lang="fr-FR" dirty="0" smtClean="0"/>
              <a:t> in one </a:t>
            </a:r>
            <a:r>
              <a:rPr lang="fr-FR" dirty="0" err="1" smtClean="0"/>
              <a:t>piece</a:t>
            </a:r>
            <a:r>
              <a:rPr lang="fr-FR" dirty="0" smtClean="0"/>
              <a:t>.</a:t>
            </a:r>
            <a:endParaRPr lang="fr-FR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Beam</a:t>
            </a:r>
            <a:r>
              <a:rPr lang="fr-FR" dirty="0" smtClean="0"/>
              <a:t> size, </a:t>
            </a:r>
            <a:r>
              <a:rPr lang="fr-FR" dirty="0" err="1" smtClean="0"/>
              <a:t>Vdrift</a:t>
            </a:r>
            <a:endParaRPr lang="fr-FR" dirty="0"/>
          </a:p>
        </p:txBody>
      </p:sp>
      <p:pic>
        <p:nvPicPr>
          <p:cNvPr id="2050" name="Picture 2" descr="D:\Paul\ilc\Electronics and DAQ\Orsay2011\2011 TB\beamZ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2024" y="2492896"/>
            <a:ext cx="4604432" cy="3687688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467544" y="2708920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Fitted</a:t>
            </a:r>
            <a:r>
              <a:rPr lang="fr-FR" dirty="0" smtClean="0"/>
              <a:t> </a:t>
            </a:r>
            <a:r>
              <a:rPr lang="fr-FR" dirty="0" err="1" smtClean="0"/>
              <a:t>rms</a:t>
            </a:r>
            <a:r>
              <a:rPr lang="fr-FR" dirty="0" smtClean="0"/>
              <a:t> 1.3 </a:t>
            </a:r>
            <a:r>
              <a:rPr lang="fr-FR" dirty="0" err="1" smtClean="0"/>
              <a:t>bins</a:t>
            </a:r>
            <a:r>
              <a:rPr lang="fr-FR" dirty="0" smtClean="0"/>
              <a:t> -&gt; 3.9 mm</a:t>
            </a:r>
          </a:p>
          <a:p>
            <a:endParaRPr lang="fr-FR" dirty="0" smtClean="0"/>
          </a:p>
          <a:p>
            <a:r>
              <a:rPr lang="fr-FR" dirty="0" err="1" smtClean="0"/>
              <a:t>Vdrift</a:t>
            </a:r>
            <a:r>
              <a:rPr lang="fr-FR" dirty="0" smtClean="0"/>
              <a:t> </a:t>
            </a:r>
            <a:r>
              <a:rPr lang="fr-FR" dirty="0" err="1" smtClean="0"/>
              <a:t>checked</a:t>
            </a:r>
            <a:r>
              <a:rPr lang="fr-FR" dirty="0" smtClean="0"/>
              <a:t> OK</a:t>
            </a:r>
            <a:endParaRPr lang="fr-F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04825" y="-9525"/>
            <a:ext cx="7829550" cy="433388"/>
          </a:xfrm>
        </p:spPr>
        <p:txBody>
          <a:bodyPr/>
          <a:lstStyle/>
          <a:p>
            <a:pPr>
              <a:defRPr/>
            </a:pPr>
            <a:r>
              <a:rPr lang="en-US" dirty="0"/>
              <a:t>Integrated electronics for 7 module project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E6A130-A841-4AF0-BA81-9F78510F510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9222" name="Picture 2" descr="D:\PROJETS\TPC\DESIGN\Sauvegarde CAO\Paul Colas\TPC_Electroniqu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83" r="11699"/>
          <a:stretch>
            <a:fillRect/>
          </a:stretch>
        </p:blipFill>
        <p:spPr bwMode="auto">
          <a:xfrm>
            <a:off x="203200" y="552450"/>
            <a:ext cx="4321175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3" descr="D:\PROJETS\TPC\DESIGN\Sauvegarde CAO\Paul Colas\TPC_Electroniqu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32" r="11954"/>
          <a:stretch>
            <a:fillRect/>
          </a:stretch>
        </p:blipFill>
        <p:spPr bwMode="auto">
          <a:xfrm>
            <a:off x="4645025" y="552450"/>
            <a:ext cx="4319588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613" y="3871913"/>
            <a:ext cx="3460750" cy="259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5" name="Picture 2" descr="D:\PROJETS\TPC\MESURES\2011\110502-14_BeamTest_DESY\Photos\IMG_059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4263" y="3844925"/>
            <a:ext cx="3476625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04825" y="-9525"/>
            <a:ext cx="7829550" cy="43338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Integrated electronics for 7 module project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981C6F-7AFF-48D7-9EE1-D323F3ACF38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David.Attie@cea.fr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10, 2011 - TPC Electronics: SALTRO Status &amp; Evolution</a:t>
            </a:r>
          </a:p>
          <a:p>
            <a:pPr>
              <a:defRPr/>
            </a:pPr>
            <a:endParaRPr lang="en-US"/>
          </a:p>
        </p:txBody>
      </p:sp>
      <p:pic>
        <p:nvPicPr>
          <p:cNvPr id="11270" name="Picture 9" descr="PhotoFEC 0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900" y="684213"/>
            <a:ext cx="1965325" cy="315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rapèze 7"/>
          <p:cNvSpPr/>
          <p:nvPr/>
        </p:nvSpPr>
        <p:spPr bwMode="auto">
          <a:xfrm>
            <a:off x="762000" y="3521075"/>
            <a:ext cx="1800225" cy="1116013"/>
          </a:xfrm>
          <a:prstGeom prst="trapezoid">
            <a:avLst>
              <a:gd name="adj" fmla="val 66997"/>
            </a:avLst>
          </a:prstGeom>
          <a:solidFill>
            <a:schemeClr val="bg1">
              <a:lumMod val="95000"/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fr-FR">
              <a:cs typeface="+mn-cs"/>
            </a:endParaRPr>
          </a:p>
        </p:txBody>
      </p:sp>
      <p:sp>
        <p:nvSpPr>
          <p:cNvPr id="11272" name="Espace réservé du contenu 1"/>
          <p:cNvSpPr>
            <a:spLocks noGrp="1"/>
          </p:cNvSpPr>
          <p:nvPr>
            <p:ph idx="1"/>
          </p:nvPr>
        </p:nvSpPr>
        <p:spPr>
          <a:xfrm>
            <a:off x="3214688" y="571500"/>
            <a:ext cx="5741987" cy="1214438"/>
          </a:xfrm>
        </p:spPr>
        <p:txBody>
          <a:bodyPr/>
          <a:lstStyle/>
          <a:p>
            <a:pPr eaLnBrk="1" hangingPunct="1"/>
            <a:r>
              <a:rPr lang="en-US" sz="1600" smtClean="0">
                <a:solidFill>
                  <a:srgbClr val="0000FF"/>
                </a:solidFill>
                <a:cs typeface="Arial" charset="0"/>
              </a:rPr>
              <a:t>Remove packaging and protection diodes</a:t>
            </a:r>
          </a:p>
          <a:p>
            <a:pPr eaLnBrk="1" hangingPunct="1"/>
            <a:r>
              <a:rPr lang="en-US" sz="1600" smtClean="0">
                <a:solidFill>
                  <a:srgbClr val="0000FF"/>
                </a:solidFill>
                <a:cs typeface="Arial" charset="0"/>
              </a:rPr>
              <a:t>Wire –bonding on board for AFTER chips</a:t>
            </a:r>
          </a:p>
          <a:p>
            <a:pPr eaLnBrk="1" hangingPunct="1"/>
            <a:r>
              <a:rPr lang="en-US" sz="1600" smtClean="0">
                <a:solidFill>
                  <a:srgbClr val="0000FF"/>
                </a:solidFill>
                <a:cs typeface="Arial" charset="0"/>
              </a:rPr>
              <a:t>Use 2 × 300 pins connector</a:t>
            </a:r>
          </a:p>
          <a:p>
            <a:pPr eaLnBrk="1" hangingPunct="1"/>
            <a:r>
              <a:rPr lang="en-US" sz="1600" smtClean="0">
                <a:solidFill>
                  <a:srgbClr val="0000FF"/>
                </a:solidFill>
                <a:cs typeface="Arial" charset="0"/>
              </a:rPr>
              <a:t>Replace resistors SMC 0603 by 0402 (1 mm × 0.5 mm)</a:t>
            </a:r>
          </a:p>
        </p:txBody>
      </p:sp>
      <p:pic>
        <p:nvPicPr>
          <p:cNvPr id="11273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2250" y="2000250"/>
            <a:ext cx="2335213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4163" y="1820863"/>
            <a:ext cx="1366837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6" descr="Photos 0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42" t="1726" r="47417" b="2589"/>
          <a:stretch>
            <a:fillRect/>
          </a:stretch>
        </p:blipFill>
        <p:spPr bwMode="auto">
          <a:xfrm>
            <a:off x="762000" y="4637088"/>
            <a:ext cx="1800225" cy="1809750"/>
          </a:xfrm>
          <a:prstGeom prst="rect">
            <a:avLst/>
          </a:prstGeom>
          <a:solidFill>
            <a:srgbClr val="FFFFE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276" name="Connecteur droit avec flèche 12"/>
          <p:cNvCxnSpPr>
            <a:cxnSpLocks noChangeShapeType="1"/>
          </p:cNvCxnSpPr>
          <p:nvPr/>
        </p:nvCxnSpPr>
        <p:spPr bwMode="auto">
          <a:xfrm>
            <a:off x="727075" y="3906838"/>
            <a:ext cx="1800225" cy="1587"/>
          </a:xfrm>
          <a:prstGeom prst="straightConnector1">
            <a:avLst/>
          </a:prstGeom>
          <a:noFill/>
          <a:ln w="9525" algn="ctr">
            <a:solidFill>
              <a:srgbClr val="0000FF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277" name="Connecteur droit avec flèche 14"/>
          <p:cNvCxnSpPr>
            <a:cxnSpLocks noChangeShapeType="1"/>
          </p:cNvCxnSpPr>
          <p:nvPr/>
        </p:nvCxnSpPr>
        <p:spPr bwMode="auto">
          <a:xfrm rot="16200000" flipH="1">
            <a:off x="1117600" y="2284413"/>
            <a:ext cx="3060700" cy="0"/>
          </a:xfrm>
          <a:prstGeom prst="straightConnector1">
            <a:avLst/>
          </a:prstGeom>
          <a:noFill/>
          <a:ln w="9525" algn="ctr">
            <a:solidFill>
              <a:srgbClr val="0000FF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278" name="Connecteur droit avec flèche 17"/>
          <p:cNvCxnSpPr>
            <a:cxnSpLocks noChangeShapeType="1"/>
          </p:cNvCxnSpPr>
          <p:nvPr/>
        </p:nvCxnSpPr>
        <p:spPr bwMode="auto">
          <a:xfrm>
            <a:off x="749300" y="4518025"/>
            <a:ext cx="1800225" cy="1588"/>
          </a:xfrm>
          <a:prstGeom prst="straightConnector1">
            <a:avLst/>
          </a:prstGeom>
          <a:noFill/>
          <a:ln w="9525" algn="ctr">
            <a:solidFill>
              <a:srgbClr val="0000FF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279" name="Connecteur droit avec flèche 18"/>
          <p:cNvCxnSpPr>
            <a:cxnSpLocks noChangeShapeType="1"/>
          </p:cNvCxnSpPr>
          <p:nvPr/>
        </p:nvCxnSpPr>
        <p:spPr bwMode="auto">
          <a:xfrm rot="5400000">
            <a:off x="4560887" y="3146426"/>
            <a:ext cx="1800225" cy="0"/>
          </a:xfrm>
          <a:prstGeom prst="straightConnector1">
            <a:avLst/>
          </a:prstGeom>
          <a:noFill/>
          <a:ln w="9525" algn="ctr">
            <a:solidFill>
              <a:srgbClr val="0000FF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280" name="Connecteur droit avec flèche 20"/>
          <p:cNvCxnSpPr>
            <a:cxnSpLocks noChangeShapeType="1"/>
          </p:cNvCxnSpPr>
          <p:nvPr/>
        </p:nvCxnSpPr>
        <p:spPr bwMode="auto">
          <a:xfrm rot="5400000" flipH="1" flipV="1">
            <a:off x="1814513" y="5559425"/>
            <a:ext cx="1776412" cy="1588"/>
          </a:xfrm>
          <a:prstGeom prst="straightConnector1">
            <a:avLst/>
          </a:prstGeom>
          <a:noFill/>
          <a:ln w="9525" algn="ctr">
            <a:solidFill>
              <a:srgbClr val="0000FF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11281" name="Picture 3" descr="Camera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6150" y="5354638"/>
            <a:ext cx="5032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282" name="Connecteur droit avec flèche 25"/>
          <p:cNvCxnSpPr>
            <a:cxnSpLocks noChangeShapeType="1"/>
          </p:cNvCxnSpPr>
          <p:nvPr/>
        </p:nvCxnSpPr>
        <p:spPr bwMode="auto">
          <a:xfrm>
            <a:off x="4730750" y="5224463"/>
            <a:ext cx="576263" cy="1587"/>
          </a:xfrm>
          <a:prstGeom prst="straightConnector1">
            <a:avLst/>
          </a:prstGeom>
          <a:noFill/>
          <a:ln w="9525" algn="ctr">
            <a:solidFill>
              <a:srgbClr val="0000FF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283" name="Connecteur droit avec flèche 26"/>
          <p:cNvCxnSpPr>
            <a:cxnSpLocks noChangeShapeType="1"/>
          </p:cNvCxnSpPr>
          <p:nvPr/>
        </p:nvCxnSpPr>
        <p:spPr bwMode="auto">
          <a:xfrm rot="5400000">
            <a:off x="5142707" y="5614194"/>
            <a:ext cx="431800" cy="1587"/>
          </a:xfrm>
          <a:prstGeom prst="straightConnector1">
            <a:avLst/>
          </a:prstGeom>
          <a:noFill/>
          <a:ln w="9525" algn="ctr">
            <a:solidFill>
              <a:srgbClr val="0000FF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284" name="Connecteur droit avec flèche 28"/>
          <p:cNvCxnSpPr>
            <a:cxnSpLocks noChangeAspect="1"/>
          </p:cNvCxnSpPr>
          <p:nvPr/>
        </p:nvCxnSpPr>
        <p:spPr bwMode="auto">
          <a:xfrm>
            <a:off x="6503988" y="2516188"/>
            <a:ext cx="1749425" cy="1004887"/>
          </a:xfrm>
          <a:prstGeom prst="straightConnector1">
            <a:avLst/>
          </a:prstGeom>
          <a:noFill/>
          <a:ln w="9525" algn="ctr">
            <a:solidFill>
              <a:srgbClr val="0000FF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1285" name="ZoneTexte 38"/>
          <p:cNvSpPr txBox="1">
            <a:spLocks noChangeArrowheads="1"/>
          </p:cNvSpPr>
          <p:nvPr/>
        </p:nvSpPr>
        <p:spPr bwMode="auto">
          <a:xfrm>
            <a:off x="2647950" y="1903413"/>
            <a:ext cx="6873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fr-FR" sz="1600">
                <a:solidFill>
                  <a:srgbClr val="0000FF"/>
                </a:solidFill>
                <a:latin typeface="Bell MT" pitchFamily="18" charset="0"/>
              </a:rPr>
              <a:t>25 cm</a:t>
            </a:r>
          </a:p>
        </p:txBody>
      </p:sp>
      <p:sp>
        <p:nvSpPr>
          <p:cNvPr id="11286" name="ZoneTexte 39"/>
          <p:cNvSpPr txBox="1">
            <a:spLocks noChangeArrowheads="1"/>
          </p:cNvSpPr>
          <p:nvPr/>
        </p:nvSpPr>
        <p:spPr bwMode="auto">
          <a:xfrm>
            <a:off x="708025" y="3908425"/>
            <a:ext cx="685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fr-FR" sz="1600">
                <a:solidFill>
                  <a:srgbClr val="0000FF"/>
                </a:solidFill>
                <a:latin typeface="Bell MT" pitchFamily="18" charset="0"/>
              </a:rPr>
              <a:t>14 cm</a:t>
            </a:r>
          </a:p>
        </p:txBody>
      </p:sp>
      <p:sp>
        <p:nvSpPr>
          <p:cNvPr id="11287" name="ZoneTexte 40"/>
          <p:cNvSpPr txBox="1">
            <a:spLocks noChangeArrowheads="1"/>
          </p:cNvSpPr>
          <p:nvPr/>
        </p:nvSpPr>
        <p:spPr bwMode="auto">
          <a:xfrm>
            <a:off x="4716463" y="4867275"/>
            <a:ext cx="8350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fr-FR" sz="1600">
                <a:solidFill>
                  <a:srgbClr val="0000FF"/>
                </a:solidFill>
                <a:latin typeface="Bell MT" pitchFamily="18" charset="0"/>
              </a:rPr>
              <a:t>0,78 cm</a:t>
            </a:r>
          </a:p>
        </p:txBody>
      </p:sp>
      <p:sp>
        <p:nvSpPr>
          <p:cNvPr id="11288" name="ZoneTexte 41"/>
          <p:cNvSpPr txBox="1">
            <a:spLocks noChangeArrowheads="1"/>
          </p:cNvSpPr>
          <p:nvPr/>
        </p:nvSpPr>
        <p:spPr bwMode="auto">
          <a:xfrm>
            <a:off x="5387975" y="5441950"/>
            <a:ext cx="8350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fr-FR" sz="1600">
                <a:solidFill>
                  <a:srgbClr val="0000FF"/>
                </a:solidFill>
                <a:latin typeface="Bell MT" pitchFamily="18" charset="0"/>
              </a:rPr>
              <a:t>0,74 cm</a:t>
            </a:r>
          </a:p>
        </p:txBody>
      </p:sp>
      <p:sp>
        <p:nvSpPr>
          <p:cNvPr id="11289" name="ZoneTexte 42"/>
          <p:cNvSpPr txBox="1">
            <a:spLocks noChangeArrowheads="1"/>
          </p:cNvSpPr>
          <p:nvPr/>
        </p:nvSpPr>
        <p:spPr bwMode="auto">
          <a:xfrm>
            <a:off x="6562725" y="2941638"/>
            <a:ext cx="7302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fr-FR" sz="1600">
                <a:solidFill>
                  <a:srgbClr val="0000FF"/>
                </a:solidFill>
                <a:latin typeface="Bell MT" pitchFamily="18" charset="0"/>
              </a:rPr>
              <a:t>4,5 cm</a:t>
            </a:r>
          </a:p>
        </p:txBody>
      </p:sp>
      <p:sp>
        <p:nvSpPr>
          <p:cNvPr id="11290" name="ZoneTexte 43"/>
          <p:cNvSpPr txBox="1">
            <a:spLocks noChangeArrowheads="1"/>
          </p:cNvSpPr>
          <p:nvPr/>
        </p:nvSpPr>
        <p:spPr bwMode="auto">
          <a:xfrm>
            <a:off x="5473700" y="2879725"/>
            <a:ext cx="8350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fr-FR" sz="1600">
                <a:solidFill>
                  <a:srgbClr val="0000FF"/>
                </a:solidFill>
                <a:latin typeface="Bell MT" pitchFamily="18" charset="0"/>
              </a:rPr>
              <a:t>12,5 cm</a:t>
            </a:r>
          </a:p>
        </p:txBody>
      </p:sp>
      <p:sp>
        <p:nvSpPr>
          <p:cNvPr id="11291" name="ZoneTexte 44"/>
          <p:cNvSpPr txBox="1">
            <a:spLocks noChangeArrowheads="1"/>
          </p:cNvSpPr>
          <p:nvPr/>
        </p:nvSpPr>
        <p:spPr bwMode="auto">
          <a:xfrm>
            <a:off x="4565650" y="4075113"/>
            <a:ext cx="7302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fr-FR" sz="1600">
                <a:solidFill>
                  <a:srgbClr val="0000FF"/>
                </a:solidFill>
                <a:latin typeface="Bell MT" pitchFamily="18" charset="0"/>
              </a:rPr>
              <a:t>2,8 cm</a:t>
            </a:r>
          </a:p>
        </p:txBody>
      </p:sp>
      <p:cxnSp>
        <p:nvCxnSpPr>
          <p:cNvPr id="11292" name="Connecteur droit avec flèche 45"/>
          <p:cNvCxnSpPr>
            <a:cxnSpLocks noChangeAspect="1"/>
          </p:cNvCxnSpPr>
          <p:nvPr/>
        </p:nvCxnSpPr>
        <p:spPr bwMode="auto">
          <a:xfrm>
            <a:off x="4773613" y="3906838"/>
            <a:ext cx="388937" cy="223837"/>
          </a:xfrm>
          <a:prstGeom prst="straightConnector1">
            <a:avLst/>
          </a:prstGeom>
          <a:noFill/>
          <a:ln w="9525" algn="ctr">
            <a:solidFill>
              <a:srgbClr val="0000FF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0" name="Flèche droite 29"/>
          <p:cNvSpPr/>
          <p:nvPr/>
        </p:nvSpPr>
        <p:spPr bwMode="auto">
          <a:xfrm>
            <a:off x="3060700" y="5354638"/>
            <a:ext cx="1020763" cy="346075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fr-FR">
              <a:cs typeface="+mn-cs"/>
            </a:endParaRPr>
          </a:p>
        </p:txBody>
      </p:sp>
      <p:sp>
        <p:nvSpPr>
          <p:cNvPr id="11294" name="ZoneTexte 49"/>
          <p:cNvSpPr txBox="1">
            <a:spLocks noChangeArrowheads="1"/>
          </p:cNvSpPr>
          <p:nvPr/>
        </p:nvSpPr>
        <p:spPr bwMode="auto">
          <a:xfrm>
            <a:off x="1393825" y="4178300"/>
            <a:ext cx="7318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fr-FR" sz="1600">
                <a:solidFill>
                  <a:srgbClr val="0000FF"/>
                </a:solidFill>
                <a:latin typeface="Bell MT" pitchFamily="18" charset="0"/>
              </a:rPr>
              <a:t>3,5 cm</a:t>
            </a:r>
          </a:p>
        </p:txBody>
      </p:sp>
      <p:sp>
        <p:nvSpPr>
          <p:cNvPr id="11295" name="ZoneTexte 50"/>
          <p:cNvSpPr txBox="1">
            <a:spLocks noChangeArrowheads="1"/>
          </p:cNvSpPr>
          <p:nvPr/>
        </p:nvSpPr>
        <p:spPr bwMode="auto">
          <a:xfrm>
            <a:off x="2681288" y="4887913"/>
            <a:ext cx="7302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fr-FR" sz="1600">
                <a:solidFill>
                  <a:srgbClr val="0000FF"/>
                </a:solidFill>
                <a:latin typeface="Bell MT" pitchFamily="18" charset="0"/>
              </a:rPr>
              <a:t>3,5 cm</a:t>
            </a:r>
          </a:p>
        </p:txBody>
      </p:sp>
      <p:sp>
        <p:nvSpPr>
          <p:cNvPr id="33" name="Espace réservé du contenu 1"/>
          <p:cNvSpPr txBox="1">
            <a:spLocks/>
          </p:cNvSpPr>
          <p:nvPr/>
        </p:nvSpPr>
        <p:spPr bwMode="auto">
          <a:xfrm>
            <a:off x="0" y="2038350"/>
            <a:ext cx="596900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/>
          <a:lstStyle/>
          <a:p>
            <a:pPr marL="174625" indent="-174625" eaLnBrk="0" hangingPunct="0">
              <a:spcBef>
                <a:spcPct val="20000"/>
              </a:spcBef>
              <a:defRPr/>
            </a:pPr>
            <a:r>
              <a:rPr lang="en-US" sz="1600" kern="0" dirty="0">
                <a:solidFill>
                  <a:srgbClr val="0000FF"/>
                </a:solidFill>
                <a:latin typeface="Bell MT" pitchFamily="18" charset="0"/>
              </a:rPr>
              <a:t>FEC</a:t>
            </a:r>
          </a:p>
        </p:txBody>
      </p:sp>
      <p:sp>
        <p:nvSpPr>
          <p:cNvPr id="34" name="Espace réservé du contenu 1"/>
          <p:cNvSpPr txBox="1">
            <a:spLocks/>
          </p:cNvSpPr>
          <p:nvPr/>
        </p:nvSpPr>
        <p:spPr bwMode="auto">
          <a:xfrm>
            <a:off x="152400" y="5354638"/>
            <a:ext cx="596900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/>
          <a:lstStyle/>
          <a:p>
            <a:pPr marL="174625" indent="-174625" eaLnBrk="0" hangingPunct="0">
              <a:spcBef>
                <a:spcPct val="20000"/>
              </a:spcBef>
              <a:defRPr/>
            </a:pPr>
            <a:r>
              <a:rPr lang="en-US" sz="1600" kern="0" dirty="0">
                <a:solidFill>
                  <a:srgbClr val="0000FF"/>
                </a:solidFill>
                <a:latin typeface="Bell MT" pitchFamily="18" charset="0"/>
              </a:rPr>
              <a:t>Chip</a:t>
            </a:r>
          </a:p>
        </p:txBody>
      </p:sp>
      <p:sp>
        <p:nvSpPr>
          <p:cNvPr id="35" name="Flèche droite 34"/>
          <p:cNvSpPr/>
          <p:nvPr/>
        </p:nvSpPr>
        <p:spPr bwMode="auto">
          <a:xfrm>
            <a:off x="3019425" y="2792413"/>
            <a:ext cx="1020763" cy="344487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fr-FR">
              <a:cs typeface="+mn-cs"/>
            </a:endParaRPr>
          </a:p>
        </p:txBody>
      </p:sp>
      <p:pic>
        <p:nvPicPr>
          <p:cNvPr id="11299" name="Picture 3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5188" y="3786188"/>
            <a:ext cx="928687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smtClean="0">
              <a:cs typeface="Arial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04825" y="-9525"/>
            <a:ext cx="7829550" cy="433388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Design of the </a:t>
            </a:r>
            <a:r>
              <a:rPr lang="fr-FR" dirty="0" err="1" smtClean="0"/>
              <a:t>integrated</a:t>
            </a:r>
            <a:r>
              <a:rPr lang="fr-FR" dirty="0" smtClean="0"/>
              <a:t> </a:t>
            </a:r>
            <a:r>
              <a:rPr lang="fr-FR" dirty="0" err="1" smtClean="0"/>
              <a:t>electronics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43997C-10F4-46AD-9E8B-822C0108359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David.Attie@cea.fr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10, 2011 - TPC Electronics: SALTRO Status &amp; Evolution</a:t>
            </a:r>
          </a:p>
          <a:p>
            <a:pPr>
              <a:defRPr/>
            </a:pPr>
            <a:endParaRPr lang="en-US"/>
          </a:p>
        </p:txBody>
      </p:sp>
      <p:pic>
        <p:nvPicPr>
          <p:cNvPr id="12295" name="Picture 2" descr="D:\PCB Pads-FEC-FEM-V5.4.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338" y="601663"/>
            <a:ext cx="8280400" cy="585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u contenu 1"/>
          <p:cNvSpPr>
            <a:spLocks noGrp="1"/>
          </p:cNvSpPr>
          <p:nvPr>
            <p:ph idx="1"/>
          </p:nvPr>
        </p:nvSpPr>
        <p:spPr>
          <a:xfrm>
            <a:off x="179512" y="825500"/>
            <a:ext cx="7056784" cy="5051772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4 chips per FEC wire bonding on the 8-layer PCB</a:t>
            </a:r>
          </a:p>
          <a:p>
            <a:pPr>
              <a:defRPr/>
            </a:pPr>
            <a:endParaRPr lang="en-US" sz="800" dirty="0" smtClean="0">
              <a:cs typeface="Arial" charset="0"/>
            </a:endParaRPr>
          </a:p>
          <a:p>
            <a:pPr>
              <a:defRPr/>
            </a:pPr>
            <a:r>
              <a:rPr lang="en-US" dirty="0" smtClean="0">
                <a:cs typeface="Arial" charset="0"/>
              </a:rPr>
              <a:t>Protections: a resistor (0201 SMC) at each channel input </a:t>
            </a:r>
          </a:p>
          <a:p>
            <a:pPr lvl="1">
              <a:buFont typeface="Bell MT" pitchFamily="18" charset="0"/>
              <a:buChar char="–"/>
              <a:defRPr/>
            </a:pPr>
            <a:r>
              <a:rPr lang="en-US" sz="1600" dirty="0" smtClean="0">
                <a:cs typeface="Arial" charset="0"/>
              </a:rPr>
              <a:t>A0: 0Ω</a:t>
            </a:r>
          </a:p>
          <a:p>
            <a:pPr lvl="1">
              <a:buFont typeface="Bell MT" pitchFamily="18" charset="0"/>
              <a:buChar char="–"/>
              <a:defRPr/>
            </a:pPr>
            <a:r>
              <a:rPr lang="en-US" sz="1600" dirty="0" smtClean="0">
                <a:cs typeface="Arial" charset="0"/>
              </a:rPr>
              <a:t>A1: 3Ω</a:t>
            </a:r>
          </a:p>
          <a:p>
            <a:pPr lvl="1">
              <a:buFont typeface="Bell MT" pitchFamily="18" charset="0"/>
              <a:buChar char="–"/>
              <a:defRPr/>
            </a:pPr>
            <a:r>
              <a:rPr lang="en-US" sz="1600" dirty="0" smtClean="0">
                <a:cs typeface="Arial" charset="0"/>
              </a:rPr>
              <a:t>A2: 5,1Ω</a:t>
            </a:r>
          </a:p>
          <a:p>
            <a:pPr lvl="1">
              <a:buFont typeface="Bell MT" pitchFamily="18" charset="0"/>
              <a:buChar char="–"/>
              <a:defRPr/>
            </a:pPr>
            <a:r>
              <a:rPr lang="en-US" sz="1600" dirty="0" smtClean="0">
                <a:cs typeface="Arial" charset="0"/>
              </a:rPr>
              <a:t>A3: 10Ω</a:t>
            </a:r>
          </a:p>
          <a:p>
            <a:pPr marL="0" indent="0">
              <a:buFontTx/>
              <a:buNone/>
              <a:defRPr/>
            </a:pPr>
            <a:endParaRPr lang="en-US" sz="800" dirty="0" smtClean="0">
              <a:cs typeface="Arial" charset="0"/>
            </a:endParaRPr>
          </a:p>
          <a:p>
            <a:pPr marL="0" indent="0">
              <a:buFontTx/>
              <a:buNone/>
              <a:defRPr/>
            </a:pPr>
            <a:endParaRPr lang="en-US" sz="800" dirty="0" smtClean="0">
              <a:cs typeface="Arial" charset="0"/>
            </a:endParaRPr>
          </a:p>
          <a:p>
            <a:pPr marL="0" indent="0">
              <a:buFontTx/>
              <a:buNone/>
              <a:defRPr/>
            </a:pPr>
            <a:endParaRPr lang="en-US" sz="800" dirty="0" smtClean="0">
              <a:cs typeface="Arial" charset="0"/>
            </a:endParaRPr>
          </a:p>
          <a:p>
            <a:pPr marL="0" indent="0">
              <a:buFontTx/>
              <a:buNone/>
              <a:defRPr/>
            </a:pPr>
            <a:endParaRPr lang="en-US" sz="800" dirty="0" smtClean="0">
              <a:cs typeface="Arial" charset="0"/>
            </a:endParaRPr>
          </a:p>
          <a:p>
            <a:pPr marL="0" indent="0">
              <a:buFontTx/>
              <a:buNone/>
              <a:defRPr/>
            </a:pPr>
            <a:endParaRPr lang="en-US" sz="800" dirty="0" smtClean="0">
              <a:cs typeface="Arial" charset="0"/>
            </a:endParaRPr>
          </a:p>
          <a:p>
            <a:pPr marL="0" indent="0">
              <a:buFontTx/>
              <a:buNone/>
              <a:defRPr/>
            </a:pPr>
            <a:endParaRPr lang="en-US" sz="800" dirty="0" smtClean="0">
              <a:cs typeface="Arial" charset="0"/>
            </a:endParaRPr>
          </a:p>
          <a:p>
            <a:pPr>
              <a:defRPr/>
            </a:pPr>
            <a:r>
              <a:rPr lang="en-US" dirty="0" smtClean="0">
                <a:cs typeface="Arial" charset="0"/>
              </a:rPr>
              <a:t>Temperature measurement device for each </a:t>
            </a:r>
            <a:r>
              <a:rPr lang="en-US" dirty="0" smtClean="0">
                <a:cs typeface="Arial" charset="0"/>
              </a:rPr>
              <a:t>FEC</a:t>
            </a:r>
          </a:p>
          <a:p>
            <a:pPr>
              <a:defRPr/>
            </a:pPr>
            <a:r>
              <a:rPr lang="en-US" dirty="0" smtClean="0">
                <a:cs typeface="Arial" charset="0"/>
              </a:rPr>
              <a:t>Check after 2 weeks of operation: no ASIC lost</a:t>
            </a:r>
          </a:p>
          <a:p>
            <a:pPr lvl="1">
              <a:defRPr/>
            </a:pPr>
            <a:r>
              <a:rPr lang="en-US" b="1" dirty="0" smtClean="0">
                <a:cs typeface="Arial" charset="0"/>
              </a:rPr>
              <a:t>The resistive foil protects against sparks</a:t>
            </a:r>
            <a:endParaRPr lang="en-US" b="1" dirty="0" smtClean="0">
              <a:cs typeface="Arial" charset="0"/>
            </a:endParaRPr>
          </a:p>
          <a:p>
            <a:pPr>
              <a:defRPr/>
            </a:pPr>
            <a:endParaRPr lang="en-US" dirty="0" smtClean="0">
              <a:cs typeface="Arial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04825" y="-9525"/>
            <a:ext cx="7829550" cy="433388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Front-End </a:t>
            </a:r>
            <a:r>
              <a:rPr lang="fr-FR" dirty="0" err="1" smtClean="0"/>
              <a:t>Card</a:t>
            </a:r>
            <a:r>
              <a:rPr lang="fr-FR" dirty="0" smtClean="0"/>
              <a:t> (FEC)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567095-4944-46CE-A29E-E5FEF964856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15367" name="Picture 7" descr="D:\PROJETS\TPC\DESIGN\New Electronics\IMG_46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4086" y="2276872"/>
            <a:ext cx="2992090" cy="22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 descr="IMG_438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6503" y="793750"/>
            <a:ext cx="1263650" cy="538321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1" name="Picture 7" descr="D:\TMP\DétecteurIL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975" y="620713"/>
            <a:ext cx="7920038" cy="591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D:\TMP\DétecteurILC+FEC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975" y="620713"/>
            <a:ext cx="7920038" cy="591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9" descr="D:\TMP\DétecteurILC+FECs+FE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975" y="620713"/>
            <a:ext cx="7920038" cy="591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04825" y="-9525"/>
            <a:ext cx="7829550" cy="433388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First prototype of the </a:t>
            </a:r>
            <a:r>
              <a:rPr lang="fr-FR" dirty="0" err="1" smtClean="0"/>
              <a:t>electronics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4374FE-340B-4CB9-ACC9-06757317037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David.Attie@cea.fr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10, 2011 - LC Power Distribution and Pulsing Workshop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Thermal </a:t>
            </a:r>
            <a:r>
              <a:rPr lang="fr-FR" dirty="0" err="1" smtClean="0"/>
              <a:t>studies</a:t>
            </a:r>
            <a:r>
              <a:rPr lang="fr-FR" dirty="0" smtClean="0"/>
              <a:t>. IR camera shows hot spots (</a:t>
            </a:r>
            <a:r>
              <a:rPr lang="fr-FR" dirty="0" err="1" smtClean="0"/>
              <a:t>regulators</a:t>
            </a:r>
            <a:r>
              <a:rPr lang="fr-FR" dirty="0" smtClean="0"/>
              <a:t>, ADC)</a:t>
            </a:r>
          </a:p>
          <a:p>
            <a:r>
              <a:rPr lang="fr-FR" dirty="0" smtClean="0"/>
              <a:t>2-phase CO2 </a:t>
            </a:r>
            <a:r>
              <a:rPr lang="fr-FR" dirty="0" err="1" smtClean="0"/>
              <a:t>cooling</a:t>
            </a:r>
            <a:r>
              <a:rPr lang="fr-FR" dirty="0" smtClean="0"/>
              <a:t> </a:t>
            </a:r>
            <a:r>
              <a:rPr lang="fr-FR" dirty="0" err="1" smtClean="0"/>
              <a:t>under</a:t>
            </a:r>
            <a:r>
              <a:rPr lang="fr-FR" dirty="0" smtClean="0"/>
              <a:t> </a:t>
            </a:r>
            <a:r>
              <a:rPr lang="fr-FR" dirty="0" err="1" smtClean="0"/>
              <a:t>study</a:t>
            </a:r>
            <a:r>
              <a:rPr lang="fr-FR" dirty="0" smtClean="0"/>
              <a:t> (KEK, </a:t>
            </a:r>
            <a:r>
              <a:rPr lang="fr-FR" dirty="0" err="1" smtClean="0"/>
              <a:t>Nikhef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564904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04825" y="-9525"/>
            <a:ext cx="7829550" cy="433388"/>
          </a:xfrm>
        </p:spPr>
        <p:txBody>
          <a:bodyPr/>
          <a:lstStyle/>
          <a:p>
            <a:pPr>
              <a:defRPr/>
            </a:pPr>
            <a:r>
              <a:rPr lang="en-US" smtClean="0"/>
              <a:t>Temperature during switching on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92C1B-4A52-4B4B-9401-34520E932C9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18441" name="ZoneTexte 9"/>
          <p:cNvSpPr txBox="1">
            <a:spLocks noChangeArrowheads="1"/>
          </p:cNvSpPr>
          <p:nvPr/>
        </p:nvSpPr>
        <p:spPr bwMode="auto">
          <a:xfrm>
            <a:off x="6759575" y="3859213"/>
            <a:ext cx="14382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0000FF"/>
                </a:solidFill>
                <a:latin typeface="Bell MT" pitchFamily="18" charset="0"/>
              </a:rPr>
              <a:t>Temperature in the hall</a:t>
            </a:r>
          </a:p>
        </p:txBody>
      </p:sp>
      <p:graphicFrame>
        <p:nvGraphicFramePr>
          <p:cNvPr id="10" name="Graphique 9"/>
          <p:cNvGraphicFramePr>
            <a:graphicFrameLocks noGrp="1"/>
          </p:cNvGraphicFramePr>
          <p:nvPr/>
        </p:nvGraphicFramePr>
        <p:xfrm>
          <a:off x="611560" y="836712"/>
          <a:ext cx="8111494" cy="548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smtClean="0">
              <a:cs typeface="Arial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04825" y="-9525"/>
            <a:ext cx="7829550" cy="433388"/>
          </a:xfrm>
        </p:spPr>
        <p:txBody>
          <a:bodyPr/>
          <a:lstStyle/>
          <a:p>
            <a:pPr>
              <a:defRPr/>
            </a:pPr>
            <a:r>
              <a:rPr lang="en-US" smtClean="0"/>
              <a:t>Temperature after cooling 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8A8F4B-5BEF-48A9-AAE3-7B3FC6F7B9A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10, 2011 - TPC Electronics: SALTRO Status &amp; Evolution</a:t>
            </a:r>
          </a:p>
          <a:p>
            <a:pPr>
              <a:defRPr/>
            </a:pPr>
            <a:endParaRPr lang="en-US"/>
          </a:p>
        </p:txBody>
      </p:sp>
      <p:graphicFrame>
        <p:nvGraphicFramePr>
          <p:cNvPr id="7" name="Graphique 6"/>
          <p:cNvGraphicFramePr>
            <a:graphicFrameLocks noGrp="1"/>
          </p:cNvGraphicFramePr>
          <p:nvPr/>
        </p:nvGraphicFramePr>
        <p:xfrm>
          <a:off x="-83110" y="540000"/>
          <a:ext cx="9310221" cy="6079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Groupe 13"/>
          <p:cNvGrpSpPr>
            <a:grpSpLocks/>
          </p:cNvGrpSpPr>
          <p:nvPr/>
        </p:nvGrpSpPr>
        <p:grpSpPr bwMode="auto">
          <a:xfrm>
            <a:off x="3019425" y="2530475"/>
            <a:ext cx="2868613" cy="1125538"/>
            <a:chOff x="2987749" y="2626242"/>
            <a:chExt cx="2868670" cy="1252949"/>
          </a:xfrm>
        </p:grpSpPr>
        <p:sp>
          <p:nvSpPr>
            <p:cNvPr id="19467" name="ZoneTexte 7"/>
            <p:cNvSpPr txBox="1">
              <a:spLocks noChangeArrowheads="1"/>
            </p:cNvSpPr>
            <p:nvPr/>
          </p:nvSpPr>
          <p:spPr bwMode="auto">
            <a:xfrm>
              <a:off x="2987749" y="3540637"/>
              <a:ext cx="2868670" cy="338554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0000FF"/>
                  </a:solidFill>
                  <a:latin typeface="Bell MT" pitchFamily="18" charset="0"/>
                </a:rPr>
                <a:t>Increasing of the Nitrogen flow</a:t>
              </a:r>
            </a:p>
          </p:txBody>
        </p:sp>
        <p:cxnSp>
          <p:nvCxnSpPr>
            <p:cNvPr id="19468" name="Connecteur droit avec flèche 9"/>
            <p:cNvCxnSpPr>
              <a:cxnSpLocks noChangeShapeType="1"/>
            </p:cNvCxnSpPr>
            <p:nvPr/>
          </p:nvCxnSpPr>
          <p:spPr bwMode="auto">
            <a:xfrm flipV="1">
              <a:off x="3551274" y="2626242"/>
              <a:ext cx="0" cy="914395"/>
            </a:xfrm>
            <a:prstGeom prst="straightConnector1">
              <a:avLst/>
            </a:prstGeom>
            <a:noFill/>
            <a:ln w="9525" algn="ctr">
              <a:solidFill>
                <a:srgbClr val="0000FF"/>
              </a:solidFill>
              <a:round/>
              <a:headEnd/>
              <a:tailEnd type="arrow" w="med" len="med"/>
            </a:ln>
          </p:spPr>
        </p:cxnSp>
        <p:cxnSp>
          <p:nvCxnSpPr>
            <p:cNvPr id="19469" name="Connecteur droit avec flèche 10"/>
            <p:cNvCxnSpPr>
              <a:cxnSpLocks noChangeShapeType="1"/>
            </p:cNvCxnSpPr>
            <p:nvPr/>
          </p:nvCxnSpPr>
          <p:spPr bwMode="auto">
            <a:xfrm flipV="1">
              <a:off x="5000846" y="2902688"/>
              <a:ext cx="0" cy="637949"/>
            </a:xfrm>
            <a:prstGeom prst="straightConnector1">
              <a:avLst/>
            </a:prstGeom>
            <a:noFill/>
            <a:ln w="9525" algn="ctr">
              <a:solidFill>
                <a:srgbClr val="0000FF"/>
              </a:solidFill>
              <a:round/>
              <a:headEnd/>
              <a:tailEnd type="arrow" w="med" len="med"/>
            </a:ln>
          </p:spPr>
        </p:cxnSp>
      </p:grpSp>
      <p:sp>
        <p:nvSpPr>
          <p:cNvPr id="19465" name="ZoneTexte 14"/>
          <p:cNvSpPr txBox="1">
            <a:spLocks noChangeArrowheads="1"/>
          </p:cNvSpPr>
          <p:nvPr/>
        </p:nvSpPr>
        <p:spPr bwMode="auto">
          <a:xfrm>
            <a:off x="6759575" y="3859213"/>
            <a:ext cx="14382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0000FF"/>
                </a:solidFill>
                <a:latin typeface="Bell MT" pitchFamily="18" charset="0"/>
              </a:rPr>
              <a:t>Temperature in the hall</a:t>
            </a:r>
          </a:p>
        </p:txBody>
      </p:sp>
      <p:cxnSp>
        <p:nvCxnSpPr>
          <p:cNvPr id="19466" name="Connecteur droit 15"/>
          <p:cNvCxnSpPr>
            <a:cxnSpLocks noChangeShapeType="1"/>
          </p:cNvCxnSpPr>
          <p:nvPr/>
        </p:nvCxnSpPr>
        <p:spPr bwMode="auto">
          <a:xfrm>
            <a:off x="839788" y="3890963"/>
            <a:ext cx="7294562" cy="0"/>
          </a:xfrm>
          <a:prstGeom prst="line">
            <a:avLst/>
          </a:prstGeom>
          <a:noFill/>
          <a:ln w="25400" algn="ctr">
            <a:solidFill>
              <a:srgbClr val="0000FF"/>
            </a:solidFill>
            <a:prstDash val="dash"/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4000" dirty="0" smtClean="0"/>
              <a:t>Situation: on vient de tester la chaine complète avec 1 des 7 modules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New detector : new </a:t>
            </a:r>
            <a:r>
              <a:rPr lang="fr-FR" dirty="0" err="1" smtClean="0"/>
              <a:t>routing</a:t>
            </a:r>
            <a:r>
              <a:rPr lang="fr-FR" dirty="0" smtClean="0"/>
              <a:t> to </a:t>
            </a:r>
            <a:r>
              <a:rPr lang="fr-FR" dirty="0" err="1" smtClean="0"/>
              <a:t>adapt</a:t>
            </a:r>
            <a:r>
              <a:rPr lang="fr-FR" dirty="0" smtClean="0"/>
              <a:t> to new </a:t>
            </a:r>
            <a:r>
              <a:rPr lang="fr-FR" dirty="0" err="1" smtClean="0"/>
              <a:t>connectors</a:t>
            </a:r>
            <a:r>
              <a:rPr lang="fr-FR" dirty="0" smtClean="0"/>
              <a:t>, </a:t>
            </a:r>
            <a:r>
              <a:rPr lang="fr-FR" dirty="0" err="1" smtClean="0"/>
              <a:t>lower</a:t>
            </a:r>
            <a:r>
              <a:rPr lang="fr-FR" dirty="0" smtClean="0"/>
              <a:t> anode </a:t>
            </a:r>
            <a:r>
              <a:rPr lang="fr-FR" dirty="0" err="1" smtClean="0"/>
              <a:t>resistivity</a:t>
            </a:r>
            <a:r>
              <a:rPr lang="fr-FR" dirty="0" smtClean="0"/>
              <a:t>, new </a:t>
            </a:r>
            <a:r>
              <a:rPr lang="fr-FR" dirty="0" err="1" smtClean="0"/>
              <a:t>res</a:t>
            </a:r>
            <a:r>
              <a:rPr lang="fr-FR" dirty="0" smtClean="0"/>
              <a:t>. foil </a:t>
            </a:r>
            <a:r>
              <a:rPr lang="fr-FR" dirty="0" err="1" smtClean="0"/>
              <a:t>grounding</a:t>
            </a:r>
            <a:r>
              <a:rPr lang="fr-FR" dirty="0" smtClean="0"/>
              <a:t> on the </a:t>
            </a:r>
            <a:r>
              <a:rPr lang="fr-FR" dirty="0" err="1" smtClean="0"/>
              <a:t>edge</a:t>
            </a:r>
            <a:r>
              <a:rPr lang="fr-FR" dirty="0" smtClean="0"/>
              <a:t> of the PCB.</a:t>
            </a:r>
          </a:p>
          <a:p>
            <a:r>
              <a:rPr lang="fr-FR" dirty="0" smtClean="0"/>
              <a:t>New 300 points flat </a:t>
            </a:r>
            <a:r>
              <a:rPr lang="fr-FR" dirty="0" err="1" smtClean="0"/>
              <a:t>connectors</a:t>
            </a:r>
            <a:endParaRPr lang="fr-FR" dirty="0" smtClean="0"/>
          </a:p>
          <a:p>
            <a:r>
              <a:rPr lang="fr-FR" dirty="0" smtClean="0"/>
              <a:t>New front end: </a:t>
            </a:r>
            <a:r>
              <a:rPr lang="fr-FR" dirty="0" err="1" smtClean="0"/>
              <a:t>keep</a:t>
            </a:r>
            <a:r>
              <a:rPr lang="fr-FR" dirty="0" smtClean="0"/>
              <a:t> </a:t>
            </a:r>
            <a:r>
              <a:rPr lang="fr-FR" dirty="0" err="1" smtClean="0"/>
              <a:t>naked</a:t>
            </a:r>
            <a:r>
              <a:rPr lang="fr-FR" dirty="0" smtClean="0"/>
              <a:t> AFTER chips and </a:t>
            </a:r>
            <a:r>
              <a:rPr lang="fr-FR" dirty="0" err="1" smtClean="0"/>
              <a:t>remove</a:t>
            </a:r>
            <a:r>
              <a:rPr lang="fr-FR" dirty="0" smtClean="0"/>
              <a:t> double diodes (count on RF to </a:t>
            </a:r>
            <a:r>
              <a:rPr lang="fr-FR" dirty="0" err="1" smtClean="0"/>
              <a:t>protect</a:t>
            </a:r>
            <a:r>
              <a:rPr lang="fr-FR" dirty="0" smtClean="0"/>
              <a:t> </a:t>
            </a:r>
            <a:r>
              <a:rPr lang="fr-FR" dirty="0" err="1" smtClean="0"/>
              <a:t>against</a:t>
            </a:r>
            <a:r>
              <a:rPr lang="fr-FR" dirty="0" smtClean="0"/>
              <a:t> </a:t>
            </a:r>
            <a:r>
              <a:rPr lang="fr-FR" dirty="0" err="1" smtClean="0"/>
              <a:t>sparks</a:t>
            </a:r>
            <a:r>
              <a:rPr lang="fr-FR" dirty="0" smtClean="0"/>
              <a:t>)</a:t>
            </a:r>
          </a:p>
          <a:p>
            <a:r>
              <a:rPr lang="fr-FR" dirty="0" smtClean="0"/>
              <a:t>New Front End Mezzanine (FEMI)</a:t>
            </a:r>
          </a:p>
          <a:p>
            <a:r>
              <a:rPr lang="fr-FR" dirty="0" smtClean="0"/>
              <a:t>New </a:t>
            </a:r>
            <a:r>
              <a:rPr lang="fr-FR" dirty="0" err="1" smtClean="0"/>
              <a:t>backend</a:t>
            </a:r>
            <a:r>
              <a:rPr lang="fr-FR" dirty="0" smtClean="0"/>
              <a:t> </a:t>
            </a:r>
            <a:r>
              <a:rPr lang="fr-FR" dirty="0" err="1" smtClean="0"/>
              <a:t>ready</a:t>
            </a:r>
            <a:r>
              <a:rPr lang="fr-FR" dirty="0" smtClean="0"/>
              <a:t> for up to 12 modules</a:t>
            </a:r>
          </a:p>
          <a:p>
            <a:r>
              <a:rPr lang="fr-FR" dirty="0" smtClean="0"/>
              <a:t>New DAQ, 7-module </a:t>
            </a:r>
            <a:r>
              <a:rPr lang="fr-FR" dirty="0" err="1" smtClean="0"/>
              <a:t>ready</a:t>
            </a:r>
            <a:r>
              <a:rPr lang="fr-FR" dirty="0" smtClean="0"/>
              <a:t> and more compact format</a:t>
            </a:r>
          </a:p>
          <a:p>
            <a:r>
              <a:rPr lang="fr-FR" dirty="0" smtClean="0"/>
              <a:t>New trigger </a:t>
            </a:r>
            <a:r>
              <a:rPr lang="fr-FR" dirty="0" err="1" smtClean="0"/>
              <a:t>discriminator</a:t>
            </a:r>
            <a:r>
              <a:rPr lang="fr-FR" dirty="0" smtClean="0"/>
              <a:t> and </a:t>
            </a:r>
            <a:r>
              <a:rPr lang="fr-FR" dirty="0" err="1" smtClean="0"/>
              <a:t>logic</a:t>
            </a:r>
            <a:r>
              <a:rPr lang="fr-FR" dirty="0" smtClean="0"/>
              <a:t>.</a:t>
            </a:r>
            <a:endParaRPr lang="fr-F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04825" y="-9525"/>
            <a:ext cx="7829550" cy="433388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Event </a:t>
            </a:r>
            <a:r>
              <a:rPr lang="fr-FR" dirty="0" err="1" smtClean="0"/>
              <a:t>samples</a:t>
            </a:r>
            <a:r>
              <a:rPr lang="fr-FR" dirty="0" smtClean="0"/>
              <a:t> in B=1T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2FB93F-C362-400D-90F5-B93433C1763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1"/>
          </p:nvPr>
        </p:nvSpPr>
        <p:spPr>
          <a:xfrm>
            <a:off x="457200" y="6237312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David.Attie@cea.fr</a:t>
            </a:r>
            <a:endParaRPr lang="en-US" dirty="0"/>
          </a:p>
        </p:txBody>
      </p:sp>
      <p:pic>
        <p:nvPicPr>
          <p:cNvPr id="20487" name="Picture 2" descr="D:\PROJETS\TPC\MESURES\2011\110502-14_BeamTest_DESY\Animation\Animation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9325" y="1274763"/>
            <a:ext cx="7200900" cy="513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Prochaines étapes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Production de 9 modules avec leur électronique</a:t>
            </a:r>
          </a:p>
          <a:p>
            <a:pPr lvl="1"/>
            <a:r>
              <a:rPr lang="fr-FR" dirty="0" smtClean="0"/>
              <a:t>Commande 9 PCB détecteurs au CERN?</a:t>
            </a:r>
          </a:p>
          <a:p>
            <a:pPr lvl="1"/>
            <a:r>
              <a:rPr lang="fr-FR" dirty="0" smtClean="0"/>
              <a:t>Appels d’offre </a:t>
            </a:r>
            <a:r>
              <a:rPr lang="fr-FR" dirty="0" err="1" smtClean="0"/>
              <a:t>FECs</a:t>
            </a:r>
            <a:endParaRPr lang="fr-FR" dirty="0" smtClean="0"/>
          </a:p>
          <a:p>
            <a:pPr lvl="1"/>
            <a:r>
              <a:rPr lang="fr-FR" dirty="0" smtClean="0"/>
              <a:t>Réalisation des </a:t>
            </a:r>
            <a:r>
              <a:rPr lang="fr-FR" dirty="0" err="1" smtClean="0"/>
              <a:t>FEMIs</a:t>
            </a:r>
            <a:endParaRPr lang="fr-FR" dirty="0" smtClean="0"/>
          </a:p>
          <a:p>
            <a:r>
              <a:rPr lang="fr-FR" dirty="0" smtClean="0"/>
              <a:t>Banc test au CERN</a:t>
            </a:r>
          </a:p>
          <a:p>
            <a:pPr lvl="1"/>
            <a:r>
              <a:rPr lang="fr-FR" dirty="0" smtClean="0"/>
              <a:t>Etude thermique</a:t>
            </a:r>
          </a:p>
          <a:p>
            <a:pPr lvl="1"/>
            <a:r>
              <a:rPr lang="fr-FR" dirty="0" smtClean="0"/>
              <a:t>Homogénéité</a:t>
            </a:r>
          </a:p>
          <a:p>
            <a:pPr lvl="1"/>
            <a:r>
              <a:rPr lang="fr-FR" dirty="0" smtClean="0"/>
              <a:t>Gain</a:t>
            </a:r>
          </a:p>
          <a:p>
            <a:r>
              <a:rPr lang="fr-FR" dirty="0" smtClean="0"/>
              <a:t>Préparation 7 modules (fibres, HV, LV, soft)</a:t>
            </a:r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Détecteur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1728192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Fonctionne bien. </a:t>
            </a:r>
            <a:r>
              <a:rPr lang="fr-FR" dirty="0" err="1" smtClean="0"/>
              <a:t>Resolution</a:t>
            </a:r>
            <a:r>
              <a:rPr lang="fr-FR" dirty="0" smtClean="0"/>
              <a:t> 60-75 microns. </a:t>
            </a:r>
            <a:r>
              <a:rPr lang="fr-FR" dirty="0" err="1" smtClean="0"/>
              <a:t>Neff</a:t>
            </a:r>
            <a:r>
              <a:rPr lang="fr-FR" dirty="0" smtClean="0"/>
              <a:t> 26-32</a:t>
            </a:r>
          </a:p>
          <a:p>
            <a:pPr>
              <a:buNone/>
            </a:pPr>
            <a:r>
              <a:rPr lang="fr-FR" dirty="0" smtClean="0"/>
              <a:t>(excluant les lignes avec </a:t>
            </a:r>
            <a:r>
              <a:rPr lang="fr-FR" dirty="0" err="1" smtClean="0"/>
              <a:t>ASICs</a:t>
            </a:r>
            <a:r>
              <a:rPr lang="fr-FR" dirty="0" smtClean="0"/>
              <a:t> en mauvais contact).</a:t>
            </a:r>
          </a:p>
          <a:p>
            <a:r>
              <a:rPr lang="fr-FR" dirty="0" smtClean="0"/>
              <a:t>A refaire à l’identique, avec davantage de </a:t>
            </a:r>
            <a:r>
              <a:rPr lang="fr-FR" dirty="0" err="1" smtClean="0"/>
              <a:t>controles</a:t>
            </a:r>
            <a:r>
              <a:rPr lang="fr-FR" dirty="0" smtClean="0"/>
              <a:t> </a:t>
            </a:r>
            <a:r>
              <a:rPr lang="fr-FR" dirty="0" smtClean="0"/>
              <a:t>et plus fortes tolérances mécaniques.</a:t>
            </a: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260387"/>
            <a:ext cx="4283521" cy="290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Graphique 7"/>
          <p:cNvGraphicFramePr/>
          <p:nvPr/>
        </p:nvGraphicFramePr>
        <p:xfrm>
          <a:off x="4788024" y="3140968"/>
          <a:ext cx="403244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Trigger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Fonctionne bien</a:t>
            </a:r>
          </a:p>
          <a:p>
            <a:r>
              <a:rPr lang="fr-FR" dirty="0" err="1" smtClean="0"/>
              <a:t>Cables</a:t>
            </a:r>
            <a:r>
              <a:rPr lang="fr-FR" dirty="0" smtClean="0"/>
              <a:t> BNC-</a:t>
            </a:r>
            <a:r>
              <a:rPr lang="fr-FR" dirty="0" err="1" smtClean="0"/>
              <a:t>lemo</a:t>
            </a:r>
            <a:r>
              <a:rPr lang="fr-FR" dirty="0" smtClean="0"/>
              <a:t> commandés</a:t>
            </a:r>
          </a:p>
          <a:p>
            <a:r>
              <a:rPr lang="fr-FR" dirty="0" smtClean="0"/>
              <a:t>Petites améliorations en cours</a:t>
            </a:r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DAQ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Vérifier le </a:t>
            </a:r>
            <a:r>
              <a:rPr lang="fr-FR" dirty="0" err="1" smtClean="0"/>
              <a:t>mapping</a:t>
            </a:r>
            <a:endParaRPr lang="fr-FR" dirty="0" smtClean="0"/>
          </a:p>
          <a:p>
            <a:r>
              <a:rPr lang="fr-FR" dirty="0" smtClean="0"/>
              <a:t>Visualisation des </a:t>
            </a:r>
            <a:r>
              <a:rPr lang="fr-FR" dirty="0" err="1" smtClean="0"/>
              <a:t>pédestaux</a:t>
            </a:r>
            <a:r>
              <a:rPr lang="fr-FR" dirty="0" smtClean="0"/>
              <a:t> moyens et </a:t>
            </a:r>
            <a:r>
              <a:rPr lang="fr-FR" dirty="0" err="1" smtClean="0"/>
              <a:t>rms</a:t>
            </a:r>
            <a:r>
              <a:rPr lang="fr-FR" dirty="0" smtClean="0"/>
              <a:t> indispensable</a:t>
            </a:r>
          </a:p>
          <a:p>
            <a:r>
              <a:rPr lang="fr-FR" dirty="0" smtClean="0"/>
              <a:t>Suppression de </a:t>
            </a:r>
            <a:r>
              <a:rPr lang="fr-FR" dirty="0" err="1" smtClean="0"/>
              <a:t>zero</a:t>
            </a:r>
            <a:r>
              <a:rPr lang="fr-FR" dirty="0" smtClean="0"/>
              <a:t> avec </a:t>
            </a:r>
            <a:r>
              <a:rPr lang="fr-FR" dirty="0" err="1" smtClean="0"/>
              <a:t>fenetre</a:t>
            </a:r>
            <a:r>
              <a:rPr lang="fr-FR" dirty="0" smtClean="0"/>
              <a:t> glissante</a:t>
            </a:r>
            <a:endParaRPr lang="fr-F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FECs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Retirer les résistances de protection, fignoler la CAO </a:t>
            </a:r>
            <a:r>
              <a:rPr lang="fr-FR" dirty="0" err="1" smtClean="0"/>
              <a:t>grace</a:t>
            </a:r>
            <a:r>
              <a:rPr lang="fr-FR" dirty="0" smtClean="0"/>
              <a:t> à la place gagnée.</a:t>
            </a:r>
          </a:p>
          <a:p>
            <a:r>
              <a:rPr lang="fr-FR" dirty="0" smtClean="0"/>
              <a:t>Nouveaux appels d’offre, commandes: séparément PCB (CIBEL?) et </a:t>
            </a:r>
            <a:r>
              <a:rPr lang="fr-FR" dirty="0" err="1" smtClean="0"/>
              <a:t>cablage</a:t>
            </a:r>
            <a:r>
              <a:rPr lang="fr-FR" dirty="0" smtClean="0"/>
              <a:t> (?)</a:t>
            </a:r>
          </a:p>
          <a:p>
            <a:r>
              <a:rPr lang="fr-FR" dirty="0" err="1" smtClean="0"/>
              <a:t>Stager</a:t>
            </a:r>
            <a:r>
              <a:rPr lang="fr-FR" dirty="0" smtClean="0"/>
              <a:t> la production </a:t>
            </a:r>
            <a:endParaRPr 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FEMs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Produire 7 à 9 </a:t>
            </a:r>
            <a:r>
              <a:rPr lang="fr-FR" dirty="0" err="1" smtClean="0"/>
              <a:t>FEMIs</a:t>
            </a:r>
            <a:r>
              <a:rPr lang="fr-FR" dirty="0" smtClean="0"/>
              <a:t> identiques aux deux </a:t>
            </a:r>
            <a:r>
              <a:rPr lang="fr-FR" dirty="0" err="1" smtClean="0"/>
              <a:t>protos</a:t>
            </a:r>
            <a:r>
              <a:rPr lang="fr-FR" dirty="0" smtClean="0"/>
              <a:t>.</a:t>
            </a:r>
            <a:endParaRPr 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Ancillaires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HV : utiliser celle d’EUDET? Boite de </a:t>
            </a:r>
            <a:r>
              <a:rPr lang="fr-FR" dirty="0" err="1" smtClean="0"/>
              <a:t>distri</a:t>
            </a:r>
            <a:r>
              <a:rPr lang="fr-FR" dirty="0" smtClean="0"/>
              <a:t> + N471A?</a:t>
            </a:r>
          </a:p>
          <a:p>
            <a:r>
              <a:rPr lang="fr-FR" dirty="0" smtClean="0"/>
              <a:t>Fibres</a:t>
            </a:r>
          </a:p>
          <a:p>
            <a:r>
              <a:rPr lang="fr-FR" dirty="0" smtClean="0"/>
              <a:t>LV . Alimentations? </a:t>
            </a:r>
            <a:r>
              <a:rPr lang="fr-FR" dirty="0" err="1" smtClean="0"/>
              <a:t>Cables</a:t>
            </a:r>
            <a:r>
              <a:rPr lang="fr-FR" dirty="0" smtClean="0"/>
              <a:t>?</a:t>
            </a:r>
          </a:p>
          <a:p>
            <a:r>
              <a:rPr lang="fr-FR" smtClean="0"/>
              <a:t>Refroidissement par air</a:t>
            </a:r>
            <a:endParaRPr lang="fr-F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èle par défaut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Modèle par défaut">
    <a:majorFont>
      <a:latin typeface="Arial"/>
      <a:ea typeface=""/>
      <a:cs typeface=""/>
    </a:majorFont>
    <a:minorFont>
      <a:latin typeface="Comic Sans M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Modèle par défaut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Modèle par défaut">
    <a:majorFont>
      <a:latin typeface="Arial"/>
      <a:ea typeface=""/>
      <a:cs typeface=""/>
    </a:majorFont>
    <a:minorFont>
      <a:latin typeface="Comic Sans M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1354</TotalTime>
  <Words>620</Words>
  <Application>Microsoft Office PowerPoint</Application>
  <PresentationFormat>Affichage à l'écran (4:3)</PresentationFormat>
  <Paragraphs>116</Paragraphs>
  <Slides>20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Débit</vt:lpstr>
      <vt:lpstr>Retour d’expérience après test en faisceau à DESY</vt:lpstr>
      <vt:lpstr>Situation: on vient de tester la chaine complète avec 1 des 7 modules</vt:lpstr>
      <vt:lpstr>Prochaines étapes</vt:lpstr>
      <vt:lpstr>Détecteur</vt:lpstr>
      <vt:lpstr>Trigger</vt:lpstr>
      <vt:lpstr>DAQ</vt:lpstr>
      <vt:lpstr>FECs</vt:lpstr>
      <vt:lpstr>FEMs</vt:lpstr>
      <vt:lpstr>Ancillaires</vt:lpstr>
      <vt:lpstr>Beam Test</vt:lpstr>
      <vt:lpstr>Beam size, Vdrift</vt:lpstr>
      <vt:lpstr>Integrated electronics for 7 module project</vt:lpstr>
      <vt:lpstr>Integrated electronics for 7 module project</vt:lpstr>
      <vt:lpstr>Design of the integrated electronics</vt:lpstr>
      <vt:lpstr>Front-End Card (FEC)</vt:lpstr>
      <vt:lpstr>First prototype of the electronics</vt:lpstr>
      <vt:lpstr>Diapositive 17</vt:lpstr>
      <vt:lpstr>Temperature during switching on</vt:lpstr>
      <vt:lpstr>Temperature after cooling </vt:lpstr>
      <vt:lpstr>Event samples in B=1T</vt:lpstr>
    </vt:vector>
  </TitlesOfParts>
  <Company>cea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Beam test of a new integrated Micromegas module</dc:title>
  <dc:creator>Paul Colas</dc:creator>
  <cp:lastModifiedBy>Paul Colas</cp:lastModifiedBy>
  <cp:revision>12</cp:revision>
  <dcterms:created xsi:type="dcterms:W3CDTF">2011-05-11T14:59:46Z</dcterms:created>
  <dcterms:modified xsi:type="dcterms:W3CDTF">2011-06-01T10:21:33Z</dcterms:modified>
</cp:coreProperties>
</file>