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7"/>
  </p:notesMasterIdLst>
  <p:sldIdLst>
    <p:sldId id="256" r:id="rId2"/>
    <p:sldId id="279" r:id="rId3"/>
    <p:sldId id="298" r:id="rId4"/>
    <p:sldId id="278" r:id="rId5"/>
    <p:sldId id="280" r:id="rId6"/>
    <p:sldId id="295" r:id="rId7"/>
    <p:sldId id="296" r:id="rId8"/>
    <p:sldId id="297" r:id="rId9"/>
    <p:sldId id="281" r:id="rId10"/>
    <p:sldId id="283" r:id="rId11"/>
    <p:sldId id="284" r:id="rId12"/>
    <p:sldId id="285" r:id="rId13"/>
    <p:sldId id="294" r:id="rId14"/>
    <p:sldId id="286" r:id="rId15"/>
    <p:sldId id="287" r:id="rId16"/>
    <p:sldId id="299" r:id="rId17"/>
    <p:sldId id="261" r:id="rId18"/>
    <p:sldId id="257" r:id="rId19"/>
    <p:sldId id="262" r:id="rId20"/>
    <p:sldId id="265" r:id="rId21"/>
    <p:sldId id="268" r:id="rId22"/>
    <p:sldId id="271" r:id="rId23"/>
    <p:sldId id="270" r:id="rId24"/>
    <p:sldId id="293" r:id="rId25"/>
    <p:sldId id="300" r:id="rId2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58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Documents%20and%20Settings\colas\Local%20Settings\Temporary%20Internet%20Files\Content.Outlook\XZ65BIGZ\results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xVal>
            <c:numRef>
              <c:f>Sheet1!$B$23:$B$30</c:f>
              <c:numCache>
                <c:formatCode>General</c:formatCode>
                <c:ptCount val="8"/>
                <c:pt idx="0">
                  <c:v>200</c:v>
                </c:pt>
                <c:pt idx="1">
                  <c:v>400</c:v>
                </c:pt>
                <c:pt idx="2">
                  <c:v>500</c:v>
                </c:pt>
                <c:pt idx="3">
                  <c:v>600</c:v>
                </c:pt>
                <c:pt idx="4">
                  <c:v>700</c:v>
                </c:pt>
                <c:pt idx="5">
                  <c:v>1000</c:v>
                </c:pt>
                <c:pt idx="6">
                  <c:v>1500</c:v>
                </c:pt>
                <c:pt idx="7">
                  <c:v>2000</c:v>
                </c:pt>
              </c:numCache>
            </c:numRef>
          </c:xVal>
          <c:yVal>
            <c:numRef>
              <c:f>Sheet1!$C$23:$C$30</c:f>
              <c:numCache>
                <c:formatCode>General</c:formatCode>
                <c:ptCount val="8"/>
                <c:pt idx="0">
                  <c:v>97</c:v>
                </c:pt>
                <c:pt idx="1">
                  <c:v>81.7</c:v>
                </c:pt>
                <c:pt idx="2">
                  <c:v>79.7</c:v>
                </c:pt>
                <c:pt idx="3">
                  <c:v>80.8</c:v>
                </c:pt>
                <c:pt idx="4">
                  <c:v>80.5</c:v>
                </c:pt>
                <c:pt idx="5">
                  <c:v>87.8</c:v>
                </c:pt>
                <c:pt idx="6">
                  <c:v>104</c:v>
                </c:pt>
                <c:pt idx="7">
                  <c:v>121.8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17857280"/>
        <c:axId val="117871360"/>
      </c:scatterChart>
      <c:valAx>
        <c:axId val="117857280"/>
        <c:scaling>
          <c:logBase val="10"/>
          <c:orientation val="minMax"/>
          <c:max val="5000"/>
          <c:min val="100"/>
        </c:scaling>
        <c:delete val="0"/>
        <c:axPos val="b"/>
        <c:numFmt formatCode="General" sourceLinked="0"/>
        <c:majorTickMark val="in"/>
        <c:minorTickMark val="in"/>
        <c:tickLblPos val="nextTo"/>
        <c:crossAx val="117871360"/>
        <c:crosses val="autoZero"/>
        <c:crossBetween val="midCat"/>
      </c:valAx>
      <c:valAx>
        <c:axId val="11787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857280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56AB75-4ED2-43C0-B006-45C4DF1C8006}" type="datetimeFigureOut">
              <a:rPr lang="fr-FR" smtClean="0"/>
              <a:pPr/>
              <a:t>07/12/2011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51CE8-FF45-4F4C-9ED2-C32A62D63FD3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038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AC3813C-B9D1-074C-B989-566A76BCAEE2}" type="slidenum">
              <a:rPr lang="en-CA"/>
              <a:pPr/>
              <a:t>6</a:t>
            </a:fld>
            <a:endParaRPr lang="en-CA"/>
          </a:p>
        </p:txBody>
      </p:sp>
      <p:sp>
        <p:nvSpPr>
          <p:cNvPr id="133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1" y="4343401"/>
            <a:ext cx="5476875" cy="4106863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E995E-ACB1-4064-861E-013ABDEC5E7A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51CE8-FF45-4F4C-9ED2-C32A62D63FD3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7829006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fld id="{BC4A5128-43FF-4A54-BDD3-53E7667F9A1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11/06/2011</a:t>
            </a:r>
            <a:endParaRPr lang="en-US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pt-BR" smtClean="0"/>
              <a:t>P. Colas - Micromegas TPC tests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8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2"/>
          <p:cNvSpPr>
            <a:spLocks noChangeShapeType="1"/>
          </p:cNvSpPr>
          <p:nvPr userDrawn="1"/>
        </p:nvSpPr>
        <p:spPr bwMode="auto">
          <a:xfrm>
            <a:off x="0" y="6661150"/>
            <a:ext cx="9144000" cy="0"/>
          </a:xfrm>
          <a:prstGeom prst="line">
            <a:avLst/>
          </a:prstGeom>
          <a:noFill/>
          <a:ln w="19050">
            <a:solidFill>
              <a:srgbClr val="25397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anchor="ctr"/>
          <a:lstStyle/>
          <a:p>
            <a:endParaRPr lang="en-US"/>
          </a:p>
        </p:txBody>
      </p:sp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7829006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fld id="{BC4A5128-43FF-4A54-BDD3-53E7667F9A1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11/06/2011</a:t>
            </a:r>
            <a:endParaRPr lang="en-US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pt-BR" smtClean="0"/>
              <a:t>P. Colas - Micromegas TPC tests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8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7829006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fld id="{BC4A5128-43FF-4A54-BDD3-53E7667F9A1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11/06/2011</a:t>
            </a:r>
            <a:endParaRPr lang="en-US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pt-BR" smtClean="0"/>
              <a:t>P. Colas - Micromegas TPC tests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8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505098" y="-8792"/>
            <a:ext cx="7829006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fld id="{BC4A5128-43FF-4A54-BDD3-53E7667F9A13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algn="l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 smtClean="0"/>
              <a:t>11/06/2011</a:t>
            </a:r>
            <a:endParaRPr lang="en-US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253971"/>
                </a:solidFill>
                <a:latin typeface="Bookman Old Style" pitchFamily="18" charset="0"/>
                <a:cs typeface="+mn-cs"/>
              </a:defRPr>
            </a:lvl1pPr>
          </a:lstStyle>
          <a:p>
            <a:pPr>
              <a:defRPr/>
            </a:pPr>
            <a:r>
              <a:rPr lang="pt-BR" smtClean="0"/>
              <a:t>P. Colas - Micromegas TPC tests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482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contenu 2"/>
          <p:cNvSpPr>
            <a:spLocks noGrp="1"/>
          </p:cNvSpPr>
          <p:nvPr>
            <p:ph idx="1"/>
          </p:nvPr>
        </p:nvSpPr>
        <p:spPr>
          <a:xfrm>
            <a:off x="685800" y="825500"/>
            <a:ext cx="7772400" cy="4114800"/>
          </a:xfrm>
        </p:spPr>
        <p:txBody>
          <a:bodyPr/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0" name="Titre 1"/>
          <p:cNvSpPr>
            <a:spLocks noGrp="1"/>
          </p:cNvSpPr>
          <p:nvPr>
            <p:ph type="title"/>
          </p:nvPr>
        </p:nvSpPr>
        <p:spPr>
          <a:xfrm>
            <a:off x="495760" y="-8792"/>
            <a:ext cx="7138930" cy="432000"/>
          </a:xfrm>
          <a:prstGeom prst="rect">
            <a:avLst/>
          </a:prstGeom>
          <a:effectLst>
            <a:outerShdw blurRad="63500" sx="184000" sy="184000" algn="ctr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2000">
                <a:solidFill>
                  <a:srgbClr val="E60000"/>
                </a:solidFill>
                <a:effectLst>
                  <a:outerShdw blurRad="127000" dist="25400" dir="2700000" algn="tl" rotWithShape="0">
                    <a:srgbClr val="C00000">
                      <a:alpha val="50000"/>
                    </a:srgbClr>
                  </a:outerShdw>
                </a:effectLst>
                <a:latin typeface="Bookman Old Style" pitchFamily="18" charset="0"/>
              </a:defRPr>
            </a:lvl1pPr>
          </a:lstStyle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11/06/2011</a:t>
            </a: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963B151-582A-44CA-981C-2417A953341F}" type="slidenum">
              <a:rPr lang="en-US"/>
              <a:pPr/>
              <a:t>‹N°›</a:t>
            </a:fld>
            <a:endParaRPr lang="en-US"/>
          </a:p>
        </p:txBody>
      </p:sp>
      <p:sp>
        <p:nvSpPr>
          <p:cNvPr id="6" name="Espace réservé du pied de page 4"/>
          <p:cNvSpPr>
            <a:spLocks noGrp="1"/>
          </p:cNvSpPr>
          <p:nvPr userDrawn="1"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P. Colas - Micromegas TPC tests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F64B2E7-80C9-4E57-834D-4DF028318FA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pt-BR" smtClean="0"/>
              <a:t>P. Colas - Micromegas TPC tests</a:t>
            </a: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F64B2E7-80C9-4E57-834D-4DF028318FA3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6" r:id="rId14"/>
    <p:sldLayoutId id="2147483679" r:id="rId15"/>
    <p:sldLayoutId id="2147483680" r:id="rId16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4800" dirty="0"/>
              <a:t>A</a:t>
            </a:r>
            <a:r>
              <a:rPr lang="fr-FR" sz="4800" dirty="0" smtClean="0"/>
              <a:t> Micromegas TPC for the LC</a:t>
            </a:r>
            <a:endParaRPr lang="fr-FR" sz="48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76256" y="3228536"/>
            <a:ext cx="1511840" cy="488496"/>
          </a:xfrm>
        </p:spPr>
        <p:txBody>
          <a:bodyPr/>
          <a:lstStyle/>
          <a:p>
            <a:r>
              <a:rPr lang="fr-FR" dirty="0" smtClean="0"/>
              <a:t>P. Colas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5228679"/>
            <a:ext cx="16414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1043608" y="4077072"/>
            <a:ext cx="6912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D. </a:t>
            </a:r>
            <a:r>
              <a:rPr lang="fr-FR" dirty="0" err="1" smtClean="0"/>
              <a:t>Attié</a:t>
            </a:r>
            <a:r>
              <a:rPr lang="fr-FR" dirty="0" smtClean="0"/>
              <a:t>, P. Colas, </a:t>
            </a:r>
            <a:r>
              <a:rPr lang="fr-FR" dirty="0" smtClean="0"/>
              <a:t>I. </a:t>
            </a:r>
            <a:r>
              <a:rPr lang="fr-FR" smtClean="0"/>
              <a:t>Giomataris, W</a:t>
            </a:r>
            <a:r>
              <a:rPr lang="fr-FR" dirty="0" smtClean="0"/>
              <a:t>. Wang (</a:t>
            </a:r>
            <a:r>
              <a:rPr lang="fr-FR" dirty="0" err="1" smtClean="0"/>
              <a:t>Irfu</a:t>
            </a:r>
            <a:r>
              <a:rPr lang="fr-FR" dirty="0" smtClean="0"/>
              <a:t>)</a:t>
            </a:r>
          </a:p>
          <a:p>
            <a:r>
              <a:rPr lang="fr-FR" dirty="0" smtClean="0"/>
              <a:t>M. Dixit, N. </a:t>
            </a:r>
            <a:r>
              <a:rPr lang="fr-FR" dirty="0" err="1" smtClean="0"/>
              <a:t>Shiell</a:t>
            </a:r>
            <a:r>
              <a:rPr lang="fr-FR" dirty="0" smtClean="0"/>
              <a:t>, P. Hayman (Carleton U.)</a:t>
            </a:r>
          </a:p>
          <a:p>
            <a:r>
              <a:rPr lang="fr-FR" dirty="0" smtClean="0"/>
              <a:t>G. De Lentdecker (Brussels)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08512" y="1412776"/>
            <a:ext cx="471601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39552" y="116632"/>
            <a:ext cx="3960440" cy="98072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Uniformity</a:t>
            </a:r>
            <a:endParaRPr kumimoji="0" lang="en-CA" sz="28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 rot="16200000">
            <a:off x="2684983" y="3126160"/>
            <a:ext cx="3456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Average charge by row</a:t>
            </a:r>
            <a:endParaRPr lang="fr-FR" sz="2400" dirty="0"/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90474" y="188640"/>
            <a:ext cx="273405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076056" y="3678123"/>
            <a:ext cx="3672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Using cosmic-ray events</a:t>
            </a:r>
          </a:p>
          <a:p>
            <a:r>
              <a:rPr lang="en-US" sz="2400" b="1" dirty="0" smtClean="0">
                <a:solidFill>
                  <a:srgbClr val="000099"/>
                </a:solidFill>
              </a:rPr>
              <a:t>B=OT</a:t>
            </a:r>
            <a:endParaRPr lang="fr-FR" sz="2400" b="1" dirty="0">
              <a:solidFill>
                <a:srgbClr val="000099"/>
              </a:solidFill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13D0-3D16-4FE4-8648-34342CC60BFF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2051720" y="5662989"/>
            <a:ext cx="5976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Excellent </a:t>
            </a:r>
            <a:r>
              <a:rPr lang="fr-FR" b="1" dirty="0" err="1" smtClean="0"/>
              <a:t>uniformity</a:t>
            </a:r>
            <a:r>
              <a:rPr lang="fr-FR" b="1" dirty="0" smtClean="0"/>
              <a:t> up to the </a:t>
            </a:r>
            <a:r>
              <a:rPr lang="fr-FR" b="1" dirty="0" err="1" smtClean="0"/>
              <a:t>edge</a:t>
            </a:r>
            <a:r>
              <a:rPr lang="fr-FR" b="1" dirty="0" smtClean="0"/>
              <a:t> of the module, </a:t>
            </a:r>
            <a:r>
              <a:rPr lang="fr-FR" b="1" dirty="0" err="1" smtClean="0"/>
              <a:t>thanks</a:t>
            </a:r>
            <a:r>
              <a:rPr lang="fr-FR" b="1" dirty="0" smtClean="0"/>
              <a:t> to the ‘</a:t>
            </a:r>
            <a:r>
              <a:rPr lang="fr-FR" b="1" dirty="0" err="1" smtClean="0"/>
              <a:t>bulk</a:t>
            </a:r>
            <a:r>
              <a:rPr lang="fr-FR" b="1" dirty="0" smtClean="0"/>
              <a:t>’ </a:t>
            </a:r>
            <a:r>
              <a:rPr lang="fr-FR" b="1" dirty="0" err="1" smtClean="0"/>
              <a:t>technology</a:t>
            </a:r>
            <a:r>
              <a:rPr lang="fr-FR" b="1" dirty="0" smtClean="0"/>
              <a:t>. </a:t>
            </a:r>
            <a:endParaRPr lang="fr-FR" b="1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056" y="1657370"/>
            <a:ext cx="3779912" cy="3715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9"/>
          <p:cNvSpPr txBox="1"/>
          <p:nvPr/>
        </p:nvSpPr>
        <p:spPr>
          <a:xfrm rot="16200000">
            <a:off x="-1893911" y="3270176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400" dirty="0" smtClean="0"/>
              <a:t>Average charge by row </a:t>
            </a:r>
          </a:p>
        </p:txBody>
      </p:sp>
      <p:sp>
        <p:nvSpPr>
          <p:cNvPr id="18" name="TextBox 10"/>
          <p:cNvSpPr txBox="1"/>
          <p:nvPr/>
        </p:nvSpPr>
        <p:spPr>
          <a:xfrm>
            <a:off x="899592" y="3861048"/>
            <a:ext cx="2376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Using 5 </a:t>
            </a:r>
            <a:r>
              <a:rPr lang="en-US" sz="2400" b="1" dirty="0" err="1" smtClean="0">
                <a:solidFill>
                  <a:srgbClr val="000099"/>
                </a:solidFill>
              </a:rPr>
              <a:t>GeV</a:t>
            </a:r>
            <a:r>
              <a:rPr lang="en-US" sz="2400" b="1" dirty="0" smtClean="0">
                <a:solidFill>
                  <a:srgbClr val="000099"/>
                </a:solidFill>
              </a:rPr>
              <a:t> e-</a:t>
            </a:r>
          </a:p>
          <a:p>
            <a:r>
              <a:rPr lang="en-US" sz="2400" b="1" dirty="0" smtClean="0">
                <a:solidFill>
                  <a:srgbClr val="000099"/>
                </a:solidFill>
              </a:rPr>
              <a:t>B=1T</a:t>
            </a:r>
            <a:endParaRPr lang="fr-FR" sz="2400" b="1" dirty="0">
              <a:solidFill>
                <a:srgbClr val="000099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395536" y="5013176"/>
            <a:ext cx="388843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  0          5          10         15        20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4572000" y="5147900"/>
            <a:ext cx="46805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   0            5            10            15           20</a:t>
            </a:r>
            <a:endParaRPr lang="fr-FR" dirty="0"/>
          </a:p>
        </p:txBody>
      </p:sp>
      <p:sp>
        <p:nvSpPr>
          <p:cNvPr id="21" name="ZoneTexte 20"/>
          <p:cNvSpPr txBox="1"/>
          <p:nvPr/>
        </p:nvSpPr>
        <p:spPr>
          <a:xfrm>
            <a:off x="7308304" y="140348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 distribution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dule 4.gif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87624" y="2564904"/>
            <a:ext cx="3816424" cy="29523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59632" y="5661248"/>
            <a:ext cx="15121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rgbClr val="572314"/>
                </a:solidFill>
                <a:effectLst/>
                <a:ea typeface="宋体" pitchFamily="2" charset="-122"/>
                <a:cs typeface="Times New Roman" pitchFamily="18" charset="0"/>
              </a:rPr>
              <a:t>Module 4 </a:t>
            </a:r>
            <a:endParaRPr lang="fr-FR" sz="2000" b="1" dirty="0">
              <a:solidFill>
                <a:srgbClr val="572314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11560" y="44624"/>
            <a:ext cx="8172400" cy="936104"/>
          </a:xfrm>
          <a:prstGeom prst="rect">
            <a:avLst/>
          </a:prstGeom>
        </p:spPr>
        <p:txBody>
          <a:bodyPr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Data analysis</a:t>
            </a: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results  </a:t>
            </a:r>
            <a:r>
              <a:rPr lang="en-US" sz="2800" b="1" kern="0" baseline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(B = 0T &amp; 1T)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Carbon-loaded </a:t>
            </a:r>
            <a:r>
              <a:rPr kumimoji="0" lang="en-US" sz="2800" b="1" i="0" u="none" strike="noStrike" kern="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kapton</a:t>
            </a:r>
            <a:r>
              <a:rPr kumimoji="0" lang="en-US" sz="28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resistive foil</a:t>
            </a:r>
            <a:endParaRPr kumimoji="0" lang="en-CA" sz="28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2356246" y="1381969"/>
          <a:ext cx="1727200" cy="750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公式" r:id="rId4" imgW="1168200" imgH="507960" progId="Equation.3">
                  <p:embed/>
                </p:oleObj>
              </mc:Choice>
              <mc:Fallback>
                <p:oleObj name="公式" r:id="rId4" imgW="1168200" imgH="507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6246" y="1381969"/>
                        <a:ext cx="1727200" cy="7508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19050">
                        <a:solidFill>
                          <a:srgbClr val="3366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71478" y="1268760"/>
            <a:ext cx="39449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771800" y="5661248"/>
            <a:ext cx="20882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l-GR" sz="1600" b="1" dirty="0" smtClean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χ</a:t>
            </a:r>
            <a:r>
              <a:rPr kumimoji="0" lang="en-US" sz="16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2</a:t>
            </a:r>
            <a:r>
              <a:rPr kumimoji="0" lang="en-US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:     10.6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Ndf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:    10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Left Bracket 13"/>
          <p:cNvSpPr/>
          <p:nvPr/>
        </p:nvSpPr>
        <p:spPr>
          <a:xfrm>
            <a:off x="2699792" y="5733256"/>
            <a:ext cx="45719" cy="576064"/>
          </a:xfrm>
          <a:prstGeom prst="leftBracket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ight Bracket 14"/>
          <p:cNvSpPr/>
          <p:nvPr/>
        </p:nvSpPr>
        <p:spPr>
          <a:xfrm>
            <a:off x="3995936" y="5733256"/>
            <a:ext cx="45719" cy="576064"/>
          </a:xfrm>
          <a:prstGeom prst="rightBracket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TextBox 18"/>
          <p:cNvSpPr txBox="1"/>
          <p:nvPr/>
        </p:nvSpPr>
        <p:spPr>
          <a:xfrm>
            <a:off x="1115616" y="2339588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B=0 T  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r>
              <a:rPr lang="en-US" dirty="0" smtClean="0"/>
              <a:t> = 3</a:t>
            </a:r>
            <a:r>
              <a:rPr lang="fr-FR" dirty="0" smtClean="0"/>
              <a:t>15.1</a:t>
            </a:r>
            <a:r>
              <a:rPr lang="en-US" baseline="-25000" dirty="0" smtClean="0"/>
              <a:t>  </a:t>
            </a:r>
            <a:r>
              <a:rPr lang="en-US" dirty="0" smtClean="0"/>
              <a:t>µm/√cm (</a:t>
            </a:r>
            <a:r>
              <a:rPr lang="en-US" dirty="0" err="1" smtClean="0"/>
              <a:t>Magboltz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20" name="TextBox 14"/>
          <p:cNvSpPr txBox="1">
            <a:spLocks noChangeArrowheads="1"/>
          </p:cNvSpPr>
          <p:nvPr/>
        </p:nvSpPr>
        <p:spPr bwMode="auto">
          <a:xfrm>
            <a:off x="5508104" y="5589240"/>
            <a:ext cx="2071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smtClean="0">
                <a:solidFill>
                  <a:srgbClr val="572314"/>
                </a:solidFill>
              </a:rPr>
              <a:t>Module 3</a:t>
            </a:r>
            <a:endParaRPr lang="fr-FR" sz="2000" b="1" dirty="0">
              <a:solidFill>
                <a:srgbClr val="572314"/>
              </a:solidFill>
            </a:endParaRPr>
          </a:p>
        </p:txBody>
      </p:sp>
      <p:pic>
        <p:nvPicPr>
          <p:cNvPr id="24" name="Picture 23" descr="module CLK.gif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292080" y="2564904"/>
            <a:ext cx="3672408" cy="2952328"/>
          </a:xfrm>
          <a:prstGeom prst="rect">
            <a:avLst/>
          </a:prstGeom>
        </p:spPr>
      </p:pic>
      <p:sp>
        <p:nvSpPr>
          <p:cNvPr id="25" name="Rectangle 1"/>
          <p:cNvSpPr>
            <a:spLocks noChangeArrowheads="1"/>
          </p:cNvSpPr>
          <p:nvPr/>
        </p:nvSpPr>
        <p:spPr bwMode="auto">
          <a:xfrm>
            <a:off x="7596336" y="5589240"/>
            <a:ext cx="2376264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l-GR" b="1" dirty="0">
                <a:latin typeface="Times New Roman" pitchFamily="18" charset="0"/>
                <a:ea typeface="SimSun" pitchFamily="2" charset="-122"/>
                <a:cs typeface="Times New Roman" pitchFamily="18" charset="0"/>
              </a:rPr>
              <a:t>χ</a:t>
            </a:r>
            <a:r>
              <a:rPr kumimoji="0" lang="en-US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2</a:t>
            </a: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  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:     29.1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Ndf</a:t>
            </a:r>
            <a:r>
              <a:rPr kumimoji="0" lang="en-GB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SimSun" pitchFamily="2" charset="-122"/>
                <a:cs typeface="Calibri" pitchFamily="34" charset="0"/>
              </a:rPr>
              <a:t>:        11</a:t>
            </a:r>
            <a:endParaRPr kumimoji="0" lang="fr-F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Left Bracket 25"/>
          <p:cNvSpPr/>
          <p:nvPr/>
        </p:nvSpPr>
        <p:spPr>
          <a:xfrm>
            <a:off x="7524328" y="5728321"/>
            <a:ext cx="45719" cy="576064"/>
          </a:xfrm>
          <a:prstGeom prst="leftBracket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ight Bracket 26"/>
          <p:cNvSpPr/>
          <p:nvPr/>
        </p:nvSpPr>
        <p:spPr>
          <a:xfrm>
            <a:off x="8702745" y="5728321"/>
            <a:ext cx="45719" cy="576064"/>
          </a:xfrm>
          <a:prstGeom prst="rightBracket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TextBox 27"/>
          <p:cNvSpPr txBox="1"/>
          <p:nvPr/>
        </p:nvSpPr>
        <p:spPr>
          <a:xfrm>
            <a:off x="5292080" y="234888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B=1 T   </a:t>
            </a:r>
            <a:r>
              <a:rPr lang="en-US" dirty="0" err="1" smtClean="0"/>
              <a:t>C</a:t>
            </a:r>
            <a:r>
              <a:rPr lang="en-US" baseline="-25000" dirty="0" err="1" smtClean="0"/>
              <a:t>d</a:t>
            </a:r>
            <a:r>
              <a:rPr lang="en-US" dirty="0" smtClean="0"/>
              <a:t> = 94.2</a:t>
            </a:r>
            <a:r>
              <a:rPr lang="en-US" baseline="-25000" dirty="0" smtClean="0"/>
              <a:t>  </a:t>
            </a:r>
            <a:r>
              <a:rPr lang="en-US" dirty="0" smtClean="0"/>
              <a:t>µm/√cm (</a:t>
            </a:r>
            <a:r>
              <a:rPr lang="en-US" dirty="0" err="1" smtClean="0"/>
              <a:t>Magboltz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29" name="Date Placeholder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13D0-3D16-4FE4-8648-34342CC60BFF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4499992" y="1916832"/>
            <a:ext cx="23242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smtClean="0"/>
              <a:t>C</a:t>
            </a:r>
            <a:r>
              <a:rPr lang="fr-FR" i="1" baseline="-25000" dirty="0" smtClean="0"/>
              <a:t>d</a:t>
            </a:r>
            <a:r>
              <a:rPr lang="fr-FR" dirty="0" smtClean="0"/>
              <a:t> : </a:t>
            </a:r>
            <a:r>
              <a:rPr lang="fr-FR" dirty="0" smtClean="0">
                <a:latin typeface="+mj-lt"/>
              </a:rPr>
              <a:t>diffusion constant</a:t>
            </a:r>
            <a:endParaRPr lang="fr-FR" dirty="0">
              <a:latin typeface="+mj-lt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347864" y="9087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Gas</a:t>
            </a:r>
            <a:r>
              <a:rPr lang="fr-FR" dirty="0" smtClean="0"/>
              <a:t>:  Ar/CF4/Iso   95/3/2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00392" cy="576064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b="1" baseline="-25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measurement</a:t>
            </a:r>
            <a:r>
              <a:rPr lang="fr-F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fr-FR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Micromegas</a:t>
            </a:r>
            <a:endParaRPr lang="fr-FR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13D0-3D16-4FE4-8648-34342CC60BFF}" type="slidenum">
              <a:rPr lang="fr-FR" smtClean="0"/>
              <a:pPr/>
              <a:t>12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403648" y="3356992"/>
            <a:ext cx="4824536" cy="21602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lvl="0" indent="-283464">
              <a:spcBef>
                <a:spcPts val="600"/>
              </a:spcBef>
              <a:buClr>
                <a:schemeClr val="accent1"/>
              </a:buClr>
              <a:buSzPct val="80000"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268760"/>
            <a:ext cx="7920880" cy="496855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600" kern="1400" dirty="0" smtClean="0"/>
              <a:t>    </a:t>
            </a:r>
            <a:r>
              <a:rPr lang="en-US" sz="2600" kern="1400" dirty="0" smtClean="0">
                <a:cs typeface="Andalus" pitchFamily="18" charset="-78"/>
              </a:rPr>
              <a:t>Averaging B=0T and B=1T data, modules 4, 5 and 3 (excluding ink module):</a:t>
            </a:r>
          </a:p>
          <a:p>
            <a:pPr marL="540000" lvl="1">
              <a:spcBef>
                <a:spcPts val="1200"/>
              </a:spcBef>
              <a:buClr>
                <a:srgbClr val="003399"/>
              </a:buClr>
              <a:buFont typeface="Arial" pitchFamily="34" charset="0"/>
              <a:buChar char="•"/>
            </a:pPr>
            <a:r>
              <a:rPr lang="en-US" sz="2400" dirty="0" smtClean="0"/>
              <a:t>N</a:t>
            </a:r>
            <a:r>
              <a:rPr lang="en-US" sz="2400" baseline="-25000" dirty="0" smtClean="0"/>
              <a:t>eff </a:t>
            </a:r>
            <a:r>
              <a:rPr lang="en-US" sz="2400" dirty="0" smtClean="0"/>
              <a:t>= 38.0±0.2(stat)  (</a:t>
            </a:r>
            <a:r>
              <a:rPr lang="en-US" sz="2400" dirty="0" err="1" smtClean="0"/>
              <a:t>systematics</a:t>
            </a:r>
            <a:r>
              <a:rPr lang="en-US" sz="2400" dirty="0" smtClean="0"/>
              <a:t> difficult to assess)</a:t>
            </a:r>
          </a:p>
          <a:p>
            <a:pPr marL="540000" lvl="1">
              <a:spcBef>
                <a:spcPts val="1200"/>
              </a:spcBef>
              <a:buClr>
                <a:srgbClr val="000099"/>
              </a:buClr>
              <a:buFont typeface="Arial" pitchFamily="34" charset="0"/>
              <a:buChar char="•"/>
            </a:pPr>
            <a:r>
              <a:rPr lang="el-GR" sz="2400" dirty="0" smtClean="0"/>
              <a:t>σ</a:t>
            </a:r>
            <a:r>
              <a:rPr lang="en-US" sz="2400" baseline="-25000" dirty="0" smtClean="0"/>
              <a:t>0</a:t>
            </a:r>
            <a:r>
              <a:rPr lang="en-US" sz="2400" dirty="0" smtClean="0"/>
              <a:t>= 59 ± 3 µm</a:t>
            </a:r>
          </a:p>
          <a:p>
            <a:pPr marL="540000" lvl="1">
              <a:spcBef>
                <a:spcPts val="1200"/>
              </a:spcBef>
              <a:buClr>
                <a:srgbClr val="000099"/>
              </a:buClr>
              <a:buFont typeface="Arial" pitchFamily="34" charset="0"/>
              <a:buChar char="•"/>
            </a:pPr>
            <a:endParaRPr lang="en-US" dirty="0" smtClean="0"/>
          </a:p>
          <a:p>
            <a:pPr marL="540000" lvl="1">
              <a:spcBef>
                <a:spcPts val="1200"/>
              </a:spcBef>
              <a:buClr>
                <a:srgbClr val="000099"/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 marL="540000" lvl="1">
              <a:spcBef>
                <a:spcPts val="1200"/>
              </a:spcBef>
              <a:buClr>
                <a:srgbClr val="000099"/>
              </a:buClr>
              <a:buFont typeface="Arial" pitchFamily="34" charset="0"/>
              <a:buChar char="•"/>
            </a:pPr>
            <a:endParaRPr lang="en-US" sz="2400" dirty="0" smtClean="0"/>
          </a:p>
          <a:p>
            <a:pPr marL="180000" lvl="1">
              <a:lnSpc>
                <a:spcPct val="125000"/>
              </a:lnSpc>
              <a:buNone/>
            </a:pPr>
            <a:r>
              <a:rPr lang="en-US" dirty="0" smtClean="0"/>
              <a:t>Note that  1/&lt;1/N&gt; = 47.1 from Heed for 5 </a:t>
            </a:r>
            <a:r>
              <a:rPr lang="en-US" dirty="0" err="1" smtClean="0"/>
              <a:t>Gev</a:t>
            </a:r>
            <a:r>
              <a:rPr lang="en-US" dirty="0" smtClean="0"/>
              <a:t> electrons on 6.84mm long pads.</a:t>
            </a:r>
          </a:p>
          <a:p>
            <a:pPr marL="180000" lvl="1">
              <a:lnSpc>
                <a:spcPct val="125000"/>
              </a:lnSpc>
              <a:buNone/>
            </a:pPr>
            <a:r>
              <a:rPr lang="en-US" dirty="0" smtClean="0"/>
              <a:t>Thus N</a:t>
            </a:r>
            <a:r>
              <a:rPr lang="en-US" baseline="-25000" dirty="0" smtClean="0"/>
              <a:t>eff</a:t>
            </a:r>
            <a:r>
              <a:rPr lang="en-US" dirty="0" smtClean="0"/>
              <a:t> has to be between 23.5 (for exponential gain fluctuations) and 47.1 if there are no gain fluctuations.</a:t>
            </a:r>
          </a:p>
          <a:p>
            <a:pPr marL="180000" lvl="1">
              <a:lnSpc>
                <a:spcPct val="125000"/>
              </a:lnSpc>
              <a:buNone/>
            </a:pPr>
            <a:r>
              <a:rPr lang="en-US" dirty="0" smtClean="0"/>
              <a:t> 1/&lt;1/N&gt; = 34.9 for 5.4 mm pads (GEM case).</a:t>
            </a:r>
            <a:endParaRPr lang="en-US" sz="2400" dirty="0" smtClean="0"/>
          </a:p>
          <a:p>
            <a:pPr lvl="1">
              <a:buNone/>
            </a:pPr>
            <a:endParaRPr lang="en-US" dirty="0" smtClean="0"/>
          </a:p>
        </p:txBody>
      </p:sp>
      <p:graphicFrame>
        <p:nvGraphicFramePr>
          <p:cNvPr id="34818" name="Object 6"/>
          <p:cNvGraphicFramePr>
            <a:graphicFrameLocks noChangeAspect="1"/>
          </p:cNvGraphicFramePr>
          <p:nvPr/>
        </p:nvGraphicFramePr>
        <p:xfrm>
          <a:off x="1115616" y="2716336"/>
          <a:ext cx="3179762" cy="928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Equation" r:id="rId3" imgW="1434960" imgH="419040" progId="Equation.3">
                  <p:embed/>
                </p:oleObj>
              </mc:Choice>
              <mc:Fallback>
                <p:oleObj name="Equation" r:id="rId3" imgW="1434960" imgH="419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2716336"/>
                        <a:ext cx="3179762" cy="928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ZoneTexte 16"/>
          <p:cNvSpPr txBox="1"/>
          <p:nvPr/>
        </p:nvSpPr>
        <p:spPr>
          <a:xfrm>
            <a:off x="5004048" y="2924944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D. </a:t>
            </a:r>
            <a:r>
              <a:rPr lang="fr-FR" dirty="0" err="1" smtClean="0"/>
              <a:t>Arogancia</a:t>
            </a:r>
            <a:r>
              <a:rPr lang="fr-FR" dirty="0" smtClean="0"/>
              <a:t> et al., NIM A 602 (2009) 403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Autofit/>
          </a:bodyPr>
          <a:lstStyle/>
          <a:p>
            <a:r>
              <a:rPr lang="fr-FR" sz="3200" dirty="0" err="1" smtClean="0"/>
              <a:t>Dependence</a:t>
            </a:r>
            <a:r>
              <a:rPr lang="fr-FR" sz="3200" dirty="0" smtClean="0"/>
              <a:t> of </a:t>
            </a:r>
            <a:r>
              <a:rPr lang="fr-FR" sz="3200" dirty="0" err="1" smtClean="0"/>
              <a:t>resolution</a:t>
            </a:r>
            <a:r>
              <a:rPr lang="fr-FR" sz="3200" dirty="0" smtClean="0"/>
              <a:t> </a:t>
            </a:r>
            <a:r>
              <a:rPr lang="fr-FR" sz="3200" dirty="0" err="1" smtClean="0"/>
              <a:t>with</a:t>
            </a:r>
            <a:r>
              <a:rPr lang="fr-FR" sz="3200" dirty="0" smtClean="0"/>
              <a:t> </a:t>
            </a:r>
            <a:r>
              <a:rPr lang="fr-FR" sz="3200" dirty="0" err="1" smtClean="0"/>
              <a:t>peaking</a:t>
            </a:r>
            <a:r>
              <a:rPr lang="fr-FR" sz="3200" dirty="0" smtClean="0"/>
              <a:t> time</a:t>
            </a:r>
          </a:p>
        </p:txBody>
      </p:sp>
      <p:sp>
        <p:nvSpPr>
          <p:cNvPr id="25607" name="ZoneTexte 6"/>
          <p:cNvSpPr txBox="1">
            <a:spLocks noChangeArrowheads="1"/>
          </p:cNvSpPr>
          <p:nvPr/>
        </p:nvSpPr>
        <p:spPr bwMode="auto">
          <a:xfrm>
            <a:off x="323528" y="2924944"/>
            <a:ext cx="18002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dirty="0" smtClean="0"/>
              <a:t>Z=5cm</a:t>
            </a:r>
          </a:p>
          <a:p>
            <a:endParaRPr lang="fr-FR" dirty="0" smtClean="0"/>
          </a:p>
          <a:p>
            <a:r>
              <a:rPr lang="fr-FR" dirty="0" smtClean="0"/>
              <a:t>CLK 5 M</a:t>
            </a:r>
            <a:r>
              <a:rPr lang="fr-FR" dirty="0" smtClean="0">
                <a:latin typeface="Symbol" pitchFamily="18" charset="2"/>
              </a:rPr>
              <a:t>W</a:t>
            </a:r>
            <a:r>
              <a:rPr lang="fr-FR" dirty="0" smtClean="0"/>
              <a:t>/</a:t>
            </a:r>
            <a:r>
              <a:rPr lang="fr-FR" dirty="0" err="1" smtClean="0"/>
              <a:t>sq</a:t>
            </a:r>
            <a:endParaRPr lang="fr-FR" dirty="0"/>
          </a:p>
        </p:txBody>
      </p:sp>
      <p:graphicFrame>
        <p:nvGraphicFramePr>
          <p:cNvPr id="8" name="Chart 1"/>
          <p:cNvGraphicFramePr/>
          <p:nvPr/>
        </p:nvGraphicFramePr>
        <p:xfrm>
          <a:off x="2051720" y="1556792"/>
          <a:ext cx="457200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395536" y="5733256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dirty="0" smtClean="0"/>
              <a:t>Optimum </a:t>
            </a:r>
            <a:r>
              <a:rPr lang="fr-FR" dirty="0" err="1" smtClean="0"/>
              <a:t>resolution</a:t>
            </a:r>
            <a:r>
              <a:rPr lang="fr-FR" dirty="0" smtClean="0"/>
              <a:t> for 500 ns </a:t>
            </a:r>
            <a:r>
              <a:rPr lang="fr-FR" dirty="0" err="1" smtClean="0"/>
              <a:t>peaking</a:t>
            </a:r>
            <a:r>
              <a:rPr lang="fr-FR" dirty="0" smtClean="0"/>
              <a:t> time -&gt; </a:t>
            </a:r>
            <a:r>
              <a:rPr lang="fr-FR" dirty="0" err="1" smtClean="0"/>
              <a:t>try</a:t>
            </a:r>
            <a:r>
              <a:rPr lang="fr-FR" dirty="0" smtClean="0"/>
              <a:t> to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resistivity</a:t>
            </a:r>
            <a:r>
              <a:rPr lang="fr-FR" dirty="0" smtClean="0"/>
              <a:t> to </a:t>
            </a:r>
            <a:r>
              <a:rPr lang="fr-FR" dirty="0" err="1" smtClean="0"/>
              <a:t>lower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</a:t>
            </a:r>
            <a:r>
              <a:rPr lang="fr-FR" dirty="0" err="1" smtClean="0"/>
              <a:t>peaking</a:t>
            </a:r>
            <a:r>
              <a:rPr lang="fr-FR" dirty="0" smtClean="0"/>
              <a:t> time (</a:t>
            </a:r>
            <a:r>
              <a:rPr lang="fr-FR" dirty="0" err="1" smtClean="0"/>
              <a:t>faster</a:t>
            </a:r>
            <a:r>
              <a:rPr lang="fr-FR" dirty="0" smtClean="0"/>
              <a:t> charge </a:t>
            </a:r>
            <a:r>
              <a:rPr lang="fr-FR" dirty="0" err="1" smtClean="0"/>
              <a:t>spreading</a:t>
            </a:r>
            <a:r>
              <a:rPr lang="fr-FR" dirty="0" smtClean="0"/>
              <a:t>)  </a:t>
            </a:r>
            <a:endParaRPr lang="fr-FR" dirty="0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13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Espace réservé de la date 2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en-US"/>
          </a:p>
        </p:txBody>
      </p:sp>
      <p:sp>
        <p:nvSpPr>
          <p:cNvPr id="5125" name="Espace réservé du numéro de diapositiv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6AA86E-9E8B-4BF8-8B4D-0B73BF44AFE1}" type="slidenum">
              <a:rPr lang="en-US"/>
              <a:pPr/>
              <a:t>14</a:t>
            </a:fld>
            <a:endParaRPr lang="en-US"/>
          </a:p>
        </p:txBody>
      </p:sp>
      <p:cxnSp>
        <p:nvCxnSpPr>
          <p:cNvPr id="5129" name="Connecteur droit avec flèche 10"/>
          <p:cNvCxnSpPr>
            <a:cxnSpLocks noChangeShapeType="1"/>
          </p:cNvCxnSpPr>
          <p:nvPr/>
        </p:nvCxnSpPr>
        <p:spPr bwMode="auto">
          <a:xfrm rot="6821284">
            <a:off x="4909335" y="4203255"/>
            <a:ext cx="1631758" cy="111300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grpSp>
        <p:nvGrpSpPr>
          <p:cNvPr id="2" name="Group 39"/>
          <p:cNvGrpSpPr/>
          <p:nvPr/>
        </p:nvGrpSpPr>
        <p:grpSpPr>
          <a:xfrm>
            <a:off x="2555776" y="1429050"/>
            <a:ext cx="4980561" cy="4366235"/>
            <a:chOff x="2368898" y="1351386"/>
            <a:chExt cx="4696635" cy="4204747"/>
          </a:xfrm>
        </p:grpSpPr>
        <p:pic>
          <p:nvPicPr>
            <p:cNvPr id="5122" name="Picture 6" descr="D:\test.jpg"/>
            <p:cNvPicPr>
              <a:picLocks noChangeAspect="1" noChangeArrowheads="1"/>
            </p:cNvPicPr>
            <p:nvPr/>
          </p:nvPicPr>
          <p:blipFill>
            <a:blip r:embed="rId2" cstate="print"/>
            <a:srcRect l="16490" r="22684"/>
            <a:stretch>
              <a:fillRect/>
            </a:stretch>
          </p:blipFill>
          <p:spPr bwMode="auto">
            <a:xfrm rot="17621284">
              <a:off x="2567094" y="1158462"/>
              <a:ext cx="4204747" cy="45905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128" name="Connecteur droit avec flèche 8"/>
            <p:cNvCxnSpPr>
              <a:cxnSpLocks noChangeShapeType="1"/>
            </p:cNvCxnSpPr>
            <p:nvPr/>
          </p:nvCxnSpPr>
          <p:spPr bwMode="auto">
            <a:xfrm rot="17621284" flipV="1">
              <a:off x="5739390" y="2456004"/>
              <a:ext cx="1539280" cy="1113006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5130" name="Connecteur droit avec flèche 14"/>
            <p:cNvCxnSpPr>
              <a:cxnSpLocks noChangeShapeType="1"/>
            </p:cNvCxnSpPr>
            <p:nvPr/>
          </p:nvCxnSpPr>
          <p:spPr bwMode="auto">
            <a:xfrm rot="1421284" flipH="1" flipV="1">
              <a:off x="3186016" y="4940083"/>
              <a:ext cx="1776387" cy="1217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5131" name="ZoneTexte 17"/>
            <p:cNvSpPr txBox="1">
              <a:spLocks noChangeArrowheads="1"/>
            </p:cNvSpPr>
            <p:nvPr/>
          </p:nvSpPr>
          <p:spPr bwMode="auto">
            <a:xfrm rot="1236433">
              <a:off x="3393269" y="4679095"/>
              <a:ext cx="624230" cy="371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Bell MT" pitchFamily="18" charset="0"/>
                </a:rPr>
                <a:t>27 cm</a:t>
              </a:r>
            </a:p>
          </p:txBody>
        </p:sp>
        <p:sp>
          <p:nvSpPr>
            <p:cNvPr id="5132" name="ZoneTexte 18"/>
            <p:cNvSpPr txBox="1">
              <a:spLocks noChangeArrowheads="1"/>
            </p:cNvSpPr>
            <p:nvPr/>
          </p:nvSpPr>
          <p:spPr bwMode="auto">
            <a:xfrm rot="15598523">
              <a:off x="6222213" y="2544129"/>
              <a:ext cx="623013" cy="371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Bell MT" pitchFamily="18" charset="0"/>
                </a:rPr>
                <a:t>40 cm</a:t>
              </a:r>
            </a:p>
          </p:txBody>
        </p:sp>
        <p:sp>
          <p:nvSpPr>
            <p:cNvPr id="5133" name="ZoneTexte 19"/>
            <p:cNvSpPr txBox="1">
              <a:spLocks noChangeArrowheads="1"/>
            </p:cNvSpPr>
            <p:nvPr/>
          </p:nvSpPr>
          <p:spPr bwMode="auto">
            <a:xfrm rot="19782457">
              <a:off x="5455344" y="4700619"/>
              <a:ext cx="574340" cy="3714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Bell MT" pitchFamily="18" charset="0"/>
                </a:rPr>
                <a:t>35cm</a:t>
              </a:r>
            </a:p>
          </p:txBody>
        </p:sp>
        <p:cxnSp>
          <p:nvCxnSpPr>
            <p:cNvPr id="5138" name="Connecteur droit avec flèche 30"/>
            <p:cNvCxnSpPr>
              <a:cxnSpLocks noChangeAspect="1"/>
            </p:cNvCxnSpPr>
            <p:nvPr/>
          </p:nvCxnSpPr>
          <p:spPr bwMode="auto">
            <a:xfrm rot="17621284" flipV="1">
              <a:off x="2785761" y="3830679"/>
              <a:ext cx="480644" cy="334638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5139" name="ZoneTexte 31"/>
            <p:cNvSpPr txBox="1">
              <a:spLocks noChangeArrowheads="1"/>
            </p:cNvSpPr>
            <p:nvPr/>
          </p:nvSpPr>
          <p:spPr bwMode="auto">
            <a:xfrm rot="4689046">
              <a:off x="2308402" y="3194860"/>
              <a:ext cx="1113139" cy="3773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2000" dirty="0">
                  <a:solidFill>
                    <a:srgbClr val="FF0000"/>
                  </a:solidFill>
                  <a:latin typeface="Bell MT" pitchFamily="18" charset="0"/>
                </a:rPr>
                <a:t>B field</a:t>
              </a:r>
            </a:p>
          </p:txBody>
        </p:sp>
        <p:sp>
          <p:nvSpPr>
            <p:cNvPr id="35" name="ZoneTexte 34"/>
            <p:cNvSpPr txBox="1"/>
            <p:nvPr/>
          </p:nvSpPr>
          <p:spPr>
            <a:xfrm>
              <a:off x="2368898" y="1409840"/>
              <a:ext cx="686707" cy="434585"/>
            </a:xfrm>
            <a:prstGeom prst="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2000" dirty="0">
                  <a:solidFill>
                    <a:schemeClr val="accent1">
                      <a:lumMod val="75000"/>
                    </a:schemeClr>
                  </a:solidFill>
                  <a:latin typeface="Bell MT" pitchFamily="18" charset="0"/>
                  <a:cs typeface="+mn-cs"/>
                </a:rPr>
                <a:t>Top</a:t>
              </a:r>
            </a:p>
          </p:txBody>
        </p:sp>
        <p:sp>
          <p:nvSpPr>
            <p:cNvPr id="24" name="Rectangle 23"/>
            <p:cNvSpPr/>
            <p:nvPr/>
          </p:nvSpPr>
          <p:spPr bwMode="auto">
            <a:xfrm rot="17621284">
              <a:off x="4602130" y="3150733"/>
              <a:ext cx="68142" cy="1997514"/>
            </a:xfrm>
            <a:prstGeom prst="rect">
              <a:avLst/>
            </a:prstGeom>
            <a:solidFill>
              <a:schemeClr val="accent1">
                <a:alpha val="35000"/>
              </a:schemeClr>
            </a:solidFill>
            <a:ln w="9525" cap="flat" cmpd="sng" algn="ctr">
              <a:solidFill>
                <a:schemeClr val="accent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/>
              <a:endParaRPr lang="fr-FR"/>
            </a:p>
          </p:txBody>
        </p:sp>
        <p:cxnSp>
          <p:nvCxnSpPr>
            <p:cNvPr id="32" name="Straight Arrow Connector 31"/>
            <p:cNvCxnSpPr>
              <a:stCxn id="24" idx="2"/>
            </p:cNvCxnSpPr>
            <p:nvPr/>
          </p:nvCxnSpPr>
          <p:spPr>
            <a:xfrm>
              <a:off x="5550809" y="4550748"/>
              <a:ext cx="1037415" cy="462428"/>
            </a:xfrm>
            <a:prstGeom prst="straightConnector1">
              <a:avLst/>
            </a:prstGeom>
            <a:ln w="76200">
              <a:solidFill>
                <a:srgbClr val="003399">
                  <a:alpha val="31000"/>
                </a:srgb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899592" y="620688"/>
            <a:ext cx="7632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Test in a high intensity 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Symbol" pitchFamily="18" charset="2"/>
              </a:rPr>
              <a:t>p</a:t>
            </a:r>
            <a:r>
              <a:rPr lang="en-US" sz="4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beam</a:t>
            </a:r>
            <a:endParaRPr lang="en-US" sz="4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627784" y="5373216"/>
            <a:ext cx="1047910" cy="43458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dirty="0">
                <a:solidFill>
                  <a:schemeClr val="accent1">
                    <a:lumMod val="75000"/>
                  </a:schemeClr>
                </a:solidFill>
                <a:latin typeface="Bell MT" pitchFamily="18" charset="0"/>
                <a:cs typeface="+mn-cs"/>
              </a:rPr>
              <a:t>Bottom</a:t>
            </a:r>
          </a:p>
        </p:txBody>
      </p:sp>
      <p:sp>
        <p:nvSpPr>
          <p:cNvPr id="5126" name="Espace réservé du pied de page 4"/>
          <p:cNvSpPr>
            <a:spLocks noGrp="1"/>
          </p:cNvSpPr>
          <p:nvPr>
            <p:ph type="ftr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pt-BR" smtClean="0"/>
              <a:t>P. Colas - Micromegas TPC tests</a:t>
            </a:r>
            <a:endParaRPr lang="en-US" dirty="0"/>
          </a:p>
        </p:txBody>
      </p:sp>
      <p:sp>
        <p:nvSpPr>
          <p:cNvPr id="20" name="ZoneTexte 21"/>
          <p:cNvSpPr txBox="1">
            <a:spLocks noChangeArrowheads="1"/>
          </p:cNvSpPr>
          <p:nvPr/>
        </p:nvSpPr>
        <p:spPr bwMode="auto">
          <a:xfrm rot="15338996">
            <a:off x="2587901" y="4005064"/>
            <a:ext cx="812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>
                <a:latin typeface="Bell MT" pitchFamily="18" charset="0"/>
              </a:rPr>
              <a:t>11 cm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contenu 10"/>
          <p:cNvSpPr>
            <a:spLocks noGrp="1"/>
          </p:cNvSpPr>
          <p:nvPr>
            <p:ph idx="1"/>
          </p:nvPr>
        </p:nvSpPr>
        <p:spPr>
          <a:xfrm>
            <a:off x="971600" y="692696"/>
            <a:ext cx="8013576" cy="4389120"/>
          </a:xfrm>
        </p:spPr>
        <p:txBody>
          <a:bodyPr>
            <a:normAutofit/>
          </a:bodyPr>
          <a:lstStyle/>
          <a:p>
            <a:r>
              <a:rPr lang="fr-FR" sz="2600" dirty="0" smtClean="0"/>
              <a:t>Test </a:t>
            </a:r>
            <a:r>
              <a:rPr lang="fr-FR" sz="2600" dirty="0" err="1" smtClean="0"/>
              <a:t>at</a:t>
            </a:r>
            <a:r>
              <a:rPr lang="fr-FR" sz="2600" dirty="0" smtClean="0"/>
              <a:t> CERN (July 2010) </a:t>
            </a:r>
            <a:r>
              <a:rPr lang="fr-FR" sz="2600" dirty="0" err="1" smtClean="0"/>
              <a:t>at</a:t>
            </a:r>
            <a:r>
              <a:rPr lang="fr-FR" sz="2600" dirty="0" smtClean="0"/>
              <a:t> 180 kHz (5 x 2 cm² </a:t>
            </a:r>
            <a:r>
              <a:rPr lang="fr-FR" sz="2600" dirty="0" err="1" smtClean="0"/>
              <a:t>beam</a:t>
            </a:r>
            <a:r>
              <a:rPr lang="fr-FR" sz="2600" dirty="0" smtClean="0"/>
              <a:t>) </a:t>
            </a:r>
            <a:r>
              <a:rPr lang="fr-FR" sz="2600" dirty="0" err="1" smtClean="0"/>
              <a:t>showed</a:t>
            </a:r>
            <a:r>
              <a:rPr lang="fr-FR" sz="2600" dirty="0" smtClean="0"/>
              <a:t> no </a:t>
            </a:r>
            <a:r>
              <a:rPr lang="fr-FR" sz="2600" dirty="0" err="1" smtClean="0"/>
              <a:t>charging</a:t>
            </a:r>
            <a:r>
              <a:rPr lang="fr-FR" sz="2600" dirty="0" smtClean="0"/>
              <a:t> up and stable </a:t>
            </a:r>
            <a:r>
              <a:rPr lang="fr-FR" sz="2600" dirty="0" err="1" smtClean="0"/>
              <a:t>operation</a:t>
            </a:r>
            <a:endParaRPr lang="fr-FR" sz="2600" dirty="0" smtClean="0"/>
          </a:p>
          <a:p>
            <a:pPr>
              <a:spcBef>
                <a:spcPts val="1200"/>
              </a:spcBef>
            </a:pPr>
            <a:r>
              <a:rPr lang="fr-FR" sz="2600" dirty="0" err="1" smtClean="0"/>
              <a:t>Peaking</a:t>
            </a:r>
            <a:r>
              <a:rPr lang="fr-FR" sz="2600" dirty="0" smtClean="0"/>
              <a:t> time of 200 ns </a:t>
            </a:r>
            <a:r>
              <a:rPr lang="fr-FR" sz="2600" dirty="0" err="1" smtClean="0"/>
              <a:t>is</a:t>
            </a:r>
            <a:r>
              <a:rPr lang="fr-FR" sz="2600" dirty="0" smtClean="0"/>
              <a:t> </a:t>
            </a:r>
            <a:r>
              <a:rPr lang="fr-FR" sz="2600" dirty="0" err="1" smtClean="0"/>
              <a:t>enough</a:t>
            </a:r>
            <a:r>
              <a:rPr lang="fr-FR" sz="2600" dirty="0" smtClean="0"/>
              <a:t> to </a:t>
            </a:r>
            <a:r>
              <a:rPr lang="fr-FR" sz="2600" dirty="0" err="1" smtClean="0"/>
              <a:t>obtain</a:t>
            </a:r>
            <a:r>
              <a:rPr lang="fr-FR" sz="2600" dirty="0" smtClean="0"/>
              <a:t> the best </a:t>
            </a:r>
            <a:r>
              <a:rPr lang="fr-FR" sz="2600" dirty="0" err="1" smtClean="0"/>
              <a:t>resolution</a:t>
            </a:r>
            <a:r>
              <a:rPr lang="fr-FR" sz="2600" dirty="0" smtClean="0"/>
              <a:t> -&gt; 300 ns </a:t>
            </a:r>
            <a:r>
              <a:rPr lang="fr-FR" sz="2600" dirty="0" err="1" smtClean="0"/>
              <a:t>suffice</a:t>
            </a:r>
            <a:r>
              <a:rPr lang="fr-FR" sz="2600" dirty="0" smtClean="0"/>
              <a:t> to </a:t>
            </a:r>
            <a:r>
              <a:rPr lang="fr-FR" sz="2600" dirty="0" err="1" smtClean="0"/>
              <a:t>distinguish</a:t>
            </a:r>
            <a:r>
              <a:rPr lang="fr-FR" sz="2600" dirty="0" smtClean="0"/>
              <a:t> 2 </a:t>
            </a:r>
            <a:r>
              <a:rPr lang="fr-FR" sz="2600" dirty="0" err="1" smtClean="0"/>
              <a:t>tracks</a:t>
            </a:r>
            <a:r>
              <a:rPr lang="fr-FR" sz="2600" dirty="0" smtClean="0"/>
              <a:t> on the </a:t>
            </a:r>
            <a:r>
              <a:rPr lang="fr-FR" sz="2600" dirty="0" err="1" smtClean="0"/>
              <a:t>same</a:t>
            </a:r>
            <a:r>
              <a:rPr lang="fr-FR" sz="2600" dirty="0" smtClean="0"/>
              <a:t> pad</a:t>
            </a:r>
            <a:endParaRPr lang="fr-FR" sz="2600" dirty="0"/>
          </a:p>
        </p:txBody>
      </p:sp>
      <p:pic>
        <p:nvPicPr>
          <p:cNvPr id="8" name="Picture 2" descr="D:\Paul\RD51\WG7\2010-results\picturesCERNJuly2010\T-onepadR54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212976"/>
            <a:ext cx="693754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  <p:cxnSp>
        <p:nvCxnSpPr>
          <p:cNvPr id="15" name="Connecteur droit avec flèche 14"/>
          <p:cNvCxnSpPr/>
          <p:nvPr/>
        </p:nvCxnSpPr>
        <p:spPr>
          <a:xfrm>
            <a:off x="4788024" y="4507532"/>
            <a:ext cx="432048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788024" y="4138200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accent2">
                    <a:lumMod val="75000"/>
                  </a:schemeClr>
                </a:solidFill>
              </a:rPr>
              <a:t>4µs</a:t>
            </a:r>
            <a:endParaRPr lang="fr-FR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754041" y="6093296"/>
            <a:ext cx="2186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Time (in 40 ns </a:t>
            </a:r>
            <a:r>
              <a:rPr lang="fr-FR" dirty="0" err="1" smtClean="0"/>
              <a:t>bins</a:t>
            </a:r>
            <a:r>
              <a:rPr lang="fr-FR" dirty="0" smtClean="0"/>
              <a:t>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7 Module </a:t>
            </a:r>
            <a:r>
              <a:rPr lang="fr-FR" dirty="0" err="1" smtClean="0"/>
              <a:t>project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133480"/>
          </a:xfrm>
        </p:spPr>
        <p:txBody>
          <a:bodyPr/>
          <a:lstStyle/>
          <a:p>
            <a:r>
              <a:rPr lang="fr-FR" dirty="0" smtClean="0"/>
              <a:t>D. </a:t>
            </a:r>
            <a:r>
              <a:rPr lang="fr-FR" dirty="0" err="1" smtClean="0"/>
              <a:t>Attié</a:t>
            </a:r>
            <a:r>
              <a:rPr lang="fr-FR" dirty="0" smtClean="0"/>
              <a:t>, D. Calvet, E. Delagnes, S. </a:t>
            </a:r>
            <a:r>
              <a:rPr lang="fr-FR" dirty="0" err="1" smtClean="0"/>
              <a:t>Lhénoret</a:t>
            </a:r>
            <a:r>
              <a:rPr lang="fr-FR" dirty="0" smtClean="0"/>
              <a:t>, I. </a:t>
            </a:r>
            <a:r>
              <a:rPr lang="fr-FR" dirty="0" err="1" smtClean="0"/>
              <a:t>Mandjavidze</a:t>
            </a:r>
            <a:r>
              <a:rPr lang="fr-FR" dirty="0" smtClean="0"/>
              <a:t>, A. Le </a:t>
            </a:r>
            <a:r>
              <a:rPr lang="fr-FR" dirty="0" err="1" smtClean="0"/>
              <a:t>Coguie</a:t>
            </a:r>
            <a:r>
              <a:rPr lang="fr-FR" dirty="0" smtClean="0"/>
              <a:t>, M. </a:t>
            </a:r>
            <a:r>
              <a:rPr lang="fr-FR" dirty="0" err="1" smtClean="0"/>
              <a:t>Riallot</a:t>
            </a:r>
            <a:r>
              <a:rPr lang="fr-FR" dirty="0" smtClean="0"/>
              <a:t>, E. </a:t>
            </a:r>
            <a:r>
              <a:rPr lang="fr-FR" dirty="0" err="1" smtClean="0"/>
              <a:t>Zonca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467544" y="4383752"/>
            <a:ext cx="8229600" cy="11334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 smtClean="0"/>
              <a:t>D. </a:t>
            </a:r>
            <a:r>
              <a:rPr lang="fr-FR" dirty="0" err="1" smtClean="0"/>
              <a:t>Attié</a:t>
            </a:r>
            <a:r>
              <a:rPr lang="fr-FR" dirty="0" smtClean="0"/>
              <a:t>, S. </a:t>
            </a:r>
            <a:r>
              <a:rPr lang="fr-FR" dirty="0" err="1" smtClean="0"/>
              <a:t>Herlant</a:t>
            </a:r>
            <a:r>
              <a:rPr lang="fr-FR" dirty="0" smtClean="0"/>
              <a:t>, A. Delbart</a:t>
            </a:r>
            <a:endParaRPr lang="fr-FR" dirty="0"/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67544" y="3078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Test </a:t>
            </a:r>
            <a:r>
              <a:rPr lang="fr-FR" dirty="0" err="1" smtClean="0"/>
              <a:t>bench</a:t>
            </a:r>
            <a:r>
              <a:rPr lang="fr-FR" dirty="0" smtClean="0"/>
              <a:t> @ CERN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193349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198834" y="43284"/>
            <a:ext cx="8693646" cy="433388"/>
          </a:xfrm>
          <a:ln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Towards Phase II: 7 </a:t>
            </a:r>
            <a:r>
              <a:rPr lang="en-US" sz="2400" b="1" dirty="0">
                <a:solidFill>
                  <a:schemeClr val="tx1"/>
                </a:solidFill>
              </a:rPr>
              <a:t>module </a:t>
            </a:r>
            <a:r>
              <a:rPr lang="en-US" sz="2400" b="1" dirty="0" smtClean="0">
                <a:solidFill>
                  <a:schemeClr val="tx1"/>
                </a:solidFill>
              </a:rPr>
              <a:t>project – electronic integration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1E6A130-A841-4AF0-BA81-9F78510F510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9222" name="Picture 2" descr="D:\PROJETS\TPC\DESIGN\Sauvegarde CAO\Paul Colas\TPC_Electroniqu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3" r="11699"/>
          <a:stretch>
            <a:fillRect/>
          </a:stretch>
        </p:blipFill>
        <p:spPr bwMode="auto">
          <a:xfrm>
            <a:off x="203200" y="552450"/>
            <a:ext cx="43211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3" descr="D:\PROJETS\TPC\DESIGN\Sauvegarde CAO\Paul Colas\TPC_Electronique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2" r="11954"/>
          <a:stretch>
            <a:fillRect/>
          </a:stretch>
        </p:blipFill>
        <p:spPr bwMode="auto">
          <a:xfrm>
            <a:off x="4645025" y="552450"/>
            <a:ext cx="4319588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3" y="3871913"/>
            <a:ext cx="3460750" cy="25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225" name="Picture 2" descr="D:\PROJETS\TPC\MESURES\2011\110502-14_BeamTest_DESY\Photos\IMG_05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3" y="3844925"/>
            <a:ext cx="3476625" cy="259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space réservé de la date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11/06/2011</a:t>
            </a:r>
            <a:endParaRPr lang="en-US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P. Colas - Micromegas TPC tests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4000" dirty="0" smtClean="0"/>
              <a:t>May 2011: </a:t>
            </a:r>
            <a:r>
              <a:rPr lang="fr-FR" sz="4000" dirty="0" err="1" smtClean="0"/>
              <a:t>beam</a:t>
            </a:r>
            <a:r>
              <a:rPr lang="fr-FR" sz="4000" dirty="0" smtClean="0"/>
              <a:t> test of a new module </a:t>
            </a:r>
            <a:r>
              <a:rPr lang="fr-FR" sz="4000" dirty="0" err="1" smtClean="0"/>
              <a:t>with</a:t>
            </a:r>
            <a:r>
              <a:rPr lang="fr-FR" sz="4000" dirty="0" smtClean="0"/>
              <a:t> </a:t>
            </a:r>
            <a:r>
              <a:rPr lang="fr-FR" sz="4000" dirty="0" err="1" smtClean="0"/>
              <a:t>fully</a:t>
            </a:r>
            <a:r>
              <a:rPr lang="fr-FR" sz="4000" dirty="0" smtClean="0"/>
              <a:t> </a:t>
            </a:r>
            <a:r>
              <a:rPr lang="fr-FR" sz="4000" dirty="0" err="1" smtClean="0"/>
              <a:t>integrated</a:t>
            </a:r>
            <a:r>
              <a:rPr lang="fr-FR" sz="4000" dirty="0" smtClean="0"/>
              <a:t> </a:t>
            </a:r>
            <a:r>
              <a:rPr lang="fr-FR" sz="4000" dirty="0" err="1" smtClean="0"/>
              <a:t>electronics</a:t>
            </a:r>
            <a:endParaRPr lang="fr-FR" sz="40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New detector : new </a:t>
            </a:r>
            <a:r>
              <a:rPr lang="fr-FR" dirty="0" err="1" smtClean="0"/>
              <a:t>routing</a:t>
            </a:r>
            <a:r>
              <a:rPr lang="fr-FR" dirty="0" smtClean="0"/>
              <a:t> to </a:t>
            </a:r>
            <a:r>
              <a:rPr lang="fr-FR" dirty="0" err="1" smtClean="0"/>
              <a:t>adapt</a:t>
            </a:r>
            <a:r>
              <a:rPr lang="fr-FR" dirty="0" smtClean="0"/>
              <a:t> to new </a:t>
            </a:r>
            <a:r>
              <a:rPr lang="fr-FR" dirty="0" err="1" smtClean="0"/>
              <a:t>connectors</a:t>
            </a:r>
            <a:r>
              <a:rPr lang="fr-FR" dirty="0" smtClean="0"/>
              <a:t>, </a:t>
            </a:r>
            <a:r>
              <a:rPr lang="fr-FR" dirty="0" err="1" smtClean="0"/>
              <a:t>lower</a:t>
            </a:r>
            <a:r>
              <a:rPr lang="fr-FR" dirty="0" smtClean="0"/>
              <a:t> anode </a:t>
            </a:r>
            <a:r>
              <a:rPr lang="fr-FR" dirty="0" err="1" smtClean="0"/>
              <a:t>resistivity</a:t>
            </a:r>
            <a:r>
              <a:rPr lang="fr-FR" dirty="0" smtClean="0"/>
              <a:t> (3 M</a:t>
            </a:r>
            <a:r>
              <a:rPr lang="fr-FR" dirty="0" smtClean="0">
                <a:latin typeface="Symbol" pitchFamily="18" charset="2"/>
              </a:rPr>
              <a:t>W</a:t>
            </a:r>
            <a:r>
              <a:rPr lang="fr-FR" dirty="0" smtClean="0"/>
              <a:t>/</a:t>
            </a:r>
            <a:r>
              <a:rPr lang="fr-FR" dirty="0" err="1" smtClean="0"/>
              <a:t>sq</a:t>
            </a:r>
            <a:r>
              <a:rPr lang="fr-FR" dirty="0" smtClean="0"/>
              <a:t>), new </a:t>
            </a:r>
            <a:r>
              <a:rPr lang="fr-FR" dirty="0" err="1" smtClean="0"/>
              <a:t>res</a:t>
            </a:r>
            <a:r>
              <a:rPr lang="fr-FR" dirty="0" smtClean="0"/>
              <a:t>. foil </a:t>
            </a:r>
            <a:r>
              <a:rPr lang="fr-FR" dirty="0" err="1" smtClean="0"/>
              <a:t>grounding</a:t>
            </a:r>
            <a:r>
              <a:rPr lang="fr-FR" dirty="0" smtClean="0"/>
              <a:t> on the </a:t>
            </a:r>
            <a:r>
              <a:rPr lang="fr-FR" dirty="0" err="1" smtClean="0"/>
              <a:t>edge</a:t>
            </a:r>
            <a:r>
              <a:rPr lang="fr-FR" dirty="0" smtClean="0"/>
              <a:t> of the PCB.</a:t>
            </a:r>
          </a:p>
          <a:p>
            <a:r>
              <a:rPr lang="fr-FR" dirty="0" smtClean="0"/>
              <a:t>New 300 points flat </a:t>
            </a:r>
            <a:r>
              <a:rPr lang="fr-FR" dirty="0" err="1" smtClean="0"/>
              <a:t>connectors</a:t>
            </a:r>
            <a:endParaRPr lang="fr-FR" dirty="0" smtClean="0"/>
          </a:p>
          <a:p>
            <a:r>
              <a:rPr lang="fr-FR" dirty="0" smtClean="0"/>
              <a:t>New front end: </a:t>
            </a:r>
            <a:r>
              <a:rPr lang="fr-FR" dirty="0" err="1" smtClean="0"/>
              <a:t>keep</a:t>
            </a:r>
            <a:r>
              <a:rPr lang="fr-FR" dirty="0" smtClean="0"/>
              <a:t> </a:t>
            </a:r>
            <a:r>
              <a:rPr lang="fr-FR" dirty="0" err="1" smtClean="0"/>
              <a:t>naked</a:t>
            </a:r>
            <a:r>
              <a:rPr lang="fr-FR" dirty="0" smtClean="0"/>
              <a:t> AFTER chips and </a:t>
            </a:r>
            <a:r>
              <a:rPr lang="fr-FR" dirty="0" err="1" smtClean="0"/>
              <a:t>remove</a:t>
            </a:r>
            <a:r>
              <a:rPr lang="fr-FR" dirty="0" smtClean="0"/>
              <a:t> double diodes (count on </a:t>
            </a:r>
            <a:r>
              <a:rPr lang="fr-FR" dirty="0" err="1" smtClean="0"/>
              <a:t>resistive</a:t>
            </a:r>
            <a:r>
              <a:rPr lang="fr-FR" dirty="0" smtClean="0"/>
              <a:t> foil to </a:t>
            </a:r>
            <a:r>
              <a:rPr lang="fr-FR" dirty="0" err="1" smtClean="0"/>
              <a:t>protect</a:t>
            </a:r>
            <a:r>
              <a:rPr lang="fr-FR" dirty="0" smtClean="0"/>
              <a:t> </a:t>
            </a:r>
            <a:r>
              <a:rPr lang="fr-FR" dirty="0" err="1" smtClean="0"/>
              <a:t>against</a:t>
            </a:r>
            <a:r>
              <a:rPr lang="fr-FR" dirty="0" smtClean="0"/>
              <a:t> </a:t>
            </a:r>
            <a:r>
              <a:rPr lang="fr-FR" dirty="0" err="1" smtClean="0"/>
              <a:t>sparks</a:t>
            </a:r>
            <a:r>
              <a:rPr lang="fr-FR" dirty="0" smtClean="0"/>
              <a:t>)</a:t>
            </a:r>
          </a:p>
          <a:p>
            <a:r>
              <a:rPr lang="fr-FR" dirty="0" smtClean="0"/>
              <a:t>New Front End Mezzanine (FEMI)</a:t>
            </a:r>
          </a:p>
          <a:p>
            <a:r>
              <a:rPr lang="fr-FR" dirty="0" smtClean="0"/>
              <a:t>New </a:t>
            </a:r>
            <a:r>
              <a:rPr lang="fr-FR" dirty="0" err="1" smtClean="0"/>
              <a:t>backend</a:t>
            </a:r>
            <a:r>
              <a:rPr lang="fr-FR" dirty="0" smtClean="0"/>
              <a:t> </a:t>
            </a:r>
            <a:r>
              <a:rPr lang="fr-FR" dirty="0" err="1" smtClean="0"/>
              <a:t>ready</a:t>
            </a:r>
            <a:r>
              <a:rPr lang="fr-FR" dirty="0" smtClean="0"/>
              <a:t> for up to 12 modules</a:t>
            </a:r>
          </a:p>
          <a:p>
            <a:r>
              <a:rPr lang="fr-FR" dirty="0" smtClean="0"/>
              <a:t>New DAQ, 7-module </a:t>
            </a:r>
            <a:r>
              <a:rPr lang="fr-FR" dirty="0" err="1" smtClean="0"/>
              <a:t>ready</a:t>
            </a:r>
            <a:r>
              <a:rPr lang="fr-FR" dirty="0" smtClean="0"/>
              <a:t> and more compact format</a:t>
            </a:r>
          </a:p>
          <a:p>
            <a:r>
              <a:rPr lang="fr-FR" dirty="0" smtClean="0"/>
              <a:t>New trigger </a:t>
            </a:r>
            <a:r>
              <a:rPr lang="fr-FR" dirty="0" err="1" smtClean="0"/>
              <a:t>discriminator</a:t>
            </a:r>
            <a:r>
              <a:rPr lang="fr-FR" dirty="0" smtClean="0"/>
              <a:t> and </a:t>
            </a:r>
            <a:r>
              <a:rPr lang="fr-FR" dirty="0" err="1" smtClean="0"/>
              <a:t>logic</a:t>
            </a:r>
            <a:r>
              <a:rPr lang="fr-FR" dirty="0" smtClean="0"/>
              <a:t> (FPGA).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18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5760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000" dirty="0" smtClean="0"/>
              <a:t>Integrated electronics for 7-module project</a:t>
            </a:r>
            <a:endParaRPr lang="en-US" sz="4000" dirty="0"/>
          </a:p>
        </p:txBody>
      </p:sp>
      <p:sp>
        <p:nvSpPr>
          <p:cNvPr id="11272" name="Espace réservé du contenu 1"/>
          <p:cNvSpPr>
            <a:spLocks noGrp="1"/>
          </p:cNvSpPr>
          <p:nvPr>
            <p:ph idx="1"/>
          </p:nvPr>
        </p:nvSpPr>
        <p:spPr>
          <a:xfrm>
            <a:off x="2843808" y="764704"/>
            <a:ext cx="4752528" cy="1296144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en-US" sz="1600" dirty="0" smtClean="0">
                <a:solidFill>
                  <a:srgbClr val="0000FF"/>
                </a:solidFill>
                <a:cs typeface="Arial" charset="0"/>
              </a:rPr>
              <a:t>Remove packaging and protection diodes</a:t>
            </a:r>
          </a:p>
          <a:p>
            <a:pPr eaLnBrk="1" hangingPunct="1"/>
            <a:r>
              <a:rPr lang="en-US" sz="1600" dirty="0" smtClean="0">
                <a:solidFill>
                  <a:srgbClr val="0000FF"/>
                </a:solidFill>
                <a:cs typeface="Arial" charset="0"/>
              </a:rPr>
              <a:t>Wire –bond AFTER chips</a:t>
            </a:r>
          </a:p>
          <a:p>
            <a:pPr eaLnBrk="1" hangingPunct="1"/>
            <a:r>
              <a:rPr lang="en-US" sz="1600" dirty="0" smtClean="0">
                <a:solidFill>
                  <a:srgbClr val="0000FF"/>
                </a:solidFill>
                <a:cs typeface="Arial" charset="0"/>
              </a:rPr>
              <a:t>Use 2 × 300 pins connector</a:t>
            </a:r>
          </a:p>
          <a:p>
            <a:pPr eaLnBrk="1" hangingPunct="1"/>
            <a:r>
              <a:rPr lang="en-US" sz="1600" dirty="0" smtClean="0">
                <a:solidFill>
                  <a:srgbClr val="0000FF"/>
                </a:solidFill>
                <a:cs typeface="Arial" charset="0"/>
              </a:rPr>
              <a:t>Use tiniest resistors (1 mm × 0.5 mm) from O to 10</a:t>
            </a:r>
            <a:r>
              <a:rPr lang="en-US" sz="1600" dirty="0" smtClean="0">
                <a:solidFill>
                  <a:srgbClr val="0000FF"/>
                </a:solidFill>
                <a:latin typeface="Symbol" pitchFamily="18" charset="2"/>
                <a:cs typeface="Arial" charset="0"/>
              </a:rPr>
              <a:t>W</a:t>
            </a:r>
          </a:p>
        </p:txBody>
      </p:sp>
      <p:pic>
        <p:nvPicPr>
          <p:cNvPr id="11270" name="Picture 9" descr="PhotoFEC 00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684213"/>
            <a:ext cx="1965325" cy="315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rapèze 7"/>
          <p:cNvSpPr/>
          <p:nvPr/>
        </p:nvSpPr>
        <p:spPr bwMode="auto">
          <a:xfrm>
            <a:off x="762000" y="3521075"/>
            <a:ext cx="1800225" cy="1116013"/>
          </a:xfrm>
          <a:prstGeom prst="trapezoid">
            <a:avLst>
              <a:gd name="adj" fmla="val 66997"/>
            </a:avLst>
          </a:prstGeom>
          <a:solidFill>
            <a:schemeClr val="bg1">
              <a:lumMod val="95000"/>
              <a:alpha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fr-FR">
              <a:cs typeface="+mn-cs"/>
            </a:endParaRPr>
          </a:p>
        </p:txBody>
      </p:sp>
      <p:pic>
        <p:nvPicPr>
          <p:cNvPr id="1127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04864"/>
            <a:ext cx="1831157" cy="120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180" y="2059161"/>
            <a:ext cx="1366837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6" descr="Photos 01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t="1726" r="47417" b="2589"/>
          <a:stretch>
            <a:fillRect/>
          </a:stretch>
        </p:blipFill>
        <p:spPr bwMode="auto">
          <a:xfrm>
            <a:off x="762000" y="4637088"/>
            <a:ext cx="1800225" cy="1809750"/>
          </a:xfrm>
          <a:prstGeom prst="rect">
            <a:avLst/>
          </a:prstGeom>
          <a:solidFill>
            <a:srgbClr val="FFFF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76" name="Connecteur droit avec flèche 12"/>
          <p:cNvCxnSpPr>
            <a:cxnSpLocks noChangeShapeType="1"/>
          </p:cNvCxnSpPr>
          <p:nvPr/>
        </p:nvCxnSpPr>
        <p:spPr bwMode="auto">
          <a:xfrm>
            <a:off x="727075" y="3906838"/>
            <a:ext cx="1800225" cy="1587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7" name="Connecteur droit avec flèche 14"/>
          <p:cNvCxnSpPr>
            <a:cxnSpLocks noChangeShapeType="1"/>
          </p:cNvCxnSpPr>
          <p:nvPr/>
        </p:nvCxnSpPr>
        <p:spPr bwMode="auto">
          <a:xfrm rot="16200000" flipH="1">
            <a:off x="1117600" y="2284413"/>
            <a:ext cx="3060700" cy="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8" name="Connecteur droit avec flèche 17"/>
          <p:cNvCxnSpPr>
            <a:cxnSpLocks noChangeShapeType="1"/>
          </p:cNvCxnSpPr>
          <p:nvPr/>
        </p:nvCxnSpPr>
        <p:spPr bwMode="auto">
          <a:xfrm>
            <a:off x="749300" y="4518025"/>
            <a:ext cx="1800225" cy="1588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79" name="Connecteur droit avec flèche 18"/>
          <p:cNvCxnSpPr>
            <a:cxnSpLocks noChangeShapeType="1"/>
          </p:cNvCxnSpPr>
          <p:nvPr/>
        </p:nvCxnSpPr>
        <p:spPr bwMode="auto">
          <a:xfrm rot="5400000">
            <a:off x="4545904" y="3384724"/>
            <a:ext cx="1800225" cy="0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0" name="Connecteur droit avec flèche 20"/>
          <p:cNvCxnSpPr>
            <a:cxnSpLocks noChangeShapeType="1"/>
          </p:cNvCxnSpPr>
          <p:nvPr/>
        </p:nvCxnSpPr>
        <p:spPr bwMode="auto">
          <a:xfrm rot="5400000" flipH="1" flipV="1">
            <a:off x="1814513" y="5559425"/>
            <a:ext cx="1776412" cy="1588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1281" name="Picture 3" descr="Camera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150" y="5354638"/>
            <a:ext cx="503238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82" name="Connecteur droit avec flèche 25"/>
          <p:cNvCxnSpPr>
            <a:cxnSpLocks noChangeShapeType="1"/>
          </p:cNvCxnSpPr>
          <p:nvPr/>
        </p:nvCxnSpPr>
        <p:spPr bwMode="auto">
          <a:xfrm>
            <a:off x="4730750" y="5224463"/>
            <a:ext cx="576263" cy="1587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3" name="Connecteur droit avec flèche 26"/>
          <p:cNvCxnSpPr>
            <a:cxnSpLocks noChangeShapeType="1"/>
          </p:cNvCxnSpPr>
          <p:nvPr/>
        </p:nvCxnSpPr>
        <p:spPr bwMode="auto">
          <a:xfrm rot="5400000">
            <a:off x="5142707" y="5614194"/>
            <a:ext cx="431800" cy="1587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1284" name="Connecteur droit avec flèche 28"/>
          <p:cNvCxnSpPr>
            <a:cxnSpLocks noChangeAspect="1"/>
          </p:cNvCxnSpPr>
          <p:nvPr/>
        </p:nvCxnSpPr>
        <p:spPr bwMode="auto">
          <a:xfrm>
            <a:off x="5724128" y="2754486"/>
            <a:ext cx="1174273" cy="674514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285" name="ZoneTexte 38"/>
          <p:cNvSpPr txBox="1">
            <a:spLocks noChangeArrowheads="1"/>
          </p:cNvSpPr>
          <p:nvPr/>
        </p:nvSpPr>
        <p:spPr bwMode="auto">
          <a:xfrm>
            <a:off x="2647950" y="1903413"/>
            <a:ext cx="68738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sz="1600">
                <a:solidFill>
                  <a:srgbClr val="0000FF"/>
                </a:solidFill>
                <a:latin typeface="Bell MT" pitchFamily="18" charset="0"/>
              </a:rPr>
              <a:t>25 cm</a:t>
            </a:r>
          </a:p>
        </p:txBody>
      </p:sp>
      <p:sp>
        <p:nvSpPr>
          <p:cNvPr id="11286" name="ZoneTexte 39"/>
          <p:cNvSpPr txBox="1">
            <a:spLocks noChangeArrowheads="1"/>
          </p:cNvSpPr>
          <p:nvPr/>
        </p:nvSpPr>
        <p:spPr bwMode="auto">
          <a:xfrm>
            <a:off x="708025" y="3908425"/>
            <a:ext cx="685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sz="1600">
                <a:solidFill>
                  <a:srgbClr val="0000FF"/>
                </a:solidFill>
                <a:latin typeface="Bell MT" pitchFamily="18" charset="0"/>
              </a:rPr>
              <a:t>14 cm</a:t>
            </a:r>
          </a:p>
        </p:txBody>
      </p:sp>
      <p:sp>
        <p:nvSpPr>
          <p:cNvPr id="11287" name="ZoneTexte 40"/>
          <p:cNvSpPr txBox="1">
            <a:spLocks noChangeArrowheads="1"/>
          </p:cNvSpPr>
          <p:nvPr/>
        </p:nvSpPr>
        <p:spPr bwMode="auto">
          <a:xfrm>
            <a:off x="4716463" y="4867275"/>
            <a:ext cx="835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sz="1600">
                <a:solidFill>
                  <a:srgbClr val="0000FF"/>
                </a:solidFill>
                <a:latin typeface="Bell MT" pitchFamily="18" charset="0"/>
              </a:rPr>
              <a:t>0,78 cm</a:t>
            </a:r>
          </a:p>
        </p:txBody>
      </p:sp>
      <p:sp>
        <p:nvSpPr>
          <p:cNvPr id="11288" name="ZoneTexte 41"/>
          <p:cNvSpPr txBox="1">
            <a:spLocks noChangeArrowheads="1"/>
          </p:cNvSpPr>
          <p:nvPr/>
        </p:nvSpPr>
        <p:spPr bwMode="auto">
          <a:xfrm>
            <a:off x="5387975" y="5441950"/>
            <a:ext cx="835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sz="1600">
                <a:solidFill>
                  <a:srgbClr val="0000FF"/>
                </a:solidFill>
                <a:latin typeface="Bell MT" pitchFamily="18" charset="0"/>
              </a:rPr>
              <a:t>0,74 cm</a:t>
            </a:r>
          </a:p>
        </p:txBody>
      </p:sp>
      <p:sp>
        <p:nvSpPr>
          <p:cNvPr id="11289" name="ZoneTexte 42"/>
          <p:cNvSpPr txBox="1">
            <a:spLocks noChangeArrowheads="1"/>
          </p:cNvSpPr>
          <p:nvPr/>
        </p:nvSpPr>
        <p:spPr bwMode="auto">
          <a:xfrm>
            <a:off x="5713958" y="2946847"/>
            <a:ext cx="730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sz="1600" dirty="0">
                <a:solidFill>
                  <a:srgbClr val="0000FF"/>
                </a:solidFill>
                <a:latin typeface="Bell MT" pitchFamily="18" charset="0"/>
              </a:rPr>
              <a:t>4,5 cm</a:t>
            </a:r>
          </a:p>
        </p:txBody>
      </p:sp>
      <p:sp>
        <p:nvSpPr>
          <p:cNvPr id="11290" name="ZoneTexte 43"/>
          <p:cNvSpPr txBox="1">
            <a:spLocks noChangeArrowheads="1"/>
          </p:cNvSpPr>
          <p:nvPr/>
        </p:nvSpPr>
        <p:spPr bwMode="auto">
          <a:xfrm>
            <a:off x="5393159" y="3234878"/>
            <a:ext cx="835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sz="1600" dirty="0">
                <a:solidFill>
                  <a:srgbClr val="0000FF"/>
                </a:solidFill>
                <a:latin typeface="Bell MT" pitchFamily="18" charset="0"/>
              </a:rPr>
              <a:t>12,5 cm</a:t>
            </a:r>
          </a:p>
        </p:txBody>
      </p:sp>
      <p:sp>
        <p:nvSpPr>
          <p:cNvPr id="11291" name="ZoneTexte 44"/>
          <p:cNvSpPr txBox="1">
            <a:spLocks noChangeArrowheads="1"/>
          </p:cNvSpPr>
          <p:nvPr/>
        </p:nvSpPr>
        <p:spPr bwMode="auto">
          <a:xfrm>
            <a:off x="4550667" y="4313411"/>
            <a:ext cx="73025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sz="1600">
                <a:solidFill>
                  <a:srgbClr val="0000FF"/>
                </a:solidFill>
                <a:latin typeface="Bell MT" pitchFamily="18" charset="0"/>
              </a:rPr>
              <a:t>2,8 cm</a:t>
            </a:r>
          </a:p>
        </p:txBody>
      </p:sp>
      <p:cxnSp>
        <p:nvCxnSpPr>
          <p:cNvPr id="11292" name="Connecteur droit avec flèche 45"/>
          <p:cNvCxnSpPr>
            <a:cxnSpLocks noChangeAspect="1"/>
          </p:cNvCxnSpPr>
          <p:nvPr/>
        </p:nvCxnSpPr>
        <p:spPr bwMode="auto">
          <a:xfrm>
            <a:off x="4758630" y="4145136"/>
            <a:ext cx="388937" cy="223837"/>
          </a:xfrm>
          <a:prstGeom prst="straightConnector1">
            <a:avLst/>
          </a:prstGeom>
          <a:noFill/>
          <a:ln w="9525" algn="ctr">
            <a:solidFill>
              <a:srgbClr val="0000FF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0" name="Flèche droite 29"/>
          <p:cNvSpPr/>
          <p:nvPr/>
        </p:nvSpPr>
        <p:spPr bwMode="auto">
          <a:xfrm>
            <a:off x="3060700" y="5354638"/>
            <a:ext cx="1020763" cy="346075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fr-FR">
              <a:cs typeface="+mn-cs"/>
            </a:endParaRPr>
          </a:p>
        </p:txBody>
      </p:sp>
      <p:sp>
        <p:nvSpPr>
          <p:cNvPr id="11294" name="ZoneTexte 49"/>
          <p:cNvSpPr txBox="1">
            <a:spLocks noChangeArrowheads="1"/>
          </p:cNvSpPr>
          <p:nvPr/>
        </p:nvSpPr>
        <p:spPr bwMode="auto">
          <a:xfrm>
            <a:off x="1393825" y="4178300"/>
            <a:ext cx="73183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sz="1600">
                <a:solidFill>
                  <a:srgbClr val="0000FF"/>
                </a:solidFill>
                <a:latin typeface="Bell MT" pitchFamily="18" charset="0"/>
              </a:rPr>
              <a:t>3,5 cm</a:t>
            </a:r>
          </a:p>
        </p:txBody>
      </p:sp>
      <p:sp>
        <p:nvSpPr>
          <p:cNvPr id="11295" name="ZoneTexte 50"/>
          <p:cNvSpPr txBox="1">
            <a:spLocks noChangeArrowheads="1"/>
          </p:cNvSpPr>
          <p:nvPr/>
        </p:nvSpPr>
        <p:spPr bwMode="auto">
          <a:xfrm>
            <a:off x="2681288" y="4887913"/>
            <a:ext cx="7302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fr-FR" sz="1600">
                <a:solidFill>
                  <a:srgbClr val="0000FF"/>
                </a:solidFill>
                <a:latin typeface="Bell MT" pitchFamily="18" charset="0"/>
              </a:rPr>
              <a:t>3,5 cm</a:t>
            </a:r>
          </a:p>
        </p:txBody>
      </p:sp>
      <p:sp>
        <p:nvSpPr>
          <p:cNvPr id="33" name="Espace réservé du contenu 1"/>
          <p:cNvSpPr txBox="1">
            <a:spLocks/>
          </p:cNvSpPr>
          <p:nvPr/>
        </p:nvSpPr>
        <p:spPr bwMode="auto">
          <a:xfrm>
            <a:off x="0" y="2038350"/>
            <a:ext cx="596900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/>
          <a:lstStyle/>
          <a:p>
            <a:pPr marL="174625" indent="-174625" eaLnBrk="0" hangingPunct="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FF"/>
                </a:solidFill>
                <a:latin typeface="Bell MT" pitchFamily="18" charset="0"/>
              </a:rPr>
              <a:t>FEC</a:t>
            </a:r>
          </a:p>
        </p:txBody>
      </p:sp>
      <p:sp>
        <p:nvSpPr>
          <p:cNvPr id="34" name="Espace réservé du contenu 1"/>
          <p:cNvSpPr txBox="1">
            <a:spLocks/>
          </p:cNvSpPr>
          <p:nvPr/>
        </p:nvSpPr>
        <p:spPr bwMode="auto">
          <a:xfrm>
            <a:off x="152400" y="5354638"/>
            <a:ext cx="596900" cy="38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8" tIns="45709" rIns="91418" bIns="45709"/>
          <a:lstStyle/>
          <a:p>
            <a:pPr marL="174625" indent="-174625" eaLnBrk="0" hangingPunct="0">
              <a:spcBef>
                <a:spcPct val="20000"/>
              </a:spcBef>
              <a:defRPr/>
            </a:pPr>
            <a:r>
              <a:rPr lang="en-US" sz="1600" kern="0" dirty="0">
                <a:solidFill>
                  <a:srgbClr val="0000FF"/>
                </a:solidFill>
                <a:latin typeface="Bell MT" pitchFamily="18" charset="0"/>
              </a:rPr>
              <a:t>Chip</a:t>
            </a:r>
          </a:p>
        </p:txBody>
      </p:sp>
      <p:sp>
        <p:nvSpPr>
          <p:cNvPr id="35" name="Flèche droite 34"/>
          <p:cNvSpPr/>
          <p:nvPr/>
        </p:nvSpPr>
        <p:spPr bwMode="auto">
          <a:xfrm>
            <a:off x="3004442" y="3030711"/>
            <a:ext cx="1020763" cy="344487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fr-FR">
              <a:cs typeface="+mn-cs"/>
            </a:endParaRPr>
          </a:p>
        </p:txBody>
      </p:sp>
      <p:sp>
        <p:nvSpPr>
          <p:cNvPr id="36" name="Espace réservé de la date 3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37" name="Espace réservé du numéro de diapositive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19</a:t>
            </a:fld>
            <a:endParaRPr lang="fr-FR"/>
          </a:p>
        </p:txBody>
      </p:sp>
      <p:sp>
        <p:nvSpPr>
          <p:cNvPr id="38" name="Espace réservé du pied de page 3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  <p:pic>
        <p:nvPicPr>
          <p:cNvPr id="39" name="Image 38" descr="IMG_4380.JP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854099"/>
            <a:ext cx="1152128" cy="4908123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2915816" y="5934670"/>
            <a:ext cx="6048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cs typeface="Arial" charset="0"/>
              </a:rPr>
              <a:t>after 2 weeks of operation: no ASIC lost:</a:t>
            </a:r>
          </a:p>
          <a:p>
            <a:pPr lvl="1">
              <a:defRPr/>
            </a:pPr>
            <a:r>
              <a:rPr lang="en-US" b="1" dirty="0" smtClean="0">
                <a:cs typeface="Arial" charset="0"/>
              </a:rPr>
              <a:t>The resistive foil protects against sparks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2704"/>
          </a:xfrm>
        </p:spPr>
        <p:txBody>
          <a:bodyPr/>
          <a:lstStyle/>
          <a:p>
            <a:r>
              <a:rPr lang="fr-FR" dirty="0" err="1" smtClean="0"/>
              <a:t>Some</a:t>
            </a:r>
            <a:r>
              <a:rPr lang="fr-FR" dirty="0" smtClean="0"/>
              <a:t> </a:t>
            </a:r>
            <a:r>
              <a:rPr lang="fr-FR" dirty="0" err="1" smtClean="0"/>
              <a:t>history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5472608" cy="5256584"/>
          </a:xfrm>
        </p:spPr>
        <p:txBody>
          <a:bodyPr>
            <a:normAutofit/>
          </a:bodyPr>
          <a:lstStyle/>
          <a:p>
            <a:pPr algn="just"/>
            <a:r>
              <a:rPr lang="fr-FR" b="1" dirty="0" smtClean="0"/>
              <a:t>1992</a:t>
            </a:r>
            <a:r>
              <a:rPr lang="fr-FR" dirty="0" smtClean="0"/>
              <a:t>: TPC as a central </a:t>
            </a:r>
            <a:r>
              <a:rPr lang="fr-FR" dirty="0" err="1" smtClean="0"/>
              <a:t>tracker</a:t>
            </a:r>
            <a:r>
              <a:rPr lang="fr-FR" dirty="0" smtClean="0"/>
              <a:t> for a LC detector (Ron </a:t>
            </a:r>
            <a:r>
              <a:rPr lang="fr-FR" dirty="0" err="1" smtClean="0"/>
              <a:t>Settles</a:t>
            </a:r>
            <a:r>
              <a:rPr lang="fr-FR" dirty="0" smtClean="0"/>
              <a:t>, LCWS </a:t>
            </a:r>
            <a:r>
              <a:rPr lang="fr-FR" dirty="0" err="1" smtClean="0"/>
              <a:t>Garmisch</a:t>
            </a:r>
            <a:r>
              <a:rPr lang="fr-FR" dirty="0" smtClean="0"/>
              <a:t>)</a:t>
            </a:r>
          </a:p>
          <a:p>
            <a:pPr algn="just"/>
            <a:r>
              <a:rPr lang="fr-FR" b="1" dirty="0" smtClean="0"/>
              <a:t>1996</a:t>
            </a:r>
            <a:r>
              <a:rPr lang="fr-FR" dirty="0" smtClean="0"/>
              <a:t>: </a:t>
            </a:r>
            <a:r>
              <a:rPr lang="fr-FR" dirty="0" err="1" smtClean="0"/>
              <a:t>Micromegas</a:t>
            </a:r>
            <a:r>
              <a:rPr lang="fr-FR" dirty="0" smtClean="0"/>
              <a:t> as an option for </a:t>
            </a:r>
            <a:r>
              <a:rPr lang="fr-FR" dirty="0" err="1" smtClean="0"/>
              <a:t>readout</a:t>
            </a:r>
            <a:r>
              <a:rPr lang="fr-FR" dirty="0" smtClean="0"/>
              <a:t> (PC, Tesla </a:t>
            </a:r>
            <a:r>
              <a:rPr lang="fr-FR" dirty="0" err="1" smtClean="0"/>
              <a:t>Conceptual</a:t>
            </a:r>
            <a:r>
              <a:rPr lang="fr-FR" dirty="0" smtClean="0"/>
              <a:t> Design Report)</a:t>
            </a:r>
          </a:p>
          <a:p>
            <a:pPr algn="just"/>
            <a:r>
              <a:rPr lang="fr-FR" b="1" dirty="0" smtClean="0"/>
              <a:t>1998-2004: </a:t>
            </a:r>
            <a:r>
              <a:rPr lang="fr-FR" dirty="0" smtClean="0"/>
              <a:t>Berkeley-Orsay-Saclay TPC (V. Lepeltier, I. Giomataris, M. Ronan, E. Delagnes) </a:t>
            </a:r>
          </a:p>
          <a:p>
            <a:pPr algn="just"/>
            <a:r>
              <a:rPr lang="fr-FR" b="1" dirty="0" smtClean="0"/>
              <a:t>2005-2007</a:t>
            </a:r>
            <a:r>
              <a:rPr lang="fr-FR" dirty="0" smtClean="0"/>
              <a:t>: Collaboration </a:t>
            </a:r>
            <a:r>
              <a:rPr lang="fr-FR" dirty="0" err="1" smtClean="0"/>
              <a:t>with</a:t>
            </a:r>
            <a:r>
              <a:rPr lang="fr-FR" dirty="0" smtClean="0"/>
              <a:t> KEK, DESY (5T), Munich, etc…</a:t>
            </a:r>
          </a:p>
          <a:p>
            <a:pPr algn="just"/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Now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: Large Prototype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353025"/>
            <a:ext cx="2232248" cy="253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764705"/>
            <a:ext cx="2911604" cy="2308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1" name="Picture 7" descr="D:\TMP\DétecteurIL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620713"/>
            <a:ext cx="7920038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2" name="Picture 8" descr="D:\TMP\DétecteurILC+FE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620713"/>
            <a:ext cx="7920038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Picture 9" descr="D:\TMP\DétecteurILC+FECs+FE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620713"/>
            <a:ext cx="7920038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504825" y="-9525"/>
            <a:ext cx="7829550" cy="433388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First prototype of the </a:t>
            </a:r>
            <a:r>
              <a:rPr lang="fr-FR" dirty="0" err="1" smtClean="0"/>
              <a:t>electronics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4374FE-340B-4CB9-ACC9-06757317037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11/06/2011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P. Colas - Micromegas TPC tests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2FB93F-C362-400D-90F5-B93433C1763B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quarter" idx="11"/>
          </p:nvPr>
        </p:nvSpPr>
        <p:spPr>
          <a:xfrm>
            <a:off x="457200" y="6237312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fr-FR" smtClean="0"/>
              <a:t>11/06/2011</a:t>
            </a:r>
            <a:endParaRPr lang="en-US" dirty="0"/>
          </a:p>
        </p:txBody>
      </p:sp>
      <p:pic>
        <p:nvPicPr>
          <p:cNvPr id="20487" name="Picture 2" descr="D:\PROJETS\TPC\MESURES\2011\110502-14_BeamTest_DESY\Animation\Animation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325" y="1274763"/>
            <a:ext cx="7200900" cy="5138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P. Colas - Micromegas TPC tests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39552" y="404664"/>
            <a:ext cx="7772400" cy="1296144"/>
          </a:xfrm>
        </p:spPr>
        <p:txBody>
          <a:bodyPr>
            <a:normAutofit lnSpcReduction="10000"/>
          </a:bodyPr>
          <a:lstStyle/>
          <a:p>
            <a:r>
              <a:rPr lang="fr-FR" dirty="0" smtClean="0"/>
              <a:t>Thermal </a:t>
            </a:r>
            <a:r>
              <a:rPr lang="fr-FR" dirty="0" err="1" smtClean="0"/>
              <a:t>studies</a:t>
            </a:r>
            <a:r>
              <a:rPr lang="fr-FR" dirty="0" smtClean="0"/>
              <a:t>. IR camera shows hot spots (</a:t>
            </a:r>
            <a:r>
              <a:rPr lang="fr-FR" dirty="0" err="1" smtClean="0"/>
              <a:t>regulators</a:t>
            </a:r>
            <a:r>
              <a:rPr lang="fr-FR" dirty="0" smtClean="0"/>
              <a:t>, ADC). T-probes on </a:t>
            </a:r>
            <a:r>
              <a:rPr lang="fr-FR" dirty="0" err="1" smtClean="0"/>
              <a:t>every</a:t>
            </a:r>
            <a:r>
              <a:rPr lang="fr-FR" dirty="0" smtClean="0"/>
              <a:t> component.</a:t>
            </a:r>
          </a:p>
          <a:p>
            <a:r>
              <a:rPr lang="fr-FR" dirty="0" smtClean="0"/>
              <a:t>2-phase CO2 </a:t>
            </a:r>
            <a:r>
              <a:rPr lang="fr-FR" dirty="0" err="1" smtClean="0"/>
              <a:t>cooling</a:t>
            </a:r>
            <a:r>
              <a:rPr lang="fr-FR" dirty="0" smtClean="0"/>
              <a:t> </a:t>
            </a:r>
            <a:r>
              <a:rPr lang="fr-FR" dirty="0" err="1" smtClean="0"/>
              <a:t>under</a:t>
            </a:r>
            <a:r>
              <a:rPr lang="fr-FR" dirty="0" smtClean="0"/>
              <a:t> </a:t>
            </a:r>
            <a:r>
              <a:rPr lang="fr-FR" dirty="0" err="1" smtClean="0"/>
              <a:t>study</a:t>
            </a:r>
            <a:r>
              <a:rPr lang="fr-FR" dirty="0" smtClean="0"/>
              <a:t> (KEK, </a:t>
            </a:r>
            <a:r>
              <a:rPr lang="fr-FR" dirty="0" err="1" smtClean="0"/>
              <a:t>Nikhef</a:t>
            </a:r>
            <a:r>
              <a:rPr lang="fr-FR" dirty="0" smtClean="0"/>
              <a:t>)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44824"/>
            <a:ext cx="4064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Espace réservé de la date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11/06/2011</a:t>
            </a:r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4A5128-43FF-4A54-BDD3-53E7667F9A1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P. Colas - Micromegas TPC tests</a:t>
            </a:r>
            <a:endParaRPr lang="en-US"/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700808"/>
            <a:ext cx="3528392" cy="2384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975604"/>
            <a:ext cx="4016003" cy="262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5580112" y="56612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Nitrogen</a:t>
            </a:r>
            <a:r>
              <a:rPr lang="fr-FR" dirty="0" smtClean="0"/>
              <a:t> </a:t>
            </a:r>
            <a:r>
              <a:rPr lang="fr-FR" dirty="0" err="1" smtClean="0"/>
              <a:t>cooling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5732512" y="3212976"/>
            <a:ext cx="2871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Onset</a:t>
            </a:r>
            <a:r>
              <a:rPr lang="fr-FR" dirty="0" smtClean="0"/>
              <a:t> of the </a:t>
            </a:r>
            <a:r>
              <a:rPr lang="fr-FR" dirty="0" err="1" smtClean="0"/>
              <a:t>electronics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908720"/>
            <a:ext cx="8229600" cy="1224136"/>
          </a:xfrm>
        </p:spPr>
        <p:txBody>
          <a:bodyPr>
            <a:normAutofit fontScale="77500" lnSpcReduction="20000"/>
          </a:bodyPr>
          <a:lstStyle/>
          <a:p>
            <a:r>
              <a:rPr lang="fr-FR" dirty="0" smtClean="0"/>
              <a:t>Tends to </a:t>
            </a:r>
            <a:r>
              <a:rPr lang="fr-FR" dirty="0" err="1" smtClean="0"/>
              <a:t>confirm</a:t>
            </a:r>
            <a:r>
              <a:rPr lang="fr-FR" dirty="0" smtClean="0"/>
              <a:t> </a:t>
            </a:r>
            <a:r>
              <a:rPr lang="fr-FR" dirty="0" err="1" smtClean="0"/>
              <a:t>previous</a:t>
            </a:r>
            <a:r>
              <a:rPr lang="fr-FR" dirty="0" smtClean="0"/>
              <a:t> </a:t>
            </a:r>
            <a:r>
              <a:rPr lang="fr-FR" dirty="0" err="1" smtClean="0"/>
              <a:t>measurements</a:t>
            </a:r>
            <a:endParaRPr lang="fr-FR" dirty="0" smtClean="0"/>
          </a:p>
          <a:p>
            <a:pPr>
              <a:buNone/>
            </a:pPr>
            <a:r>
              <a:rPr lang="fr-FR" dirty="0" smtClean="0"/>
              <a:t>(</a:t>
            </a:r>
            <a:r>
              <a:rPr lang="fr-FR" dirty="0" err="1" smtClean="0"/>
              <a:t>excluding</a:t>
            </a:r>
            <a:r>
              <a:rPr lang="fr-FR" dirty="0" smtClean="0"/>
              <a:t> </a:t>
            </a:r>
            <a:r>
              <a:rPr lang="fr-FR" dirty="0" err="1" smtClean="0"/>
              <a:t>lines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ASICs</a:t>
            </a:r>
            <a:r>
              <a:rPr lang="fr-FR" dirty="0" smtClean="0"/>
              <a:t> in </a:t>
            </a:r>
            <a:r>
              <a:rPr lang="fr-FR" dirty="0" err="1" smtClean="0"/>
              <a:t>bad</a:t>
            </a:r>
            <a:r>
              <a:rPr lang="fr-FR" dirty="0" smtClean="0"/>
              <a:t> contact).</a:t>
            </a:r>
          </a:p>
          <a:p>
            <a:r>
              <a:rPr lang="fr-FR" dirty="0" smtClean="0"/>
              <a:t>Optimum </a:t>
            </a:r>
            <a:r>
              <a:rPr lang="fr-FR" dirty="0" err="1" smtClean="0"/>
              <a:t>resolution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obtained</a:t>
            </a:r>
            <a:r>
              <a:rPr lang="fr-FR" dirty="0" smtClean="0"/>
              <a:t> for </a:t>
            </a:r>
            <a:r>
              <a:rPr lang="fr-FR" dirty="0" err="1" smtClean="0"/>
              <a:t>peaking</a:t>
            </a:r>
            <a:r>
              <a:rPr lang="fr-FR" dirty="0" smtClean="0"/>
              <a:t> time </a:t>
            </a:r>
            <a:r>
              <a:rPr lang="fr-FR" dirty="0" err="1" smtClean="0"/>
              <a:t>below</a:t>
            </a:r>
            <a:r>
              <a:rPr lang="fr-FR" dirty="0" smtClean="0"/>
              <a:t> 200 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2252275"/>
            <a:ext cx="4283521" cy="2904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11560" y="0"/>
            <a:ext cx="8064896" cy="1196752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Preliminary results : resolution (B=1T data)</a:t>
            </a:r>
            <a:endParaRPr kumimoji="0" lang="en-CA" sz="32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  <p:pic>
        <p:nvPicPr>
          <p:cNvPr id="35842" name="Picture 2" descr="image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250" y="1908795"/>
            <a:ext cx="4620766" cy="4472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ZoneTexte 10"/>
          <p:cNvSpPr txBox="1"/>
          <p:nvPr/>
        </p:nvSpPr>
        <p:spPr>
          <a:xfrm>
            <a:off x="5148064" y="5373216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Resolution</a:t>
            </a:r>
            <a:r>
              <a:rPr lang="fr-FR" dirty="0" smtClean="0"/>
              <a:t> vs z for </a:t>
            </a:r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peaking</a:t>
            </a:r>
            <a:r>
              <a:rPr lang="fr-FR" dirty="0" smtClean="0"/>
              <a:t> times.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CONCLUSIONS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 </a:t>
            </a:r>
            <a:r>
              <a:rPr lang="fr-FR" dirty="0" err="1" smtClean="0"/>
              <a:t>baseline</a:t>
            </a:r>
            <a:r>
              <a:rPr lang="fr-FR" dirty="0" smtClean="0"/>
              <a:t> Micromegas module for ILC TPC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now</a:t>
            </a:r>
            <a:r>
              <a:rPr lang="fr-FR" dirty="0" smtClean="0"/>
              <a:t> </a:t>
            </a:r>
            <a:r>
              <a:rPr lang="fr-FR" dirty="0" err="1" smtClean="0"/>
              <a:t>well</a:t>
            </a:r>
            <a:r>
              <a:rPr lang="fr-FR" dirty="0" smtClean="0"/>
              <a:t> </a:t>
            </a:r>
            <a:r>
              <a:rPr lang="fr-FR" dirty="0" err="1" smtClean="0"/>
              <a:t>defined</a:t>
            </a:r>
            <a:r>
              <a:rPr lang="fr-FR" dirty="0" smtClean="0"/>
              <a:t>,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very</a:t>
            </a:r>
            <a:r>
              <a:rPr lang="fr-FR" dirty="0" smtClean="0"/>
              <a:t> </a:t>
            </a:r>
            <a:r>
              <a:rPr lang="fr-FR" dirty="0" err="1" smtClean="0"/>
              <a:t>high</a:t>
            </a:r>
            <a:r>
              <a:rPr lang="fr-FR" dirty="0" smtClean="0"/>
              <a:t> performances : 60 µ </a:t>
            </a:r>
            <a:r>
              <a:rPr lang="fr-FR" dirty="0" err="1" smtClean="0"/>
              <a:t>resolution</a:t>
            </a:r>
            <a:r>
              <a:rPr lang="fr-FR" dirty="0" smtClean="0"/>
              <a:t> for 3mm-</a:t>
            </a:r>
            <a:r>
              <a:rPr lang="fr-FR" dirty="0" err="1" smtClean="0"/>
              <a:t>wide</a:t>
            </a:r>
            <a:r>
              <a:rPr lang="fr-FR" dirty="0" smtClean="0"/>
              <a:t> pads, </a:t>
            </a:r>
            <a:r>
              <a:rPr lang="fr-FR" dirty="0" err="1" smtClean="0"/>
              <a:t>N</a:t>
            </a:r>
            <a:r>
              <a:rPr lang="fr-FR" baseline="-25000" dirty="0" err="1" smtClean="0"/>
              <a:t>eff</a:t>
            </a:r>
            <a:r>
              <a:rPr lang="fr-FR" dirty="0" smtClean="0"/>
              <a:t> = 38. </a:t>
            </a:r>
          </a:p>
          <a:p>
            <a:r>
              <a:rPr lang="fr-FR" dirty="0" smtClean="0"/>
              <a:t>A module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fully</a:t>
            </a:r>
            <a:r>
              <a:rPr lang="fr-FR" dirty="0" smtClean="0"/>
              <a:t> </a:t>
            </a:r>
            <a:r>
              <a:rPr lang="fr-FR" dirty="0" err="1" smtClean="0"/>
              <a:t>integrated</a:t>
            </a:r>
            <a:r>
              <a:rPr lang="fr-FR" dirty="0" smtClean="0"/>
              <a:t> </a:t>
            </a:r>
            <a:r>
              <a:rPr lang="fr-FR" dirty="0" err="1" smtClean="0"/>
              <a:t>electronics</a:t>
            </a:r>
            <a:r>
              <a:rPr lang="fr-FR" dirty="0" smtClean="0"/>
              <a:t> has been </a:t>
            </a:r>
            <a:r>
              <a:rPr lang="fr-FR" dirty="0" err="1" smtClean="0"/>
              <a:t>tested</a:t>
            </a:r>
            <a:r>
              <a:rPr lang="fr-FR" dirty="0" smtClean="0"/>
              <a:t> in a </a:t>
            </a:r>
            <a:r>
              <a:rPr lang="fr-FR" dirty="0" err="1" smtClean="0"/>
              <a:t>beam</a:t>
            </a:r>
            <a:r>
              <a:rPr lang="fr-FR" dirty="0" smtClean="0"/>
              <a:t> and </a:t>
            </a:r>
            <a:r>
              <a:rPr lang="fr-FR" dirty="0" err="1" smtClean="0"/>
              <a:t>showed</a:t>
            </a:r>
            <a:r>
              <a:rPr lang="fr-FR" dirty="0" smtClean="0"/>
              <a:t> </a:t>
            </a:r>
            <a:r>
              <a:rPr lang="fr-FR" dirty="0" err="1" smtClean="0"/>
              <a:t>similar</a:t>
            </a:r>
            <a:r>
              <a:rPr lang="fr-FR" dirty="0" smtClean="0"/>
              <a:t> performance</a:t>
            </a:r>
          </a:p>
          <a:p>
            <a:r>
              <a:rPr lang="fr-FR" dirty="0" smtClean="0"/>
              <a:t>A serial production and </a:t>
            </a:r>
            <a:r>
              <a:rPr lang="fr-FR" dirty="0" err="1" smtClean="0"/>
              <a:t>characterization</a:t>
            </a:r>
            <a:r>
              <a:rPr lang="fr-FR" dirty="0" smtClean="0"/>
              <a:t>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carried</a:t>
            </a:r>
            <a:r>
              <a:rPr lang="fr-FR" dirty="0" smtClean="0"/>
              <a:t> out in 2012. A test </a:t>
            </a:r>
            <a:r>
              <a:rPr lang="fr-FR" dirty="0" err="1" smtClean="0"/>
              <a:t>bench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CERN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used</a:t>
            </a:r>
            <a:r>
              <a:rPr lang="fr-FR" dirty="0" smtClean="0"/>
              <a:t> to </a:t>
            </a:r>
            <a:r>
              <a:rPr lang="fr-FR" dirty="0" err="1" smtClean="0"/>
              <a:t>study</a:t>
            </a:r>
            <a:r>
              <a:rPr lang="fr-FR" dirty="0" smtClean="0"/>
              <a:t> the </a:t>
            </a:r>
            <a:r>
              <a:rPr lang="fr-FR" dirty="0" err="1" smtClean="0"/>
              <a:t>uniformity</a:t>
            </a:r>
            <a:r>
              <a:rPr lang="fr-FR" dirty="0" smtClean="0"/>
              <a:t> and thermal </a:t>
            </a:r>
            <a:r>
              <a:rPr lang="fr-FR" dirty="0" err="1" smtClean="0"/>
              <a:t>properties</a:t>
            </a:r>
            <a:r>
              <a:rPr lang="fr-FR" dirty="0" smtClean="0"/>
              <a:t>.</a:t>
            </a:r>
          </a:p>
          <a:p>
            <a:pPr>
              <a:buNone/>
            </a:pPr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28625" y="1143000"/>
            <a:ext cx="8143875" cy="17145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fr-FR" sz="2600" smtClean="0"/>
              <a:t>Design and construction of a detector for power-pulsing studies (segmented mesh and many pads, fitted to a 5T magnet in DESY). Later also study distortions.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00063" y="285750"/>
            <a:ext cx="8043862" cy="7747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Collaboration with </a:t>
            </a: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Saha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India and Carleton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Espace réservé de la date 6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z="1800"/>
              <a:t>Saclay, 11/05/2010</a:t>
            </a:r>
            <a:endParaRPr lang="fr-FR" sz="1800" dirty="0"/>
          </a:p>
        </p:txBody>
      </p:sp>
      <p:sp>
        <p:nvSpPr>
          <p:cNvPr id="6" name="Espace réservé du pied de page 8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876675" cy="365125"/>
          </a:xfrm>
        </p:spPr>
        <p:txBody>
          <a:bodyPr/>
          <a:lstStyle/>
          <a:p>
            <a:pPr algn="l">
              <a:defRPr/>
            </a:pPr>
            <a:r>
              <a:rPr lang="fr-FR" sz="1800"/>
              <a:t>P. Colas -  LC TPC</a:t>
            </a:r>
            <a:endParaRPr lang="fr-FR" sz="18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fr-FR" sz="1600" dirty="0"/>
              <a:t>28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28625" y="3571875"/>
            <a:ext cx="81438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600" dirty="0" err="1">
                <a:latin typeface="+mn-lt"/>
                <a:cs typeface="+mn-cs"/>
              </a:rPr>
              <a:t>Improvement</a:t>
            </a:r>
            <a:r>
              <a:rPr lang="fr-FR" sz="2600" dirty="0">
                <a:latin typeface="+mn-lt"/>
                <a:cs typeface="+mn-cs"/>
              </a:rPr>
              <a:t> of the PCMAG </a:t>
            </a:r>
            <a:r>
              <a:rPr lang="fr-FR" sz="2600" dirty="0" err="1">
                <a:latin typeface="+mn-lt"/>
                <a:cs typeface="+mn-cs"/>
              </a:rPr>
              <a:t>magnet</a:t>
            </a:r>
            <a:r>
              <a:rPr lang="fr-FR" sz="2600" dirty="0">
                <a:latin typeface="+mn-lt"/>
                <a:cs typeface="+mn-cs"/>
              </a:rPr>
              <a:t> (DESY-KEK-Toshiba)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600" dirty="0" err="1">
                <a:latin typeface="+mn-lt"/>
                <a:cs typeface="+mn-cs"/>
              </a:rPr>
              <a:t>Readout</a:t>
            </a:r>
            <a:r>
              <a:rPr lang="fr-FR" sz="2600" dirty="0">
                <a:latin typeface="+mn-lt"/>
                <a:cs typeface="+mn-cs"/>
              </a:rPr>
              <a:t> </a:t>
            </a:r>
            <a:r>
              <a:rPr lang="fr-FR" sz="2600" dirty="0" err="1">
                <a:latin typeface="+mn-lt"/>
                <a:cs typeface="+mn-cs"/>
              </a:rPr>
              <a:t>Electronics</a:t>
            </a:r>
            <a:r>
              <a:rPr lang="fr-FR" sz="2600" dirty="0">
                <a:latin typeface="+mn-lt"/>
                <a:cs typeface="+mn-cs"/>
              </a:rPr>
              <a:t> for </a:t>
            </a:r>
            <a:r>
              <a:rPr lang="fr-FR" sz="2600" dirty="0" err="1">
                <a:latin typeface="+mn-lt"/>
                <a:cs typeface="+mn-cs"/>
              </a:rPr>
              <a:t>TimePix</a:t>
            </a:r>
            <a:r>
              <a:rPr lang="fr-FR" sz="2600" dirty="0">
                <a:latin typeface="+mn-lt"/>
                <a:cs typeface="+mn-cs"/>
              </a:rPr>
              <a:t> and for standard pads.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500063" y="2643188"/>
            <a:ext cx="8043862" cy="7747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AIDA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28625" y="5429250"/>
            <a:ext cx="8143875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600" dirty="0">
                <a:latin typeface="+mn-lt"/>
                <a:cs typeface="+mn-cs"/>
              </a:rPr>
              <a:t>Single </a:t>
            </a:r>
            <a:r>
              <a:rPr lang="fr-FR" sz="2600" dirty="0" err="1">
                <a:latin typeface="+mn-lt"/>
                <a:cs typeface="+mn-cs"/>
              </a:rPr>
              <a:t>electron</a:t>
            </a:r>
            <a:r>
              <a:rPr lang="fr-FR" sz="2600" dirty="0">
                <a:latin typeface="+mn-lt"/>
                <a:cs typeface="+mn-cs"/>
              </a:rPr>
              <a:t> </a:t>
            </a:r>
            <a:r>
              <a:rPr lang="fr-FR" sz="2600" dirty="0" err="1">
                <a:latin typeface="+mn-lt"/>
                <a:cs typeface="+mn-cs"/>
              </a:rPr>
              <a:t>studies</a:t>
            </a:r>
            <a:r>
              <a:rPr lang="fr-FR" sz="2600" dirty="0">
                <a:latin typeface="+mn-lt"/>
                <a:cs typeface="+mn-cs"/>
              </a:rPr>
              <a:t>, 8-chip prototype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FR" sz="2600" dirty="0">
                <a:latin typeface="+mn-lt"/>
                <a:cs typeface="+mn-cs"/>
              </a:rPr>
              <a:t>More protection layer and </a:t>
            </a:r>
            <a:r>
              <a:rPr lang="fr-FR" sz="2600" dirty="0" err="1">
                <a:latin typeface="+mn-lt"/>
                <a:cs typeface="+mn-cs"/>
              </a:rPr>
              <a:t>InGrid</a:t>
            </a:r>
            <a:r>
              <a:rPr lang="fr-FR" sz="2600" dirty="0">
                <a:latin typeface="+mn-lt"/>
                <a:cs typeface="+mn-cs"/>
              </a:rPr>
              <a:t> </a:t>
            </a:r>
            <a:r>
              <a:rPr lang="fr-FR" sz="2600" dirty="0" err="1">
                <a:latin typeface="+mn-lt"/>
                <a:cs typeface="+mn-cs"/>
              </a:rPr>
              <a:t>studies</a:t>
            </a:r>
            <a:endParaRPr lang="fr-FR" sz="2600" dirty="0">
              <a:latin typeface="+mn-lt"/>
              <a:cs typeface="+mn-cs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500063" y="4572000"/>
            <a:ext cx="8043862" cy="7747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pPr marL="514350" indent="-51435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TimePix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745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852704"/>
          </a:xfrm>
        </p:spPr>
        <p:txBody>
          <a:bodyPr/>
          <a:lstStyle/>
          <a:p>
            <a:r>
              <a:rPr lang="fr-FR" dirty="0" err="1" smtClean="0"/>
              <a:t>Strategy</a:t>
            </a:r>
            <a:r>
              <a:rPr lang="fr-FR" dirty="0" smtClean="0"/>
              <a:t> for Micromegas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340768"/>
            <a:ext cx="5472608" cy="5256584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fr-FR" dirty="0" smtClean="0"/>
              <a:t>The Micromegas option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studied</a:t>
            </a:r>
            <a:r>
              <a:rPr lang="fr-FR" dirty="0" smtClean="0"/>
              <a:t> </a:t>
            </a:r>
            <a:r>
              <a:rPr lang="fr-FR" dirty="0" err="1" smtClean="0"/>
              <a:t>within</a:t>
            </a:r>
            <a:r>
              <a:rPr lang="fr-FR" dirty="0" smtClean="0"/>
              <a:t> the </a:t>
            </a:r>
            <a:r>
              <a:rPr lang="fr-FR" dirty="0" err="1" smtClean="0"/>
              <a:t>same</a:t>
            </a:r>
            <a:r>
              <a:rPr lang="fr-FR" dirty="0" smtClean="0"/>
              <a:t> (EUDET) </a:t>
            </a:r>
            <a:r>
              <a:rPr lang="fr-FR" dirty="0" err="1" smtClean="0"/>
              <a:t>facility</a:t>
            </a:r>
            <a:r>
              <a:rPr lang="fr-FR" dirty="0" smtClean="0"/>
              <a:t> as the </a:t>
            </a:r>
            <a:r>
              <a:rPr lang="fr-FR" dirty="0" err="1" smtClean="0"/>
              <a:t>other</a:t>
            </a:r>
            <a:r>
              <a:rPr lang="fr-FR" dirty="0" smtClean="0"/>
              <a:t> options and </a:t>
            </a:r>
            <a:r>
              <a:rPr lang="fr-FR" dirty="0" err="1" smtClean="0"/>
              <a:t>also</a:t>
            </a:r>
            <a:r>
              <a:rPr lang="fr-FR" dirty="0" smtClean="0"/>
              <a:t> in hadrons </a:t>
            </a:r>
            <a:r>
              <a:rPr lang="fr-FR" dirty="0" err="1" smtClean="0"/>
              <a:t>beams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CERN (RD51)</a:t>
            </a:r>
          </a:p>
          <a:p>
            <a:pPr algn="just">
              <a:buNone/>
            </a:pPr>
            <a:endParaRPr lang="fr-FR" dirty="0" smtClean="0"/>
          </a:p>
          <a:p>
            <a:pPr algn="just"/>
            <a:r>
              <a:rPr lang="fr-FR" b="1" dirty="0" smtClean="0"/>
              <a:t>Phase I</a:t>
            </a:r>
            <a:r>
              <a:rPr lang="fr-FR" dirty="0" smtClean="0"/>
              <a:t>: </a:t>
            </a:r>
            <a:r>
              <a:rPr lang="fr-FR" dirty="0" smtClean="0">
                <a:latin typeface="+mj-lt"/>
              </a:rPr>
              <a:t>‘Large Prototype’ Micromegas modules </a:t>
            </a:r>
            <a:r>
              <a:rPr lang="fr-FR" dirty="0" err="1" smtClean="0">
                <a:latin typeface="+mj-lt"/>
              </a:rPr>
              <a:t>were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built</a:t>
            </a:r>
            <a:r>
              <a:rPr lang="fr-FR" dirty="0" smtClean="0">
                <a:latin typeface="+mj-lt"/>
              </a:rPr>
              <a:t> and </a:t>
            </a:r>
            <a:r>
              <a:rPr lang="fr-FR" dirty="0" err="1" smtClean="0">
                <a:latin typeface="+mj-lt"/>
              </a:rPr>
              <a:t>tested</a:t>
            </a:r>
            <a:r>
              <a:rPr lang="fr-FR" dirty="0" smtClean="0">
                <a:latin typeface="+mj-lt"/>
              </a:rPr>
              <a:t> in </a:t>
            </a:r>
            <a:r>
              <a:rPr lang="fr-FR" dirty="0" err="1" smtClean="0">
                <a:latin typeface="+mj-lt"/>
              </a:rPr>
              <a:t>beam</a:t>
            </a:r>
            <a:r>
              <a:rPr lang="fr-FR" dirty="0" smtClean="0">
                <a:latin typeface="+mj-lt"/>
              </a:rPr>
              <a:t> (2008-2011): 7 up to </a:t>
            </a:r>
            <a:r>
              <a:rPr lang="fr-FR" dirty="0" err="1" smtClean="0">
                <a:latin typeface="+mj-lt"/>
              </a:rPr>
              <a:t>now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with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various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resistive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coatings</a:t>
            </a:r>
            <a:r>
              <a:rPr lang="fr-FR" dirty="0" smtClean="0">
                <a:latin typeface="+mj-lt"/>
              </a:rPr>
              <a:t>, PCB </a:t>
            </a:r>
            <a:r>
              <a:rPr lang="fr-FR" dirty="0" err="1" smtClean="0">
                <a:latin typeface="+mj-lt"/>
              </a:rPr>
              <a:t>routings</a:t>
            </a:r>
            <a:r>
              <a:rPr lang="fr-FR" dirty="0" smtClean="0">
                <a:latin typeface="+mj-lt"/>
              </a:rPr>
              <a:t> and </a:t>
            </a:r>
            <a:r>
              <a:rPr lang="fr-FR" dirty="0" err="1" smtClean="0">
                <a:latin typeface="+mj-lt"/>
              </a:rPr>
              <a:t>technology</a:t>
            </a:r>
            <a:r>
              <a:rPr lang="fr-FR" dirty="0" smtClean="0">
                <a:latin typeface="+mj-lt"/>
              </a:rPr>
              <a:t>, </a:t>
            </a:r>
            <a:r>
              <a:rPr lang="fr-FR" dirty="0" err="1" smtClean="0">
                <a:latin typeface="+mj-lt"/>
              </a:rPr>
              <a:t>electronic</a:t>
            </a:r>
            <a:r>
              <a:rPr lang="fr-FR" dirty="0" smtClean="0">
                <a:latin typeface="+mj-lt"/>
              </a:rPr>
              <a:t> </a:t>
            </a:r>
            <a:r>
              <a:rPr lang="fr-FR" dirty="0" err="1" smtClean="0">
                <a:latin typeface="+mj-lt"/>
              </a:rPr>
              <a:t>integration</a:t>
            </a:r>
            <a:r>
              <a:rPr lang="fr-FR" dirty="0" smtClean="0">
                <a:latin typeface="+mj-lt"/>
              </a:rPr>
              <a:t>, </a:t>
            </a:r>
            <a:r>
              <a:rPr lang="fr-FR" dirty="0" err="1" smtClean="0">
                <a:latin typeface="+mj-lt"/>
              </a:rPr>
              <a:t>etc</a:t>
            </a:r>
            <a:r>
              <a:rPr lang="fr-FR" dirty="0" smtClean="0">
                <a:latin typeface="+mj-lt"/>
              </a:rPr>
              <a:t>…</a:t>
            </a:r>
          </a:p>
          <a:p>
            <a:pPr algn="just"/>
            <a:endParaRPr lang="fr-FR" dirty="0" smtClean="0"/>
          </a:p>
          <a:p>
            <a:pPr algn="just"/>
            <a:r>
              <a:rPr lang="fr-FR" b="1" dirty="0" smtClean="0"/>
              <a:t>Phase II</a:t>
            </a:r>
            <a:r>
              <a:rPr lang="fr-FR" dirty="0" smtClean="0"/>
              <a:t> </a:t>
            </a:r>
            <a:r>
              <a:rPr lang="fr-FR" dirty="0" smtClean="0">
                <a:latin typeface="+mj-lt"/>
              </a:rPr>
              <a:t>(2011-2012): </a:t>
            </a:r>
            <a:r>
              <a:rPr lang="fr-FR" dirty="0" err="1" smtClean="0">
                <a:latin typeface="+mj-lt"/>
              </a:rPr>
              <a:t>build</a:t>
            </a:r>
            <a:r>
              <a:rPr lang="fr-FR" dirty="0" smtClean="0">
                <a:latin typeface="+mj-lt"/>
              </a:rPr>
              <a:t> 9 </a:t>
            </a:r>
            <a:r>
              <a:rPr lang="fr-FR" dirty="0" err="1" smtClean="0">
                <a:latin typeface="+mj-lt"/>
              </a:rPr>
              <a:t>identical</a:t>
            </a:r>
            <a:r>
              <a:rPr lang="fr-FR" dirty="0" smtClean="0">
                <a:latin typeface="+mj-lt"/>
              </a:rPr>
              <a:t> modules and </a:t>
            </a:r>
            <a:r>
              <a:rPr lang="fr-FR" dirty="0" err="1" smtClean="0">
                <a:latin typeface="+mj-lt"/>
              </a:rPr>
              <a:t>address</a:t>
            </a:r>
            <a:r>
              <a:rPr lang="fr-FR" dirty="0" smtClean="0">
                <a:latin typeface="+mj-lt"/>
              </a:rPr>
              <a:t> all </a:t>
            </a:r>
            <a:r>
              <a:rPr lang="fr-FR" dirty="0" err="1" smtClean="0">
                <a:latin typeface="+mj-lt"/>
              </a:rPr>
              <a:t>integration</a:t>
            </a:r>
            <a:r>
              <a:rPr lang="fr-FR" dirty="0" smtClean="0">
                <a:latin typeface="+mj-lt"/>
              </a:rPr>
              <a:t> issues, serial production and </a:t>
            </a:r>
            <a:r>
              <a:rPr lang="fr-FR" dirty="0" err="1" smtClean="0">
                <a:latin typeface="+mj-lt"/>
              </a:rPr>
              <a:t>characterization</a:t>
            </a:r>
            <a:r>
              <a:rPr lang="fr-FR" dirty="0" smtClean="0">
                <a:latin typeface="+mj-lt"/>
              </a:rPr>
              <a:t>, </a:t>
            </a:r>
            <a:r>
              <a:rPr lang="fr-FR" dirty="0" err="1" smtClean="0">
                <a:latin typeface="+mj-lt"/>
              </a:rPr>
              <a:t>multimodule</a:t>
            </a:r>
            <a:r>
              <a:rPr lang="fr-FR" dirty="0" smtClean="0">
                <a:latin typeface="+mj-lt"/>
              </a:rPr>
              <a:t> issues (</a:t>
            </a:r>
            <a:r>
              <a:rPr lang="fr-FR" dirty="0" err="1" smtClean="0">
                <a:latin typeface="+mj-lt"/>
              </a:rPr>
              <a:t>alignment</a:t>
            </a:r>
            <a:r>
              <a:rPr lang="fr-FR" dirty="0" smtClean="0">
                <a:latin typeface="+mj-lt"/>
              </a:rPr>
              <a:t>, </a:t>
            </a:r>
            <a:r>
              <a:rPr lang="fr-FR" dirty="0" err="1" smtClean="0">
                <a:latin typeface="+mj-lt"/>
              </a:rPr>
              <a:t>distortions</a:t>
            </a:r>
            <a:r>
              <a:rPr lang="fr-FR" dirty="0" smtClean="0">
                <a:latin typeface="+mj-lt"/>
              </a:rPr>
              <a:t>).</a:t>
            </a:r>
          </a:p>
          <a:p>
            <a:pPr algn="just">
              <a:buNone/>
            </a:pPr>
            <a:r>
              <a:rPr lang="fr-FR" dirty="0" smtClean="0"/>
              <a:t> </a:t>
            </a:r>
          </a:p>
          <a:p>
            <a:pPr algn="just"/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This talk: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results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from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Phase I and </a:t>
            </a:r>
            <a:r>
              <a:rPr lang="fr-FR" b="1" dirty="0" err="1" smtClean="0">
                <a:solidFill>
                  <a:schemeClr val="tx2">
                    <a:lumMod val="75000"/>
                  </a:schemeClr>
                </a:solidFill>
              </a:rPr>
              <a:t>status</a:t>
            </a:r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 of Phase II.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Picture 1" descr="D:\Photos\Photo 070.jpg"/>
          <p:cNvPicPr>
            <a:picLocks noChangeAspect="1" noChangeArrowheads="1"/>
          </p:cNvPicPr>
          <p:nvPr/>
        </p:nvPicPr>
        <p:blipFill>
          <a:blip r:embed="rId2" cstate="print"/>
          <a:srcRect l="14999" r="6779"/>
          <a:stretch>
            <a:fillRect/>
          </a:stretch>
        </p:blipFill>
        <p:spPr bwMode="auto">
          <a:xfrm>
            <a:off x="6012160" y="1340768"/>
            <a:ext cx="2873077" cy="275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D:\PROJETS\TPC\MESURES\091102-05_LP_BeamTests_SiEnveloppe_DESY\IMGP0070_re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012160" y="4201830"/>
            <a:ext cx="2880320" cy="2239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475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Charge </a:t>
            </a:r>
            <a:r>
              <a:rPr lang="fr-FR" dirty="0" err="1" smtClean="0"/>
              <a:t>spreading</a:t>
            </a:r>
            <a:r>
              <a:rPr lang="fr-FR" dirty="0" smtClean="0"/>
              <a:t> by </a:t>
            </a:r>
            <a:r>
              <a:rPr lang="fr-FR" dirty="0" err="1" smtClean="0"/>
              <a:t>resistive</a:t>
            </a:r>
            <a:r>
              <a:rPr lang="fr-FR" dirty="0" smtClean="0"/>
              <a:t> foil</a:t>
            </a:r>
            <a:endParaRPr lang="fr-FR" dirty="0"/>
          </a:p>
        </p:txBody>
      </p:sp>
      <p:pic>
        <p:nvPicPr>
          <p:cNvPr id="5" name="Picture 5" descr="InductionModel.EPS                                             000027B9OS 9.1                         B7FF4A2C:"/>
          <p:cNvPicPr>
            <a:picLocks noChangeAspect="1" noChangeArrowheads="1"/>
          </p:cNvPicPr>
          <p:nvPr/>
        </p:nvPicPr>
        <p:blipFill>
          <a:blip r:embed="rId2" cstate="print"/>
          <a:srcRect l="4417" r="1105"/>
          <a:stretch>
            <a:fillRect/>
          </a:stretch>
        </p:blipFill>
        <p:spPr bwMode="auto">
          <a:xfrm>
            <a:off x="539552" y="2469217"/>
            <a:ext cx="4274488" cy="2039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2420888"/>
            <a:ext cx="3073152" cy="167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67544" y="1484784"/>
            <a:ext cx="44644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coating</a:t>
            </a:r>
            <a:r>
              <a:rPr lang="fr-FR" dirty="0" smtClean="0"/>
              <a:t> on top of an </a:t>
            </a:r>
            <a:r>
              <a:rPr lang="fr-FR" dirty="0" err="1" smtClean="0"/>
              <a:t>insulator</a:t>
            </a:r>
            <a:r>
              <a:rPr lang="fr-FR" dirty="0" smtClean="0"/>
              <a:t>: </a:t>
            </a:r>
            <a:r>
              <a:rPr lang="fr-FR" dirty="0" err="1" smtClean="0"/>
              <a:t>Continuous</a:t>
            </a:r>
            <a:r>
              <a:rPr lang="fr-FR" dirty="0" smtClean="0"/>
              <a:t> RC network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spreads</a:t>
            </a:r>
            <a:r>
              <a:rPr lang="fr-FR" dirty="0" smtClean="0"/>
              <a:t> the charge: </a:t>
            </a:r>
            <a:r>
              <a:rPr lang="fr-FR" dirty="0" err="1" smtClean="0"/>
              <a:t>improves</a:t>
            </a:r>
            <a:r>
              <a:rPr lang="fr-FR" dirty="0" smtClean="0"/>
              <a:t> position </a:t>
            </a:r>
            <a:r>
              <a:rPr lang="fr-FR" dirty="0" err="1" smtClean="0"/>
              <a:t>sensitivity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467544" y="5013176"/>
            <a:ext cx="74888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Various</a:t>
            </a:r>
            <a:r>
              <a:rPr lang="fr-FR" dirty="0" smtClean="0"/>
              <a:t> </a:t>
            </a:r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coatings</a:t>
            </a:r>
            <a:r>
              <a:rPr lang="fr-FR" dirty="0" smtClean="0"/>
              <a:t> have been </a:t>
            </a:r>
            <a:r>
              <a:rPr lang="fr-FR" dirty="0" err="1" smtClean="0"/>
              <a:t>tried</a:t>
            </a:r>
            <a:r>
              <a:rPr lang="fr-FR" dirty="0" smtClean="0"/>
              <a:t>: </a:t>
            </a:r>
            <a:r>
              <a:rPr lang="fr-FR" dirty="0" err="1" smtClean="0"/>
              <a:t>Carbon</a:t>
            </a:r>
            <a:r>
              <a:rPr lang="fr-FR" dirty="0" smtClean="0"/>
              <a:t>-</a:t>
            </a:r>
            <a:r>
              <a:rPr lang="fr-FR" dirty="0" err="1" smtClean="0"/>
              <a:t>loaded</a:t>
            </a:r>
            <a:r>
              <a:rPr lang="fr-FR" dirty="0" smtClean="0"/>
              <a:t> </a:t>
            </a:r>
            <a:r>
              <a:rPr lang="fr-FR" dirty="0" err="1" smtClean="0"/>
              <a:t>Kapton</a:t>
            </a:r>
            <a:r>
              <a:rPr lang="fr-FR" dirty="0" smtClean="0"/>
              <a:t> (CLK),</a:t>
            </a:r>
          </a:p>
          <a:p>
            <a:r>
              <a:rPr lang="fr-FR" dirty="0" smtClean="0"/>
              <a:t>3 and 5 </a:t>
            </a:r>
            <a:r>
              <a:rPr lang="fr-FR" dirty="0" err="1" smtClean="0"/>
              <a:t>Mohm</a:t>
            </a:r>
            <a:r>
              <a:rPr lang="fr-FR" dirty="0" smtClean="0"/>
              <a:t>/square, </a:t>
            </a:r>
            <a:r>
              <a:rPr lang="fr-FR" dirty="0" err="1" smtClean="0"/>
              <a:t>resistive</a:t>
            </a:r>
            <a:r>
              <a:rPr lang="fr-FR" dirty="0" smtClean="0"/>
              <a:t> </a:t>
            </a:r>
            <a:r>
              <a:rPr lang="fr-FR" dirty="0" err="1" smtClean="0"/>
              <a:t>ink</a:t>
            </a:r>
            <a:r>
              <a:rPr lang="fr-FR" dirty="0" smtClean="0"/>
              <a:t>. </a:t>
            </a:r>
          </a:p>
          <a:p>
            <a:endParaRPr lang="fr-FR" dirty="0"/>
          </a:p>
          <a:p>
            <a:r>
              <a:rPr lang="fr-FR" dirty="0" smtClean="0"/>
              <a:t>In addition the </a:t>
            </a:r>
            <a:r>
              <a:rPr lang="fr-FR" dirty="0" err="1" smtClean="0"/>
              <a:t>resistive</a:t>
            </a:r>
            <a:r>
              <a:rPr lang="fr-FR" dirty="0" smtClean="0"/>
              <a:t> foil </a:t>
            </a:r>
            <a:r>
              <a:rPr lang="fr-FR" dirty="0" err="1" smtClean="0"/>
              <a:t>suppresses</a:t>
            </a:r>
            <a:r>
              <a:rPr lang="fr-FR" dirty="0" smtClean="0"/>
              <a:t> </a:t>
            </a:r>
            <a:r>
              <a:rPr lang="fr-FR" dirty="0" err="1" smtClean="0"/>
              <a:t>sparks</a:t>
            </a:r>
            <a:r>
              <a:rPr lang="fr-FR" smtClean="0"/>
              <a:t>.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436096" y="4201343"/>
            <a:ext cx="34563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M. Dixit, A. </a:t>
            </a:r>
            <a:r>
              <a:rPr lang="fr-FR" sz="1400" dirty="0" err="1" smtClean="0"/>
              <a:t>Rankin</a:t>
            </a:r>
            <a:r>
              <a:rPr lang="fr-FR" sz="1400" dirty="0" smtClean="0"/>
              <a:t>, NIM A 566 (2006) 28</a:t>
            </a:r>
            <a:endParaRPr lang="fr-F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22920" y="404664"/>
            <a:ext cx="8229600" cy="794352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Pad </a:t>
            </a:r>
            <a:r>
              <a:rPr lang="fr-FR" dirty="0" err="1" smtClean="0"/>
              <a:t>response</a:t>
            </a:r>
            <a:endParaRPr lang="fr-FR" dirty="0"/>
          </a:p>
        </p:txBody>
      </p:sp>
      <p:pic>
        <p:nvPicPr>
          <p:cNvPr id="7" name="Picture 2" descr="D:\PROJETS\TPC\MESURES\081208-11_LP_BeamTestsMagnet_DESY\Pictures\081209_LowDrift_500ns_Animation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4640136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556792"/>
            <a:ext cx="3737936" cy="4528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ZoneTexte 7"/>
          <p:cNvSpPr txBox="1"/>
          <p:nvPr/>
        </p:nvSpPr>
        <p:spPr>
          <a:xfrm>
            <a:off x="5364088" y="119675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Z=20cm, 200 ns </a:t>
            </a:r>
            <a:r>
              <a:rPr lang="fr-FR" dirty="0" err="1" smtClean="0"/>
              <a:t>shaping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4499992" y="476672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Relative fraction of ‘charge’ </a:t>
            </a:r>
            <a:r>
              <a:rPr lang="fr-FR" dirty="0" err="1" smtClean="0"/>
              <a:t>seen</a:t>
            </a:r>
            <a:r>
              <a:rPr lang="fr-FR" dirty="0" smtClean="0"/>
              <a:t> by the pad, vs x(pad)-x(</a:t>
            </a:r>
            <a:r>
              <a:rPr lang="fr-FR" dirty="0" err="1" smtClean="0"/>
              <a:t>track</a:t>
            </a:r>
            <a:r>
              <a:rPr lang="fr-FR" dirty="0" smtClean="0"/>
              <a:t>)</a:t>
            </a:r>
            <a:endParaRPr lang="fr-FR" dirty="0"/>
          </a:p>
        </p:txBody>
      </p:sp>
      <p:cxnSp>
        <p:nvCxnSpPr>
          <p:cNvPr id="11" name="Connecteur droit 10"/>
          <p:cNvCxnSpPr/>
          <p:nvPr/>
        </p:nvCxnSpPr>
        <p:spPr>
          <a:xfrm rot="5400000" flipH="1" flipV="1">
            <a:off x="5580112" y="2708920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rot="5400000" flipH="1" flipV="1">
            <a:off x="6228183" y="2708920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rot="5400000" flipH="1" flipV="1">
            <a:off x="6876256" y="2708920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 rot="5400000" flipH="1" flipV="1">
            <a:off x="5004048" y="2708920"/>
            <a:ext cx="172819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79512" y="5445224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24 </a:t>
            </a:r>
            <a:r>
              <a:rPr lang="fr-FR" dirty="0" err="1" smtClean="0"/>
              <a:t>rows</a:t>
            </a:r>
            <a:r>
              <a:rPr lang="fr-FR" dirty="0" smtClean="0"/>
              <a:t> x 72 </a:t>
            </a:r>
            <a:r>
              <a:rPr lang="fr-FR" dirty="0" err="1" smtClean="0"/>
              <a:t>columns</a:t>
            </a:r>
            <a:r>
              <a:rPr lang="fr-FR" dirty="0" smtClean="0"/>
              <a:t> of 3 x 6.8 mm² pads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5508104" y="609329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x(pad) – x(</a:t>
            </a:r>
            <a:r>
              <a:rPr lang="fr-FR" dirty="0" err="1" smtClean="0"/>
              <a:t>track</a:t>
            </a:r>
            <a:r>
              <a:rPr lang="fr-FR" dirty="0" smtClean="0"/>
              <a:t>)   (mm)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1"/>
          <p:cNvSpPr>
            <a:spLocks noGrp="1" noChangeArrowheads="1"/>
          </p:cNvSpPr>
          <p:nvPr>
            <p:ph type="title"/>
          </p:nvPr>
        </p:nvSpPr>
        <p:spPr>
          <a:xfrm>
            <a:off x="1187624" y="339550"/>
            <a:ext cx="7200800" cy="569170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CA" sz="3600" u="sng" dirty="0" smtClean="0">
                <a:effectLst/>
              </a:rPr>
              <a:t>A new Pad Response Function (PRF)</a:t>
            </a:r>
            <a:endParaRPr lang="en-CA" sz="3600" u="sng" dirty="0">
              <a:effectLst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3"/>
          <a:srcRect l="2939" t="9057" r="5878" b="18113"/>
          <a:stretch>
            <a:fillRect/>
          </a:stretch>
        </p:blipFill>
        <p:spPr bwMode="auto">
          <a:xfrm>
            <a:off x="3990002" y="1939081"/>
            <a:ext cx="3856395" cy="99950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Dixit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8963-B41D-4472-B7D5-8070E85A06AA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LCWS11 Granada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4732" y="1003375"/>
            <a:ext cx="87376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Existing </a:t>
            </a:r>
            <a:r>
              <a:rPr lang="en-CA" dirty="0"/>
              <a:t>4 </a:t>
            </a:r>
            <a:r>
              <a:rPr lang="en-CA" dirty="0" smtClean="0"/>
              <a:t>parameter PRF (ratio of two symmetric </a:t>
            </a:r>
            <a:r>
              <a:rPr lang="en-CA" dirty="0" err="1" smtClean="0"/>
              <a:t>quartics</a:t>
            </a:r>
            <a:r>
              <a:rPr lang="en-CA" dirty="0" smtClean="0"/>
              <a:t>) replaced with a simpler one: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52864" y="3949700"/>
            <a:ext cx="3293533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Only two parameters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Easier to work with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Better fits to data</a:t>
            </a:r>
          </a:p>
          <a:p>
            <a:endParaRPr lang="en-US" sz="2200" dirty="0" err="1" smtClean="0">
              <a:solidFill>
                <a:srgbClr val="0000FF"/>
              </a:solidFill>
              <a:latin typeface="Verdana"/>
            </a:endParaRPr>
          </a:p>
        </p:txBody>
      </p:sp>
      <p:pic>
        <p:nvPicPr>
          <p:cNvPr id="2" name="Picture 1" descr="PRF-Fit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7" t="11527" r="7451" b="4144"/>
          <a:stretch/>
        </p:blipFill>
        <p:spPr>
          <a:xfrm>
            <a:off x="309371" y="1700808"/>
            <a:ext cx="3569041" cy="446130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31057" y="6135588"/>
            <a:ext cx="759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chemeClr val="accent3">
                    <a:lumMod val="50000"/>
                  </a:schemeClr>
                </a:solidFill>
                <a:latin typeface="Verdana"/>
              </a:rPr>
              <a:t>(mm)</a:t>
            </a:r>
          </a:p>
        </p:txBody>
      </p:sp>
    </p:spTree>
    <p:extLst>
      <p:ext uri="{BB962C8B-B14F-4D97-AF65-F5344CB8AC3E}">
        <p14:creationId xmlns:p14="http://schemas.microsoft.com/office/powerpoint/2010/main" val="25794347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798" y="-186264"/>
            <a:ext cx="8229600" cy="838200"/>
          </a:xfrm>
        </p:spPr>
        <p:txBody>
          <a:bodyPr/>
          <a:lstStyle/>
          <a:p>
            <a:r>
              <a:rPr lang="en-US" sz="2400" u="sng" dirty="0" smtClean="0">
                <a:effectLst/>
              </a:rPr>
              <a:t>Bias before and after bias calibration </a:t>
            </a:r>
            <a:endParaRPr lang="en-US" sz="2400" u="sng" dirty="0">
              <a:effectLst/>
            </a:endParaRPr>
          </a:p>
        </p:txBody>
      </p:sp>
      <p:pic>
        <p:nvPicPr>
          <p:cNvPr id="3" name="Picture 2" descr="22p4befor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34" y="1542627"/>
            <a:ext cx="2288530" cy="5029200"/>
          </a:xfrm>
          <a:prstGeom prst="rect">
            <a:avLst/>
          </a:prstGeom>
        </p:spPr>
      </p:pic>
      <p:pic>
        <p:nvPicPr>
          <p:cNvPr id="9" name="Picture 8" descr="23p4after.pd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2715" y="1593427"/>
            <a:ext cx="2266585" cy="50292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smtClean="0"/>
              <a:t>Dixit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8963-B41D-4472-B7D5-8070E85A06A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LCWS11 Granada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57200" y="439003"/>
            <a:ext cx="801064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  <a:latin typeface="Verdana"/>
              </a:rPr>
              <a:t>With no external silicon tracker information the accuracy of bias calibration, determined from internal consistency of TPC data, is statistically limited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3089" y="1092667"/>
            <a:ext cx="14849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Verdana"/>
              </a:rPr>
              <a:t>Bias before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55920" y="1148080"/>
            <a:ext cx="23915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00FF"/>
                </a:solidFill>
                <a:latin typeface="Verdana"/>
              </a:rPr>
              <a:t>Bias after ~ 20 µm</a:t>
            </a:r>
          </a:p>
        </p:txBody>
      </p:sp>
    </p:spTree>
    <p:extLst>
      <p:ext uri="{BB962C8B-B14F-4D97-AF65-F5344CB8AC3E}">
        <p14:creationId xmlns:p14="http://schemas.microsoft.com/office/powerpoint/2010/main" val="241350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413" y="199816"/>
            <a:ext cx="9025467" cy="533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80000"/>
              </a:lnSpc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400" u="sng" kern="0" dirty="0" smtClean="0">
                <a:latin typeface="Verdana"/>
                <a:ea typeface="+mj-ea"/>
                <a:cs typeface="Verdana"/>
              </a:rPr>
              <a:t> Preliminary results of new module beam test (B=1T)</a:t>
            </a:r>
          </a:p>
          <a:p>
            <a:pPr lvl="0" algn="ctr" defTabSz="914400" fontAlgn="auto">
              <a:lnSpc>
                <a:spcPct val="80000"/>
              </a:lnSpc>
              <a:spcAft>
                <a:spcPts val="600"/>
              </a:spcAft>
              <a:defRPr/>
            </a:pPr>
            <a:r>
              <a:rPr lang="en-US" sz="2400" u="sng" kern="0" dirty="0" smtClean="0">
                <a:latin typeface="Verdana"/>
                <a:ea typeface="+mj-ea"/>
                <a:cs typeface="Verdana"/>
              </a:rPr>
              <a:t>May 2011 </a:t>
            </a:r>
            <a:endParaRPr lang="en-CA" sz="2400" u="sng" kern="0" dirty="0">
              <a:latin typeface="Verdana"/>
              <a:ea typeface="+mj-ea"/>
              <a:cs typeface="Verdana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67740" y="933415"/>
            <a:ext cx="7607300" cy="348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fontAlgn="auto">
              <a:lnSpc>
                <a:spcPct val="80000"/>
              </a:lnSpc>
              <a:spcAft>
                <a:spcPts val="0"/>
              </a:spcAft>
              <a:defRPr/>
            </a:pPr>
            <a:r>
              <a:rPr lang="fr-FR" sz="2000" kern="0" dirty="0" smtClean="0">
                <a:solidFill>
                  <a:srgbClr val="0000FF"/>
                </a:solidFill>
                <a:latin typeface="Verdana"/>
                <a:ea typeface="+mj-ea"/>
                <a:cs typeface="Verdana"/>
              </a:rPr>
              <a:t>Transverse </a:t>
            </a:r>
            <a:r>
              <a:rPr lang="fr-FR" sz="2000" kern="0" dirty="0" err="1" smtClean="0">
                <a:solidFill>
                  <a:srgbClr val="0000FF"/>
                </a:solidFill>
                <a:latin typeface="Verdana"/>
                <a:ea typeface="+mj-ea"/>
                <a:cs typeface="Verdana"/>
              </a:rPr>
              <a:t>resolution</a:t>
            </a:r>
            <a:r>
              <a:rPr lang="fr-FR" sz="2000" kern="0" dirty="0" smtClean="0">
                <a:solidFill>
                  <a:srgbClr val="0000FF"/>
                </a:solidFill>
                <a:latin typeface="Verdana"/>
                <a:ea typeface="+mj-ea"/>
                <a:cs typeface="Verdana"/>
              </a:rPr>
              <a:t> </a:t>
            </a:r>
            <a:r>
              <a:rPr lang="fr-FR" sz="2000" kern="0" dirty="0" err="1" smtClean="0">
                <a:solidFill>
                  <a:srgbClr val="0000FF"/>
                </a:solidFill>
                <a:latin typeface="Verdana"/>
                <a:ea typeface="+mj-ea"/>
                <a:cs typeface="Verdana"/>
              </a:rPr>
              <a:t>dependence</a:t>
            </a:r>
            <a:r>
              <a:rPr lang="fr-FR" sz="2000" kern="0" dirty="0" smtClean="0">
                <a:solidFill>
                  <a:srgbClr val="0000FF"/>
                </a:solidFill>
                <a:latin typeface="Verdana"/>
                <a:ea typeface="+mj-ea"/>
                <a:cs typeface="Verdana"/>
              </a:rPr>
              <a:t> on </a:t>
            </a:r>
            <a:r>
              <a:rPr lang="fr-FR" sz="2000" kern="0" dirty="0" err="1" smtClean="0">
                <a:solidFill>
                  <a:srgbClr val="0000FF"/>
                </a:solidFill>
                <a:latin typeface="Verdana"/>
                <a:ea typeface="+mj-ea"/>
                <a:cs typeface="Verdana"/>
              </a:rPr>
              <a:t>peaking</a:t>
            </a:r>
            <a:r>
              <a:rPr lang="fr-FR" sz="2000" kern="0" dirty="0" smtClean="0">
                <a:solidFill>
                  <a:srgbClr val="0000FF"/>
                </a:solidFill>
                <a:latin typeface="Verdana"/>
                <a:ea typeface="+mj-ea"/>
                <a:cs typeface="Verdana"/>
              </a:rPr>
              <a:t> time</a:t>
            </a:r>
            <a:endParaRPr lang="fr-FR" sz="2000" kern="0" dirty="0">
              <a:solidFill>
                <a:srgbClr val="0000FF"/>
              </a:solidFill>
              <a:latin typeface="Verdana"/>
              <a:ea typeface="+mj-ea"/>
              <a:cs typeface="Verdana"/>
            </a:endParaRPr>
          </a:p>
        </p:txBody>
      </p:sp>
      <p:pic>
        <p:nvPicPr>
          <p:cNvPr id="13" name="Picture 12" descr="1 Resolution versus Z Single plot all peaking times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4198" y="1378751"/>
            <a:ext cx="3668340" cy="4747522"/>
          </a:xfrm>
          <a:prstGeom prst="rect">
            <a:avLst/>
          </a:prstGeom>
        </p:spPr>
      </p:pic>
      <p:pic>
        <p:nvPicPr>
          <p:cNvPr id="14" name="Picture 13" descr="0 Resolution versus Z Separate plots different peaking times 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6891" y="1302548"/>
            <a:ext cx="5939701" cy="4590252"/>
          </a:xfrm>
          <a:prstGeom prst="rect">
            <a:avLst/>
          </a:prstGeom>
        </p:spPr>
      </p:pic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 dirty="0" smtClean="0"/>
              <a:t>Dixit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08963-B41D-4472-B7D5-8070E85A06A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LCWS11 Granada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ZoneTexte 6"/>
          <p:cNvSpPr txBox="1">
            <a:spLocks noChangeArrowheads="1"/>
          </p:cNvSpPr>
          <p:nvPr/>
        </p:nvSpPr>
        <p:spPr bwMode="auto">
          <a:xfrm>
            <a:off x="3923928" y="1700808"/>
            <a:ext cx="10715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/>
              <a:t>Z=5cm</a:t>
            </a:r>
          </a:p>
        </p:txBody>
      </p:sp>
      <p:sp>
        <p:nvSpPr>
          <p:cNvPr id="15365" name="ZoneTexte 7"/>
          <p:cNvSpPr txBox="1">
            <a:spLocks noChangeArrowheads="1"/>
          </p:cNvSpPr>
          <p:nvPr/>
        </p:nvSpPr>
        <p:spPr bwMode="auto">
          <a:xfrm>
            <a:off x="3923928" y="3272444"/>
            <a:ext cx="10715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/>
              <a:t>Z=35cm</a:t>
            </a:r>
          </a:p>
        </p:txBody>
      </p:sp>
      <p:sp>
        <p:nvSpPr>
          <p:cNvPr id="15366" name="ZoneTexte 8"/>
          <p:cNvSpPr txBox="1">
            <a:spLocks noChangeArrowheads="1"/>
          </p:cNvSpPr>
          <p:nvPr/>
        </p:nvSpPr>
        <p:spPr bwMode="auto">
          <a:xfrm>
            <a:off x="3923928" y="5129832"/>
            <a:ext cx="10715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1600" b="1" dirty="0"/>
              <a:t>Z=50cm</a:t>
            </a:r>
          </a:p>
        </p:txBody>
      </p:sp>
      <p:sp>
        <p:nvSpPr>
          <p:cNvPr id="15367" name="ZoneTexte 9"/>
          <p:cNvSpPr txBox="1">
            <a:spLocks noChangeArrowheads="1"/>
          </p:cNvSpPr>
          <p:nvPr/>
        </p:nvSpPr>
        <p:spPr bwMode="auto">
          <a:xfrm>
            <a:off x="611560" y="1196752"/>
            <a:ext cx="3600400" cy="449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200" dirty="0"/>
              <a:t>MEAN RESIDUAL vs ROW </a:t>
            </a:r>
            <a:r>
              <a:rPr lang="fr-FR" sz="2200" dirty="0" err="1"/>
              <a:t>number</a:t>
            </a:r>
            <a:endParaRPr lang="fr-FR" sz="2200" dirty="0"/>
          </a:p>
          <a:p>
            <a:endParaRPr lang="fr-FR" sz="2200" dirty="0"/>
          </a:p>
          <a:p>
            <a:r>
              <a:rPr lang="fr-FR" sz="2200" dirty="0"/>
              <a:t>Z-</a:t>
            </a:r>
            <a:r>
              <a:rPr lang="fr-FR" sz="2200" dirty="0" err="1"/>
              <a:t>independent</a:t>
            </a:r>
            <a:r>
              <a:rPr lang="fr-FR" sz="2200" dirty="0"/>
              <a:t> </a:t>
            </a:r>
            <a:r>
              <a:rPr lang="fr-FR" sz="2200" dirty="0" err="1"/>
              <a:t>distortions</a:t>
            </a:r>
            <a:endParaRPr lang="fr-FR" sz="2200" dirty="0"/>
          </a:p>
          <a:p>
            <a:endParaRPr lang="fr-FR" sz="2200" dirty="0"/>
          </a:p>
          <a:p>
            <a:r>
              <a:rPr lang="fr-FR" sz="2200" dirty="0" err="1"/>
              <a:t>Distortions</a:t>
            </a:r>
            <a:r>
              <a:rPr lang="fr-FR" sz="2200" dirty="0"/>
              <a:t> up to 50 microns for </a:t>
            </a:r>
            <a:r>
              <a:rPr lang="fr-FR" sz="2200" dirty="0" err="1"/>
              <a:t>resistive</a:t>
            </a:r>
            <a:r>
              <a:rPr lang="fr-FR" sz="2200" dirty="0"/>
              <a:t> </a:t>
            </a:r>
            <a:r>
              <a:rPr lang="fr-FR" sz="2200" dirty="0" err="1" smtClean="0"/>
              <a:t>ink</a:t>
            </a:r>
            <a:r>
              <a:rPr lang="fr-FR" sz="2200" dirty="0" smtClean="0"/>
              <a:t> (</a:t>
            </a:r>
            <a:r>
              <a:rPr lang="fr-FR" sz="2200" dirty="0" err="1" smtClean="0">
                <a:solidFill>
                  <a:srgbClr val="000099"/>
                </a:solidFill>
              </a:rPr>
              <a:t>blue</a:t>
            </a:r>
            <a:r>
              <a:rPr lang="fr-FR" sz="2200" dirty="0" smtClean="0"/>
              <a:t> points)</a:t>
            </a:r>
            <a:endParaRPr lang="fr-FR" sz="2200" dirty="0"/>
          </a:p>
          <a:p>
            <a:endParaRPr lang="fr-FR" sz="2200" dirty="0"/>
          </a:p>
          <a:p>
            <a:r>
              <a:rPr lang="fr-FR" sz="2200" dirty="0" err="1"/>
              <a:t>Rms</a:t>
            </a:r>
            <a:r>
              <a:rPr lang="fr-FR" sz="2200" dirty="0"/>
              <a:t> 7 </a:t>
            </a:r>
            <a:r>
              <a:rPr lang="fr-FR" sz="2200" dirty="0" smtClean="0"/>
              <a:t>microns </a:t>
            </a:r>
            <a:r>
              <a:rPr lang="fr-FR" sz="2200" dirty="0"/>
              <a:t>for </a:t>
            </a:r>
            <a:r>
              <a:rPr lang="fr-FR" sz="2200" dirty="0" smtClean="0"/>
              <a:t>CLK film (</a:t>
            </a:r>
            <a:r>
              <a:rPr lang="fr-FR" sz="2200" dirty="0" err="1" smtClean="0">
                <a:solidFill>
                  <a:srgbClr val="FF0000"/>
                </a:solidFill>
              </a:rPr>
              <a:t>red</a:t>
            </a:r>
            <a:r>
              <a:rPr lang="fr-FR" sz="2200" dirty="0" smtClean="0"/>
              <a:t> points)</a:t>
            </a:r>
          </a:p>
          <a:p>
            <a:endParaRPr lang="fr-FR" sz="2200" dirty="0" smtClean="0"/>
          </a:p>
          <a:p>
            <a:r>
              <a:rPr lang="fr-FR" sz="2200" dirty="0" smtClean="0"/>
              <a:t>-&gt; select CLK</a:t>
            </a:r>
            <a:endParaRPr lang="fr-FR" sz="2200" dirty="0"/>
          </a:p>
        </p:txBody>
      </p:sp>
      <p:grpSp>
        <p:nvGrpSpPr>
          <p:cNvPr id="2" name="Group 14"/>
          <p:cNvGrpSpPr/>
          <p:nvPr/>
        </p:nvGrpSpPr>
        <p:grpSpPr>
          <a:xfrm>
            <a:off x="4932040" y="548680"/>
            <a:ext cx="4176464" cy="5656284"/>
            <a:chOff x="5499487" y="96929"/>
            <a:chExt cx="3244463" cy="6680109"/>
          </a:xfrm>
        </p:grpSpPr>
        <p:pic>
          <p:nvPicPr>
            <p:cNvPr id="15362" name="Picture 3" descr="D:\Paul\ilc\Beijing10\Beijing\1027&amp;1085.gi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500694" y="2382929"/>
              <a:ext cx="3243256" cy="2200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3" name="Picture 4" descr="D:\Paul\ilc\Beijing10\Beijing\1088&amp;1018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99487" y="4596621"/>
              <a:ext cx="3215887" cy="21804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5" descr="D:\Paul\ilc\Beijing10\Beijing\1076&amp;1043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00694" y="96929"/>
              <a:ext cx="3243256" cy="2200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itle 1"/>
          <p:cNvSpPr txBox="1">
            <a:spLocks/>
          </p:cNvSpPr>
          <p:nvPr/>
        </p:nvSpPr>
        <p:spPr>
          <a:xfrm>
            <a:off x="-36512" y="432048"/>
            <a:ext cx="5544616" cy="90872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Uniformity (B=1T data)</a:t>
            </a:r>
            <a:endParaRPr kumimoji="0" lang="en-CA" sz="3200" b="1" i="0" u="none" strike="noStrike" kern="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11/06/2011</a:t>
            </a:r>
            <a:endParaRPr lang="fr-FR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64B2E7-80C9-4E57-834D-4DF028318FA3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t-BR" smtClean="0"/>
              <a:t>P. Colas - Micromegas TPC tests</a:t>
            </a:r>
            <a:endParaRPr lang="fr-FR"/>
          </a:p>
        </p:txBody>
      </p:sp>
      <p:sp>
        <p:nvSpPr>
          <p:cNvPr id="14" name="ZoneTexte 13"/>
          <p:cNvSpPr txBox="1"/>
          <p:nvPr/>
        </p:nvSpPr>
        <p:spPr>
          <a:xfrm>
            <a:off x="6012160" y="6165304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Row</a:t>
            </a:r>
            <a:r>
              <a:rPr lang="fr-FR" dirty="0" smtClean="0"/>
              <a:t> </a:t>
            </a:r>
            <a:r>
              <a:rPr lang="fr-FR" dirty="0" err="1" smtClean="0"/>
              <a:t>number</a:t>
            </a:r>
            <a:endParaRPr lang="fr-F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3158</TotalTime>
  <Words>1456</Words>
  <Application>Microsoft Office PowerPoint</Application>
  <PresentationFormat>Affichage à l'écran (4:3)</PresentationFormat>
  <Paragraphs>237</Paragraphs>
  <Slides>25</Slides>
  <Notes>3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25</vt:i4>
      </vt:variant>
    </vt:vector>
  </HeadingPairs>
  <TitlesOfParts>
    <vt:vector size="28" baseType="lpstr">
      <vt:lpstr>Débit</vt:lpstr>
      <vt:lpstr>公式</vt:lpstr>
      <vt:lpstr>Equation</vt:lpstr>
      <vt:lpstr>A Micromegas TPC for the LC</vt:lpstr>
      <vt:lpstr>Some history</vt:lpstr>
      <vt:lpstr>Strategy for Micromegas</vt:lpstr>
      <vt:lpstr>Charge spreading by resistive foil</vt:lpstr>
      <vt:lpstr>Pad response</vt:lpstr>
      <vt:lpstr>A new Pad Response Function (PRF)</vt:lpstr>
      <vt:lpstr>Bias before and after bias calibration </vt:lpstr>
      <vt:lpstr>Présentation PowerPoint</vt:lpstr>
      <vt:lpstr>Présentation PowerPoint</vt:lpstr>
      <vt:lpstr>Présentation PowerPoint</vt:lpstr>
      <vt:lpstr>Présentation PowerPoint</vt:lpstr>
      <vt:lpstr>Neff measurement with Micromegas</vt:lpstr>
      <vt:lpstr>Dependence of resolution with peaking time</vt:lpstr>
      <vt:lpstr>Présentation PowerPoint</vt:lpstr>
      <vt:lpstr>Présentation PowerPoint</vt:lpstr>
      <vt:lpstr>7 Module project</vt:lpstr>
      <vt:lpstr>Towards Phase II: 7 module project – electronic integration</vt:lpstr>
      <vt:lpstr>May 2011: beam test of a new module with fully integrated electronics</vt:lpstr>
      <vt:lpstr>Integrated electronics for 7-module project</vt:lpstr>
      <vt:lpstr>First prototype of the electronics</vt:lpstr>
      <vt:lpstr>Présentation PowerPoint</vt:lpstr>
      <vt:lpstr>Présentation PowerPoint</vt:lpstr>
      <vt:lpstr>Présentation PowerPoint</vt:lpstr>
      <vt:lpstr>CONCLUSIONS</vt:lpstr>
      <vt:lpstr>Présentation PowerPoint</vt:lpstr>
    </vt:vector>
  </TitlesOfParts>
  <Company>cea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Beam test of a new integrated Micromegas module</dc:title>
  <dc:creator>Paul Colas</dc:creator>
  <cp:lastModifiedBy>Colas Paul</cp:lastModifiedBy>
  <cp:revision>47</cp:revision>
  <dcterms:created xsi:type="dcterms:W3CDTF">2011-05-11T14:59:46Z</dcterms:created>
  <dcterms:modified xsi:type="dcterms:W3CDTF">2011-12-07T08:06:28Z</dcterms:modified>
</cp:coreProperties>
</file>