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embeddings/oleObject1.bin" ContentType="application/vnd.openxmlformats-officedocument.oleObject"/>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embeddings/oleObject2.bin" ContentType="application/vnd.openxmlformats-officedocument.oleObject"/>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embeddings/Microsoft_Equation1.bin" ContentType="application/vnd.openxmlformats-officedocument.oleObject"/>
  <Override PartName="/ppt/slides/slide20.xml" ContentType="application/vnd.openxmlformats-officedocument.presentationml.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Default Extension="wmf" ContentType="image/x-wmf"/>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30"/>
  </p:notesMasterIdLst>
  <p:handoutMasterIdLst>
    <p:handoutMasterId r:id="rId31"/>
  </p:handoutMasterIdLst>
  <p:sldIdLst>
    <p:sldId id="256" r:id="rId2"/>
    <p:sldId id="257" r:id="rId3"/>
    <p:sldId id="263" r:id="rId4"/>
    <p:sldId id="345" r:id="rId5"/>
    <p:sldId id="343" r:id="rId6"/>
    <p:sldId id="344" r:id="rId7"/>
    <p:sldId id="270" r:id="rId8"/>
    <p:sldId id="318" r:id="rId9"/>
    <p:sldId id="347" r:id="rId10"/>
    <p:sldId id="327" r:id="rId11"/>
    <p:sldId id="348" r:id="rId12"/>
    <p:sldId id="287" r:id="rId13"/>
    <p:sldId id="350" r:id="rId14"/>
    <p:sldId id="351" r:id="rId15"/>
    <p:sldId id="352" r:id="rId16"/>
    <p:sldId id="353" r:id="rId17"/>
    <p:sldId id="356" r:id="rId18"/>
    <p:sldId id="354" r:id="rId19"/>
    <p:sldId id="358" r:id="rId20"/>
    <p:sldId id="363" r:id="rId21"/>
    <p:sldId id="339" r:id="rId22"/>
    <p:sldId id="355" r:id="rId23"/>
    <p:sldId id="335" r:id="rId24"/>
    <p:sldId id="357" r:id="rId25"/>
    <p:sldId id="330" r:id="rId26"/>
    <p:sldId id="331" r:id="rId27"/>
    <p:sldId id="323" r:id="rId28"/>
    <p:sldId id="361" r:id="rId29"/>
  </p:sldIdLst>
  <p:sldSz cx="9144000" cy="6858000" type="screen4x3"/>
  <p:notesSz cx="7315200" cy="9601200"/>
  <p:defaultTextStyle>
    <a:defPPr>
      <a:defRPr lang="en-US"/>
    </a:defPPr>
    <a:lvl1pPr algn="l" defTabSz="457200" rtl="0" fontAlgn="base">
      <a:spcBef>
        <a:spcPct val="0"/>
      </a:spcBef>
      <a:spcAft>
        <a:spcPct val="0"/>
      </a:spcAft>
      <a:defRPr sz="2200" kern="1200">
        <a:solidFill>
          <a:srgbClr val="4F6228"/>
        </a:solidFill>
        <a:latin typeface="Verdana" pitchFamily="34" charset="0"/>
        <a:ea typeface="ＭＳ Ｐゴシック" charset="-128"/>
        <a:cs typeface="+mn-cs"/>
      </a:defRPr>
    </a:lvl1pPr>
    <a:lvl2pPr marL="457200" algn="l" defTabSz="457200" rtl="0" fontAlgn="base">
      <a:spcBef>
        <a:spcPct val="0"/>
      </a:spcBef>
      <a:spcAft>
        <a:spcPct val="0"/>
      </a:spcAft>
      <a:defRPr sz="2200" kern="1200">
        <a:solidFill>
          <a:srgbClr val="4F6228"/>
        </a:solidFill>
        <a:latin typeface="Verdana" pitchFamily="34" charset="0"/>
        <a:ea typeface="ＭＳ Ｐゴシック" charset="-128"/>
        <a:cs typeface="+mn-cs"/>
      </a:defRPr>
    </a:lvl2pPr>
    <a:lvl3pPr marL="914400" algn="l" defTabSz="457200" rtl="0" fontAlgn="base">
      <a:spcBef>
        <a:spcPct val="0"/>
      </a:spcBef>
      <a:spcAft>
        <a:spcPct val="0"/>
      </a:spcAft>
      <a:defRPr sz="2200" kern="1200">
        <a:solidFill>
          <a:srgbClr val="4F6228"/>
        </a:solidFill>
        <a:latin typeface="Verdana" pitchFamily="34" charset="0"/>
        <a:ea typeface="ＭＳ Ｐゴシック" charset="-128"/>
        <a:cs typeface="+mn-cs"/>
      </a:defRPr>
    </a:lvl3pPr>
    <a:lvl4pPr marL="1371600" algn="l" defTabSz="457200" rtl="0" fontAlgn="base">
      <a:spcBef>
        <a:spcPct val="0"/>
      </a:spcBef>
      <a:spcAft>
        <a:spcPct val="0"/>
      </a:spcAft>
      <a:defRPr sz="2200" kern="1200">
        <a:solidFill>
          <a:srgbClr val="4F6228"/>
        </a:solidFill>
        <a:latin typeface="Verdana" pitchFamily="34" charset="0"/>
        <a:ea typeface="ＭＳ Ｐゴシック" charset="-128"/>
        <a:cs typeface="+mn-cs"/>
      </a:defRPr>
    </a:lvl4pPr>
    <a:lvl5pPr marL="1828800" algn="l" defTabSz="457200" rtl="0" fontAlgn="base">
      <a:spcBef>
        <a:spcPct val="0"/>
      </a:spcBef>
      <a:spcAft>
        <a:spcPct val="0"/>
      </a:spcAft>
      <a:defRPr sz="2200" kern="1200">
        <a:solidFill>
          <a:srgbClr val="4F6228"/>
        </a:solidFill>
        <a:latin typeface="Verdana" pitchFamily="34" charset="0"/>
        <a:ea typeface="ＭＳ Ｐゴシック" charset="-128"/>
        <a:cs typeface="+mn-cs"/>
      </a:defRPr>
    </a:lvl5pPr>
    <a:lvl6pPr marL="2286000" algn="l" defTabSz="914400" rtl="0" eaLnBrk="1" latinLnBrk="0" hangingPunct="1">
      <a:defRPr sz="2200" kern="1200">
        <a:solidFill>
          <a:srgbClr val="4F6228"/>
        </a:solidFill>
        <a:latin typeface="Verdana" pitchFamily="34" charset="0"/>
        <a:ea typeface="ＭＳ Ｐゴシック" charset="-128"/>
        <a:cs typeface="+mn-cs"/>
      </a:defRPr>
    </a:lvl6pPr>
    <a:lvl7pPr marL="2743200" algn="l" defTabSz="914400" rtl="0" eaLnBrk="1" latinLnBrk="0" hangingPunct="1">
      <a:defRPr sz="2200" kern="1200">
        <a:solidFill>
          <a:srgbClr val="4F6228"/>
        </a:solidFill>
        <a:latin typeface="Verdana" pitchFamily="34" charset="0"/>
        <a:ea typeface="ＭＳ Ｐゴシック" charset="-128"/>
        <a:cs typeface="+mn-cs"/>
      </a:defRPr>
    </a:lvl7pPr>
    <a:lvl8pPr marL="3200400" algn="l" defTabSz="914400" rtl="0" eaLnBrk="1" latinLnBrk="0" hangingPunct="1">
      <a:defRPr sz="2200" kern="1200">
        <a:solidFill>
          <a:srgbClr val="4F6228"/>
        </a:solidFill>
        <a:latin typeface="Verdana" pitchFamily="34" charset="0"/>
        <a:ea typeface="ＭＳ Ｐゴシック" charset="-128"/>
        <a:cs typeface="+mn-cs"/>
      </a:defRPr>
    </a:lvl8pPr>
    <a:lvl9pPr marL="3657600" algn="l" defTabSz="914400" rtl="0" eaLnBrk="1" latinLnBrk="0" hangingPunct="1">
      <a:defRPr sz="2200" kern="1200">
        <a:solidFill>
          <a:srgbClr val="4F6228"/>
        </a:solidFill>
        <a:latin typeface="Verdana"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D7E4BD"/>
    <a:srgbClr val="D7DA80"/>
    <a:srgbClr val="4F6228"/>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620"/>
    <p:restoredTop sz="99854" autoAdjust="0"/>
  </p:normalViewPr>
  <p:slideViewPr>
    <p:cSldViewPr snapToGrid="0" snapToObjects="1">
      <p:cViewPr>
        <p:scale>
          <a:sx n="100" d="100"/>
          <a:sy n="100" d="100"/>
        </p:scale>
        <p:origin x="-2600" y="-1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 Id="rId2"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solidFill>
                  <a:schemeClr val="tx1"/>
                </a:solidFill>
                <a:latin typeface="Verdana"/>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solidFill>
                  <a:schemeClr val="tx1"/>
                </a:solidFill>
              </a:defRPr>
            </a:lvl1pPr>
          </a:lstStyle>
          <a:p>
            <a:fld id="{DAECDB1B-A6BD-4CF2-8917-F214284D1BD3}" type="datetime1">
              <a:rPr lang="en-US"/>
              <a:pPr/>
              <a:t>9/27/11</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a:defRPr sz="1300">
                <a:solidFill>
                  <a:schemeClr val="tx1"/>
                </a:solidFill>
                <a:latin typeface="Verdana"/>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solidFill>
                  <a:schemeClr val="tx1"/>
                </a:solidFill>
              </a:defRPr>
            </a:lvl1pPr>
          </a:lstStyle>
          <a:p>
            <a:fld id="{5BE5E6ED-DD58-400C-AD05-57C5CA4EB9F1}"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31920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solidFill>
                  <a:schemeClr val="tx1"/>
                </a:solidFill>
                <a:latin typeface="Verdana"/>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solidFill>
                  <a:schemeClr val="tx1"/>
                </a:solidFill>
              </a:defRPr>
            </a:lvl1pPr>
          </a:lstStyle>
          <a:p>
            <a:fld id="{038AA629-8A94-455B-AE93-04389E456B46}" type="datetime1">
              <a:rPr lang="en-US"/>
              <a:pPr/>
              <a:t>9/27/11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a:defRPr sz="1300">
                <a:solidFill>
                  <a:schemeClr val="tx1"/>
                </a:solidFill>
                <a:latin typeface="Verdana"/>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solidFill>
                  <a:schemeClr val="tx1"/>
                </a:solidFill>
              </a:defRPr>
            </a:lvl1pPr>
          </a:lstStyle>
          <a:p>
            <a:fld id="{534821F9-5899-49C6-8A79-D14D33078DE9}"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138513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E851CE8-FF45-4F4C-9ED2-C32A62D63FD3}" type="slidenum">
              <a:rPr lang="fr-FR" smtClean="0"/>
              <a:pPr/>
              <a:t>16</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9218" name="Rectangle 13"/>
          <p:cNvSpPr>
            <a:spLocks noGrp="1" noChangeArrowheads="1"/>
          </p:cNvSpPr>
          <p:nvPr>
            <p:ph type="sldNum" sz="quarter" idx="5"/>
          </p:nvPr>
        </p:nvSpPr>
        <p:spPr bwMode="auto">
          <a:noFill/>
          <a:ln>
            <a:miter lim="800000"/>
            <a:headEnd/>
            <a:tailEnd/>
          </a:ln>
        </p:spPr>
        <p:txBody>
          <a:bodyPr/>
          <a:lstStyle/>
          <a:p>
            <a:fld id="{EFA7C8AE-BE1E-9145-B9DB-5F0E34E632B0}" type="slidenum">
              <a:rPr lang="en-CA"/>
              <a:pPr/>
              <a:t>19</a:t>
            </a:fld>
            <a:endParaRPr lang="en-CA"/>
          </a:p>
        </p:txBody>
      </p:sp>
      <p:sp>
        <p:nvSpPr>
          <p:cNvPr id="9219" name="Rectangle 1"/>
          <p:cNvSpPr txBox="1">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220" name="Rectangle 2"/>
          <p:cNvSpPr txBox="1">
            <a:spLocks noGrp="1" noChangeArrowheads="1"/>
          </p:cNvSpPr>
          <p:nvPr>
            <p:ph type="body" idx="1"/>
          </p:nvPr>
        </p:nvSpPr>
        <p:spPr bwMode="auto">
          <a:xfrm>
            <a:off x="731521" y="4560571"/>
            <a:ext cx="5842000" cy="4312206"/>
          </a:xfrm>
          <a:noFill/>
        </p:spPr>
        <p:txBody>
          <a:bodyPr wrap="none" numCol="1" anchor="ctr" anchorCtr="0" compatLnSpc="1">
            <a:prstTxWarp prst="textNoShape">
              <a:avLst/>
            </a:prstTxWarp>
          </a:bodyPr>
          <a:lstStyle/>
          <a:p>
            <a:pPr>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3314" name="Rectangle 13"/>
          <p:cNvSpPr>
            <a:spLocks noGrp="1" noChangeArrowheads="1"/>
          </p:cNvSpPr>
          <p:nvPr>
            <p:ph type="sldNum" sz="quarter" idx="5"/>
          </p:nvPr>
        </p:nvSpPr>
        <p:spPr bwMode="auto">
          <a:noFill/>
          <a:ln>
            <a:miter lim="800000"/>
            <a:headEnd/>
            <a:tailEnd/>
          </a:ln>
        </p:spPr>
        <p:txBody>
          <a:bodyPr/>
          <a:lstStyle/>
          <a:p>
            <a:fld id="{9AC3813C-B9D1-074C-B989-566A76BCAEE2}" type="slidenum">
              <a:rPr lang="en-CA"/>
              <a:pPr/>
              <a:t>20</a:t>
            </a:fld>
            <a:endParaRPr lang="en-CA"/>
          </a:p>
        </p:txBody>
      </p:sp>
      <p:sp>
        <p:nvSpPr>
          <p:cNvPr id="13315" name="Rectangle 1"/>
          <p:cNvSpPr txBox="1">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316" name="Rectangle 2"/>
          <p:cNvSpPr txBox="1">
            <a:spLocks noGrp="1" noChangeArrowheads="1"/>
          </p:cNvSpPr>
          <p:nvPr>
            <p:ph type="body" idx="1"/>
          </p:nvPr>
        </p:nvSpPr>
        <p:spPr bwMode="auto">
          <a:xfrm>
            <a:off x="731521" y="4560571"/>
            <a:ext cx="5842000" cy="4312206"/>
          </a:xfrm>
          <a:noFill/>
        </p:spPr>
        <p:txBody>
          <a:bodyPr wrap="none" numCol="1" anchor="ctr" anchorCtr="0" compatLnSpc="1">
            <a:prstTxWarp prst="textNoShape">
              <a:avLst/>
            </a:prstTxWarp>
          </a:bodyPr>
          <a:lstStyle/>
          <a:p>
            <a:pPr>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1266" name="Rectangle 13"/>
          <p:cNvSpPr>
            <a:spLocks noGrp="1" noChangeArrowheads="1"/>
          </p:cNvSpPr>
          <p:nvPr>
            <p:ph type="sldNum" sz="quarter" idx="5"/>
          </p:nvPr>
        </p:nvSpPr>
        <p:spPr bwMode="auto">
          <a:noFill/>
          <a:ln>
            <a:miter lim="800000"/>
            <a:headEnd/>
            <a:tailEnd/>
          </a:ln>
        </p:spPr>
        <p:txBody>
          <a:bodyPr/>
          <a:lstStyle/>
          <a:p>
            <a:fld id="{BC88C845-D4C7-0B4D-8353-95985616EAEC}" type="slidenum">
              <a:rPr lang="en-CA"/>
              <a:pPr/>
              <a:t>28</a:t>
            </a:fld>
            <a:endParaRPr lang="en-CA"/>
          </a:p>
        </p:txBody>
      </p:sp>
      <p:sp>
        <p:nvSpPr>
          <p:cNvPr id="11267" name="Rectangle 1"/>
          <p:cNvSpPr txBox="1">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8" name="Rectangle 2"/>
          <p:cNvSpPr txBox="1">
            <a:spLocks noGrp="1" noChangeArrowheads="1"/>
          </p:cNvSpPr>
          <p:nvPr>
            <p:ph type="body" idx="1"/>
          </p:nvPr>
        </p:nvSpPr>
        <p:spPr bwMode="auto">
          <a:xfrm>
            <a:off x="731521" y="4560571"/>
            <a:ext cx="5842000" cy="4312206"/>
          </a:xfrm>
          <a:noFill/>
        </p:spPr>
        <p:txBody>
          <a:bodyPr wrap="none" numCol="1" anchor="ctr" anchorCtr="0" compatLnSpc="1">
            <a:prstTxWarp prst="textNoShape">
              <a:avLst/>
            </a:prstTxWarp>
          </a:bodyPr>
          <a:lstStyle/>
          <a:p>
            <a:pPr>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vl1pPr>
          </a:lstStyle>
          <a:p>
            <a:r>
              <a:rPr lang="en-CA"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defTabSz="457200" rtl="0" fontAlgn="base">
              <a:spcBef>
                <a:spcPct val="0"/>
              </a:spcBef>
              <a:spcAft>
                <a:spcPct val="0"/>
              </a:spcAft>
              <a:buNone/>
              <a:defRPr lang="en-US" sz="3400" kern="1200" dirty="0">
                <a:solidFill>
                  <a:srgbClr val="4F6228"/>
                </a:solidFill>
                <a:latin typeface="Verdana"/>
                <a:ea typeface="ＭＳ Ｐゴシック" charset="-128"/>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r>
              <a:rPr lang="en-CA" smtClean="0"/>
              <a:t>Dixit</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LCWS11 Granada</a:t>
            </a:r>
            <a:endParaRPr lang="en-US" dirty="0"/>
          </a:p>
        </p:txBody>
      </p:sp>
      <p:sp>
        <p:nvSpPr>
          <p:cNvPr id="6" name="Slide Number Placeholder 5"/>
          <p:cNvSpPr>
            <a:spLocks noGrp="1"/>
          </p:cNvSpPr>
          <p:nvPr>
            <p:ph type="sldNum" sz="quarter" idx="12"/>
          </p:nvPr>
        </p:nvSpPr>
        <p:spPr/>
        <p:txBody>
          <a:bodyPr/>
          <a:lstStyle>
            <a:lvl1pPr>
              <a:defRPr/>
            </a:lvl1pPr>
          </a:lstStyle>
          <a:p>
            <a:fld id="{364AF838-0C78-4100-AF73-FB965BE6B88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rgbClr val="4F6228"/>
                </a:solidFill>
              </a:defRPr>
            </a:lvl1pPr>
            <a:lvl2pPr>
              <a:defRPr>
                <a:solidFill>
                  <a:srgbClr val="4F6228"/>
                </a:solidFill>
              </a:defRPr>
            </a:lvl2pPr>
            <a:lvl3pPr>
              <a:defRPr>
                <a:solidFill>
                  <a:srgbClr val="4F6228"/>
                </a:solidFill>
              </a:defRPr>
            </a:lvl3pPr>
            <a:lvl4pPr>
              <a:defRPr>
                <a:solidFill>
                  <a:srgbClr val="4F6228"/>
                </a:solidFill>
              </a:defRPr>
            </a:lvl4pPr>
            <a:lvl5pPr>
              <a:defRPr>
                <a:solidFill>
                  <a:srgbClr val="4F6228"/>
                </a:solidFill>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10"/>
          </p:nvPr>
        </p:nvSpPr>
        <p:spPr/>
        <p:txBody>
          <a:bodyPr/>
          <a:lstStyle>
            <a:lvl1pPr>
              <a:defRPr/>
            </a:lvl1pPr>
          </a:lstStyle>
          <a:p>
            <a:r>
              <a:rPr lang="en-CA" smtClean="0"/>
              <a:t>Dixit</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LCWS11 Granada</a:t>
            </a:r>
            <a:endParaRPr lang="en-US"/>
          </a:p>
        </p:txBody>
      </p:sp>
      <p:sp>
        <p:nvSpPr>
          <p:cNvPr id="6" name="Slide Number Placeholder 5"/>
          <p:cNvSpPr>
            <a:spLocks noGrp="1"/>
          </p:cNvSpPr>
          <p:nvPr>
            <p:ph type="sldNum" sz="quarter" idx="12"/>
          </p:nvPr>
        </p:nvSpPr>
        <p:spPr/>
        <p:txBody>
          <a:bodyPr/>
          <a:lstStyle>
            <a:lvl1pPr>
              <a:defRPr/>
            </a:lvl1pPr>
          </a:lstStyle>
          <a:p>
            <a:fld id="{95D1D7D1-E9E8-4F2D-B29D-F0741526152B}" type="slidenum">
              <a:rPr lang="en-US"/>
              <a:pPr/>
              <a:t>‹#›</a:t>
            </a:fld>
            <a:endParaRPr lang="en-US">
              <a:solidFill>
                <a:srgbClr val="215968"/>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4F6228"/>
                </a:solidFill>
              </a:defRPr>
            </a:lvl1pPr>
            <a:lvl2pPr>
              <a:defRPr>
                <a:solidFill>
                  <a:srgbClr val="4F6228"/>
                </a:solidFill>
              </a:defRPr>
            </a:lvl2pPr>
            <a:lvl3pPr>
              <a:defRPr>
                <a:solidFill>
                  <a:srgbClr val="4F6228"/>
                </a:solidFill>
              </a:defRPr>
            </a:lvl3pPr>
            <a:lvl4pPr>
              <a:defRPr>
                <a:solidFill>
                  <a:srgbClr val="4F6228"/>
                </a:solidFill>
              </a:defRPr>
            </a:lvl4pPr>
            <a:lvl5pPr>
              <a:defRPr>
                <a:solidFill>
                  <a:srgbClr val="4F6228"/>
                </a:solidFill>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10"/>
          </p:nvPr>
        </p:nvSpPr>
        <p:spPr/>
        <p:txBody>
          <a:bodyPr/>
          <a:lstStyle>
            <a:lvl1pPr>
              <a:defRPr/>
            </a:lvl1pPr>
          </a:lstStyle>
          <a:p>
            <a:r>
              <a:rPr lang="en-CA" smtClean="0"/>
              <a:t>Dixit</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LCWS11 Granada</a:t>
            </a:r>
            <a:endParaRPr lang="en-US"/>
          </a:p>
        </p:txBody>
      </p:sp>
      <p:sp>
        <p:nvSpPr>
          <p:cNvPr id="6" name="Slide Number Placeholder 5"/>
          <p:cNvSpPr>
            <a:spLocks noGrp="1"/>
          </p:cNvSpPr>
          <p:nvPr>
            <p:ph type="sldNum" sz="quarter" idx="12"/>
          </p:nvPr>
        </p:nvSpPr>
        <p:spPr/>
        <p:txBody>
          <a:bodyPr/>
          <a:lstStyle>
            <a:lvl1pPr>
              <a:defRPr/>
            </a:lvl1pPr>
          </a:lstStyle>
          <a:p>
            <a:fld id="{0A096A35-F456-4EE6-A8A8-EA48D0734696}" type="slidenum">
              <a:rPr lang="en-US"/>
              <a:pPr/>
              <a:t>‹#›</a:t>
            </a:fld>
            <a:endParaRPr lang="en-US">
              <a:solidFill>
                <a:srgbClr val="215968"/>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Vide">
    <p:spTree>
      <p:nvGrpSpPr>
        <p:cNvPr id="1" name=""/>
        <p:cNvGrpSpPr/>
        <p:nvPr/>
      </p:nvGrpSpPr>
      <p:grpSpPr>
        <a:xfrm>
          <a:off x="0" y="0"/>
          <a:ext cx="0" cy="0"/>
          <a:chOff x="0" y="0"/>
          <a:chExt cx="0" cy="0"/>
        </a:xfrm>
      </p:grpSpPr>
      <p:sp>
        <p:nvSpPr>
          <p:cNvPr id="17" name="Espace réservé du contenu 2"/>
          <p:cNvSpPr>
            <a:spLocks noGrp="1"/>
          </p:cNvSpPr>
          <p:nvPr>
            <p:ph idx="1"/>
          </p:nvPr>
        </p:nvSpPr>
        <p:spPr>
          <a:xfrm>
            <a:off x="685800" y="825500"/>
            <a:ext cx="7772400" cy="4114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Titre 1"/>
          <p:cNvSpPr>
            <a:spLocks noGrp="1"/>
          </p:cNvSpPr>
          <p:nvPr>
            <p:ph type="title"/>
          </p:nvPr>
        </p:nvSpPr>
        <p:spPr>
          <a:xfrm>
            <a:off x="505098" y="-8792"/>
            <a:ext cx="7829006" cy="432000"/>
          </a:xfrm>
          <a:prstGeom prst="rect">
            <a:avLst/>
          </a:prstGeom>
          <a:effectLst>
            <a:outerShdw blurRad="63500" sx="184000" sy="184000" algn="ctr" rotWithShape="0">
              <a:prstClr val="black">
                <a:alpha val="40000"/>
              </a:prstClr>
            </a:outerShdw>
          </a:effectLst>
        </p:spPr>
        <p:txBody>
          <a:bodyPr/>
          <a:lstStyle>
            <a:lvl1pPr>
              <a:defRPr sz="2000">
                <a:solidFill>
                  <a:srgbClr val="E60000"/>
                </a:solidFill>
                <a:effectLst>
                  <a:outerShdw blurRad="127000" dist="25400" dir="2700000" algn="tl" rotWithShape="0">
                    <a:srgbClr val="C00000">
                      <a:alpha val="50000"/>
                    </a:srgbClr>
                  </a:outerShdw>
                </a:effectLst>
                <a:latin typeface="Bookman Old Style" pitchFamily="18" charset="0"/>
              </a:defRPr>
            </a:lvl1pPr>
          </a:lstStyle>
          <a:p>
            <a:r>
              <a:rPr lang="fr-FR" dirty="0" smtClean="0"/>
              <a:t>Cliquez pour modifier le style du titre</a:t>
            </a:r>
            <a:endParaRPr lang="fr-FR" dirty="0"/>
          </a:p>
        </p:txBody>
      </p:sp>
      <p:sp>
        <p:nvSpPr>
          <p:cNvPr id="5" name="Rectangle 4"/>
          <p:cNvSpPr>
            <a:spLocks noGrp="1" noChangeArrowheads="1"/>
          </p:cNvSpPr>
          <p:nvPr>
            <p:ph type="sldNum" sz="quarter" idx="10"/>
          </p:nvPr>
        </p:nvSpPr>
        <p:spPr/>
        <p:txBody>
          <a:bodyPr/>
          <a:lstStyle>
            <a:lvl1pPr algn="r">
              <a:defRPr sz="1000">
                <a:solidFill>
                  <a:srgbClr val="253971"/>
                </a:solidFill>
                <a:latin typeface="Bookman Old Style" pitchFamily="18" charset="0"/>
                <a:cs typeface="+mn-cs"/>
              </a:defRPr>
            </a:lvl1pPr>
          </a:lstStyle>
          <a:p>
            <a:pPr>
              <a:defRPr/>
            </a:pPr>
            <a:fld id="{BC4A5128-43FF-4A54-BDD3-53E7667F9A13}" type="slidenum">
              <a:rPr lang="en-US"/>
              <a:pPr>
                <a:defRPr/>
              </a:pPr>
              <a:t>‹#›</a:t>
            </a:fld>
            <a:endParaRPr lang="en-US"/>
          </a:p>
        </p:txBody>
      </p:sp>
      <p:sp>
        <p:nvSpPr>
          <p:cNvPr id="6" name="Rectangle 5"/>
          <p:cNvSpPr>
            <a:spLocks noGrp="1" noChangeArrowheads="1"/>
          </p:cNvSpPr>
          <p:nvPr>
            <p:ph type="dt" sz="half" idx="11"/>
          </p:nvPr>
        </p:nvSpPr>
        <p:spPr/>
        <p:txBody>
          <a:bodyPr/>
          <a:lstStyle>
            <a:lvl1pPr algn="l">
              <a:defRPr sz="1000">
                <a:solidFill>
                  <a:srgbClr val="253971"/>
                </a:solidFill>
                <a:latin typeface="Bookman Old Style" pitchFamily="18" charset="0"/>
                <a:cs typeface="+mn-cs"/>
              </a:defRPr>
            </a:lvl1pPr>
          </a:lstStyle>
          <a:p>
            <a:pPr>
              <a:defRPr/>
            </a:pPr>
            <a:r>
              <a:rPr lang="en-CA" smtClean="0"/>
              <a:t>Dixit</a:t>
            </a:r>
            <a:endParaRPr lang="en-US"/>
          </a:p>
        </p:txBody>
      </p:sp>
      <p:sp>
        <p:nvSpPr>
          <p:cNvPr id="7" name="Espace réservé du pied de page 4"/>
          <p:cNvSpPr>
            <a:spLocks noGrp="1"/>
          </p:cNvSpPr>
          <p:nvPr>
            <p:ph type="ftr" sz="quarter" idx="12"/>
          </p:nvPr>
        </p:nvSpPr>
        <p:spPr/>
        <p:txBody>
          <a:bodyPr/>
          <a:lstStyle>
            <a:lvl1pPr algn="ctr">
              <a:defRPr sz="1000">
                <a:solidFill>
                  <a:srgbClr val="253971"/>
                </a:solidFill>
                <a:latin typeface="Bookman Old Style" pitchFamily="18" charset="0"/>
                <a:cs typeface="+mn-cs"/>
              </a:defRPr>
            </a:lvl1pPr>
          </a:lstStyle>
          <a:p>
            <a:pPr>
              <a:defRPr/>
            </a:pPr>
            <a:r>
              <a:rPr lang="en-US" smtClean="0"/>
              <a:t>LCWS11 Granada</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048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8_Vide">
    <p:spTree>
      <p:nvGrpSpPr>
        <p:cNvPr id="1" name=""/>
        <p:cNvGrpSpPr/>
        <p:nvPr/>
      </p:nvGrpSpPr>
      <p:grpSpPr>
        <a:xfrm>
          <a:off x="0" y="0"/>
          <a:ext cx="0" cy="0"/>
          <a:chOff x="0" y="0"/>
          <a:chExt cx="0" cy="0"/>
        </a:xfrm>
      </p:grpSpPr>
      <p:sp>
        <p:nvSpPr>
          <p:cNvPr id="17" name="Espace réservé du contenu 2"/>
          <p:cNvSpPr>
            <a:spLocks noGrp="1"/>
          </p:cNvSpPr>
          <p:nvPr>
            <p:ph idx="1"/>
          </p:nvPr>
        </p:nvSpPr>
        <p:spPr>
          <a:xfrm>
            <a:off x="685800" y="825500"/>
            <a:ext cx="7772400" cy="4114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Titre 1"/>
          <p:cNvSpPr>
            <a:spLocks noGrp="1"/>
          </p:cNvSpPr>
          <p:nvPr>
            <p:ph type="title"/>
          </p:nvPr>
        </p:nvSpPr>
        <p:spPr>
          <a:xfrm>
            <a:off x="505098" y="-8792"/>
            <a:ext cx="7829006" cy="432000"/>
          </a:xfrm>
          <a:prstGeom prst="rect">
            <a:avLst/>
          </a:prstGeom>
          <a:effectLst>
            <a:outerShdw blurRad="63500" sx="184000" sy="184000" algn="ctr" rotWithShape="0">
              <a:prstClr val="black">
                <a:alpha val="40000"/>
              </a:prstClr>
            </a:outerShdw>
          </a:effectLst>
        </p:spPr>
        <p:txBody>
          <a:bodyPr/>
          <a:lstStyle>
            <a:lvl1pPr>
              <a:defRPr sz="2000">
                <a:solidFill>
                  <a:srgbClr val="E60000"/>
                </a:solidFill>
                <a:effectLst>
                  <a:outerShdw blurRad="127000" dist="25400" dir="2700000" algn="tl" rotWithShape="0">
                    <a:srgbClr val="C00000">
                      <a:alpha val="50000"/>
                    </a:srgbClr>
                  </a:outerShdw>
                </a:effectLst>
                <a:latin typeface="Bookman Old Style" pitchFamily="18" charset="0"/>
              </a:defRPr>
            </a:lvl1pPr>
          </a:lstStyle>
          <a:p>
            <a:r>
              <a:rPr lang="fr-FR" dirty="0" smtClean="0"/>
              <a:t>Cliquez pour modifier le style du titre</a:t>
            </a:r>
            <a:endParaRPr lang="fr-FR" dirty="0"/>
          </a:p>
        </p:txBody>
      </p:sp>
      <p:sp>
        <p:nvSpPr>
          <p:cNvPr id="5" name="Rectangle 4"/>
          <p:cNvSpPr>
            <a:spLocks noGrp="1" noChangeArrowheads="1"/>
          </p:cNvSpPr>
          <p:nvPr>
            <p:ph type="sldNum" sz="quarter" idx="10"/>
          </p:nvPr>
        </p:nvSpPr>
        <p:spPr/>
        <p:txBody>
          <a:bodyPr/>
          <a:lstStyle>
            <a:lvl1pPr algn="r">
              <a:defRPr sz="1000">
                <a:solidFill>
                  <a:srgbClr val="253971"/>
                </a:solidFill>
                <a:latin typeface="Bookman Old Style" pitchFamily="18" charset="0"/>
                <a:cs typeface="+mn-cs"/>
              </a:defRPr>
            </a:lvl1pPr>
          </a:lstStyle>
          <a:p>
            <a:pPr>
              <a:defRPr/>
            </a:pPr>
            <a:fld id="{BC4A5128-43FF-4A54-BDD3-53E7667F9A13}" type="slidenum">
              <a:rPr lang="en-US"/>
              <a:pPr>
                <a:defRPr/>
              </a:pPr>
              <a:t>‹#›</a:t>
            </a:fld>
            <a:endParaRPr lang="en-US"/>
          </a:p>
        </p:txBody>
      </p:sp>
      <p:sp>
        <p:nvSpPr>
          <p:cNvPr id="6" name="Rectangle 5"/>
          <p:cNvSpPr>
            <a:spLocks noGrp="1" noChangeArrowheads="1"/>
          </p:cNvSpPr>
          <p:nvPr>
            <p:ph type="dt" sz="half" idx="11"/>
          </p:nvPr>
        </p:nvSpPr>
        <p:spPr/>
        <p:txBody>
          <a:bodyPr/>
          <a:lstStyle>
            <a:lvl1pPr algn="l">
              <a:defRPr sz="1000">
                <a:solidFill>
                  <a:srgbClr val="253971"/>
                </a:solidFill>
                <a:latin typeface="Bookman Old Style" pitchFamily="18" charset="0"/>
                <a:cs typeface="+mn-cs"/>
              </a:defRPr>
            </a:lvl1pPr>
          </a:lstStyle>
          <a:p>
            <a:pPr>
              <a:defRPr/>
            </a:pPr>
            <a:r>
              <a:rPr lang="en-CA" smtClean="0"/>
              <a:t>Dixit</a:t>
            </a:r>
            <a:endParaRPr lang="en-US"/>
          </a:p>
        </p:txBody>
      </p:sp>
      <p:sp>
        <p:nvSpPr>
          <p:cNvPr id="7" name="Espace réservé du pied de page 4"/>
          <p:cNvSpPr>
            <a:spLocks noGrp="1"/>
          </p:cNvSpPr>
          <p:nvPr>
            <p:ph type="ftr" sz="quarter" idx="12"/>
          </p:nvPr>
        </p:nvSpPr>
        <p:spPr/>
        <p:txBody>
          <a:bodyPr/>
          <a:lstStyle>
            <a:lvl1pPr algn="ctr">
              <a:defRPr sz="1000">
                <a:solidFill>
                  <a:srgbClr val="253971"/>
                </a:solidFill>
                <a:latin typeface="Bookman Old Style" pitchFamily="18" charset="0"/>
                <a:cs typeface="+mn-cs"/>
              </a:defRPr>
            </a:lvl1pPr>
          </a:lstStyle>
          <a:p>
            <a:pPr>
              <a:defRPr/>
            </a:pPr>
            <a:r>
              <a:rPr lang="en-US" smtClean="0"/>
              <a:t>LCWS11 Granada</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048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5_Vide">
    <p:spTree>
      <p:nvGrpSpPr>
        <p:cNvPr id="1" name=""/>
        <p:cNvGrpSpPr/>
        <p:nvPr/>
      </p:nvGrpSpPr>
      <p:grpSpPr>
        <a:xfrm>
          <a:off x="0" y="0"/>
          <a:ext cx="0" cy="0"/>
          <a:chOff x="0" y="0"/>
          <a:chExt cx="0" cy="0"/>
        </a:xfrm>
      </p:grpSpPr>
      <p:sp>
        <p:nvSpPr>
          <p:cNvPr id="17" name="Espace réservé du contenu 2"/>
          <p:cNvSpPr>
            <a:spLocks noGrp="1"/>
          </p:cNvSpPr>
          <p:nvPr>
            <p:ph idx="1"/>
          </p:nvPr>
        </p:nvSpPr>
        <p:spPr>
          <a:xfrm>
            <a:off x="685800" y="825500"/>
            <a:ext cx="7772400" cy="4114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Titre 1"/>
          <p:cNvSpPr>
            <a:spLocks noGrp="1"/>
          </p:cNvSpPr>
          <p:nvPr>
            <p:ph type="title"/>
          </p:nvPr>
        </p:nvSpPr>
        <p:spPr>
          <a:xfrm>
            <a:off x="505098" y="-8792"/>
            <a:ext cx="7829006" cy="432000"/>
          </a:xfrm>
          <a:prstGeom prst="rect">
            <a:avLst/>
          </a:prstGeom>
          <a:effectLst>
            <a:outerShdw blurRad="63500" sx="184000" sy="184000" algn="ctr" rotWithShape="0">
              <a:prstClr val="black">
                <a:alpha val="40000"/>
              </a:prstClr>
            </a:outerShdw>
          </a:effectLst>
        </p:spPr>
        <p:txBody>
          <a:bodyPr/>
          <a:lstStyle>
            <a:lvl1pPr>
              <a:defRPr sz="2000">
                <a:solidFill>
                  <a:srgbClr val="E60000"/>
                </a:solidFill>
                <a:effectLst>
                  <a:outerShdw blurRad="127000" dist="25400" dir="2700000" algn="tl" rotWithShape="0">
                    <a:srgbClr val="C00000">
                      <a:alpha val="50000"/>
                    </a:srgbClr>
                  </a:outerShdw>
                </a:effectLst>
                <a:latin typeface="Bookman Old Style" pitchFamily="18" charset="0"/>
              </a:defRPr>
            </a:lvl1pPr>
          </a:lstStyle>
          <a:p>
            <a:r>
              <a:rPr lang="fr-FR" dirty="0" smtClean="0"/>
              <a:t>Cliquez pour modifier le style du titre</a:t>
            </a:r>
            <a:endParaRPr lang="fr-FR" dirty="0"/>
          </a:p>
        </p:txBody>
      </p:sp>
      <p:sp>
        <p:nvSpPr>
          <p:cNvPr id="5" name="Rectangle 4"/>
          <p:cNvSpPr>
            <a:spLocks noGrp="1" noChangeArrowheads="1"/>
          </p:cNvSpPr>
          <p:nvPr>
            <p:ph type="sldNum" sz="quarter" idx="10"/>
          </p:nvPr>
        </p:nvSpPr>
        <p:spPr/>
        <p:txBody>
          <a:bodyPr/>
          <a:lstStyle>
            <a:lvl1pPr algn="r">
              <a:defRPr sz="1000">
                <a:solidFill>
                  <a:srgbClr val="253971"/>
                </a:solidFill>
                <a:latin typeface="Bookman Old Style" pitchFamily="18" charset="0"/>
                <a:cs typeface="+mn-cs"/>
              </a:defRPr>
            </a:lvl1pPr>
          </a:lstStyle>
          <a:p>
            <a:pPr>
              <a:defRPr/>
            </a:pPr>
            <a:fld id="{BC4A5128-43FF-4A54-BDD3-53E7667F9A13}" type="slidenum">
              <a:rPr lang="en-US"/>
              <a:pPr>
                <a:defRPr/>
              </a:pPr>
              <a:t>‹#›</a:t>
            </a:fld>
            <a:endParaRPr lang="en-US"/>
          </a:p>
        </p:txBody>
      </p:sp>
      <p:sp>
        <p:nvSpPr>
          <p:cNvPr id="6" name="Rectangle 5"/>
          <p:cNvSpPr>
            <a:spLocks noGrp="1" noChangeArrowheads="1"/>
          </p:cNvSpPr>
          <p:nvPr>
            <p:ph type="dt" sz="half" idx="11"/>
          </p:nvPr>
        </p:nvSpPr>
        <p:spPr/>
        <p:txBody>
          <a:bodyPr/>
          <a:lstStyle>
            <a:lvl1pPr algn="l">
              <a:defRPr sz="1000">
                <a:solidFill>
                  <a:srgbClr val="253971"/>
                </a:solidFill>
                <a:latin typeface="Bookman Old Style" pitchFamily="18" charset="0"/>
                <a:cs typeface="+mn-cs"/>
              </a:defRPr>
            </a:lvl1pPr>
          </a:lstStyle>
          <a:p>
            <a:pPr>
              <a:defRPr/>
            </a:pPr>
            <a:r>
              <a:rPr lang="en-CA" smtClean="0"/>
              <a:t>Dixit</a:t>
            </a:r>
            <a:endParaRPr lang="en-US"/>
          </a:p>
        </p:txBody>
      </p:sp>
      <p:sp>
        <p:nvSpPr>
          <p:cNvPr id="7" name="Espace réservé du pied de page 4"/>
          <p:cNvSpPr>
            <a:spLocks noGrp="1"/>
          </p:cNvSpPr>
          <p:nvPr>
            <p:ph type="ftr" sz="quarter" idx="12"/>
          </p:nvPr>
        </p:nvSpPr>
        <p:spPr/>
        <p:txBody>
          <a:bodyPr/>
          <a:lstStyle>
            <a:lvl1pPr algn="ctr">
              <a:defRPr sz="1000">
                <a:solidFill>
                  <a:srgbClr val="253971"/>
                </a:solidFill>
                <a:latin typeface="Bookman Old Style" pitchFamily="18" charset="0"/>
                <a:cs typeface="+mn-cs"/>
              </a:defRPr>
            </a:lvl1pPr>
          </a:lstStyle>
          <a:p>
            <a:pPr>
              <a:defRPr/>
            </a:pPr>
            <a:r>
              <a:rPr lang="en-US" smtClean="0"/>
              <a:t>LCWS11 Granada</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04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Click to edit Master title style</a:t>
            </a:r>
            <a:endParaRPr lang="en-US" dirty="0"/>
          </a:p>
        </p:txBody>
      </p:sp>
      <p:sp>
        <p:nvSpPr>
          <p:cNvPr id="3" name="Content Placeholder 2"/>
          <p:cNvSpPr>
            <a:spLocks noGrp="1"/>
          </p:cNvSpPr>
          <p:nvPr>
            <p:ph idx="1"/>
          </p:nvPr>
        </p:nvSpPr>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10"/>
          </p:nvPr>
        </p:nvSpPr>
        <p:spPr/>
        <p:txBody>
          <a:bodyPr/>
          <a:lstStyle>
            <a:lvl1pPr>
              <a:defRPr/>
            </a:lvl1pPr>
          </a:lstStyle>
          <a:p>
            <a:r>
              <a:rPr lang="en-CA" smtClean="0"/>
              <a:t>Dixit</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LCWS11 Granada</a:t>
            </a:r>
            <a:endParaRPr lang="en-US" dirty="0"/>
          </a:p>
        </p:txBody>
      </p:sp>
      <p:sp>
        <p:nvSpPr>
          <p:cNvPr id="6" name="Slide Number Placeholder 5"/>
          <p:cNvSpPr>
            <a:spLocks noGrp="1"/>
          </p:cNvSpPr>
          <p:nvPr>
            <p:ph type="sldNum" sz="quarter" idx="12"/>
          </p:nvPr>
        </p:nvSpPr>
        <p:spPr/>
        <p:txBody>
          <a:bodyPr/>
          <a:lstStyle>
            <a:lvl1pPr>
              <a:defRPr/>
            </a:lvl1pPr>
          </a:lstStyle>
          <a:p>
            <a:fld id="{27908963-B41D-4472-B7D5-8070E85A06A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solidFill>
                  <a:srgbClr val="4F6228"/>
                </a:solidFill>
              </a:defRPr>
            </a:lvl1pPr>
          </a:lstStyle>
          <a:p>
            <a:r>
              <a:rPr lang="en-CA"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4F622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smtClean="0"/>
              <a:t>Click to edit Master text styles</a:t>
            </a:r>
          </a:p>
        </p:txBody>
      </p:sp>
      <p:sp>
        <p:nvSpPr>
          <p:cNvPr id="4" name="Date Placeholder 3"/>
          <p:cNvSpPr>
            <a:spLocks noGrp="1"/>
          </p:cNvSpPr>
          <p:nvPr>
            <p:ph type="dt" sz="half" idx="10"/>
          </p:nvPr>
        </p:nvSpPr>
        <p:spPr/>
        <p:txBody>
          <a:bodyPr/>
          <a:lstStyle>
            <a:lvl1pPr>
              <a:defRPr/>
            </a:lvl1pPr>
          </a:lstStyle>
          <a:p>
            <a:r>
              <a:rPr lang="en-CA" smtClean="0"/>
              <a:t>Dixit</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LCWS11 Granada</a:t>
            </a:r>
            <a:endParaRPr lang="en-US"/>
          </a:p>
        </p:txBody>
      </p:sp>
      <p:sp>
        <p:nvSpPr>
          <p:cNvPr id="6" name="Slide Number Placeholder 5"/>
          <p:cNvSpPr>
            <a:spLocks noGrp="1"/>
          </p:cNvSpPr>
          <p:nvPr>
            <p:ph type="sldNum" sz="quarter" idx="12"/>
          </p:nvPr>
        </p:nvSpPr>
        <p:spPr/>
        <p:txBody>
          <a:bodyPr/>
          <a:lstStyle>
            <a:lvl1pPr>
              <a:defRPr/>
            </a:lvl1pPr>
          </a:lstStyle>
          <a:p>
            <a:fld id="{6BF238E5-CA59-44F1-BF78-C89331AE817E}" type="slidenum">
              <a:rPr lang="en-US"/>
              <a:pPr/>
              <a:t>‹#›</a:t>
            </a:fld>
            <a:endParaRPr lang="en-US">
              <a:solidFill>
                <a:srgbClr val="215968"/>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5" name="Date Placeholder 3"/>
          <p:cNvSpPr>
            <a:spLocks noGrp="1"/>
          </p:cNvSpPr>
          <p:nvPr>
            <p:ph type="dt" sz="half" idx="10"/>
          </p:nvPr>
        </p:nvSpPr>
        <p:spPr/>
        <p:txBody>
          <a:bodyPr/>
          <a:lstStyle>
            <a:lvl1pPr>
              <a:defRPr/>
            </a:lvl1pPr>
          </a:lstStyle>
          <a:p>
            <a:r>
              <a:rPr lang="en-CA" smtClean="0"/>
              <a:t>Dixit</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LCWS11 Granada</a:t>
            </a:r>
            <a:endParaRPr lang="en-US"/>
          </a:p>
        </p:txBody>
      </p:sp>
      <p:sp>
        <p:nvSpPr>
          <p:cNvPr id="7" name="Slide Number Placeholder 5"/>
          <p:cNvSpPr>
            <a:spLocks noGrp="1"/>
          </p:cNvSpPr>
          <p:nvPr>
            <p:ph type="sldNum" sz="quarter" idx="12"/>
          </p:nvPr>
        </p:nvSpPr>
        <p:spPr/>
        <p:txBody>
          <a:bodyPr/>
          <a:lstStyle>
            <a:lvl1pPr>
              <a:defRPr/>
            </a:lvl1pPr>
          </a:lstStyle>
          <a:p>
            <a:fld id="{69D0D793-550A-419C-B13C-BB047BB795C3}" type="slidenum">
              <a:rPr lang="en-US"/>
              <a:pPr/>
              <a:t>‹#›</a:t>
            </a:fld>
            <a:endParaRPr lang="en-US">
              <a:solidFill>
                <a:srgbClr val="215968"/>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7" name="Date Placeholder 3"/>
          <p:cNvSpPr>
            <a:spLocks noGrp="1"/>
          </p:cNvSpPr>
          <p:nvPr>
            <p:ph type="dt" sz="half" idx="10"/>
          </p:nvPr>
        </p:nvSpPr>
        <p:spPr/>
        <p:txBody>
          <a:bodyPr/>
          <a:lstStyle>
            <a:lvl1pPr>
              <a:defRPr/>
            </a:lvl1pPr>
          </a:lstStyle>
          <a:p>
            <a:r>
              <a:rPr lang="en-CA" smtClean="0"/>
              <a:t>Dixit</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LCWS11 Granada</a:t>
            </a:r>
            <a:endParaRPr lang="en-US"/>
          </a:p>
        </p:txBody>
      </p:sp>
      <p:sp>
        <p:nvSpPr>
          <p:cNvPr id="9" name="Slide Number Placeholder 5"/>
          <p:cNvSpPr>
            <a:spLocks noGrp="1"/>
          </p:cNvSpPr>
          <p:nvPr>
            <p:ph type="sldNum" sz="quarter" idx="12"/>
          </p:nvPr>
        </p:nvSpPr>
        <p:spPr/>
        <p:txBody>
          <a:bodyPr/>
          <a:lstStyle>
            <a:lvl1pPr>
              <a:defRPr/>
            </a:lvl1pPr>
          </a:lstStyle>
          <a:p>
            <a:fld id="{B011EFE5-D3B4-4C59-9952-BCA22F9527FE}" type="slidenum">
              <a:rPr lang="en-US"/>
              <a:pPr/>
              <a:t>‹#›</a:t>
            </a:fld>
            <a:endParaRPr lang="en-US">
              <a:solidFill>
                <a:srgbClr val="215968"/>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r>
              <a:rPr lang="en-CA" smtClean="0"/>
              <a:t>Dixit</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LCWS11 Granada</a:t>
            </a:r>
            <a:endParaRPr lang="en-US"/>
          </a:p>
        </p:txBody>
      </p:sp>
      <p:sp>
        <p:nvSpPr>
          <p:cNvPr id="5" name="Slide Number Placeholder 5"/>
          <p:cNvSpPr>
            <a:spLocks noGrp="1"/>
          </p:cNvSpPr>
          <p:nvPr>
            <p:ph type="sldNum" sz="quarter" idx="12"/>
          </p:nvPr>
        </p:nvSpPr>
        <p:spPr/>
        <p:txBody>
          <a:bodyPr/>
          <a:lstStyle>
            <a:lvl1pPr>
              <a:defRPr/>
            </a:lvl1pPr>
          </a:lstStyle>
          <a:p>
            <a:fld id="{AE9727CE-0D3A-4D24-BF7A-C7262E9A3A03}" type="slidenum">
              <a:rPr lang="en-US"/>
              <a:pPr/>
              <a:t>‹#›</a:t>
            </a:fld>
            <a:endParaRPr lang="en-US">
              <a:solidFill>
                <a:srgbClr val="215968"/>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CA" smtClean="0"/>
              <a:t>Dixit</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LCWS11 Granada</a:t>
            </a:r>
            <a:endParaRPr lang="en-US"/>
          </a:p>
        </p:txBody>
      </p:sp>
      <p:sp>
        <p:nvSpPr>
          <p:cNvPr id="4" name="Slide Number Placeholder 5"/>
          <p:cNvSpPr>
            <a:spLocks noGrp="1"/>
          </p:cNvSpPr>
          <p:nvPr>
            <p:ph type="sldNum" sz="quarter" idx="12"/>
          </p:nvPr>
        </p:nvSpPr>
        <p:spPr/>
        <p:txBody>
          <a:bodyPr/>
          <a:lstStyle>
            <a:lvl1pPr>
              <a:defRPr/>
            </a:lvl1pPr>
          </a:lstStyle>
          <a:p>
            <a:fld id="{5C87B0EE-A0E3-44AE-8CCE-E78EE95B22F9}" type="slidenum">
              <a:rPr lang="en-US"/>
              <a:pPr/>
              <a:t>‹#›</a:t>
            </a:fld>
            <a:endParaRPr lang="en-US">
              <a:solidFill>
                <a:srgbClr val="215968"/>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CA"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b="0">
                <a:solidFill>
                  <a:srgbClr val="4F6228"/>
                </a:solidFill>
              </a:defRPr>
            </a:lvl1pPr>
            <a:lvl2pPr>
              <a:defRPr sz="2800" b="0">
                <a:solidFill>
                  <a:srgbClr val="4F6228"/>
                </a:solidFill>
              </a:defRPr>
            </a:lvl2pPr>
            <a:lvl3pPr>
              <a:defRPr sz="2400" b="0">
                <a:solidFill>
                  <a:srgbClr val="4F6228"/>
                </a:solidFill>
              </a:defRPr>
            </a:lvl3pPr>
            <a:lvl4pPr>
              <a:defRPr sz="2000" b="0">
                <a:solidFill>
                  <a:srgbClr val="4F6228"/>
                </a:solidFill>
              </a:defRPr>
            </a:lvl4pPr>
            <a:lvl5pPr>
              <a:defRPr sz="2000" b="0">
                <a:solidFill>
                  <a:srgbClr val="4F6228"/>
                </a:solidFill>
              </a:defRPr>
            </a:lvl5pPr>
            <a:lvl6pPr>
              <a:defRPr sz="2000"/>
            </a:lvl6pPr>
            <a:lvl7pPr>
              <a:defRPr sz="2000"/>
            </a:lvl7pPr>
            <a:lvl8pPr>
              <a:defRPr sz="2000"/>
            </a:lvl8pPr>
            <a:lvl9pPr>
              <a:defRPr sz="20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4F622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5" name="Date Placeholder 3"/>
          <p:cNvSpPr>
            <a:spLocks noGrp="1"/>
          </p:cNvSpPr>
          <p:nvPr>
            <p:ph type="dt" sz="half" idx="10"/>
          </p:nvPr>
        </p:nvSpPr>
        <p:spPr/>
        <p:txBody>
          <a:bodyPr/>
          <a:lstStyle>
            <a:lvl1pPr>
              <a:defRPr/>
            </a:lvl1pPr>
          </a:lstStyle>
          <a:p>
            <a:r>
              <a:rPr lang="en-CA" smtClean="0"/>
              <a:t>Dixit</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LCWS11 Granada</a:t>
            </a:r>
            <a:endParaRPr lang="en-US"/>
          </a:p>
        </p:txBody>
      </p:sp>
      <p:sp>
        <p:nvSpPr>
          <p:cNvPr id="7" name="Slide Number Placeholder 5"/>
          <p:cNvSpPr>
            <a:spLocks noGrp="1"/>
          </p:cNvSpPr>
          <p:nvPr>
            <p:ph type="sldNum" sz="quarter" idx="12"/>
          </p:nvPr>
        </p:nvSpPr>
        <p:spPr/>
        <p:txBody>
          <a:bodyPr/>
          <a:lstStyle>
            <a:lvl1pPr>
              <a:defRPr/>
            </a:lvl1pPr>
          </a:lstStyle>
          <a:p>
            <a:fld id="{31446923-D4E5-43E9-A3E3-5DC9C89C23A5}" type="slidenum">
              <a:rPr lang="en-US"/>
              <a:pPr/>
              <a:t>‹#›</a:t>
            </a:fld>
            <a:endParaRPr lang="en-US">
              <a:solidFill>
                <a:srgbClr val="215968"/>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CA"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4F622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5" name="Date Placeholder 3"/>
          <p:cNvSpPr>
            <a:spLocks noGrp="1"/>
          </p:cNvSpPr>
          <p:nvPr>
            <p:ph type="dt" sz="half" idx="10"/>
          </p:nvPr>
        </p:nvSpPr>
        <p:spPr/>
        <p:txBody>
          <a:bodyPr/>
          <a:lstStyle>
            <a:lvl1pPr>
              <a:defRPr/>
            </a:lvl1pPr>
          </a:lstStyle>
          <a:p>
            <a:r>
              <a:rPr lang="en-CA" smtClean="0"/>
              <a:t>Dixit</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LCWS11 Granada</a:t>
            </a:r>
            <a:endParaRPr lang="en-US"/>
          </a:p>
        </p:txBody>
      </p:sp>
      <p:sp>
        <p:nvSpPr>
          <p:cNvPr id="7" name="Slide Number Placeholder 5"/>
          <p:cNvSpPr>
            <a:spLocks noGrp="1"/>
          </p:cNvSpPr>
          <p:nvPr>
            <p:ph type="sldNum" sz="quarter" idx="12"/>
          </p:nvPr>
        </p:nvSpPr>
        <p:spPr/>
        <p:txBody>
          <a:bodyPr/>
          <a:lstStyle>
            <a:lvl1pPr>
              <a:defRPr/>
            </a:lvl1pPr>
          </a:lstStyle>
          <a:p>
            <a:fld id="{B26CB02E-18D3-4FA9-BF0C-94AE4AC88261}" type="slidenum">
              <a:rPr lang="en-US"/>
              <a:pPr/>
              <a:t>‹#›</a:t>
            </a:fld>
            <a:endParaRPr lang="en-US">
              <a:solidFill>
                <a:srgbClr val="215968"/>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vl1pPr>
          </a:lstStyle>
          <a:p>
            <a:r>
              <a:rPr lang="en-CA" smtClean="0"/>
              <a:t>Dixit</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4F6228"/>
                </a:solidFill>
                <a:latin typeface="Verdana" charset="0"/>
                <a:ea typeface="Verdana" charset="0"/>
                <a:cs typeface="Verdana" charset="0"/>
              </a:defRPr>
            </a:lvl1pPr>
          </a:lstStyle>
          <a:p>
            <a:pPr>
              <a:defRPr/>
            </a:pPr>
            <a:r>
              <a:rPr lang="en-US" smtClean="0"/>
              <a:t>LCWS11 Granada</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vl1pPr>
          </a:lstStyle>
          <a:p>
            <a:fld id="{CEE44FE9-09A7-47EF-8414-A95E393AFC5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Lst>
  <p:hf hdr="0"/>
  <p:txStyles>
    <p:titleStyle>
      <a:lvl1pPr algn="ctr" defTabSz="457200" rtl="0" eaLnBrk="0" fontAlgn="base" hangingPunct="0">
        <a:spcBef>
          <a:spcPct val="0"/>
        </a:spcBef>
        <a:spcAft>
          <a:spcPct val="0"/>
        </a:spcAft>
        <a:defRPr lang="en-US" sz="3600" kern="1200" dirty="0">
          <a:solidFill>
            <a:srgbClr val="4F6228"/>
          </a:solidFill>
          <a:effectLst>
            <a:outerShdw blurRad="38100" dist="38100" dir="2700000" algn="tl">
              <a:srgbClr val="DDDDDD"/>
            </a:outerShdw>
          </a:effectLst>
          <a:latin typeface="Verdana" charset="0"/>
          <a:ea typeface="ＭＳ Ｐゴシック" charset="-128"/>
          <a:cs typeface="ＭＳ Ｐゴシック" charset="-128"/>
        </a:defRPr>
      </a:lvl1pPr>
      <a:lvl2pPr algn="ctr" defTabSz="457200" rtl="0" eaLnBrk="0" fontAlgn="base" hangingPunct="0">
        <a:spcBef>
          <a:spcPct val="0"/>
        </a:spcBef>
        <a:spcAft>
          <a:spcPct val="0"/>
        </a:spcAft>
        <a:defRPr sz="3600">
          <a:solidFill>
            <a:srgbClr val="4F6228"/>
          </a:solidFill>
          <a:latin typeface="Verdana" charset="0"/>
          <a:ea typeface="ＭＳ Ｐゴシック" charset="-128"/>
          <a:cs typeface="ＭＳ Ｐゴシック" charset="-128"/>
        </a:defRPr>
      </a:lvl2pPr>
      <a:lvl3pPr algn="ctr" defTabSz="457200" rtl="0" eaLnBrk="0" fontAlgn="base" hangingPunct="0">
        <a:spcBef>
          <a:spcPct val="0"/>
        </a:spcBef>
        <a:spcAft>
          <a:spcPct val="0"/>
        </a:spcAft>
        <a:defRPr sz="3600">
          <a:solidFill>
            <a:srgbClr val="4F6228"/>
          </a:solidFill>
          <a:latin typeface="Verdana" charset="0"/>
          <a:ea typeface="ＭＳ Ｐゴシック" charset="-128"/>
          <a:cs typeface="ＭＳ Ｐゴシック" charset="-128"/>
        </a:defRPr>
      </a:lvl3pPr>
      <a:lvl4pPr algn="ctr" defTabSz="457200" rtl="0" eaLnBrk="0" fontAlgn="base" hangingPunct="0">
        <a:spcBef>
          <a:spcPct val="0"/>
        </a:spcBef>
        <a:spcAft>
          <a:spcPct val="0"/>
        </a:spcAft>
        <a:defRPr sz="3600">
          <a:solidFill>
            <a:srgbClr val="4F6228"/>
          </a:solidFill>
          <a:latin typeface="Verdana" charset="0"/>
          <a:ea typeface="ＭＳ Ｐゴシック" charset="-128"/>
          <a:cs typeface="ＭＳ Ｐゴシック" charset="-128"/>
        </a:defRPr>
      </a:lvl4pPr>
      <a:lvl5pPr algn="ctr" defTabSz="457200" rtl="0" eaLnBrk="0" fontAlgn="base" hangingPunct="0">
        <a:spcBef>
          <a:spcPct val="0"/>
        </a:spcBef>
        <a:spcAft>
          <a:spcPct val="0"/>
        </a:spcAft>
        <a:defRPr sz="3600">
          <a:solidFill>
            <a:srgbClr val="4F6228"/>
          </a:solidFill>
          <a:latin typeface="Verdana"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lang="en-CA" sz="3200" kern="1200" dirty="0">
          <a:solidFill>
            <a:srgbClr val="4F6228"/>
          </a:solidFill>
          <a:latin typeface="Verdana"/>
          <a:ea typeface="ＭＳ Ｐゴシック" charset="-128"/>
          <a:cs typeface="Verdana"/>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F6228"/>
          </a:solidFill>
          <a:latin typeface="Verdana"/>
          <a:ea typeface="ＭＳ Ｐゴシック" charset="-128"/>
          <a:cs typeface="Verdana"/>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F6228"/>
          </a:solidFill>
          <a:latin typeface="Verdana"/>
          <a:ea typeface="ＭＳ Ｐゴシック" charset="-128"/>
          <a:cs typeface="Verdana"/>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F6228"/>
          </a:solidFill>
          <a:latin typeface="Verdana"/>
          <a:ea typeface="ＭＳ Ｐゴシック" charset="-128"/>
          <a:cs typeface="Verdana"/>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F6228"/>
          </a:solidFill>
          <a:latin typeface="Verdana"/>
          <a:ea typeface="ＭＳ Ｐゴシック"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oleObject" Target="../embeddings/Microsoft_Equation1.bin"/><Relationship Id="rId6" Type="http://schemas.openxmlformats.org/officeDocument/2006/relationships/image" Target="../media/image3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12.xml"/><Relationship Id="rId2"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14.xml"/><Relationship Id="rId2"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 Id="rId3" Type="http://schemas.openxmlformats.org/officeDocument/2006/relationships/image" Target="../media/image54.emf"/></Relationships>
</file>

<file path=ppt/slides/_rels/slide23.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9.emf"/><Relationship Id="rId7"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oleObject" Target="../embeddings/oleObject1.bin"/><Relationship Id="rId5" Type="http://schemas.openxmlformats.org/officeDocument/2006/relationships/oleObject" Target="../embeddings/oleObject2.bin"/><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 Id="rId3"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380" y="101599"/>
            <a:ext cx="9004300" cy="1104901"/>
          </a:xfrm>
        </p:spPr>
        <p:txBody>
          <a:bodyPr/>
          <a:lstStyle/>
          <a:p>
            <a:r>
              <a:rPr lang="en-US" sz="2600" u="sng" dirty="0">
                <a:effectLst/>
              </a:rPr>
              <a:t>Beam test of Linear Collider TPC</a:t>
            </a:r>
            <a:r>
              <a:rPr lang="en-US" sz="2600" u="sng" dirty="0" smtClean="0">
                <a:effectLst/>
              </a:rPr>
              <a:t> </a:t>
            </a:r>
            <a:r>
              <a:rPr lang="en-US" sz="2600" u="sng" dirty="0" err="1" smtClean="0">
                <a:effectLst/>
              </a:rPr>
              <a:t>Micromegas</a:t>
            </a:r>
            <a:r>
              <a:rPr lang="en-US" sz="2600" u="sng" dirty="0" smtClean="0">
                <a:effectLst/>
              </a:rPr>
              <a:t> module </a:t>
            </a:r>
            <a:r>
              <a:rPr lang="en-US" sz="2600" u="sng" dirty="0">
                <a:effectLst/>
              </a:rPr>
              <a:t>with fully integrated electronics </a:t>
            </a:r>
            <a:endParaRPr lang="en-US" sz="2600" u="sng" dirty="0"/>
          </a:p>
        </p:txBody>
      </p:sp>
      <p:sp>
        <p:nvSpPr>
          <p:cNvPr id="4" name="Subtitle 3"/>
          <p:cNvSpPr>
            <a:spLocks noGrp="1"/>
          </p:cNvSpPr>
          <p:nvPr>
            <p:ph type="subTitle" idx="1"/>
          </p:nvPr>
        </p:nvSpPr>
        <p:spPr>
          <a:xfrm>
            <a:off x="279400" y="4864100"/>
            <a:ext cx="8528050" cy="965200"/>
          </a:xfrm>
        </p:spPr>
        <p:txBody>
          <a:bodyPr/>
          <a:lstStyle/>
          <a:p>
            <a:r>
              <a:rPr lang="en-CA" sz="1600" dirty="0" smtClean="0"/>
              <a:t>* D</a:t>
            </a:r>
            <a:r>
              <a:rPr lang="en-CA" sz="1600" dirty="0"/>
              <a:t>. </a:t>
            </a:r>
            <a:r>
              <a:rPr lang="en-CA" sz="1600" dirty="0" err="1"/>
              <a:t>Attié</a:t>
            </a:r>
            <a:r>
              <a:rPr lang="en-CA" sz="1600" dirty="0"/>
              <a:t>, A. </a:t>
            </a:r>
            <a:r>
              <a:rPr lang="en-CA" sz="1600" dirty="0" err="1"/>
              <a:t>Bellerive</a:t>
            </a:r>
            <a:r>
              <a:rPr lang="en-CA" sz="1600" dirty="0"/>
              <a:t>, P. Colas, E. </a:t>
            </a:r>
            <a:r>
              <a:rPr lang="en-CA" sz="1600" dirty="0" err="1"/>
              <a:t>Delagnes</a:t>
            </a:r>
            <a:r>
              <a:rPr lang="en-CA" sz="1600" dirty="0"/>
              <a:t>, M. </a:t>
            </a:r>
            <a:r>
              <a:rPr lang="en-CA" sz="1600" dirty="0" smtClean="0"/>
              <a:t>Dixit, </a:t>
            </a:r>
            <a:r>
              <a:rPr lang="en-CA" sz="1600" dirty="0"/>
              <a:t>I. </a:t>
            </a:r>
            <a:r>
              <a:rPr lang="en-CA" sz="1600" dirty="0" err="1"/>
              <a:t>Giamatoris</a:t>
            </a:r>
            <a:r>
              <a:rPr lang="en-CA" sz="1600" dirty="0"/>
              <a:t>, </a:t>
            </a:r>
            <a:r>
              <a:rPr lang="en-CA" sz="1600" dirty="0" smtClean="0"/>
              <a:t>P</a:t>
            </a:r>
            <a:r>
              <a:rPr lang="en-CA" sz="1600" dirty="0"/>
              <a:t>. Hayman, J.-P. </a:t>
            </a:r>
            <a:r>
              <a:rPr lang="en-CA" sz="1600" dirty="0" smtClean="0"/>
              <a:t>Martin, </a:t>
            </a:r>
            <a:r>
              <a:rPr lang="en-CA" sz="1600" dirty="0"/>
              <a:t>M. </a:t>
            </a:r>
            <a:r>
              <a:rPr lang="en-CA" sz="1600" dirty="0" err="1"/>
              <a:t>Riallot</a:t>
            </a:r>
            <a:r>
              <a:rPr lang="en-CA" sz="1600" dirty="0"/>
              <a:t>, </a:t>
            </a:r>
            <a:r>
              <a:rPr lang="en-CA" sz="1600" dirty="0" smtClean="0"/>
              <a:t>N</a:t>
            </a:r>
            <a:r>
              <a:rPr lang="en-CA" sz="1600" dirty="0"/>
              <a:t>. </a:t>
            </a:r>
            <a:r>
              <a:rPr lang="en-CA" sz="1600" dirty="0" err="1"/>
              <a:t>Shiell</a:t>
            </a:r>
            <a:r>
              <a:rPr lang="en-CA" sz="1600" dirty="0"/>
              <a:t>, Y-H </a:t>
            </a:r>
            <a:r>
              <a:rPr lang="en-CA" sz="1600" dirty="0" smtClean="0"/>
              <a:t>Shin and W. Wang</a:t>
            </a:r>
            <a:br>
              <a:rPr lang="en-CA" sz="1600" dirty="0" smtClean="0"/>
            </a:br>
            <a:r>
              <a:rPr lang="en-CA" sz="1600" dirty="0" smtClean="0"/>
              <a:t>(</a:t>
            </a:r>
            <a:r>
              <a:rPr lang="en-CA" sz="1600" dirty="0" err="1"/>
              <a:t>Saclay</a:t>
            </a:r>
            <a:r>
              <a:rPr lang="en-CA" sz="1600" dirty="0"/>
              <a:t>, Carleton, Montreal, </a:t>
            </a:r>
            <a:r>
              <a:rPr lang="en-CA" sz="1600" dirty="0" smtClean="0"/>
              <a:t>TRIUMF</a:t>
            </a:r>
            <a:r>
              <a:rPr lang="en-CA" sz="1600" dirty="0"/>
              <a:t>)</a:t>
            </a:r>
          </a:p>
        </p:txBody>
      </p:sp>
      <p:sp>
        <p:nvSpPr>
          <p:cNvPr id="5" name="TextBox 4"/>
          <p:cNvSpPr txBox="1"/>
          <p:nvPr/>
        </p:nvSpPr>
        <p:spPr>
          <a:xfrm>
            <a:off x="1028700" y="6132274"/>
            <a:ext cx="7188200" cy="369332"/>
          </a:xfrm>
          <a:prstGeom prst="rect">
            <a:avLst/>
          </a:prstGeom>
          <a:noFill/>
        </p:spPr>
        <p:txBody>
          <a:bodyPr wrap="square" rtlCol="0">
            <a:spAutoFit/>
          </a:bodyPr>
          <a:lstStyle/>
          <a:p>
            <a:r>
              <a:rPr lang="en-US" sz="1800" dirty="0" smtClean="0">
                <a:solidFill>
                  <a:schemeClr val="accent3">
                    <a:lumMod val="50000"/>
                  </a:schemeClr>
                </a:solidFill>
                <a:latin typeface="Verdana"/>
              </a:rPr>
              <a:t>Tracking &amp; </a:t>
            </a:r>
            <a:r>
              <a:rPr lang="en-US" sz="1800" dirty="0" err="1" smtClean="0">
                <a:solidFill>
                  <a:schemeClr val="accent3">
                    <a:lumMod val="50000"/>
                  </a:schemeClr>
                </a:solidFill>
                <a:latin typeface="Verdana"/>
              </a:rPr>
              <a:t>Vertexing</a:t>
            </a:r>
            <a:r>
              <a:rPr lang="en-US" sz="1800" dirty="0" smtClean="0">
                <a:solidFill>
                  <a:schemeClr val="accent3">
                    <a:lumMod val="50000"/>
                  </a:schemeClr>
                </a:solidFill>
                <a:latin typeface="Verdana"/>
              </a:rPr>
              <a:t> </a:t>
            </a:r>
            <a:r>
              <a:rPr lang="en-US" sz="1800" dirty="0"/>
              <a:t>27 Sept </a:t>
            </a:r>
            <a:r>
              <a:rPr lang="en-US" sz="1800" dirty="0" smtClean="0"/>
              <a:t>2011,</a:t>
            </a:r>
            <a:r>
              <a:rPr lang="en-US" sz="1800" dirty="0" smtClean="0">
                <a:solidFill>
                  <a:schemeClr val="accent3">
                    <a:lumMod val="50000"/>
                  </a:schemeClr>
                </a:solidFill>
                <a:latin typeface="Verdana"/>
              </a:rPr>
              <a:t> </a:t>
            </a:r>
            <a:r>
              <a:rPr lang="en-US" sz="1800" dirty="0">
                <a:solidFill>
                  <a:schemeClr val="accent3">
                    <a:lumMod val="50000"/>
                  </a:schemeClr>
                </a:solidFill>
                <a:latin typeface="Verdana"/>
              </a:rPr>
              <a:t>LCWS11 </a:t>
            </a:r>
            <a:r>
              <a:rPr lang="en-US" sz="1800" dirty="0" smtClean="0">
                <a:solidFill>
                  <a:schemeClr val="accent3">
                    <a:lumMod val="50000"/>
                  </a:schemeClr>
                </a:solidFill>
                <a:latin typeface="Verdana"/>
              </a:rPr>
              <a:t>Granada</a:t>
            </a:r>
            <a:endParaRPr lang="en-US" sz="1800" dirty="0"/>
          </a:p>
        </p:txBody>
      </p:sp>
      <p:sp>
        <p:nvSpPr>
          <p:cNvPr id="6" name="TextBox 5"/>
          <p:cNvSpPr txBox="1"/>
          <p:nvPr/>
        </p:nvSpPr>
        <p:spPr>
          <a:xfrm>
            <a:off x="381000" y="1206500"/>
            <a:ext cx="8305800" cy="707886"/>
          </a:xfrm>
          <a:prstGeom prst="rect">
            <a:avLst/>
          </a:prstGeom>
          <a:noFill/>
        </p:spPr>
        <p:txBody>
          <a:bodyPr wrap="square" rtlCol="0">
            <a:spAutoFit/>
          </a:bodyPr>
          <a:lstStyle/>
          <a:p>
            <a:pPr algn="ctr"/>
            <a:r>
              <a:rPr lang="en-US" sz="2000" dirty="0" smtClean="0"/>
              <a:t>Madhu Dixit</a:t>
            </a:r>
          </a:p>
          <a:p>
            <a:pPr algn="ctr"/>
            <a:r>
              <a:rPr lang="en-US" sz="2000" dirty="0" smtClean="0"/>
              <a:t>Carleton </a:t>
            </a:r>
            <a:r>
              <a:rPr lang="en-US" sz="2000" dirty="0"/>
              <a:t>University </a:t>
            </a:r>
            <a:r>
              <a:rPr lang="en-US" sz="2000" dirty="0" smtClean="0"/>
              <a:t>&amp; TRIUMF</a:t>
            </a:r>
          </a:p>
        </p:txBody>
      </p:sp>
      <p:pic>
        <p:nvPicPr>
          <p:cNvPr id="10" name="Picture 12" descr="logo_eudet_400"/>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89800" y="3006632"/>
            <a:ext cx="1143000" cy="127131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 name="Picture 10"/>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8000" y="3138462"/>
            <a:ext cx="1803400" cy="102866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 name="Picture 11" descr="Sigle-Irfu_v_d"/>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59868" y="2838726"/>
            <a:ext cx="931863" cy="163597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 name="Picture 1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84700" y="2780675"/>
            <a:ext cx="1765300" cy="51487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13"/>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99000" y="3900419"/>
            <a:ext cx="1549400" cy="60613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14"/>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84700" y="3333654"/>
            <a:ext cx="1765300" cy="48941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TextBox 2"/>
          <p:cNvSpPr txBox="1"/>
          <p:nvPr/>
        </p:nvSpPr>
        <p:spPr>
          <a:xfrm>
            <a:off x="1054100" y="2099220"/>
            <a:ext cx="7065180" cy="400110"/>
          </a:xfrm>
          <a:prstGeom prst="rect">
            <a:avLst/>
          </a:prstGeom>
          <a:noFill/>
        </p:spPr>
        <p:txBody>
          <a:bodyPr wrap="none" rtlCol="0">
            <a:spAutoFit/>
          </a:bodyPr>
          <a:lstStyle/>
          <a:p>
            <a:r>
              <a:rPr lang="en-US" sz="2000" dirty="0" smtClean="0"/>
              <a:t>On behalf of LC TPC collaboration </a:t>
            </a:r>
            <a:r>
              <a:rPr lang="en-US" sz="2000" dirty="0" err="1" smtClean="0"/>
              <a:t>Micromegas</a:t>
            </a:r>
            <a:r>
              <a:rPr lang="en-US" sz="2000" dirty="0" smtClean="0"/>
              <a:t> group</a:t>
            </a:r>
            <a:r>
              <a:rPr lang="en-US" sz="2000" baseline="30000" dirty="0" smtClean="0"/>
              <a:t>*</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3" name="ZoneTexte 6"/>
          <p:cNvSpPr txBox="1">
            <a:spLocks noChangeArrowheads="1"/>
          </p:cNvSpPr>
          <p:nvPr/>
        </p:nvSpPr>
        <p:spPr bwMode="auto">
          <a:xfrm>
            <a:off x="4859338" y="1700213"/>
            <a:ext cx="1071562" cy="307975"/>
          </a:xfrm>
          <a:prstGeom prst="rect">
            <a:avLst/>
          </a:prstGeom>
          <a:noFill/>
          <a:ln w="9525">
            <a:noFill/>
            <a:miter lim="800000"/>
            <a:headEnd/>
            <a:tailEnd/>
          </a:ln>
        </p:spPr>
        <p:txBody>
          <a:bodyPr>
            <a:spAutoFit/>
          </a:bodyPr>
          <a:lstStyle/>
          <a:p>
            <a:r>
              <a:rPr lang="fr-FR" sz="1400" b="1" dirty="0"/>
              <a:t>Z=5cm</a:t>
            </a:r>
          </a:p>
        </p:txBody>
      </p:sp>
      <p:sp>
        <p:nvSpPr>
          <p:cNvPr id="37894" name="ZoneTexte 7"/>
          <p:cNvSpPr txBox="1">
            <a:spLocks noChangeArrowheads="1"/>
          </p:cNvSpPr>
          <p:nvPr/>
        </p:nvSpPr>
        <p:spPr bwMode="auto">
          <a:xfrm>
            <a:off x="4859338" y="3271838"/>
            <a:ext cx="1071562" cy="307975"/>
          </a:xfrm>
          <a:prstGeom prst="rect">
            <a:avLst/>
          </a:prstGeom>
          <a:noFill/>
          <a:ln w="9525">
            <a:noFill/>
            <a:miter lim="800000"/>
            <a:headEnd/>
            <a:tailEnd/>
          </a:ln>
        </p:spPr>
        <p:txBody>
          <a:bodyPr>
            <a:spAutoFit/>
          </a:bodyPr>
          <a:lstStyle/>
          <a:p>
            <a:r>
              <a:rPr lang="fr-FR" sz="1400" b="1" dirty="0"/>
              <a:t>Z=35cm</a:t>
            </a:r>
          </a:p>
        </p:txBody>
      </p:sp>
      <p:sp>
        <p:nvSpPr>
          <p:cNvPr id="37895" name="ZoneTexte 8"/>
          <p:cNvSpPr txBox="1">
            <a:spLocks noChangeArrowheads="1"/>
          </p:cNvSpPr>
          <p:nvPr/>
        </p:nvSpPr>
        <p:spPr bwMode="auto">
          <a:xfrm>
            <a:off x="4859338" y="5129213"/>
            <a:ext cx="1071562" cy="307975"/>
          </a:xfrm>
          <a:prstGeom prst="rect">
            <a:avLst/>
          </a:prstGeom>
          <a:noFill/>
          <a:ln w="9525">
            <a:noFill/>
            <a:miter lim="800000"/>
            <a:headEnd/>
            <a:tailEnd/>
          </a:ln>
        </p:spPr>
        <p:txBody>
          <a:bodyPr>
            <a:spAutoFit/>
          </a:bodyPr>
          <a:lstStyle/>
          <a:p>
            <a:r>
              <a:rPr lang="fr-FR" sz="1400" b="1" dirty="0"/>
              <a:t>Z=50cm</a:t>
            </a:r>
          </a:p>
        </p:txBody>
      </p:sp>
      <p:sp>
        <p:nvSpPr>
          <p:cNvPr id="37896" name="ZoneTexte 9"/>
          <p:cNvSpPr txBox="1">
            <a:spLocks noChangeArrowheads="1"/>
          </p:cNvSpPr>
          <p:nvPr/>
        </p:nvSpPr>
        <p:spPr bwMode="auto">
          <a:xfrm>
            <a:off x="755650" y="1604963"/>
            <a:ext cx="3816350" cy="3478212"/>
          </a:xfrm>
          <a:prstGeom prst="rect">
            <a:avLst/>
          </a:prstGeom>
          <a:noFill/>
          <a:ln w="9525">
            <a:noFill/>
            <a:miter lim="800000"/>
            <a:headEnd/>
            <a:tailEnd/>
          </a:ln>
        </p:spPr>
        <p:txBody>
          <a:bodyPr>
            <a:spAutoFit/>
          </a:bodyPr>
          <a:lstStyle/>
          <a:p>
            <a:r>
              <a:rPr lang="fr-FR" sz="2000" dirty="0"/>
              <a:t>MEAN RESIDUAL vs ROW </a:t>
            </a:r>
            <a:r>
              <a:rPr lang="fr-FR" sz="2000" dirty="0" err="1"/>
              <a:t>number</a:t>
            </a:r>
            <a:endParaRPr lang="fr-FR" sz="2000" dirty="0"/>
          </a:p>
          <a:p>
            <a:endParaRPr lang="fr-FR" sz="2000" dirty="0"/>
          </a:p>
          <a:p>
            <a:r>
              <a:rPr lang="fr-FR" sz="2000" dirty="0" err="1"/>
              <a:t>Z-independent</a:t>
            </a:r>
            <a:r>
              <a:rPr lang="fr-FR" sz="2000" dirty="0"/>
              <a:t> </a:t>
            </a:r>
            <a:r>
              <a:rPr lang="fr-FR" sz="2000" dirty="0" err="1"/>
              <a:t>distortions</a:t>
            </a:r>
            <a:endParaRPr lang="fr-FR" sz="2000" dirty="0"/>
          </a:p>
          <a:p>
            <a:endParaRPr lang="fr-FR" sz="2000" dirty="0"/>
          </a:p>
          <a:p>
            <a:r>
              <a:rPr lang="fr-FR" sz="2000" dirty="0" err="1"/>
              <a:t>Distortions</a:t>
            </a:r>
            <a:r>
              <a:rPr lang="fr-FR" sz="2000" dirty="0"/>
              <a:t> up to 50 microns for </a:t>
            </a:r>
            <a:r>
              <a:rPr lang="fr-FR" sz="2000" dirty="0" err="1"/>
              <a:t>resistive</a:t>
            </a:r>
            <a:r>
              <a:rPr lang="fr-FR" sz="2000" dirty="0"/>
              <a:t> </a:t>
            </a:r>
            <a:r>
              <a:rPr lang="fr-FR" sz="2000" dirty="0" err="1"/>
              <a:t>ink</a:t>
            </a:r>
            <a:r>
              <a:rPr lang="fr-FR" sz="2000" dirty="0"/>
              <a:t> (</a:t>
            </a:r>
            <a:r>
              <a:rPr lang="fr-FR" sz="2000" dirty="0" err="1">
                <a:solidFill>
                  <a:srgbClr val="000099"/>
                </a:solidFill>
              </a:rPr>
              <a:t>blue</a:t>
            </a:r>
            <a:r>
              <a:rPr lang="fr-FR" sz="2000" dirty="0"/>
              <a:t> points)</a:t>
            </a:r>
          </a:p>
          <a:p>
            <a:endParaRPr lang="fr-FR" sz="2000" dirty="0"/>
          </a:p>
          <a:p>
            <a:r>
              <a:rPr lang="fr-FR" sz="2000" dirty="0" smtClean="0"/>
              <a:t>RMS </a:t>
            </a:r>
            <a:r>
              <a:rPr lang="fr-FR" sz="2000" dirty="0"/>
              <a:t>7 microns for CLK film (</a:t>
            </a:r>
            <a:r>
              <a:rPr lang="fr-FR" sz="2000" dirty="0" err="1">
                <a:solidFill>
                  <a:srgbClr val="FF0000"/>
                </a:solidFill>
              </a:rPr>
              <a:t>red</a:t>
            </a:r>
            <a:r>
              <a:rPr lang="fr-FR" sz="2000" dirty="0"/>
              <a:t> points)</a:t>
            </a:r>
          </a:p>
        </p:txBody>
      </p:sp>
      <p:grpSp>
        <p:nvGrpSpPr>
          <p:cNvPr id="37897" name="Group 14"/>
          <p:cNvGrpSpPr>
            <a:grpSpLocks/>
          </p:cNvGrpSpPr>
          <p:nvPr/>
        </p:nvGrpSpPr>
        <p:grpSpPr bwMode="auto">
          <a:xfrm>
            <a:off x="5795963" y="1268413"/>
            <a:ext cx="2878137" cy="5008562"/>
            <a:chOff x="5499487" y="96929"/>
            <a:chExt cx="3244463" cy="6680109"/>
          </a:xfrm>
        </p:grpSpPr>
        <p:pic>
          <p:nvPicPr>
            <p:cNvPr id="37900" name="Picture 3" descr="D:\Paul\ilc\Beijing10\Beijing\1027&amp;1085.gif"/>
            <p:cNvPicPr>
              <a:picLocks noChangeAspect="1" noChangeArrowheads="1"/>
            </p:cNvPicPr>
            <p:nvPr/>
          </p:nvPicPr>
          <p:blipFill>
            <a:blip r:embed="rId2"/>
            <a:srcRect/>
            <a:stretch>
              <a:fillRect/>
            </a:stretch>
          </p:blipFill>
          <p:spPr bwMode="auto">
            <a:xfrm>
              <a:off x="5500694" y="2382929"/>
              <a:ext cx="3243256" cy="2200184"/>
            </a:xfrm>
            <a:prstGeom prst="rect">
              <a:avLst/>
            </a:prstGeom>
            <a:noFill/>
            <a:ln w="9525">
              <a:noFill/>
              <a:miter lim="800000"/>
              <a:headEnd/>
              <a:tailEnd/>
            </a:ln>
          </p:spPr>
        </p:pic>
        <p:pic>
          <p:nvPicPr>
            <p:cNvPr id="37901" name="Picture 4" descr="D:\Paul\ilc\Beijing10\Beijing\1088&amp;1018.gif"/>
            <p:cNvPicPr>
              <a:picLocks noChangeAspect="1" noChangeArrowheads="1"/>
            </p:cNvPicPr>
            <p:nvPr/>
          </p:nvPicPr>
          <p:blipFill>
            <a:blip r:embed="rId3"/>
            <a:srcRect/>
            <a:stretch>
              <a:fillRect/>
            </a:stretch>
          </p:blipFill>
          <p:spPr bwMode="auto">
            <a:xfrm>
              <a:off x="5499487" y="4596621"/>
              <a:ext cx="3215887" cy="2180417"/>
            </a:xfrm>
            <a:prstGeom prst="rect">
              <a:avLst/>
            </a:prstGeom>
            <a:noFill/>
            <a:ln w="9525">
              <a:noFill/>
              <a:miter lim="800000"/>
              <a:headEnd/>
              <a:tailEnd/>
            </a:ln>
          </p:spPr>
        </p:pic>
        <p:pic>
          <p:nvPicPr>
            <p:cNvPr id="37902" name="Picture 5" descr="D:\Paul\ilc\Beijing10\Beijing\1076&amp;1043.gif"/>
            <p:cNvPicPr>
              <a:picLocks noChangeAspect="1" noChangeArrowheads="1"/>
            </p:cNvPicPr>
            <p:nvPr/>
          </p:nvPicPr>
          <p:blipFill>
            <a:blip r:embed="rId4"/>
            <a:srcRect/>
            <a:stretch>
              <a:fillRect/>
            </a:stretch>
          </p:blipFill>
          <p:spPr bwMode="auto">
            <a:xfrm>
              <a:off x="5500694" y="96929"/>
              <a:ext cx="3243256" cy="2200184"/>
            </a:xfrm>
            <a:prstGeom prst="rect">
              <a:avLst/>
            </a:prstGeom>
            <a:noFill/>
            <a:ln w="9525">
              <a:noFill/>
              <a:miter lim="800000"/>
              <a:headEnd/>
              <a:tailEnd/>
            </a:ln>
          </p:spPr>
        </p:pic>
      </p:grpSp>
      <p:sp>
        <p:nvSpPr>
          <p:cNvPr id="15" name="Title 1"/>
          <p:cNvSpPr txBox="1">
            <a:spLocks/>
          </p:cNvSpPr>
          <p:nvPr/>
        </p:nvSpPr>
        <p:spPr>
          <a:xfrm>
            <a:off x="211667" y="43656"/>
            <a:ext cx="8813799" cy="865188"/>
          </a:xfrm>
          <a:prstGeom prst="rect">
            <a:avLst/>
          </a:prstGeom>
        </p:spPr>
        <p:txBody>
          <a:bodyPr anchor="ctr">
            <a:noAutofit/>
          </a:bodyPr>
          <a:lstStyle/>
          <a:p>
            <a:pPr algn="ctr" defTabSz="914400"/>
            <a:r>
              <a:rPr lang="en-US" sz="2400" u="sng" dirty="0" smtClean="0">
                <a:latin typeface="Verdana"/>
                <a:cs typeface="Verdana"/>
              </a:rPr>
              <a:t>Track position dependent bias due to non-uniformities </a:t>
            </a:r>
            <a:br>
              <a:rPr lang="en-US" sz="2400" u="sng" dirty="0" smtClean="0">
                <a:latin typeface="Verdana"/>
                <a:cs typeface="Verdana"/>
              </a:rPr>
            </a:br>
            <a:r>
              <a:rPr lang="en-US" sz="2400" u="sng" dirty="0" smtClean="0">
                <a:latin typeface="Verdana"/>
                <a:cs typeface="Verdana"/>
              </a:rPr>
              <a:t>in anode film resistivity and readout structure assembly</a:t>
            </a:r>
            <a:endParaRPr lang="en-CA" sz="2400" u="sng" dirty="0">
              <a:latin typeface="Verdana"/>
              <a:cs typeface="Verdana"/>
            </a:endParaRPr>
          </a:p>
        </p:txBody>
      </p:sp>
      <p:sp>
        <p:nvSpPr>
          <p:cNvPr id="19" name="ZoneTexte 17"/>
          <p:cNvSpPr txBox="1"/>
          <p:nvPr/>
        </p:nvSpPr>
        <p:spPr>
          <a:xfrm>
            <a:off x="1116013" y="5300663"/>
            <a:ext cx="3240087" cy="923925"/>
          </a:xfrm>
          <a:prstGeom prst="rect">
            <a:avLst/>
          </a:prstGeom>
          <a:solidFill>
            <a:schemeClr val="accent3">
              <a:lumMod val="40000"/>
              <a:lumOff val="60000"/>
            </a:schemeClr>
          </a:solidFill>
        </p:spPr>
        <p:txBody>
          <a:bodyPr>
            <a:spAutoFit/>
          </a:bodyPr>
          <a:lstStyle/>
          <a:p>
            <a:pPr>
              <a:defRPr/>
            </a:pPr>
            <a:r>
              <a:rPr lang="fr-FR" sz="1800" dirty="0" err="1"/>
              <a:t>Carbon</a:t>
            </a:r>
            <a:r>
              <a:rPr lang="fr-FR" sz="1800" dirty="0"/>
              <a:t> </a:t>
            </a:r>
            <a:r>
              <a:rPr lang="fr-FR" sz="1800" dirty="0" err="1"/>
              <a:t>loaded</a:t>
            </a:r>
            <a:r>
              <a:rPr lang="fr-FR" sz="1800" dirty="0"/>
              <a:t> </a:t>
            </a:r>
            <a:r>
              <a:rPr lang="fr-FR" sz="1800" dirty="0" err="1"/>
              <a:t>Kapton</a:t>
            </a:r>
            <a:r>
              <a:rPr lang="fr-FR" sz="1800" dirty="0"/>
              <a:t> </a:t>
            </a:r>
            <a:r>
              <a:rPr lang="fr-FR" sz="1800" dirty="0" err="1"/>
              <a:t>is</a:t>
            </a:r>
            <a:r>
              <a:rPr lang="fr-FR" sz="1800" dirty="0"/>
              <a:t> </a:t>
            </a:r>
            <a:r>
              <a:rPr lang="fr-FR" sz="1800" dirty="0" err="1"/>
              <a:t>much</a:t>
            </a:r>
            <a:r>
              <a:rPr lang="fr-FR" sz="1800" dirty="0"/>
              <a:t> more </a:t>
            </a:r>
            <a:r>
              <a:rPr lang="fr-FR" sz="1800" dirty="0" err="1"/>
              <a:t>uniform</a:t>
            </a:r>
            <a:r>
              <a:rPr lang="fr-FR" sz="1800" dirty="0"/>
              <a:t> </a:t>
            </a:r>
            <a:r>
              <a:rPr lang="fr-FR" sz="1800" dirty="0" err="1"/>
              <a:t>than</a:t>
            </a:r>
            <a:r>
              <a:rPr lang="fr-FR" sz="1800" dirty="0"/>
              <a:t> </a:t>
            </a:r>
            <a:r>
              <a:rPr lang="fr-FR" sz="1800" dirty="0" err="1"/>
              <a:t>resistive</a:t>
            </a:r>
            <a:r>
              <a:rPr lang="fr-FR" sz="1800" dirty="0"/>
              <a:t> </a:t>
            </a:r>
            <a:r>
              <a:rPr lang="fr-FR" sz="1800" dirty="0" err="1"/>
              <a:t>ink</a:t>
            </a:r>
            <a:endParaRPr lang="fr-FR" sz="1800" dirty="0"/>
          </a:p>
        </p:txBody>
      </p:sp>
      <p:sp>
        <p:nvSpPr>
          <p:cNvPr id="16" name="Date Placeholder 15"/>
          <p:cNvSpPr>
            <a:spLocks noGrp="1"/>
          </p:cNvSpPr>
          <p:nvPr>
            <p:ph type="dt" sz="half" idx="10"/>
          </p:nvPr>
        </p:nvSpPr>
        <p:spPr/>
        <p:txBody>
          <a:bodyPr/>
          <a:lstStyle/>
          <a:p>
            <a:r>
              <a:rPr lang="en-CA" smtClean="0"/>
              <a:t>Dixit</a:t>
            </a:r>
            <a:endParaRPr lang="en-US"/>
          </a:p>
        </p:txBody>
      </p:sp>
      <p:sp>
        <p:nvSpPr>
          <p:cNvPr id="17" name="Slide Number Placeholder 16"/>
          <p:cNvSpPr>
            <a:spLocks noGrp="1"/>
          </p:cNvSpPr>
          <p:nvPr>
            <p:ph type="sldNum" sz="quarter" idx="12"/>
          </p:nvPr>
        </p:nvSpPr>
        <p:spPr/>
        <p:txBody>
          <a:bodyPr/>
          <a:lstStyle/>
          <a:p>
            <a:fld id="{27908963-B41D-4472-B7D5-8070E85A06AA}" type="slidenum">
              <a:rPr lang="en-US" smtClean="0"/>
              <a:pPr/>
              <a:t>10</a:t>
            </a:fld>
            <a:endParaRPr lang="en-US"/>
          </a:p>
        </p:txBody>
      </p:sp>
      <p:sp>
        <p:nvSpPr>
          <p:cNvPr id="18" name="Footer Placeholder 17"/>
          <p:cNvSpPr>
            <a:spLocks noGrp="1"/>
          </p:cNvSpPr>
          <p:nvPr>
            <p:ph type="ftr" sz="quarter" idx="11"/>
          </p:nvPr>
        </p:nvSpPr>
        <p:spPr/>
        <p:txBody>
          <a:bodyPr/>
          <a:lstStyle/>
          <a:p>
            <a:pPr>
              <a:defRPr/>
            </a:pPr>
            <a:r>
              <a:rPr lang="en-US" smtClean="0"/>
              <a:t>LCWS11 Granada</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cstate="print"/>
          <a:srcRect/>
          <a:stretch>
            <a:fillRect/>
          </a:stretch>
        </p:blipFill>
        <p:spPr bwMode="auto">
          <a:xfrm>
            <a:off x="4608512" y="1412776"/>
            <a:ext cx="4716016" cy="3888432"/>
          </a:xfrm>
          <a:prstGeom prst="rect">
            <a:avLst/>
          </a:prstGeom>
          <a:noFill/>
          <a:ln w="9525">
            <a:noFill/>
            <a:miter lim="800000"/>
            <a:headEnd/>
            <a:tailEnd/>
          </a:ln>
        </p:spPr>
      </p:pic>
      <p:sp>
        <p:nvSpPr>
          <p:cNvPr id="10" name="Title 1"/>
          <p:cNvSpPr txBox="1">
            <a:spLocks/>
          </p:cNvSpPr>
          <p:nvPr/>
        </p:nvSpPr>
        <p:spPr>
          <a:xfrm>
            <a:off x="112441" y="116632"/>
            <a:ext cx="6085160" cy="980728"/>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100" u="sng" kern="0" dirty="0" smtClean="0">
                <a:latin typeface="Verdana"/>
                <a:ea typeface="+mj-ea"/>
                <a:cs typeface="Verdana"/>
              </a:rPr>
              <a:t>R</a:t>
            </a:r>
            <a:r>
              <a:rPr kumimoji="0" lang="en-US" sz="2100" i="0" u="sng" strike="noStrike" kern="0" cap="none" spc="0" normalizeH="0" baseline="0" noProof="0" dirty="0" err="1" smtClean="0">
                <a:ln>
                  <a:noFill/>
                </a:ln>
                <a:uLnTx/>
                <a:uFillTx/>
                <a:latin typeface="Verdana"/>
                <a:ea typeface="+mj-ea"/>
                <a:cs typeface="Verdana"/>
              </a:rPr>
              <a:t>esponse</a:t>
            </a:r>
            <a:r>
              <a:rPr kumimoji="0" lang="en-US" sz="2100" i="0" u="sng" strike="noStrike" kern="0" cap="none" spc="0" normalizeH="0" baseline="0" noProof="0" dirty="0" smtClean="0">
                <a:ln>
                  <a:noFill/>
                </a:ln>
                <a:uLnTx/>
                <a:uFillTx/>
                <a:latin typeface="Verdana"/>
                <a:ea typeface="+mj-ea"/>
                <a:cs typeface="Verdana"/>
              </a:rPr>
              <a:t> to cosmic rays &amp; beam particles</a:t>
            </a:r>
            <a:endParaRPr kumimoji="0" lang="en-CA" sz="2100" i="0" u="sng" strike="noStrike" kern="0" cap="none" spc="0" normalizeH="0" baseline="0" noProof="0" dirty="0">
              <a:ln>
                <a:noFill/>
              </a:ln>
              <a:uLnTx/>
              <a:uFillTx/>
              <a:latin typeface="Verdana"/>
              <a:ea typeface="+mj-ea"/>
              <a:cs typeface="Verdana"/>
            </a:endParaRPr>
          </a:p>
        </p:txBody>
      </p:sp>
      <p:sp>
        <p:nvSpPr>
          <p:cNvPr id="7" name="TextBox 6"/>
          <p:cNvSpPr txBox="1"/>
          <p:nvPr/>
        </p:nvSpPr>
        <p:spPr>
          <a:xfrm rot="16200000">
            <a:off x="2684983" y="3203104"/>
            <a:ext cx="3456384" cy="307777"/>
          </a:xfrm>
          <a:prstGeom prst="rect">
            <a:avLst/>
          </a:prstGeom>
          <a:noFill/>
        </p:spPr>
        <p:txBody>
          <a:bodyPr wrap="square" rtlCol="0">
            <a:spAutoFit/>
          </a:bodyPr>
          <a:lstStyle/>
          <a:p>
            <a:r>
              <a:rPr lang="en-US" sz="1400" b="1" dirty="0" smtClean="0"/>
              <a:t>Average charge by row</a:t>
            </a:r>
            <a:endParaRPr lang="fr-FR" sz="1400" b="1" dirty="0"/>
          </a:p>
        </p:txBody>
      </p:sp>
      <p:pic>
        <p:nvPicPr>
          <p:cNvPr id="30724" name="Picture 4"/>
          <p:cNvPicPr>
            <a:picLocks noChangeAspect="1" noChangeArrowheads="1"/>
          </p:cNvPicPr>
          <p:nvPr/>
        </p:nvPicPr>
        <p:blipFill>
          <a:blip r:embed="rId3" cstate="print"/>
          <a:srcRect/>
          <a:stretch>
            <a:fillRect/>
          </a:stretch>
        </p:blipFill>
        <p:spPr bwMode="auto">
          <a:xfrm>
            <a:off x="6370332" y="61635"/>
            <a:ext cx="2734054" cy="1944216"/>
          </a:xfrm>
          <a:prstGeom prst="rect">
            <a:avLst/>
          </a:prstGeom>
          <a:noFill/>
          <a:ln w="9525">
            <a:noFill/>
            <a:miter lim="800000"/>
            <a:headEnd/>
            <a:tailEnd/>
          </a:ln>
        </p:spPr>
      </p:pic>
      <p:sp>
        <p:nvSpPr>
          <p:cNvPr id="11" name="TextBox 10"/>
          <p:cNvSpPr txBox="1"/>
          <p:nvPr/>
        </p:nvSpPr>
        <p:spPr>
          <a:xfrm>
            <a:off x="5076056" y="3678123"/>
            <a:ext cx="3672408" cy="523220"/>
          </a:xfrm>
          <a:prstGeom prst="rect">
            <a:avLst/>
          </a:prstGeom>
          <a:noFill/>
        </p:spPr>
        <p:txBody>
          <a:bodyPr wrap="square" rtlCol="0">
            <a:spAutoFit/>
          </a:bodyPr>
          <a:lstStyle/>
          <a:p>
            <a:r>
              <a:rPr lang="en-US" sz="1400" b="1" dirty="0" smtClean="0">
                <a:solidFill>
                  <a:srgbClr val="000099"/>
                </a:solidFill>
              </a:rPr>
              <a:t>Using cosmic-ray events</a:t>
            </a:r>
          </a:p>
          <a:p>
            <a:r>
              <a:rPr lang="en-US" sz="1400" b="1" dirty="0" smtClean="0">
                <a:solidFill>
                  <a:srgbClr val="000099"/>
                </a:solidFill>
              </a:rPr>
              <a:t>B=OT</a:t>
            </a:r>
            <a:endParaRPr lang="fr-FR" sz="1400" b="1" dirty="0">
              <a:solidFill>
                <a:srgbClr val="000099"/>
              </a:solidFill>
            </a:endParaRPr>
          </a:p>
        </p:txBody>
      </p:sp>
      <p:sp>
        <p:nvSpPr>
          <p:cNvPr id="17" name="ZoneTexte 16"/>
          <p:cNvSpPr txBox="1"/>
          <p:nvPr/>
        </p:nvSpPr>
        <p:spPr>
          <a:xfrm>
            <a:off x="1227668" y="5662989"/>
            <a:ext cx="6477000" cy="584776"/>
          </a:xfrm>
          <a:prstGeom prst="rect">
            <a:avLst/>
          </a:prstGeom>
          <a:noFill/>
        </p:spPr>
        <p:txBody>
          <a:bodyPr wrap="square" rtlCol="0">
            <a:spAutoFit/>
          </a:bodyPr>
          <a:lstStyle/>
          <a:p>
            <a:r>
              <a:rPr lang="fr-FR" sz="1600" dirty="0" smtClean="0"/>
              <a:t>Excellent </a:t>
            </a:r>
            <a:r>
              <a:rPr lang="fr-FR" sz="1600" dirty="0" err="1" smtClean="0"/>
              <a:t>uniformity</a:t>
            </a:r>
            <a:r>
              <a:rPr lang="fr-FR" sz="1600" dirty="0" smtClean="0"/>
              <a:t> up to the </a:t>
            </a:r>
            <a:r>
              <a:rPr lang="fr-FR" sz="1600" dirty="0" err="1" smtClean="0"/>
              <a:t>edge</a:t>
            </a:r>
            <a:r>
              <a:rPr lang="fr-FR" sz="1600" dirty="0" smtClean="0"/>
              <a:t> of the </a:t>
            </a:r>
            <a:r>
              <a:rPr lang="fr-FR" sz="1600" dirty="0" err="1" smtClean="0"/>
              <a:t>readout</a:t>
            </a:r>
            <a:r>
              <a:rPr lang="fr-FR" sz="1600" dirty="0" smtClean="0"/>
              <a:t> module for the ‘</a:t>
            </a:r>
            <a:r>
              <a:rPr lang="fr-FR" sz="1600" dirty="0" err="1" smtClean="0"/>
              <a:t>bulk</a:t>
            </a:r>
            <a:r>
              <a:rPr lang="fr-FR" sz="1600" dirty="0" smtClean="0"/>
              <a:t>’ </a:t>
            </a:r>
            <a:r>
              <a:rPr lang="fr-FR" sz="1600" dirty="0" err="1" smtClean="0"/>
              <a:t>Micromegas</a:t>
            </a:r>
            <a:r>
              <a:rPr lang="fr-FR" sz="1600" dirty="0" smtClean="0"/>
              <a:t> </a:t>
            </a:r>
            <a:r>
              <a:rPr lang="fr-FR" sz="1600" dirty="0" err="1" smtClean="0"/>
              <a:t>technology</a:t>
            </a:r>
            <a:r>
              <a:rPr lang="fr-FR" sz="1600" dirty="0" smtClean="0"/>
              <a:t>. </a:t>
            </a:r>
            <a:endParaRPr lang="fr-FR" sz="1600" dirty="0"/>
          </a:p>
        </p:txBody>
      </p:sp>
      <p:pic>
        <p:nvPicPr>
          <p:cNvPr id="13" name="Picture 2"/>
          <p:cNvPicPr>
            <a:picLocks noChangeAspect="1" noChangeArrowheads="1"/>
          </p:cNvPicPr>
          <p:nvPr/>
        </p:nvPicPr>
        <p:blipFill>
          <a:blip r:embed="rId4" cstate="print"/>
          <a:srcRect/>
          <a:stretch>
            <a:fillRect/>
          </a:stretch>
        </p:blipFill>
        <p:spPr bwMode="auto">
          <a:xfrm>
            <a:off x="504056" y="1657370"/>
            <a:ext cx="3779912" cy="3715846"/>
          </a:xfrm>
          <a:prstGeom prst="rect">
            <a:avLst/>
          </a:prstGeom>
          <a:noFill/>
          <a:ln w="9525">
            <a:noFill/>
            <a:miter lim="800000"/>
            <a:headEnd/>
            <a:tailEnd/>
          </a:ln>
        </p:spPr>
      </p:pic>
      <p:sp>
        <p:nvSpPr>
          <p:cNvPr id="14" name="TextBox 9"/>
          <p:cNvSpPr txBox="1"/>
          <p:nvPr/>
        </p:nvSpPr>
        <p:spPr>
          <a:xfrm rot="16200000">
            <a:off x="-1893911" y="3347120"/>
            <a:ext cx="4320480" cy="307777"/>
          </a:xfrm>
          <a:prstGeom prst="rect">
            <a:avLst/>
          </a:prstGeom>
          <a:noFill/>
        </p:spPr>
        <p:txBody>
          <a:bodyPr wrap="square" rtlCol="0">
            <a:spAutoFit/>
          </a:bodyPr>
          <a:lstStyle/>
          <a:p>
            <a:pPr lvl="0" algn="ctr">
              <a:spcBef>
                <a:spcPct val="0"/>
              </a:spcBef>
              <a:defRPr/>
            </a:pPr>
            <a:r>
              <a:rPr lang="en-US" sz="1400" b="1" dirty="0" smtClean="0"/>
              <a:t>Average charge by row </a:t>
            </a:r>
          </a:p>
        </p:txBody>
      </p:sp>
      <p:sp>
        <p:nvSpPr>
          <p:cNvPr id="18" name="TextBox 10"/>
          <p:cNvSpPr txBox="1"/>
          <p:nvPr/>
        </p:nvSpPr>
        <p:spPr>
          <a:xfrm>
            <a:off x="899592" y="3861048"/>
            <a:ext cx="2376264" cy="523220"/>
          </a:xfrm>
          <a:prstGeom prst="rect">
            <a:avLst/>
          </a:prstGeom>
          <a:noFill/>
        </p:spPr>
        <p:txBody>
          <a:bodyPr wrap="square" rtlCol="0">
            <a:spAutoFit/>
          </a:bodyPr>
          <a:lstStyle/>
          <a:p>
            <a:r>
              <a:rPr lang="en-US" sz="1400" b="1" dirty="0" smtClean="0">
                <a:solidFill>
                  <a:srgbClr val="000099"/>
                </a:solidFill>
              </a:rPr>
              <a:t>Using 5 </a:t>
            </a:r>
            <a:r>
              <a:rPr lang="en-US" sz="1400" b="1" dirty="0" err="1" smtClean="0">
                <a:solidFill>
                  <a:srgbClr val="000099"/>
                </a:solidFill>
              </a:rPr>
              <a:t>GeV</a:t>
            </a:r>
            <a:r>
              <a:rPr lang="en-US" sz="1400" b="1" dirty="0" smtClean="0">
                <a:solidFill>
                  <a:srgbClr val="000099"/>
                </a:solidFill>
              </a:rPr>
              <a:t> electrons</a:t>
            </a:r>
          </a:p>
          <a:p>
            <a:r>
              <a:rPr lang="en-US" sz="1400" b="1" dirty="0" smtClean="0">
                <a:solidFill>
                  <a:srgbClr val="000099"/>
                </a:solidFill>
              </a:rPr>
              <a:t>B=1T</a:t>
            </a:r>
            <a:endParaRPr lang="fr-FR" sz="1400" b="1" dirty="0">
              <a:solidFill>
                <a:srgbClr val="000099"/>
              </a:solidFill>
            </a:endParaRPr>
          </a:p>
        </p:txBody>
      </p:sp>
      <p:sp>
        <p:nvSpPr>
          <p:cNvPr id="19" name="ZoneTexte 18"/>
          <p:cNvSpPr txBox="1"/>
          <p:nvPr/>
        </p:nvSpPr>
        <p:spPr>
          <a:xfrm>
            <a:off x="395536" y="5013176"/>
            <a:ext cx="3888432" cy="430887"/>
          </a:xfrm>
          <a:prstGeom prst="rect">
            <a:avLst/>
          </a:prstGeom>
          <a:solidFill>
            <a:schemeClr val="bg1"/>
          </a:solidFill>
        </p:spPr>
        <p:txBody>
          <a:bodyPr wrap="square" rtlCol="0">
            <a:spAutoFit/>
          </a:bodyPr>
          <a:lstStyle/>
          <a:p>
            <a:r>
              <a:rPr lang="fr-FR" dirty="0" smtClean="0"/>
              <a:t>   </a:t>
            </a:r>
            <a:r>
              <a:rPr lang="fr-FR" sz="1400" dirty="0" smtClean="0"/>
              <a:t>0          5          10         15        20</a:t>
            </a:r>
            <a:endParaRPr lang="fr-FR" sz="1400" dirty="0"/>
          </a:p>
        </p:txBody>
      </p:sp>
      <p:sp>
        <p:nvSpPr>
          <p:cNvPr id="20" name="ZoneTexte 19"/>
          <p:cNvSpPr txBox="1"/>
          <p:nvPr/>
        </p:nvSpPr>
        <p:spPr>
          <a:xfrm>
            <a:off x="4572000" y="5147900"/>
            <a:ext cx="4680520" cy="307777"/>
          </a:xfrm>
          <a:prstGeom prst="rect">
            <a:avLst/>
          </a:prstGeom>
          <a:solidFill>
            <a:schemeClr val="bg1"/>
          </a:solidFill>
        </p:spPr>
        <p:txBody>
          <a:bodyPr wrap="square" rtlCol="0">
            <a:spAutoFit/>
          </a:bodyPr>
          <a:lstStyle/>
          <a:p>
            <a:r>
              <a:rPr lang="fr-FR" sz="1400" dirty="0" smtClean="0"/>
              <a:t>   0            5            10            15           20</a:t>
            </a:r>
            <a:endParaRPr lang="fr-FR" sz="1400" dirty="0"/>
          </a:p>
        </p:txBody>
      </p:sp>
      <p:sp>
        <p:nvSpPr>
          <p:cNvPr id="21" name="ZoneTexte 20"/>
          <p:cNvSpPr txBox="1"/>
          <p:nvPr/>
        </p:nvSpPr>
        <p:spPr>
          <a:xfrm>
            <a:off x="7308304" y="1403484"/>
            <a:ext cx="1656184" cy="307777"/>
          </a:xfrm>
          <a:prstGeom prst="rect">
            <a:avLst/>
          </a:prstGeom>
          <a:noFill/>
        </p:spPr>
        <p:txBody>
          <a:bodyPr wrap="square" rtlCol="0">
            <a:spAutoFit/>
          </a:bodyPr>
          <a:lstStyle/>
          <a:p>
            <a:r>
              <a:rPr lang="fr-FR" sz="1400" dirty="0" smtClean="0"/>
              <a:t>z distribution</a:t>
            </a:r>
            <a:endParaRPr lang="fr-FR" sz="1400" dirty="0"/>
          </a:p>
        </p:txBody>
      </p:sp>
      <p:sp>
        <p:nvSpPr>
          <p:cNvPr id="22" name="Date Placeholder 21"/>
          <p:cNvSpPr>
            <a:spLocks noGrp="1"/>
          </p:cNvSpPr>
          <p:nvPr>
            <p:ph type="dt" sz="half" idx="10"/>
          </p:nvPr>
        </p:nvSpPr>
        <p:spPr/>
        <p:txBody>
          <a:bodyPr/>
          <a:lstStyle/>
          <a:p>
            <a:r>
              <a:rPr lang="en-CA" smtClean="0"/>
              <a:t>Dixit</a:t>
            </a:r>
            <a:endParaRPr lang="en-US"/>
          </a:p>
        </p:txBody>
      </p:sp>
      <p:sp>
        <p:nvSpPr>
          <p:cNvPr id="23" name="Slide Number Placeholder 22"/>
          <p:cNvSpPr>
            <a:spLocks noGrp="1"/>
          </p:cNvSpPr>
          <p:nvPr>
            <p:ph type="sldNum" sz="quarter" idx="12"/>
          </p:nvPr>
        </p:nvSpPr>
        <p:spPr/>
        <p:txBody>
          <a:bodyPr/>
          <a:lstStyle/>
          <a:p>
            <a:fld id="{27908963-B41D-4472-B7D5-8070E85A06AA}" type="slidenum">
              <a:rPr lang="en-US" smtClean="0"/>
              <a:pPr/>
              <a:t>11</a:t>
            </a:fld>
            <a:endParaRPr lang="en-US"/>
          </a:p>
        </p:txBody>
      </p:sp>
      <p:sp>
        <p:nvSpPr>
          <p:cNvPr id="24" name="Footer Placeholder 23"/>
          <p:cNvSpPr>
            <a:spLocks noGrp="1"/>
          </p:cNvSpPr>
          <p:nvPr>
            <p:ph type="ftr" sz="quarter" idx="11"/>
          </p:nvPr>
        </p:nvSpPr>
        <p:spPr/>
        <p:txBody>
          <a:bodyPr/>
          <a:lstStyle/>
          <a:p>
            <a:pPr>
              <a:defRPr/>
            </a:pPr>
            <a:r>
              <a:rPr lang="en-US" smtClean="0"/>
              <a:t>LCWS11 Granada</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5" name="Picture 23" descr="module CLK.gif"/>
          <p:cNvPicPr>
            <a:picLocks noChangeAspect="1" noChangeArrowheads="1"/>
          </p:cNvPicPr>
          <p:nvPr/>
        </p:nvPicPr>
        <p:blipFill>
          <a:blip r:embed="rId3"/>
          <a:srcRect/>
          <a:stretch>
            <a:fillRect/>
          </a:stretch>
        </p:blipFill>
        <p:spPr bwMode="auto">
          <a:xfrm>
            <a:off x="4787900" y="2492375"/>
            <a:ext cx="3671888" cy="2881313"/>
          </a:xfrm>
          <a:prstGeom prst="rect">
            <a:avLst/>
          </a:prstGeom>
          <a:noFill/>
          <a:ln w="9525">
            <a:noFill/>
            <a:miter lim="800000"/>
            <a:headEnd/>
            <a:tailEnd/>
          </a:ln>
        </p:spPr>
      </p:pic>
      <p:pic>
        <p:nvPicPr>
          <p:cNvPr id="28676" name="Picture 3" descr="module 4.gif"/>
          <p:cNvPicPr>
            <a:picLocks noChangeAspect="1" noChangeArrowheads="1"/>
          </p:cNvPicPr>
          <p:nvPr/>
        </p:nvPicPr>
        <p:blipFill>
          <a:blip r:embed="rId4"/>
          <a:srcRect/>
          <a:stretch>
            <a:fillRect/>
          </a:stretch>
        </p:blipFill>
        <p:spPr bwMode="auto">
          <a:xfrm>
            <a:off x="755650" y="2420938"/>
            <a:ext cx="3816350" cy="2952750"/>
          </a:xfrm>
          <a:prstGeom prst="rect">
            <a:avLst/>
          </a:prstGeom>
          <a:noFill/>
          <a:ln w="9525">
            <a:noFill/>
            <a:miter lim="800000"/>
            <a:headEnd/>
            <a:tailEnd/>
          </a:ln>
        </p:spPr>
      </p:pic>
      <p:sp>
        <p:nvSpPr>
          <p:cNvPr id="28677" name="Rectangle 5"/>
          <p:cNvSpPr>
            <a:spLocks noChangeArrowheads="1"/>
          </p:cNvSpPr>
          <p:nvPr/>
        </p:nvSpPr>
        <p:spPr bwMode="auto">
          <a:xfrm>
            <a:off x="2717800" y="4437063"/>
            <a:ext cx="1349375" cy="338137"/>
          </a:xfrm>
          <a:prstGeom prst="rect">
            <a:avLst/>
          </a:prstGeom>
          <a:noFill/>
          <a:ln w="9525">
            <a:noFill/>
            <a:miter lim="800000"/>
            <a:headEnd/>
            <a:tailEnd/>
          </a:ln>
        </p:spPr>
        <p:txBody>
          <a:bodyPr>
            <a:spAutoFit/>
          </a:bodyPr>
          <a:lstStyle/>
          <a:p>
            <a:r>
              <a:rPr lang="en-US" sz="1600" b="1">
                <a:ea typeface="SimSun" charset="-122"/>
              </a:rPr>
              <a:t>Module 4 </a:t>
            </a:r>
            <a:endParaRPr lang="fr-FR" sz="1600" b="1"/>
          </a:p>
        </p:txBody>
      </p:sp>
      <p:sp>
        <p:nvSpPr>
          <p:cNvPr id="8" name="Title 1"/>
          <p:cNvSpPr txBox="1">
            <a:spLocks/>
          </p:cNvSpPr>
          <p:nvPr/>
        </p:nvSpPr>
        <p:spPr>
          <a:xfrm>
            <a:off x="684212" y="185738"/>
            <a:ext cx="7991475" cy="1270000"/>
          </a:xfrm>
          <a:prstGeom prst="rect">
            <a:avLst/>
          </a:prstGeom>
        </p:spPr>
        <p:txBody>
          <a:bodyPr anchor="ctr">
            <a:normAutofit/>
          </a:bodyPr>
          <a:lstStyle/>
          <a:p>
            <a:pPr algn="ctr"/>
            <a:r>
              <a:rPr lang="en-US" sz="2300" u="sng" dirty="0" smtClean="0"/>
              <a:t>Single hit transverse resolution measurement </a:t>
            </a:r>
            <a:br>
              <a:rPr lang="en-US" sz="2300" u="sng" dirty="0" smtClean="0"/>
            </a:br>
            <a:r>
              <a:rPr lang="en-US" sz="2300" u="sng" dirty="0" smtClean="0"/>
              <a:t> (</a:t>
            </a:r>
            <a:r>
              <a:rPr lang="en-US" sz="2300" u="sng" dirty="0"/>
              <a:t>B = 0T &amp; 1T)</a:t>
            </a:r>
            <a:endParaRPr lang="en-US" sz="2300" u="sng" dirty="0" smtClean="0"/>
          </a:p>
          <a:p>
            <a:pPr algn="ctr"/>
            <a:r>
              <a:rPr lang="en-US" sz="2000" dirty="0" smtClean="0">
                <a:effectLst>
                  <a:outerShdw blurRad="38100" dist="38100" dir="2700000" algn="tl">
                    <a:srgbClr val="C0C0C0"/>
                  </a:outerShdw>
                </a:effectLst>
              </a:rPr>
              <a:t>Carbon</a:t>
            </a:r>
            <a:r>
              <a:rPr lang="en-US" sz="2000" dirty="0">
                <a:effectLst>
                  <a:outerShdw blurRad="38100" dist="38100" dir="2700000" algn="tl">
                    <a:srgbClr val="C0C0C0"/>
                  </a:outerShdw>
                </a:effectLst>
              </a:rPr>
              <a:t>-loaded </a:t>
            </a:r>
            <a:r>
              <a:rPr lang="en-US" sz="2000" dirty="0" err="1">
                <a:effectLst>
                  <a:outerShdw blurRad="38100" dist="38100" dir="2700000" algn="tl">
                    <a:srgbClr val="C0C0C0"/>
                  </a:outerShdw>
                </a:effectLst>
              </a:rPr>
              <a:t>Kapton</a:t>
            </a:r>
            <a:r>
              <a:rPr lang="en-US" sz="2000" dirty="0" smtClean="0">
                <a:effectLst>
                  <a:outerShdw blurRad="38100" dist="38100" dir="2700000" algn="tl">
                    <a:srgbClr val="C0C0C0"/>
                  </a:outerShdw>
                </a:effectLst>
              </a:rPr>
              <a:t> (</a:t>
            </a:r>
            <a:r>
              <a:rPr lang="en-US" sz="2000" dirty="0" smtClean="0">
                <a:latin typeface="Bookman Old Style" pitchFamily="18" charset="0"/>
              </a:rPr>
              <a:t>~5 MΩ/□)</a:t>
            </a:r>
          </a:p>
        </p:txBody>
      </p:sp>
      <p:graphicFrame>
        <p:nvGraphicFramePr>
          <p:cNvPr id="28674" name="Object 6"/>
          <p:cNvGraphicFramePr>
            <a:graphicFrameLocks noChangeAspect="1"/>
          </p:cNvGraphicFramePr>
          <p:nvPr/>
        </p:nvGraphicFramePr>
        <p:xfrm>
          <a:off x="1752600" y="1519238"/>
          <a:ext cx="1371600" cy="608012"/>
        </p:xfrm>
        <a:graphic>
          <a:graphicData uri="http://schemas.openxmlformats.org/presentationml/2006/ole">
            <p:oleObj spid="_x0000_s28774" name="Equation" r:id="rId5" imgW="1117600" imgH="495300" progId="Equation.3">
              <p:embed/>
            </p:oleObj>
          </a:graphicData>
        </a:graphic>
      </p:graphicFrame>
      <p:pic>
        <p:nvPicPr>
          <p:cNvPr id="28679" name="Picture 11"/>
          <p:cNvPicPr>
            <a:picLocks noChangeAspect="1" noChangeArrowheads="1"/>
          </p:cNvPicPr>
          <p:nvPr/>
        </p:nvPicPr>
        <p:blipFill>
          <a:blip r:embed="rId6"/>
          <a:srcRect/>
          <a:stretch>
            <a:fillRect/>
          </a:stretch>
        </p:blipFill>
        <p:spPr bwMode="auto">
          <a:xfrm>
            <a:off x="3995738" y="1358900"/>
            <a:ext cx="3944937" cy="701675"/>
          </a:xfrm>
          <a:prstGeom prst="rect">
            <a:avLst/>
          </a:prstGeom>
          <a:noFill/>
          <a:ln w="9525">
            <a:noFill/>
            <a:miter lim="800000"/>
            <a:headEnd/>
            <a:tailEnd/>
          </a:ln>
        </p:spPr>
      </p:pic>
      <p:sp>
        <p:nvSpPr>
          <p:cNvPr id="28680" name="TextBox 18"/>
          <p:cNvSpPr txBox="1">
            <a:spLocks noChangeArrowheads="1"/>
          </p:cNvSpPr>
          <p:nvPr/>
        </p:nvSpPr>
        <p:spPr bwMode="auto">
          <a:xfrm>
            <a:off x="684213" y="2339975"/>
            <a:ext cx="3959225" cy="307975"/>
          </a:xfrm>
          <a:prstGeom prst="rect">
            <a:avLst/>
          </a:prstGeom>
          <a:noFill/>
          <a:ln w="9525">
            <a:noFill/>
            <a:miter lim="800000"/>
            <a:headEnd/>
            <a:tailEnd/>
          </a:ln>
        </p:spPr>
        <p:txBody>
          <a:bodyPr>
            <a:spAutoFit/>
          </a:bodyPr>
          <a:lstStyle/>
          <a:p>
            <a:r>
              <a:rPr lang="en-US" sz="1400"/>
              <a:t>B=0 T   C</a:t>
            </a:r>
            <a:r>
              <a:rPr lang="en-US" sz="1400" baseline="-25000"/>
              <a:t>d</a:t>
            </a:r>
            <a:r>
              <a:rPr lang="en-US" sz="1400"/>
              <a:t> = 3</a:t>
            </a:r>
            <a:r>
              <a:rPr lang="fr-FR" sz="1400"/>
              <a:t>15.1</a:t>
            </a:r>
            <a:r>
              <a:rPr lang="en-US" sz="1400" baseline="-25000"/>
              <a:t>  </a:t>
            </a:r>
            <a:r>
              <a:rPr lang="en-US" sz="1400"/>
              <a:t>µm/√cm (Magboltz)</a:t>
            </a:r>
            <a:endParaRPr lang="fr-FR" sz="1400"/>
          </a:p>
        </p:txBody>
      </p:sp>
      <p:sp>
        <p:nvSpPr>
          <p:cNvPr id="28681" name="TextBox 14"/>
          <p:cNvSpPr txBox="1">
            <a:spLocks noChangeArrowheads="1"/>
          </p:cNvSpPr>
          <p:nvPr/>
        </p:nvSpPr>
        <p:spPr bwMode="auto">
          <a:xfrm>
            <a:off x="6732588" y="4437063"/>
            <a:ext cx="1223962" cy="336550"/>
          </a:xfrm>
          <a:prstGeom prst="rect">
            <a:avLst/>
          </a:prstGeom>
          <a:noFill/>
          <a:ln w="9525">
            <a:noFill/>
            <a:miter lim="800000"/>
            <a:headEnd/>
            <a:tailEnd/>
          </a:ln>
        </p:spPr>
        <p:txBody>
          <a:bodyPr>
            <a:spAutoFit/>
          </a:bodyPr>
          <a:lstStyle/>
          <a:p>
            <a:r>
              <a:rPr lang="en-GB" sz="1600" b="1"/>
              <a:t>Module 3</a:t>
            </a:r>
            <a:endParaRPr lang="fr-FR" sz="1600" b="1"/>
          </a:p>
        </p:txBody>
      </p:sp>
      <p:sp>
        <p:nvSpPr>
          <p:cNvPr id="28682" name="TextBox 27"/>
          <p:cNvSpPr txBox="1">
            <a:spLocks noChangeArrowheads="1"/>
          </p:cNvSpPr>
          <p:nvPr/>
        </p:nvSpPr>
        <p:spPr bwMode="auto">
          <a:xfrm>
            <a:off x="4716463" y="2349500"/>
            <a:ext cx="3959225" cy="307975"/>
          </a:xfrm>
          <a:prstGeom prst="rect">
            <a:avLst/>
          </a:prstGeom>
          <a:noFill/>
          <a:ln w="9525">
            <a:noFill/>
            <a:miter lim="800000"/>
            <a:headEnd/>
            <a:tailEnd/>
          </a:ln>
        </p:spPr>
        <p:txBody>
          <a:bodyPr>
            <a:spAutoFit/>
          </a:bodyPr>
          <a:lstStyle/>
          <a:p>
            <a:r>
              <a:rPr lang="en-US" sz="1400"/>
              <a:t>B=1 T   C</a:t>
            </a:r>
            <a:r>
              <a:rPr lang="en-US" sz="1400" baseline="-25000"/>
              <a:t>d</a:t>
            </a:r>
            <a:r>
              <a:rPr lang="en-US" sz="1400"/>
              <a:t> = 94.2</a:t>
            </a:r>
            <a:r>
              <a:rPr lang="en-US" sz="1400" baseline="-25000"/>
              <a:t>  </a:t>
            </a:r>
            <a:r>
              <a:rPr lang="en-US" sz="1400"/>
              <a:t>µm/√cm (Magboltz)</a:t>
            </a:r>
            <a:endParaRPr lang="fr-FR" sz="1400"/>
          </a:p>
        </p:txBody>
      </p:sp>
      <p:sp>
        <p:nvSpPr>
          <p:cNvPr id="28683" name="Rectangle 28"/>
          <p:cNvSpPr>
            <a:spLocks noChangeArrowheads="1"/>
          </p:cNvSpPr>
          <p:nvPr/>
        </p:nvSpPr>
        <p:spPr bwMode="auto">
          <a:xfrm>
            <a:off x="2717800" y="2708275"/>
            <a:ext cx="1782763" cy="276225"/>
          </a:xfrm>
          <a:prstGeom prst="rect">
            <a:avLst/>
          </a:prstGeom>
          <a:noFill/>
          <a:ln w="9525">
            <a:noFill/>
            <a:miter lim="800000"/>
            <a:headEnd/>
            <a:tailEnd/>
          </a:ln>
        </p:spPr>
        <p:txBody>
          <a:bodyPr>
            <a:spAutoFit/>
          </a:bodyPr>
          <a:lstStyle/>
          <a:p>
            <a:pPr eaLnBrk="0" hangingPunct="0"/>
            <a:r>
              <a:rPr lang="el-GR" sz="1200">
                <a:ea typeface="SimSun" charset="-122"/>
              </a:rPr>
              <a:t>χ</a:t>
            </a:r>
            <a:r>
              <a:rPr lang="en-US" sz="1200" baseline="30000">
                <a:ea typeface="SimSun" charset="-122"/>
              </a:rPr>
              <a:t>2</a:t>
            </a:r>
            <a:r>
              <a:rPr lang="en-GB" sz="1200">
                <a:ea typeface="SimSun" charset="-122"/>
              </a:rPr>
              <a:t>/Ndof = 10.6</a:t>
            </a:r>
            <a:r>
              <a:rPr lang="fr-FR" sz="1200">
                <a:cs typeface="Arial" pitchFamily="34" charset="0"/>
              </a:rPr>
              <a:t>/</a:t>
            </a:r>
            <a:r>
              <a:rPr lang="en-GB" sz="1200">
                <a:ea typeface="SimSun" charset="-122"/>
              </a:rPr>
              <a:t>10</a:t>
            </a:r>
            <a:endParaRPr lang="fr-FR" sz="1200">
              <a:cs typeface="Arial" pitchFamily="34" charset="0"/>
            </a:endParaRPr>
          </a:p>
        </p:txBody>
      </p:sp>
      <p:sp>
        <p:nvSpPr>
          <p:cNvPr id="28684" name="Rectangle 29"/>
          <p:cNvSpPr>
            <a:spLocks noChangeArrowheads="1"/>
          </p:cNvSpPr>
          <p:nvPr/>
        </p:nvSpPr>
        <p:spPr bwMode="auto">
          <a:xfrm>
            <a:off x="6607175" y="2781300"/>
            <a:ext cx="1781175" cy="276225"/>
          </a:xfrm>
          <a:prstGeom prst="rect">
            <a:avLst/>
          </a:prstGeom>
          <a:noFill/>
          <a:ln w="9525">
            <a:noFill/>
            <a:miter lim="800000"/>
            <a:headEnd/>
            <a:tailEnd/>
          </a:ln>
        </p:spPr>
        <p:txBody>
          <a:bodyPr>
            <a:spAutoFit/>
          </a:bodyPr>
          <a:lstStyle/>
          <a:p>
            <a:pPr eaLnBrk="0" hangingPunct="0"/>
            <a:r>
              <a:rPr lang="el-GR" sz="1200">
                <a:ea typeface="SimSun" charset="-122"/>
              </a:rPr>
              <a:t>χ</a:t>
            </a:r>
            <a:r>
              <a:rPr lang="en-US" sz="1200" baseline="30000">
                <a:ea typeface="SimSun" charset="-122"/>
              </a:rPr>
              <a:t>2</a:t>
            </a:r>
            <a:r>
              <a:rPr lang="en-GB" sz="1200">
                <a:ea typeface="SimSun" charset="-122"/>
              </a:rPr>
              <a:t>/Ndof = 29.1</a:t>
            </a:r>
            <a:r>
              <a:rPr lang="fr-FR" sz="1200">
                <a:cs typeface="Arial" pitchFamily="34" charset="0"/>
              </a:rPr>
              <a:t>/</a:t>
            </a:r>
            <a:r>
              <a:rPr lang="en-GB" sz="1200">
                <a:ea typeface="SimSun" charset="-122"/>
              </a:rPr>
              <a:t>11</a:t>
            </a:r>
            <a:endParaRPr lang="fr-FR" sz="1200">
              <a:cs typeface="Arial" pitchFamily="34" charset="0"/>
            </a:endParaRPr>
          </a:p>
        </p:txBody>
      </p:sp>
      <p:sp>
        <p:nvSpPr>
          <p:cNvPr id="28685" name="Content Placeholder 2"/>
          <p:cNvSpPr>
            <a:spLocks noGrp="1"/>
          </p:cNvSpPr>
          <p:nvPr>
            <p:ph idx="1"/>
          </p:nvPr>
        </p:nvSpPr>
        <p:spPr>
          <a:xfrm>
            <a:off x="457200" y="5373688"/>
            <a:ext cx="8794750" cy="1008062"/>
          </a:xfrm>
        </p:spPr>
        <p:txBody>
          <a:bodyPr/>
          <a:lstStyle/>
          <a:p>
            <a:pPr marL="273050" indent="-273050" eaLnBrk="1" hangingPunct="1">
              <a:lnSpc>
                <a:spcPct val="80000"/>
              </a:lnSpc>
              <a:buClr>
                <a:srgbClr val="9BBB59"/>
              </a:buClr>
              <a:buFont typeface="Wingdings 2" pitchFamily="18" charset="2"/>
              <a:buNone/>
            </a:pPr>
            <a:r>
              <a:rPr lang="en-US" sz="3000" smtClean="0">
                <a:latin typeface="Verdana" pitchFamily="34" charset="0"/>
              </a:rPr>
              <a:t>   </a:t>
            </a:r>
            <a:r>
              <a:rPr lang="en-US" sz="1900" smtClean="0">
                <a:latin typeface="Verdana" pitchFamily="34" charset="0"/>
              </a:rPr>
              <a:t>Average of B=0T data and B=1T data</a:t>
            </a:r>
          </a:p>
          <a:p>
            <a:pPr marL="639763" lvl="1" indent="-246063" eaLnBrk="1" hangingPunct="1">
              <a:lnSpc>
                <a:spcPct val="80000"/>
              </a:lnSpc>
              <a:buFont typeface="Wingdings 2" pitchFamily="18" charset="2"/>
              <a:buChar char=""/>
            </a:pPr>
            <a:r>
              <a:rPr lang="en-US" sz="1700" smtClean="0">
                <a:latin typeface="Verdana" pitchFamily="34" charset="0"/>
              </a:rPr>
              <a:t>N</a:t>
            </a:r>
            <a:r>
              <a:rPr lang="en-US" sz="1700" baseline="-25000" smtClean="0">
                <a:latin typeface="Verdana" pitchFamily="34" charset="0"/>
              </a:rPr>
              <a:t>eff </a:t>
            </a:r>
            <a:r>
              <a:rPr lang="en-US" sz="1700" smtClean="0">
                <a:latin typeface="Verdana" pitchFamily="34" charset="0"/>
              </a:rPr>
              <a:t>= 38.0±0.2(stat) ±0.8 (C</a:t>
            </a:r>
            <a:r>
              <a:rPr lang="en-US" sz="1700" baseline="-25000" smtClean="0">
                <a:latin typeface="Verdana" pitchFamily="34" charset="0"/>
              </a:rPr>
              <a:t>d</a:t>
            </a:r>
            <a:r>
              <a:rPr lang="en-US" sz="1700" smtClean="0">
                <a:latin typeface="Verdana" pitchFamily="34" charset="0"/>
              </a:rPr>
              <a:t> syst)</a:t>
            </a:r>
          </a:p>
          <a:p>
            <a:pPr marL="639763" lvl="1" indent="-246063" eaLnBrk="1" hangingPunct="1">
              <a:lnSpc>
                <a:spcPct val="80000"/>
              </a:lnSpc>
              <a:buFont typeface="Wingdings 2" pitchFamily="18" charset="2"/>
              <a:buChar char=""/>
            </a:pPr>
            <a:r>
              <a:rPr lang="el-GR" sz="1700" smtClean="0">
                <a:latin typeface="Verdana" pitchFamily="34" charset="0"/>
              </a:rPr>
              <a:t>σ</a:t>
            </a:r>
            <a:r>
              <a:rPr lang="en-US" sz="1700" baseline="-25000" smtClean="0">
                <a:latin typeface="Verdana" pitchFamily="34" charset="0"/>
              </a:rPr>
              <a:t>0</a:t>
            </a:r>
            <a:r>
              <a:rPr lang="en-US" sz="1700" smtClean="0">
                <a:latin typeface="Verdana" pitchFamily="34" charset="0"/>
              </a:rPr>
              <a:t>= 59 ± 3 µm</a:t>
            </a:r>
          </a:p>
        </p:txBody>
      </p:sp>
      <p:sp>
        <p:nvSpPr>
          <p:cNvPr id="19" name="Date Placeholder 18"/>
          <p:cNvSpPr>
            <a:spLocks noGrp="1"/>
          </p:cNvSpPr>
          <p:nvPr>
            <p:ph type="dt" sz="half" idx="10"/>
          </p:nvPr>
        </p:nvSpPr>
        <p:spPr/>
        <p:txBody>
          <a:bodyPr/>
          <a:lstStyle/>
          <a:p>
            <a:r>
              <a:rPr lang="en-CA" smtClean="0"/>
              <a:t>Dixit</a:t>
            </a:r>
            <a:endParaRPr lang="en-US"/>
          </a:p>
        </p:txBody>
      </p:sp>
      <p:sp>
        <p:nvSpPr>
          <p:cNvPr id="20" name="Slide Number Placeholder 19"/>
          <p:cNvSpPr>
            <a:spLocks noGrp="1"/>
          </p:cNvSpPr>
          <p:nvPr>
            <p:ph type="sldNum" sz="quarter" idx="12"/>
          </p:nvPr>
        </p:nvSpPr>
        <p:spPr/>
        <p:txBody>
          <a:bodyPr/>
          <a:lstStyle/>
          <a:p>
            <a:fld id="{27908963-B41D-4472-B7D5-8070E85A06AA}" type="slidenum">
              <a:rPr lang="en-US" smtClean="0"/>
              <a:pPr/>
              <a:t>12</a:t>
            </a:fld>
            <a:endParaRPr lang="en-US"/>
          </a:p>
        </p:txBody>
      </p:sp>
      <p:sp>
        <p:nvSpPr>
          <p:cNvPr id="21" name="Footer Placeholder 20"/>
          <p:cNvSpPr>
            <a:spLocks noGrp="1"/>
          </p:cNvSpPr>
          <p:nvPr>
            <p:ph type="ftr" sz="quarter" idx="11"/>
          </p:nvPr>
        </p:nvSpPr>
        <p:spPr/>
        <p:txBody>
          <a:bodyPr/>
          <a:lstStyle/>
          <a:p>
            <a:pPr>
              <a:defRPr/>
            </a:pPr>
            <a:r>
              <a:rPr lang="en-US" smtClean="0"/>
              <a:t>LCWS11 Granada</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Espace réservé du contenu 10"/>
          <p:cNvSpPr>
            <a:spLocks noGrp="1"/>
          </p:cNvSpPr>
          <p:nvPr>
            <p:ph idx="1"/>
          </p:nvPr>
        </p:nvSpPr>
        <p:spPr>
          <a:xfrm>
            <a:off x="971600" y="692696"/>
            <a:ext cx="8013576" cy="4389120"/>
          </a:xfrm>
        </p:spPr>
        <p:txBody>
          <a:bodyPr>
            <a:normAutofit/>
          </a:bodyPr>
          <a:lstStyle/>
          <a:p>
            <a:r>
              <a:rPr lang="fr-FR" sz="1800" dirty="0" smtClean="0"/>
              <a:t>180 kHz (5 x 2 cm² </a:t>
            </a:r>
            <a:r>
              <a:rPr lang="fr-FR" sz="1800" dirty="0" err="1" smtClean="0"/>
              <a:t>beam</a:t>
            </a:r>
            <a:r>
              <a:rPr lang="fr-FR" sz="1800" dirty="0" smtClean="0"/>
              <a:t>) </a:t>
            </a:r>
            <a:r>
              <a:rPr lang="fr-FR" sz="1800" dirty="0" err="1" smtClean="0"/>
              <a:t>showed</a:t>
            </a:r>
            <a:r>
              <a:rPr lang="fr-FR" sz="1800" dirty="0" smtClean="0"/>
              <a:t> no </a:t>
            </a:r>
            <a:r>
              <a:rPr lang="fr-FR" sz="1800" dirty="0" err="1" smtClean="0"/>
              <a:t>charging</a:t>
            </a:r>
            <a:r>
              <a:rPr lang="fr-FR" sz="1800" dirty="0" smtClean="0"/>
              <a:t> </a:t>
            </a:r>
            <a:r>
              <a:rPr lang="fr-FR" sz="1800" dirty="0" err="1" smtClean="0"/>
              <a:t>effects</a:t>
            </a:r>
            <a:r>
              <a:rPr lang="fr-FR" sz="1800" dirty="0" smtClean="0"/>
              <a:t> and stable </a:t>
            </a:r>
            <a:r>
              <a:rPr lang="fr-FR" sz="1800" dirty="0" err="1" smtClean="0"/>
              <a:t>operation</a:t>
            </a:r>
            <a:endParaRPr lang="fr-FR" sz="1800" dirty="0" smtClean="0"/>
          </a:p>
          <a:p>
            <a:pPr>
              <a:spcBef>
                <a:spcPts val="1200"/>
              </a:spcBef>
            </a:pPr>
            <a:r>
              <a:rPr lang="fr-FR" sz="1800" dirty="0" err="1" smtClean="0"/>
              <a:t>Peaking</a:t>
            </a:r>
            <a:r>
              <a:rPr lang="fr-FR" sz="1800" dirty="0" smtClean="0"/>
              <a:t> time ~300 ns </a:t>
            </a:r>
            <a:r>
              <a:rPr lang="fr-FR" sz="1800" dirty="0" err="1" smtClean="0"/>
              <a:t>sufficient</a:t>
            </a:r>
            <a:r>
              <a:rPr lang="fr-FR" sz="1800" dirty="0" smtClean="0"/>
              <a:t> to </a:t>
            </a:r>
            <a:r>
              <a:rPr lang="fr-FR" sz="1800" dirty="0" err="1" smtClean="0"/>
              <a:t>distinguish</a:t>
            </a:r>
            <a:r>
              <a:rPr lang="fr-FR" sz="1800" dirty="0" smtClean="0"/>
              <a:t> 2 </a:t>
            </a:r>
            <a:r>
              <a:rPr lang="fr-FR" sz="1800" dirty="0" err="1" smtClean="0"/>
              <a:t>tracks</a:t>
            </a:r>
            <a:r>
              <a:rPr lang="fr-FR" sz="1800" dirty="0" smtClean="0"/>
              <a:t> on the </a:t>
            </a:r>
            <a:r>
              <a:rPr lang="fr-FR" sz="1800" dirty="0" err="1" smtClean="0"/>
              <a:t>same</a:t>
            </a:r>
            <a:r>
              <a:rPr lang="fr-FR" sz="1800" dirty="0" smtClean="0"/>
              <a:t> pad</a:t>
            </a:r>
            <a:endParaRPr lang="fr-FR" sz="1800" dirty="0"/>
          </a:p>
        </p:txBody>
      </p:sp>
      <p:grpSp>
        <p:nvGrpSpPr>
          <p:cNvPr id="14" name="Group 13"/>
          <p:cNvGrpSpPr/>
          <p:nvPr/>
        </p:nvGrpSpPr>
        <p:grpSpPr>
          <a:xfrm>
            <a:off x="476072" y="2440816"/>
            <a:ext cx="8192100" cy="3828772"/>
            <a:chOff x="476072" y="2440816"/>
            <a:chExt cx="8192100" cy="3828772"/>
          </a:xfrm>
        </p:grpSpPr>
        <p:pic>
          <p:nvPicPr>
            <p:cNvPr id="8" name="Picture 2" descr="D:\Paul\RD51\WG7\2010-results\picturesCERNJuly2010\T-onepadR540.gif"/>
            <p:cNvPicPr>
              <a:picLocks noChangeAspect="1" noChangeArrowheads="1"/>
            </p:cNvPicPr>
            <p:nvPr/>
          </p:nvPicPr>
          <p:blipFill>
            <a:blip r:embed="rId2" cstate="print"/>
            <a:srcRect/>
            <a:stretch>
              <a:fillRect/>
            </a:stretch>
          </p:blipFill>
          <p:spPr bwMode="auto">
            <a:xfrm>
              <a:off x="476072" y="2440816"/>
              <a:ext cx="8192100" cy="3401184"/>
            </a:xfrm>
            <a:prstGeom prst="rect">
              <a:avLst/>
            </a:prstGeom>
            <a:noFill/>
            <a:ln w="9525">
              <a:noFill/>
              <a:miter lim="800000"/>
              <a:headEnd/>
              <a:tailEnd/>
            </a:ln>
          </p:spPr>
        </p:pic>
        <p:cxnSp>
          <p:nvCxnSpPr>
            <p:cNvPr id="15" name="Connecteur droit avec flèche 14"/>
            <p:cNvCxnSpPr/>
            <p:nvPr/>
          </p:nvCxnSpPr>
          <p:spPr>
            <a:xfrm>
              <a:off x="4572000" y="4505944"/>
              <a:ext cx="432048"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4546599" y="4138200"/>
              <a:ext cx="576064" cy="276999"/>
            </a:xfrm>
            <a:prstGeom prst="rect">
              <a:avLst/>
            </a:prstGeom>
            <a:noFill/>
          </p:spPr>
          <p:txBody>
            <a:bodyPr wrap="square" rtlCol="0">
              <a:spAutoFit/>
            </a:bodyPr>
            <a:lstStyle/>
            <a:p>
              <a:r>
                <a:rPr lang="fr-FR" sz="1200" dirty="0" smtClean="0">
                  <a:solidFill>
                    <a:schemeClr val="accent2">
                      <a:lumMod val="75000"/>
                    </a:schemeClr>
                  </a:solidFill>
                </a:rPr>
                <a:t>4µs</a:t>
              </a:r>
              <a:endParaRPr lang="fr-FR" sz="1200" dirty="0">
                <a:solidFill>
                  <a:schemeClr val="accent2">
                    <a:lumMod val="75000"/>
                  </a:schemeClr>
                </a:solidFill>
              </a:endParaRPr>
            </a:p>
          </p:txBody>
        </p:sp>
        <p:sp>
          <p:nvSpPr>
            <p:cNvPr id="18" name="ZoneTexte 17"/>
            <p:cNvSpPr txBox="1"/>
            <p:nvPr/>
          </p:nvSpPr>
          <p:spPr>
            <a:xfrm>
              <a:off x="3327321" y="5900256"/>
              <a:ext cx="2186111" cy="369332"/>
            </a:xfrm>
            <a:prstGeom prst="rect">
              <a:avLst/>
            </a:prstGeom>
            <a:noFill/>
          </p:spPr>
          <p:txBody>
            <a:bodyPr wrap="none" rtlCol="0">
              <a:spAutoFit/>
            </a:bodyPr>
            <a:lstStyle/>
            <a:p>
              <a:r>
                <a:rPr lang="fr-FR" dirty="0" smtClean="0"/>
                <a:t>Time (in 40 ns </a:t>
              </a:r>
              <a:r>
                <a:rPr lang="fr-FR" dirty="0" err="1" smtClean="0"/>
                <a:t>bins</a:t>
              </a:r>
              <a:r>
                <a:rPr lang="fr-FR" dirty="0" smtClean="0"/>
                <a:t>)</a:t>
              </a:r>
              <a:endParaRPr lang="fr-FR" dirty="0"/>
            </a:p>
          </p:txBody>
        </p:sp>
      </p:grpSp>
      <p:sp>
        <p:nvSpPr>
          <p:cNvPr id="10" name="Rectangle 9"/>
          <p:cNvSpPr/>
          <p:nvPr/>
        </p:nvSpPr>
        <p:spPr>
          <a:xfrm>
            <a:off x="211667" y="0"/>
            <a:ext cx="8365065" cy="430887"/>
          </a:xfrm>
          <a:prstGeom prst="rect">
            <a:avLst/>
          </a:prstGeom>
        </p:spPr>
        <p:txBody>
          <a:bodyPr wrap="square">
            <a:spAutoFit/>
          </a:bodyPr>
          <a:lstStyle/>
          <a:p>
            <a:pPr algn="ctr"/>
            <a:r>
              <a:rPr lang="en-US" u="sng" dirty="0" smtClean="0">
                <a:latin typeface="Verdana"/>
                <a:cs typeface="Verdana"/>
              </a:rPr>
              <a:t>Test in a high intensity </a:t>
            </a:r>
            <a:r>
              <a:rPr lang="en-US" u="sng" dirty="0" err="1" smtClean="0">
                <a:latin typeface="Verdana"/>
                <a:cs typeface="Verdana"/>
              </a:rPr>
              <a:t>pion</a:t>
            </a:r>
            <a:r>
              <a:rPr lang="en-US" u="sng" dirty="0" smtClean="0">
                <a:latin typeface="Verdana"/>
                <a:cs typeface="Verdana"/>
              </a:rPr>
              <a:t> beam at CERN (July 2010)</a:t>
            </a:r>
            <a:endParaRPr lang="en-US" u="sng" dirty="0">
              <a:latin typeface="Verdana"/>
              <a:cs typeface="Verdana"/>
            </a:endParaRPr>
          </a:p>
        </p:txBody>
      </p:sp>
      <p:sp>
        <p:nvSpPr>
          <p:cNvPr id="12" name="Date Placeholder 11"/>
          <p:cNvSpPr>
            <a:spLocks noGrp="1"/>
          </p:cNvSpPr>
          <p:nvPr>
            <p:ph type="dt" sz="half" idx="10"/>
          </p:nvPr>
        </p:nvSpPr>
        <p:spPr/>
        <p:txBody>
          <a:bodyPr/>
          <a:lstStyle/>
          <a:p>
            <a:r>
              <a:rPr lang="en-CA" smtClean="0"/>
              <a:t>Dixit</a:t>
            </a:r>
            <a:endParaRPr lang="en-US"/>
          </a:p>
        </p:txBody>
      </p:sp>
      <p:sp>
        <p:nvSpPr>
          <p:cNvPr id="13" name="Slide Number Placeholder 12"/>
          <p:cNvSpPr>
            <a:spLocks noGrp="1"/>
          </p:cNvSpPr>
          <p:nvPr>
            <p:ph type="sldNum" sz="quarter" idx="12"/>
          </p:nvPr>
        </p:nvSpPr>
        <p:spPr/>
        <p:txBody>
          <a:bodyPr/>
          <a:lstStyle/>
          <a:p>
            <a:fld id="{27908963-B41D-4472-B7D5-8070E85A06AA}" type="slidenum">
              <a:rPr lang="en-US" smtClean="0"/>
              <a:pPr/>
              <a:t>13</a:t>
            </a:fld>
            <a:endParaRPr lang="en-US"/>
          </a:p>
        </p:txBody>
      </p:sp>
      <p:sp>
        <p:nvSpPr>
          <p:cNvPr id="16" name="Footer Placeholder 15"/>
          <p:cNvSpPr>
            <a:spLocks noGrp="1"/>
          </p:cNvSpPr>
          <p:nvPr>
            <p:ph type="ftr" sz="quarter" idx="11"/>
          </p:nvPr>
        </p:nvSpPr>
        <p:spPr/>
        <p:txBody>
          <a:bodyPr/>
          <a:lstStyle/>
          <a:p>
            <a:pPr>
              <a:defRPr/>
            </a:pPr>
            <a:r>
              <a:rPr lang="en-US" smtClean="0"/>
              <a:t>LCWS11 Granada</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22" name="Picture 2" descr="D:\PROJETS\TPC\DESIGN\Sauvegarde CAO\Paul Colas\TPC_Electronique1.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583" r="11699"/>
          <a:stretch>
            <a:fillRect/>
          </a:stretch>
        </p:blipFill>
        <p:spPr bwMode="auto">
          <a:xfrm>
            <a:off x="709613" y="938306"/>
            <a:ext cx="3312583" cy="252398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223" name="Picture 3" descr="D:\PROJETS\TPC\DESIGN\Sauvegarde CAO\Paul Colas\TPC_Electronique2.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332" r="11954"/>
          <a:stretch>
            <a:fillRect/>
          </a:stretch>
        </p:blipFill>
        <p:spPr bwMode="auto">
          <a:xfrm>
            <a:off x="5006962" y="908051"/>
            <a:ext cx="3363926" cy="256405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224" name="Picture 4"/>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9613" y="3871913"/>
            <a:ext cx="3312583" cy="24844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pic>
        <p:nvPicPr>
          <p:cNvPr id="9225" name="Picture 2" descr="D:\PROJETS\TPC\MESURES\2011\110502-14_BeamTest_DESY\Photos\IMG_0591.JP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06962" y="3844925"/>
            <a:ext cx="3363926" cy="25114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 name="TextBox 9"/>
          <p:cNvSpPr txBox="1"/>
          <p:nvPr/>
        </p:nvSpPr>
        <p:spPr>
          <a:xfrm>
            <a:off x="330200" y="219045"/>
            <a:ext cx="8695267" cy="461665"/>
          </a:xfrm>
          <a:prstGeom prst="rect">
            <a:avLst/>
          </a:prstGeom>
          <a:noFill/>
        </p:spPr>
        <p:txBody>
          <a:bodyPr wrap="square" rtlCol="0">
            <a:spAutoFit/>
          </a:bodyPr>
          <a:lstStyle/>
          <a:p>
            <a:r>
              <a:rPr lang="en-US" sz="2400" u="sng" dirty="0" smtClean="0">
                <a:latin typeface="Verdana"/>
                <a:cs typeface="Verdana"/>
              </a:rPr>
              <a:t>Toward 7+2 module project </a:t>
            </a:r>
            <a:r>
              <a:rPr lang="en-US" sz="2400" u="sng" smtClean="0">
                <a:latin typeface="Verdana"/>
                <a:cs typeface="Verdana"/>
              </a:rPr>
              <a:t>and electronics </a:t>
            </a:r>
            <a:r>
              <a:rPr lang="en-US" sz="2400" u="sng" dirty="0" smtClean="0">
                <a:latin typeface="Verdana"/>
                <a:cs typeface="Verdana"/>
              </a:rPr>
              <a:t>integration</a:t>
            </a:r>
          </a:p>
        </p:txBody>
      </p:sp>
      <p:sp>
        <p:nvSpPr>
          <p:cNvPr id="11" name="Date Placeholder 10"/>
          <p:cNvSpPr>
            <a:spLocks noGrp="1"/>
          </p:cNvSpPr>
          <p:nvPr>
            <p:ph type="dt" sz="half" idx="11"/>
          </p:nvPr>
        </p:nvSpPr>
        <p:spPr/>
        <p:txBody>
          <a:bodyPr/>
          <a:lstStyle/>
          <a:p>
            <a:pPr>
              <a:defRPr/>
            </a:pPr>
            <a:r>
              <a:rPr lang="en-CA" smtClean="0"/>
              <a:t>Dixit</a:t>
            </a:r>
            <a:endParaRPr lang="en-US"/>
          </a:p>
        </p:txBody>
      </p:sp>
      <p:sp>
        <p:nvSpPr>
          <p:cNvPr id="12" name="Slide Number Placeholder 11"/>
          <p:cNvSpPr>
            <a:spLocks noGrp="1"/>
          </p:cNvSpPr>
          <p:nvPr>
            <p:ph type="sldNum" sz="quarter" idx="10"/>
          </p:nvPr>
        </p:nvSpPr>
        <p:spPr/>
        <p:txBody>
          <a:bodyPr/>
          <a:lstStyle/>
          <a:p>
            <a:pPr>
              <a:defRPr/>
            </a:pPr>
            <a:fld id="{BC4A5128-43FF-4A54-BDD3-53E7667F9A13}" type="slidenum">
              <a:rPr lang="en-US" smtClean="0"/>
              <a:pPr>
                <a:defRPr/>
              </a:pPr>
              <a:t>14</a:t>
            </a:fld>
            <a:endParaRPr lang="en-US"/>
          </a:p>
        </p:txBody>
      </p:sp>
      <p:sp>
        <p:nvSpPr>
          <p:cNvPr id="13" name="Footer Placeholder 12"/>
          <p:cNvSpPr>
            <a:spLocks noGrp="1"/>
          </p:cNvSpPr>
          <p:nvPr>
            <p:ph type="ftr" sz="quarter" idx="12"/>
          </p:nvPr>
        </p:nvSpPr>
        <p:spPr/>
        <p:txBody>
          <a:bodyPr/>
          <a:lstStyle/>
          <a:p>
            <a:pPr>
              <a:defRPr/>
            </a:pPr>
            <a:r>
              <a:rPr lang="en-US" smtClean="0"/>
              <a:t>LCWS11 Granada</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507067" y="110067"/>
            <a:ext cx="6595533" cy="1143000"/>
          </a:xfrm>
        </p:spPr>
        <p:txBody>
          <a:bodyPr>
            <a:noAutofit/>
          </a:bodyPr>
          <a:lstStyle/>
          <a:p>
            <a:r>
              <a:rPr lang="fr-FR" sz="2400" u="sng" dirty="0" err="1" smtClean="0">
                <a:effectLst/>
              </a:rPr>
              <a:t>Beam</a:t>
            </a:r>
            <a:r>
              <a:rPr lang="fr-FR" sz="2400" u="sng" dirty="0" smtClean="0">
                <a:effectLst/>
              </a:rPr>
              <a:t> test of first </a:t>
            </a:r>
            <a:r>
              <a:rPr lang="fr-FR" sz="2400" u="sng" dirty="0" err="1" smtClean="0">
                <a:effectLst/>
              </a:rPr>
              <a:t>Micromegas</a:t>
            </a:r>
            <a:r>
              <a:rPr lang="fr-FR" sz="2400" u="sng" dirty="0" smtClean="0">
                <a:effectLst/>
              </a:rPr>
              <a:t> module </a:t>
            </a:r>
            <a:r>
              <a:rPr lang="fr-FR" sz="2400" u="sng" dirty="0" err="1" smtClean="0">
                <a:effectLst/>
              </a:rPr>
              <a:t>with</a:t>
            </a:r>
            <a:r>
              <a:rPr lang="fr-FR" sz="2400" u="sng" dirty="0" smtClean="0">
                <a:effectLst/>
              </a:rPr>
              <a:t> </a:t>
            </a:r>
            <a:r>
              <a:rPr lang="fr-FR" sz="2400" u="sng" dirty="0" err="1" smtClean="0">
                <a:effectLst/>
              </a:rPr>
              <a:t>integrated</a:t>
            </a:r>
            <a:r>
              <a:rPr lang="fr-FR" sz="2400" u="sng" dirty="0" smtClean="0">
                <a:effectLst/>
              </a:rPr>
              <a:t> </a:t>
            </a:r>
            <a:r>
              <a:rPr lang="fr-FR" sz="2400" u="sng" dirty="0" err="1" smtClean="0">
                <a:effectLst/>
              </a:rPr>
              <a:t>electronics</a:t>
            </a:r>
            <a:r>
              <a:rPr lang="fr-FR" sz="2400" u="sng" dirty="0" smtClean="0">
                <a:effectLst/>
              </a:rPr>
              <a:t> - May 2011 </a:t>
            </a:r>
            <a:endParaRPr lang="fr-FR" sz="2400" u="sng" dirty="0">
              <a:effectLst/>
            </a:endParaRPr>
          </a:p>
        </p:txBody>
      </p:sp>
      <p:sp>
        <p:nvSpPr>
          <p:cNvPr id="3" name="Espace réservé du contenu 2"/>
          <p:cNvSpPr>
            <a:spLocks noGrp="1"/>
          </p:cNvSpPr>
          <p:nvPr>
            <p:ph idx="1"/>
          </p:nvPr>
        </p:nvSpPr>
        <p:spPr/>
        <p:txBody>
          <a:bodyPr>
            <a:noAutofit/>
          </a:bodyPr>
          <a:lstStyle/>
          <a:p>
            <a:r>
              <a:rPr lang="fr-FR" sz="2200" dirty="0" smtClean="0"/>
              <a:t>New detector: new </a:t>
            </a:r>
            <a:r>
              <a:rPr lang="fr-FR" sz="2200" dirty="0" err="1" smtClean="0"/>
              <a:t>routing</a:t>
            </a:r>
            <a:r>
              <a:rPr lang="fr-FR" sz="2200" dirty="0" smtClean="0"/>
              <a:t> to </a:t>
            </a:r>
            <a:r>
              <a:rPr lang="fr-FR" sz="2200" dirty="0" err="1" smtClean="0"/>
              <a:t>adapt</a:t>
            </a:r>
            <a:r>
              <a:rPr lang="fr-FR" sz="2200" dirty="0" smtClean="0"/>
              <a:t> to new </a:t>
            </a:r>
            <a:r>
              <a:rPr lang="fr-FR" sz="2200" dirty="0" err="1" smtClean="0"/>
              <a:t>connectors</a:t>
            </a:r>
            <a:r>
              <a:rPr lang="fr-FR" sz="2200" dirty="0" smtClean="0"/>
              <a:t>, </a:t>
            </a:r>
            <a:r>
              <a:rPr lang="fr-FR" sz="2200" dirty="0" err="1" smtClean="0"/>
              <a:t>lower</a:t>
            </a:r>
            <a:r>
              <a:rPr lang="fr-FR" sz="2200" dirty="0" smtClean="0"/>
              <a:t> anode </a:t>
            </a:r>
            <a:r>
              <a:rPr lang="fr-FR" sz="2200" dirty="0" err="1" smtClean="0"/>
              <a:t>resistivity</a:t>
            </a:r>
            <a:r>
              <a:rPr lang="fr-FR" sz="2200" dirty="0" smtClean="0"/>
              <a:t> (3 M</a:t>
            </a:r>
            <a:r>
              <a:rPr lang="en-US" sz="2200" dirty="0" err="1" smtClean="0">
                <a:latin typeface="Bookman Old Style" pitchFamily="18" charset="0"/>
              </a:rPr>
              <a:t>Ω</a:t>
            </a:r>
            <a:r>
              <a:rPr lang="fr-FR" sz="2200" dirty="0" smtClean="0"/>
              <a:t>/</a:t>
            </a:r>
            <a:r>
              <a:rPr lang="en-US" sz="2200" dirty="0" smtClean="0">
                <a:latin typeface="Bookman Old Style" pitchFamily="18" charset="0"/>
              </a:rPr>
              <a:t>□</a:t>
            </a:r>
            <a:r>
              <a:rPr lang="fr-FR" sz="2200" dirty="0" smtClean="0"/>
              <a:t>), new </a:t>
            </a:r>
            <a:r>
              <a:rPr lang="fr-FR" sz="2200" dirty="0" err="1" smtClean="0"/>
              <a:t>resistive</a:t>
            </a:r>
            <a:r>
              <a:rPr lang="fr-FR" sz="2200" dirty="0" smtClean="0"/>
              <a:t> film, </a:t>
            </a:r>
            <a:r>
              <a:rPr lang="fr-FR" sz="2200" dirty="0" err="1" smtClean="0"/>
              <a:t>grounding</a:t>
            </a:r>
            <a:r>
              <a:rPr lang="fr-FR" sz="2200" dirty="0" smtClean="0"/>
              <a:t> on the </a:t>
            </a:r>
            <a:r>
              <a:rPr lang="fr-FR" sz="2200" dirty="0" err="1" smtClean="0"/>
              <a:t>edge</a:t>
            </a:r>
            <a:r>
              <a:rPr lang="fr-FR" sz="2200" dirty="0" smtClean="0"/>
              <a:t> of the PCB.</a:t>
            </a:r>
          </a:p>
          <a:p>
            <a:r>
              <a:rPr lang="fr-FR" sz="2200" dirty="0" smtClean="0"/>
              <a:t>New 300 points flat </a:t>
            </a:r>
            <a:r>
              <a:rPr lang="fr-FR" sz="2200" dirty="0" err="1" smtClean="0"/>
              <a:t>connectors</a:t>
            </a:r>
            <a:endParaRPr lang="fr-FR" sz="2200" dirty="0" smtClean="0"/>
          </a:p>
          <a:p>
            <a:r>
              <a:rPr lang="fr-FR" sz="2200" dirty="0" smtClean="0"/>
              <a:t>New front end: </a:t>
            </a:r>
            <a:r>
              <a:rPr lang="fr-FR" sz="2200" dirty="0" err="1" smtClean="0"/>
              <a:t>keep</a:t>
            </a:r>
            <a:r>
              <a:rPr lang="fr-FR" sz="2200" dirty="0" smtClean="0"/>
              <a:t> </a:t>
            </a:r>
            <a:r>
              <a:rPr lang="fr-FR" sz="2200" dirty="0" err="1" smtClean="0"/>
              <a:t>naked</a:t>
            </a:r>
            <a:r>
              <a:rPr lang="fr-FR" sz="2200" dirty="0" smtClean="0"/>
              <a:t> AFTER chips and </a:t>
            </a:r>
            <a:r>
              <a:rPr lang="fr-FR" sz="2200" dirty="0" err="1" smtClean="0"/>
              <a:t>remove</a:t>
            </a:r>
            <a:r>
              <a:rPr lang="fr-FR" sz="2200" dirty="0" smtClean="0"/>
              <a:t> double diodes (</a:t>
            </a:r>
            <a:r>
              <a:rPr lang="fr-FR" sz="2200" dirty="0" err="1" smtClean="0"/>
              <a:t>depend</a:t>
            </a:r>
            <a:r>
              <a:rPr lang="fr-FR" sz="2200" dirty="0" smtClean="0"/>
              <a:t> on </a:t>
            </a:r>
            <a:r>
              <a:rPr lang="fr-FR" sz="2200" dirty="0" err="1" smtClean="0"/>
              <a:t>resistive</a:t>
            </a:r>
            <a:r>
              <a:rPr lang="fr-FR" sz="2200" dirty="0" smtClean="0"/>
              <a:t> film to </a:t>
            </a:r>
            <a:r>
              <a:rPr lang="fr-FR" sz="2200" dirty="0" err="1" smtClean="0"/>
              <a:t>protect</a:t>
            </a:r>
            <a:r>
              <a:rPr lang="fr-FR" sz="2200" dirty="0" smtClean="0"/>
              <a:t> </a:t>
            </a:r>
            <a:r>
              <a:rPr lang="fr-FR" sz="2200" dirty="0" err="1" smtClean="0"/>
              <a:t>against</a:t>
            </a:r>
            <a:r>
              <a:rPr lang="fr-FR" sz="2200" dirty="0" smtClean="0"/>
              <a:t> </a:t>
            </a:r>
            <a:r>
              <a:rPr lang="fr-FR" sz="2200" dirty="0" err="1" smtClean="0"/>
              <a:t>sparks</a:t>
            </a:r>
            <a:r>
              <a:rPr lang="fr-FR" sz="2200" dirty="0" smtClean="0"/>
              <a:t>)</a:t>
            </a:r>
          </a:p>
          <a:p>
            <a:r>
              <a:rPr lang="fr-FR" sz="2200" dirty="0" smtClean="0"/>
              <a:t>New Front End Mezzanine (FEM)</a:t>
            </a:r>
          </a:p>
          <a:p>
            <a:r>
              <a:rPr lang="fr-FR" sz="2200" dirty="0" smtClean="0"/>
              <a:t>New </a:t>
            </a:r>
            <a:r>
              <a:rPr lang="fr-FR" sz="2200" dirty="0" err="1" smtClean="0"/>
              <a:t>backend</a:t>
            </a:r>
            <a:r>
              <a:rPr lang="fr-FR" sz="2200" dirty="0" smtClean="0"/>
              <a:t> </a:t>
            </a:r>
            <a:r>
              <a:rPr lang="fr-FR" sz="2200" dirty="0" err="1" smtClean="0"/>
              <a:t>ready</a:t>
            </a:r>
            <a:r>
              <a:rPr lang="fr-FR" sz="2200" dirty="0" smtClean="0"/>
              <a:t> for up to 12 modules</a:t>
            </a:r>
          </a:p>
          <a:p>
            <a:r>
              <a:rPr lang="fr-FR" sz="2200" dirty="0" smtClean="0"/>
              <a:t>New DAQ, 7-module </a:t>
            </a:r>
            <a:r>
              <a:rPr lang="fr-FR" sz="2200" dirty="0" err="1" smtClean="0"/>
              <a:t>ready</a:t>
            </a:r>
            <a:r>
              <a:rPr lang="fr-FR" sz="2200" dirty="0" smtClean="0"/>
              <a:t> and more compact format</a:t>
            </a:r>
          </a:p>
          <a:p>
            <a:r>
              <a:rPr lang="fr-FR" sz="2200" dirty="0" smtClean="0"/>
              <a:t>New trigger </a:t>
            </a:r>
            <a:r>
              <a:rPr lang="fr-FR" sz="2200" dirty="0" err="1" smtClean="0"/>
              <a:t>discriminator</a:t>
            </a:r>
            <a:r>
              <a:rPr lang="fr-FR" sz="2200" dirty="0" smtClean="0"/>
              <a:t> and </a:t>
            </a:r>
            <a:r>
              <a:rPr lang="fr-FR" sz="2200" dirty="0" err="1" smtClean="0"/>
              <a:t>logic</a:t>
            </a:r>
            <a:r>
              <a:rPr lang="fr-FR" sz="2200" dirty="0" smtClean="0"/>
              <a:t> (FPGA)</a:t>
            </a:r>
            <a:endParaRPr lang="fr-FR" sz="2200" dirty="0"/>
          </a:p>
        </p:txBody>
      </p:sp>
      <p:sp>
        <p:nvSpPr>
          <p:cNvPr id="7" name="Date Placeholder 6"/>
          <p:cNvSpPr>
            <a:spLocks noGrp="1"/>
          </p:cNvSpPr>
          <p:nvPr>
            <p:ph type="dt" sz="half" idx="10"/>
          </p:nvPr>
        </p:nvSpPr>
        <p:spPr/>
        <p:txBody>
          <a:bodyPr/>
          <a:lstStyle/>
          <a:p>
            <a:r>
              <a:rPr lang="en-CA" smtClean="0"/>
              <a:t>Dixit</a:t>
            </a:r>
            <a:endParaRPr lang="en-US"/>
          </a:p>
        </p:txBody>
      </p:sp>
      <p:sp>
        <p:nvSpPr>
          <p:cNvPr id="8" name="Slide Number Placeholder 7"/>
          <p:cNvSpPr>
            <a:spLocks noGrp="1"/>
          </p:cNvSpPr>
          <p:nvPr>
            <p:ph type="sldNum" sz="quarter" idx="12"/>
          </p:nvPr>
        </p:nvSpPr>
        <p:spPr/>
        <p:txBody>
          <a:bodyPr/>
          <a:lstStyle/>
          <a:p>
            <a:fld id="{27908963-B41D-4472-B7D5-8070E85A06AA}" type="slidenum">
              <a:rPr lang="en-US" smtClean="0"/>
              <a:pPr/>
              <a:t>15</a:t>
            </a:fld>
            <a:endParaRPr lang="en-US" dirty="0"/>
          </a:p>
        </p:txBody>
      </p:sp>
      <p:sp>
        <p:nvSpPr>
          <p:cNvPr id="9" name="Footer Placeholder 8"/>
          <p:cNvSpPr>
            <a:spLocks noGrp="1"/>
          </p:cNvSpPr>
          <p:nvPr>
            <p:ph type="ftr" sz="quarter" idx="11"/>
          </p:nvPr>
        </p:nvSpPr>
        <p:spPr/>
        <p:txBody>
          <a:bodyPr/>
          <a:lstStyle/>
          <a:p>
            <a:pPr>
              <a:defRPr/>
            </a:pPr>
            <a:r>
              <a:rPr lang="en-US" smtClean="0"/>
              <a:t>LCWS11 Granada</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2"/>
          <p:cNvSpPr>
            <a:spLocks noGrp="1"/>
          </p:cNvSpPr>
          <p:nvPr>
            <p:ph type="title"/>
          </p:nvPr>
        </p:nvSpPr>
        <p:spPr>
          <a:xfrm>
            <a:off x="251520" y="116632"/>
            <a:ext cx="8229600" cy="576064"/>
          </a:xfrm>
        </p:spPr>
        <p:txBody>
          <a:bodyPr>
            <a:normAutofit/>
          </a:bodyPr>
          <a:lstStyle/>
          <a:p>
            <a:pPr>
              <a:defRPr/>
            </a:pPr>
            <a:r>
              <a:rPr lang="en-US" sz="2600" u="sng" dirty="0" smtClean="0">
                <a:effectLst/>
              </a:rPr>
              <a:t>Integrated electronics for 7-module project</a:t>
            </a:r>
            <a:endParaRPr lang="en-US" sz="2600" u="sng" dirty="0">
              <a:effectLst/>
            </a:endParaRPr>
          </a:p>
        </p:txBody>
      </p:sp>
      <p:sp>
        <p:nvSpPr>
          <p:cNvPr id="11272" name="Espace réservé du contenu 1"/>
          <p:cNvSpPr>
            <a:spLocks noGrp="1"/>
          </p:cNvSpPr>
          <p:nvPr>
            <p:ph idx="1"/>
          </p:nvPr>
        </p:nvSpPr>
        <p:spPr>
          <a:xfrm>
            <a:off x="2843808" y="764704"/>
            <a:ext cx="4752528" cy="1296144"/>
          </a:xfrm>
        </p:spPr>
        <p:txBody>
          <a:bodyPr>
            <a:normAutofit fontScale="92500" lnSpcReduction="10000"/>
          </a:bodyPr>
          <a:lstStyle/>
          <a:p>
            <a:pPr eaLnBrk="1" hangingPunct="1"/>
            <a:r>
              <a:rPr lang="en-US" sz="1600" dirty="0" smtClean="0">
                <a:solidFill>
                  <a:srgbClr val="0000FF"/>
                </a:solidFill>
                <a:cs typeface="Arial" charset="0"/>
              </a:rPr>
              <a:t>Remove packaging and protection diodes</a:t>
            </a:r>
          </a:p>
          <a:p>
            <a:pPr eaLnBrk="1" hangingPunct="1"/>
            <a:r>
              <a:rPr lang="en-US" sz="1600" dirty="0" smtClean="0">
                <a:solidFill>
                  <a:srgbClr val="0000FF"/>
                </a:solidFill>
                <a:cs typeface="Arial" charset="0"/>
              </a:rPr>
              <a:t>Wire –bond AFTER chips</a:t>
            </a:r>
          </a:p>
          <a:p>
            <a:pPr eaLnBrk="1" hangingPunct="1"/>
            <a:r>
              <a:rPr lang="en-US" sz="1600" dirty="0" smtClean="0">
                <a:solidFill>
                  <a:srgbClr val="0000FF"/>
                </a:solidFill>
                <a:cs typeface="Arial" charset="0"/>
              </a:rPr>
              <a:t>Use 2 × 300 pins connector</a:t>
            </a:r>
          </a:p>
          <a:p>
            <a:pPr eaLnBrk="1" hangingPunct="1"/>
            <a:r>
              <a:rPr lang="en-US" sz="1600" dirty="0" smtClean="0">
                <a:solidFill>
                  <a:srgbClr val="0000FF"/>
                </a:solidFill>
                <a:cs typeface="Arial" charset="0"/>
              </a:rPr>
              <a:t>Use tiniest resistors (1 mm × 0.5 mm) from O to 10</a:t>
            </a:r>
            <a:r>
              <a:rPr lang="en-US" sz="1600" dirty="0" smtClean="0">
                <a:solidFill>
                  <a:srgbClr val="0000FF"/>
                </a:solidFill>
                <a:latin typeface="Symbol" pitchFamily="18" charset="2"/>
                <a:cs typeface="Arial" charset="0"/>
              </a:rPr>
              <a:t>W</a:t>
            </a:r>
          </a:p>
        </p:txBody>
      </p:sp>
      <p:pic>
        <p:nvPicPr>
          <p:cNvPr id="11270" name="Picture 9" descr="PhotoFEC 003"/>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6900" y="684213"/>
            <a:ext cx="1965325" cy="31511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 name="Trapèze 7"/>
          <p:cNvSpPr/>
          <p:nvPr/>
        </p:nvSpPr>
        <p:spPr bwMode="auto">
          <a:xfrm>
            <a:off x="762000" y="3521075"/>
            <a:ext cx="1800225" cy="1116013"/>
          </a:xfrm>
          <a:prstGeom prst="trapezoid">
            <a:avLst>
              <a:gd name="adj" fmla="val 66997"/>
            </a:avLst>
          </a:prstGeom>
          <a:solidFill>
            <a:schemeClr val="bg1">
              <a:lumMod val="95000"/>
              <a:alpha val="50000"/>
            </a:schemeClr>
          </a:solidFill>
          <a:ln w="9525" cap="flat" cmpd="sng" algn="ctr">
            <a:noFill/>
            <a:prstDash val="solid"/>
            <a:round/>
            <a:headEnd type="none" w="med" len="med"/>
            <a:tailEnd type="none" w="med" len="med"/>
          </a:ln>
          <a:effectLst/>
        </p:spPr>
        <p:txBody>
          <a:bodyPr/>
          <a:lstStyle/>
          <a:p>
            <a:pPr algn="ctr">
              <a:defRPr/>
            </a:pPr>
            <a:endParaRPr lang="fr-FR">
              <a:cs typeface="+mn-cs"/>
            </a:endParaRPr>
          </a:p>
        </p:txBody>
      </p:sp>
      <p:pic>
        <p:nvPicPr>
          <p:cNvPr id="11273" name="Picture 1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80112" y="2204864"/>
            <a:ext cx="1831157" cy="12025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274" name="Picture 2"/>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79180" y="2059161"/>
            <a:ext cx="1366837" cy="2320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275" name="Picture 6" descr="Photos 018"/>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842" t="1726" r="47417" b="2589"/>
          <a:stretch>
            <a:fillRect/>
          </a:stretch>
        </p:blipFill>
        <p:spPr bwMode="auto">
          <a:xfrm>
            <a:off x="762000" y="4637088"/>
            <a:ext cx="1800225" cy="1809750"/>
          </a:xfrm>
          <a:prstGeom prst="rect">
            <a:avLst/>
          </a:prstGeom>
          <a:solidFill>
            <a:srgbClr val="FFFFE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1276" name="Connecteur droit avec flèche 12"/>
          <p:cNvCxnSpPr>
            <a:cxnSpLocks noChangeShapeType="1"/>
          </p:cNvCxnSpPr>
          <p:nvPr/>
        </p:nvCxnSpPr>
        <p:spPr bwMode="auto">
          <a:xfrm>
            <a:off x="727075" y="3906838"/>
            <a:ext cx="1800225" cy="1587"/>
          </a:xfrm>
          <a:prstGeom prst="straightConnector1">
            <a:avLst/>
          </a:prstGeom>
          <a:noFill/>
          <a:ln w="9525" algn="ctr">
            <a:solidFill>
              <a:srgbClr val="0000FF"/>
            </a:solidFill>
            <a:round/>
            <a:headEnd type="arrow" w="med" len="me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1277" name="Connecteur droit avec flèche 14"/>
          <p:cNvCxnSpPr>
            <a:cxnSpLocks noChangeShapeType="1"/>
          </p:cNvCxnSpPr>
          <p:nvPr/>
        </p:nvCxnSpPr>
        <p:spPr bwMode="auto">
          <a:xfrm rot="16200000" flipH="1">
            <a:off x="1117600" y="2284413"/>
            <a:ext cx="3060700" cy="0"/>
          </a:xfrm>
          <a:prstGeom prst="straightConnector1">
            <a:avLst/>
          </a:prstGeom>
          <a:noFill/>
          <a:ln w="9525" algn="ctr">
            <a:solidFill>
              <a:srgbClr val="0000FF"/>
            </a:solidFill>
            <a:round/>
            <a:headEnd type="arrow" w="med" len="me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1278" name="Connecteur droit avec flèche 17"/>
          <p:cNvCxnSpPr>
            <a:cxnSpLocks noChangeShapeType="1"/>
          </p:cNvCxnSpPr>
          <p:nvPr/>
        </p:nvCxnSpPr>
        <p:spPr bwMode="auto">
          <a:xfrm>
            <a:off x="749300" y="4518025"/>
            <a:ext cx="1800225" cy="1588"/>
          </a:xfrm>
          <a:prstGeom prst="straightConnector1">
            <a:avLst/>
          </a:prstGeom>
          <a:noFill/>
          <a:ln w="9525" algn="ctr">
            <a:solidFill>
              <a:srgbClr val="0000FF"/>
            </a:solidFill>
            <a:round/>
            <a:headEnd type="arrow" w="med" len="me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1279" name="Connecteur droit avec flèche 18"/>
          <p:cNvCxnSpPr>
            <a:cxnSpLocks noChangeShapeType="1"/>
          </p:cNvCxnSpPr>
          <p:nvPr/>
        </p:nvCxnSpPr>
        <p:spPr bwMode="auto">
          <a:xfrm rot="5400000">
            <a:off x="4545904" y="3384724"/>
            <a:ext cx="1800225" cy="0"/>
          </a:xfrm>
          <a:prstGeom prst="straightConnector1">
            <a:avLst/>
          </a:prstGeom>
          <a:noFill/>
          <a:ln w="9525" algn="ctr">
            <a:solidFill>
              <a:srgbClr val="0000FF"/>
            </a:solidFill>
            <a:round/>
            <a:headEnd type="arrow" w="med" len="me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1280" name="Connecteur droit avec flèche 20"/>
          <p:cNvCxnSpPr>
            <a:cxnSpLocks noChangeShapeType="1"/>
          </p:cNvCxnSpPr>
          <p:nvPr/>
        </p:nvCxnSpPr>
        <p:spPr bwMode="auto">
          <a:xfrm rot="5400000" flipH="1" flipV="1">
            <a:off x="1814513" y="5559425"/>
            <a:ext cx="1776412" cy="1588"/>
          </a:xfrm>
          <a:prstGeom prst="straightConnector1">
            <a:avLst/>
          </a:prstGeom>
          <a:noFill/>
          <a:ln w="9525" algn="ctr">
            <a:solidFill>
              <a:srgbClr val="0000FF"/>
            </a:solidFill>
            <a:round/>
            <a:headEnd type="arrow" w="med" len="me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pic>
        <p:nvPicPr>
          <p:cNvPr id="11281" name="Picture 3" descr="Camera3"/>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56150" y="5354638"/>
            <a:ext cx="503238" cy="4762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1282" name="Connecteur droit avec flèche 25"/>
          <p:cNvCxnSpPr>
            <a:cxnSpLocks noChangeShapeType="1"/>
          </p:cNvCxnSpPr>
          <p:nvPr/>
        </p:nvCxnSpPr>
        <p:spPr bwMode="auto">
          <a:xfrm>
            <a:off x="4730750" y="5224463"/>
            <a:ext cx="576263" cy="1587"/>
          </a:xfrm>
          <a:prstGeom prst="straightConnector1">
            <a:avLst/>
          </a:prstGeom>
          <a:noFill/>
          <a:ln w="9525" algn="ctr">
            <a:solidFill>
              <a:srgbClr val="0000FF"/>
            </a:solidFill>
            <a:round/>
            <a:headEnd type="arrow" w="med" len="me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1283" name="Connecteur droit avec flèche 26"/>
          <p:cNvCxnSpPr>
            <a:cxnSpLocks noChangeShapeType="1"/>
          </p:cNvCxnSpPr>
          <p:nvPr/>
        </p:nvCxnSpPr>
        <p:spPr bwMode="auto">
          <a:xfrm rot="5400000">
            <a:off x="5142707" y="5614194"/>
            <a:ext cx="431800" cy="1587"/>
          </a:xfrm>
          <a:prstGeom prst="straightConnector1">
            <a:avLst/>
          </a:prstGeom>
          <a:noFill/>
          <a:ln w="9525" algn="ctr">
            <a:solidFill>
              <a:srgbClr val="0000FF"/>
            </a:solidFill>
            <a:round/>
            <a:headEnd type="arrow" w="med" len="me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1284" name="Connecteur droit avec flèche 28"/>
          <p:cNvCxnSpPr>
            <a:cxnSpLocks noChangeAspect="1"/>
          </p:cNvCxnSpPr>
          <p:nvPr/>
        </p:nvCxnSpPr>
        <p:spPr bwMode="auto">
          <a:xfrm>
            <a:off x="5724128" y="2754486"/>
            <a:ext cx="1174273" cy="674514"/>
          </a:xfrm>
          <a:prstGeom prst="straightConnector1">
            <a:avLst/>
          </a:prstGeom>
          <a:noFill/>
          <a:ln w="9525" algn="ctr">
            <a:solidFill>
              <a:srgbClr val="0000FF"/>
            </a:solidFill>
            <a:round/>
            <a:headEnd type="arrow" w="med" len="me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1285" name="ZoneTexte 38"/>
          <p:cNvSpPr txBox="1">
            <a:spLocks noChangeArrowheads="1"/>
          </p:cNvSpPr>
          <p:nvPr/>
        </p:nvSpPr>
        <p:spPr bwMode="auto">
          <a:xfrm>
            <a:off x="2647950" y="1903413"/>
            <a:ext cx="687388" cy="3381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3600">
                <a:solidFill>
                  <a:schemeClr val="tx1"/>
                </a:solidFill>
                <a:latin typeface="Comic Sans MS" pitchFamily="66" charset="0"/>
                <a:cs typeface="Arial" charset="0"/>
              </a:defRPr>
            </a:lvl1pPr>
            <a:lvl2pPr marL="742950" indent="-285750" eaLnBrk="0" hangingPunct="0">
              <a:defRPr sz="3600">
                <a:solidFill>
                  <a:schemeClr val="tx1"/>
                </a:solidFill>
                <a:latin typeface="Comic Sans MS" pitchFamily="66" charset="0"/>
                <a:cs typeface="Arial" charset="0"/>
              </a:defRPr>
            </a:lvl2pPr>
            <a:lvl3pPr marL="1143000" indent="-228600" eaLnBrk="0" hangingPunct="0">
              <a:defRPr sz="3600">
                <a:solidFill>
                  <a:schemeClr val="tx1"/>
                </a:solidFill>
                <a:latin typeface="Comic Sans MS" pitchFamily="66" charset="0"/>
                <a:cs typeface="Arial" charset="0"/>
              </a:defRPr>
            </a:lvl3pPr>
            <a:lvl4pPr marL="1600200" indent="-228600" eaLnBrk="0" hangingPunct="0">
              <a:defRPr sz="3600">
                <a:solidFill>
                  <a:schemeClr val="tx1"/>
                </a:solidFill>
                <a:latin typeface="Comic Sans MS" pitchFamily="66" charset="0"/>
                <a:cs typeface="Arial" charset="0"/>
              </a:defRPr>
            </a:lvl4pPr>
            <a:lvl5pPr marL="2057400" indent="-228600" eaLnBrk="0" hangingPunct="0">
              <a:defRPr sz="3600">
                <a:solidFill>
                  <a:schemeClr val="tx1"/>
                </a:solidFill>
                <a:latin typeface="Comic Sans MS" pitchFamily="66" charset="0"/>
                <a:cs typeface="Arial" charset="0"/>
              </a:defRPr>
            </a:lvl5pPr>
            <a:lvl6pPr marL="2514600" indent="-228600" eaLnBrk="0" fontAlgn="base" hangingPunct="0">
              <a:spcBef>
                <a:spcPct val="0"/>
              </a:spcBef>
              <a:spcAft>
                <a:spcPct val="0"/>
              </a:spcAft>
              <a:defRPr sz="3600">
                <a:solidFill>
                  <a:schemeClr val="tx1"/>
                </a:solidFill>
                <a:latin typeface="Comic Sans MS" pitchFamily="66" charset="0"/>
                <a:cs typeface="Arial" charset="0"/>
              </a:defRPr>
            </a:lvl6pPr>
            <a:lvl7pPr marL="2971800" indent="-228600" eaLnBrk="0" fontAlgn="base" hangingPunct="0">
              <a:spcBef>
                <a:spcPct val="0"/>
              </a:spcBef>
              <a:spcAft>
                <a:spcPct val="0"/>
              </a:spcAft>
              <a:defRPr sz="3600">
                <a:solidFill>
                  <a:schemeClr val="tx1"/>
                </a:solidFill>
                <a:latin typeface="Comic Sans MS" pitchFamily="66" charset="0"/>
                <a:cs typeface="Arial" charset="0"/>
              </a:defRPr>
            </a:lvl7pPr>
            <a:lvl8pPr marL="3429000" indent="-228600" eaLnBrk="0" fontAlgn="base" hangingPunct="0">
              <a:spcBef>
                <a:spcPct val="0"/>
              </a:spcBef>
              <a:spcAft>
                <a:spcPct val="0"/>
              </a:spcAft>
              <a:defRPr sz="3600">
                <a:solidFill>
                  <a:schemeClr val="tx1"/>
                </a:solidFill>
                <a:latin typeface="Comic Sans MS" pitchFamily="66" charset="0"/>
                <a:cs typeface="Arial" charset="0"/>
              </a:defRPr>
            </a:lvl8pPr>
            <a:lvl9pPr marL="3886200" indent="-228600" eaLnBrk="0" fontAlgn="base" hangingPunct="0">
              <a:spcBef>
                <a:spcPct val="0"/>
              </a:spcBef>
              <a:spcAft>
                <a:spcPct val="0"/>
              </a:spcAft>
              <a:defRPr sz="3600">
                <a:solidFill>
                  <a:schemeClr val="tx1"/>
                </a:solidFill>
                <a:latin typeface="Comic Sans MS" pitchFamily="66" charset="0"/>
                <a:cs typeface="Arial" charset="0"/>
              </a:defRPr>
            </a:lvl9pPr>
          </a:lstStyle>
          <a:p>
            <a:pPr eaLnBrk="1" hangingPunct="1"/>
            <a:r>
              <a:rPr lang="fr-FR" sz="1600">
                <a:solidFill>
                  <a:srgbClr val="0000FF"/>
                </a:solidFill>
                <a:latin typeface="Bell MT" pitchFamily="18" charset="0"/>
              </a:rPr>
              <a:t>25 cm</a:t>
            </a:r>
          </a:p>
        </p:txBody>
      </p:sp>
      <p:sp>
        <p:nvSpPr>
          <p:cNvPr id="11286" name="ZoneTexte 39"/>
          <p:cNvSpPr txBox="1">
            <a:spLocks noChangeArrowheads="1"/>
          </p:cNvSpPr>
          <p:nvPr/>
        </p:nvSpPr>
        <p:spPr bwMode="auto">
          <a:xfrm>
            <a:off x="708025" y="3908425"/>
            <a:ext cx="685800" cy="3381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3600">
                <a:solidFill>
                  <a:schemeClr val="tx1"/>
                </a:solidFill>
                <a:latin typeface="Comic Sans MS" pitchFamily="66" charset="0"/>
                <a:cs typeface="Arial" charset="0"/>
              </a:defRPr>
            </a:lvl1pPr>
            <a:lvl2pPr marL="742950" indent="-285750" eaLnBrk="0" hangingPunct="0">
              <a:defRPr sz="3600">
                <a:solidFill>
                  <a:schemeClr val="tx1"/>
                </a:solidFill>
                <a:latin typeface="Comic Sans MS" pitchFamily="66" charset="0"/>
                <a:cs typeface="Arial" charset="0"/>
              </a:defRPr>
            </a:lvl2pPr>
            <a:lvl3pPr marL="1143000" indent="-228600" eaLnBrk="0" hangingPunct="0">
              <a:defRPr sz="3600">
                <a:solidFill>
                  <a:schemeClr val="tx1"/>
                </a:solidFill>
                <a:latin typeface="Comic Sans MS" pitchFamily="66" charset="0"/>
                <a:cs typeface="Arial" charset="0"/>
              </a:defRPr>
            </a:lvl3pPr>
            <a:lvl4pPr marL="1600200" indent="-228600" eaLnBrk="0" hangingPunct="0">
              <a:defRPr sz="3600">
                <a:solidFill>
                  <a:schemeClr val="tx1"/>
                </a:solidFill>
                <a:latin typeface="Comic Sans MS" pitchFamily="66" charset="0"/>
                <a:cs typeface="Arial" charset="0"/>
              </a:defRPr>
            </a:lvl4pPr>
            <a:lvl5pPr marL="2057400" indent="-228600" eaLnBrk="0" hangingPunct="0">
              <a:defRPr sz="3600">
                <a:solidFill>
                  <a:schemeClr val="tx1"/>
                </a:solidFill>
                <a:latin typeface="Comic Sans MS" pitchFamily="66" charset="0"/>
                <a:cs typeface="Arial" charset="0"/>
              </a:defRPr>
            </a:lvl5pPr>
            <a:lvl6pPr marL="2514600" indent="-228600" eaLnBrk="0" fontAlgn="base" hangingPunct="0">
              <a:spcBef>
                <a:spcPct val="0"/>
              </a:spcBef>
              <a:spcAft>
                <a:spcPct val="0"/>
              </a:spcAft>
              <a:defRPr sz="3600">
                <a:solidFill>
                  <a:schemeClr val="tx1"/>
                </a:solidFill>
                <a:latin typeface="Comic Sans MS" pitchFamily="66" charset="0"/>
                <a:cs typeface="Arial" charset="0"/>
              </a:defRPr>
            </a:lvl6pPr>
            <a:lvl7pPr marL="2971800" indent="-228600" eaLnBrk="0" fontAlgn="base" hangingPunct="0">
              <a:spcBef>
                <a:spcPct val="0"/>
              </a:spcBef>
              <a:spcAft>
                <a:spcPct val="0"/>
              </a:spcAft>
              <a:defRPr sz="3600">
                <a:solidFill>
                  <a:schemeClr val="tx1"/>
                </a:solidFill>
                <a:latin typeface="Comic Sans MS" pitchFamily="66" charset="0"/>
                <a:cs typeface="Arial" charset="0"/>
              </a:defRPr>
            </a:lvl7pPr>
            <a:lvl8pPr marL="3429000" indent="-228600" eaLnBrk="0" fontAlgn="base" hangingPunct="0">
              <a:spcBef>
                <a:spcPct val="0"/>
              </a:spcBef>
              <a:spcAft>
                <a:spcPct val="0"/>
              </a:spcAft>
              <a:defRPr sz="3600">
                <a:solidFill>
                  <a:schemeClr val="tx1"/>
                </a:solidFill>
                <a:latin typeface="Comic Sans MS" pitchFamily="66" charset="0"/>
                <a:cs typeface="Arial" charset="0"/>
              </a:defRPr>
            </a:lvl8pPr>
            <a:lvl9pPr marL="3886200" indent="-228600" eaLnBrk="0" fontAlgn="base" hangingPunct="0">
              <a:spcBef>
                <a:spcPct val="0"/>
              </a:spcBef>
              <a:spcAft>
                <a:spcPct val="0"/>
              </a:spcAft>
              <a:defRPr sz="3600">
                <a:solidFill>
                  <a:schemeClr val="tx1"/>
                </a:solidFill>
                <a:latin typeface="Comic Sans MS" pitchFamily="66" charset="0"/>
                <a:cs typeface="Arial" charset="0"/>
              </a:defRPr>
            </a:lvl9pPr>
          </a:lstStyle>
          <a:p>
            <a:pPr eaLnBrk="1" hangingPunct="1"/>
            <a:r>
              <a:rPr lang="fr-FR" sz="1600">
                <a:solidFill>
                  <a:srgbClr val="0000FF"/>
                </a:solidFill>
                <a:latin typeface="Bell MT" pitchFamily="18" charset="0"/>
              </a:rPr>
              <a:t>14 cm</a:t>
            </a:r>
          </a:p>
        </p:txBody>
      </p:sp>
      <p:sp>
        <p:nvSpPr>
          <p:cNvPr id="11287" name="ZoneTexte 40"/>
          <p:cNvSpPr txBox="1">
            <a:spLocks noChangeArrowheads="1"/>
          </p:cNvSpPr>
          <p:nvPr/>
        </p:nvSpPr>
        <p:spPr bwMode="auto">
          <a:xfrm>
            <a:off x="4716463" y="4867275"/>
            <a:ext cx="835025" cy="3381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3600">
                <a:solidFill>
                  <a:schemeClr val="tx1"/>
                </a:solidFill>
                <a:latin typeface="Comic Sans MS" pitchFamily="66" charset="0"/>
                <a:cs typeface="Arial" charset="0"/>
              </a:defRPr>
            </a:lvl1pPr>
            <a:lvl2pPr marL="742950" indent="-285750" eaLnBrk="0" hangingPunct="0">
              <a:defRPr sz="3600">
                <a:solidFill>
                  <a:schemeClr val="tx1"/>
                </a:solidFill>
                <a:latin typeface="Comic Sans MS" pitchFamily="66" charset="0"/>
                <a:cs typeface="Arial" charset="0"/>
              </a:defRPr>
            </a:lvl2pPr>
            <a:lvl3pPr marL="1143000" indent="-228600" eaLnBrk="0" hangingPunct="0">
              <a:defRPr sz="3600">
                <a:solidFill>
                  <a:schemeClr val="tx1"/>
                </a:solidFill>
                <a:latin typeface="Comic Sans MS" pitchFamily="66" charset="0"/>
                <a:cs typeface="Arial" charset="0"/>
              </a:defRPr>
            </a:lvl3pPr>
            <a:lvl4pPr marL="1600200" indent="-228600" eaLnBrk="0" hangingPunct="0">
              <a:defRPr sz="3600">
                <a:solidFill>
                  <a:schemeClr val="tx1"/>
                </a:solidFill>
                <a:latin typeface="Comic Sans MS" pitchFamily="66" charset="0"/>
                <a:cs typeface="Arial" charset="0"/>
              </a:defRPr>
            </a:lvl4pPr>
            <a:lvl5pPr marL="2057400" indent="-228600" eaLnBrk="0" hangingPunct="0">
              <a:defRPr sz="3600">
                <a:solidFill>
                  <a:schemeClr val="tx1"/>
                </a:solidFill>
                <a:latin typeface="Comic Sans MS" pitchFamily="66" charset="0"/>
                <a:cs typeface="Arial" charset="0"/>
              </a:defRPr>
            </a:lvl5pPr>
            <a:lvl6pPr marL="2514600" indent="-228600" eaLnBrk="0" fontAlgn="base" hangingPunct="0">
              <a:spcBef>
                <a:spcPct val="0"/>
              </a:spcBef>
              <a:spcAft>
                <a:spcPct val="0"/>
              </a:spcAft>
              <a:defRPr sz="3600">
                <a:solidFill>
                  <a:schemeClr val="tx1"/>
                </a:solidFill>
                <a:latin typeface="Comic Sans MS" pitchFamily="66" charset="0"/>
                <a:cs typeface="Arial" charset="0"/>
              </a:defRPr>
            </a:lvl6pPr>
            <a:lvl7pPr marL="2971800" indent="-228600" eaLnBrk="0" fontAlgn="base" hangingPunct="0">
              <a:spcBef>
                <a:spcPct val="0"/>
              </a:spcBef>
              <a:spcAft>
                <a:spcPct val="0"/>
              </a:spcAft>
              <a:defRPr sz="3600">
                <a:solidFill>
                  <a:schemeClr val="tx1"/>
                </a:solidFill>
                <a:latin typeface="Comic Sans MS" pitchFamily="66" charset="0"/>
                <a:cs typeface="Arial" charset="0"/>
              </a:defRPr>
            </a:lvl7pPr>
            <a:lvl8pPr marL="3429000" indent="-228600" eaLnBrk="0" fontAlgn="base" hangingPunct="0">
              <a:spcBef>
                <a:spcPct val="0"/>
              </a:spcBef>
              <a:spcAft>
                <a:spcPct val="0"/>
              </a:spcAft>
              <a:defRPr sz="3600">
                <a:solidFill>
                  <a:schemeClr val="tx1"/>
                </a:solidFill>
                <a:latin typeface="Comic Sans MS" pitchFamily="66" charset="0"/>
                <a:cs typeface="Arial" charset="0"/>
              </a:defRPr>
            </a:lvl8pPr>
            <a:lvl9pPr marL="3886200" indent="-228600" eaLnBrk="0" fontAlgn="base" hangingPunct="0">
              <a:spcBef>
                <a:spcPct val="0"/>
              </a:spcBef>
              <a:spcAft>
                <a:spcPct val="0"/>
              </a:spcAft>
              <a:defRPr sz="3600">
                <a:solidFill>
                  <a:schemeClr val="tx1"/>
                </a:solidFill>
                <a:latin typeface="Comic Sans MS" pitchFamily="66" charset="0"/>
                <a:cs typeface="Arial" charset="0"/>
              </a:defRPr>
            </a:lvl9pPr>
          </a:lstStyle>
          <a:p>
            <a:pPr eaLnBrk="1" hangingPunct="1"/>
            <a:r>
              <a:rPr lang="fr-FR" sz="1600">
                <a:solidFill>
                  <a:srgbClr val="0000FF"/>
                </a:solidFill>
                <a:latin typeface="Bell MT" pitchFamily="18" charset="0"/>
              </a:rPr>
              <a:t>0,78 cm</a:t>
            </a:r>
          </a:p>
        </p:txBody>
      </p:sp>
      <p:sp>
        <p:nvSpPr>
          <p:cNvPr id="11288" name="ZoneTexte 41"/>
          <p:cNvSpPr txBox="1">
            <a:spLocks noChangeArrowheads="1"/>
          </p:cNvSpPr>
          <p:nvPr/>
        </p:nvSpPr>
        <p:spPr bwMode="auto">
          <a:xfrm>
            <a:off x="5387975" y="5441950"/>
            <a:ext cx="835025" cy="3381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3600">
                <a:solidFill>
                  <a:schemeClr val="tx1"/>
                </a:solidFill>
                <a:latin typeface="Comic Sans MS" pitchFamily="66" charset="0"/>
                <a:cs typeface="Arial" charset="0"/>
              </a:defRPr>
            </a:lvl1pPr>
            <a:lvl2pPr marL="742950" indent="-285750" eaLnBrk="0" hangingPunct="0">
              <a:defRPr sz="3600">
                <a:solidFill>
                  <a:schemeClr val="tx1"/>
                </a:solidFill>
                <a:latin typeface="Comic Sans MS" pitchFamily="66" charset="0"/>
                <a:cs typeface="Arial" charset="0"/>
              </a:defRPr>
            </a:lvl2pPr>
            <a:lvl3pPr marL="1143000" indent="-228600" eaLnBrk="0" hangingPunct="0">
              <a:defRPr sz="3600">
                <a:solidFill>
                  <a:schemeClr val="tx1"/>
                </a:solidFill>
                <a:latin typeface="Comic Sans MS" pitchFamily="66" charset="0"/>
                <a:cs typeface="Arial" charset="0"/>
              </a:defRPr>
            </a:lvl3pPr>
            <a:lvl4pPr marL="1600200" indent="-228600" eaLnBrk="0" hangingPunct="0">
              <a:defRPr sz="3600">
                <a:solidFill>
                  <a:schemeClr val="tx1"/>
                </a:solidFill>
                <a:latin typeface="Comic Sans MS" pitchFamily="66" charset="0"/>
                <a:cs typeface="Arial" charset="0"/>
              </a:defRPr>
            </a:lvl4pPr>
            <a:lvl5pPr marL="2057400" indent="-228600" eaLnBrk="0" hangingPunct="0">
              <a:defRPr sz="3600">
                <a:solidFill>
                  <a:schemeClr val="tx1"/>
                </a:solidFill>
                <a:latin typeface="Comic Sans MS" pitchFamily="66" charset="0"/>
                <a:cs typeface="Arial" charset="0"/>
              </a:defRPr>
            </a:lvl5pPr>
            <a:lvl6pPr marL="2514600" indent="-228600" eaLnBrk="0" fontAlgn="base" hangingPunct="0">
              <a:spcBef>
                <a:spcPct val="0"/>
              </a:spcBef>
              <a:spcAft>
                <a:spcPct val="0"/>
              </a:spcAft>
              <a:defRPr sz="3600">
                <a:solidFill>
                  <a:schemeClr val="tx1"/>
                </a:solidFill>
                <a:latin typeface="Comic Sans MS" pitchFamily="66" charset="0"/>
                <a:cs typeface="Arial" charset="0"/>
              </a:defRPr>
            </a:lvl6pPr>
            <a:lvl7pPr marL="2971800" indent="-228600" eaLnBrk="0" fontAlgn="base" hangingPunct="0">
              <a:spcBef>
                <a:spcPct val="0"/>
              </a:spcBef>
              <a:spcAft>
                <a:spcPct val="0"/>
              </a:spcAft>
              <a:defRPr sz="3600">
                <a:solidFill>
                  <a:schemeClr val="tx1"/>
                </a:solidFill>
                <a:latin typeface="Comic Sans MS" pitchFamily="66" charset="0"/>
                <a:cs typeface="Arial" charset="0"/>
              </a:defRPr>
            </a:lvl7pPr>
            <a:lvl8pPr marL="3429000" indent="-228600" eaLnBrk="0" fontAlgn="base" hangingPunct="0">
              <a:spcBef>
                <a:spcPct val="0"/>
              </a:spcBef>
              <a:spcAft>
                <a:spcPct val="0"/>
              </a:spcAft>
              <a:defRPr sz="3600">
                <a:solidFill>
                  <a:schemeClr val="tx1"/>
                </a:solidFill>
                <a:latin typeface="Comic Sans MS" pitchFamily="66" charset="0"/>
                <a:cs typeface="Arial" charset="0"/>
              </a:defRPr>
            </a:lvl8pPr>
            <a:lvl9pPr marL="3886200" indent="-228600" eaLnBrk="0" fontAlgn="base" hangingPunct="0">
              <a:spcBef>
                <a:spcPct val="0"/>
              </a:spcBef>
              <a:spcAft>
                <a:spcPct val="0"/>
              </a:spcAft>
              <a:defRPr sz="3600">
                <a:solidFill>
                  <a:schemeClr val="tx1"/>
                </a:solidFill>
                <a:latin typeface="Comic Sans MS" pitchFamily="66" charset="0"/>
                <a:cs typeface="Arial" charset="0"/>
              </a:defRPr>
            </a:lvl9pPr>
          </a:lstStyle>
          <a:p>
            <a:pPr eaLnBrk="1" hangingPunct="1"/>
            <a:r>
              <a:rPr lang="fr-FR" sz="1600">
                <a:solidFill>
                  <a:srgbClr val="0000FF"/>
                </a:solidFill>
                <a:latin typeface="Bell MT" pitchFamily="18" charset="0"/>
              </a:rPr>
              <a:t>0,74 cm</a:t>
            </a:r>
          </a:p>
        </p:txBody>
      </p:sp>
      <p:sp>
        <p:nvSpPr>
          <p:cNvPr id="11289" name="ZoneTexte 42"/>
          <p:cNvSpPr txBox="1">
            <a:spLocks noChangeArrowheads="1"/>
          </p:cNvSpPr>
          <p:nvPr/>
        </p:nvSpPr>
        <p:spPr bwMode="auto">
          <a:xfrm>
            <a:off x="5713958" y="2946847"/>
            <a:ext cx="730250" cy="3381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3600">
                <a:solidFill>
                  <a:schemeClr val="tx1"/>
                </a:solidFill>
                <a:latin typeface="Comic Sans MS" pitchFamily="66" charset="0"/>
                <a:cs typeface="Arial" charset="0"/>
              </a:defRPr>
            </a:lvl1pPr>
            <a:lvl2pPr marL="742950" indent="-285750" eaLnBrk="0" hangingPunct="0">
              <a:defRPr sz="3600">
                <a:solidFill>
                  <a:schemeClr val="tx1"/>
                </a:solidFill>
                <a:latin typeface="Comic Sans MS" pitchFamily="66" charset="0"/>
                <a:cs typeface="Arial" charset="0"/>
              </a:defRPr>
            </a:lvl2pPr>
            <a:lvl3pPr marL="1143000" indent="-228600" eaLnBrk="0" hangingPunct="0">
              <a:defRPr sz="3600">
                <a:solidFill>
                  <a:schemeClr val="tx1"/>
                </a:solidFill>
                <a:latin typeface="Comic Sans MS" pitchFamily="66" charset="0"/>
                <a:cs typeface="Arial" charset="0"/>
              </a:defRPr>
            </a:lvl3pPr>
            <a:lvl4pPr marL="1600200" indent="-228600" eaLnBrk="0" hangingPunct="0">
              <a:defRPr sz="3600">
                <a:solidFill>
                  <a:schemeClr val="tx1"/>
                </a:solidFill>
                <a:latin typeface="Comic Sans MS" pitchFamily="66" charset="0"/>
                <a:cs typeface="Arial" charset="0"/>
              </a:defRPr>
            </a:lvl4pPr>
            <a:lvl5pPr marL="2057400" indent="-228600" eaLnBrk="0" hangingPunct="0">
              <a:defRPr sz="3600">
                <a:solidFill>
                  <a:schemeClr val="tx1"/>
                </a:solidFill>
                <a:latin typeface="Comic Sans MS" pitchFamily="66" charset="0"/>
                <a:cs typeface="Arial" charset="0"/>
              </a:defRPr>
            </a:lvl5pPr>
            <a:lvl6pPr marL="2514600" indent="-228600" eaLnBrk="0" fontAlgn="base" hangingPunct="0">
              <a:spcBef>
                <a:spcPct val="0"/>
              </a:spcBef>
              <a:spcAft>
                <a:spcPct val="0"/>
              </a:spcAft>
              <a:defRPr sz="3600">
                <a:solidFill>
                  <a:schemeClr val="tx1"/>
                </a:solidFill>
                <a:latin typeface="Comic Sans MS" pitchFamily="66" charset="0"/>
                <a:cs typeface="Arial" charset="0"/>
              </a:defRPr>
            </a:lvl6pPr>
            <a:lvl7pPr marL="2971800" indent="-228600" eaLnBrk="0" fontAlgn="base" hangingPunct="0">
              <a:spcBef>
                <a:spcPct val="0"/>
              </a:spcBef>
              <a:spcAft>
                <a:spcPct val="0"/>
              </a:spcAft>
              <a:defRPr sz="3600">
                <a:solidFill>
                  <a:schemeClr val="tx1"/>
                </a:solidFill>
                <a:latin typeface="Comic Sans MS" pitchFamily="66" charset="0"/>
                <a:cs typeface="Arial" charset="0"/>
              </a:defRPr>
            </a:lvl7pPr>
            <a:lvl8pPr marL="3429000" indent="-228600" eaLnBrk="0" fontAlgn="base" hangingPunct="0">
              <a:spcBef>
                <a:spcPct val="0"/>
              </a:spcBef>
              <a:spcAft>
                <a:spcPct val="0"/>
              </a:spcAft>
              <a:defRPr sz="3600">
                <a:solidFill>
                  <a:schemeClr val="tx1"/>
                </a:solidFill>
                <a:latin typeface="Comic Sans MS" pitchFamily="66" charset="0"/>
                <a:cs typeface="Arial" charset="0"/>
              </a:defRPr>
            </a:lvl8pPr>
            <a:lvl9pPr marL="3886200" indent="-228600" eaLnBrk="0" fontAlgn="base" hangingPunct="0">
              <a:spcBef>
                <a:spcPct val="0"/>
              </a:spcBef>
              <a:spcAft>
                <a:spcPct val="0"/>
              </a:spcAft>
              <a:defRPr sz="3600">
                <a:solidFill>
                  <a:schemeClr val="tx1"/>
                </a:solidFill>
                <a:latin typeface="Comic Sans MS" pitchFamily="66" charset="0"/>
                <a:cs typeface="Arial" charset="0"/>
              </a:defRPr>
            </a:lvl9pPr>
          </a:lstStyle>
          <a:p>
            <a:pPr eaLnBrk="1" hangingPunct="1"/>
            <a:r>
              <a:rPr lang="fr-FR" sz="1600" dirty="0">
                <a:solidFill>
                  <a:srgbClr val="0000FF"/>
                </a:solidFill>
                <a:latin typeface="Bell MT" pitchFamily="18" charset="0"/>
              </a:rPr>
              <a:t>4,5 cm</a:t>
            </a:r>
          </a:p>
        </p:txBody>
      </p:sp>
      <p:sp>
        <p:nvSpPr>
          <p:cNvPr id="11290" name="ZoneTexte 43"/>
          <p:cNvSpPr txBox="1">
            <a:spLocks noChangeArrowheads="1"/>
          </p:cNvSpPr>
          <p:nvPr/>
        </p:nvSpPr>
        <p:spPr bwMode="auto">
          <a:xfrm>
            <a:off x="5393159" y="3234878"/>
            <a:ext cx="835025" cy="3381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3600">
                <a:solidFill>
                  <a:schemeClr val="tx1"/>
                </a:solidFill>
                <a:latin typeface="Comic Sans MS" pitchFamily="66" charset="0"/>
                <a:cs typeface="Arial" charset="0"/>
              </a:defRPr>
            </a:lvl1pPr>
            <a:lvl2pPr marL="742950" indent="-285750" eaLnBrk="0" hangingPunct="0">
              <a:defRPr sz="3600">
                <a:solidFill>
                  <a:schemeClr val="tx1"/>
                </a:solidFill>
                <a:latin typeface="Comic Sans MS" pitchFamily="66" charset="0"/>
                <a:cs typeface="Arial" charset="0"/>
              </a:defRPr>
            </a:lvl2pPr>
            <a:lvl3pPr marL="1143000" indent="-228600" eaLnBrk="0" hangingPunct="0">
              <a:defRPr sz="3600">
                <a:solidFill>
                  <a:schemeClr val="tx1"/>
                </a:solidFill>
                <a:latin typeface="Comic Sans MS" pitchFamily="66" charset="0"/>
                <a:cs typeface="Arial" charset="0"/>
              </a:defRPr>
            </a:lvl3pPr>
            <a:lvl4pPr marL="1600200" indent="-228600" eaLnBrk="0" hangingPunct="0">
              <a:defRPr sz="3600">
                <a:solidFill>
                  <a:schemeClr val="tx1"/>
                </a:solidFill>
                <a:latin typeface="Comic Sans MS" pitchFamily="66" charset="0"/>
                <a:cs typeface="Arial" charset="0"/>
              </a:defRPr>
            </a:lvl4pPr>
            <a:lvl5pPr marL="2057400" indent="-228600" eaLnBrk="0" hangingPunct="0">
              <a:defRPr sz="3600">
                <a:solidFill>
                  <a:schemeClr val="tx1"/>
                </a:solidFill>
                <a:latin typeface="Comic Sans MS" pitchFamily="66" charset="0"/>
                <a:cs typeface="Arial" charset="0"/>
              </a:defRPr>
            </a:lvl5pPr>
            <a:lvl6pPr marL="2514600" indent="-228600" eaLnBrk="0" fontAlgn="base" hangingPunct="0">
              <a:spcBef>
                <a:spcPct val="0"/>
              </a:spcBef>
              <a:spcAft>
                <a:spcPct val="0"/>
              </a:spcAft>
              <a:defRPr sz="3600">
                <a:solidFill>
                  <a:schemeClr val="tx1"/>
                </a:solidFill>
                <a:latin typeface="Comic Sans MS" pitchFamily="66" charset="0"/>
                <a:cs typeface="Arial" charset="0"/>
              </a:defRPr>
            </a:lvl6pPr>
            <a:lvl7pPr marL="2971800" indent="-228600" eaLnBrk="0" fontAlgn="base" hangingPunct="0">
              <a:spcBef>
                <a:spcPct val="0"/>
              </a:spcBef>
              <a:spcAft>
                <a:spcPct val="0"/>
              </a:spcAft>
              <a:defRPr sz="3600">
                <a:solidFill>
                  <a:schemeClr val="tx1"/>
                </a:solidFill>
                <a:latin typeface="Comic Sans MS" pitchFamily="66" charset="0"/>
                <a:cs typeface="Arial" charset="0"/>
              </a:defRPr>
            </a:lvl7pPr>
            <a:lvl8pPr marL="3429000" indent="-228600" eaLnBrk="0" fontAlgn="base" hangingPunct="0">
              <a:spcBef>
                <a:spcPct val="0"/>
              </a:spcBef>
              <a:spcAft>
                <a:spcPct val="0"/>
              </a:spcAft>
              <a:defRPr sz="3600">
                <a:solidFill>
                  <a:schemeClr val="tx1"/>
                </a:solidFill>
                <a:latin typeface="Comic Sans MS" pitchFamily="66" charset="0"/>
                <a:cs typeface="Arial" charset="0"/>
              </a:defRPr>
            </a:lvl8pPr>
            <a:lvl9pPr marL="3886200" indent="-228600" eaLnBrk="0" fontAlgn="base" hangingPunct="0">
              <a:spcBef>
                <a:spcPct val="0"/>
              </a:spcBef>
              <a:spcAft>
                <a:spcPct val="0"/>
              </a:spcAft>
              <a:defRPr sz="3600">
                <a:solidFill>
                  <a:schemeClr val="tx1"/>
                </a:solidFill>
                <a:latin typeface="Comic Sans MS" pitchFamily="66" charset="0"/>
                <a:cs typeface="Arial" charset="0"/>
              </a:defRPr>
            </a:lvl9pPr>
          </a:lstStyle>
          <a:p>
            <a:pPr eaLnBrk="1" hangingPunct="1"/>
            <a:r>
              <a:rPr lang="fr-FR" sz="1600" dirty="0">
                <a:solidFill>
                  <a:srgbClr val="0000FF"/>
                </a:solidFill>
                <a:latin typeface="Bell MT" pitchFamily="18" charset="0"/>
              </a:rPr>
              <a:t>12,5 cm</a:t>
            </a:r>
          </a:p>
        </p:txBody>
      </p:sp>
      <p:sp>
        <p:nvSpPr>
          <p:cNvPr id="11291" name="ZoneTexte 44"/>
          <p:cNvSpPr txBox="1">
            <a:spLocks noChangeArrowheads="1"/>
          </p:cNvSpPr>
          <p:nvPr/>
        </p:nvSpPr>
        <p:spPr bwMode="auto">
          <a:xfrm>
            <a:off x="4550667" y="4313411"/>
            <a:ext cx="730250" cy="3397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3600">
                <a:solidFill>
                  <a:schemeClr val="tx1"/>
                </a:solidFill>
                <a:latin typeface="Comic Sans MS" pitchFamily="66" charset="0"/>
                <a:cs typeface="Arial" charset="0"/>
              </a:defRPr>
            </a:lvl1pPr>
            <a:lvl2pPr marL="742950" indent="-285750" eaLnBrk="0" hangingPunct="0">
              <a:defRPr sz="3600">
                <a:solidFill>
                  <a:schemeClr val="tx1"/>
                </a:solidFill>
                <a:latin typeface="Comic Sans MS" pitchFamily="66" charset="0"/>
                <a:cs typeface="Arial" charset="0"/>
              </a:defRPr>
            </a:lvl2pPr>
            <a:lvl3pPr marL="1143000" indent="-228600" eaLnBrk="0" hangingPunct="0">
              <a:defRPr sz="3600">
                <a:solidFill>
                  <a:schemeClr val="tx1"/>
                </a:solidFill>
                <a:latin typeface="Comic Sans MS" pitchFamily="66" charset="0"/>
                <a:cs typeface="Arial" charset="0"/>
              </a:defRPr>
            </a:lvl3pPr>
            <a:lvl4pPr marL="1600200" indent="-228600" eaLnBrk="0" hangingPunct="0">
              <a:defRPr sz="3600">
                <a:solidFill>
                  <a:schemeClr val="tx1"/>
                </a:solidFill>
                <a:latin typeface="Comic Sans MS" pitchFamily="66" charset="0"/>
                <a:cs typeface="Arial" charset="0"/>
              </a:defRPr>
            </a:lvl4pPr>
            <a:lvl5pPr marL="2057400" indent="-228600" eaLnBrk="0" hangingPunct="0">
              <a:defRPr sz="3600">
                <a:solidFill>
                  <a:schemeClr val="tx1"/>
                </a:solidFill>
                <a:latin typeface="Comic Sans MS" pitchFamily="66" charset="0"/>
                <a:cs typeface="Arial" charset="0"/>
              </a:defRPr>
            </a:lvl5pPr>
            <a:lvl6pPr marL="2514600" indent="-228600" eaLnBrk="0" fontAlgn="base" hangingPunct="0">
              <a:spcBef>
                <a:spcPct val="0"/>
              </a:spcBef>
              <a:spcAft>
                <a:spcPct val="0"/>
              </a:spcAft>
              <a:defRPr sz="3600">
                <a:solidFill>
                  <a:schemeClr val="tx1"/>
                </a:solidFill>
                <a:latin typeface="Comic Sans MS" pitchFamily="66" charset="0"/>
                <a:cs typeface="Arial" charset="0"/>
              </a:defRPr>
            </a:lvl6pPr>
            <a:lvl7pPr marL="2971800" indent="-228600" eaLnBrk="0" fontAlgn="base" hangingPunct="0">
              <a:spcBef>
                <a:spcPct val="0"/>
              </a:spcBef>
              <a:spcAft>
                <a:spcPct val="0"/>
              </a:spcAft>
              <a:defRPr sz="3600">
                <a:solidFill>
                  <a:schemeClr val="tx1"/>
                </a:solidFill>
                <a:latin typeface="Comic Sans MS" pitchFamily="66" charset="0"/>
                <a:cs typeface="Arial" charset="0"/>
              </a:defRPr>
            </a:lvl7pPr>
            <a:lvl8pPr marL="3429000" indent="-228600" eaLnBrk="0" fontAlgn="base" hangingPunct="0">
              <a:spcBef>
                <a:spcPct val="0"/>
              </a:spcBef>
              <a:spcAft>
                <a:spcPct val="0"/>
              </a:spcAft>
              <a:defRPr sz="3600">
                <a:solidFill>
                  <a:schemeClr val="tx1"/>
                </a:solidFill>
                <a:latin typeface="Comic Sans MS" pitchFamily="66" charset="0"/>
                <a:cs typeface="Arial" charset="0"/>
              </a:defRPr>
            </a:lvl8pPr>
            <a:lvl9pPr marL="3886200" indent="-228600" eaLnBrk="0" fontAlgn="base" hangingPunct="0">
              <a:spcBef>
                <a:spcPct val="0"/>
              </a:spcBef>
              <a:spcAft>
                <a:spcPct val="0"/>
              </a:spcAft>
              <a:defRPr sz="3600">
                <a:solidFill>
                  <a:schemeClr val="tx1"/>
                </a:solidFill>
                <a:latin typeface="Comic Sans MS" pitchFamily="66" charset="0"/>
                <a:cs typeface="Arial" charset="0"/>
              </a:defRPr>
            </a:lvl9pPr>
          </a:lstStyle>
          <a:p>
            <a:pPr eaLnBrk="1" hangingPunct="1"/>
            <a:r>
              <a:rPr lang="fr-FR" sz="1600">
                <a:solidFill>
                  <a:srgbClr val="0000FF"/>
                </a:solidFill>
                <a:latin typeface="Bell MT" pitchFamily="18" charset="0"/>
              </a:rPr>
              <a:t>2,8 cm</a:t>
            </a:r>
          </a:p>
        </p:txBody>
      </p:sp>
      <p:cxnSp>
        <p:nvCxnSpPr>
          <p:cNvPr id="11292" name="Connecteur droit avec flèche 45"/>
          <p:cNvCxnSpPr>
            <a:cxnSpLocks noChangeAspect="1"/>
          </p:cNvCxnSpPr>
          <p:nvPr/>
        </p:nvCxnSpPr>
        <p:spPr bwMode="auto">
          <a:xfrm>
            <a:off x="4758630" y="4145136"/>
            <a:ext cx="388937" cy="223837"/>
          </a:xfrm>
          <a:prstGeom prst="straightConnector1">
            <a:avLst/>
          </a:prstGeom>
          <a:noFill/>
          <a:ln w="9525" algn="ctr">
            <a:solidFill>
              <a:srgbClr val="0000FF"/>
            </a:solidFill>
            <a:round/>
            <a:headEnd type="arrow" w="med" len="me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30" name="Flèche droite 29"/>
          <p:cNvSpPr/>
          <p:nvPr/>
        </p:nvSpPr>
        <p:spPr bwMode="auto">
          <a:xfrm>
            <a:off x="3060700" y="5354638"/>
            <a:ext cx="1020763" cy="346075"/>
          </a:xfrm>
          <a:prstGeom prst="rightArrow">
            <a:avLst/>
          </a:prstGeom>
          <a:solidFill>
            <a:schemeClr val="accent2">
              <a:lumMod val="20000"/>
              <a:lumOff val="80000"/>
            </a:schemeClr>
          </a:solidFill>
          <a:ln w="9525" cap="flat" cmpd="sng" algn="ctr">
            <a:solidFill>
              <a:schemeClr val="accent2">
                <a:lumMod val="60000"/>
                <a:lumOff val="40000"/>
              </a:schemeClr>
            </a:solidFill>
            <a:prstDash val="solid"/>
            <a:round/>
            <a:headEnd type="none" w="med" len="med"/>
            <a:tailEnd type="none" w="med" len="med"/>
          </a:ln>
          <a:effectLst/>
        </p:spPr>
        <p:txBody>
          <a:bodyPr/>
          <a:lstStyle/>
          <a:p>
            <a:pPr algn="ctr">
              <a:defRPr/>
            </a:pPr>
            <a:endParaRPr lang="fr-FR">
              <a:cs typeface="+mn-cs"/>
            </a:endParaRPr>
          </a:p>
        </p:txBody>
      </p:sp>
      <p:sp>
        <p:nvSpPr>
          <p:cNvPr id="11294" name="ZoneTexte 49"/>
          <p:cNvSpPr txBox="1">
            <a:spLocks noChangeArrowheads="1"/>
          </p:cNvSpPr>
          <p:nvPr/>
        </p:nvSpPr>
        <p:spPr bwMode="auto">
          <a:xfrm>
            <a:off x="1393825" y="4178300"/>
            <a:ext cx="731838" cy="3397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3600">
                <a:solidFill>
                  <a:schemeClr val="tx1"/>
                </a:solidFill>
                <a:latin typeface="Comic Sans MS" pitchFamily="66" charset="0"/>
                <a:cs typeface="Arial" charset="0"/>
              </a:defRPr>
            </a:lvl1pPr>
            <a:lvl2pPr marL="742950" indent="-285750" eaLnBrk="0" hangingPunct="0">
              <a:defRPr sz="3600">
                <a:solidFill>
                  <a:schemeClr val="tx1"/>
                </a:solidFill>
                <a:latin typeface="Comic Sans MS" pitchFamily="66" charset="0"/>
                <a:cs typeface="Arial" charset="0"/>
              </a:defRPr>
            </a:lvl2pPr>
            <a:lvl3pPr marL="1143000" indent="-228600" eaLnBrk="0" hangingPunct="0">
              <a:defRPr sz="3600">
                <a:solidFill>
                  <a:schemeClr val="tx1"/>
                </a:solidFill>
                <a:latin typeface="Comic Sans MS" pitchFamily="66" charset="0"/>
                <a:cs typeface="Arial" charset="0"/>
              </a:defRPr>
            </a:lvl3pPr>
            <a:lvl4pPr marL="1600200" indent="-228600" eaLnBrk="0" hangingPunct="0">
              <a:defRPr sz="3600">
                <a:solidFill>
                  <a:schemeClr val="tx1"/>
                </a:solidFill>
                <a:latin typeface="Comic Sans MS" pitchFamily="66" charset="0"/>
                <a:cs typeface="Arial" charset="0"/>
              </a:defRPr>
            </a:lvl4pPr>
            <a:lvl5pPr marL="2057400" indent="-228600" eaLnBrk="0" hangingPunct="0">
              <a:defRPr sz="3600">
                <a:solidFill>
                  <a:schemeClr val="tx1"/>
                </a:solidFill>
                <a:latin typeface="Comic Sans MS" pitchFamily="66" charset="0"/>
                <a:cs typeface="Arial" charset="0"/>
              </a:defRPr>
            </a:lvl5pPr>
            <a:lvl6pPr marL="2514600" indent="-228600" eaLnBrk="0" fontAlgn="base" hangingPunct="0">
              <a:spcBef>
                <a:spcPct val="0"/>
              </a:spcBef>
              <a:spcAft>
                <a:spcPct val="0"/>
              </a:spcAft>
              <a:defRPr sz="3600">
                <a:solidFill>
                  <a:schemeClr val="tx1"/>
                </a:solidFill>
                <a:latin typeface="Comic Sans MS" pitchFamily="66" charset="0"/>
                <a:cs typeface="Arial" charset="0"/>
              </a:defRPr>
            </a:lvl6pPr>
            <a:lvl7pPr marL="2971800" indent="-228600" eaLnBrk="0" fontAlgn="base" hangingPunct="0">
              <a:spcBef>
                <a:spcPct val="0"/>
              </a:spcBef>
              <a:spcAft>
                <a:spcPct val="0"/>
              </a:spcAft>
              <a:defRPr sz="3600">
                <a:solidFill>
                  <a:schemeClr val="tx1"/>
                </a:solidFill>
                <a:latin typeface="Comic Sans MS" pitchFamily="66" charset="0"/>
                <a:cs typeface="Arial" charset="0"/>
              </a:defRPr>
            </a:lvl7pPr>
            <a:lvl8pPr marL="3429000" indent="-228600" eaLnBrk="0" fontAlgn="base" hangingPunct="0">
              <a:spcBef>
                <a:spcPct val="0"/>
              </a:spcBef>
              <a:spcAft>
                <a:spcPct val="0"/>
              </a:spcAft>
              <a:defRPr sz="3600">
                <a:solidFill>
                  <a:schemeClr val="tx1"/>
                </a:solidFill>
                <a:latin typeface="Comic Sans MS" pitchFamily="66" charset="0"/>
                <a:cs typeface="Arial" charset="0"/>
              </a:defRPr>
            </a:lvl8pPr>
            <a:lvl9pPr marL="3886200" indent="-228600" eaLnBrk="0" fontAlgn="base" hangingPunct="0">
              <a:spcBef>
                <a:spcPct val="0"/>
              </a:spcBef>
              <a:spcAft>
                <a:spcPct val="0"/>
              </a:spcAft>
              <a:defRPr sz="3600">
                <a:solidFill>
                  <a:schemeClr val="tx1"/>
                </a:solidFill>
                <a:latin typeface="Comic Sans MS" pitchFamily="66" charset="0"/>
                <a:cs typeface="Arial" charset="0"/>
              </a:defRPr>
            </a:lvl9pPr>
          </a:lstStyle>
          <a:p>
            <a:pPr eaLnBrk="1" hangingPunct="1"/>
            <a:r>
              <a:rPr lang="fr-FR" sz="1600">
                <a:solidFill>
                  <a:srgbClr val="0000FF"/>
                </a:solidFill>
                <a:latin typeface="Bell MT" pitchFamily="18" charset="0"/>
              </a:rPr>
              <a:t>3,5 cm</a:t>
            </a:r>
          </a:p>
        </p:txBody>
      </p:sp>
      <p:sp>
        <p:nvSpPr>
          <p:cNvPr id="11295" name="ZoneTexte 50"/>
          <p:cNvSpPr txBox="1">
            <a:spLocks noChangeArrowheads="1"/>
          </p:cNvSpPr>
          <p:nvPr/>
        </p:nvSpPr>
        <p:spPr bwMode="auto">
          <a:xfrm>
            <a:off x="2681288" y="4887913"/>
            <a:ext cx="730250" cy="3381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3600">
                <a:solidFill>
                  <a:schemeClr val="tx1"/>
                </a:solidFill>
                <a:latin typeface="Comic Sans MS" pitchFamily="66" charset="0"/>
                <a:cs typeface="Arial" charset="0"/>
              </a:defRPr>
            </a:lvl1pPr>
            <a:lvl2pPr marL="742950" indent="-285750" eaLnBrk="0" hangingPunct="0">
              <a:defRPr sz="3600">
                <a:solidFill>
                  <a:schemeClr val="tx1"/>
                </a:solidFill>
                <a:latin typeface="Comic Sans MS" pitchFamily="66" charset="0"/>
                <a:cs typeface="Arial" charset="0"/>
              </a:defRPr>
            </a:lvl2pPr>
            <a:lvl3pPr marL="1143000" indent="-228600" eaLnBrk="0" hangingPunct="0">
              <a:defRPr sz="3600">
                <a:solidFill>
                  <a:schemeClr val="tx1"/>
                </a:solidFill>
                <a:latin typeface="Comic Sans MS" pitchFamily="66" charset="0"/>
                <a:cs typeface="Arial" charset="0"/>
              </a:defRPr>
            </a:lvl3pPr>
            <a:lvl4pPr marL="1600200" indent="-228600" eaLnBrk="0" hangingPunct="0">
              <a:defRPr sz="3600">
                <a:solidFill>
                  <a:schemeClr val="tx1"/>
                </a:solidFill>
                <a:latin typeface="Comic Sans MS" pitchFamily="66" charset="0"/>
                <a:cs typeface="Arial" charset="0"/>
              </a:defRPr>
            </a:lvl4pPr>
            <a:lvl5pPr marL="2057400" indent="-228600" eaLnBrk="0" hangingPunct="0">
              <a:defRPr sz="3600">
                <a:solidFill>
                  <a:schemeClr val="tx1"/>
                </a:solidFill>
                <a:latin typeface="Comic Sans MS" pitchFamily="66" charset="0"/>
                <a:cs typeface="Arial" charset="0"/>
              </a:defRPr>
            </a:lvl5pPr>
            <a:lvl6pPr marL="2514600" indent="-228600" eaLnBrk="0" fontAlgn="base" hangingPunct="0">
              <a:spcBef>
                <a:spcPct val="0"/>
              </a:spcBef>
              <a:spcAft>
                <a:spcPct val="0"/>
              </a:spcAft>
              <a:defRPr sz="3600">
                <a:solidFill>
                  <a:schemeClr val="tx1"/>
                </a:solidFill>
                <a:latin typeface="Comic Sans MS" pitchFamily="66" charset="0"/>
                <a:cs typeface="Arial" charset="0"/>
              </a:defRPr>
            </a:lvl6pPr>
            <a:lvl7pPr marL="2971800" indent="-228600" eaLnBrk="0" fontAlgn="base" hangingPunct="0">
              <a:spcBef>
                <a:spcPct val="0"/>
              </a:spcBef>
              <a:spcAft>
                <a:spcPct val="0"/>
              </a:spcAft>
              <a:defRPr sz="3600">
                <a:solidFill>
                  <a:schemeClr val="tx1"/>
                </a:solidFill>
                <a:latin typeface="Comic Sans MS" pitchFamily="66" charset="0"/>
                <a:cs typeface="Arial" charset="0"/>
              </a:defRPr>
            </a:lvl7pPr>
            <a:lvl8pPr marL="3429000" indent="-228600" eaLnBrk="0" fontAlgn="base" hangingPunct="0">
              <a:spcBef>
                <a:spcPct val="0"/>
              </a:spcBef>
              <a:spcAft>
                <a:spcPct val="0"/>
              </a:spcAft>
              <a:defRPr sz="3600">
                <a:solidFill>
                  <a:schemeClr val="tx1"/>
                </a:solidFill>
                <a:latin typeface="Comic Sans MS" pitchFamily="66" charset="0"/>
                <a:cs typeface="Arial" charset="0"/>
              </a:defRPr>
            </a:lvl8pPr>
            <a:lvl9pPr marL="3886200" indent="-228600" eaLnBrk="0" fontAlgn="base" hangingPunct="0">
              <a:spcBef>
                <a:spcPct val="0"/>
              </a:spcBef>
              <a:spcAft>
                <a:spcPct val="0"/>
              </a:spcAft>
              <a:defRPr sz="3600">
                <a:solidFill>
                  <a:schemeClr val="tx1"/>
                </a:solidFill>
                <a:latin typeface="Comic Sans MS" pitchFamily="66" charset="0"/>
                <a:cs typeface="Arial" charset="0"/>
              </a:defRPr>
            </a:lvl9pPr>
          </a:lstStyle>
          <a:p>
            <a:pPr eaLnBrk="1" hangingPunct="1"/>
            <a:r>
              <a:rPr lang="fr-FR" sz="1600">
                <a:solidFill>
                  <a:srgbClr val="0000FF"/>
                </a:solidFill>
                <a:latin typeface="Bell MT" pitchFamily="18" charset="0"/>
              </a:rPr>
              <a:t>3,5 cm</a:t>
            </a:r>
          </a:p>
        </p:txBody>
      </p:sp>
      <p:sp>
        <p:nvSpPr>
          <p:cNvPr id="33" name="Espace réservé du contenu 1"/>
          <p:cNvSpPr txBox="1">
            <a:spLocks/>
          </p:cNvSpPr>
          <p:nvPr/>
        </p:nvSpPr>
        <p:spPr bwMode="auto">
          <a:xfrm>
            <a:off x="0" y="2038350"/>
            <a:ext cx="596900" cy="382588"/>
          </a:xfrm>
          <a:prstGeom prst="rect">
            <a:avLst/>
          </a:prstGeom>
          <a:noFill/>
          <a:ln w="9525">
            <a:noFill/>
            <a:miter lim="800000"/>
            <a:headEnd/>
            <a:tailEnd/>
          </a:ln>
        </p:spPr>
        <p:txBody>
          <a:bodyPr lIns="91418" tIns="45709" rIns="91418" bIns="45709"/>
          <a:lstStyle/>
          <a:p>
            <a:pPr marL="174625" indent="-174625" eaLnBrk="0" hangingPunct="0">
              <a:spcBef>
                <a:spcPct val="20000"/>
              </a:spcBef>
              <a:defRPr/>
            </a:pPr>
            <a:r>
              <a:rPr lang="en-US" sz="1600" kern="0" dirty="0">
                <a:solidFill>
                  <a:srgbClr val="0000FF"/>
                </a:solidFill>
                <a:latin typeface="Bell MT" pitchFamily="18" charset="0"/>
              </a:rPr>
              <a:t>FEC</a:t>
            </a:r>
          </a:p>
        </p:txBody>
      </p:sp>
      <p:sp>
        <p:nvSpPr>
          <p:cNvPr id="34" name="Espace réservé du contenu 1"/>
          <p:cNvSpPr txBox="1">
            <a:spLocks/>
          </p:cNvSpPr>
          <p:nvPr/>
        </p:nvSpPr>
        <p:spPr bwMode="auto">
          <a:xfrm>
            <a:off x="152400" y="5354638"/>
            <a:ext cx="596900" cy="382587"/>
          </a:xfrm>
          <a:prstGeom prst="rect">
            <a:avLst/>
          </a:prstGeom>
          <a:noFill/>
          <a:ln w="9525">
            <a:noFill/>
            <a:miter lim="800000"/>
            <a:headEnd/>
            <a:tailEnd/>
          </a:ln>
        </p:spPr>
        <p:txBody>
          <a:bodyPr lIns="91418" tIns="45709" rIns="91418" bIns="45709"/>
          <a:lstStyle/>
          <a:p>
            <a:pPr marL="174625" indent="-174625" eaLnBrk="0" hangingPunct="0">
              <a:spcBef>
                <a:spcPct val="20000"/>
              </a:spcBef>
              <a:defRPr/>
            </a:pPr>
            <a:r>
              <a:rPr lang="en-US" sz="1600" kern="0" dirty="0">
                <a:solidFill>
                  <a:srgbClr val="0000FF"/>
                </a:solidFill>
                <a:latin typeface="Bell MT" pitchFamily="18" charset="0"/>
              </a:rPr>
              <a:t>Chip</a:t>
            </a:r>
          </a:p>
        </p:txBody>
      </p:sp>
      <p:sp>
        <p:nvSpPr>
          <p:cNvPr id="35" name="Flèche droite 34"/>
          <p:cNvSpPr/>
          <p:nvPr/>
        </p:nvSpPr>
        <p:spPr bwMode="auto">
          <a:xfrm>
            <a:off x="3004442" y="3030711"/>
            <a:ext cx="1020763" cy="344487"/>
          </a:xfrm>
          <a:prstGeom prst="rightArrow">
            <a:avLst/>
          </a:prstGeom>
          <a:solidFill>
            <a:schemeClr val="accent2">
              <a:lumMod val="20000"/>
              <a:lumOff val="80000"/>
            </a:schemeClr>
          </a:solidFill>
          <a:ln w="9525" cap="flat" cmpd="sng" algn="ctr">
            <a:solidFill>
              <a:schemeClr val="accent2">
                <a:lumMod val="60000"/>
                <a:lumOff val="40000"/>
              </a:schemeClr>
            </a:solidFill>
            <a:prstDash val="solid"/>
            <a:round/>
            <a:headEnd type="none" w="med" len="med"/>
            <a:tailEnd type="none" w="med" len="med"/>
          </a:ln>
          <a:effectLst/>
        </p:spPr>
        <p:txBody>
          <a:bodyPr/>
          <a:lstStyle/>
          <a:p>
            <a:pPr algn="ctr">
              <a:defRPr/>
            </a:pPr>
            <a:endParaRPr lang="fr-FR">
              <a:cs typeface="+mn-cs"/>
            </a:endParaRPr>
          </a:p>
        </p:txBody>
      </p:sp>
      <p:pic>
        <p:nvPicPr>
          <p:cNvPr id="39" name="Image 38" descr="IMG_4380.JPG"/>
          <p:cNvPicPr>
            <a:picLocks noChangeAspect="1"/>
          </p:cNvPicPr>
          <p:nvPr/>
        </p:nvPicPr>
        <p:blipFill>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596336" y="854099"/>
            <a:ext cx="1152128" cy="4908123"/>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1" name="Rectangle 40"/>
          <p:cNvSpPr/>
          <p:nvPr/>
        </p:nvSpPr>
        <p:spPr>
          <a:xfrm>
            <a:off x="2915816" y="5909269"/>
            <a:ext cx="5832648" cy="553998"/>
          </a:xfrm>
          <a:prstGeom prst="rect">
            <a:avLst/>
          </a:prstGeom>
        </p:spPr>
        <p:txBody>
          <a:bodyPr wrap="square">
            <a:spAutoFit/>
          </a:bodyPr>
          <a:lstStyle/>
          <a:p>
            <a:pPr>
              <a:defRPr/>
            </a:pPr>
            <a:r>
              <a:rPr lang="en-US" sz="1500" dirty="0" smtClean="0">
                <a:solidFill>
                  <a:srgbClr val="0000FF"/>
                </a:solidFill>
                <a:cs typeface="Arial" charset="0"/>
              </a:rPr>
              <a:t>After 2 weeks of operation: no ASIC lost. The resistive film protects against sparks.</a:t>
            </a:r>
          </a:p>
        </p:txBody>
      </p:sp>
      <p:sp>
        <p:nvSpPr>
          <p:cNvPr id="40" name="Date Placeholder 39"/>
          <p:cNvSpPr>
            <a:spLocks noGrp="1"/>
          </p:cNvSpPr>
          <p:nvPr>
            <p:ph type="dt" sz="half" idx="10"/>
          </p:nvPr>
        </p:nvSpPr>
        <p:spPr/>
        <p:txBody>
          <a:bodyPr/>
          <a:lstStyle/>
          <a:p>
            <a:r>
              <a:rPr lang="en-CA" smtClean="0"/>
              <a:t>Dixit</a:t>
            </a:r>
            <a:endParaRPr lang="en-US"/>
          </a:p>
        </p:txBody>
      </p:sp>
      <p:sp>
        <p:nvSpPr>
          <p:cNvPr id="42" name="Slide Number Placeholder 41"/>
          <p:cNvSpPr>
            <a:spLocks noGrp="1"/>
          </p:cNvSpPr>
          <p:nvPr>
            <p:ph type="sldNum" sz="quarter" idx="12"/>
          </p:nvPr>
        </p:nvSpPr>
        <p:spPr/>
        <p:txBody>
          <a:bodyPr/>
          <a:lstStyle/>
          <a:p>
            <a:fld id="{27908963-B41D-4472-B7D5-8070E85A06AA}" type="slidenum">
              <a:rPr lang="en-US" smtClean="0"/>
              <a:pPr/>
              <a:t>16</a:t>
            </a:fld>
            <a:endParaRPr lang="en-US" dirty="0"/>
          </a:p>
        </p:txBody>
      </p:sp>
      <p:sp>
        <p:nvSpPr>
          <p:cNvPr id="43" name="Footer Placeholder 42"/>
          <p:cNvSpPr>
            <a:spLocks noGrp="1"/>
          </p:cNvSpPr>
          <p:nvPr>
            <p:ph type="ftr" sz="quarter" idx="11"/>
          </p:nvPr>
        </p:nvSpPr>
        <p:spPr/>
        <p:txBody>
          <a:bodyPr/>
          <a:lstStyle/>
          <a:p>
            <a:pPr>
              <a:defRPr/>
            </a:pPr>
            <a:r>
              <a:rPr lang="en-US" dirty="0" smtClean="0"/>
              <a:t>LCWS11 Granada</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91" name="Picture 7" descr="D:\TMP\DétecteurILC.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1975" y="620713"/>
            <a:ext cx="7920038" cy="59150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6392" name="Picture 8" descr="D:\TMP\DétecteurILC+FECs.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1975" y="620713"/>
            <a:ext cx="7920038" cy="59150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6393" name="Picture 9" descr="D:\TMP\DétecteurILC+FECs+FEM.jp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1975" y="620713"/>
            <a:ext cx="7920038" cy="59150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Titre 2"/>
          <p:cNvSpPr>
            <a:spLocks noGrp="1"/>
          </p:cNvSpPr>
          <p:nvPr>
            <p:ph type="title"/>
          </p:nvPr>
        </p:nvSpPr>
        <p:spPr>
          <a:xfrm>
            <a:off x="504825" y="58211"/>
            <a:ext cx="7829550" cy="433388"/>
          </a:xfrm>
        </p:spPr>
        <p:txBody>
          <a:bodyPr/>
          <a:lstStyle/>
          <a:p>
            <a:pPr>
              <a:defRPr/>
            </a:pPr>
            <a:r>
              <a:rPr lang="fr-FR" sz="2400" u="sng" dirty="0" smtClean="0">
                <a:solidFill>
                  <a:srgbClr val="4F6228"/>
                </a:solidFill>
                <a:effectLst/>
                <a:latin typeface="Verdana"/>
                <a:cs typeface="Verdana"/>
              </a:rPr>
              <a:t>First prototype of </a:t>
            </a:r>
            <a:r>
              <a:rPr lang="fr-FR" sz="2400" u="sng" dirty="0" err="1" smtClean="0">
                <a:solidFill>
                  <a:srgbClr val="4F6228"/>
                </a:solidFill>
                <a:effectLst/>
                <a:latin typeface="Verdana"/>
                <a:cs typeface="Verdana"/>
              </a:rPr>
              <a:t>electronics</a:t>
            </a:r>
            <a:r>
              <a:rPr lang="fr-FR" sz="2400" u="sng" dirty="0" smtClean="0">
                <a:solidFill>
                  <a:srgbClr val="4F6228"/>
                </a:solidFill>
                <a:effectLst/>
                <a:latin typeface="Verdana"/>
                <a:cs typeface="Verdana"/>
              </a:rPr>
              <a:t> </a:t>
            </a:r>
            <a:r>
              <a:rPr lang="fr-FR" sz="2400" u="sng" dirty="0" err="1" smtClean="0">
                <a:solidFill>
                  <a:srgbClr val="4F6228"/>
                </a:solidFill>
                <a:effectLst/>
                <a:latin typeface="Verdana"/>
                <a:cs typeface="Verdana"/>
              </a:rPr>
              <a:t>readout</a:t>
            </a:r>
            <a:r>
              <a:rPr lang="fr-FR" sz="2400" u="sng" dirty="0" smtClean="0">
                <a:solidFill>
                  <a:srgbClr val="4F6228"/>
                </a:solidFill>
                <a:effectLst/>
                <a:latin typeface="Verdana"/>
                <a:cs typeface="Verdana"/>
              </a:rPr>
              <a:t> </a:t>
            </a:r>
            <a:r>
              <a:rPr lang="fr-FR" sz="2400" u="sng" dirty="0" err="1" smtClean="0">
                <a:solidFill>
                  <a:srgbClr val="4F6228"/>
                </a:solidFill>
                <a:effectLst/>
                <a:latin typeface="Verdana"/>
                <a:cs typeface="Verdana"/>
              </a:rPr>
              <a:t>board</a:t>
            </a:r>
            <a:endParaRPr lang="fr-FR" sz="2400" u="sng" dirty="0">
              <a:solidFill>
                <a:srgbClr val="4F6228"/>
              </a:solidFill>
              <a:effectLst/>
              <a:latin typeface="Verdana"/>
              <a:cs typeface="Verdana"/>
            </a:endParaRPr>
          </a:p>
        </p:txBody>
      </p:sp>
      <p:sp>
        <p:nvSpPr>
          <p:cNvPr id="9" name="Date Placeholder 8"/>
          <p:cNvSpPr>
            <a:spLocks noGrp="1"/>
          </p:cNvSpPr>
          <p:nvPr>
            <p:ph type="dt" sz="half" idx="11"/>
          </p:nvPr>
        </p:nvSpPr>
        <p:spPr/>
        <p:txBody>
          <a:bodyPr/>
          <a:lstStyle/>
          <a:p>
            <a:pPr>
              <a:defRPr/>
            </a:pPr>
            <a:r>
              <a:rPr lang="en-CA" smtClean="0"/>
              <a:t>Dixit</a:t>
            </a:r>
            <a:endParaRPr lang="en-US"/>
          </a:p>
        </p:txBody>
      </p:sp>
      <p:sp>
        <p:nvSpPr>
          <p:cNvPr id="10" name="Slide Number Placeholder 9"/>
          <p:cNvSpPr>
            <a:spLocks noGrp="1"/>
          </p:cNvSpPr>
          <p:nvPr>
            <p:ph type="sldNum" sz="quarter" idx="10"/>
          </p:nvPr>
        </p:nvSpPr>
        <p:spPr/>
        <p:txBody>
          <a:bodyPr/>
          <a:lstStyle/>
          <a:p>
            <a:pPr>
              <a:defRPr/>
            </a:pPr>
            <a:fld id="{BC4A5128-43FF-4A54-BDD3-53E7667F9A13}" type="slidenum">
              <a:rPr lang="en-US" smtClean="0"/>
              <a:pPr>
                <a:defRPr/>
              </a:pPr>
              <a:t>17</a:t>
            </a:fld>
            <a:endParaRPr lang="en-US"/>
          </a:p>
        </p:txBody>
      </p:sp>
      <p:sp>
        <p:nvSpPr>
          <p:cNvPr id="11" name="Footer Placeholder 10"/>
          <p:cNvSpPr>
            <a:spLocks noGrp="1"/>
          </p:cNvSpPr>
          <p:nvPr>
            <p:ph type="ftr" sz="quarter" idx="12"/>
          </p:nvPr>
        </p:nvSpPr>
        <p:spPr/>
        <p:txBody>
          <a:bodyPr/>
          <a:lstStyle/>
          <a:p>
            <a:pPr>
              <a:defRPr/>
            </a:pPr>
            <a:r>
              <a:rPr lang="en-US" smtClean="0"/>
              <a:t>LCWS11 Granada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7" name="Picture 2" descr="D:\PROJETS\TPC\MESURES\2011\110502-14_BeamTest_DESY\Animation\Animation.gif"/>
          <p:cNvPicPr>
            <a:picLocks noChangeAspect="1" noChangeArrowheads="1" noCrop="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49325" y="986885"/>
            <a:ext cx="7200900" cy="51387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 name="Date Placeholder 6"/>
          <p:cNvSpPr>
            <a:spLocks noGrp="1"/>
          </p:cNvSpPr>
          <p:nvPr>
            <p:ph type="dt" sz="half" idx="11"/>
          </p:nvPr>
        </p:nvSpPr>
        <p:spPr/>
        <p:txBody>
          <a:bodyPr/>
          <a:lstStyle/>
          <a:p>
            <a:pPr>
              <a:defRPr/>
            </a:pPr>
            <a:r>
              <a:rPr lang="en-CA" smtClean="0"/>
              <a:t>Dixit</a:t>
            </a:r>
            <a:endParaRPr lang="en-US"/>
          </a:p>
        </p:txBody>
      </p:sp>
      <p:sp>
        <p:nvSpPr>
          <p:cNvPr id="8" name="Slide Number Placeholder 7"/>
          <p:cNvSpPr>
            <a:spLocks noGrp="1"/>
          </p:cNvSpPr>
          <p:nvPr>
            <p:ph type="sldNum" sz="quarter" idx="10"/>
          </p:nvPr>
        </p:nvSpPr>
        <p:spPr/>
        <p:txBody>
          <a:bodyPr/>
          <a:lstStyle/>
          <a:p>
            <a:pPr>
              <a:defRPr/>
            </a:pPr>
            <a:fld id="{BC4A5128-43FF-4A54-BDD3-53E7667F9A13}" type="slidenum">
              <a:rPr lang="en-US" smtClean="0"/>
              <a:pPr>
                <a:defRPr/>
              </a:pPr>
              <a:t>18</a:t>
            </a:fld>
            <a:endParaRPr lang="en-US"/>
          </a:p>
        </p:txBody>
      </p:sp>
      <p:sp>
        <p:nvSpPr>
          <p:cNvPr id="9" name="Footer Placeholder 8"/>
          <p:cNvSpPr>
            <a:spLocks noGrp="1"/>
          </p:cNvSpPr>
          <p:nvPr>
            <p:ph type="ftr" sz="quarter" idx="12"/>
          </p:nvPr>
        </p:nvSpPr>
        <p:spPr/>
        <p:txBody>
          <a:bodyPr/>
          <a:lstStyle/>
          <a:p>
            <a:pPr>
              <a:defRPr/>
            </a:pPr>
            <a:r>
              <a:rPr lang="en-US" smtClean="0"/>
              <a:t>LCWS11 Granada</a:t>
            </a:r>
            <a:endParaRPr lang="en-US"/>
          </a:p>
        </p:txBody>
      </p:sp>
      <p:sp>
        <p:nvSpPr>
          <p:cNvPr id="6" name="TextBox 5"/>
          <p:cNvSpPr txBox="1"/>
          <p:nvPr/>
        </p:nvSpPr>
        <p:spPr>
          <a:xfrm>
            <a:off x="457200" y="151921"/>
            <a:ext cx="8864600" cy="430887"/>
          </a:xfrm>
          <a:prstGeom prst="rect">
            <a:avLst/>
          </a:prstGeom>
          <a:noFill/>
        </p:spPr>
        <p:txBody>
          <a:bodyPr wrap="square" rtlCol="0">
            <a:spAutoFit/>
          </a:bodyPr>
          <a:lstStyle/>
          <a:p>
            <a:r>
              <a:rPr lang="en-US" u="sng" dirty="0">
                <a:solidFill>
                  <a:schemeClr val="accent3">
                    <a:lumMod val="50000"/>
                  </a:schemeClr>
                </a:solidFill>
                <a:latin typeface="Verdana"/>
              </a:rPr>
              <a:t>N</a:t>
            </a:r>
            <a:r>
              <a:rPr lang="en-US" u="sng" dirty="0" smtClean="0">
                <a:solidFill>
                  <a:schemeClr val="accent3">
                    <a:lumMod val="50000"/>
                  </a:schemeClr>
                </a:solidFill>
                <a:latin typeface="Verdana"/>
              </a:rPr>
              <a:t>ew </a:t>
            </a:r>
            <a:r>
              <a:rPr lang="en-US" u="sng" dirty="0" err="1" smtClean="0">
                <a:solidFill>
                  <a:schemeClr val="accent3">
                    <a:lumMod val="50000"/>
                  </a:schemeClr>
                </a:solidFill>
                <a:latin typeface="Verdana"/>
              </a:rPr>
              <a:t>Micromegas</a:t>
            </a:r>
            <a:r>
              <a:rPr lang="en-US" u="sng" dirty="0" smtClean="0">
                <a:solidFill>
                  <a:schemeClr val="accent3">
                    <a:lumMod val="50000"/>
                  </a:schemeClr>
                </a:solidFill>
                <a:latin typeface="Verdana"/>
              </a:rPr>
              <a:t> module with integrated electronics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2" name="Rectangle 1"/>
          <p:cNvSpPr>
            <a:spLocks noGrp="1" noChangeArrowheads="1"/>
          </p:cNvSpPr>
          <p:nvPr>
            <p:ph type="title"/>
          </p:nvPr>
        </p:nvSpPr>
        <p:spPr>
          <a:xfrm>
            <a:off x="457200" y="45720"/>
            <a:ext cx="8534400" cy="643467"/>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200" u="sng" dirty="0" smtClean="0">
                <a:effectLst/>
              </a:rPr>
              <a:t>Toward 7 Module Analysis with Marlin Integration</a:t>
            </a:r>
            <a:endParaRPr lang="en-CA" sz="2200" u="sng" dirty="0">
              <a:effectLst/>
            </a:endParaRPr>
          </a:p>
        </p:txBody>
      </p:sp>
      <p:sp>
        <p:nvSpPr>
          <p:cNvPr id="8" name="Date Placeholder 7"/>
          <p:cNvSpPr>
            <a:spLocks noGrp="1"/>
          </p:cNvSpPr>
          <p:nvPr>
            <p:ph type="dt" sz="half" idx="10"/>
          </p:nvPr>
        </p:nvSpPr>
        <p:spPr/>
        <p:txBody>
          <a:bodyPr/>
          <a:lstStyle/>
          <a:p>
            <a:r>
              <a:rPr lang="en-CA" dirty="0" smtClean="0"/>
              <a:t>Dixit</a:t>
            </a:r>
            <a:endParaRPr lang="en-US" dirty="0"/>
          </a:p>
        </p:txBody>
      </p:sp>
      <p:sp>
        <p:nvSpPr>
          <p:cNvPr id="9" name="Slide Number Placeholder 8"/>
          <p:cNvSpPr>
            <a:spLocks noGrp="1"/>
          </p:cNvSpPr>
          <p:nvPr>
            <p:ph type="sldNum" sz="quarter" idx="12"/>
          </p:nvPr>
        </p:nvSpPr>
        <p:spPr/>
        <p:txBody>
          <a:bodyPr/>
          <a:lstStyle/>
          <a:p>
            <a:fld id="{27908963-B41D-4472-B7D5-8070E85A06AA}" type="slidenum">
              <a:rPr lang="en-US" smtClean="0"/>
              <a:pPr/>
              <a:t>19</a:t>
            </a:fld>
            <a:endParaRPr lang="en-US"/>
          </a:p>
        </p:txBody>
      </p:sp>
      <p:sp>
        <p:nvSpPr>
          <p:cNvPr id="10" name="Footer Placeholder 9"/>
          <p:cNvSpPr>
            <a:spLocks noGrp="1"/>
          </p:cNvSpPr>
          <p:nvPr>
            <p:ph type="ftr" sz="quarter" idx="11"/>
          </p:nvPr>
        </p:nvSpPr>
        <p:spPr/>
        <p:txBody>
          <a:bodyPr/>
          <a:lstStyle/>
          <a:p>
            <a:pPr>
              <a:defRPr/>
            </a:pPr>
            <a:r>
              <a:rPr lang="en-US" smtClean="0"/>
              <a:t>LCWS11 Granada</a:t>
            </a:r>
            <a:endParaRPr lang="en-US" dirty="0"/>
          </a:p>
        </p:txBody>
      </p:sp>
      <p:sp>
        <p:nvSpPr>
          <p:cNvPr id="7" name="TextBox 6"/>
          <p:cNvSpPr txBox="1"/>
          <p:nvPr/>
        </p:nvSpPr>
        <p:spPr>
          <a:xfrm>
            <a:off x="215900" y="770467"/>
            <a:ext cx="8775700" cy="6032419"/>
          </a:xfrm>
          <a:prstGeom prst="rect">
            <a:avLst/>
          </a:prstGeom>
          <a:noFill/>
        </p:spPr>
        <p:txBody>
          <a:bodyPr wrap="square" rtlCol="0">
            <a:spAutoFit/>
          </a:bodyPr>
          <a:lstStyle/>
          <a:p>
            <a:pPr indent="-331788">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900" dirty="0" smtClean="0"/>
              <a:t>Existing single </a:t>
            </a:r>
            <a:r>
              <a:rPr lang="en-CA" sz="1900" dirty="0"/>
              <a:t>module </a:t>
            </a:r>
            <a:r>
              <a:rPr lang="en-CA" sz="1900" dirty="0" smtClean="0"/>
              <a:t>software was ported from Fortran and is incompatible with Marlin</a:t>
            </a:r>
          </a:p>
          <a:p>
            <a:pPr indent="-331788">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900" dirty="0" smtClean="0"/>
              <a:t>Progress to date:</a:t>
            </a:r>
          </a:p>
          <a:p>
            <a:pPr marL="744538" indent="-285750">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700" dirty="0" smtClean="0"/>
              <a:t>Converted most anonymous namespaces to classes (named remaining namespaces)</a:t>
            </a:r>
          </a:p>
          <a:p>
            <a:pPr marL="744538" indent="-285750">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700" dirty="0" smtClean="0"/>
              <a:t>Ensured classes have only relevant functions</a:t>
            </a:r>
          </a:p>
          <a:p>
            <a:pPr marL="744538" indent="-285750">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700" dirty="0" smtClean="0"/>
              <a:t>Moved main function out of library</a:t>
            </a:r>
          </a:p>
          <a:p>
            <a:pPr marL="744538" indent="-285750">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700" dirty="0" smtClean="0"/>
              <a:t>Turned separate PRF, BIAS, &amp; DD analysis code into proper subclasses selected based on command-line user input</a:t>
            </a:r>
          </a:p>
          <a:p>
            <a:pPr marL="744538" indent="-285750">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700" dirty="0" smtClean="0"/>
              <a:t>Removed all errors revealed by compiling with -Wall</a:t>
            </a:r>
          </a:p>
          <a:p>
            <a:pPr marL="744538" indent="-285750">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700" dirty="0" smtClean="0"/>
              <a:t>Organized files into proper “include” and “source” files</a:t>
            </a:r>
          </a:p>
          <a:p>
            <a:pPr marL="744538" indent="-285750">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700" dirty="0" smtClean="0"/>
              <a:t>Begin to implement proper C++ coding practices</a:t>
            </a:r>
          </a:p>
          <a:p>
            <a:pPr marL="1484313" lvl="1" indent="-568325">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1600" dirty="0" smtClean="0"/>
          </a:p>
          <a:p>
            <a:pPr marL="285750" indent="-285750">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900" dirty="0" smtClean="0"/>
              <a:t>Further work to be done:</a:t>
            </a:r>
          </a:p>
          <a:p>
            <a:pPr lvl="2" indent="-331788">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700" dirty="0" smtClean="0"/>
              <a:t>Marlin consistent co-ordinate system</a:t>
            </a:r>
          </a:p>
          <a:p>
            <a:pPr lvl="2" indent="-331788">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700" dirty="0" err="1" smtClean="0"/>
              <a:t>Multihit</a:t>
            </a:r>
            <a:r>
              <a:rPr lang="en-CA" sz="1700" dirty="0" smtClean="0"/>
              <a:t> capability</a:t>
            </a:r>
            <a:endParaRPr lang="en-CA" sz="1700" dirty="0"/>
          </a:p>
          <a:p>
            <a:pPr lvl="2" indent="-331788">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700" dirty="0" smtClean="0"/>
              <a:t>Implement version control (SVN)</a:t>
            </a:r>
          </a:p>
          <a:p>
            <a:pPr lvl="2" indent="-331788">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700" dirty="0" smtClean="0"/>
              <a:t>Check for any classes/functions that are already implemented in Marlin</a:t>
            </a:r>
          </a:p>
          <a:p>
            <a:pPr lvl="2" indent="-331788">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700" dirty="0" smtClean="0"/>
              <a:t>Modify front end of code to be consistent with Marlin “Processes”</a:t>
            </a:r>
          </a:p>
          <a:p>
            <a:pPr lvl="2" indent="-331788">
              <a:buFont typeface="Arial"/>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700" dirty="0" smtClean="0"/>
              <a:t>Apply Marlin coding standards (including </a:t>
            </a:r>
            <a:r>
              <a:rPr lang="en-CA" sz="1700" dirty="0" err="1" smtClean="0"/>
              <a:t>cmake</a:t>
            </a:r>
            <a:r>
              <a:rPr lang="en-CA" sz="1700" dirty="0" smtClean="0"/>
              <a:t>)</a:t>
            </a:r>
          </a:p>
          <a:p>
            <a:endParaRPr lang="en-US" sz="2200" dirty="0" err="1" smtClean="0">
              <a:solidFill>
                <a:schemeClr val="accent3">
                  <a:lumMod val="50000"/>
                </a:schemeClr>
              </a:solidFill>
              <a:latin typeface="Verdan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70100" y="0"/>
            <a:ext cx="4013200" cy="893763"/>
          </a:xfrm>
        </p:spPr>
        <p:txBody>
          <a:bodyPr/>
          <a:lstStyle/>
          <a:p>
            <a:pPr>
              <a:defRPr/>
            </a:pPr>
            <a:r>
              <a:rPr sz="3200" u="sng" dirty="0" smtClean="0">
                <a:effectLst/>
                <a:latin typeface="Verdana" pitchFamily="34" charset="0"/>
              </a:rPr>
              <a:t>Outline</a:t>
            </a:r>
          </a:p>
        </p:txBody>
      </p:sp>
      <p:sp>
        <p:nvSpPr>
          <p:cNvPr id="16388" name="TextBox 7"/>
          <p:cNvSpPr txBox="1">
            <a:spLocks noChangeArrowheads="1"/>
          </p:cNvSpPr>
          <p:nvPr/>
        </p:nvSpPr>
        <p:spPr bwMode="auto">
          <a:xfrm>
            <a:off x="457200" y="749300"/>
            <a:ext cx="8229600" cy="5170646"/>
          </a:xfrm>
          <a:prstGeom prst="rect">
            <a:avLst/>
          </a:prstGeom>
          <a:noFill/>
          <a:ln w="9525">
            <a:noFill/>
            <a:miter lim="800000"/>
            <a:headEnd/>
            <a:tailEnd/>
          </a:ln>
        </p:spPr>
        <p:txBody>
          <a:bodyPr>
            <a:spAutoFit/>
          </a:bodyPr>
          <a:lstStyle/>
          <a:p>
            <a:pPr>
              <a:spcAft>
                <a:spcPts val="600"/>
              </a:spcAft>
              <a:buFont typeface="Arial" pitchFamily="34" charset="0"/>
              <a:buChar char="•"/>
            </a:pPr>
            <a:r>
              <a:rPr lang="en-US" sz="2000" dirty="0" smtClean="0"/>
              <a:t>The Time Projection Chamber for the Linear Collider</a:t>
            </a:r>
          </a:p>
          <a:p>
            <a:pPr>
              <a:spcAft>
                <a:spcPts val="600"/>
              </a:spcAft>
              <a:buFont typeface="Arial" pitchFamily="34" charset="0"/>
              <a:buChar char="•"/>
            </a:pPr>
            <a:r>
              <a:rPr lang="en-US" sz="2000" dirty="0" smtClean="0"/>
              <a:t>Micro Pattern Gas Detector options for ILD TPC readout:</a:t>
            </a:r>
          </a:p>
          <a:p>
            <a:pPr lvl="1">
              <a:spcAft>
                <a:spcPts val="600"/>
              </a:spcAft>
              <a:buFont typeface="Arial" pitchFamily="34" charset="0"/>
              <a:buChar char="•"/>
            </a:pPr>
            <a:r>
              <a:rPr lang="en-US" sz="1700" dirty="0" smtClean="0"/>
              <a:t>Standard GEM readout</a:t>
            </a:r>
          </a:p>
          <a:p>
            <a:pPr lvl="1">
              <a:spcAft>
                <a:spcPts val="600"/>
              </a:spcAft>
              <a:buFont typeface="Arial" pitchFamily="34" charset="0"/>
              <a:buChar char="•"/>
            </a:pPr>
            <a:r>
              <a:rPr lang="en-US" sz="1700" dirty="0" err="1" smtClean="0"/>
              <a:t>Micromegas</a:t>
            </a:r>
            <a:r>
              <a:rPr lang="en-US" sz="1700" dirty="0" smtClean="0"/>
              <a:t> with charge dispersion, a new MPGD readout concept</a:t>
            </a:r>
          </a:p>
          <a:p>
            <a:pPr>
              <a:spcAft>
                <a:spcPts val="600"/>
              </a:spcAft>
              <a:buFont typeface="Arial" pitchFamily="34" charset="0"/>
              <a:buChar char="•"/>
            </a:pPr>
            <a:r>
              <a:rPr lang="en-US" sz="2000" dirty="0" smtClean="0"/>
              <a:t>1 meter Large Prototype TPC (LP TPC) development &amp; tests at DESY to establish the design parameters for the ILD-TPC</a:t>
            </a:r>
          </a:p>
          <a:p>
            <a:pPr>
              <a:spcAft>
                <a:spcPts val="600"/>
              </a:spcAft>
              <a:buFont typeface="Arial" pitchFamily="34" charset="0"/>
              <a:buChar char="•"/>
            </a:pPr>
            <a:r>
              <a:rPr lang="en-US" sz="2000" dirty="0" smtClean="0"/>
              <a:t>Summary of LP TPC tests with a single </a:t>
            </a:r>
            <a:r>
              <a:rPr lang="en-US" sz="2000" dirty="0" err="1" smtClean="0"/>
              <a:t>Micromegas</a:t>
            </a:r>
            <a:r>
              <a:rPr lang="en-US" sz="2000" dirty="0" smtClean="0"/>
              <a:t> module (2008-2010) to measure single hit transverse resolution, TPC readout electronics adapted from T2K TPCs</a:t>
            </a:r>
          </a:p>
          <a:p>
            <a:pPr>
              <a:spcAft>
                <a:spcPts val="600"/>
              </a:spcAft>
              <a:buFont typeface="Arial" pitchFamily="34" charset="0"/>
              <a:buChar char="•"/>
            </a:pPr>
            <a:r>
              <a:rPr lang="en-US" sz="2000" dirty="0" smtClean="0"/>
              <a:t>LP TPC first results with the first of 7+2 (spare) </a:t>
            </a:r>
            <a:r>
              <a:rPr lang="en-US" sz="2000" dirty="0" err="1" smtClean="0"/>
              <a:t>Micromegas</a:t>
            </a:r>
            <a:r>
              <a:rPr lang="en-US" sz="2000" dirty="0" smtClean="0"/>
              <a:t> modules:</a:t>
            </a:r>
          </a:p>
          <a:p>
            <a:pPr lvl="1">
              <a:spcAft>
                <a:spcPts val="600"/>
              </a:spcAft>
              <a:buFont typeface="Arial" pitchFamily="34" charset="0"/>
              <a:buChar char="•"/>
            </a:pPr>
            <a:r>
              <a:rPr lang="en-US" sz="1700" dirty="0" smtClean="0"/>
              <a:t>To measure &amp; demonstrate momentum resolution performance</a:t>
            </a:r>
          </a:p>
          <a:p>
            <a:pPr lvl="1">
              <a:spcAft>
                <a:spcPts val="600"/>
              </a:spcAft>
              <a:buFont typeface="Arial" pitchFamily="34" charset="0"/>
              <a:buChar char="•"/>
            </a:pPr>
            <a:r>
              <a:rPr lang="fr-FR" sz="1700" dirty="0" smtClean="0"/>
              <a:t>To </a:t>
            </a:r>
            <a:r>
              <a:rPr lang="fr-FR" sz="1700" dirty="0" err="1" smtClean="0"/>
              <a:t>address</a:t>
            </a:r>
            <a:r>
              <a:rPr lang="fr-FR" sz="1700" dirty="0" smtClean="0"/>
              <a:t> </a:t>
            </a:r>
            <a:r>
              <a:rPr lang="fr-FR" sz="1700" dirty="0" err="1" smtClean="0"/>
              <a:t>integration</a:t>
            </a:r>
            <a:r>
              <a:rPr lang="fr-FR" sz="1700" dirty="0" smtClean="0"/>
              <a:t> issues, serial production and </a:t>
            </a:r>
            <a:r>
              <a:rPr lang="fr-FR" sz="1700" dirty="0" err="1" smtClean="0"/>
              <a:t>characterization</a:t>
            </a:r>
            <a:r>
              <a:rPr lang="fr-FR" sz="1700" dirty="0" smtClean="0"/>
              <a:t>, </a:t>
            </a:r>
            <a:r>
              <a:rPr lang="fr-FR" sz="1700" dirty="0" err="1" smtClean="0"/>
              <a:t>multimodule</a:t>
            </a:r>
            <a:r>
              <a:rPr lang="fr-FR" sz="1700" dirty="0" smtClean="0"/>
              <a:t> issues (</a:t>
            </a:r>
            <a:r>
              <a:rPr lang="fr-FR" sz="1700" dirty="0" err="1" smtClean="0"/>
              <a:t>alignment</a:t>
            </a:r>
            <a:r>
              <a:rPr lang="fr-FR" sz="1700" dirty="0" smtClean="0"/>
              <a:t>, </a:t>
            </a:r>
            <a:r>
              <a:rPr lang="fr-FR" sz="1700" dirty="0" err="1" smtClean="0"/>
              <a:t>distortions</a:t>
            </a:r>
            <a:r>
              <a:rPr lang="fr-FR" sz="1700" dirty="0" smtClean="0"/>
              <a:t>)</a:t>
            </a:r>
            <a:endParaRPr lang="en-US" sz="1700" dirty="0" smtClean="0"/>
          </a:p>
          <a:p>
            <a:pPr>
              <a:spcAft>
                <a:spcPts val="600"/>
              </a:spcAft>
              <a:buFont typeface="Arial" pitchFamily="34" charset="0"/>
              <a:buChar char="•"/>
            </a:pPr>
            <a:r>
              <a:rPr lang="en-US" sz="2000" dirty="0" smtClean="0"/>
              <a:t>Summary</a:t>
            </a:r>
            <a:endParaRPr lang="en-US" sz="2000" dirty="0"/>
          </a:p>
        </p:txBody>
      </p:sp>
      <p:sp>
        <p:nvSpPr>
          <p:cNvPr id="7" name="Date Placeholder 6"/>
          <p:cNvSpPr>
            <a:spLocks noGrp="1"/>
          </p:cNvSpPr>
          <p:nvPr>
            <p:ph type="dt" sz="half" idx="10"/>
          </p:nvPr>
        </p:nvSpPr>
        <p:spPr/>
        <p:txBody>
          <a:bodyPr/>
          <a:lstStyle/>
          <a:p>
            <a:r>
              <a:rPr lang="en-CA" dirty="0" smtClean="0"/>
              <a:t>Dixit</a:t>
            </a:r>
            <a:endParaRPr lang="en-US" dirty="0"/>
          </a:p>
        </p:txBody>
      </p:sp>
      <p:sp>
        <p:nvSpPr>
          <p:cNvPr id="8" name="Slide Number Placeholder 7"/>
          <p:cNvSpPr>
            <a:spLocks noGrp="1"/>
          </p:cNvSpPr>
          <p:nvPr>
            <p:ph type="sldNum" sz="quarter" idx="12"/>
          </p:nvPr>
        </p:nvSpPr>
        <p:spPr/>
        <p:txBody>
          <a:bodyPr/>
          <a:lstStyle/>
          <a:p>
            <a:fld id="{27908963-B41D-4472-B7D5-8070E85A06AA}" type="slidenum">
              <a:rPr lang="en-US" smtClean="0"/>
              <a:pPr/>
              <a:t>2</a:t>
            </a:fld>
            <a:endParaRPr lang="en-US"/>
          </a:p>
        </p:txBody>
      </p:sp>
      <p:sp>
        <p:nvSpPr>
          <p:cNvPr id="9" name="Footer Placeholder 8"/>
          <p:cNvSpPr>
            <a:spLocks noGrp="1"/>
          </p:cNvSpPr>
          <p:nvPr>
            <p:ph type="ftr" sz="quarter" idx="11"/>
          </p:nvPr>
        </p:nvSpPr>
        <p:spPr/>
        <p:txBody>
          <a:bodyPr/>
          <a:lstStyle/>
          <a:p>
            <a:pPr>
              <a:defRPr/>
            </a:pPr>
            <a:r>
              <a:rPr lang="en-US" dirty="0" smtClean="0"/>
              <a:t>LCWS11 Granada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8" name="Rectangle 1"/>
          <p:cNvSpPr>
            <a:spLocks noGrp="1" noChangeArrowheads="1"/>
          </p:cNvSpPr>
          <p:nvPr>
            <p:ph type="title"/>
          </p:nvPr>
        </p:nvSpPr>
        <p:spPr>
          <a:xfrm>
            <a:off x="1371600" y="0"/>
            <a:ext cx="7086600" cy="685802"/>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600" u="sng" dirty="0" smtClean="0">
                <a:effectLst/>
              </a:rPr>
              <a:t>A new Pad Response Function (PRF)</a:t>
            </a:r>
            <a:endParaRPr lang="en-CA" sz="2600" u="sng" dirty="0">
              <a:effectLst/>
            </a:endParaRPr>
          </a:p>
        </p:txBody>
      </p:sp>
      <p:pic>
        <p:nvPicPr>
          <p:cNvPr id="6149" name="Picture 2"/>
          <p:cNvPicPr>
            <a:picLocks noChangeAspect="1" noChangeArrowheads="1"/>
          </p:cNvPicPr>
          <p:nvPr/>
        </p:nvPicPr>
        <p:blipFill>
          <a:blip r:embed="rId3"/>
          <a:srcRect l="2939" t="9057" r="5878" b="18113"/>
          <a:stretch>
            <a:fillRect/>
          </a:stretch>
        </p:blipFill>
        <p:spPr bwMode="auto">
          <a:xfrm>
            <a:off x="3990002" y="1939081"/>
            <a:ext cx="3856395" cy="999503"/>
          </a:xfrm>
          <a:prstGeom prst="rect">
            <a:avLst/>
          </a:prstGeom>
          <a:noFill/>
          <a:ln w="9525">
            <a:noFill/>
            <a:round/>
            <a:headEnd/>
            <a:tailEnd/>
          </a:ln>
        </p:spPr>
      </p:pic>
      <p:sp>
        <p:nvSpPr>
          <p:cNvPr id="10" name="Date Placeholder 9"/>
          <p:cNvSpPr>
            <a:spLocks noGrp="1"/>
          </p:cNvSpPr>
          <p:nvPr>
            <p:ph type="dt" sz="half" idx="10"/>
          </p:nvPr>
        </p:nvSpPr>
        <p:spPr/>
        <p:txBody>
          <a:bodyPr/>
          <a:lstStyle/>
          <a:p>
            <a:r>
              <a:rPr lang="en-CA" dirty="0" smtClean="0"/>
              <a:t>Dixit</a:t>
            </a:r>
            <a:endParaRPr lang="en-US" dirty="0"/>
          </a:p>
        </p:txBody>
      </p:sp>
      <p:sp>
        <p:nvSpPr>
          <p:cNvPr id="11" name="Slide Number Placeholder 10"/>
          <p:cNvSpPr>
            <a:spLocks noGrp="1"/>
          </p:cNvSpPr>
          <p:nvPr>
            <p:ph type="sldNum" sz="quarter" idx="12"/>
          </p:nvPr>
        </p:nvSpPr>
        <p:spPr/>
        <p:txBody>
          <a:bodyPr/>
          <a:lstStyle/>
          <a:p>
            <a:fld id="{27908963-B41D-4472-B7D5-8070E85A06AA}" type="slidenum">
              <a:rPr lang="en-US" smtClean="0"/>
              <a:pPr/>
              <a:t>20</a:t>
            </a:fld>
            <a:endParaRPr lang="en-US" dirty="0"/>
          </a:p>
        </p:txBody>
      </p:sp>
      <p:sp>
        <p:nvSpPr>
          <p:cNvPr id="12" name="Footer Placeholder 11"/>
          <p:cNvSpPr>
            <a:spLocks noGrp="1"/>
          </p:cNvSpPr>
          <p:nvPr>
            <p:ph type="ftr" sz="quarter" idx="11"/>
          </p:nvPr>
        </p:nvSpPr>
        <p:spPr/>
        <p:txBody>
          <a:bodyPr/>
          <a:lstStyle/>
          <a:p>
            <a:pPr>
              <a:defRPr/>
            </a:pPr>
            <a:r>
              <a:rPr lang="en-US" smtClean="0"/>
              <a:t>LCWS11 Granada</a:t>
            </a:r>
            <a:endParaRPr lang="en-US" dirty="0"/>
          </a:p>
        </p:txBody>
      </p:sp>
      <p:sp>
        <p:nvSpPr>
          <p:cNvPr id="9" name="TextBox 8"/>
          <p:cNvSpPr txBox="1"/>
          <p:nvPr/>
        </p:nvSpPr>
        <p:spPr>
          <a:xfrm>
            <a:off x="194732" y="636657"/>
            <a:ext cx="8737601" cy="769441"/>
          </a:xfrm>
          <a:prstGeom prst="rect">
            <a:avLst/>
          </a:prstGeom>
          <a:noFill/>
        </p:spPr>
        <p:txBody>
          <a:bodyPr wrap="square" rtlCol="0">
            <a:spAutoFit/>
          </a:bodyPr>
          <a:lstStyle/>
          <a:p>
            <a:r>
              <a:rPr lang="en-CA" dirty="0" smtClean="0"/>
              <a:t>Existing </a:t>
            </a:r>
            <a:r>
              <a:rPr lang="en-CA" dirty="0"/>
              <a:t>4 </a:t>
            </a:r>
            <a:r>
              <a:rPr lang="en-CA" dirty="0" smtClean="0"/>
              <a:t>parameter PRF (ratio of two symmetric </a:t>
            </a:r>
            <a:r>
              <a:rPr lang="en-CA" dirty="0" err="1" smtClean="0"/>
              <a:t>quartics</a:t>
            </a:r>
            <a:r>
              <a:rPr lang="en-CA" dirty="0" smtClean="0"/>
              <a:t>) replaced with a simpler one:</a:t>
            </a:r>
          </a:p>
        </p:txBody>
      </p:sp>
      <p:sp>
        <p:nvSpPr>
          <p:cNvPr id="13" name="TextBox 12"/>
          <p:cNvSpPr txBox="1"/>
          <p:nvPr/>
        </p:nvSpPr>
        <p:spPr>
          <a:xfrm>
            <a:off x="4552864" y="3949700"/>
            <a:ext cx="3293533" cy="1677382"/>
          </a:xfrm>
          <a:prstGeom prst="rect">
            <a:avLst/>
          </a:prstGeom>
          <a:noFill/>
        </p:spPr>
        <p:txBody>
          <a:bodyPr wrap="square" rtlCol="0">
            <a:spAutoFit/>
          </a:bodyPr>
          <a:lstStyle/>
          <a:p>
            <a:pPr>
              <a:spcAft>
                <a:spcPts val="600"/>
              </a:spcAft>
              <a:buFont typeface="Arial"/>
              <a:buChar char="•"/>
            </a:pPr>
            <a:r>
              <a:rPr lang="en-CA" dirty="0" smtClean="0">
                <a:solidFill>
                  <a:schemeClr val="tx1"/>
                </a:solidFill>
              </a:rPr>
              <a:t>Only two parameters</a:t>
            </a:r>
          </a:p>
          <a:p>
            <a:pPr>
              <a:spcAft>
                <a:spcPts val="600"/>
              </a:spcAft>
              <a:buFont typeface="Arial"/>
              <a:buChar char="•"/>
            </a:pPr>
            <a:r>
              <a:rPr lang="en-CA" dirty="0" smtClean="0">
                <a:solidFill>
                  <a:schemeClr val="tx1"/>
                </a:solidFill>
              </a:rPr>
              <a:t>Easier to work with</a:t>
            </a:r>
          </a:p>
          <a:p>
            <a:pPr>
              <a:spcAft>
                <a:spcPts val="600"/>
              </a:spcAft>
              <a:buFont typeface="Arial"/>
              <a:buChar char="•"/>
            </a:pPr>
            <a:r>
              <a:rPr lang="en-CA" dirty="0" smtClean="0">
                <a:solidFill>
                  <a:schemeClr val="tx1"/>
                </a:solidFill>
              </a:rPr>
              <a:t>Better fits to data</a:t>
            </a:r>
          </a:p>
          <a:p>
            <a:endParaRPr lang="en-US" sz="2200" dirty="0" err="1" smtClean="0">
              <a:solidFill>
                <a:srgbClr val="0000FF"/>
              </a:solidFill>
              <a:latin typeface="Verdana"/>
            </a:endParaRPr>
          </a:p>
        </p:txBody>
      </p:sp>
      <p:pic>
        <p:nvPicPr>
          <p:cNvPr id="2" name="Picture 1" descr="PRF-Fit.jpg"/>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187" t="11527" r="7451" b="4144"/>
          <a:stretch/>
        </p:blipFill>
        <p:spPr>
          <a:xfrm>
            <a:off x="309371" y="1709928"/>
            <a:ext cx="3569041" cy="4461302"/>
          </a:xfrm>
          <a:prstGeom prst="rect">
            <a:avLst/>
          </a:prstGeom>
        </p:spPr>
      </p:pic>
      <p:sp>
        <p:nvSpPr>
          <p:cNvPr id="3" name="TextBox 2"/>
          <p:cNvSpPr txBox="1"/>
          <p:nvPr/>
        </p:nvSpPr>
        <p:spPr>
          <a:xfrm>
            <a:off x="1831057" y="6135588"/>
            <a:ext cx="759743" cy="307777"/>
          </a:xfrm>
          <a:prstGeom prst="rect">
            <a:avLst/>
          </a:prstGeom>
          <a:noFill/>
        </p:spPr>
        <p:txBody>
          <a:bodyPr wrap="none" rtlCol="0">
            <a:spAutoFit/>
          </a:bodyPr>
          <a:lstStyle/>
          <a:p>
            <a:r>
              <a:rPr lang="en-US" sz="1400" b="1" dirty="0" smtClean="0">
                <a:solidFill>
                  <a:schemeClr val="accent3">
                    <a:lumMod val="50000"/>
                  </a:schemeClr>
                </a:solidFill>
                <a:latin typeface="Verdana"/>
              </a:rPr>
              <a:t>(mm)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2798" y="-186264"/>
            <a:ext cx="8229600" cy="838200"/>
          </a:xfrm>
        </p:spPr>
        <p:txBody>
          <a:bodyPr/>
          <a:lstStyle/>
          <a:p>
            <a:r>
              <a:rPr lang="en-US" sz="2400" u="sng" dirty="0" smtClean="0">
                <a:effectLst/>
              </a:rPr>
              <a:t>Bias before and after bias calibration </a:t>
            </a:r>
            <a:endParaRPr lang="en-US" sz="2400" u="sng" dirty="0">
              <a:effectLst/>
            </a:endParaRPr>
          </a:p>
        </p:txBody>
      </p:sp>
      <p:pic>
        <p:nvPicPr>
          <p:cNvPr id="3" name="Picture 2" descr="22p4before.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63734" y="1542627"/>
            <a:ext cx="2288530" cy="5029200"/>
          </a:xfrm>
          <a:prstGeom prst="rect">
            <a:avLst/>
          </a:prstGeom>
        </p:spPr>
      </p:pic>
      <p:pic>
        <p:nvPicPr>
          <p:cNvPr id="9" name="Picture 8" descr="23p4after.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92715" y="1593427"/>
            <a:ext cx="2266585" cy="5029200"/>
          </a:xfrm>
          <a:prstGeom prst="rect">
            <a:avLst/>
          </a:prstGeom>
        </p:spPr>
      </p:pic>
      <p:sp>
        <p:nvSpPr>
          <p:cNvPr id="8" name="Date Placeholder 7"/>
          <p:cNvSpPr>
            <a:spLocks noGrp="1"/>
          </p:cNvSpPr>
          <p:nvPr>
            <p:ph type="dt" sz="half" idx="10"/>
          </p:nvPr>
        </p:nvSpPr>
        <p:spPr/>
        <p:txBody>
          <a:bodyPr/>
          <a:lstStyle/>
          <a:p>
            <a:r>
              <a:rPr lang="en-CA" smtClean="0"/>
              <a:t>Dixit</a:t>
            </a:r>
            <a:endParaRPr lang="en-US"/>
          </a:p>
        </p:txBody>
      </p:sp>
      <p:sp>
        <p:nvSpPr>
          <p:cNvPr id="10" name="Slide Number Placeholder 9"/>
          <p:cNvSpPr>
            <a:spLocks noGrp="1"/>
          </p:cNvSpPr>
          <p:nvPr>
            <p:ph type="sldNum" sz="quarter" idx="12"/>
          </p:nvPr>
        </p:nvSpPr>
        <p:spPr/>
        <p:txBody>
          <a:bodyPr/>
          <a:lstStyle/>
          <a:p>
            <a:fld id="{27908963-B41D-4472-B7D5-8070E85A06AA}" type="slidenum">
              <a:rPr lang="en-US" smtClean="0"/>
              <a:pPr/>
              <a:t>21</a:t>
            </a:fld>
            <a:endParaRPr lang="en-US"/>
          </a:p>
        </p:txBody>
      </p:sp>
      <p:sp>
        <p:nvSpPr>
          <p:cNvPr id="11" name="Footer Placeholder 10"/>
          <p:cNvSpPr>
            <a:spLocks noGrp="1"/>
          </p:cNvSpPr>
          <p:nvPr>
            <p:ph type="ftr" sz="quarter" idx="11"/>
          </p:nvPr>
        </p:nvSpPr>
        <p:spPr/>
        <p:txBody>
          <a:bodyPr/>
          <a:lstStyle/>
          <a:p>
            <a:pPr>
              <a:defRPr/>
            </a:pPr>
            <a:r>
              <a:rPr lang="en-US" smtClean="0"/>
              <a:t>LCWS11 Granada</a:t>
            </a:r>
            <a:endParaRPr lang="en-US" dirty="0"/>
          </a:p>
        </p:txBody>
      </p:sp>
      <p:sp>
        <p:nvSpPr>
          <p:cNvPr id="12" name="TextBox 11"/>
          <p:cNvSpPr txBox="1"/>
          <p:nvPr/>
        </p:nvSpPr>
        <p:spPr>
          <a:xfrm>
            <a:off x="457200" y="439003"/>
            <a:ext cx="8010642" cy="584776"/>
          </a:xfrm>
          <a:prstGeom prst="rect">
            <a:avLst/>
          </a:prstGeom>
          <a:noFill/>
        </p:spPr>
        <p:txBody>
          <a:bodyPr wrap="square" rtlCol="0">
            <a:spAutoFit/>
          </a:bodyPr>
          <a:lstStyle/>
          <a:p>
            <a:pPr>
              <a:buFont typeface="Arial"/>
              <a:buChar char="•"/>
            </a:pPr>
            <a:r>
              <a:rPr lang="en-US" sz="1600" dirty="0" smtClean="0">
                <a:solidFill>
                  <a:schemeClr val="accent3">
                    <a:lumMod val="50000"/>
                  </a:schemeClr>
                </a:solidFill>
                <a:latin typeface="Verdana"/>
              </a:rPr>
              <a:t>With no external silicon tracker information the accuracy of bias calibration, determined from internal consistency of TPC data, is statistically limited</a:t>
            </a:r>
          </a:p>
        </p:txBody>
      </p:sp>
      <p:sp>
        <p:nvSpPr>
          <p:cNvPr id="4" name="Rectangle 3"/>
          <p:cNvSpPr/>
          <p:nvPr/>
        </p:nvSpPr>
        <p:spPr>
          <a:xfrm>
            <a:off x="1603089" y="1092667"/>
            <a:ext cx="1484902" cy="369332"/>
          </a:xfrm>
          <a:prstGeom prst="rect">
            <a:avLst/>
          </a:prstGeom>
        </p:spPr>
        <p:txBody>
          <a:bodyPr wrap="none">
            <a:spAutoFit/>
          </a:bodyPr>
          <a:lstStyle/>
          <a:p>
            <a:r>
              <a:rPr lang="en-US" sz="1800" dirty="0">
                <a:solidFill>
                  <a:srgbClr val="0000FF"/>
                </a:solidFill>
                <a:latin typeface="Verdana"/>
              </a:rPr>
              <a:t>Bias before</a:t>
            </a:r>
          </a:p>
        </p:txBody>
      </p:sp>
      <p:sp>
        <p:nvSpPr>
          <p:cNvPr id="5" name="TextBox 4"/>
          <p:cNvSpPr txBox="1"/>
          <p:nvPr/>
        </p:nvSpPr>
        <p:spPr>
          <a:xfrm>
            <a:off x="5455920" y="1148080"/>
            <a:ext cx="2391550" cy="369332"/>
          </a:xfrm>
          <a:prstGeom prst="rect">
            <a:avLst/>
          </a:prstGeom>
          <a:noFill/>
        </p:spPr>
        <p:txBody>
          <a:bodyPr wrap="none" rtlCol="0">
            <a:spAutoFit/>
          </a:bodyPr>
          <a:lstStyle/>
          <a:p>
            <a:r>
              <a:rPr lang="en-US" sz="1800" dirty="0" smtClean="0">
                <a:solidFill>
                  <a:srgbClr val="0000FF"/>
                </a:solidFill>
                <a:latin typeface="Verdana"/>
              </a:rPr>
              <a:t>Bias after ~ 20 µm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txBox="1">
            <a:spLocks/>
          </p:cNvSpPr>
          <p:nvPr/>
        </p:nvSpPr>
        <p:spPr>
          <a:xfrm>
            <a:off x="47413" y="199816"/>
            <a:ext cx="9025467" cy="533400"/>
          </a:xfrm>
          <a:prstGeom prst="rect">
            <a:avLst/>
          </a:prstGeom>
        </p:spPr>
        <p:txBody>
          <a:bodyPr anchor="ctr">
            <a:noAutofit/>
          </a:bodyPr>
          <a:lstStyle/>
          <a:p>
            <a:pPr marL="0" marR="0" lvl="0" indent="0" algn="ctr" defTabSz="914400" eaLnBrk="1" fontAlgn="auto" latinLnBrk="0" hangingPunct="1">
              <a:lnSpc>
                <a:spcPct val="80000"/>
              </a:lnSpc>
              <a:spcAft>
                <a:spcPts val="600"/>
              </a:spcAft>
              <a:buClrTx/>
              <a:buSzTx/>
              <a:buFontTx/>
              <a:buNone/>
              <a:tabLst/>
              <a:defRPr/>
            </a:pPr>
            <a:r>
              <a:rPr lang="en-US" sz="2400" u="sng" kern="0" dirty="0" smtClean="0">
                <a:latin typeface="Verdana"/>
                <a:ea typeface="+mj-ea"/>
                <a:cs typeface="Verdana"/>
              </a:rPr>
              <a:t> Preliminary results of new module beam test (B=1T)</a:t>
            </a:r>
          </a:p>
          <a:p>
            <a:pPr lvl="0" algn="ctr" defTabSz="914400" fontAlgn="auto">
              <a:lnSpc>
                <a:spcPct val="80000"/>
              </a:lnSpc>
              <a:spcAft>
                <a:spcPts val="600"/>
              </a:spcAft>
              <a:defRPr/>
            </a:pPr>
            <a:r>
              <a:rPr lang="en-US" sz="2400" u="sng" kern="0" dirty="0" smtClean="0">
                <a:latin typeface="Verdana"/>
                <a:ea typeface="+mj-ea"/>
                <a:cs typeface="Verdana"/>
              </a:rPr>
              <a:t>May 2011 </a:t>
            </a:r>
            <a:endParaRPr lang="en-CA" sz="2400" u="sng" kern="0" dirty="0">
              <a:latin typeface="Verdana"/>
              <a:ea typeface="+mj-ea"/>
              <a:cs typeface="Verdana"/>
            </a:endParaRPr>
          </a:p>
        </p:txBody>
      </p:sp>
      <p:sp>
        <p:nvSpPr>
          <p:cNvPr id="11" name="ZoneTexte 10"/>
          <p:cNvSpPr txBox="1"/>
          <p:nvPr/>
        </p:nvSpPr>
        <p:spPr>
          <a:xfrm>
            <a:off x="967740" y="933415"/>
            <a:ext cx="7607300" cy="348813"/>
          </a:xfrm>
          <a:prstGeom prst="rect">
            <a:avLst/>
          </a:prstGeom>
          <a:noFill/>
        </p:spPr>
        <p:txBody>
          <a:bodyPr wrap="square" rtlCol="0">
            <a:spAutoFit/>
          </a:bodyPr>
          <a:lstStyle/>
          <a:p>
            <a:pPr algn="ctr" defTabSz="914400" fontAlgn="auto">
              <a:lnSpc>
                <a:spcPct val="80000"/>
              </a:lnSpc>
              <a:spcAft>
                <a:spcPts val="0"/>
              </a:spcAft>
              <a:defRPr/>
            </a:pPr>
            <a:r>
              <a:rPr lang="fr-FR" sz="2000" kern="0" dirty="0" smtClean="0">
                <a:solidFill>
                  <a:srgbClr val="0000FF"/>
                </a:solidFill>
                <a:latin typeface="Verdana"/>
                <a:ea typeface="+mj-ea"/>
                <a:cs typeface="Verdana"/>
              </a:rPr>
              <a:t>Transverse </a:t>
            </a:r>
            <a:r>
              <a:rPr lang="fr-FR" sz="2000" kern="0" dirty="0" err="1" smtClean="0">
                <a:solidFill>
                  <a:srgbClr val="0000FF"/>
                </a:solidFill>
                <a:latin typeface="Verdana"/>
                <a:ea typeface="+mj-ea"/>
                <a:cs typeface="Verdana"/>
              </a:rPr>
              <a:t>resolution</a:t>
            </a:r>
            <a:r>
              <a:rPr lang="fr-FR" sz="2000" kern="0" dirty="0" smtClean="0">
                <a:solidFill>
                  <a:srgbClr val="0000FF"/>
                </a:solidFill>
                <a:latin typeface="Verdana"/>
                <a:ea typeface="+mj-ea"/>
                <a:cs typeface="Verdana"/>
              </a:rPr>
              <a:t> </a:t>
            </a:r>
            <a:r>
              <a:rPr lang="fr-FR" sz="2000" kern="0" dirty="0" err="1" smtClean="0">
                <a:solidFill>
                  <a:srgbClr val="0000FF"/>
                </a:solidFill>
                <a:latin typeface="Verdana"/>
                <a:ea typeface="+mj-ea"/>
                <a:cs typeface="Verdana"/>
              </a:rPr>
              <a:t>dependence</a:t>
            </a:r>
            <a:r>
              <a:rPr lang="fr-FR" sz="2000" kern="0" dirty="0" smtClean="0">
                <a:solidFill>
                  <a:srgbClr val="0000FF"/>
                </a:solidFill>
                <a:latin typeface="Verdana"/>
                <a:ea typeface="+mj-ea"/>
                <a:cs typeface="Verdana"/>
              </a:rPr>
              <a:t> on </a:t>
            </a:r>
            <a:r>
              <a:rPr lang="fr-FR" sz="2000" kern="0" dirty="0" err="1" smtClean="0">
                <a:solidFill>
                  <a:srgbClr val="0000FF"/>
                </a:solidFill>
                <a:latin typeface="Verdana"/>
                <a:ea typeface="+mj-ea"/>
                <a:cs typeface="Verdana"/>
              </a:rPr>
              <a:t>peaking</a:t>
            </a:r>
            <a:r>
              <a:rPr lang="fr-FR" sz="2000" kern="0" dirty="0" smtClean="0">
                <a:solidFill>
                  <a:srgbClr val="0000FF"/>
                </a:solidFill>
                <a:latin typeface="Verdana"/>
                <a:ea typeface="+mj-ea"/>
                <a:cs typeface="Verdana"/>
              </a:rPr>
              <a:t> time</a:t>
            </a:r>
            <a:endParaRPr lang="fr-FR" sz="2000" kern="0" dirty="0">
              <a:solidFill>
                <a:srgbClr val="0000FF"/>
              </a:solidFill>
              <a:latin typeface="Verdana"/>
              <a:ea typeface="+mj-ea"/>
              <a:cs typeface="Verdana"/>
            </a:endParaRPr>
          </a:p>
        </p:txBody>
      </p:sp>
      <p:pic>
        <p:nvPicPr>
          <p:cNvPr id="13" name="Picture 12" descr="1 Resolution versus Z Single plot all peaking times.pdf"/>
          <p:cNvPicPr>
            <a:picLocks noChangeAspect="1"/>
          </p:cNvPicPr>
          <p:nvPr/>
        </p:nvPicPr>
        <p:blipFill>
          <a:blip r:embed="rId2"/>
          <a:stretch>
            <a:fillRect/>
          </a:stretch>
        </p:blipFill>
        <p:spPr>
          <a:xfrm>
            <a:off x="5594198" y="1378751"/>
            <a:ext cx="3668340" cy="4747522"/>
          </a:xfrm>
          <a:prstGeom prst="rect">
            <a:avLst/>
          </a:prstGeom>
        </p:spPr>
      </p:pic>
      <p:pic>
        <p:nvPicPr>
          <p:cNvPr id="14" name="Picture 13" descr="0 Resolution versus Z Separate plots different peaking times .pdf"/>
          <p:cNvPicPr>
            <a:picLocks noChangeAspect="1"/>
          </p:cNvPicPr>
          <p:nvPr/>
        </p:nvPicPr>
        <p:blipFill>
          <a:blip r:embed="rId3"/>
          <a:stretch>
            <a:fillRect/>
          </a:stretch>
        </p:blipFill>
        <p:spPr>
          <a:xfrm>
            <a:off x="-96891" y="1302548"/>
            <a:ext cx="5939701" cy="4590252"/>
          </a:xfrm>
          <a:prstGeom prst="rect">
            <a:avLst/>
          </a:prstGeom>
        </p:spPr>
      </p:pic>
      <p:sp>
        <p:nvSpPr>
          <p:cNvPr id="10" name="Date Placeholder 9"/>
          <p:cNvSpPr>
            <a:spLocks noGrp="1"/>
          </p:cNvSpPr>
          <p:nvPr>
            <p:ph type="dt" sz="half" idx="10"/>
          </p:nvPr>
        </p:nvSpPr>
        <p:spPr/>
        <p:txBody>
          <a:bodyPr/>
          <a:lstStyle/>
          <a:p>
            <a:r>
              <a:rPr lang="en-CA" dirty="0" smtClean="0"/>
              <a:t>Dixit</a:t>
            </a:r>
            <a:endParaRPr lang="en-US" dirty="0"/>
          </a:p>
        </p:txBody>
      </p:sp>
      <p:sp>
        <p:nvSpPr>
          <p:cNvPr id="12" name="Slide Number Placeholder 11"/>
          <p:cNvSpPr>
            <a:spLocks noGrp="1"/>
          </p:cNvSpPr>
          <p:nvPr>
            <p:ph type="sldNum" sz="quarter" idx="12"/>
          </p:nvPr>
        </p:nvSpPr>
        <p:spPr/>
        <p:txBody>
          <a:bodyPr/>
          <a:lstStyle/>
          <a:p>
            <a:fld id="{27908963-B41D-4472-B7D5-8070E85A06AA}" type="slidenum">
              <a:rPr lang="en-US" smtClean="0"/>
              <a:pPr/>
              <a:t>22</a:t>
            </a:fld>
            <a:endParaRPr lang="en-US"/>
          </a:p>
        </p:txBody>
      </p:sp>
      <p:sp>
        <p:nvSpPr>
          <p:cNvPr id="15" name="Footer Placeholder 14"/>
          <p:cNvSpPr>
            <a:spLocks noGrp="1"/>
          </p:cNvSpPr>
          <p:nvPr>
            <p:ph type="ftr" sz="quarter" idx="11"/>
          </p:nvPr>
        </p:nvSpPr>
        <p:spPr/>
        <p:txBody>
          <a:bodyPr/>
          <a:lstStyle/>
          <a:p>
            <a:pPr>
              <a:defRPr/>
            </a:pPr>
            <a:r>
              <a:rPr lang="en-US" smtClean="0"/>
              <a:t>LCWS11 Granada</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8531" y="101598"/>
            <a:ext cx="8907443" cy="657608"/>
          </a:xfrm>
        </p:spPr>
        <p:txBody>
          <a:bodyPr/>
          <a:lstStyle/>
          <a:p>
            <a:r>
              <a:rPr lang="en-US" sz="2000" u="sng" dirty="0" smtClean="0">
                <a:effectLst/>
              </a:rPr>
              <a:t>Short peaking time preferable for timing &amp; two track resolution</a:t>
            </a:r>
            <a:endParaRPr lang="en-US" sz="2000" u="sng" dirty="0">
              <a:effectLst/>
            </a:endParaRPr>
          </a:p>
        </p:txBody>
      </p:sp>
      <p:grpSp>
        <p:nvGrpSpPr>
          <p:cNvPr id="21" name="Group 20"/>
          <p:cNvGrpSpPr/>
          <p:nvPr/>
        </p:nvGrpSpPr>
        <p:grpSpPr>
          <a:xfrm>
            <a:off x="673100" y="759206"/>
            <a:ext cx="7171978" cy="3941738"/>
            <a:chOff x="457200" y="1054432"/>
            <a:chExt cx="7171978" cy="3941738"/>
          </a:xfrm>
        </p:grpSpPr>
        <p:pic>
          <p:nvPicPr>
            <p:cNvPr id="3" name="Picture 2" descr="10cm.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200" y="1054432"/>
              <a:ext cx="2151957" cy="1970869"/>
            </a:xfrm>
            <a:prstGeom prst="rect">
              <a:avLst/>
            </a:prstGeom>
          </p:spPr>
        </p:pic>
        <p:pic>
          <p:nvPicPr>
            <p:cNvPr id="8" name="Picture 7" descr="20cm.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65450" y="1054432"/>
              <a:ext cx="2151957" cy="1970869"/>
            </a:xfrm>
            <a:prstGeom prst="rect">
              <a:avLst/>
            </a:prstGeom>
          </p:spPr>
        </p:pic>
        <p:pic>
          <p:nvPicPr>
            <p:cNvPr id="9" name="Picture 8" descr="30cm.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77221" y="1054432"/>
              <a:ext cx="2151957" cy="1970869"/>
            </a:xfrm>
            <a:prstGeom prst="rect">
              <a:avLst/>
            </a:prstGeom>
          </p:spPr>
        </p:pic>
        <p:pic>
          <p:nvPicPr>
            <p:cNvPr id="10" name="Picture 9" descr="40cm.pd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200" y="3025301"/>
              <a:ext cx="2151957" cy="1970869"/>
            </a:xfrm>
            <a:prstGeom prst="rect">
              <a:avLst/>
            </a:prstGeom>
          </p:spPr>
        </p:pic>
        <p:pic>
          <p:nvPicPr>
            <p:cNvPr id="11" name="Picture 10" descr="50cm.pd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65450" y="3025301"/>
              <a:ext cx="2151957" cy="1970869"/>
            </a:xfrm>
            <a:prstGeom prst="rect">
              <a:avLst/>
            </a:prstGeom>
          </p:spPr>
        </p:pic>
        <p:pic>
          <p:nvPicPr>
            <p:cNvPr id="12" name="Picture 11" descr="55cm.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77221" y="3025301"/>
              <a:ext cx="2151957" cy="1970869"/>
            </a:xfrm>
            <a:prstGeom prst="rect">
              <a:avLst/>
            </a:prstGeom>
          </p:spPr>
        </p:pic>
      </p:grpSp>
      <p:sp>
        <p:nvSpPr>
          <p:cNvPr id="13" name="Date Placeholder 12"/>
          <p:cNvSpPr>
            <a:spLocks noGrp="1"/>
          </p:cNvSpPr>
          <p:nvPr>
            <p:ph type="dt" sz="half" idx="10"/>
          </p:nvPr>
        </p:nvSpPr>
        <p:spPr/>
        <p:txBody>
          <a:bodyPr/>
          <a:lstStyle/>
          <a:p>
            <a:r>
              <a:rPr lang="en-CA" smtClean="0"/>
              <a:t>Dixit</a:t>
            </a:r>
            <a:endParaRPr lang="en-US"/>
          </a:p>
        </p:txBody>
      </p:sp>
      <p:sp>
        <p:nvSpPr>
          <p:cNvPr id="14" name="Slide Number Placeholder 13"/>
          <p:cNvSpPr>
            <a:spLocks noGrp="1"/>
          </p:cNvSpPr>
          <p:nvPr>
            <p:ph type="sldNum" sz="quarter" idx="12"/>
          </p:nvPr>
        </p:nvSpPr>
        <p:spPr/>
        <p:txBody>
          <a:bodyPr/>
          <a:lstStyle/>
          <a:p>
            <a:fld id="{27908963-B41D-4472-B7D5-8070E85A06AA}" type="slidenum">
              <a:rPr lang="en-US" smtClean="0"/>
              <a:pPr/>
              <a:t>23</a:t>
            </a:fld>
            <a:endParaRPr lang="en-US" dirty="0"/>
          </a:p>
        </p:txBody>
      </p:sp>
      <p:sp>
        <p:nvSpPr>
          <p:cNvPr id="15" name="Footer Placeholder 14"/>
          <p:cNvSpPr>
            <a:spLocks noGrp="1"/>
          </p:cNvSpPr>
          <p:nvPr>
            <p:ph type="ftr" sz="quarter" idx="11"/>
          </p:nvPr>
        </p:nvSpPr>
        <p:spPr/>
        <p:txBody>
          <a:bodyPr/>
          <a:lstStyle/>
          <a:p>
            <a:pPr>
              <a:defRPr/>
            </a:pPr>
            <a:r>
              <a:rPr lang="en-US" dirty="0" smtClean="0"/>
              <a:t>LCWS11 Granada</a:t>
            </a:r>
            <a:endParaRPr lang="en-US" dirty="0"/>
          </a:p>
        </p:txBody>
      </p:sp>
      <p:sp>
        <p:nvSpPr>
          <p:cNvPr id="17" name="TextBox 16"/>
          <p:cNvSpPr txBox="1"/>
          <p:nvPr/>
        </p:nvSpPr>
        <p:spPr>
          <a:xfrm>
            <a:off x="3022204" y="4900035"/>
            <a:ext cx="5771131" cy="584776"/>
          </a:xfrm>
          <a:prstGeom prst="rect">
            <a:avLst/>
          </a:prstGeom>
          <a:solidFill>
            <a:srgbClr val="CCFFCC"/>
          </a:solidFill>
          <a:ln>
            <a:solidFill>
              <a:schemeClr val="tx1"/>
            </a:solidFill>
          </a:ln>
        </p:spPr>
        <p:txBody>
          <a:bodyPr wrap="none" rtlCol="0">
            <a:spAutoFit/>
          </a:bodyPr>
          <a:lstStyle/>
          <a:p>
            <a:r>
              <a:rPr lang="en-US" sz="1600" dirty="0" smtClean="0">
                <a:solidFill>
                  <a:srgbClr val="0000FF"/>
                </a:solidFill>
                <a:latin typeface="Verdana"/>
              </a:rPr>
              <a:t>Small Z =&gt; Better resolution for shorter peaking time</a:t>
            </a:r>
          </a:p>
          <a:p>
            <a:r>
              <a:rPr lang="en-US" sz="1600" dirty="0" smtClean="0">
                <a:solidFill>
                  <a:srgbClr val="0000FF"/>
                </a:solidFill>
                <a:latin typeface="Verdana"/>
              </a:rPr>
              <a:t>Large Z =&gt; Better resolution for longer peaking time </a:t>
            </a:r>
          </a:p>
        </p:txBody>
      </p:sp>
      <p:sp>
        <p:nvSpPr>
          <p:cNvPr id="19" name="TextBox 18"/>
          <p:cNvSpPr txBox="1"/>
          <p:nvPr/>
        </p:nvSpPr>
        <p:spPr>
          <a:xfrm>
            <a:off x="266777" y="4984705"/>
            <a:ext cx="2857423" cy="400110"/>
          </a:xfrm>
          <a:prstGeom prst="rect">
            <a:avLst/>
          </a:prstGeom>
          <a:noFill/>
        </p:spPr>
        <p:txBody>
          <a:bodyPr wrap="none" rtlCol="0">
            <a:spAutoFit/>
          </a:bodyPr>
          <a:lstStyle/>
          <a:p>
            <a:r>
              <a:rPr lang="en-US" sz="2000" dirty="0" smtClean="0">
                <a:solidFill>
                  <a:srgbClr val="0000FF"/>
                </a:solidFill>
                <a:latin typeface="Verdana"/>
              </a:rPr>
              <a:t>However, we get:=&gt;</a:t>
            </a:r>
          </a:p>
        </p:txBody>
      </p:sp>
      <p:sp>
        <p:nvSpPr>
          <p:cNvPr id="20" name="TextBox 19"/>
          <p:cNvSpPr txBox="1"/>
          <p:nvPr/>
        </p:nvSpPr>
        <p:spPr>
          <a:xfrm>
            <a:off x="266776" y="5800870"/>
            <a:ext cx="8759198" cy="338554"/>
          </a:xfrm>
          <a:prstGeom prst="rect">
            <a:avLst/>
          </a:prstGeom>
          <a:noFill/>
        </p:spPr>
        <p:txBody>
          <a:bodyPr wrap="square" rtlCol="0">
            <a:spAutoFit/>
          </a:bodyPr>
          <a:lstStyle/>
          <a:p>
            <a:r>
              <a:rPr lang="en-US" sz="1600" dirty="0" smtClean="0">
                <a:solidFill>
                  <a:srgbClr val="0000FF"/>
                </a:solidFill>
                <a:latin typeface="Verdana"/>
              </a:rPr>
              <a:t>Work in progress: Reintegrate short peaking time signal for good resolution at all Z</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sz="2800" u="sng" dirty="0" smtClean="0">
                <a:effectLst/>
              </a:rPr>
              <a:t>SUMMARY</a:t>
            </a:r>
            <a:endParaRPr lang="fr-FR" sz="2800" u="sng" dirty="0">
              <a:effectLst/>
            </a:endParaRPr>
          </a:p>
        </p:txBody>
      </p:sp>
      <p:sp>
        <p:nvSpPr>
          <p:cNvPr id="5" name="Espace réservé du contenu 4"/>
          <p:cNvSpPr>
            <a:spLocks noGrp="1"/>
          </p:cNvSpPr>
          <p:nvPr>
            <p:ph idx="1"/>
          </p:nvPr>
        </p:nvSpPr>
        <p:spPr>
          <a:xfrm>
            <a:off x="457200" y="1417638"/>
            <a:ext cx="8229600" cy="4525963"/>
          </a:xfrm>
        </p:spPr>
        <p:txBody>
          <a:bodyPr/>
          <a:lstStyle/>
          <a:p>
            <a:r>
              <a:rPr lang="fr-FR" sz="2400" dirty="0" smtClean="0"/>
              <a:t>A </a:t>
            </a:r>
            <a:r>
              <a:rPr lang="fr-FR" sz="2400" dirty="0" err="1" smtClean="0"/>
              <a:t>baseline</a:t>
            </a:r>
            <a:r>
              <a:rPr lang="fr-FR" sz="2400" dirty="0" smtClean="0"/>
              <a:t> Micromegas module for LP TPC </a:t>
            </a:r>
            <a:r>
              <a:rPr lang="fr-FR" sz="2400" dirty="0" err="1" smtClean="0"/>
              <a:t>is</a:t>
            </a:r>
            <a:r>
              <a:rPr lang="fr-FR" sz="2400" dirty="0" smtClean="0"/>
              <a:t> </a:t>
            </a:r>
            <a:r>
              <a:rPr lang="fr-FR" sz="2400" dirty="0" err="1" smtClean="0"/>
              <a:t>now</a:t>
            </a:r>
            <a:r>
              <a:rPr lang="fr-FR" sz="2400" dirty="0" smtClean="0"/>
              <a:t> </a:t>
            </a:r>
            <a:r>
              <a:rPr lang="fr-FR" sz="2400" dirty="0" err="1" smtClean="0"/>
              <a:t>well</a:t>
            </a:r>
            <a:r>
              <a:rPr lang="fr-FR" sz="2400" dirty="0" smtClean="0"/>
              <a:t> </a:t>
            </a:r>
            <a:r>
              <a:rPr lang="fr-FR" sz="2400" dirty="0" err="1" smtClean="0"/>
              <a:t>defined</a:t>
            </a:r>
            <a:endParaRPr lang="fr-FR" sz="2400" dirty="0" smtClean="0"/>
          </a:p>
          <a:p>
            <a:r>
              <a:rPr lang="fr-FR" sz="2400" dirty="0" smtClean="0"/>
              <a:t>A module </a:t>
            </a:r>
            <a:r>
              <a:rPr lang="fr-FR" sz="2400" dirty="0" err="1" smtClean="0"/>
              <a:t>with</a:t>
            </a:r>
            <a:r>
              <a:rPr lang="fr-FR" sz="2400" dirty="0" smtClean="0"/>
              <a:t> </a:t>
            </a:r>
            <a:r>
              <a:rPr lang="fr-FR" sz="2400" dirty="0" err="1" smtClean="0"/>
              <a:t>fully</a:t>
            </a:r>
            <a:r>
              <a:rPr lang="fr-FR" sz="2400" dirty="0" smtClean="0"/>
              <a:t> </a:t>
            </a:r>
            <a:r>
              <a:rPr lang="fr-FR" sz="2400" dirty="0" err="1" smtClean="0"/>
              <a:t>integrated</a:t>
            </a:r>
            <a:r>
              <a:rPr lang="fr-FR" sz="2400" dirty="0" smtClean="0"/>
              <a:t> </a:t>
            </a:r>
            <a:r>
              <a:rPr lang="fr-FR" sz="2400" dirty="0" err="1" smtClean="0"/>
              <a:t>electronics</a:t>
            </a:r>
            <a:r>
              <a:rPr lang="fr-FR" sz="2400" dirty="0" smtClean="0"/>
              <a:t> has been </a:t>
            </a:r>
            <a:r>
              <a:rPr lang="fr-FR" sz="2400" dirty="0" err="1" smtClean="0"/>
              <a:t>tested</a:t>
            </a:r>
            <a:r>
              <a:rPr lang="fr-FR" sz="2400" dirty="0" smtClean="0"/>
              <a:t> in a </a:t>
            </a:r>
            <a:r>
              <a:rPr lang="fr-FR" sz="2400" dirty="0" err="1" smtClean="0"/>
              <a:t>beam</a:t>
            </a:r>
            <a:r>
              <a:rPr lang="fr-FR" sz="2400" dirty="0"/>
              <a:t>. </a:t>
            </a:r>
            <a:r>
              <a:rPr lang="fr-FR" sz="2400" dirty="0" err="1" smtClean="0"/>
              <a:t>Resolution</a:t>
            </a:r>
            <a:r>
              <a:rPr lang="fr-FR" sz="2400" dirty="0" smtClean="0"/>
              <a:t> ~ </a:t>
            </a:r>
            <a:r>
              <a:rPr lang="fr-FR" sz="2400" dirty="0"/>
              <a:t>50µm</a:t>
            </a:r>
            <a:r>
              <a:rPr lang="fr-FR" sz="2400" dirty="0" smtClean="0"/>
              <a:t> for </a:t>
            </a:r>
            <a:r>
              <a:rPr lang="fr-FR" sz="2400" dirty="0"/>
              <a:t>3mm </a:t>
            </a:r>
            <a:r>
              <a:rPr lang="fr-FR" sz="2400" dirty="0" err="1"/>
              <a:t>wide</a:t>
            </a:r>
            <a:r>
              <a:rPr lang="fr-FR" sz="2400" dirty="0"/>
              <a:t> </a:t>
            </a:r>
            <a:r>
              <a:rPr lang="fr-FR" sz="2400" dirty="0" smtClean="0"/>
              <a:t>pads</a:t>
            </a:r>
          </a:p>
          <a:p>
            <a:r>
              <a:rPr lang="fr-FR" sz="2400" dirty="0" err="1" smtClean="0"/>
              <a:t>Seven</a:t>
            </a:r>
            <a:r>
              <a:rPr lang="fr-FR" sz="2400" dirty="0" smtClean="0"/>
              <a:t> module </a:t>
            </a:r>
            <a:r>
              <a:rPr lang="fr-FR" sz="2400" dirty="0" err="1" smtClean="0"/>
              <a:t>analysis</a:t>
            </a:r>
            <a:r>
              <a:rPr lang="fr-FR" sz="2400" dirty="0" smtClean="0"/>
              <a:t> software </a:t>
            </a:r>
            <a:r>
              <a:rPr lang="fr-FR" sz="2400" dirty="0" err="1" smtClean="0"/>
              <a:t>development</a:t>
            </a:r>
            <a:r>
              <a:rPr lang="fr-FR" sz="2400" dirty="0" smtClean="0"/>
              <a:t> in </a:t>
            </a:r>
            <a:r>
              <a:rPr lang="fr-FR" sz="2400" dirty="0" err="1" smtClean="0"/>
              <a:t>progress</a:t>
            </a:r>
            <a:endParaRPr lang="fr-FR" sz="2400" dirty="0" smtClean="0"/>
          </a:p>
          <a:p>
            <a:r>
              <a:rPr lang="fr-FR" sz="2400" dirty="0" smtClean="0"/>
              <a:t>A serial production and </a:t>
            </a:r>
            <a:r>
              <a:rPr lang="fr-FR" sz="2400" dirty="0" err="1" smtClean="0"/>
              <a:t>characterization</a:t>
            </a:r>
            <a:r>
              <a:rPr lang="fr-FR" sz="2400" dirty="0" smtClean="0"/>
              <a:t> </a:t>
            </a:r>
            <a:r>
              <a:rPr lang="fr-FR" sz="2400" dirty="0" err="1" smtClean="0"/>
              <a:t>will</a:t>
            </a:r>
            <a:r>
              <a:rPr lang="fr-FR" sz="2400" dirty="0" smtClean="0"/>
              <a:t> </a:t>
            </a:r>
            <a:r>
              <a:rPr lang="fr-FR" sz="2400" dirty="0" err="1" smtClean="0"/>
              <a:t>be</a:t>
            </a:r>
            <a:r>
              <a:rPr lang="fr-FR" sz="2400" dirty="0" smtClean="0"/>
              <a:t> </a:t>
            </a:r>
            <a:r>
              <a:rPr lang="fr-FR" sz="2400" dirty="0" err="1" smtClean="0"/>
              <a:t>carried</a:t>
            </a:r>
            <a:r>
              <a:rPr lang="fr-FR" sz="2400" dirty="0" smtClean="0"/>
              <a:t> out in 2012. A test </a:t>
            </a:r>
            <a:r>
              <a:rPr lang="fr-FR" sz="2400" dirty="0" err="1" smtClean="0"/>
              <a:t>bench</a:t>
            </a:r>
            <a:r>
              <a:rPr lang="fr-FR" sz="2400" dirty="0" smtClean="0"/>
              <a:t> </a:t>
            </a:r>
            <a:r>
              <a:rPr lang="fr-FR" sz="2400" dirty="0" err="1" smtClean="0"/>
              <a:t>at</a:t>
            </a:r>
            <a:r>
              <a:rPr lang="fr-FR" sz="2400" dirty="0" smtClean="0"/>
              <a:t> CERN </a:t>
            </a:r>
            <a:r>
              <a:rPr lang="fr-FR" sz="2400" dirty="0" err="1" smtClean="0"/>
              <a:t>will</a:t>
            </a:r>
            <a:r>
              <a:rPr lang="fr-FR" sz="2400" dirty="0" smtClean="0"/>
              <a:t> </a:t>
            </a:r>
            <a:r>
              <a:rPr lang="fr-FR" sz="2400" dirty="0" err="1" smtClean="0"/>
              <a:t>be</a:t>
            </a:r>
            <a:r>
              <a:rPr lang="fr-FR" sz="2400" dirty="0" smtClean="0"/>
              <a:t> </a:t>
            </a:r>
            <a:r>
              <a:rPr lang="fr-FR" sz="2400" dirty="0" err="1" smtClean="0"/>
              <a:t>used</a:t>
            </a:r>
            <a:r>
              <a:rPr lang="fr-FR" sz="2400" dirty="0" smtClean="0"/>
              <a:t> to </a:t>
            </a:r>
            <a:r>
              <a:rPr lang="fr-FR" sz="2400" dirty="0" err="1" smtClean="0"/>
              <a:t>study</a:t>
            </a:r>
            <a:r>
              <a:rPr lang="fr-FR" sz="2400" dirty="0" smtClean="0"/>
              <a:t> the </a:t>
            </a:r>
            <a:r>
              <a:rPr lang="fr-FR" sz="2400" dirty="0" err="1" smtClean="0"/>
              <a:t>uniformity</a:t>
            </a:r>
            <a:r>
              <a:rPr lang="fr-FR" sz="2400" dirty="0" smtClean="0"/>
              <a:t> and thermal </a:t>
            </a:r>
            <a:r>
              <a:rPr lang="fr-FR" sz="2400" dirty="0" err="1" smtClean="0"/>
              <a:t>properties</a:t>
            </a:r>
            <a:endParaRPr lang="fr-FR" sz="2400" dirty="0" smtClean="0"/>
          </a:p>
        </p:txBody>
      </p:sp>
      <p:sp>
        <p:nvSpPr>
          <p:cNvPr id="9" name="Date Placeholder 8"/>
          <p:cNvSpPr>
            <a:spLocks noGrp="1"/>
          </p:cNvSpPr>
          <p:nvPr>
            <p:ph type="dt" sz="half" idx="10"/>
          </p:nvPr>
        </p:nvSpPr>
        <p:spPr/>
        <p:txBody>
          <a:bodyPr/>
          <a:lstStyle/>
          <a:p>
            <a:r>
              <a:rPr lang="en-CA" smtClean="0"/>
              <a:t>Dixit</a:t>
            </a:r>
            <a:endParaRPr lang="en-US"/>
          </a:p>
        </p:txBody>
      </p:sp>
      <p:sp>
        <p:nvSpPr>
          <p:cNvPr id="10" name="Slide Number Placeholder 9"/>
          <p:cNvSpPr>
            <a:spLocks noGrp="1"/>
          </p:cNvSpPr>
          <p:nvPr>
            <p:ph type="sldNum" sz="quarter" idx="12"/>
          </p:nvPr>
        </p:nvSpPr>
        <p:spPr/>
        <p:txBody>
          <a:bodyPr/>
          <a:lstStyle/>
          <a:p>
            <a:fld id="{27908963-B41D-4472-B7D5-8070E85A06AA}" type="slidenum">
              <a:rPr lang="en-US" smtClean="0"/>
              <a:pPr/>
              <a:t>24</a:t>
            </a:fld>
            <a:endParaRPr lang="en-US"/>
          </a:p>
        </p:txBody>
      </p:sp>
      <p:sp>
        <p:nvSpPr>
          <p:cNvPr id="11" name="Footer Placeholder 10"/>
          <p:cNvSpPr>
            <a:spLocks noGrp="1"/>
          </p:cNvSpPr>
          <p:nvPr>
            <p:ph type="ftr" sz="quarter" idx="11"/>
          </p:nvPr>
        </p:nvSpPr>
        <p:spPr/>
        <p:txBody>
          <a:bodyPr/>
          <a:lstStyle/>
          <a:p>
            <a:pPr>
              <a:defRPr/>
            </a:pPr>
            <a:r>
              <a:rPr lang="en-US" smtClean="0"/>
              <a:t>LCWS11 Granada</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2946400" y="2946400"/>
            <a:ext cx="3073400" cy="584200"/>
          </a:xfrm>
          <a:prstGeom prst="rect">
            <a:avLst/>
          </a:prstGeom>
          <a:noFill/>
        </p:spPr>
        <p:txBody>
          <a:bodyPr>
            <a:spAutoFit/>
          </a:bodyPr>
          <a:lstStyle/>
          <a:p>
            <a:pPr>
              <a:defRPr/>
            </a:pPr>
            <a:r>
              <a:rPr lang="en-US" sz="3200" dirty="0" smtClean="0">
                <a:solidFill>
                  <a:schemeClr val="accent3">
                    <a:lumMod val="50000"/>
                  </a:schemeClr>
                </a:solidFill>
                <a:latin typeface="Verdana"/>
                <a:cs typeface="ＭＳ Ｐゴシック" charset="-128"/>
              </a:rPr>
              <a:t>Spare slides</a:t>
            </a:r>
            <a:endParaRPr lang="en-US" sz="3200" dirty="0">
              <a:solidFill>
                <a:schemeClr val="accent3">
                  <a:lumMod val="50000"/>
                </a:schemeClr>
              </a:solidFill>
              <a:latin typeface="Verdana"/>
              <a:cs typeface="ＭＳ Ｐゴシック" charset="-128"/>
            </a:endParaRPr>
          </a:p>
        </p:txBody>
      </p:sp>
      <p:sp>
        <p:nvSpPr>
          <p:cNvPr id="6" name="Date Placeholder 5"/>
          <p:cNvSpPr>
            <a:spLocks noGrp="1"/>
          </p:cNvSpPr>
          <p:nvPr>
            <p:ph type="dt" sz="half" idx="10"/>
          </p:nvPr>
        </p:nvSpPr>
        <p:spPr/>
        <p:txBody>
          <a:bodyPr/>
          <a:lstStyle/>
          <a:p>
            <a:r>
              <a:rPr lang="en-CA" smtClean="0"/>
              <a:t>Dixit</a:t>
            </a:r>
            <a:endParaRPr lang="en-US"/>
          </a:p>
        </p:txBody>
      </p:sp>
      <p:sp>
        <p:nvSpPr>
          <p:cNvPr id="8" name="Slide Number Placeholder 7"/>
          <p:cNvSpPr>
            <a:spLocks noGrp="1"/>
          </p:cNvSpPr>
          <p:nvPr>
            <p:ph type="sldNum" sz="quarter" idx="12"/>
          </p:nvPr>
        </p:nvSpPr>
        <p:spPr/>
        <p:txBody>
          <a:bodyPr/>
          <a:lstStyle/>
          <a:p>
            <a:fld id="{27908963-B41D-4472-B7D5-8070E85A06AA}" type="slidenum">
              <a:rPr lang="en-US" smtClean="0"/>
              <a:pPr/>
              <a:t>25</a:t>
            </a:fld>
            <a:endParaRPr lang="en-US"/>
          </a:p>
        </p:txBody>
      </p:sp>
      <p:sp>
        <p:nvSpPr>
          <p:cNvPr id="9" name="Footer Placeholder 8"/>
          <p:cNvSpPr>
            <a:spLocks noGrp="1"/>
          </p:cNvSpPr>
          <p:nvPr>
            <p:ph type="ftr" sz="quarter" idx="11"/>
          </p:nvPr>
        </p:nvSpPr>
        <p:spPr/>
        <p:txBody>
          <a:bodyPr/>
          <a:lstStyle/>
          <a:p>
            <a:pPr>
              <a:defRPr/>
            </a:pPr>
            <a:r>
              <a:rPr lang="en-US" smtClean="0"/>
              <a:t>LCWS11 Granada</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a:t>
            </a:r>
            <a:br>
              <a:rPr lang="en-US" dirty="0" smtClean="0"/>
            </a:br>
            <a:endParaRPr lang="en-US" dirty="0"/>
          </a:p>
        </p:txBody>
      </p:sp>
      <p:sp>
        <p:nvSpPr>
          <p:cNvPr id="8" name="Rectangle 7"/>
          <p:cNvSpPr/>
          <p:nvPr/>
        </p:nvSpPr>
        <p:spPr>
          <a:xfrm>
            <a:off x="254000" y="1389698"/>
            <a:ext cx="8521700" cy="4154983"/>
          </a:xfrm>
          <a:prstGeom prst="rect">
            <a:avLst/>
          </a:prstGeom>
        </p:spPr>
        <p:txBody>
          <a:bodyPr wrap="square">
            <a:spAutoFit/>
          </a:bodyPr>
          <a:lstStyle/>
          <a:p>
            <a:r>
              <a:rPr lang="en-US" dirty="0"/>
              <a:t>The </a:t>
            </a:r>
            <a:r>
              <a:rPr lang="en-US" dirty="0" err="1"/>
              <a:t>Micromegas</a:t>
            </a:r>
            <a:r>
              <a:rPr lang="en-US" dirty="0"/>
              <a:t> option for the ILD TPC readout exploits the new concept of charge dispersion in Micro Pattern Gas Detectors with a resistive anode. The Large Prototype TPC (LP TPC) beam tests done so far with a single </a:t>
            </a:r>
            <a:r>
              <a:rPr lang="en-US" dirty="0" err="1"/>
              <a:t>Micromegas</a:t>
            </a:r>
            <a:r>
              <a:rPr lang="en-US" dirty="0"/>
              <a:t> module have demonstrated that the requisite single hit transverse resolution can be achieved. Toward demonstrating the ILD TPC momentum resolution goal, the LP TPC was outfitted and tested earlier this year at DESY with the first of seven </a:t>
            </a:r>
            <a:r>
              <a:rPr lang="en-US" dirty="0" err="1"/>
              <a:t>Micromegas</a:t>
            </a:r>
            <a:r>
              <a:rPr lang="en-US" dirty="0"/>
              <a:t> modules to be built with on-board integrated electronics. The present status</a:t>
            </a:r>
            <a:r>
              <a:rPr lang="en-US" dirty="0" smtClean="0"/>
              <a:t> of development &amp; results </a:t>
            </a:r>
            <a:r>
              <a:rPr lang="en-US" dirty="0"/>
              <a:t>from the beam test will be presented</a:t>
            </a:r>
            <a:r>
              <a:rPr lang="en-US" dirty="0" smtClean="0"/>
              <a:t>.</a:t>
            </a:r>
          </a:p>
        </p:txBody>
      </p:sp>
      <p:sp>
        <p:nvSpPr>
          <p:cNvPr id="7" name="Date Placeholder 6"/>
          <p:cNvSpPr>
            <a:spLocks noGrp="1"/>
          </p:cNvSpPr>
          <p:nvPr>
            <p:ph type="dt" sz="half" idx="10"/>
          </p:nvPr>
        </p:nvSpPr>
        <p:spPr/>
        <p:txBody>
          <a:bodyPr/>
          <a:lstStyle/>
          <a:p>
            <a:r>
              <a:rPr lang="en-CA" smtClean="0"/>
              <a:t>Dixit</a:t>
            </a:r>
            <a:endParaRPr lang="en-US"/>
          </a:p>
        </p:txBody>
      </p:sp>
      <p:sp>
        <p:nvSpPr>
          <p:cNvPr id="9" name="Slide Number Placeholder 8"/>
          <p:cNvSpPr>
            <a:spLocks noGrp="1"/>
          </p:cNvSpPr>
          <p:nvPr>
            <p:ph type="sldNum" sz="quarter" idx="12"/>
          </p:nvPr>
        </p:nvSpPr>
        <p:spPr/>
        <p:txBody>
          <a:bodyPr/>
          <a:lstStyle/>
          <a:p>
            <a:fld id="{27908963-B41D-4472-B7D5-8070E85A06AA}" type="slidenum">
              <a:rPr lang="en-US" smtClean="0"/>
              <a:pPr/>
              <a:t>26</a:t>
            </a:fld>
            <a:endParaRPr lang="en-US"/>
          </a:p>
        </p:txBody>
      </p:sp>
      <p:sp>
        <p:nvSpPr>
          <p:cNvPr id="10" name="Footer Placeholder 9"/>
          <p:cNvSpPr>
            <a:spLocks noGrp="1"/>
          </p:cNvSpPr>
          <p:nvPr>
            <p:ph type="ftr" sz="quarter" idx="11"/>
          </p:nvPr>
        </p:nvSpPr>
        <p:spPr/>
        <p:txBody>
          <a:bodyPr/>
          <a:lstStyle/>
          <a:p>
            <a:pPr>
              <a:defRPr/>
            </a:pPr>
            <a:r>
              <a:rPr lang="en-US" smtClean="0"/>
              <a:t>LCWS11 Granada</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23698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7" name="Picture 5" descr="TPC specs.pdf"/>
          <p:cNvPicPr>
            <a:picLocks noChangeAspect="1"/>
          </p:cNvPicPr>
          <p:nvPr/>
        </p:nvPicPr>
        <p:blipFill>
          <a:blip r:embed="rId2"/>
          <a:srcRect/>
          <a:stretch>
            <a:fillRect/>
          </a:stretch>
        </p:blipFill>
        <p:spPr bwMode="auto">
          <a:xfrm>
            <a:off x="781050" y="317500"/>
            <a:ext cx="7740650" cy="603885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r>
              <a:rPr lang="en-CA" smtClean="0"/>
              <a:t>Dixit</a:t>
            </a:r>
            <a:endParaRPr lang="en-US"/>
          </a:p>
        </p:txBody>
      </p:sp>
      <p:sp>
        <p:nvSpPr>
          <p:cNvPr id="7" name="Slide Number Placeholder 6"/>
          <p:cNvSpPr>
            <a:spLocks noGrp="1"/>
          </p:cNvSpPr>
          <p:nvPr>
            <p:ph type="sldNum" sz="quarter" idx="12"/>
          </p:nvPr>
        </p:nvSpPr>
        <p:spPr/>
        <p:txBody>
          <a:bodyPr/>
          <a:lstStyle/>
          <a:p>
            <a:fld id="{27908963-B41D-4472-B7D5-8070E85A06AA}" type="slidenum">
              <a:rPr lang="en-US" smtClean="0"/>
              <a:pPr/>
              <a:t>27</a:t>
            </a:fld>
            <a:endParaRPr lang="en-US"/>
          </a:p>
        </p:txBody>
      </p:sp>
      <p:sp>
        <p:nvSpPr>
          <p:cNvPr id="8" name="Footer Placeholder 7"/>
          <p:cNvSpPr>
            <a:spLocks noGrp="1"/>
          </p:cNvSpPr>
          <p:nvPr>
            <p:ph type="ftr" sz="quarter" idx="11"/>
          </p:nvPr>
        </p:nvSpPr>
        <p:spPr/>
        <p:txBody>
          <a:bodyPr/>
          <a:lstStyle/>
          <a:p>
            <a:pPr>
              <a:defRPr/>
            </a:pPr>
            <a:r>
              <a:rPr lang="en-US" smtClean="0"/>
              <a:t>LCWS11 Granada</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00" name="Rectangle 1"/>
          <p:cNvSpPr>
            <a:spLocks noGrp="1" noChangeArrowheads="1"/>
          </p:cNvSpPr>
          <p:nvPr>
            <p:ph type="title"/>
          </p:nvPr>
        </p:nvSpPr>
        <p:spPr>
          <a:xfrm>
            <a:off x="1295400" y="0"/>
            <a:ext cx="7086600" cy="914400"/>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400" u="sng" dirty="0" smtClean="0">
                <a:effectLst/>
              </a:rPr>
              <a:t>Old PRF – Ratio of two symmetric </a:t>
            </a:r>
            <a:r>
              <a:rPr lang="en-CA" sz="2400" u="sng" dirty="0" err="1" smtClean="0">
                <a:effectLst/>
              </a:rPr>
              <a:t>quartics</a:t>
            </a:r>
            <a:endParaRPr lang="en-CA" sz="2400" u="sng" dirty="0">
              <a:effectLst/>
            </a:endParaRPr>
          </a:p>
        </p:txBody>
      </p:sp>
      <p:sp>
        <p:nvSpPr>
          <p:cNvPr id="4101" name="Rectangle 2"/>
          <p:cNvSpPr>
            <a:spLocks noGrp="1" noChangeArrowheads="1"/>
          </p:cNvSpPr>
          <p:nvPr>
            <p:ph type="body" idx="1"/>
          </p:nvPr>
        </p:nvSpPr>
        <p:spPr>
          <a:xfrm>
            <a:off x="685800" y="990600"/>
            <a:ext cx="7772400" cy="5334000"/>
          </a:xfrm>
        </p:spPr>
        <p:txBody>
          <a:bodyPr lIns="90000" tIns="46800" rIns="90000" bIns="46800"/>
          <a:lstStyle/>
          <a:p>
            <a:pPr indent="-331788">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dirty="0" smtClean="0"/>
          </a:p>
          <a:p>
            <a:pPr lvl="1" indent="-282575">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dirty="0"/>
          </a:p>
          <a:p>
            <a:pPr indent="-331788">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dirty="0"/>
          </a:p>
          <a:p>
            <a:pPr indent="-331788">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dirty="0"/>
          </a:p>
          <a:p>
            <a:pPr indent="-331788">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dirty="0"/>
          </a:p>
          <a:p>
            <a:pPr indent="-331788">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dirty="0"/>
          </a:p>
          <a:p>
            <a:pPr indent="-331788">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dirty="0"/>
          </a:p>
        </p:txBody>
      </p:sp>
      <p:pic>
        <p:nvPicPr>
          <p:cNvPr id="4102" name="Picture 3"/>
          <p:cNvPicPr>
            <a:picLocks noChangeAspect="1" noChangeArrowheads="1"/>
          </p:cNvPicPr>
          <p:nvPr/>
        </p:nvPicPr>
        <p:blipFill>
          <a:blip r:embed="rId3"/>
          <a:srcRect/>
          <a:stretch>
            <a:fillRect/>
          </a:stretch>
        </p:blipFill>
        <p:spPr bwMode="auto">
          <a:xfrm>
            <a:off x="360363" y="2879725"/>
            <a:ext cx="3779837" cy="2519363"/>
          </a:xfrm>
          <a:prstGeom prst="rect">
            <a:avLst/>
          </a:prstGeom>
          <a:noFill/>
          <a:ln w="9525">
            <a:noFill/>
            <a:round/>
            <a:headEnd/>
            <a:tailEnd/>
          </a:ln>
        </p:spPr>
      </p:pic>
      <p:pic>
        <p:nvPicPr>
          <p:cNvPr id="4103" name="Picture 4"/>
          <p:cNvPicPr>
            <a:picLocks noChangeAspect="1" noChangeArrowheads="1"/>
          </p:cNvPicPr>
          <p:nvPr/>
        </p:nvPicPr>
        <p:blipFill>
          <a:blip r:embed="rId4"/>
          <a:srcRect/>
          <a:stretch>
            <a:fillRect/>
          </a:stretch>
        </p:blipFill>
        <p:spPr bwMode="auto">
          <a:xfrm>
            <a:off x="1924050" y="1625600"/>
            <a:ext cx="5276850" cy="895350"/>
          </a:xfrm>
          <a:prstGeom prst="rect">
            <a:avLst/>
          </a:prstGeom>
          <a:noFill/>
          <a:ln w="9525">
            <a:noFill/>
            <a:round/>
            <a:headEnd/>
            <a:tailEnd/>
          </a:ln>
        </p:spPr>
      </p:pic>
      <p:pic>
        <p:nvPicPr>
          <p:cNvPr id="4104" name="Picture 5"/>
          <p:cNvPicPr>
            <a:picLocks noChangeAspect="1" noChangeArrowheads="1"/>
          </p:cNvPicPr>
          <p:nvPr/>
        </p:nvPicPr>
        <p:blipFill>
          <a:blip r:embed="rId5"/>
          <a:srcRect/>
          <a:stretch>
            <a:fillRect/>
          </a:stretch>
        </p:blipFill>
        <p:spPr bwMode="auto">
          <a:xfrm>
            <a:off x="4319588" y="2700338"/>
            <a:ext cx="4652962" cy="3240087"/>
          </a:xfrm>
          <a:prstGeom prst="rect">
            <a:avLst/>
          </a:prstGeom>
          <a:noFill/>
          <a:ln w="9525">
            <a:noFill/>
            <a:round/>
            <a:headEnd/>
            <a:tailEnd/>
          </a:ln>
        </p:spPr>
      </p:pic>
      <p:sp>
        <p:nvSpPr>
          <p:cNvPr id="11" name="Date Placeholder 10"/>
          <p:cNvSpPr>
            <a:spLocks noGrp="1"/>
          </p:cNvSpPr>
          <p:nvPr>
            <p:ph type="dt" sz="half" idx="10"/>
          </p:nvPr>
        </p:nvSpPr>
        <p:spPr/>
        <p:txBody>
          <a:bodyPr/>
          <a:lstStyle/>
          <a:p>
            <a:r>
              <a:rPr lang="en-CA" smtClean="0"/>
              <a:t>Dixit</a:t>
            </a:r>
            <a:endParaRPr lang="en-US"/>
          </a:p>
        </p:txBody>
      </p:sp>
      <p:sp>
        <p:nvSpPr>
          <p:cNvPr id="12" name="Slide Number Placeholder 11"/>
          <p:cNvSpPr>
            <a:spLocks noGrp="1"/>
          </p:cNvSpPr>
          <p:nvPr>
            <p:ph type="sldNum" sz="quarter" idx="12"/>
          </p:nvPr>
        </p:nvSpPr>
        <p:spPr/>
        <p:txBody>
          <a:bodyPr/>
          <a:lstStyle/>
          <a:p>
            <a:fld id="{27908963-B41D-4472-B7D5-8070E85A06AA}" type="slidenum">
              <a:rPr lang="en-US" smtClean="0"/>
              <a:pPr/>
              <a:t>28</a:t>
            </a:fld>
            <a:endParaRPr lang="en-US"/>
          </a:p>
        </p:txBody>
      </p:sp>
      <p:sp>
        <p:nvSpPr>
          <p:cNvPr id="13" name="Footer Placeholder 12"/>
          <p:cNvSpPr>
            <a:spLocks noGrp="1"/>
          </p:cNvSpPr>
          <p:nvPr>
            <p:ph type="ftr" sz="quarter" idx="11"/>
          </p:nvPr>
        </p:nvSpPr>
        <p:spPr/>
        <p:txBody>
          <a:bodyPr/>
          <a:lstStyle/>
          <a:p>
            <a:pPr>
              <a:defRPr/>
            </a:pPr>
            <a:r>
              <a:rPr lang="en-US" smtClean="0"/>
              <a:t>LCWS11 Granada</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0"/>
            <a:ext cx="8882062" cy="965200"/>
          </a:xfrm>
        </p:spPr>
        <p:txBody>
          <a:bodyPr/>
          <a:lstStyle/>
          <a:p>
            <a:r>
              <a:rPr lang="en-US" sz="2800" u="sng" dirty="0" smtClean="0">
                <a:effectLst/>
              </a:rPr>
              <a:t>The TPC central tracker for the Linear Collider</a:t>
            </a:r>
            <a:endParaRPr lang="en-US" sz="2800" u="sng" dirty="0">
              <a:effectLst/>
            </a:endParaRPr>
          </a:p>
        </p:txBody>
      </p:sp>
      <p:sp>
        <p:nvSpPr>
          <p:cNvPr id="18437" name="TextBox 10"/>
          <p:cNvSpPr txBox="1">
            <a:spLocks noChangeArrowheads="1"/>
          </p:cNvSpPr>
          <p:nvPr/>
        </p:nvSpPr>
        <p:spPr bwMode="auto">
          <a:xfrm>
            <a:off x="952500" y="965200"/>
            <a:ext cx="7581900" cy="707886"/>
          </a:xfrm>
          <a:prstGeom prst="rect">
            <a:avLst/>
          </a:prstGeom>
          <a:noFill/>
          <a:ln w="9525">
            <a:noFill/>
            <a:miter lim="800000"/>
            <a:headEnd/>
            <a:tailEnd/>
          </a:ln>
        </p:spPr>
        <p:txBody>
          <a:bodyPr wrap="square">
            <a:spAutoFit/>
          </a:bodyPr>
          <a:lstStyle/>
          <a:p>
            <a:r>
              <a:rPr lang="en-US" sz="2000" dirty="0" smtClean="0"/>
              <a:t>The ILD detector concept plans to use a ~2.2 meter drift TPC read out with Micro Pattern Gas Detectors</a:t>
            </a:r>
          </a:p>
        </p:txBody>
      </p:sp>
      <p:pic>
        <p:nvPicPr>
          <p:cNvPr id="18440" name="Picture 9" descr="3 ILD fig.pdf"/>
          <p:cNvPicPr>
            <a:picLocks noChangeAspect="1"/>
          </p:cNvPicPr>
          <p:nvPr/>
        </p:nvPicPr>
        <p:blipFill>
          <a:blip r:embed="rId2"/>
          <a:srcRect/>
          <a:stretch>
            <a:fillRect/>
          </a:stretch>
        </p:blipFill>
        <p:spPr bwMode="auto">
          <a:xfrm>
            <a:off x="0" y="2470150"/>
            <a:ext cx="3157538" cy="3187700"/>
          </a:xfrm>
          <a:prstGeom prst="rect">
            <a:avLst/>
          </a:prstGeom>
          <a:noFill/>
          <a:ln w="9525">
            <a:noFill/>
            <a:miter lim="800000"/>
            <a:headEnd/>
            <a:tailEnd/>
          </a:ln>
        </p:spPr>
      </p:pic>
      <p:sp>
        <p:nvSpPr>
          <p:cNvPr id="16" name="TextBox 15"/>
          <p:cNvSpPr txBox="1"/>
          <p:nvPr/>
        </p:nvSpPr>
        <p:spPr>
          <a:xfrm>
            <a:off x="3032919" y="1880664"/>
            <a:ext cx="5973762" cy="3969548"/>
          </a:xfrm>
          <a:prstGeom prst="rect">
            <a:avLst/>
          </a:prstGeom>
          <a:solidFill>
            <a:schemeClr val="accent3">
              <a:lumMod val="20000"/>
              <a:lumOff val="80000"/>
            </a:schemeClr>
          </a:solidFill>
        </p:spPr>
        <p:txBody>
          <a:bodyPr wrap="square">
            <a:spAutoFit/>
          </a:bodyPr>
          <a:lstStyle/>
          <a:p>
            <a:pPr marL="342900" indent="-342900">
              <a:spcBef>
                <a:spcPct val="15000"/>
              </a:spcBef>
              <a:buSzPct val="150000"/>
              <a:buFont typeface="Arial" pitchFamily="34" charset="0"/>
              <a:buChar char="•"/>
            </a:pPr>
            <a:r>
              <a:rPr lang="en-US" sz="2000" dirty="0" smtClean="0"/>
              <a:t>Unprecedented transverse resolution goals driven by model independent Higgs measurements limited only by the precision of collision energy</a:t>
            </a:r>
            <a:endParaRPr lang="en-US" sz="1900" dirty="0" smtClean="0">
              <a:sym typeface="Symbol" pitchFamily="18" charset="2"/>
            </a:endParaRPr>
          </a:p>
          <a:p>
            <a:pPr marL="342900" indent="-342900">
              <a:spcBef>
                <a:spcPct val="15000"/>
              </a:spcBef>
              <a:buSzPct val="150000"/>
              <a:buFont typeface="Arial" pitchFamily="34" charset="0"/>
              <a:buChar char="•"/>
            </a:pPr>
            <a:r>
              <a:rPr lang="en-US" sz="1900" dirty="0" smtClean="0">
                <a:sym typeface="Symbol" pitchFamily="18" charset="2"/>
              </a:rPr>
              <a:t>Measure 200 track points</a:t>
            </a:r>
          </a:p>
          <a:p>
            <a:pPr marL="342900" indent="-342900">
              <a:spcBef>
                <a:spcPct val="15000"/>
              </a:spcBef>
              <a:buSzPct val="150000"/>
              <a:buFont typeface="Arial" pitchFamily="34" charset="0"/>
              <a:buChar char="•"/>
            </a:pPr>
            <a:r>
              <a:rPr lang="en-US" sz="1900" dirty="0" err="1" smtClean="0">
                <a:sym typeface="Symbol" pitchFamily="18" charset="2"/>
              </a:rPr>
              <a:t></a:t>
            </a:r>
            <a:r>
              <a:rPr lang="en-US" sz="1900" baseline="-25000" dirty="0" err="1" smtClean="0">
                <a:sym typeface="Symbol" pitchFamily="18" charset="2"/>
              </a:rPr>
              <a:t>r</a:t>
            </a:r>
            <a:r>
              <a:rPr lang="en-US" sz="1900" baseline="-25000" dirty="0">
                <a:sym typeface="Symbol" pitchFamily="18" charset="2"/>
              </a:rPr>
              <a:t>, </a:t>
            </a:r>
            <a:r>
              <a:rPr lang="en-US" sz="1900" baseline="-25000" dirty="0" err="1" smtClean="0">
                <a:sym typeface="Symbol" pitchFamily="18" charset="2"/>
              </a:rPr>
              <a:t></a:t>
            </a:r>
            <a:r>
              <a:rPr lang="en-US" sz="1900" baseline="-25000" dirty="0" smtClean="0">
                <a:sym typeface="Symbol" pitchFamily="18" charset="2"/>
              </a:rPr>
              <a:t> </a:t>
            </a:r>
            <a:r>
              <a:rPr lang="en-US" sz="1900" dirty="0">
                <a:sym typeface="Symbol" pitchFamily="18" charset="2"/>
              </a:rPr>
              <a:t>≤ </a:t>
            </a:r>
            <a:r>
              <a:rPr lang="en-US" sz="1900" dirty="0" smtClean="0">
                <a:sym typeface="Symbol" pitchFamily="18" charset="2"/>
              </a:rPr>
              <a:t>100 </a:t>
            </a:r>
            <a:r>
              <a:rPr lang="en-US" sz="1900" dirty="0" err="1" smtClean="0">
                <a:sym typeface="Symbol" pitchFamily="18" charset="2"/>
              </a:rPr>
              <a:t>m</a:t>
            </a:r>
            <a:r>
              <a:rPr lang="en-US" sz="1900" dirty="0" smtClean="0">
                <a:sym typeface="Symbol" pitchFamily="18" charset="2"/>
              </a:rPr>
              <a:t> (stiff radial tracks, full drift distance)</a:t>
            </a:r>
          </a:p>
          <a:p>
            <a:pPr marL="342900" indent="-342900">
              <a:spcBef>
                <a:spcPct val="15000"/>
              </a:spcBef>
              <a:buSzPct val="150000"/>
              <a:buFont typeface="Arial" pitchFamily="34" charset="0"/>
              <a:buChar char="•"/>
            </a:pPr>
            <a:r>
              <a:rPr lang="en-US" sz="1900" dirty="0" err="1" smtClean="0">
                <a:sym typeface="Symbol" pitchFamily="18" charset="2"/>
              </a:rPr>
              <a:t></a:t>
            </a:r>
            <a:r>
              <a:rPr lang="en-US" sz="1900" baseline="-25000" dirty="0" err="1" smtClean="0">
                <a:sym typeface="Symbol" pitchFamily="18" charset="2"/>
              </a:rPr>
              <a:t>z</a:t>
            </a:r>
            <a:r>
              <a:rPr lang="en-US" sz="1900" baseline="-25000" dirty="0" smtClean="0">
                <a:sym typeface="Symbol" pitchFamily="18" charset="2"/>
              </a:rPr>
              <a:t> </a:t>
            </a:r>
            <a:r>
              <a:rPr lang="en-US" sz="1900" dirty="0">
                <a:sym typeface="Symbol" pitchFamily="18" charset="2"/>
              </a:rPr>
              <a:t>≈</a:t>
            </a:r>
            <a:r>
              <a:rPr lang="en-US" sz="1900" dirty="0" smtClean="0">
                <a:sym typeface="Symbol" pitchFamily="18" charset="2"/>
              </a:rPr>
              <a:t> 500 - 1500 </a:t>
            </a:r>
            <a:r>
              <a:rPr lang="en-US" sz="1900" dirty="0" err="1">
                <a:sym typeface="Symbol" pitchFamily="18" charset="2"/>
              </a:rPr>
              <a:t>m</a:t>
            </a:r>
            <a:r>
              <a:rPr lang="en-US" sz="1900" dirty="0" smtClean="0">
                <a:sym typeface="Symbol" pitchFamily="18" charset="2"/>
              </a:rPr>
              <a:t> (zero to full drift)</a:t>
            </a:r>
          </a:p>
          <a:p>
            <a:pPr marL="342900" indent="-342900">
              <a:spcBef>
                <a:spcPct val="15000"/>
              </a:spcBef>
              <a:buSzPct val="150000"/>
              <a:buFont typeface="Arial" pitchFamily="34" charset="0"/>
              <a:buChar char="•"/>
            </a:pPr>
            <a:r>
              <a:rPr lang="en-US" sz="1900" dirty="0" smtClean="0">
                <a:sym typeface="Symbol" pitchFamily="18" charset="2"/>
              </a:rPr>
              <a:t>Double </a:t>
            </a:r>
            <a:r>
              <a:rPr lang="en-US" sz="1900" dirty="0">
                <a:sym typeface="Symbol" pitchFamily="18" charset="2"/>
              </a:rPr>
              <a:t>hit </a:t>
            </a:r>
            <a:r>
              <a:rPr lang="en-US" sz="1900" dirty="0" smtClean="0">
                <a:sym typeface="Symbol" pitchFamily="18" charset="2"/>
              </a:rPr>
              <a:t>resolution: </a:t>
            </a:r>
            <a:endParaRPr lang="en-US" sz="1900" dirty="0">
              <a:sym typeface="Symbol" pitchFamily="18" charset="2"/>
            </a:endParaRPr>
          </a:p>
          <a:p>
            <a:pPr marL="342900" indent="-342900">
              <a:spcBef>
                <a:spcPct val="15000"/>
              </a:spcBef>
              <a:buSzPct val="150000"/>
            </a:pPr>
            <a:r>
              <a:rPr lang="en-US" sz="1900" dirty="0">
                <a:sym typeface="Symbol" pitchFamily="18" charset="2"/>
              </a:rPr>
              <a:t>		≈ 2mm in (</a:t>
            </a:r>
            <a:r>
              <a:rPr lang="en-US" sz="1900" dirty="0" err="1">
                <a:sym typeface="Symbol" pitchFamily="18" charset="2"/>
              </a:rPr>
              <a:t>r,</a:t>
            </a:r>
            <a:r>
              <a:rPr lang="en-US" sz="1900" dirty="0">
                <a:sym typeface="Symbol" pitchFamily="18" charset="2"/>
              </a:rPr>
              <a:t>)</a:t>
            </a:r>
          </a:p>
          <a:p>
            <a:pPr marL="342900" indent="-342900">
              <a:spcBef>
                <a:spcPct val="15000"/>
              </a:spcBef>
              <a:buSzPct val="150000"/>
            </a:pPr>
            <a:r>
              <a:rPr lang="en-US" sz="1900" dirty="0">
                <a:sym typeface="Symbol" pitchFamily="18" charset="2"/>
              </a:rPr>
              <a:t>		≈ 6 mm in </a:t>
            </a:r>
            <a:r>
              <a:rPr lang="en-US" sz="1900" dirty="0" err="1">
                <a:sym typeface="Symbol" pitchFamily="18" charset="2"/>
              </a:rPr>
              <a:t>z</a:t>
            </a:r>
            <a:endParaRPr lang="en-US" sz="1900" dirty="0">
              <a:sym typeface="Symbol" pitchFamily="18" charset="2"/>
            </a:endParaRPr>
          </a:p>
          <a:p>
            <a:pPr marL="342900" indent="-342900">
              <a:spcBef>
                <a:spcPct val="15000"/>
              </a:spcBef>
              <a:buSzPct val="150000"/>
              <a:buFont typeface="Arial" pitchFamily="34" charset="0"/>
              <a:buChar char="•"/>
            </a:pPr>
            <a:r>
              <a:rPr lang="en-US" sz="1900" dirty="0" err="1"/>
              <a:t>dE/dx</a:t>
            </a:r>
            <a:r>
              <a:rPr lang="en-US" sz="1900" dirty="0"/>
              <a:t> ~ 5%</a:t>
            </a:r>
          </a:p>
        </p:txBody>
      </p:sp>
      <p:sp>
        <p:nvSpPr>
          <p:cNvPr id="10" name="TextBox 9"/>
          <p:cNvSpPr txBox="1"/>
          <p:nvPr/>
        </p:nvSpPr>
        <p:spPr>
          <a:xfrm>
            <a:off x="304807" y="5975350"/>
            <a:ext cx="8128000" cy="400110"/>
          </a:xfrm>
          <a:prstGeom prst="rect">
            <a:avLst/>
          </a:prstGeom>
          <a:solidFill>
            <a:schemeClr val="accent3">
              <a:lumMod val="20000"/>
              <a:lumOff val="80000"/>
            </a:schemeClr>
          </a:solidFill>
        </p:spPr>
        <p:txBody>
          <a:bodyPr wrap="square">
            <a:spAutoFit/>
          </a:bodyPr>
          <a:lstStyle/>
          <a:p>
            <a:pPr>
              <a:defRPr/>
            </a:pPr>
            <a:r>
              <a:rPr lang="en-US" sz="2000" dirty="0" smtClean="0">
                <a:latin typeface="Verdana" charset="0"/>
                <a:cs typeface="ＭＳ Ｐゴシック" charset="-128"/>
              </a:rPr>
              <a:t>Conventional wire</a:t>
            </a:r>
            <a:r>
              <a:rPr lang="en-US" sz="2000" dirty="0">
                <a:latin typeface="Verdana" charset="0"/>
                <a:cs typeface="ＭＳ Ｐゴシック" charset="-128"/>
              </a:rPr>
              <a:t>/pad TPC</a:t>
            </a:r>
            <a:r>
              <a:rPr lang="en-US" sz="2000" dirty="0" smtClean="0">
                <a:latin typeface="Verdana" charset="0"/>
                <a:cs typeface="ＭＳ Ｐゴシック" charset="-128"/>
              </a:rPr>
              <a:t> limited </a:t>
            </a:r>
            <a:r>
              <a:rPr lang="en-US" sz="2000" dirty="0">
                <a:latin typeface="Verdana" charset="0"/>
                <a:cs typeface="ＭＳ Ｐゴシック" charset="-128"/>
              </a:rPr>
              <a:t>by intrinsic </a:t>
            </a:r>
            <a:r>
              <a:rPr lang="en-US" sz="2000" dirty="0" err="1">
                <a:latin typeface="Verdana" charset="0"/>
                <a:cs typeface="ＭＳ Ｐゴシック" charset="-128"/>
              </a:rPr>
              <a:t>ExB</a:t>
            </a:r>
            <a:r>
              <a:rPr lang="en-US" sz="2000" dirty="0">
                <a:latin typeface="Verdana" charset="0"/>
                <a:cs typeface="ＭＳ Ｐゴシック" charset="-128"/>
              </a:rPr>
              <a:t> effects</a:t>
            </a:r>
          </a:p>
        </p:txBody>
      </p:sp>
      <p:sp>
        <p:nvSpPr>
          <p:cNvPr id="11" name="Date Placeholder 10"/>
          <p:cNvSpPr>
            <a:spLocks noGrp="1"/>
          </p:cNvSpPr>
          <p:nvPr>
            <p:ph type="dt" sz="half" idx="10"/>
          </p:nvPr>
        </p:nvSpPr>
        <p:spPr/>
        <p:txBody>
          <a:bodyPr/>
          <a:lstStyle/>
          <a:p>
            <a:r>
              <a:rPr lang="en-CA" dirty="0" smtClean="0"/>
              <a:t>Dixit</a:t>
            </a:r>
            <a:endParaRPr lang="en-US" dirty="0"/>
          </a:p>
        </p:txBody>
      </p:sp>
      <p:sp>
        <p:nvSpPr>
          <p:cNvPr id="12" name="Slide Number Placeholder 11"/>
          <p:cNvSpPr>
            <a:spLocks noGrp="1"/>
          </p:cNvSpPr>
          <p:nvPr>
            <p:ph type="sldNum" sz="quarter" idx="12"/>
          </p:nvPr>
        </p:nvSpPr>
        <p:spPr/>
        <p:txBody>
          <a:bodyPr/>
          <a:lstStyle/>
          <a:p>
            <a:fld id="{27908963-B41D-4472-B7D5-8070E85A06AA}" type="slidenum">
              <a:rPr lang="en-US" smtClean="0"/>
              <a:pPr/>
              <a:t>3</a:t>
            </a:fld>
            <a:endParaRPr lang="en-US"/>
          </a:p>
        </p:txBody>
      </p:sp>
      <p:sp>
        <p:nvSpPr>
          <p:cNvPr id="13" name="Footer Placeholder 12"/>
          <p:cNvSpPr>
            <a:spLocks noGrp="1"/>
          </p:cNvSpPr>
          <p:nvPr>
            <p:ph type="ftr" sz="quarter" idx="11"/>
          </p:nvPr>
        </p:nvSpPr>
        <p:spPr/>
        <p:txBody>
          <a:bodyPr/>
          <a:lstStyle/>
          <a:p>
            <a:pPr>
              <a:defRPr/>
            </a:pPr>
            <a:r>
              <a:rPr lang="en-US" smtClean="0"/>
              <a:t>LCWS11 Granada</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31750" y="4870450"/>
            <a:ext cx="8921750" cy="1939925"/>
            <a:chOff x="19163" y="5322988"/>
            <a:chExt cx="9144000" cy="1939636"/>
          </a:xfrm>
        </p:grpSpPr>
        <p:grpSp>
          <p:nvGrpSpPr>
            <p:cNvPr id="3" name="Group 7"/>
            <p:cNvGrpSpPr>
              <a:grpSpLocks/>
            </p:cNvGrpSpPr>
            <p:nvPr/>
          </p:nvGrpSpPr>
          <p:grpSpPr bwMode="auto">
            <a:xfrm>
              <a:off x="19163" y="5322988"/>
              <a:ext cx="9144000" cy="1939636"/>
              <a:chOff x="-2" y="3536427"/>
              <a:chExt cx="9144000" cy="1939636"/>
            </a:xfrm>
          </p:grpSpPr>
          <p:grpSp>
            <p:nvGrpSpPr>
              <p:cNvPr id="4" name="Group 9"/>
              <p:cNvGrpSpPr>
                <a:grpSpLocks/>
              </p:cNvGrpSpPr>
              <p:nvPr/>
            </p:nvGrpSpPr>
            <p:grpSpPr bwMode="auto">
              <a:xfrm>
                <a:off x="-2" y="3536427"/>
                <a:ext cx="9144000" cy="1939636"/>
                <a:chOff x="-2" y="3536427"/>
                <a:chExt cx="9144000" cy="1939636"/>
              </a:xfrm>
            </p:grpSpPr>
            <p:pic>
              <p:nvPicPr>
                <p:cNvPr id="19473" name="Picture 13" descr="double gem.pdf"/>
                <p:cNvPicPr>
                  <a:picLocks noChangeAspect="1"/>
                </p:cNvPicPr>
                <p:nvPr/>
              </p:nvPicPr>
              <p:blipFill>
                <a:blip r:embed="rId2"/>
                <a:srcRect/>
                <a:stretch>
                  <a:fillRect/>
                </a:stretch>
              </p:blipFill>
              <p:spPr bwMode="auto">
                <a:xfrm>
                  <a:off x="-2" y="3536427"/>
                  <a:ext cx="4572000" cy="1939636"/>
                </a:xfrm>
                <a:prstGeom prst="rect">
                  <a:avLst/>
                </a:prstGeom>
                <a:noFill/>
                <a:ln w="9525">
                  <a:noFill/>
                  <a:miter lim="800000"/>
                  <a:headEnd/>
                  <a:tailEnd/>
                </a:ln>
              </p:spPr>
            </p:pic>
            <p:pic>
              <p:nvPicPr>
                <p:cNvPr id="19474" name="Picture 14" descr="MicroMegas1.pdf"/>
                <p:cNvPicPr>
                  <a:picLocks noChangeAspect="1"/>
                </p:cNvPicPr>
                <p:nvPr/>
              </p:nvPicPr>
              <p:blipFill>
                <a:blip r:embed="rId3"/>
                <a:srcRect/>
                <a:stretch>
                  <a:fillRect/>
                </a:stretch>
              </p:blipFill>
              <p:spPr bwMode="auto">
                <a:xfrm>
                  <a:off x="4571998" y="4189507"/>
                  <a:ext cx="4572000" cy="1286556"/>
                </a:xfrm>
                <a:prstGeom prst="rect">
                  <a:avLst/>
                </a:prstGeom>
                <a:noFill/>
                <a:ln w="9525">
                  <a:noFill/>
                  <a:miter lim="800000"/>
                  <a:headEnd/>
                  <a:tailEnd/>
                </a:ln>
              </p:spPr>
            </p:pic>
          </p:grpSp>
          <p:cxnSp>
            <p:nvCxnSpPr>
              <p:cNvPr id="15375" name="Straight Arrow Connector 13"/>
              <p:cNvCxnSpPr>
                <a:cxnSpLocks noChangeShapeType="1"/>
              </p:cNvCxnSpPr>
              <p:nvPr/>
            </p:nvCxnSpPr>
            <p:spPr bwMode="auto">
              <a:xfrm rot="-5400000">
                <a:off x="604426" y="4470393"/>
                <a:ext cx="647604" cy="11389"/>
              </a:xfrm>
              <a:prstGeom prst="straightConnector1">
                <a:avLst/>
              </a:prstGeom>
              <a:noFill/>
              <a:ln w="25400">
                <a:solidFill>
                  <a:schemeClr val="tx1"/>
                </a:solidFill>
                <a:round/>
                <a:headEnd type="arrow" w="med" len="med"/>
                <a:tailEnd type="arrow" w="med" len="med"/>
              </a:ln>
              <a:effectLst>
                <a:outerShdw blurRad="63500" dist="20000" dir="5400000" rotWithShape="0">
                  <a:srgbClr val="000000">
                    <a:alpha val="37999"/>
                  </a:srgbClr>
                </a:outerShdw>
              </a:effectLst>
            </p:spPr>
          </p:cxnSp>
          <p:sp>
            <p:nvSpPr>
              <p:cNvPr id="19472" name="TextBox 11"/>
              <p:cNvSpPr txBox="1">
                <a:spLocks noChangeArrowheads="1"/>
              </p:cNvSpPr>
              <p:nvPr/>
            </p:nvSpPr>
            <p:spPr bwMode="auto">
              <a:xfrm>
                <a:off x="900967" y="4323827"/>
                <a:ext cx="1044978" cy="307731"/>
              </a:xfrm>
              <a:prstGeom prst="rect">
                <a:avLst/>
              </a:prstGeom>
              <a:noFill/>
              <a:ln w="9525">
                <a:noFill/>
                <a:miter lim="800000"/>
                <a:headEnd/>
                <a:tailEnd/>
              </a:ln>
            </p:spPr>
            <p:txBody>
              <a:bodyPr>
                <a:spAutoFit/>
              </a:bodyPr>
              <a:lstStyle/>
              <a:p>
                <a:r>
                  <a:rPr lang="en-US" sz="1400" b="1"/>
                  <a:t>3-5 mm</a:t>
                </a:r>
              </a:p>
            </p:txBody>
          </p:sp>
        </p:grpSp>
        <p:grpSp>
          <p:nvGrpSpPr>
            <p:cNvPr id="5" name="Group 17"/>
            <p:cNvGrpSpPr>
              <a:grpSpLocks/>
            </p:cNvGrpSpPr>
            <p:nvPr/>
          </p:nvGrpSpPr>
          <p:grpSpPr bwMode="auto">
            <a:xfrm>
              <a:off x="7156562" y="6300226"/>
              <a:ext cx="1215824" cy="311619"/>
              <a:chOff x="7666342" y="5299215"/>
              <a:chExt cx="1215824" cy="311619"/>
            </a:xfrm>
          </p:grpSpPr>
          <p:sp>
            <p:nvSpPr>
              <p:cNvPr id="19468" name="TextBox 15"/>
              <p:cNvSpPr txBox="1">
                <a:spLocks noChangeArrowheads="1"/>
              </p:cNvSpPr>
              <p:nvPr/>
            </p:nvSpPr>
            <p:spPr bwMode="auto">
              <a:xfrm>
                <a:off x="7666342" y="5299215"/>
                <a:ext cx="1215824" cy="307731"/>
              </a:xfrm>
              <a:prstGeom prst="rect">
                <a:avLst/>
              </a:prstGeom>
              <a:noFill/>
              <a:ln w="9525">
                <a:noFill/>
                <a:miter lim="800000"/>
                <a:headEnd/>
                <a:tailEnd/>
              </a:ln>
            </p:spPr>
            <p:txBody>
              <a:bodyPr>
                <a:spAutoFit/>
              </a:bodyPr>
              <a:lstStyle/>
              <a:p>
                <a:r>
                  <a:rPr lang="en-US" sz="1400" b="1"/>
                  <a:t>~ 100 µm</a:t>
                </a:r>
              </a:p>
            </p:txBody>
          </p:sp>
          <p:cxnSp>
            <p:nvCxnSpPr>
              <p:cNvPr id="15373" name="Straight Arrow Connector 11"/>
              <p:cNvCxnSpPr>
                <a:cxnSpLocks noChangeShapeType="1"/>
              </p:cNvCxnSpPr>
              <p:nvPr/>
            </p:nvCxnSpPr>
            <p:spPr bwMode="auto">
              <a:xfrm rot="5400000">
                <a:off x="7535350" y="5466374"/>
                <a:ext cx="287295" cy="1628"/>
              </a:xfrm>
              <a:prstGeom prst="straightConnector1">
                <a:avLst/>
              </a:prstGeom>
              <a:noFill/>
              <a:ln w="25400">
                <a:solidFill>
                  <a:schemeClr val="tx1"/>
                </a:solidFill>
                <a:round/>
                <a:headEnd type="arrow" w="med" len="med"/>
                <a:tailEnd type="arrow" w="med" len="med"/>
              </a:ln>
              <a:effectLst>
                <a:outerShdw blurRad="63500" dist="20000" dir="5400000" rotWithShape="0">
                  <a:srgbClr val="000000">
                    <a:alpha val="37999"/>
                  </a:srgbClr>
                </a:outerShdw>
              </a:effectLst>
            </p:spPr>
          </p:cxnSp>
        </p:grpSp>
      </p:grpSp>
      <p:sp>
        <p:nvSpPr>
          <p:cNvPr id="19462" name="Rectangle 26"/>
          <p:cNvSpPr>
            <a:spLocks noChangeArrowheads="1"/>
          </p:cNvSpPr>
          <p:nvPr/>
        </p:nvSpPr>
        <p:spPr bwMode="auto">
          <a:xfrm>
            <a:off x="4699000" y="4605338"/>
            <a:ext cx="4254500" cy="830997"/>
          </a:xfrm>
          <a:prstGeom prst="rect">
            <a:avLst/>
          </a:prstGeom>
          <a:noFill/>
          <a:ln w="9525">
            <a:noFill/>
            <a:miter lim="800000"/>
            <a:headEnd/>
            <a:tailEnd/>
          </a:ln>
        </p:spPr>
        <p:txBody>
          <a:bodyPr>
            <a:spAutoFit/>
          </a:bodyPr>
          <a:lstStyle/>
          <a:p>
            <a:r>
              <a:rPr lang="en-US" sz="1600" b="1" dirty="0"/>
              <a:t>Signal too narrow for </a:t>
            </a:r>
            <a:r>
              <a:rPr lang="en-US" sz="1600" b="1" dirty="0" smtClean="0"/>
              <a:t>conventional </a:t>
            </a:r>
            <a:r>
              <a:rPr lang="en-US" sz="1600" b="1" dirty="0" err="1" smtClean="0"/>
              <a:t>Micromegas</a:t>
            </a:r>
            <a:r>
              <a:rPr lang="en-US" sz="1600" b="1" dirty="0" smtClean="0"/>
              <a:t> for good </a:t>
            </a:r>
            <a:r>
              <a:rPr lang="en-US" sz="1600" b="1" dirty="0"/>
              <a:t>resolution </a:t>
            </a:r>
            <a:r>
              <a:rPr lang="en-US" sz="1600" b="1" dirty="0" smtClean="0"/>
              <a:t>with </a:t>
            </a:r>
            <a:r>
              <a:rPr lang="en-US" sz="1600" b="1" dirty="0"/>
              <a:t>1 mm wide pads</a:t>
            </a:r>
          </a:p>
        </p:txBody>
      </p:sp>
      <p:sp>
        <p:nvSpPr>
          <p:cNvPr id="28" name="TextBox 27"/>
          <p:cNvSpPr txBox="1"/>
          <p:nvPr/>
        </p:nvSpPr>
        <p:spPr>
          <a:xfrm>
            <a:off x="50800" y="4508500"/>
            <a:ext cx="4441825" cy="338138"/>
          </a:xfrm>
          <a:prstGeom prst="rect">
            <a:avLst/>
          </a:prstGeom>
          <a:solidFill>
            <a:schemeClr val="accent3">
              <a:lumMod val="20000"/>
              <a:lumOff val="80000"/>
            </a:schemeClr>
          </a:solidFill>
        </p:spPr>
        <p:txBody>
          <a:bodyPr>
            <a:spAutoFit/>
          </a:bodyPr>
          <a:lstStyle/>
          <a:p>
            <a:r>
              <a:rPr lang="en-US" sz="1600" b="1"/>
              <a:t>GEM resolution ok ~ 1 mm wide pads </a:t>
            </a:r>
            <a:endParaRPr lang="en-US" sz="1600"/>
          </a:p>
        </p:txBody>
      </p:sp>
      <p:pic>
        <p:nvPicPr>
          <p:cNvPr id="19464" name="Picture 19" descr="mpgds-r6.jpg"/>
          <p:cNvPicPr>
            <a:picLocks noChangeAspect="1"/>
          </p:cNvPicPr>
          <p:nvPr/>
        </p:nvPicPr>
        <p:blipFill>
          <a:blip r:embed="rId4"/>
          <a:srcRect/>
          <a:stretch>
            <a:fillRect/>
          </a:stretch>
        </p:blipFill>
        <p:spPr bwMode="auto">
          <a:xfrm>
            <a:off x="900113" y="900113"/>
            <a:ext cx="7607300" cy="3581400"/>
          </a:xfrm>
          <a:prstGeom prst="rect">
            <a:avLst/>
          </a:prstGeom>
          <a:noFill/>
          <a:ln w="9525">
            <a:noFill/>
            <a:miter lim="800000"/>
            <a:headEnd/>
            <a:tailEnd/>
          </a:ln>
        </p:spPr>
      </p:pic>
      <p:sp>
        <p:nvSpPr>
          <p:cNvPr id="19465" name="TextBox 7"/>
          <p:cNvSpPr txBox="1">
            <a:spLocks noChangeArrowheads="1"/>
          </p:cNvSpPr>
          <p:nvPr/>
        </p:nvSpPr>
        <p:spPr bwMode="auto">
          <a:xfrm>
            <a:off x="169330" y="112716"/>
            <a:ext cx="8889999" cy="400110"/>
          </a:xfrm>
          <a:prstGeom prst="rect">
            <a:avLst/>
          </a:prstGeom>
          <a:noFill/>
          <a:ln w="9525">
            <a:noFill/>
            <a:miter lim="800000"/>
            <a:headEnd/>
            <a:tailEnd/>
          </a:ln>
        </p:spPr>
        <p:txBody>
          <a:bodyPr wrap="square">
            <a:spAutoFit/>
          </a:bodyPr>
          <a:lstStyle/>
          <a:p>
            <a:pPr algn="ctr"/>
            <a:r>
              <a:rPr lang="en-US" sz="2000" u="sng" dirty="0">
                <a:latin typeface="Verdana"/>
                <a:cs typeface="Verdana"/>
              </a:rPr>
              <a:t>Micro-Pattern Gas </a:t>
            </a:r>
            <a:r>
              <a:rPr lang="en-US" sz="2000" u="sng" dirty="0" smtClean="0">
                <a:latin typeface="Verdana"/>
                <a:cs typeface="Verdana"/>
              </a:rPr>
              <a:t>Detector </a:t>
            </a:r>
            <a:r>
              <a:rPr lang="en-US" sz="2000" u="sng" dirty="0">
                <a:latin typeface="Verdana"/>
                <a:cs typeface="Verdana"/>
              </a:rPr>
              <a:t>(</a:t>
            </a:r>
            <a:r>
              <a:rPr lang="en-US" sz="2000" u="sng" dirty="0" smtClean="0">
                <a:latin typeface="Verdana"/>
                <a:cs typeface="Verdana"/>
              </a:rPr>
              <a:t>MPGD) readout for Linear Collider TPC </a:t>
            </a:r>
          </a:p>
        </p:txBody>
      </p:sp>
      <p:sp>
        <p:nvSpPr>
          <p:cNvPr id="19" name="Date Placeholder 18"/>
          <p:cNvSpPr>
            <a:spLocks noGrp="1"/>
          </p:cNvSpPr>
          <p:nvPr>
            <p:ph type="dt" sz="half" idx="10"/>
          </p:nvPr>
        </p:nvSpPr>
        <p:spPr/>
        <p:txBody>
          <a:bodyPr/>
          <a:lstStyle/>
          <a:p>
            <a:r>
              <a:rPr lang="en-CA" smtClean="0"/>
              <a:t>Dixit</a:t>
            </a:r>
            <a:endParaRPr lang="en-US"/>
          </a:p>
        </p:txBody>
      </p:sp>
      <p:sp>
        <p:nvSpPr>
          <p:cNvPr id="20" name="Slide Number Placeholder 19"/>
          <p:cNvSpPr>
            <a:spLocks noGrp="1"/>
          </p:cNvSpPr>
          <p:nvPr>
            <p:ph type="sldNum" sz="quarter" idx="12"/>
          </p:nvPr>
        </p:nvSpPr>
        <p:spPr/>
        <p:txBody>
          <a:bodyPr/>
          <a:lstStyle/>
          <a:p>
            <a:fld id="{27908963-B41D-4472-B7D5-8070E85A06AA}" type="slidenum">
              <a:rPr lang="en-US" smtClean="0"/>
              <a:pPr/>
              <a:t>4</a:t>
            </a:fld>
            <a:endParaRPr lang="en-US"/>
          </a:p>
        </p:txBody>
      </p:sp>
      <p:sp>
        <p:nvSpPr>
          <p:cNvPr id="21" name="Footer Placeholder 20"/>
          <p:cNvSpPr>
            <a:spLocks noGrp="1"/>
          </p:cNvSpPr>
          <p:nvPr>
            <p:ph type="ftr" sz="quarter" idx="11"/>
          </p:nvPr>
        </p:nvSpPr>
        <p:spPr/>
        <p:txBody>
          <a:bodyPr/>
          <a:lstStyle/>
          <a:p>
            <a:pPr>
              <a:defRPr/>
            </a:pPr>
            <a:r>
              <a:rPr lang="en-US" smtClean="0"/>
              <a:t>LCWS11 Granada</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76199"/>
            <a:ext cx="9144000" cy="643467"/>
          </a:xfrm>
        </p:spPr>
        <p:txBody>
          <a:bodyPr/>
          <a:lstStyle/>
          <a:p>
            <a:r>
              <a:rPr lang="en-US" sz="2400" u="sng" dirty="0">
                <a:latin typeface="Verdana"/>
                <a:cs typeface="Verdana"/>
              </a:rPr>
              <a:t>Micro-Pattern Gas </a:t>
            </a:r>
            <a:r>
              <a:rPr lang="en-US" sz="2400" u="sng" dirty="0" smtClean="0">
                <a:latin typeface="Verdana"/>
                <a:cs typeface="Verdana"/>
              </a:rPr>
              <a:t>Detector Options for </a:t>
            </a:r>
            <a:r>
              <a:rPr lang="en-US" sz="2400" u="sng" dirty="0">
                <a:latin typeface="Verdana"/>
                <a:cs typeface="Verdana"/>
              </a:rPr>
              <a:t>ILD </a:t>
            </a:r>
            <a:r>
              <a:rPr lang="en-US" sz="2400" u="sng" dirty="0" smtClean="0">
                <a:latin typeface="Verdana"/>
                <a:cs typeface="Verdana"/>
              </a:rPr>
              <a:t>TPC Readout </a:t>
            </a:r>
            <a:endParaRPr lang="en-US" sz="2400" u="sng" dirty="0">
              <a:latin typeface="Verdana"/>
              <a:cs typeface="Verdana"/>
            </a:endParaRPr>
          </a:p>
        </p:txBody>
      </p:sp>
      <p:sp>
        <p:nvSpPr>
          <p:cNvPr id="72707" name="Rectangle 3"/>
          <p:cNvSpPr>
            <a:spLocks noChangeArrowheads="1"/>
          </p:cNvSpPr>
          <p:nvPr/>
        </p:nvSpPr>
        <p:spPr bwMode="auto">
          <a:xfrm>
            <a:off x="228600" y="1329268"/>
            <a:ext cx="8686800" cy="4324261"/>
          </a:xfrm>
          <a:prstGeom prst="rect">
            <a:avLst/>
          </a:prstGeom>
          <a:noFill/>
          <a:ln w="12700" cap="sq">
            <a:noFill/>
            <a:miter lim="800000"/>
            <a:headEnd type="none" w="sm" len="sm"/>
            <a:tailEnd type="none" w="sm" len="sm"/>
          </a:ln>
          <a:effectLst/>
        </p:spPr>
        <p:txBody>
          <a:bodyPr wrap="square">
            <a:prstTxWarp prst="textNoShape">
              <a:avLst/>
            </a:prstTxWarp>
            <a:spAutoFit/>
          </a:bodyPr>
          <a:lstStyle/>
          <a:p>
            <a:pPr eaLnBrk="0" hangingPunct="0">
              <a:spcAft>
                <a:spcPts val="1400"/>
              </a:spcAft>
              <a:buFontTx/>
              <a:buChar char="•"/>
            </a:pPr>
            <a:r>
              <a:rPr lang="en-US" sz="2000" dirty="0" smtClean="0">
                <a:latin typeface="Verdana"/>
                <a:cs typeface="Verdana"/>
              </a:rPr>
              <a:t>For the GEM, increased transverse diffusion in the transfer &amp; induction gaps provides a natural mechanism to disperse avalanche charge facilitating pad centroid determination from charge sharing</a:t>
            </a:r>
            <a:endParaRPr lang="en-US" sz="2000" dirty="0" smtClean="0">
              <a:solidFill>
                <a:srgbClr val="800080"/>
              </a:solidFill>
              <a:latin typeface="Verdana"/>
              <a:cs typeface="Verdana"/>
            </a:endParaRPr>
          </a:p>
          <a:p>
            <a:pPr eaLnBrk="0" hangingPunct="0">
              <a:spcAft>
                <a:spcPts val="1400"/>
              </a:spcAft>
              <a:buFontTx/>
              <a:buChar char="•"/>
            </a:pPr>
            <a:r>
              <a:rPr lang="en-US" sz="2000" dirty="0">
                <a:latin typeface="Verdana"/>
                <a:cs typeface="Verdana"/>
              </a:rPr>
              <a:t>The </a:t>
            </a:r>
            <a:r>
              <a:rPr lang="en-US" sz="2000" dirty="0" smtClean="0">
                <a:latin typeface="Verdana"/>
                <a:cs typeface="Verdana"/>
              </a:rPr>
              <a:t>conventional GEM readout would </a:t>
            </a:r>
            <a:r>
              <a:rPr lang="en-US" sz="2000" dirty="0">
                <a:latin typeface="Verdana"/>
                <a:cs typeface="Verdana"/>
              </a:rPr>
              <a:t>use </a:t>
            </a:r>
            <a:r>
              <a:rPr lang="en-US" sz="2000" dirty="0" smtClean="0">
                <a:latin typeface="Verdana"/>
                <a:cs typeface="Verdana"/>
              </a:rPr>
              <a:t>narrow ~</a:t>
            </a:r>
            <a:r>
              <a:rPr lang="en-US" sz="2000" dirty="0">
                <a:latin typeface="Verdana"/>
                <a:cs typeface="Verdana"/>
              </a:rPr>
              <a:t>1 mm </a:t>
            </a:r>
            <a:r>
              <a:rPr lang="en-US" sz="2000" dirty="0" smtClean="0">
                <a:latin typeface="Verdana"/>
                <a:cs typeface="Verdana"/>
              </a:rPr>
              <a:t>wide pads to achieve the 100 µm ILD TPC resolution goal</a:t>
            </a:r>
          </a:p>
          <a:p>
            <a:pPr eaLnBrk="0" hangingPunct="0">
              <a:spcAft>
                <a:spcPts val="1400"/>
              </a:spcAft>
              <a:buFontTx/>
              <a:buChar char="•"/>
            </a:pPr>
            <a:r>
              <a:rPr lang="en-US" sz="2000" dirty="0" smtClean="0">
                <a:solidFill>
                  <a:srgbClr val="0000FF"/>
                </a:solidFill>
                <a:latin typeface="Verdana"/>
                <a:cs typeface="Verdana"/>
              </a:rPr>
              <a:t>The </a:t>
            </a:r>
            <a:r>
              <a:rPr lang="en-US" sz="2000" dirty="0" err="1" smtClean="0">
                <a:solidFill>
                  <a:srgbClr val="0000FF"/>
                </a:solidFill>
                <a:latin typeface="Verdana"/>
                <a:cs typeface="Verdana"/>
              </a:rPr>
              <a:t>Micromegas</a:t>
            </a:r>
            <a:r>
              <a:rPr lang="en-US" sz="2000" dirty="0" smtClean="0">
                <a:solidFill>
                  <a:srgbClr val="0000FF"/>
                </a:solidFill>
                <a:latin typeface="Verdana"/>
                <a:cs typeface="Verdana"/>
              </a:rPr>
              <a:t> exploits </a:t>
            </a:r>
            <a:r>
              <a:rPr lang="en-US" sz="2000" dirty="0">
                <a:solidFill>
                  <a:srgbClr val="0000FF"/>
                </a:solidFill>
                <a:latin typeface="Verdana"/>
                <a:cs typeface="Verdana"/>
              </a:rPr>
              <a:t>the </a:t>
            </a:r>
            <a:r>
              <a:rPr lang="en-US" sz="2000" dirty="0" smtClean="0">
                <a:solidFill>
                  <a:srgbClr val="0000FF"/>
                </a:solidFill>
                <a:latin typeface="Verdana"/>
                <a:cs typeface="Verdana"/>
              </a:rPr>
              <a:t>concept </a:t>
            </a:r>
            <a:r>
              <a:rPr lang="en-US" sz="2000" dirty="0">
                <a:solidFill>
                  <a:srgbClr val="0000FF"/>
                </a:solidFill>
                <a:latin typeface="Verdana"/>
                <a:cs typeface="Verdana"/>
              </a:rPr>
              <a:t>of charge dispersion in Micro Pattern Gas Detectors with a resistive </a:t>
            </a:r>
            <a:r>
              <a:rPr lang="en-US" sz="2000" dirty="0" smtClean="0">
                <a:solidFill>
                  <a:srgbClr val="0000FF"/>
                </a:solidFill>
                <a:latin typeface="Verdana"/>
                <a:cs typeface="Verdana"/>
              </a:rPr>
              <a:t>anode and can use wider pads to achieve the </a:t>
            </a:r>
            <a:r>
              <a:rPr lang="en-US" sz="2000" dirty="0">
                <a:solidFill>
                  <a:srgbClr val="0000FF"/>
                </a:solidFill>
                <a:latin typeface="Verdana"/>
                <a:cs typeface="Verdana"/>
              </a:rPr>
              <a:t>ILD resolution </a:t>
            </a:r>
            <a:r>
              <a:rPr lang="en-US" sz="2000" dirty="0" smtClean="0">
                <a:solidFill>
                  <a:srgbClr val="0000FF"/>
                </a:solidFill>
                <a:latin typeface="Verdana"/>
                <a:cs typeface="Verdana"/>
              </a:rPr>
              <a:t>goal</a:t>
            </a:r>
          </a:p>
          <a:p>
            <a:pPr eaLnBrk="0" hangingPunct="0">
              <a:spcAft>
                <a:spcPts val="1400"/>
              </a:spcAft>
              <a:buFontTx/>
              <a:buChar char="•"/>
            </a:pPr>
            <a:r>
              <a:rPr lang="en-US" sz="2000" dirty="0" smtClean="0">
                <a:latin typeface="Verdana"/>
                <a:cs typeface="Verdana"/>
              </a:rPr>
              <a:t>A resolution of 50 µm at zero drift distance has been achieved with ~3 mm wide pads for the charge dispersion </a:t>
            </a:r>
            <a:r>
              <a:rPr lang="en-US" sz="2000" dirty="0" err="1" smtClean="0">
                <a:latin typeface="Verdana"/>
                <a:cs typeface="Verdana"/>
              </a:rPr>
              <a:t>Micromegas</a:t>
            </a:r>
            <a:r>
              <a:rPr lang="en-US" sz="2000" dirty="0" smtClean="0">
                <a:latin typeface="Verdana"/>
                <a:cs typeface="Verdana"/>
              </a:rPr>
              <a:t> TPC readout option</a:t>
            </a:r>
            <a:endParaRPr lang="en-US" sz="2000" dirty="0">
              <a:latin typeface="Verdana"/>
              <a:cs typeface="Verdana"/>
            </a:endParaRPr>
          </a:p>
        </p:txBody>
      </p:sp>
      <p:sp>
        <p:nvSpPr>
          <p:cNvPr id="72708" name="Rectangle 4"/>
          <p:cNvSpPr>
            <a:spLocks noChangeArrowheads="1"/>
          </p:cNvSpPr>
          <p:nvPr/>
        </p:nvSpPr>
        <p:spPr bwMode="auto">
          <a:xfrm>
            <a:off x="990600" y="762021"/>
            <a:ext cx="6858000" cy="762000"/>
          </a:xfrm>
          <a:prstGeom prst="rect">
            <a:avLst/>
          </a:prstGeom>
          <a:noFill/>
          <a:ln w="9525">
            <a:noFill/>
            <a:miter lim="800000"/>
            <a:headEnd/>
            <a:tailEnd/>
          </a:ln>
          <a:effectLst/>
        </p:spPr>
        <p:txBody>
          <a:bodyPr anchor="ctr">
            <a:prstTxWarp prst="textNoShape">
              <a:avLst/>
            </a:prstTxWarp>
          </a:bodyPr>
          <a:lstStyle/>
          <a:p>
            <a:pPr algn="ctr" eaLnBrk="0" hangingPunct="0"/>
            <a:endParaRPr lang="en-US" sz="1900" b="1">
              <a:solidFill>
                <a:srgbClr val="660066"/>
              </a:solidFill>
            </a:endParaRPr>
          </a:p>
        </p:txBody>
      </p:sp>
      <p:sp>
        <p:nvSpPr>
          <p:cNvPr id="72709" name="Rectangle 5"/>
          <p:cNvSpPr>
            <a:spLocks noGrp="1" noChangeArrowheads="1"/>
          </p:cNvSpPr>
          <p:nvPr/>
        </p:nvSpPr>
        <p:spPr bwMode="auto">
          <a:xfrm>
            <a:off x="0" y="499527"/>
            <a:ext cx="9144000" cy="1143000"/>
          </a:xfrm>
          <a:prstGeom prst="rect">
            <a:avLst/>
          </a:prstGeom>
          <a:noFill/>
          <a:ln w="9525">
            <a:noFill/>
            <a:miter lim="800000"/>
            <a:headEnd/>
            <a:tailEnd/>
          </a:ln>
          <a:effectLst/>
        </p:spPr>
        <p:txBody>
          <a:bodyPr anchor="ctr">
            <a:prstTxWarp prst="textNoShape">
              <a:avLst/>
            </a:prstTxWarp>
          </a:bodyPr>
          <a:lstStyle/>
          <a:p>
            <a:pPr algn="ctr" eaLnBrk="0" hangingPunct="0"/>
            <a:endParaRPr lang="en-US" sz="2600" b="1">
              <a:latin typeface="Comic Sans MS" charset="0"/>
            </a:endParaRPr>
          </a:p>
        </p:txBody>
      </p:sp>
      <p:sp>
        <p:nvSpPr>
          <p:cNvPr id="10" name="Date Placeholder 9"/>
          <p:cNvSpPr>
            <a:spLocks noGrp="1"/>
          </p:cNvSpPr>
          <p:nvPr>
            <p:ph type="dt" sz="half" idx="10"/>
          </p:nvPr>
        </p:nvSpPr>
        <p:spPr/>
        <p:txBody>
          <a:bodyPr/>
          <a:lstStyle/>
          <a:p>
            <a:r>
              <a:rPr lang="en-CA" dirty="0" smtClean="0"/>
              <a:t>Dixit</a:t>
            </a:r>
            <a:endParaRPr lang="en-US" dirty="0"/>
          </a:p>
        </p:txBody>
      </p:sp>
      <p:sp>
        <p:nvSpPr>
          <p:cNvPr id="11" name="Slide Number Placeholder 10"/>
          <p:cNvSpPr>
            <a:spLocks noGrp="1"/>
          </p:cNvSpPr>
          <p:nvPr>
            <p:ph type="sldNum" sz="quarter" idx="12"/>
          </p:nvPr>
        </p:nvSpPr>
        <p:spPr/>
        <p:txBody>
          <a:bodyPr/>
          <a:lstStyle/>
          <a:p>
            <a:fld id="{AE9727CE-0D3A-4D24-BF7A-C7262E9A3A03}" type="slidenum">
              <a:rPr lang="en-US" smtClean="0"/>
              <a:pPr/>
              <a:t>5</a:t>
            </a:fld>
            <a:endParaRPr lang="en-US">
              <a:solidFill>
                <a:srgbClr val="215968"/>
              </a:solidFill>
            </a:endParaRPr>
          </a:p>
        </p:txBody>
      </p:sp>
      <p:sp>
        <p:nvSpPr>
          <p:cNvPr id="12" name="Footer Placeholder 11"/>
          <p:cNvSpPr>
            <a:spLocks noGrp="1"/>
          </p:cNvSpPr>
          <p:nvPr>
            <p:ph type="ftr" sz="quarter" idx="11"/>
          </p:nvPr>
        </p:nvSpPr>
        <p:spPr/>
        <p:txBody>
          <a:bodyPr/>
          <a:lstStyle/>
          <a:p>
            <a:pPr>
              <a:defRPr/>
            </a:pPr>
            <a:r>
              <a:rPr lang="en-US" dirty="0" smtClean="0"/>
              <a:t>LCWS11 Granada</a:t>
            </a:r>
            <a:endParaRPr lang="en-US" dirty="0"/>
          </a:p>
        </p:txBody>
      </p:sp>
      <p:sp>
        <p:nvSpPr>
          <p:cNvPr id="9" name="TextBox 8"/>
          <p:cNvSpPr txBox="1"/>
          <p:nvPr/>
        </p:nvSpPr>
        <p:spPr>
          <a:xfrm>
            <a:off x="631435" y="762021"/>
            <a:ext cx="7217165" cy="369332"/>
          </a:xfrm>
          <a:prstGeom prst="rect">
            <a:avLst/>
          </a:prstGeom>
          <a:noFill/>
        </p:spPr>
        <p:txBody>
          <a:bodyPr wrap="none" rtlCol="0">
            <a:spAutoFit/>
          </a:bodyPr>
          <a:lstStyle/>
          <a:p>
            <a:r>
              <a:rPr lang="en-US" sz="1800" dirty="0" err="1" smtClean="0">
                <a:latin typeface="Verdana"/>
                <a:cs typeface="Verdana"/>
              </a:rPr>
              <a:t>MPGDs</a:t>
            </a:r>
            <a:r>
              <a:rPr lang="en-US" sz="1800" dirty="0" smtClean="0">
                <a:latin typeface="Verdana"/>
                <a:cs typeface="Verdana"/>
              </a:rPr>
              <a:t> have no preferred track angle &amp; negligible </a:t>
            </a:r>
            <a:r>
              <a:rPr lang="en-US" sz="1800" dirty="0" err="1" smtClean="0">
                <a:latin typeface="Verdana"/>
                <a:cs typeface="Verdana"/>
              </a:rPr>
              <a:t>ExB</a:t>
            </a:r>
            <a:r>
              <a:rPr lang="en-US" sz="1800" dirty="0" smtClean="0">
                <a:latin typeface="Verdana"/>
                <a:cs typeface="Verdana"/>
              </a:rPr>
              <a:t> effect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228600" y="829736"/>
            <a:ext cx="3996267" cy="3785652"/>
          </a:xfrm>
          <a:prstGeom prst="rect">
            <a:avLst/>
          </a:prstGeom>
          <a:noFill/>
          <a:ln w="9525">
            <a:noFill/>
            <a:miter lim="800000"/>
            <a:headEnd/>
            <a:tailEnd/>
          </a:ln>
          <a:effectLst/>
        </p:spPr>
        <p:txBody>
          <a:bodyPr wrap="square">
            <a:prstTxWarp prst="textNoShape">
              <a:avLst/>
            </a:prstTxWarp>
            <a:spAutoFit/>
          </a:bodyPr>
          <a:lstStyle/>
          <a:p>
            <a:pPr eaLnBrk="0" hangingPunct="0">
              <a:spcAft>
                <a:spcPts val="0"/>
              </a:spcAft>
              <a:buFontTx/>
              <a:buChar char="•"/>
            </a:pPr>
            <a:r>
              <a:rPr lang="en-US" sz="1600" dirty="0" smtClean="0">
                <a:latin typeface="Verdana"/>
                <a:cs typeface="Verdana"/>
              </a:rPr>
              <a:t>Concept first proven for the GEM. Modified anode </a:t>
            </a:r>
            <a:r>
              <a:rPr lang="en-US" sz="1600" dirty="0">
                <a:latin typeface="Verdana"/>
                <a:cs typeface="Verdana"/>
              </a:rPr>
              <a:t>with a high resistivity film bonded to a readout plane with an insulating spacer.</a:t>
            </a:r>
          </a:p>
          <a:p>
            <a:pPr eaLnBrk="0" hangingPunct="0">
              <a:spcAft>
                <a:spcPts val="0"/>
              </a:spcAft>
              <a:buFontTx/>
              <a:buChar char="•"/>
            </a:pPr>
            <a:r>
              <a:rPr lang="en-US" sz="1600" dirty="0">
                <a:latin typeface="Verdana"/>
                <a:cs typeface="Verdana"/>
              </a:rPr>
              <a:t>2-dimensional continuous </a:t>
            </a:r>
            <a:br>
              <a:rPr lang="en-US" sz="1600" dirty="0">
                <a:latin typeface="Verdana"/>
                <a:cs typeface="Verdana"/>
              </a:rPr>
            </a:br>
            <a:r>
              <a:rPr lang="en-US" sz="1600" dirty="0">
                <a:latin typeface="Verdana"/>
                <a:cs typeface="Verdana"/>
              </a:rPr>
              <a:t>RC network defined by material properties &amp; geometry.</a:t>
            </a:r>
          </a:p>
          <a:p>
            <a:pPr eaLnBrk="0" hangingPunct="0">
              <a:spcAft>
                <a:spcPts val="0"/>
              </a:spcAft>
              <a:buFontTx/>
              <a:buChar char="•"/>
            </a:pPr>
            <a:r>
              <a:rPr lang="en-US" sz="1600" dirty="0">
                <a:latin typeface="Verdana"/>
                <a:cs typeface="Verdana"/>
              </a:rPr>
              <a:t>Point charge at </a:t>
            </a:r>
            <a:r>
              <a:rPr lang="en-US" sz="1600" dirty="0" err="1" smtClean="0">
                <a:latin typeface="Verdana"/>
                <a:cs typeface="Verdana"/>
              </a:rPr>
              <a:t>r</a:t>
            </a:r>
            <a:r>
              <a:rPr lang="en-US" sz="1600" dirty="0" smtClean="0">
                <a:latin typeface="Verdana"/>
                <a:cs typeface="Verdana"/>
              </a:rPr>
              <a:t>=0 </a:t>
            </a:r>
            <a:r>
              <a:rPr lang="en-US" sz="1600" dirty="0">
                <a:latin typeface="Verdana"/>
                <a:cs typeface="Verdana"/>
              </a:rPr>
              <a:t>&amp; </a:t>
            </a:r>
            <a:r>
              <a:rPr lang="en-US" sz="1600" dirty="0" err="1" smtClean="0">
                <a:latin typeface="Verdana"/>
                <a:cs typeface="Verdana"/>
              </a:rPr>
              <a:t>t</a:t>
            </a:r>
            <a:r>
              <a:rPr lang="en-US" sz="1600" dirty="0" smtClean="0">
                <a:latin typeface="Verdana"/>
                <a:cs typeface="Verdana"/>
              </a:rPr>
              <a:t>=0 </a:t>
            </a:r>
            <a:r>
              <a:rPr lang="en-US" sz="1600" dirty="0">
                <a:latin typeface="Verdana"/>
                <a:cs typeface="Verdana"/>
              </a:rPr>
              <a:t>disperses with time.</a:t>
            </a:r>
          </a:p>
          <a:p>
            <a:pPr eaLnBrk="0" hangingPunct="0">
              <a:spcAft>
                <a:spcPts val="0"/>
              </a:spcAft>
              <a:buFontTx/>
              <a:buChar char="•"/>
            </a:pPr>
            <a:r>
              <a:rPr lang="en-US" sz="1600" dirty="0" smtClean="0">
                <a:solidFill>
                  <a:srgbClr val="0000FF"/>
                </a:solidFill>
                <a:latin typeface="Verdana"/>
                <a:cs typeface="Verdana"/>
              </a:rPr>
              <a:t>Time </a:t>
            </a:r>
            <a:r>
              <a:rPr lang="en-US" sz="1600" dirty="0">
                <a:solidFill>
                  <a:srgbClr val="0000FF"/>
                </a:solidFill>
                <a:latin typeface="Verdana"/>
                <a:cs typeface="Verdana"/>
              </a:rPr>
              <a:t>dependent </a:t>
            </a:r>
            <a:r>
              <a:rPr lang="en-US" sz="1600" dirty="0" smtClean="0">
                <a:solidFill>
                  <a:srgbClr val="0000FF"/>
                </a:solidFill>
                <a:latin typeface="Verdana"/>
                <a:cs typeface="Verdana"/>
              </a:rPr>
              <a:t>charge dispersion on anode facilitates precision pad centroid determination.</a:t>
            </a:r>
            <a:endParaRPr lang="en-US" sz="1600" dirty="0">
              <a:solidFill>
                <a:srgbClr val="0000FF"/>
              </a:solidFill>
              <a:latin typeface="Verdana"/>
              <a:cs typeface="Verdana"/>
            </a:endParaRPr>
          </a:p>
          <a:p>
            <a:pPr eaLnBrk="0" hangingPunct="0">
              <a:spcAft>
                <a:spcPts val="0"/>
              </a:spcAft>
              <a:buFontTx/>
              <a:buChar char="•"/>
            </a:pPr>
            <a:r>
              <a:rPr lang="en-US" sz="1600" dirty="0" smtClean="0">
                <a:latin typeface="Verdana"/>
                <a:cs typeface="Verdana"/>
              </a:rPr>
              <a:t>Equation for anode </a:t>
            </a:r>
            <a:r>
              <a:rPr lang="en-US" sz="1600" dirty="0">
                <a:latin typeface="Verdana"/>
                <a:cs typeface="Verdana"/>
              </a:rPr>
              <a:t>surface charge density function on the </a:t>
            </a:r>
            <a:r>
              <a:rPr lang="en-US" sz="1600" dirty="0" smtClean="0">
                <a:latin typeface="Verdana"/>
                <a:cs typeface="Verdana"/>
              </a:rPr>
              <a:t>2D continuous </a:t>
            </a:r>
            <a:r>
              <a:rPr lang="en-US" sz="1600" dirty="0">
                <a:latin typeface="Verdana"/>
                <a:cs typeface="Verdana"/>
              </a:rPr>
              <a:t>RC network:</a:t>
            </a:r>
            <a:endParaRPr lang="en-US" sz="1600" dirty="0">
              <a:solidFill>
                <a:srgbClr val="FF00FF"/>
              </a:solidFill>
              <a:latin typeface="Verdana"/>
              <a:cs typeface="Verdana"/>
            </a:endParaRPr>
          </a:p>
        </p:txBody>
      </p:sp>
      <p:sp>
        <p:nvSpPr>
          <p:cNvPr id="74755" name="Rectangle 3"/>
          <p:cNvSpPr>
            <a:spLocks noGrp="1" noChangeArrowheads="1"/>
          </p:cNvSpPr>
          <p:nvPr/>
        </p:nvSpPr>
        <p:spPr bwMode="auto">
          <a:xfrm>
            <a:off x="152400" y="0"/>
            <a:ext cx="8839200" cy="914400"/>
          </a:xfrm>
          <a:prstGeom prst="rect">
            <a:avLst/>
          </a:prstGeom>
          <a:noFill/>
          <a:ln w="9525">
            <a:noFill/>
            <a:miter lim="800000"/>
            <a:headEnd/>
            <a:tailEnd/>
          </a:ln>
          <a:effectLst/>
        </p:spPr>
        <p:txBody>
          <a:bodyPr anchor="ctr">
            <a:prstTxWarp prst="textNoShape">
              <a:avLst/>
            </a:prstTxWarp>
          </a:bodyPr>
          <a:lstStyle/>
          <a:p>
            <a:pPr algn="ctr" eaLnBrk="0" hangingPunct="0"/>
            <a:endParaRPr lang="en-US" sz="2000" b="1" i="1">
              <a:solidFill>
                <a:schemeClr val="tx2"/>
              </a:solidFill>
              <a:latin typeface="Comic Sans MS" charset="0"/>
            </a:endParaRPr>
          </a:p>
        </p:txBody>
      </p:sp>
      <p:pic>
        <p:nvPicPr>
          <p:cNvPr id="74756" name="Picture 4" descr="foil_GEM"/>
          <p:cNvPicPr>
            <a:picLocks noChangeAspect="1" noChangeArrowheads="1"/>
          </p:cNvPicPr>
          <p:nvPr/>
        </p:nvPicPr>
        <p:blipFill>
          <a:blip r:embed="rId3"/>
          <a:srcRect/>
          <a:stretch>
            <a:fillRect/>
          </a:stretch>
        </p:blipFill>
        <p:spPr bwMode="auto">
          <a:xfrm>
            <a:off x="4724400" y="762000"/>
            <a:ext cx="3429000" cy="1670050"/>
          </a:xfrm>
          <a:prstGeom prst="rect">
            <a:avLst/>
          </a:prstGeom>
          <a:noFill/>
        </p:spPr>
      </p:pic>
      <p:graphicFrame>
        <p:nvGraphicFramePr>
          <p:cNvPr id="74757" name="Object 5"/>
          <p:cNvGraphicFramePr>
            <a:graphicFrameLocks noChangeAspect="1"/>
          </p:cNvGraphicFramePr>
          <p:nvPr/>
        </p:nvGraphicFramePr>
        <p:xfrm>
          <a:off x="609600" y="4800600"/>
          <a:ext cx="2286000" cy="777875"/>
        </p:xfrm>
        <a:graphic>
          <a:graphicData uri="http://schemas.openxmlformats.org/presentationml/2006/ole">
            <p:oleObj spid="_x0000_s52375" name="Equation" r:id="rId4" imgW="1346200" imgH="457200" progId="">
              <p:embed/>
            </p:oleObj>
          </a:graphicData>
        </a:graphic>
      </p:graphicFrame>
      <p:graphicFrame>
        <p:nvGraphicFramePr>
          <p:cNvPr id="74758" name="Object 6"/>
          <p:cNvGraphicFramePr>
            <a:graphicFrameLocks noChangeAspect="1"/>
          </p:cNvGraphicFramePr>
          <p:nvPr/>
        </p:nvGraphicFramePr>
        <p:xfrm>
          <a:off x="609600" y="5562600"/>
          <a:ext cx="2305050" cy="687388"/>
        </p:xfrm>
        <a:graphic>
          <a:graphicData uri="http://schemas.openxmlformats.org/presentationml/2006/ole">
            <p:oleObj spid="_x0000_s52376" name="Equation" r:id="rId5" imgW="1358900" imgH="406400" progId="">
              <p:embed/>
            </p:oleObj>
          </a:graphicData>
        </a:graphic>
      </p:graphicFrame>
      <p:pic>
        <p:nvPicPr>
          <p:cNvPr id="74759" name="Picture 7" descr="dispersion_long"/>
          <p:cNvPicPr>
            <a:picLocks noChangeAspect="1" noChangeArrowheads="1"/>
          </p:cNvPicPr>
          <p:nvPr/>
        </p:nvPicPr>
        <p:blipFill>
          <a:blip r:embed="rId6"/>
          <a:srcRect l="11543" t="2704" r="4329" b="8110"/>
          <a:stretch>
            <a:fillRect/>
          </a:stretch>
        </p:blipFill>
        <p:spPr bwMode="auto">
          <a:xfrm>
            <a:off x="4343400" y="2590800"/>
            <a:ext cx="1973263" cy="3352800"/>
          </a:xfrm>
          <a:prstGeom prst="rect">
            <a:avLst/>
          </a:prstGeom>
          <a:noFill/>
          <a:ln w="9525">
            <a:noFill/>
            <a:miter lim="800000"/>
            <a:headEnd/>
            <a:tailEnd/>
          </a:ln>
        </p:spPr>
      </p:pic>
      <p:pic>
        <p:nvPicPr>
          <p:cNvPr id="74760" name="Picture 8" descr="pulse"/>
          <p:cNvPicPr>
            <a:picLocks noChangeAspect="1" noChangeArrowheads="1"/>
          </p:cNvPicPr>
          <p:nvPr/>
        </p:nvPicPr>
        <p:blipFill>
          <a:blip r:embed="rId7"/>
          <a:srcRect l="8658" t="5406" b="4506"/>
          <a:stretch>
            <a:fillRect/>
          </a:stretch>
        </p:blipFill>
        <p:spPr bwMode="auto">
          <a:xfrm>
            <a:off x="6705600" y="2590800"/>
            <a:ext cx="2203450" cy="3478213"/>
          </a:xfrm>
          <a:prstGeom prst="rect">
            <a:avLst/>
          </a:prstGeom>
          <a:noFill/>
          <a:ln w="9525">
            <a:noFill/>
            <a:miter lim="800000"/>
            <a:headEnd/>
            <a:tailEnd/>
          </a:ln>
        </p:spPr>
      </p:pic>
      <p:sp>
        <p:nvSpPr>
          <p:cNvPr id="74761" name="Text Box 9"/>
          <p:cNvSpPr txBox="1">
            <a:spLocks noChangeArrowheads="1"/>
          </p:cNvSpPr>
          <p:nvPr/>
        </p:nvSpPr>
        <p:spPr bwMode="auto">
          <a:xfrm>
            <a:off x="7162800" y="5029200"/>
            <a:ext cx="1524000" cy="587375"/>
          </a:xfrm>
          <a:prstGeom prst="rect">
            <a:avLst/>
          </a:prstGeom>
          <a:noFill/>
          <a:ln w="9525">
            <a:noFill/>
            <a:miter lim="800000"/>
            <a:headEnd/>
            <a:tailEnd/>
          </a:ln>
          <a:effectLst/>
        </p:spPr>
        <p:txBody>
          <a:bodyPr>
            <a:prstTxWarp prst="textNoShape">
              <a:avLst/>
            </a:prstTxWarp>
            <a:spAutoFit/>
          </a:bodyPr>
          <a:lstStyle/>
          <a:p>
            <a:pPr eaLnBrk="0" hangingPunct="0"/>
            <a:r>
              <a:rPr lang="en-US" sz="1400" i="1">
                <a:latin typeface="Comic Sans MS" charset="0"/>
                <a:sym typeface="Symbol" charset="2"/>
              </a:rPr>
              <a:t></a:t>
            </a:r>
            <a:r>
              <a:rPr lang="en-US" sz="1400">
                <a:latin typeface="Comic Sans MS" charset="0"/>
              </a:rPr>
              <a:t>(</a:t>
            </a:r>
            <a:r>
              <a:rPr lang="en-US" sz="1400" i="1">
                <a:latin typeface="Comic Sans MS" charset="0"/>
              </a:rPr>
              <a:t>r,t) </a:t>
            </a:r>
            <a:r>
              <a:rPr lang="en-US" sz="1400">
                <a:latin typeface="Comic Sans MS" charset="0"/>
              </a:rPr>
              <a:t>integral over pads</a:t>
            </a:r>
            <a:endParaRPr lang="en-US">
              <a:latin typeface="Comic Sans MS" charset="0"/>
            </a:endParaRPr>
          </a:p>
        </p:txBody>
      </p:sp>
      <p:sp>
        <p:nvSpPr>
          <p:cNvPr id="74762" name="Text Box 10"/>
          <p:cNvSpPr txBox="1">
            <a:spLocks noChangeArrowheads="1"/>
          </p:cNvSpPr>
          <p:nvPr/>
        </p:nvSpPr>
        <p:spPr bwMode="auto">
          <a:xfrm>
            <a:off x="3733800" y="4648200"/>
            <a:ext cx="914400" cy="411163"/>
          </a:xfrm>
          <a:prstGeom prst="rect">
            <a:avLst/>
          </a:prstGeom>
          <a:noFill/>
          <a:ln w="9525">
            <a:noFill/>
            <a:miter lim="800000"/>
            <a:headEnd/>
            <a:tailEnd/>
          </a:ln>
          <a:effectLst/>
        </p:spPr>
        <p:txBody>
          <a:bodyPr>
            <a:prstTxWarp prst="textNoShape">
              <a:avLst/>
            </a:prstTxWarp>
            <a:spAutoFit/>
          </a:bodyPr>
          <a:lstStyle/>
          <a:p>
            <a:pPr eaLnBrk="0" hangingPunct="0"/>
            <a:r>
              <a:rPr lang="en-US" i="1">
                <a:latin typeface="Comic Sans MS" charset="0"/>
                <a:sym typeface="Symbol" charset="2"/>
              </a:rPr>
              <a:t></a:t>
            </a:r>
            <a:r>
              <a:rPr lang="en-US" i="1">
                <a:latin typeface="Comic Sans MS" charset="0"/>
              </a:rPr>
              <a:t>(r)</a:t>
            </a:r>
            <a:endParaRPr lang="en-US">
              <a:latin typeface="Comic Sans MS" charset="0"/>
            </a:endParaRPr>
          </a:p>
        </p:txBody>
      </p:sp>
      <p:sp>
        <p:nvSpPr>
          <p:cNvPr id="74763" name="Text Box 11"/>
          <p:cNvSpPr txBox="1">
            <a:spLocks noChangeArrowheads="1"/>
          </p:cNvSpPr>
          <p:nvPr/>
        </p:nvSpPr>
        <p:spPr bwMode="auto">
          <a:xfrm>
            <a:off x="6400800" y="4724400"/>
            <a:ext cx="304800" cy="411163"/>
          </a:xfrm>
          <a:prstGeom prst="rect">
            <a:avLst/>
          </a:prstGeom>
          <a:noFill/>
          <a:ln w="9525">
            <a:noFill/>
            <a:miter lim="800000"/>
            <a:headEnd/>
            <a:tailEnd/>
          </a:ln>
          <a:effectLst/>
        </p:spPr>
        <p:txBody>
          <a:bodyPr>
            <a:prstTxWarp prst="textNoShape">
              <a:avLst/>
            </a:prstTxWarp>
            <a:spAutoFit/>
          </a:bodyPr>
          <a:lstStyle/>
          <a:p>
            <a:pPr eaLnBrk="0" hangingPunct="0"/>
            <a:r>
              <a:rPr lang="en-US" i="1">
                <a:latin typeface="Comic Sans MS" charset="0"/>
              </a:rPr>
              <a:t>Q</a:t>
            </a:r>
          </a:p>
        </p:txBody>
      </p:sp>
      <p:sp>
        <p:nvSpPr>
          <p:cNvPr id="74764" name="Rectangle 12"/>
          <p:cNvSpPr>
            <a:spLocks noChangeArrowheads="1"/>
          </p:cNvSpPr>
          <p:nvPr/>
        </p:nvSpPr>
        <p:spPr bwMode="auto">
          <a:xfrm>
            <a:off x="5638800" y="6030913"/>
            <a:ext cx="546100" cy="250825"/>
          </a:xfrm>
          <a:prstGeom prst="rect">
            <a:avLst/>
          </a:prstGeom>
          <a:noFill/>
          <a:ln w="9525">
            <a:noFill/>
            <a:miter lim="800000"/>
            <a:headEnd/>
            <a:tailEnd/>
          </a:ln>
          <a:effectLst/>
        </p:spPr>
        <p:txBody>
          <a:bodyPr wrap="none">
            <a:prstTxWarp prst="textNoShape">
              <a:avLst/>
            </a:prstTxWarp>
            <a:spAutoFit/>
          </a:bodyPr>
          <a:lstStyle/>
          <a:p>
            <a:pPr eaLnBrk="0" hangingPunct="0"/>
            <a:r>
              <a:rPr lang="en-US" sz="900">
                <a:solidFill>
                  <a:srgbClr val="0000FF"/>
                </a:solidFill>
                <a:latin typeface="Comic Sans MS" charset="0"/>
              </a:rPr>
              <a:t>r / mm</a:t>
            </a:r>
          </a:p>
        </p:txBody>
      </p:sp>
      <p:sp>
        <p:nvSpPr>
          <p:cNvPr id="74765" name="Text Box 13"/>
          <p:cNvSpPr txBox="1">
            <a:spLocks noChangeArrowheads="1"/>
          </p:cNvSpPr>
          <p:nvPr/>
        </p:nvSpPr>
        <p:spPr bwMode="auto">
          <a:xfrm>
            <a:off x="5029200" y="5943600"/>
            <a:ext cx="685800" cy="374650"/>
          </a:xfrm>
          <a:prstGeom prst="rect">
            <a:avLst/>
          </a:prstGeom>
          <a:noFill/>
          <a:ln w="9525">
            <a:noFill/>
            <a:miter lim="800000"/>
            <a:headEnd/>
            <a:tailEnd/>
          </a:ln>
          <a:effectLst/>
        </p:spPr>
        <p:txBody>
          <a:bodyPr>
            <a:prstTxWarp prst="textNoShape">
              <a:avLst/>
            </a:prstTxWarp>
            <a:spAutoFit/>
          </a:bodyPr>
          <a:lstStyle/>
          <a:p>
            <a:pPr eaLnBrk="0" hangingPunct="0"/>
            <a:r>
              <a:rPr lang="en-US" sz="1600" i="1">
                <a:latin typeface="Comic Sans MS" charset="0"/>
              </a:rPr>
              <a:t>mm</a:t>
            </a:r>
            <a:endParaRPr lang="en-US" i="1">
              <a:latin typeface="Comic Sans MS" charset="0"/>
            </a:endParaRPr>
          </a:p>
        </p:txBody>
      </p:sp>
      <p:sp>
        <p:nvSpPr>
          <p:cNvPr id="74766" name="Text Box 14"/>
          <p:cNvSpPr txBox="1">
            <a:spLocks noChangeArrowheads="1"/>
          </p:cNvSpPr>
          <p:nvPr/>
        </p:nvSpPr>
        <p:spPr bwMode="auto">
          <a:xfrm>
            <a:off x="7620000" y="5943600"/>
            <a:ext cx="609600" cy="374650"/>
          </a:xfrm>
          <a:prstGeom prst="rect">
            <a:avLst/>
          </a:prstGeom>
          <a:noFill/>
          <a:ln w="9525">
            <a:noFill/>
            <a:miter lim="800000"/>
            <a:headEnd/>
            <a:tailEnd/>
          </a:ln>
          <a:effectLst/>
        </p:spPr>
        <p:txBody>
          <a:bodyPr>
            <a:prstTxWarp prst="textNoShape">
              <a:avLst/>
            </a:prstTxWarp>
            <a:spAutoFit/>
          </a:bodyPr>
          <a:lstStyle/>
          <a:p>
            <a:pPr eaLnBrk="0" hangingPunct="0"/>
            <a:r>
              <a:rPr lang="en-US" sz="1600" i="1">
                <a:latin typeface="Comic Sans MS" charset="0"/>
              </a:rPr>
              <a:t>ns</a:t>
            </a:r>
            <a:endParaRPr lang="en-US" i="1">
              <a:latin typeface="Comic Sans MS" charset="0"/>
            </a:endParaRPr>
          </a:p>
        </p:txBody>
      </p:sp>
      <p:sp>
        <p:nvSpPr>
          <p:cNvPr id="74767" name="Rectangle 15"/>
          <p:cNvSpPr>
            <a:spLocks noGrp="1" noChangeArrowheads="1"/>
          </p:cNvSpPr>
          <p:nvPr>
            <p:ph type="title"/>
          </p:nvPr>
        </p:nvSpPr>
        <p:spPr>
          <a:xfrm>
            <a:off x="152400" y="152400"/>
            <a:ext cx="8991600" cy="533400"/>
          </a:xfrm>
          <a:noFill/>
          <a:ln/>
        </p:spPr>
        <p:txBody>
          <a:bodyPr/>
          <a:lstStyle/>
          <a:p>
            <a:pPr algn="l"/>
            <a:r>
              <a:rPr lang="en-US" sz="2600" u="sng" dirty="0">
                <a:effectLst/>
                <a:latin typeface="Verdana"/>
                <a:cs typeface="Verdana"/>
              </a:rPr>
              <a:t>Charge dispersion in a </a:t>
            </a:r>
            <a:r>
              <a:rPr lang="en-US" sz="2600" u="sng" dirty="0" smtClean="0">
                <a:effectLst/>
                <a:latin typeface="Verdana"/>
                <a:cs typeface="Verdana"/>
              </a:rPr>
              <a:t>MPGD with </a:t>
            </a:r>
            <a:r>
              <a:rPr lang="en-US" sz="2600" u="sng" dirty="0">
                <a:effectLst/>
                <a:latin typeface="Verdana"/>
                <a:cs typeface="Verdana"/>
              </a:rPr>
              <a:t>a resistive anode</a:t>
            </a:r>
            <a:endParaRPr lang="en-US" sz="2600" i="1" dirty="0">
              <a:solidFill>
                <a:srgbClr val="800080"/>
              </a:solidFill>
              <a:effectLst/>
              <a:latin typeface="Verdana"/>
              <a:cs typeface="Verdana"/>
            </a:endParaRPr>
          </a:p>
        </p:txBody>
      </p:sp>
      <p:sp>
        <p:nvSpPr>
          <p:cNvPr id="20" name="Date Placeholder 19"/>
          <p:cNvSpPr>
            <a:spLocks noGrp="1"/>
          </p:cNvSpPr>
          <p:nvPr>
            <p:ph type="dt" sz="half" idx="10"/>
          </p:nvPr>
        </p:nvSpPr>
        <p:spPr/>
        <p:txBody>
          <a:bodyPr/>
          <a:lstStyle/>
          <a:p>
            <a:r>
              <a:rPr lang="en-CA" dirty="0" smtClean="0"/>
              <a:t>Dixit</a:t>
            </a:r>
            <a:endParaRPr lang="en-US" dirty="0"/>
          </a:p>
        </p:txBody>
      </p:sp>
      <p:sp>
        <p:nvSpPr>
          <p:cNvPr id="21" name="Slide Number Placeholder 20"/>
          <p:cNvSpPr>
            <a:spLocks noGrp="1"/>
          </p:cNvSpPr>
          <p:nvPr>
            <p:ph type="sldNum" sz="quarter" idx="12"/>
          </p:nvPr>
        </p:nvSpPr>
        <p:spPr/>
        <p:txBody>
          <a:bodyPr/>
          <a:lstStyle/>
          <a:p>
            <a:fld id="{27908963-B41D-4472-B7D5-8070E85A06AA}" type="slidenum">
              <a:rPr lang="en-US" smtClean="0"/>
              <a:pPr/>
              <a:t>6</a:t>
            </a:fld>
            <a:endParaRPr lang="en-US" dirty="0"/>
          </a:p>
        </p:txBody>
      </p:sp>
      <p:sp>
        <p:nvSpPr>
          <p:cNvPr id="22" name="Footer Placeholder 21"/>
          <p:cNvSpPr>
            <a:spLocks noGrp="1"/>
          </p:cNvSpPr>
          <p:nvPr>
            <p:ph type="ftr" sz="quarter" idx="11"/>
          </p:nvPr>
        </p:nvSpPr>
        <p:spPr/>
        <p:txBody>
          <a:bodyPr/>
          <a:lstStyle/>
          <a:p>
            <a:pPr>
              <a:defRPr/>
            </a:pPr>
            <a:r>
              <a:rPr lang="en-US" dirty="0" smtClean="0"/>
              <a:t>LCWS11 Granada</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099550" cy="836613"/>
          </a:xfrm>
          <a:solidFill>
            <a:schemeClr val="accent3">
              <a:lumMod val="20000"/>
              <a:lumOff val="80000"/>
            </a:schemeClr>
          </a:solidFill>
        </p:spPr>
        <p:txBody>
          <a:bodyPr>
            <a:normAutofit/>
          </a:bodyPr>
          <a:lstStyle/>
          <a:p>
            <a:pPr>
              <a:defRPr/>
            </a:pPr>
            <a:r>
              <a:rPr lang="fr-FR" sz="2300" u="sng" dirty="0" smtClean="0">
                <a:effectLst/>
                <a:latin typeface="Verdana" pitchFamily="34" charset="0"/>
              </a:rPr>
              <a:t>Large Prototype LP TPC - EUDET Test </a:t>
            </a:r>
            <a:r>
              <a:rPr lang="fr-FR" sz="2300" u="sng" dirty="0" err="1" smtClean="0">
                <a:effectLst/>
                <a:latin typeface="Verdana" pitchFamily="34" charset="0"/>
              </a:rPr>
              <a:t>Facility</a:t>
            </a:r>
            <a:r>
              <a:rPr lang="fr-FR" sz="2300" u="sng" dirty="0" smtClean="0">
                <a:effectLst/>
                <a:latin typeface="Verdana" pitchFamily="34" charset="0"/>
              </a:rPr>
              <a:t> </a:t>
            </a:r>
            <a:r>
              <a:rPr lang="fr-FR" sz="2300" u="sng" dirty="0" err="1" smtClean="0">
                <a:effectLst/>
                <a:latin typeface="Verdana" pitchFamily="34" charset="0"/>
              </a:rPr>
              <a:t>at</a:t>
            </a:r>
            <a:r>
              <a:rPr lang="fr-FR" sz="2300" u="sng" dirty="0" smtClean="0">
                <a:effectLst/>
                <a:latin typeface="Verdana" pitchFamily="34" charset="0"/>
              </a:rPr>
              <a:t> DESY</a:t>
            </a:r>
          </a:p>
        </p:txBody>
      </p:sp>
      <p:pic>
        <p:nvPicPr>
          <p:cNvPr id="22531" name="Picture 1"/>
          <p:cNvPicPr>
            <a:picLocks noChangeAspect="1" noChangeArrowheads="1"/>
          </p:cNvPicPr>
          <p:nvPr/>
        </p:nvPicPr>
        <p:blipFill>
          <a:blip r:embed="rId2"/>
          <a:srcRect/>
          <a:stretch>
            <a:fillRect/>
          </a:stretch>
        </p:blipFill>
        <p:spPr bwMode="auto">
          <a:xfrm>
            <a:off x="292100" y="3597275"/>
            <a:ext cx="3848100" cy="2711450"/>
          </a:xfrm>
          <a:prstGeom prst="rect">
            <a:avLst/>
          </a:prstGeom>
          <a:noFill/>
          <a:ln w="9525">
            <a:noFill/>
            <a:round/>
            <a:headEnd/>
            <a:tailEnd/>
          </a:ln>
        </p:spPr>
      </p:pic>
      <p:pic>
        <p:nvPicPr>
          <p:cNvPr id="22532" name="Picture 4"/>
          <p:cNvPicPr>
            <a:picLocks noChangeAspect="1" noChangeArrowheads="1"/>
          </p:cNvPicPr>
          <p:nvPr/>
        </p:nvPicPr>
        <p:blipFill>
          <a:blip r:embed="rId3"/>
          <a:srcRect/>
          <a:stretch>
            <a:fillRect/>
          </a:stretch>
        </p:blipFill>
        <p:spPr bwMode="auto">
          <a:xfrm>
            <a:off x="3198813" y="1143000"/>
            <a:ext cx="2420937" cy="2141538"/>
          </a:xfrm>
          <a:prstGeom prst="rect">
            <a:avLst/>
          </a:prstGeom>
          <a:noFill/>
          <a:ln w="9525">
            <a:noFill/>
            <a:round/>
            <a:headEnd/>
            <a:tailEnd/>
          </a:ln>
        </p:spPr>
      </p:pic>
      <p:sp>
        <p:nvSpPr>
          <p:cNvPr id="22533" name="Line 5"/>
          <p:cNvSpPr>
            <a:spLocks noChangeShapeType="1"/>
          </p:cNvSpPr>
          <p:nvPr/>
        </p:nvSpPr>
        <p:spPr bwMode="auto">
          <a:xfrm>
            <a:off x="4114800" y="1143000"/>
            <a:ext cx="457200" cy="2286000"/>
          </a:xfrm>
          <a:prstGeom prst="line">
            <a:avLst/>
          </a:prstGeom>
          <a:noFill/>
          <a:ln w="9525">
            <a:solidFill>
              <a:srgbClr val="000000"/>
            </a:solidFill>
            <a:round/>
            <a:headEnd/>
            <a:tailEnd type="triangle" w="med" len="med"/>
          </a:ln>
        </p:spPr>
        <p:txBody>
          <a:bodyPr/>
          <a:lstStyle/>
          <a:p>
            <a:endParaRPr lang="en-US"/>
          </a:p>
        </p:txBody>
      </p:sp>
      <p:sp>
        <p:nvSpPr>
          <p:cNvPr id="22534" name="Text Box 6"/>
          <p:cNvSpPr txBox="1">
            <a:spLocks noChangeArrowheads="1"/>
          </p:cNvSpPr>
          <p:nvPr/>
        </p:nvSpPr>
        <p:spPr bwMode="auto">
          <a:xfrm>
            <a:off x="3708400" y="3382963"/>
            <a:ext cx="1728788" cy="603250"/>
          </a:xfrm>
          <a:prstGeom prst="rect">
            <a:avLst/>
          </a:prstGeom>
          <a:noFill/>
          <a:ln w="9525">
            <a:noFill/>
            <a:round/>
            <a:headEnd/>
            <a:tailEnd/>
          </a:ln>
        </p:spPr>
        <p:txBody>
          <a:bodyPr wrap="none" lIns="90000" tIns="60876" rIns="90000" bIns="450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dirty="0" err="1"/>
              <a:t>SiPM</a:t>
            </a:r>
            <a:r>
              <a:rPr lang="en-US" sz="1800" dirty="0"/>
              <a:t> Cosmic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dirty="0"/>
              <a:t>Trigger Setup</a:t>
            </a:r>
          </a:p>
        </p:txBody>
      </p:sp>
      <p:sp>
        <p:nvSpPr>
          <p:cNvPr id="22535" name="Line 7"/>
          <p:cNvSpPr>
            <a:spLocks noChangeShapeType="1"/>
          </p:cNvSpPr>
          <p:nvPr/>
        </p:nvSpPr>
        <p:spPr bwMode="auto">
          <a:xfrm>
            <a:off x="1443038" y="2971800"/>
            <a:ext cx="1587" cy="3429000"/>
          </a:xfrm>
          <a:prstGeom prst="line">
            <a:avLst/>
          </a:prstGeom>
          <a:noFill/>
          <a:ln w="36720">
            <a:solidFill>
              <a:srgbClr val="000000"/>
            </a:solidFill>
            <a:prstDash val="sysDot"/>
            <a:round/>
            <a:headEnd/>
            <a:tailEnd type="triangle" w="med" len="med"/>
          </a:ln>
        </p:spPr>
        <p:txBody>
          <a:bodyPr/>
          <a:lstStyle/>
          <a:p>
            <a:endParaRPr lang="en-US"/>
          </a:p>
        </p:txBody>
      </p:sp>
      <p:pic>
        <p:nvPicPr>
          <p:cNvPr id="22536" name="Picture 8"/>
          <p:cNvPicPr>
            <a:picLocks noChangeAspect="1" noChangeArrowheads="1"/>
          </p:cNvPicPr>
          <p:nvPr/>
        </p:nvPicPr>
        <p:blipFill>
          <a:blip r:embed="rId4"/>
          <a:srcRect l="12367" t="25232" r="10574" b="24831"/>
          <a:stretch>
            <a:fillRect/>
          </a:stretch>
        </p:blipFill>
        <p:spPr bwMode="auto">
          <a:xfrm>
            <a:off x="6351588" y="3922713"/>
            <a:ext cx="2767012" cy="2322512"/>
          </a:xfrm>
          <a:prstGeom prst="rect">
            <a:avLst/>
          </a:prstGeom>
          <a:noFill/>
          <a:ln w="9525">
            <a:noFill/>
            <a:round/>
            <a:headEnd/>
            <a:tailEnd/>
          </a:ln>
        </p:spPr>
      </p:pic>
      <p:pic>
        <p:nvPicPr>
          <p:cNvPr id="22537" name="Picture 9"/>
          <p:cNvPicPr>
            <a:picLocks noChangeAspect="1" noChangeArrowheads="1"/>
          </p:cNvPicPr>
          <p:nvPr/>
        </p:nvPicPr>
        <p:blipFill>
          <a:blip r:embed="rId5"/>
          <a:srcRect/>
          <a:stretch>
            <a:fillRect/>
          </a:stretch>
        </p:blipFill>
        <p:spPr bwMode="auto">
          <a:xfrm>
            <a:off x="5030788" y="4773613"/>
            <a:ext cx="1096962" cy="1371600"/>
          </a:xfrm>
          <a:prstGeom prst="rect">
            <a:avLst/>
          </a:prstGeom>
          <a:noFill/>
          <a:ln w="9525">
            <a:noFill/>
            <a:round/>
            <a:headEnd/>
            <a:tailEnd/>
          </a:ln>
        </p:spPr>
      </p:pic>
      <p:sp>
        <p:nvSpPr>
          <p:cNvPr id="22538" name="Freeform 10"/>
          <p:cNvSpPr>
            <a:spLocks noChangeArrowheads="1"/>
          </p:cNvSpPr>
          <p:nvPr/>
        </p:nvSpPr>
        <p:spPr bwMode="auto">
          <a:xfrm>
            <a:off x="5930900" y="5257800"/>
            <a:ext cx="612775" cy="457200"/>
          </a:xfrm>
          <a:custGeom>
            <a:avLst/>
            <a:gdLst>
              <a:gd name="T0" fmla="*/ 2147483647 w 142"/>
              <a:gd name="T1" fmla="*/ 2147483647 h 147"/>
              <a:gd name="T2" fmla="*/ 2147483647 w 142"/>
              <a:gd name="T3" fmla="*/ 2147483647 h 147"/>
              <a:gd name="T4" fmla="*/ 2147483647 w 142"/>
              <a:gd name="T5" fmla="*/ 2147483647 h 147"/>
              <a:gd name="T6" fmla="*/ 0 w 142"/>
              <a:gd name="T7" fmla="*/ 2147483647 h 147"/>
              <a:gd name="T8" fmla="*/ 0 w 142"/>
              <a:gd name="T9" fmla="*/ 2147483647 h 147"/>
              <a:gd name="T10" fmla="*/ 2147483647 w 142"/>
              <a:gd name="T11" fmla="*/ 2147483647 h 147"/>
              <a:gd name="T12" fmla="*/ 2147483647 w 142"/>
              <a:gd name="T13" fmla="*/ 2147483647 h 147"/>
              <a:gd name="T14" fmla="*/ 2147483647 w 142"/>
              <a:gd name="T15" fmla="*/ 2147483647 h 147"/>
              <a:gd name="T16" fmla="*/ 2147483647 w 142"/>
              <a:gd name="T17" fmla="*/ 2147483647 h 147"/>
              <a:gd name="T18" fmla="*/ 2147483647 w 142"/>
              <a:gd name="T19" fmla="*/ 2147483647 h 147"/>
              <a:gd name="T20" fmla="*/ 2147483647 w 142"/>
              <a:gd name="T21" fmla="*/ 2147483647 h 147"/>
              <a:gd name="T22" fmla="*/ 2147483647 w 142"/>
              <a:gd name="T23" fmla="*/ 0 h 147"/>
              <a:gd name="T24" fmla="*/ 2147483647 w 142"/>
              <a:gd name="T25" fmla="*/ 2147483647 h 147"/>
              <a:gd name="T26" fmla="*/ 2147483647 w 142"/>
              <a:gd name="T27" fmla="*/ 2147483647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147"/>
              <a:gd name="T44" fmla="*/ 142 w 142"/>
              <a:gd name="T45" fmla="*/ 147 h 1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147">
                <a:moveTo>
                  <a:pt x="98" y="21"/>
                </a:moveTo>
                <a:cubicBezTo>
                  <a:pt x="64" y="21"/>
                  <a:pt x="36" y="50"/>
                  <a:pt x="36" y="84"/>
                </a:cubicBezTo>
                <a:cubicBezTo>
                  <a:pt x="36" y="102"/>
                  <a:pt x="22" y="116"/>
                  <a:pt x="4" y="116"/>
                </a:cubicBezTo>
                <a:cubicBezTo>
                  <a:pt x="0" y="116"/>
                  <a:pt x="0" y="116"/>
                  <a:pt x="0" y="116"/>
                </a:cubicBezTo>
                <a:cubicBezTo>
                  <a:pt x="0" y="147"/>
                  <a:pt x="0" y="147"/>
                  <a:pt x="0" y="147"/>
                </a:cubicBezTo>
                <a:cubicBezTo>
                  <a:pt x="4" y="147"/>
                  <a:pt x="4" y="147"/>
                  <a:pt x="4" y="147"/>
                </a:cubicBezTo>
                <a:cubicBezTo>
                  <a:pt x="39" y="147"/>
                  <a:pt x="67" y="119"/>
                  <a:pt x="67" y="84"/>
                </a:cubicBezTo>
                <a:cubicBezTo>
                  <a:pt x="67" y="67"/>
                  <a:pt x="81" y="53"/>
                  <a:pt x="98" y="53"/>
                </a:cubicBezTo>
                <a:cubicBezTo>
                  <a:pt x="103" y="53"/>
                  <a:pt x="103" y="53"/>
                  <a:pt x="103" y="53"/>
                </a:cubicBezTo>
                <a:cubicBezTo>
                  <a:pt x="103" y="73"/>
                  <a:pt x="103" y="73"/>
                  <a:pt x="103" y="73"/>
                </a:cubicBezTo>
                <a:cubicBezTo>
                  <a:pt x="142" y="37"/>
                  <a:pt x="142" y="37"/>
                  <a:pt x="142" y="37"/>
                </a:cubicBezTo>
                <a:cubicBezTo>
                  <a:pt x="103" y="0"/>
                  <a:pt x="103" y="0"/>
                  <a:pt x="103" y="0"/>
                </a:cubicBezTo>
                <a:cubicBezTo>
                  <a:pt x="103" y="21"/>
                  <a:pt x="103" y="21"/>
                  <a:pt x="103" y="21"/>
                </a:cubicBezTo>
                <a:lnTo>
                  <a:pt x="98" y="21"/>
                </a:lnTo>
                <a:close/>
              </a:path>
            </a:pathLst>
          </a:custGeom>
          <a:solidFill>
            <a:srgbClr val="99CCFF"/>
          </a:solidFill>
          <a:ln w="9525">
            <a:solidFill>
              <a:srgbClr val="000000"/>
            </a:solidFill>
            <a:round/>
            <a:headEnd/>
            <a:tailEnd/>
          </a:ln>
        </p:spPr>
        <p:txBody>
          <a:bodyPr wrap="none" anchor="ctr"/>
          <a:lstStyle/>
          <a:p>
            <a:endParaRPr lang="en-US"/>
          </a:p>
        </p:txBody>
      </p:sp>
      <p:sp>
        <p:nvSpPr>
          <p:cNvPr id="22539" name="Text Box 11"/>
          <p:cNvSpPr txBox="1">
            <a:spLocks noChangeArrowheads="1"/>
          </p:cNvSpPr>
          <p:nvPr/>
        </p:nvSpPr>
        <p:spPr bwMode="auto">
          <a:xfrm>
            <a:off x="4572000" y="4179888"/>
            <a:ext cx="1800225" cy="544512"/>
          </a:xfrm>
          <a:prstGeom prst="rect">
            <a:avLst/>
          </a:prstGeom>
          <a:noFill/>
          <a:ln w="9525">
            <a:noFill/>
            <a:round/>
            <a:headEnd/>
            <a:tailEnd/>
          </a:ln>
        </p:spPr>
        <p:txBody>
          <a:bodyPr wrap="none" lIns="90000" tIns="59112" rIns="90000" bIns="450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dirty="0"/>
              <a:t>LP : part of a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dirty="0"/>
              <a:t>TPC endplate</a:t>
            </a:r>
          </a:p>
        </p:txBody>
      </p:sp>
      <p:sp>
        <p:nvSpPr>
          <p:cNvPr id="22540" name="Line 13"/>
          <p:cNvSpPr>
            <a:spLocks noChangeShapeType="1"/>
          </p:cNvSpPr>
          <p:nvPr/>
        </p:nvSpPr>
        <p:spPr bwMode="auto">
          <a:xfrm>
            <a:off x="4114800" y="3152775"/>
            <a:ext cx="457200" cy="277813"/>
          </a:xfrm>
          <a:prstGeom prst="line">
            <a:avLst/>
          </a:prstGeom>
          <a:noFill/>
          <a:ln w="9525">
            <a:solidFill>
              <a:srgbClr val="000000"/>
            </a:solidFill>
            <a:round/>
            <a:headEnd/>
            <a:tailEnd type="triangle" w="med" len="med"/>
          </a:ln>
        </p:spPr>
        <p:txBody>
          <a:bodyPr/>
          <a:lstStyle/>
          <a:p>
            <a:endParaRPr lang="en-US"/>
          </a:p>
        </p:txBody>
      </p:sp>
      <p:pic>
        <p:nvPicPr>
          <p:cNvPr id="22541" name="Picture 14"/>
          <p:cNvPicPr>
            <a:picLocks noChangeAspect="1" noChangeArrowheads="1"/>
          </p:cNvPicPr>
          <p:nvPr/>
        </p:nvPicPr>
        <p:blipFill>
          <a:blip r:embed="rId6"/>
          <a:srcRect/>
          <a:stretch>
            <a:fillRect/>
          </a:stretch>
        </p:blipFill>
        <p:spPr bwMode="auto">
          <a:xfrm>
            <a:off x="5803900" y="1146175"/>
            <a:ext cx="3200400" cy="2136775"/>
          </a:xfrm>
          <a:prstGeom prst="rect">
            <a:avLst/>
          </a:prstGeom>
          <a:noFill/>
          <a:ln w="9525">
            <a:noFill/>
            <a:round/>
            <a:headEnd/>
            <a:tailEnd/>
          </a:ln>
        </p:spPr>
      </p:pic>
      <p:sp>
        <p:nvSpPr>
          <p:cNvPr id="22542" name="Text Box 3"/>
          <p:cNvSpPr txBox="1">
            <a:spLocks noChangeArrowheads="1"/>
          </p:cNvSpPr>
          <p:nvPr/>
        </p:nvSpPr>
        <p:spPr bwMode="auto">
          <a:xfrm>
            <a:off x="0" y="1474788"/>
            <a:ext cx="3365500" cy="1281112"/>
          </a:xfrm>
          <a:prstGeom prst="rect">
            <a:avLst/>
          </a:prstGeom>
          <a:noFill/>
          <a:ln w="9525">
            <a:noFill/>
            <a:round/>
            <a:headEnd/>
            <a:tailEnd/>
          </a:ln>
        </p:spPr>
        <p:txBody>
          <a:bodyPr lIns="90000" tIns="6444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900" i="1" dirty="0"/>
              <a:t>PCMAG: </a:t>
            </a:r>
            <a:r>
              <a:rPr lang="en-US" sz="1900" dirty="0"/>
              <a:t>superconducting solenoid, B = 1.2T</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900" i="1" dirty="0" err="1"/>
              <a:t>e</a:t>
            </a:r>
            <a:r>
              <a:rPr lang="en-US" sz="1900" i="1" baseline="30000" dirty="0"/>
              <a:t>-</a:t>
            </a:r>
            <a:r>
              <a:rPr lang="en-US" sz="1900" dirty="0"/>
              <a:t> test beam at DESY</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900" dirty="0"/>
              <a:t>(1GeV/c&lt;</a:t>
            </a:r>
            <a:r>
              <a:rPr lang="en-US" sz="1900" dirty="0" err="1"/>
              <a:t>p</a:t>
            </a:r>
            <a:r>
              <a:rPr lang="en-US" sz="1900" dirty="0"/>
              <a:t>&lt;6GeV/c)</a:t>
            </a:r>
          </a:p>
        </p:txBody>
      </p:sp>
      <p:sp>
        <p:nvSpPr>
          <p:cNvPr id="22543" name="Text Box 6"/>
          <p:cNvSpPr txBox="1">
            <a:spLocks noChangeArrowheads="1"/>
          </p:cNvSpPr>
          <p:nvPr/>
        </p:nvSpPr>
        <p:spPr bwMode="auto">
          <a:xfrm>
            <a:off x="6019800" y="3284538"/>
            <a:ext cx="2089150" cy="360362"/>
          </a:xfrm>
          <a:prstGeom prst="rect">
            <a:avLst/>
          </a:prstGeom>
          <a:noFill/>
          <a:ln w="9525">
            <a:noFill/>
            <a:round/>
            <a:headEnd/>
            <a:tailEnd/>
          </a:ln>
        </p:spPr>
        <p:txBody>
          <a:bodyPr wrap="none" lIns="90000" tIns="60876" rIns="90000" bIns="450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dirty="0" smtClean="0"/>
              <a:t>Translation stage</a:t>
            </a:r>
            <a:endParaRPr lang="en-US" sz="1800" dirty="0"/>
          </a:p>
        </p:txBody>
      </p:sp>
      <p:sp>
        <p:nvSpPr>
          <p:cNvPr id="19" name="Date Placeholder 18"/>
          <p:cNvSpPr>
            <a:spLocks noGrp="1"/>
          </p:cNvSpPr>
          <p:nvPr>
            <p:ph type="dt" sz="half" idx="10"/>
          </p:nvPr>
        </p:nvSpPr>
        <p:spPr/>
        <p:txBody>
          <a:bodyPr/>
          <a:lstStyle/>
          <a:p>
            <a:r>
              <a:rPr lang="en-CA" dirty="0" smtClean="0"/>
              <a:t>Dixit</a:t>
            </a:r>
            <a:endParaRPr lang="en-US" dirty="0"/>
          </a:p>
        </p:txBody>
      </p:sp>
      <p:sp>
        <p:nvSpPr>
          <p:cNvPr id="20" name="Slide Number Placeholder 19"/>
          <p:cNvSpPr>
            <a:spLocks noGrp="1"/>
          </p:cNvSpPr>
          <p:nvPr>
            <p:ph type="sldNum" sz="quarter" idx="12"/>
          </p:nvPr>
        </p:nvSpPr>
        <p:spPr/>
        <p:txBody>
          <a:bodyPr/>
          <a:lstStyle/>
          <a:p>
            <a:fld id="{27908963-B41D-4472-B7D5-8070E85A06AA}" type="slidenum">
              <a:rPr lang="en-US" smtClean="0"/>
              <a:pPr/>
              <a:t>7</a:t>
            </a:fld>
            <a:endParaRPr lang="en-US"/>
          </a:p>
        </p:txBody>
      </p:sp>
      <p:sp>
        <p:nvSpPr>
          <p:cNvPr id="21" name="Footer Placeholder 20"/>
          <p:cNvSpPr>
            <a:spLocks noGrp="1"/>
          </p:cNvSpPr>
          <p:nvPr>
            <p:ph type="ftr" sz="quarter" idx="11"/>
          </p:nvPr>
        </p:nvSpPr>
        <p:spPr/>
        <p:txBody>
          <a:bodyPr/>
          <a:lstStyle/>
          <a:p>
            <a:pPr>
              <a:defRPr/>
            </a:pPr>
            <a:r>
              <a:rPr lang="en-US" dirty="0" smtClean="0"/>
              <a:t>LCWS11 Granada</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a:spLocks noGrp="1"/>
          </p:cNvSpPr>
          <p:nvPr>
            <p:ph type="title"/>
          </p:nvPr>
        </p:nvSpPr>
        <p:spPr>
          <a:xfrm>
            <a:off x="220131" y="110067"/>
            <a:ext cx="8847666" cy="541866"/>
          </a:xfrm>
        </p:spPr>
        <p:txBody>
          <a:bodyPr>
            <a:noAutofit/>
          </a:bodyPr>
          <a:lstStyle/>
          <a:p>
            <a:pPr eaLnBrk="1" hangingPunct="1"/>
            <a:r>
              <a:rPr lang="en-US" sz="2300" u="sng" dirty="0" smtClean="0">
                <a:effectLst/>
                <a:latin typeface="Verdana"/>
                <a:cs typeface="Verdana"/>
              </a:rPr>
              <a:t>LP TPC tests with a single </a:t>
            </a:r>
            <a:r>
              <a:rPr lang="en-US" sz="2300" u="sng" dirty="0" err="1" smtClean="0">
                <a:effectLst/>
                <a:latin typeface="Verdana"/>
                <a:cs typeface="Verdana"/>
              </a:rPr>
              <a:t>Micromegas</a:t>
            </a:r>
            <a:r>
              <a:rPr lang="en-US" sz="2300" u="sng" dirty="0" smtClean="0">
                <a:effectLst/>
                <a:latin typeface="Verdana"/>
                <a:cs typeface="Verdana"/>
              </a:rPr>
              <a:t> module (2008-10)</a:t>
            </a:r>
            <a:endParaRPr lang="fr-FR" sz="2300" u="sng" dirty="0" smtClean="0">
              <a:effectLst/>
              <a:latin typeface="Verdana"/>
              <a:cs typeface="Verdana"/>
            </a:endParaRPr>
          </a:p>
        </p:txBody>
      </p:sp>
      <p:grpSp>
        <p:nvGrpSpPr>
          <p:cNvPr id="24582" name="Group 13"/>
          <p:cNvGrpSpPr>
            <a:grpSpLocks/>
          </p:cNvGrpSpPr>
          <p:nvPr/>
        </p:nvGrpSpPr>
        <p:grpSpPr bwMode="auto">
          <a:xfrm>
            <a:off x="658814" y="769410"/>
            <a:ext cx="7528454" cy="4577349"/>
            <a:chOff x="611188" y="1286529"/>
            <a:chExt cx="8027987" cy="4897078"/>
          </a:xfrm>
        </p:grpSpPr>
        <p:grpSp>
          <p:nvGrpSpPr>
            <p:cNvPr id="24584" name="Group 5"/>
            <p:cNvGrpSpPr>
              <a:grpSpLocks/>
            </p:cNvGrpSpPr>
            <p:nvPr/>
          </p:nvGrpSpPr>
          <p:grpSpPr bwMode="auto">
            <a:xfrm>
              <a:off x="611188" y="1286529"/>
              <a:ext cx="8027987" cy="4897078"/>
              <a:chOff x="53975" y="913613"/>
              <a:chExt cx="8999538" cy="5365750"/>
            </a:xfrm>
          </p:grpSpPr>
          <p:pic>
            <p:nvPicPr>
              <p:cNvPr id="24587" name="Picture 2" descr="D:\PROJETS\TPC\MESURES\091102-05_LP_BeamTests_SiEnveloppe_DESY\IMGP0070_re.JPG"/>
              <p:cNvPicPr>
                <a:picLocks noChangeAspect="1" noChangeArrowheads="1"/>
              </p:cNvPicPr>
              <p:nvPr/>
            </p:nvPicPr>
            <p:blipFill>
              <a:blip r:embed="rId2"/>
              <a:srcRect/>
              <a:stretch>
                <a:fillRect/>
              </a:stretch>
            </p:blipFill>
            <p:spPr bwMode="auto">
              <a:xfrm>
                <a:off x="53975" y="913613"/>
                <a:ext cx="8999538" cy="5365750"/>
              </a:xfrm>
              <a:prstGeom prst="rect">
                <a:avLst/>
              </a:prstGeom>
              <a:noFill/>
              <a:ln w="9525">
                <a:noFill/>
                <a:miter lim="800000"/>
                <a:headEnd/>
                <a:tailEnd/>
              </a:ln>
            </p:spPr>
          </p:pic>
          <p:sp>
            <p:nvSpPr>
              <p:cNvPr id="24588" name="ZoneTexte 8"/>
              <p:cNvSpPr txBox="1">
                <a:spLocks noChangeArrowheads="1"/>
              </p:cNvSpPr>
              <p:nvPr/>
            </p:nvSpPr>
            <p:spPr bwMode="auto">
              <a:xfrm>
                <a:off x="3750065" y="4287390"/>
                <a:ext cx="2007448" cy="685498"/>
              </a:xfrm>
              <a:prstGeom prst="rect">
                <a:avLst/>
              </a:prstGeom>
              <a:noFill/>
              <a:ln w="9525">
                <a:noFill/>
                <a:miter lim="800000"/>
                <a:headEnd/>
                <a:tailEnd/>
              </a:ln>
            </p:spPr>
            <p:txBody>
              <a:bodyPr wrap="square">
                <a:spAutoFit/>
              </a:bodyPr>
              <a:lstStyle/>
              <a:p>
                <a:pPr algn="ctr"/>
                <a:r>
                  <a:rPr lang="en-US" sz="1600" dirty="0">
                    <a:solidFill>
                      <a:schemeClr val="bg1"/>
                    </a:solidFill>
                    <a:latin typeface="Bookman Old Style" pitchFamily="18" charset="0"/>
                  </a:rPr>
                  <a:t>Resistive ink</a:t>
                </a:r>
              </a:p>
              <a:p>
                <a:pPr algn="ctr"/>
                <a:r>
                  <a:rPr lang="en-US" sz="1600" dirty="0">
                    <a:solidFill>
                      <a:schemeClr val="bg1"/>
                    </a:solidFill>
                    <a:latin typeface="Bookman Old Style" pitchFamily="18" charset="0"/>
                  </a:rPr>
                  <a:t>~3 MΩ/□</a:t>
                </a:r>
              </a:p>
            </p:txBody>
          </p:sp>
          <p:sp>
            <p:nvSpPr>
              <p:cNvPr id="24589" name="ZoneTexte 9"/>
              <p:cNvSpPr txBox="1">
                <a:spLocks noChangeArrowheads="1"/>
              </p:cNvSpPr>
              <p:nvPr/>
            </p:nvSpPr>
            <p:spPr bwMode="auto">
              <a:xfrm>
                <a:off x="290066" y="1947908"/>
                <a:ext cx="2589946" cy="685498"/>
              </a:xfrm>
              <a:prstGeom prst="rect">
                <a:avLst/>
              </a:prstGeom>
              <a:noFill/>
              <a:ln w="9525">
                <a:noFill/>
                <a:miter lim="800000"/>
                <a:headEnd/>
                <a:tailEnd/>
              </a:ln>
            </p:spPr>
            <p:txBody>
              <a:bodyPr wrap="square">
                <a:spAutoFit/>
              </a:bodyPr>
              <a:lstStyle/>
              <a:p>
                <a:pPr algn="ctr"/>
                <a:r>
                  <a:rPr lang="en-US" sz="1600" dirty="0">
                    <a:solidFill>
                      <a:schemeClr val="bg1"/>
                    </a:solidFill>
                    <a:latin typeface="Bookman Old Style" pitchFamily="18" charset="0"/>
                  </a:rPr>
                  <a:t>Resistive </a:t>
                </a:r>
                <a:r>
                  <a:rPr lang="en-US" sz="1600" dirty="0" err="1">
                    <a:solidFill>
                      <a:schemeClr val="bg1"/>
                    </a:solidFill>
                    <a:latin typeface="Bookman Old Style" pitchFamily="18" charset="0"/>
                  </a:rPr>
                  <a:t>Kapton</a:t>
                </a:r>
                <a:endParaRPr lang="en-US" sz="1600" dirty="0">
                  <a:solidFill>
                    <a:schemeClr val="bg1"/>
                  </a:solidFill>
                  <a:latin typeface="Bookman Old Style" pitchFamily="18" charset="0"/>
                </a:endParaRPr>
              </a:p>
              <a:p>
                <a:pPr algn="ctr"/>
                <a:r>
                  <a:rPr lang="en-US" sz="1600" dirty="0">
                    <a:solidFill>
                      <a:schemeClr val="bg1"/>
                    </a:solidFill>
                    <a:latin typeface="Bookman Old Style" pitchFamily="18" charset="0"/>
                  </a:rPr>
                  <a:t>~5 MΩ</a:t>
                </a:r>
                <a:r>
                  <a:rPr lang="en-US" sz="1600" dirty="0" smtClean="0">
                    <a:solidFill>
                      <a:schemeClr val="bg1"/>
                    </a:solidFill>
                    <a:latin typeface="Bookman Old Style" pitchFamily="18" charset="0"/>
                  </a:rPr>
                  <a:t>/□</a:t>
                </a:r>
              </a:p>
            </p:txBody>
          </p:sp>
          <p:sp>
            <p:nvSpPr>
              <p:cNvPr id="24590" name="ZoneTexte 10"/>
              <p:cNvSpPr txBox="1">
                <a:spLocks noChangeArrowheads="1"/>
              </p:cNvSpPr>
              <p:nvPr/>
            </p:nvSpPr>
            <p:spPr bwMode="auto">
              <a:xfrm>
                <a:off x="6781393" y="1947908"/>
                <a:ext cx="1806548" cy="396866"/>
              </a:xfrm>
              <a:prstGeom prst="rect">
                <a:avLst/>
              </a:prstGeom>
              <a:noFill/>
              <a:ln w="9525">
                <a:noFill/>
                <a:miter lim="800000"/>
                <a:headEnd/>
                <a:tailEnd/>
              </a:ln>
            </p:spPr>
            <p:txBody>
              <a:bodyPr wrap="square">
                <a:spAutoFit/>
              </a:bodyPr>
              <a:lstStyle/>
              <a:p>
                <a:r>
                  <a:rPr lang="en-US" sz="1600" dirty="0">
                    <a:solidFill>
                      <a:schemeClr val="bg1"/>
                    </a:solidFill>
                    <a:latin typeface="Bookman Old Style" pitchFamily="18" charset="0"/>
                  </a:rPr>
                  <a:t>Standard</a:t>
                </a:r>
              </a:p>
            </p:txBody>
          </p:sp>
          <p:sp>
            <p:nvSpPr>
              <p:cNvPr id="24591" name="ZoneTexte 11"/>
              <p:cNvSpPr txBox="1">
                <a:spLocks noChangeArrowheads="1"/>
              </p:cNvSpPr>
              <p:nvPr/>
            </p:nvSpPr>
            <p:spPr bwMode="auto">
              <a:xfrm>
                <a:off x="3354318" y="1882199"/>
                <a:ext cx="2612258" cy="685498"/>
              </a:xfrm>
              <a:prstGeom prst="rect">
                <a:avLst/>
              </a:prstGeom>
              <a:noFill/>
              <a:ln w="9525">
                <a:noFill/>
                <a:miter lim="800000"/>
                <a:headEnd/>
                <a:tailEnd/>
              </a:ln>
            </p:spPr>
            <p:txBody>
              <a:bodyPr wrap="square">
                <a:spAutoFit/>
              </a:bodyPr>
              <a:lstStyle/>
              <a:p>
                <a:pPr algn="ctr"/>
                <a:r>
                  <a:rPr lang="en-US" sz="1600" dirty="0">
                    <a:latin typeface="Bookman Old Style" pitchFamily="18" charset="0"/>
                  </a:rPr>
                  <a:t> Resistive </a:t>
                </a:r>
                <a:r>
                  <a:rPr lang="en-US" sz="1600" dirty="0" err="1">
                    <a:latin typeface="Bookman Old Style" pitchFamily="18" charset="0"/>
                  </a:rPr>
                  <a:t>Kapton</a:t>
                </a:r>
                <a:endParaRPr lang="en-US" sz="1600" dirty="0">
                  <a:latin typeface="Bookman Old Style" pitchFamily="18" charset="0"/>
                </a:endParaRPr>
              </a:p>
              <a:p>
                <a:pPr algn="ctr"/>
                <a:r>
                  <a:rPr lang="en-US" sz="1600" dirty="0">
                    <a:latin typeface="Bookman Old Style" pitchFamily="18" charset="0"/>
                  </a:rPr>
                  <a:t>~3 MΩ/□</a:t>
                </a:r>
              </a:p>
            </p:txBody>
          </p:sp>
        </p:grpSp>
        <p:sp>
          <p:nvSpPr>
            <p:cNvPr id="24585" name="ZoneTexte 15"/>
            <p:cNvSpPr txBox="1">
              <a:spLocks noChangeArrowheads="1"/>
            </p:cNvSpPr>
            <p:nvPr/>
          </p:nvSpPr>
          <p:spPr bwMode="auto">
            <a:xfrm>
              <a:off x="827088" y="4292600"/>
              <a:ext cx="2305050" cy="1152462"/>
            </a:xfrm>
            <a:prstGeom prst="rect">
              <a:avLst/>
            </a:prstGeom>
            <a:solidFill>
              <a:schemeClr val="bg1"/>
            </a:solidFill>
            <a:ln w="9525">
              <a:noFill/>
              <a:miter lim="800000"/>
              <a:headEnd/>
              <a:tailEnd/>
            </a:ln>
          </p:spPr>
          <p:txBody>
            <a:bodyPr wrap="square">
              <a:spAutoFit/>
            </a:bodyPr>
            <a:lstStyle/>
            <a:p>
              <a:r>
                <a:rPr lang="fr-FR" sz="1600" dirty="0" err="1">
                  <a:latin typeface="Constantia" pitchFamily="18" charset="0"/>
                </a:rPr>
                <a:t>Bulk</a:t>
              </a:r>
              <a:r>
                <a:rPr lang="fr-FR" sz="1600" dirty="0">
                  <a:latin typeface="Constantia" pitchFamily="18" charset="0"/>
                </a:rPr>
                <a:t> </a:t>
              </a:r>
              <a:r>
                <a:rPr lang="fr-FR" sz="1600" dirty="0" err="1">
                  <a:latin typeface="Constantia" pitchFamily="18" charset="0"/>
                </a:rPr>
                <a:t>Micromegas</a:t>
              </a:r>
              <a:r>
                <a:rPr lang="fr-FR" sz="1600" dirty="0">
                  <a:latin typeface="Constantia" pitchFamily="18" charset="0"/>
                </a:rPr>
                <a:t>: </a:t>
              </a:r>
              <a:r>
                <a:rPr lang="fr-FR" sz="1600" dirty="0" err="1">
                  <a:latin typeface="Constantia" pitchFamily="18" charset="0"/>
                </a:rPr>
                <a:t>pillars</a:t>
              </a:r>
              <a:r>
                <a:rPr lang="fr-FR" sz="1600" dirty="0">
                  <a:latin typeface="Constantia" pitchFamily="18" charset="0"/>
                </a:rPr>
                <a:t> </a:t>
              </a:r>
              <a:r>
                <a:rPr lang="fr-FR" sz="1600" dirty="0" err="1">
                  <a:latin typeface="Constantia" pitchFamily="18" charset="0"/>
                </a:rPr>
                <a:t>hold</a:t>
              </a:r>
              <a:r>
                <a:rPr lang="fr-FR" sz="1600" dirty="0">
                  <a:latin typeface="Constantia" pitchFamily="18" charset="0"/>
                </a:rPr>
                <a:t> the </a:t>
              </a:r>
              <a:r>
                <a:rPr lang="fr-FR" sz="1600" dirty="0" err="1">
                  <a:latin typeface="Constantia" pitchFamily="18" charset="0"/>
                </a:rPr>
                <a:t>mesh</a:t>
              </a:r>
              <a:r>
                <a:rPr lang="fr-FR" sz="1600" dirty="0">
                  <a:latin typeface="Constantia" pitchFamily="18" charset="0"/>
                </a:rPr>
                <a:t> on the </a:t>
              </a:r>
              <a:r>
                <a:rPr lang="fr-FR" sz="1600" dirty="0" err="1">
                  <a:latin typeface="Constantia" pitchFamily="18" charset="0"/>
                </a:rPr>
                <a:t>whole</a:t>
              </a:r>
              <a:r>
                <a:rPr lang="fr-FR" sz="1600" dirty="0">
                  <a:latin typeface="Constantia" pitchFamily="18" charset="0"/>
                </a:rPr>
                <a:t> surface: no </a:t>
              </a:r>
              <a:r>
                <a:rPr lang="fr-FR" sz="1600" dirty="0" err="1">
                  <a:latin typeface="Constantia" pitchFamily="18" charset="0"/>
                </a:rPr>
                <a:t>need</a:t>
              </a:r>
              <a:r>
                <a:rPr lang="fr-FR" sz="1600" dirty="0">
                  <a:latin typeface="Constantia" pitchFamily="18" charset="0"/>
                </a:rPr>
                <a:t> for frame</a:t>
              </a:r>
            </a:p>
          </p:txBody>
        </p:sp>
        <p:sp>
          <p:nvSpPr>
            <p:cNvPr id="24586" name="ZoneTexte 17"/>
            <p:cNvSpPr txBox="1">
              <a:spLocks noChangeArrowheads="1"/>
            </p:cNvSpPr>
            <p:nvPr/>
          </p:nvSpPr>
          <p:spPr bwMode="auto">
            <a:xfrm>
              <a:off x="6443663" y="4365624"/>
              <a:ext cx="2016125" cy="1152462"/>
            </a:xfrm>
            <a:prstGeom prst="rect">
              <a:avLst/>
            </a:prstGeom>
            <a:solidFill>
              <a:schemeClr val="bg1"/>
            </a:solidFill>
            <a:ln w="9525">
              <a:noFill/>
              <a:miter lim="800000"/>
              <a:headEnd/>
              <a:tailEnd/>
            </a:ln>
          </p:spPr>
          <p:txBody>
            <a:bodyPr wrap="square">
              <a:spAutoFit/>
            </a:bodyPr>
            <a:lstStyle/>
            <a:p>
              <a:r>
                <a:rPr lang="fr-FR" sz="1600" dirty="0" err="1">
                  <a:latin typeface="Constantia" pitchFamily="18" charset="0"/>
                </a:rPr>
                <a:t>Resistive</a:t>
              </a:r>
              <a:r>
                <a:rPr lang="fr-FR" sz="1600" dirty="0">
                  <a:latin typeface="Constantia" pitchFamily="18" charset="0"/>
                </a:rPr>
                <a:t> </a:t>
              </a:r>
              <a:r>
                <a:rPr lang="fr-FR" sz="1600" dirty="0" err="1">
                  <a:latin typeface="Constantia" pitchFamily="18" charset="0"/>
                </a:rPr>
                <a:t>bulk</a:t>
              </a:r>
              <a:r>
                <a:rPr lang="fr-FR" sz="1600" dirty="0">
                  <a:latin typeface="Constantia" pitchFamily="18" charset="0"/>
                </a:rPr>
                <a:t>: </a:t>
              </a:r>
              <a:r>
                <a:rPr lang="fr-FR" sz="1600" dirty="0" err="1">
                  <a:latin typeface="Constantia" pitchFamily="18" charset="0"/>
                </a:rPr>
                <a:t>continuous</a:t>
              </a:r>
              <a:r>
                <a:rPr lang="fr-FR" sz="1600" dirty="0">
                  <a:latin typeface="Constantia" pitchFamily="18" charset="0"/>
                </a:rPr>
                <a:t>  2D RC network to</a:t>
              </a:r>
              <a:r>
                <a:rPr lang="fr-FR" sz="1600" dirty="0" smtClean="0">
                  <a:latin typeface="Constantia" pitchFamily="18" charset="0"/>
                </a:rPr>
                <a:t> disperse the </a:t>
              </a:r>
              <a:r>
                <a:rPr lang="fr-FR" sz="1600" dirty="0">
                  <a:latin typeface="Constantia" pitchFamily="18" charset="0"/>
                </a:rPr>
                <a:t>charge     </a:t>
              </a:r>
            </a:p>
          </p:txBody>
        </p:sp>
      </p:grpSp>
      <p:sp>
        <p:nvSpPr>
          <p:cNvPr id="16" name="Date Placeholder 15"/>
          <p:cNvSpPr>
            <a:spLocks noGrp="1"/>
          </p:cNvSpPr>
          <p:nvPr>
            <p:ph type="dt" sz="half" idx="10"/>
          </p:nvPr>
        </p:nvSpPr>
        <p:spPr/>
        <p:txBody>
          <a:bodyPr/>
          <a:lstStyle/>
          <a:p>
            <a:r>
              <a:rPr lang="en-CA" smtClean="0"/>
              <a:t>Dixit</a:t>
            </a:r>
            <a:endParaRPr lang="en-US"/>
          </a:p>
        </p:txBody>
      </p:sp>
      <p:sp>
        <p:nvSpPr>
          <p:cNvPr id="17" name="Slide Number Placeholder 16"/>
          <p:cNvSpPr>
            <a:spLocks noGrp="1"/>
          </p:cNvSpPr>
          <p:nvPr>
            <p:ph type="sldNum" sz="quarter" idx="12"/>
          </p:nvPr>
        </p:nvSpPr>
        <p:spPr/>
        <p:txBody>
          <a:bodyPr/>
          <a:lstStyle/>
          <a:p>
            <a:fld id="{27908963-B41D-4472-B7D5-8070E85A06AA}" type="slidenum">
              <a:rPr lang="en-US" smtClean="0"/>
              <a:pPr/>
              <a:t>8</a:t>
            </a:fld>
            <a:endParaRPr lang="en-US"/>
          </a:p>
        </p:txBody>
      </p:sp>
      <p:sp>
        <p:nvSpPr>
          <p:cNvPr id="18" name="Footer Placeholder 17"/>
          <p:cNvSpPr>
            <a:spLocks noGrp="1"/>
          </p:cNvSpPr>
          <p:nvPr>
            <p:ph type="ftr" sz="quarter" idx="11"/>
          </p:nvPr>
        </p:nvSpPr>
        <p:spPr/>
        <p:txBody>
          <a:bodyPr/>
          <a:lstStyle/>
          <a:p>
            <a:pPr>
              <a:defRPr/>
            </a:pPr>
            <a:r>
              <a:rPr lang="en-US" smtClean="0"/>
              <a:t>LCWS11 Granada</a:t>
            </a:r>
            <a:endParaRPr lang="en-US" dirty="0"/>
          </a:p>
        </p:txBody>
      </p:sp>
      <p:sp>
        <p:nvSpPr>
          <p:cNvPr id="19" name="TextBox 18"/>
          <p:cNvSpPr txBox="1"/>
          <p:nvPr/>
        </p:nvSpPr>
        <p:spPr>
          <a:xfrm>
            <a:off x="220131" y="5635375"/>
            <a:ext cx="8212669" cy="707886"/>
          </a:xfrm>
          <a:prstGeom prst="rect">
            <a:avLst/>
          </a:prstGeom>
          <a:noFill/>
        </p:spPr>
        <p:txBody>
          <a:bodyPr wrap="square" rtlCol="0">
            <a:spAutoFit/>
          </a:bodyPr>
          <a:lstStyle/>
          <a:p>
            <a:r>
              <a:rPr lang="en-US" sz="2000" dirty="0" smtClean="0">
                <a:solidFill>
                  <a:srgbClr val="0000FF"/>
                </a:solidFill>
                <a:latin typeface="Verdana"/>
                <a:cs typeface="Verdana"/>
              </a:rPr>
              <a:t>The LP TPC was outfitted &amp; tested with different </a:t>
            </a:r>
            <a:r>
              <a:rPr lang="en-US" sz="2000" dirty="0" err="1" smtClean="0">
                <a:solidFill>
                  <a:srgbClr val="0000FF"/>
                </a:solidFill>
                <a:latin typeface="Verdana"/>
                <a:cs typeface="Verdana"/>
              </a:rPr>
              <a:t>Micromegas</a:t>
            </a:r>
            <a:r>
              <a:rPr lang="en-US" sz="2000" dirty="0" smtClean="0">
                <a:solidFill>
                  <a:srgbClr val="0000FF"/>
                </a:solidFill>
                <a:latin typeface="Verdana"/>
                <a:cs typeface="Verdana"/>
              </a:rPr>
              <a:t> modules (one at a time)  to compare performance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re 4"/>
          <p:cNvSpPr>
            <a:spLocks noGrp="1"/>
          </p:cNvSpPr>
          <p:nvPr>
            <p:ph type="title"/>
          </p:nvPr>
        </p:nvSpPr>
        <p:spPr>
          <a:xfrm>
            <a:off x="230832" y="0"/>
            <a:ext cx="8229600" cy="794352"/>
          </a:xfrm>
        </p:spPr>
        <p:txBody>
          <a:bodyPr>
            <a:normAutofit/>
          </a:bodyPr>
          <a:lstStyle/>
          <a:p>
            <a:r>
              <a:rPr lang="fr-FR" sz="2400" u="sng" dirty="0" err="1" smtClean="0">
                <a:effectLst/>
              </a:rPr>
              <a:t>Micromegas</a:t>
            </a:r>
            <a:r>
              <a:rPr lang="fr-FR" sz="2400" u="sng" dirty="0" smtClean="0">
                <a:effectLst/>
              </a:rPr>
              <a:t> LP TPC </a:t>
            </a:r>
            <a:r>
              <a:rPr lang="fr-FR" sz="2400" u="sng" dirty="0" err="1" smtClean="0">
                <a:effectLst/>
              </a:rPr>
              <a:t>readout</a:t>
            </a:r>
            <a:r>
              <a:rPr lang="fr-FR" sz="2400" u="sng" dirty="0" smtClean="0">
                <a:effectLst/>
              </a:rPr>
              <a:t> module pad </a:t>
            </a:r>
            <a:r>
              <a:rPr lang="fr-FR" sz="2400" u="sng" dirty="0" err="1" smtClean="0">
                <a:effectLst/>
              </a:rPr>
              <a:t>layout</a:t>
            </a:r>
            <a:endParaRPr lang="fr-FR" sz="2400" u="sng" dirty="0">
              <a:effectLst/>
            </a:endParaRPr>
          </a:p>
        </p:txBody>
      </p:sp>
      <p:pic>
        <p:nvPicPr>
          <p:cNvPr id="7" name="Picture 2" descr="D:\PROJETS\TPC\MESURES\081208-11_LP_BeamTestsMagnet_DESY\Pictures\081209_LowDrift_500ns_Animation.gif"/>
          <p:cNvPicPr>
            <a:picLocks noChangeAspect="1" noChangeArrowheads="1" noCrop="1"/>
          </p:cNvPicPr>
          <p:nvPr/>
        </p:nvPicPr>
        <p:blipFill>
          <a:blip r:embed="rId2" cstate="print"/>
          <a:srcRect/>
          <a:stretch>
            <a:fillRect/>
          </a:stretch>
        </p:blipFill>
        <p:spPr bwMode="auto">
          <a:xfrm>
            <a:off x="0" y="1916832"/>
            <a:ext cx="4640136" cy="3384376"/>
          </a:xfrm>
          <a:prstGeom prst="rect">
            <a:avLst/>
          </a:prstGeom>
          <a:noFill/>
          <a:ln w="9525">
            <a:noFill/>
            <a:miter lim="800000"/>
            <a:headEnd/>
            <a:tailEnd/>
          </a:ln>
        </p:spPr>
      </p:pic>
      <p:pic>
        <p:nvPicPr>
          <p:cNvPr id="6145" name="Picture 1"/>
          <p:cNvPicPr>
            <a:picLocks noChangeAspect="1" noChangeArrowheads="1"/>
          </p:cNvPicPr>
          <p:nvPr/>
        </p:nvPicPr>
        <p:blipFill>
          <a:blip r:embed="rId3" cstate="print"/>
          <a:srcRect/>
          <a:stretch>
            <a:fillRect/>
          </a:stretch>
        </p:blipFill>
        <p:spPr bwMode="auto">
          <a:xfrm>
            <a:off x="4932040" y="1556792"/>
            <a:ext cx="3737936" cy="4528170"/>
          </a:xfrm>
          <a:prstGeom prst="rect">
            <a:avLst/>
          </a:prstGeom>
          <a:noFill/>
          <a:ln w="9525">
            <a:noFill/>
            <a:miter lim="800000"/>
            <a:headEnd/>
            <a:tailEnd/>
          </a:ln>
          <a:effectLst/>
        </p:spPr>
      </p:pic>
      <p:sp>
        <p:nvSpPr>
          <p:cNvPr id="8" name="ZoneTexte 7"/>
          <p:cNvSpPr txBox="1"/>
          <p:nvPr/>
        </p:nvSpPr>
        <p:spPr>
          <a:xfrm>
            <a:off x="5364088" y="1196752"/>
            <a:ext cx="3096344" cy="307777"/>
          </a:xfrm>
          <a:prstGeom prst="rect">
            <a:avLst/>
          </a:prstGeom>
          <a:noFill/>
        </p:spPr>
        <p:txBody>
          <a:bodyPr wrap="square" rtlCol="0">
            <a:spAutoFit/>
          </a:bodyPr>
          <a:lstStyle/>
          <a:p>
            <a:r>
              <a:rPr lang="fr-FR" sz="1400" dirty="0" smtClean="0"/>
              <a:t>Z=20cm, 200 ns </a:t>
            </a:r>
            <a:r>
              <a:rPr lang="fr-FR" sz="1400" dirty="0" err="1" smtClean="0"/>
              <a:t>shaping</a:t>
            </a:r>
            <a:endParaRPr lang="fr-FR" sz="1400" dirty="0"/>
          </a:p>
        </p:txBody>
      </p:sp>
      <p:sp>
        <p:nvSpPr>
          <p:cNvPr id="9" name="ZoneTexte 8"/>
          <p:cNvSpPr txBox="1"/>
          <p:nvPr/>
        </p:nvSpPr>
        <p:spPr>
          <a:xfrm>
            <a:off x="4640136" y="673532"/>
            <a:ext cx="4176464" cy="523220"/>
          </a:xfrm>
          <a:prstGeom prst="rect">
            <a:avLst/>
          </a:prstGeom>
          <a:noFill/>
        </p:spPr>
        <p:txBody>
          <a:bodyPr wrap="square" rtlCol="0">
            <a:spAutoFit/>
          </a:bodyPr>
          <a:lstStyle/>
          <a:p>
            <a:r>
              <a:rPr lang="fr-FR" sz="1400" dirty="0" smtClean="0"/>
              <a:t>Relative fraction of ‘charge’ </a:t>
            </a:r>
            <a:r>
              <a:rPr lang="fr-FR" sz="1400" dirty="0" err="1" smtClean="0"/>
              <a:t>seen</a:t>
            </a:r>
            <a:r>
              <a:rPr lang="fr-FR" sz="1400" dirty="0" smtClean="0"/>
              <a:t> by the pad, vs x(pad)-x(</a:t>
            </a:r>
            <a:r>
              <a:rPr lang="fr-FR" sz="1400" dirty="0" err="1" smtClean="0"/>
              <a:t>track</a:t>
            </a:r>
            <a:r>
              <a:rPr lang="fr-FR" sz="1400" dirty="0" smtClean="0"/>
              <a:t>)</a:t>
            </a:r>
            <a:endParaRPr lang="fr-FR" sz="1400" dirty="0"/>
          </a:p>
        </p:txBody>
      </p:sp>
      <p:cxnSp>
        <p:nvCxnSpPr>
          <p:cNvPr id="11" name="Connecteur droit 10"/>
          <p:cNvCxnSpPr/>
          <p:nvPr/>
        </p:nvCxnSpPr>
        <p:spPr>
          <a:xfrm rot="5400000" flipH="1" flipV="1">
            <a:off x="5580112" y="2708920"/>
            <a:ext cx="17281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flipV="1">
            <a:off x="6228183" y="2708920"/>
            <a:ext cx="17281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rot="5400000" flipH="1" flipV="1">
            <a:off x="6876256" y="2708920"/>
            <a:ext cx="17281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flipH="1" flipV="1">
            <a:off x="5004048" y="2708920"/>
            <a:ext cx="1728192"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24780" y="5445224"/>
            <a:ext cx="4932040" cy="338554"/>
          </a:xfrm>
          <a:prstGeom prst="rect">
            <a:avLst/>
          </a:prstGeom>
          <a:noFill/>
        </p:spPr>
        <p:txBody>
          <a:bodyPr wrap="square" rtlCol="0">
            <a:spAutoFit/>
          </a:bodyPr>
          <a:lstStyle/>
          <a:p>
            <a:r>
              <a:rPr lang="fr-FR" sz="1600" dirty="0" smtClean="0">
                <a:solidFill>
                  <a:srgbClr val="0000FF"/>
                </a:solidFill>
              </a:rPr>
              <a:t>24 </a:t>
            </a:r>
            <a:r>
              <a:rPr lang="fr-FR" sz="1600" dirty="0" err="1" smtClean="0">
                <a:solidFill>
                  <a:srgbClr val="0000FF"/>
                </a:solidFill>
              </a:rPr>
              <a:t>rows</a:t>
            </a:r>
            <a:r>
              <a:rPr lang="fr-FR" sz="1600" dirty="0" smtClean="0">
                <a:solidFill>
                  <a:srgbClr val="0000FF"/>
                </a:solidFill>
              </a:rPr>
              <a:t> x 72 </a:t>
            </a:r>
            <a:r>
              <a:rPr lang="fr-FR" sz="1600" dirty="0" err="1" smtClean="0">
                <a:solidFill>
                  <a:srgbClr val="0000FF"/>
                </a:solidFill>
              </a:rPr>
              <a:t>columns</a:t>
            </a:r>
            <a:r>
              <a:rPr lang="fr-FR" sz="1600" dirty="0" smtClean="0">
                <a:solidFill>
                  <a:srgbClr val="0000FF"/>
                </a:solidFill>
              </a:rPr>
              <a:t> 3 x 6.8 mm² pads</a:t>
            </a:r>
            <a:endParaRPr lang="fr-FR" sz="1600" dirty="0">
              <a:solidFill>
                <a:srgbClr val="0000FF"/>
              </a:solidFill>
            </a:endParaRPr>
          </a:p>
        </p:txBody>
      </p:sp>
      <p:sp>
        <p:nvSpPr>
          <p:cNvPr id="19" name="ZoneTexte 18"/>
          <p:cNvSpPr txBox="1"/>
          <p:nvPr/>
        </p:nvSpPr>
        <p:spPr>
          <a:xfrm>
            <a:off x="5508104" y="6093296"/>
            <a:ext cx="2736304" cy="307777"/>
          </a:xfrm>
          <a:prstGeom prst="rect">
            <a:avLst/>
          </a:prstGeom>
          <a:noFill/>
        </p:spPr>
        <p:txBody>
          <a:bodyPr wrap="square" rtlCol="0">
            <a:spAutoFit/>
          </a:bodyPr>
          <a:lstStyle/>
          <a:p>
            <a:r>
              <a:rPr lang="fr-FR" sz="1400" dirty="0" smtClean="0"/>
              <a:t>0</a:t>
            </a:r>
            <a:endParaRPr lang="fr-FR" sz="1400" dirty="0"/>
          </a:p>
        </p:txBody>
      </p:sp>
      <p:sp>
        <p:nvSpPr>
          <p:cNvPr id="20" name="Date Placeholder 19"/>
          <p:cNvSpPr>
            <a:spLocks noGrp="1"/>
          </p:cNvSpPr>
          <p:nvPr>
            <p:ph type="dt" sz="half" idx="10"/>
          </p:nvPr>
        </p:nvSpPr>
        <p:spPr/>
        <p:txBody>
          <a:bodyPr/>
          <a:lstStyle/>
          <a:p>
            <a:r>
              <a:rPr lang="en-CA" smtClean="0"/>
              <a:t>Dixit</a:t>
            </a:r>
            <a:endParaRPr lang="en-US"/>
          </a:p>
        </p:txBody>
      </p:sp>
      <p:sp>
        <p:nvSpPr>
          <p:cNvPr id="21" name="Slide Number Placeholder 20"/>
          <p:cNvSpPr>
            <a:spLocks noGrp="1"/>
          </p:cNvSpPr>
          <p:nvPr>
            <p:ph type="sldNum" sz="quarter" idx="12"/>
          </p:nvPr>
        </p:nvSpPr>
        <p:spPr/>
        <p:txBody>
          <a:bodyPr/>
          <a:lstStyle/>
          <a:p>
            <a:fld id="{27908963-B41D-4472-B7D5-8070E85A06AA}" type="slidenum">
              <a:rPr lang="en-US" smtClean="0"/>
              <a:pPr/>
              <a:t>9</a:t>
            </a:fld>
            <a:endParaRPr lang="en-US"/>
          </a:p>
        </p:txBody>
      </p:sp>
      <p:sp>
        <p:nvSpPr>
          <p:cNvPr id="22" name="Footer Placeholder 21"/>
          <p:cNvSpPr>
            <a:spLocks noGrp="1"/>
          </p:cNvSpPr>
          <p:nvPr>
            <p:ph type="ftr" sz="quarter" idx="11"/>
          </p:nvPr>
        </p:nvSpPr>
        <p:spPr/>
        <p:txBody>
          <a:bodyPr/>
          <a:lstStyle/>
          <a:p>
            <a:pPr>
              <a:defRPr/>
            </a:pPr>
            <a:r>
              <a:rPr lang="en-US" smtClean="0"/>
              <a:t>LCWS11 Granada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200" dirty="0" err="1" smtClean="0">
            <a:solidFill>
              <a:schemeClr val="accent3">
                <a:lumMod val="50000"/>
              </a:schemeClr>
            </a:solidFill>
            <a:latin typeface="Verdana"/>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2645</TotalTime>
  <Words>1878</Words>
  <Application>Microsoft Macintosh PowerPoint</Application>
  <PresentationFormat>On-screen Show (4:3)</PresentationFormat>
  <Paragraphs>278</Paragraphs>
  <Slides>28</Slides>
  <Notes>4</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Equation</vt:lpstr>
      <vt:lpstr>Beam test of Linear Collider TPC Micromegas module with fully integrated electronics </vt:lpstr>
      <vt:lpstr>Outline</vt:lpstr>
      <vt:lpstr>The TPC central tracker for the Linear Collider</vt:lpstr>
      <vt:lpstr>Slide 4</vt:lpstr>
      <vt:lpstr>Micro-Pattern Gas Detector Options for ILD TPC Readout </vt:lpstr>
      <vt:lpstr>Charge dispersion in a MPGD with a resistive anode</vt:lpstr>
      <vt:lpstr>Large Prototype LP TPC - EUDET Test Facility at DESY</vt:lpstr>
      <vt:lpstr>LP TPC tests with a single Micromegas module (2008-10)</vt:lpstr>
      <vt:lpstr>Micromegas LP TPC readout module pad layout</vt:lpstr>
      <vt:lpstr>Slide 10</vt:lpstr>
      <vt:lpstr>Slide 11</vt:lpstr>
      <vt:lpstr>Slide 12</vt:lpstr>
      <vt:lpstr>Slide 13</vt:lpstr>
      <vt:lpstr>Slide 14</vt:lpstr>
      <vt:lpstr>Beam test of first Micromegas module with integrated electronics - May 2011 </vt:lpstr>
      <vt:lpstr>Integrated electronics for 7-module project</vt:lpstr>
      <vt:lpstr>First prototype of electronics readout board</vt:lpstr>
      <vt:lpstr>Slide 18</vt:lpstr>
      <vt:lpstr>Toward 7 Module Analysis with Marlin Integration</vt:lpstr>
      <vt:lpstr>A new Pad Response Function (PRF)</vt:lpstr>
      <vt:lpstr>Bias before and after bias calibration </vt:lpstr>
      <vt:lpstr>Slide 22</vt:lpstr>
      <vt:lpstr>Short peaking time preferable for timing &amp; two track resolution</vt:lpstr>
      <vt:lpstr>SUMMARY</vt:lpstr>
      <vt:lpstr>Slide 25</vt:lpstr>
      <vt:lpstr>Abstract </vt:lpstr>
      <vt:lpstr>Slide 27</vt:lpstr>
      <vt:lpstr>Old PRF – Ratio of two symmetric quartics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Madhu Dixit</dc:creator>
  <cp:lastModifiedBy>Madhu Dixit</cp:lastModifiedBy>
  <cp:revision>1050</cp:revision>
  <cp:lastPrinted>2011-09-22T16:50:28Z</cp:lastPrinted>
  <dcterms:created xsi:type="dcterms:W3CDTF">2011-09-27T15:26:31Z</dcterms:created>
  <dcterms:modified xsi:type="dcterms:W3CDTF">2011-09-27T15:27:49Z</dcterms:modified>
</cp:coreProperties>
</file>