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58" r:id="rId2"/>
    <p:sldId id="459" r:id="rId3"/>
    <p:sldId id="477" r:id="rId4"/>
    <p:sldId id="478" r:id="rId5"/>
    <p:sldId id="476" r:id="rId6"/>
    <p:sldId id="470" r:id="rId7"/>
    <p:sldId id="462" r:id="rId8"/>
    <p:sldId id="461" r:id="rId9"/>
    <p:sldId id="463" r:id="rId10"/>
    <p:sldId id="474" r:id="rId11"/>
    <p:sldId id="475" r:id="rId12"/>
    <p:sldId id="480" r:id="rId13"/>
    <p:sldId id="469" r:id="rId14"/>
    <p:sldId id="473" r:id="rId15"/>
    <p:sldId id="471" r:id="rId16"/>
    <p:sldId id="468" r:id="rId1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  <a:srgbClr val="0000FF"/>
    <a:srgbClr val="000099"/>
    <a:srgbClr val="996600"/>
    <a:srgbClr val="478F00"/>
    <a:srgbClr val="CC0000"/>
    <a:srgbClr val="253971"/>
    <a:srgbClr val="F8F8F8"/>
    <a:srgbClr val="5F9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3" autoAdjust="0"/>
    <p:restoredTop sz="93777" autoAdjust="0"/>
  </p:normalViewPr>
  <p:slideViewPr>
    <p:cSldViewPr snapToGrid="0" snapToObjects="1">
      <p:cViewPr varScale="1">
        <p:scale>
          <a:sx n="65" d="100"/>
          <a:sy n="65" d="100"/>
        </p:scale>
        <p:origin x="-264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-3306" y="-108"/>
      </p:cViewPr>
      <p:guideLst>
        <p:guide orient="horz" pos="3223"/>
        <p:guide pos="2236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t" anchorCtr="0" compatLnSpc="1">
            <a:prstTxWarp prst="textNoShape">
              <a:avLst/>
            </a:prstTxWarp>
          </a:bodyPr>
          <a:lstStyle>
            <a:lvl1pPr algn="l" defTabSz="94932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b" anchorCtr="0" compatLnSpc="1">
            <a:prstTxWarp prst="textNoShape">
              <a:avLst/>
            </a:prstTxWarp>
          </a:bodyPr>
          <a:lstStyle>
            <a:lvl1pPr algn="l" defTabSz="94932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ADA98F3-B49D-491B-A47B-7A9A2F26F6A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6916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t" anchorCtr="0" compatLnSpc="1">
            <a:prstTxWarp prst="textNoShape">
              <a:avLst/>
            </a:prstTxWarp>
          </a:bodyPr>
          <a:lstStyle>
            <a:lvl1pPr algn="l" defTabSz="94932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b" anchorCtr="0" compatLnSpc="1">
            <a:prstTxWarp prst="textNoShape">
              <a:avLst/>
            </a:prstTxWarp>
          </a:bodyPr>
          <a:lstStyle>
            <a:lvl1pPr algn="l" defTabSz="94932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514B6A9-369E-4A81-86F7-44FEC0B6C8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6370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0FF1E-FEB5-4021-A40B-C33391F5DF3B}" type="slidenum">
              <a:rPr lang="fr-FR" smtClean="0"/>
              <a:pPr>
                <a:defRPr/>
              </a:pPr>
              <a:t>1</a:t>
            </a:fld>
            <a:endParaRPr lang="fr-FR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smtClean="0"/>
              <a:t>I’m here to present a TPC review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 userDrawn="1"/>
        </p:nvSpPr>
        <p:spPr bwMode="auto">
          <a:xfrm>
            <a:off x="0" y="6661150"/>
            <a:ext cx="9144000" cy="0"/>
          </a:xfrm>
          <a:prstGeom prst="line">
            <a:avLst/>
          </a:prstGeom>
          <a:noFill/>
          <a:ln w="19050">
            <a:solidFill>
              <a:srgbClr val="2539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5098" y="-8792"/>
            <a:ext cx="7829006" cy="432000"/>
          </a:xfrm>
          <a:prstGeom prst="rect">
            <a:avLst/>
          </a:prstGeom>
          <a:effectLst>
            <a:outerShdw blurRad="63500" sx="184000" sy="184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>
                <a:solidFill>
                  <a:srgbClr val="E60000"/>
                </a:solidFill>
                <a:effectLst>
                  <a:outerShdw blurRad="127000" dist="25400" dir="2700000" algn="tl" rotWithShape="0">
                    <a:srgbClr val="C00000">
                      <a:alpha val="50000"/>
                    </a:srgbClr>
                  </a:outerShdw>
                </a:effectLst>
                <a:latin typeface="Bookman Old Style" pitchFamily="18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fld id="{A705C6C6-C8F2-4FE3-A149-6F738FAD387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David.Attié@cea.fr</a:t>
            </a:r>
            <a:endParaRPr lang="en-US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Fast-Neutron Imaging Detector Based on Bulk-</a:t>
            </a:r>
            <a:r>
              <a:rPr lang="en-US" dirty="0" err="1" smtClean="0"/>
              <a:t>Micromegas</a:t>
            </a:r>
            <a:r>
              <a:rPr lang="en-US" dirty="0" smtClean="0"/>
              <a:t> TPC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64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 userDrawn="1"/>
        </p:nvSpPr>
        <p:spPr bwMode="auto">
          <a:xfrm>
            <a:off x="0" y="6661150"/>
            <a:ext cx="9144000" cy="0"/>
          </a:xfrm>
          <a:prstGeom prst="line">
            <a:avLst/>
          </a:prstGeom>
          <a:noFill/>
          <a:ln w="19050">
            <a:solidFill>
              <a:srgbClr val="2539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685800" y="825500"/>
            <a:ext cx="7772400" cy="41148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505098" y="-8792"/>
            <a:ext cx="7829006" cy="432000"/>
          </a:xfrm>
          <a:prstGeom prst="rect">
            <a:avLst/>
          </a:prstGeom>
          <a:effectLst>
            <a:outerShdw blurRad="63500" sx="184000" sy="184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>
                <a:solidFill>
                  <a:srgbClr val="E60000"/>
                </a:solidFill>
                <a:effectLst>
                  <a:outerShdw blurRad="127000" dist="25400" dir="2700000" algn="tl" rotWithShape="0">
                    <a:srgbClr val="C00000">
                      <a:alpha val="50000"/>
                    </a:srgbClr>
                  </a:outerShdw>
                </a:effectLst>
                <a:latin typeface="Bookman Old Style" pitchFamily="18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fld id="{BC4A5128-43FF-4A54-BDD3-53E7667F9A1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David.Attié@cea.fr</a:t>
            </a:r>
            <a:endParaRPr lang="en-US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Fast-Neutron Imaging Detector Based on Bulk-</a:t>
            </a:r>
            <a:r>
              <a:rPr lang="en-US" dirty="0" err="1" smtClean="0"/>
              <a:t>Micromegas</a:t>
            </a:r>
            <a:r>
              <a:rPr lang="en-US" dirty="0" smtClean="0"/>
              <a:t> TPC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48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PROJETS\Fast Neutron Imaging\CONFERENCE\111023-30_IEEE_Meeting\logoirfu02quadri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281"/>
            <a:ext cx="957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17"/>
          <p:cNvSpPr>
            <a:spLocks noChangeArrowheads="1"/>
          </p:cNvSpPr>
          <p:nvPr/>
        </p:nvSpPr>
        <p:spPr bwMode="auto">
          <a:xfrm>
            <a:off x="0" y="-7938"/>
            <a:ext cx="9144000" cy="4397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/>
            <a:endParaRPr lang="fr-FR"/>
          </a:p>
        </p:txBody>
      </p:sp>
      <p:sp>
        <p:nvSpPr>
          <p:cNvPr id="1027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255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cxnSp>
        <p:nvCxnSpPr>
          <p:cNvPr id="1030" name="Connecteur droit 13"/>
          <p:cNvCxnSpPr>
            <a:cxnSpLocks noChangeShapeType="1"/>
          </p:cNvCxnSpPr>
          <p:nvPr/>
        </p:nvCxnSpPr>
        <p:spPr bwMode="auto">
          <a:xfrm>
            <a:off x="504825" y="431800"/>
            <a:ext cx="8205634" cy="0"/>
          </a:xfrm>
          <a:prstGeom prst="line">
            <a:avLst/>
          </a:prstGeom>
          <a:noFill/>
          <a:ln w="19050" algn="ctr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1" name="Line 12"/>
          <p:cNvSpPr>
            <a:spLocks noChangeShapeType="1"/>
          </p:cNvSpPr>
          <p:nvPr userDrawn="1"/>
        </p:nvSpPr>
        <p:spPr bwMode="auto">
          <a:xfrm>
            <a:off x="0" y="6661150"/>
            <a:ext cx="9144000" cy="0"/>
          </a:xfrm>
          <a:prstGeom prst="line">
            <a:avLst/>
          </a:prstGeom>
          <a:noFill/>
          <a:ln w="19050">
            <a:solidFill>
              <a:srgbClr val="2539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442200" y="6661150"/>
            <a:ext cx="1619250" cy="17938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fld id="{1DFC05F9-AEAB-4292-9302-8848F52D948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85725" y="6661150"/>
            <a:ext cx="1619250" cy="179388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David.Attié@cea.fr</a:t>
            </a:r>
            <a:endParaRPr lang="en-US" dirty="0"/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82763" y="6661150"/>
            <a:ext cx="5578475" cy="17938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Fast-Neutron Imaging Detector Based on Bulk-</a:t>
            </a:r>
            <a:r>
              <a:rPr lang="en-US" dirty="0" err="1" smtClean="0"/>
              <a:t>Micromegas</a:t>
            </a:r>
            <a:r>
              <a:rPr lang="en-US" dirty="0" smtClean="0"/>
              <a:t> TPC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0459" y="0"/>
            <a:ext cx="433541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</a:defRPr>
      </a:lvl9pPr>
    </p:titleStyle>
    <p:bodyStyle>
      <a:lvl1pPr marL="174625" indent="-17462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99"/>
          </a:solidFill>
          <a:latin typeface="Bell MT" pitchFamily="18" charset="0"/>
          <a:ea typeface="+mn-ea"/>
          <a:cs typeface="Arial" pitchFamily="34" charset="0"/>
        </a:defRPr>
      </a:lvl1pPr>
      <a:lvl2pPr marL="528638" indent="-1746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Bell MT" pitchFamily="18" charset="0"/>
          <a:cs typeface="Arial" pitchFamily="34" charset="0"/>
        </a:defRPr>
      </a:lvl2pPr>
      <a:lvl3pPr marL="881063" indent="-173038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0099"/>
          </a:solidFill>
          <a:latin typeface="Bell MT" pitchFamily="18" charset="0"/>
          <a:cs typeface="Arial" pitchFamily="34" charset="0"/>
        </a:defRPr>
      </a:lvl3pPr>
      <a:lvl4pPr marL="1252538" indent="-192088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0099"/>
          </a:solidFill>
          <a:latin typeface="Bell MT" pitchFamily="18" charset="0"/>
          <a:cs typeface="Arial" pitchFamily="34" charset="0"/>
        </a:defRPr>
      </a:lvl4pPr>
      <a:lvl5pPr marL="1611313" indent="-174625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000099"/>
          </a:solidFill>
          <a:latin typeface="Bell MT" pitchFamily="18" charset="0"/>
          <a:cs typeface="Arial" pitchFamily="34" charset="0"/>
        </a:defRPr>
      </a:lvl5pPr>
      <a:lvl6pPr marL="2068513" indent="-174625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525713" indent="-174625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982913" indent="-174625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440113" indent="-174625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611188" y="3519488"/>
            <a:ext cx="79216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 anchor="ctr"/>
          <a:lstStyle/>
          <a:p>
            <a:pPr algn="ctr">
              <a:spcBef>
                <a:spcPct val="20000"/>
              </a:spcBef>
            </a:pPr>
            <a:r>
              <a:rPr lang="en-US" sz="1800" dirty="0">
                <a:solidFill>
                  <a:srgbClr val="0000FF"/>
                </a:solidFill>
                <a:latin typeface="Bell MT" pitchFamily="18" charset="0"/>
              </a:rPr>
              <a:t>L. An</a:t>
            </a:r>
            <a:r>
              <a:rPr lang="en-US" sz="1800" baseline="30000" dirty="0">
                <a:solidFill>
                  <a:srgbClr val="0000FF"/>
                </a:solidFill>
                <a:latin typeface="Bell MT" pitchFamily="18" charset="0"/>
              </a:rPr>
              <a:t>2</a:t>
            </a:r>
            <a:r>
              <a:rPr lang="en-US" sz="1800" dirty="0">
                <a:solidFill>
                  <a:srgbClr val="0000FF"/>
                </a:solidFill>
                <a:latin typeface="Bell MT" pitchFamily="18" charset="0"/>
              </a:rPr>
              <a:t>, </a:t>
            </a:r>
            <a:r>
              <a:rPr lang="en-US" sz="1800" u="sng" dirty="0">
                <a:solidFill>
                  <a:srgbClr val="0000FF"/>
                </a:solidFill>
                <a:latin typeface="Bell MT" pitchFamily="18" charset="0"/>
              </a:rPr>
              <a:t>D. Attié</a:t>
            </a:r>
            <a:r>
              <a:rPr lang="en-US" sz="1800" baseline="30000" dirty="0">
                <a:solidFill>
                  <a:srgbClr val="0000FF"/>
                </a:solidFill>
                <a:latin typeface="Bell MT" pitchFamily="18" charset="0"/>
              </a:rPr>
              <a:t>1</a:t>
            </a:r>
            <a:r>
              <a:rPr lang="en-US" sz="1800" dirty="0">
                <a:solidFill>
                  <a:srgbClr val="0000FF"/>
                </a:solidFill>
                <a:latin typeface="Bell MT" pitchFamily="18" charset="0"/>
              </a:rPr>
              <a:t>, </a:t>
            </a:r>
            <a:r>
              <a:rPr lang="en-US" sz="1800" dirty="0" smtClean="0">
                <a:solidFill>
                  <a:srgbClr val="0000FF"/>
                </a:solidFill>
                <a:latin typeface="Bell MT" pitchFamily="18" charset="0"/>
              </a:rPr>
              <a:t>Y</a:t>
            </a:r>
            <a:r>
              <a:rPr lang="en-US" sz="1800" dirty="0">
                <a:solidFill>
                  <a:srgbClr val="0000FF"/>
                </a:solidFill>
                <a:latin typeface="Bell MT" pitchFamily="18" charset="0"/>
              </a:rPr>
              <a:t>. Chen</a:t>
            </a:r>
            <a:r>
              <a:rPr lang="en-US" sz="1800" baseline="30000" dirty="0">
                <a:solidFill>
                  <a:srgbClr val="0000FF"/>
                </a:solidFill>
                <a:latin typeface="Bell MT" pitchFamily="18" charset="0"/>
              </a:rPr>
              <a:t>2</a:t>
            </a:r>
            <a:r>
              <a:rPr lang="en-US" sz="1800" dirty="0">
                <a:solidFill>
                  <a:srgbClr val="0000FF"/>
                </a:solidFill>
                <a:latin typeface="Bell MT" pitchFamily="18" charset="0"/>
              </a:rPr>
              <a:t>, </a:t>
            </a:r>
            <a:r>
              <a:rPr lang="en-US" sz="1800" dirty="0" smtClean="0">
                <a:solidFill>
                  <a:srgbClr val="0000FF"/>
                </a:solidFill>
                <a:latin typeface="Bell MT" pitchFamily="18" charset="0"/>
              </a:rPr>
              <a:t>P. Colas</a:t>
            </a:r>
            <a:r>
              <a:rPr lang="en-US" sz="1800" baseline="30000" dirty="0" smtClean="0">
                <a:solidFill>
                  <a:srgbClr val="0000FF"/>
                </a:solidFill>
                <a:latin typeface="Bell MT" pitchFamily="18" charset="0"/>
              </a:rPr>
              <a:t>1</a:t>
            </a:r>
            <a:r>
              <a:rPr lang="en-US" sz="1800" dirty="0" smtClean="0">
                <a:solidFill>
                  <a:srgbClr val="0000FF"/>
                </a:solidFill>
                <a:latin typeface="Bell MT" pitchFamily="18" charset="0"/>
              </a:rPr>
              <a:t>, M. Riallot</a:t>
            </a:r>
            <a:r>
              <a:rPr lang="en-US" sz="1800" baseline="30000" dirty="0" smtClean="0">
                <a:solidFill>
                  <a:srgbClr val="0000FF"/>
                </a:solidFill>
                <a:latin typeface="Bell MT" pitchFamily="18" charset="0"/>
              </a:rPr>
              <a:t>1</a:t>
            </a:r>
            <a:r>
              <a:rPr lang="en-US" sz="1800" dirty="0">
                <a:solidFill>
                  <a:srgbClr val="0000FF"/>
                </a:solidFill>
                <a:latin typeface="Bell MT" pitchFamily="18" charset="0"/>
              </a:rPr>
              <a:t>, H</a:t>
            </a:r>
            <a:r>
              <a:rPr lang="en-US" sz="1800" dirty="0" smtClean="0">
                <a:solidFill>
                  <a:srgbClr val="0000FF"/>
                </a:solidFill>
                <a:latin typeface="Bell MT" pitchFamily="18" charset="0"/>
              </a:rPr>
              <a:t>. Shen</a:t>
            </a:r>
            <a:r>
              <a:rPr lang="en-US" sz="1800" baseline="30000" dirty="0" smtClean="0">
                <a:solidFill>
                  <a:srgbClr val="0000FF"/>
                </a:solidFill>
                <a:latin typeface="Bell MT" pitchFamily="18" charset="0"/>
              </a:rPr>
              <a:t>2</a:t>
            </a:r>
            <a:r>
              <a:rPr lang="en-US" sz="1800" dirty="0" smtClean="0">
                <a:solidFill>
                  <a:srgbClr val="0000FF"/>
                </a:solidFill>
                <a:latin typeface="Bell MT" pitchFamily="18" charset="0"/>
              </a:rPr>
              <a:t>, </a:t>
            </a:r>
          </a:p>
          <a:p>
            <a:pPr algn="ctr">
              <a:spcBef>
                <a:spcPct val="20000"/>
              </a:spcBef>
            </a:pPr>
            <a:r>
              <a:rPr lang="en-US" sz="1800" dirty="0" smtClean="0">
                <a:solidFill>
                  <a:srgbClr val="0000FF"/>
                </a:solidFill>
                <a:latin typeface="Bell MT" pitchFamily="18" charset="0"/>
              </a:rPr>
              <a:t>W. Wang</a:t>
            </a:r>
            <a:r>
              <a:rPr lang="en-US" sz="1800" baseline="30000" dirty="0" smtClean="0">
                <a:solidFill>
                  <a:srgbClr val="0000FF"/>
                </a:solidFill>
                <a:latin typeface="Bell MT" pitchFamily="18" charset="0"/>
              </a:rPr>
              <a:t>1,2</a:t>
            </a:r>
            <a:r>
              <a:rPr lang="en-US" sz="1800" dirty="0" smtClean="0">
                <a:solidFill>
                  <a:srgbClr val="0000FF"/>
                </a:solidFill>
                <a:latin typeface="Bell MT" pitchFamily="18" charset="0"/>
              </a:rPr>
              <a:t>, X. Wang</a:t>
            </a:r>
            <a:r>
              <a:rPr lang="en-US" sz="1800" baseline="30000" dirty="0" smtClean="0">
                <a:solidFill>
                  <a:srgbClr val="0000FF"/>
                </a:solidFill>
                <a:latin typeface="Bell MT" pitchFamily="18" charset="0"/>
              </a:rPr>
              <a:t>2</a:t>
            </a:r>
            <a:r>
              <a:rPr lang="en-US" sz="1800" dirty="0" smtClean="0">
                <a:solidFill>
                  <a:srgbClr val="0000FF"/>
                </a:solidFill>
                <a:latin typeface="Bell MT" pitchFamily="18" charset="0"/>
              </a:rPr>
              <a:t>, C. Zhang</a:t>
            </a:r>
            <a:r>
              <a:rPr lang="en-US" sz="1800" baseline="30000" dirty="0" smtClean="0">
                <a:solidFill>
                  <a:srgbClr val="0000FF"/>
                </a:solidFill>
                <a:latin typeface="Bell MT" pitchFamily="18" charset="0"/>
              </a:rPr>
              <a:t>2</a:t>
            </a:r>
            <a:r>
              <a:rPr lang="en-US" sz="1800" dirty="0" smtClean="0">
                <a:solidFill>
                  <a:srgbClr val="0000FF"/>
                </a:solidFill>
                <a:latin typeface="Bell MT" pitchFamily="18" charset="0"/>
              </a:rPr>
              <a:t>, X. Zhang</a:t>
            </a:r>
            <a:r>
              <a:rPr lang="en-US" sz="1800" baseline="30000" dirty="0" smtClean="0">
                <a:solidFill>
                  <a:srgbClr val="0000FF"/>
                </a:solidFill>
                <a:latin typeface="Bell MT" pitchFamily="18" charset="0"/>
              </a:rPr>
              <a:t>2</a:t>
            </a:r>
            <a:r>
              <a:rPr lang="en-US" sz="1800" dirty="0" smtClean="0">
                <a:solidFill>
                  <a:srgbClr val="0000FF"/>
                </a:solidFill>
                <a:latin typeface="Bell MT" pitchFamily="18" charset="0"/>
              </a:rPr>
              <a:t>, Y. Zhang</a:t>
            </a:r>
            <a:r>
              <a:rPr lang="en-US" sz="1800" baseline="30000" dirty="0" smtClean="0">
                <a:solidFill>
                  <a:srgbClr val="0000FF"/>
                </a:solidFill>
                <a:latin typeface="Bell MT" pitchFamily="18" charset="0"/>
              </a:rPr>
              <a:t>2</a:t>
            </a:r>
            <a:endParaRPr lang="en-US" sz="1800" baseline="30000" dirty="0">
              <a:solidFill>
                <a:srgbClr val="0000FF"/>
              </a:solidFill>
              <a:latin typeface="Bell MT" pitchFamily="18" charset="0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91418" tIns="45709" rIns="91418" bIns="45709" anchor="ctr"/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4100" name="Rectangle 10"/>
          <p:cNvSpPr txBox="1">
            <a:spLocks noChangeArrowheads="1"/>
          </p:cNvSpPr>
          <p:nvPr/>
        </p:nvSpPr>
        <p:spPr bwMode="auto">
          <a:xfrm>
            <a:off x="2273595" y="5181310"/>
            <a:ext cx="50276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dirty="0" smtClean="0">
                <a:solidFill>
                  <a:srgbClr val="253971"/>
                </a:solidFill>
                <a:latin typeface="Bell MT" pitchFamily="18" charset="0"/>
              </a:rPr>
              <a:t>2011 Nuclear Science Symposium</a:t>
            </a:r>
          </a:p>
          <a:p>
            <a:pPr algn="ctr" eaLnBrk="1" hangingPunct="1"/>
            <a:r>
              <a:rPr lang="en-US" sz="1600" dirty="0" smtClean="0">
                <a:solidFill>
                  <a:srgbClr val="253971"/>
                </a:solidFill>
                <a:latin typeface="Bell MT" pitchFamily="18" charset="0"/>
              </a:rPr>
              <a:t>and Medical Imaging Conference</a:t>
            </a:r>
          </a:p>
          <a:p>
            <a:pPr algn="ctr" eaLnBrk="1" hangingPunct="1"/>
            <a:r>
              <a:rPr lang="en-US" sz="1600" dirty="0" smtClean="0">
                <a:solidFill>
                  <a:srgbClr val="253971"/>
                </a:solidFill>
                <a:latin typeface="Bell MT" pitchFamily="18" charset="0"/>
              </a:rPr>
              <a:t>October 27</a:t>
            </a:r>
            <a:r>
              <a:rPr lang="en-US" sz="1600" baseline="30000" dirty="0" smtClean="0">
                <a:solidFill>
                  <a:srgbClr val="253971"/>
                </a:solidFill>
                <a:latin typeface="Bell MT" pitchFamily="18" charset="0"/>
              </a:rPr>
              <a:t>th</a:t>
            </a:r>
            <a:r>
              <a:rPr lang="en-US" sz="1600" dirty="0" smtClean="0">
                <a:solidFill>
                  <a:srgbClr val="253971"/>
                </a:solidFill>
                <a:latin typeface="Bell MT" pitchFamily="18" charset="0"/>
              </a:rPr>
              <a:t>, 2011 – Valencia, Spain </a:t>
            </a:r>
            <a:endParaRPr lang="en-US" sz="1600" dirty="0">
              <a:solidFill>
                <a:srgbClr val="253971"/>
              </a:solidFill>
              <a:latin typeface="Bell MT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11188" y="463550"/>
            <a:ext cx="7921625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8" tIns="45709" rIns="91418" bIns="45709" anchor="ctr"/>
          <a:lstStyle/>
          <a:p>
            <a:pPr 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R&amp;D of a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Fast-Neutron Imaging 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Detector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Based 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on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Bulk-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Micromegas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TPC</a:t>
            </a:r>
          </a:p>
        </p:txBody>
      </p:sp>
      <p:pic>
        <p:nvPicPr>
          <p:cNvPr id="1026" name="Picture 2" descr="D:\PROJETS\Fast Neutron Imaging\CONFERENCE\111023-30_IEEE_Meeting\logoirfu04quadri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793" y="5175046"/>
            <a:ext cx="22725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PROJETS\Fast Neutron Imaging\CONFERENCE\111023-30_IEEE_Meeting\ieee-logo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823" y="6033620"/>
            <a:ext cx="151835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3527" y="4748080"/>
            <a:ext cx="1393575" cy="139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32293" y="571493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Bell MT" pitchFamily="18" charset="0"/>
              </a:rPr>
              <a:t>(1)</a:t>
            </a:r>
            <a:endParaRPr lang="en-US" sz="1200" dirty="0">
              <a:latin typeface="Bell MT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152953" y="571493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Bell MT" pitchFamily="18" charset="0"/>
              </a:rPr>
              <a:t>(2)</a:t>
            </a:r>
            <a:endParaRPr lang="en-US" sz="1200" dirty="0">
              <a:latin typeface="Bell MT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6573620"/>
            <a:ext cx="91440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85800" y="709750"/>
            <a:ext cx="7772400" cy="4114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Located in </a:t>
            </a:r>
            <a:r>
              <a:rPr lang="en-US" sz="1800" dirty="0" err="1" smtClean="0"/>
              <a:t>Yuzhong</a:t>
            </a:r>
            <a:r>
              <a:rPr lang="en-US" sz="1800" dirty="0" smtClean="0"/>
              <a:t> (near Lanzhou city), data taking in July 2011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Intensity: ~6 ×10</a:t>
            </a:r>
            <a:r>
              <a:rPr lang="en-US" sz="1800" baseline="30000" dirty="0" smtClean="0"/>
              <a:t>6</a:t>
            </a:r>
            <a:r>
              <a:rPr lang="en-US" sz="1800" dirty="0" smtClean="0"/>
              <a:t> Hz (4π)</a:t>
            </a:r>
          </a:p>
          <a:p>
            <a:endParaRPr lang="en-US" sz="1400" dirty="0" smtClean="0"/>
          </a:p>
          <a:p>
            <a:r>
              <a:rPr lang="en-US" sz="1800" dirty="0"/>
              <a:t>Neutron energy spectrum, according to ISO </a:t>
            </a:r>
            <a:r>
              <a:rPr lang="en-US" sz="1800" dirty="0" smtClean="0"/>
              <a:t>8529 (reference </a:t>
            </a:r>
            <a:r>
              <a:rPr lang="en-US" sz="1800" dirty="0"/>
              <a:t>radiations for calibrating neutron-measuring </a:t>
            </a:r>
            <a:r>
              <a:rPr lang="en-US" sz="1800" dirty="0" smtClean="0"/>
              <a:t>devices)</a:t>
            </a:r>
            <a:endParaRPr lang="en-US" sz="1800" dirty="0"/>
          </a:p>
          <a:p>
            <a:endParaRPr lang="en-US" sz="1400" dirty="0"/>
          </a:p>
          <a:p>
            <a:r>
              <a:rPr lang="en-US" sz="1800" dirty="0" smtClean="0"/>
              <a:t>Mean energy ~4.5 MeV, up to 11 MeV</a:t>
            </a:r>
            <a:endParaRPr lang="en-US" sz="1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241</a:t>
            </a:r>
            <a:r>
              <a:rPr lang="en-US" dirty="0" smtClean="0"/>
              <a:t>Am–</a:t>
            </a:r>
            <a:r>
              <a:rPr lang="en-US" baseline="30000" dirty="0" smtClean="0"/>
              <a:t>9</a:t>
            </a:r>
            <a:r>
              <a:rPr lang="en-US" dirty="0" smtClean="0"/>
              <a:t>Be source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4A5128-43FF-4A54-BDD3-53E7667F9A1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David.Attié@cea.fr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Fast-Neutron Imaging Detector Based on Bulk-Micromegas TPC</a:t>
            </a:r>
            <a:endParaRPr lang="en-US"/>
          </a:p>
        </p:txBody>
      </p:sp>
      <p:pic>
        <p:nvPicPr>
          <p:cNvPr id="7" name="Picture 3" descr="Am-Besource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8" t="9304" r="4540" b="10277"/>
          <a:stretch/>
        </p:blipFill>
        <p:spPr>
          <a:xfrm>
            <a:off x="667146" y="3233502"/>
            <a:ext cx="5400000" cy="3159846"/>
          </a:xfrm>
          <a:prstGeom prst="rect">
            <a:avLst/>
          </a:prstGeom>
        </p:spPr>
      </p:pic>
      <p:pic>
        <p:nvPicPr>
          <p:cNvPr id="3074" name="Picture 2" descr="D:\PROJETS\Fast Neutron Imaging\CONFERENCE\111023-30_IEEE_Meeting\GIF\GIF_239\small\RUN_239_animate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682" y="3129328"/>
            <a:ext cx="2124075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698078" y="2816803"/>
            <a:ext cx="20072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kern="0" dirty="0" smtClean="0">
                <a:solidFill>
                  <a:srgbClr val="000099"/>
                </a:solidFill>
                <a:latin typeface="Bell MT" pitchFamily="18" charset="0"/>
                <a:cs typeface="Arial" pitchFamily="34" charset="0"/>
              </a:rPr>
              <a:t>Data sample from source</a:t>
            </a:r>
            <a:endParaRPr lang="en-US" sz="1400" dirty="0"/>
          </a:p>
        </p:txBody>
      </p:sp>
      <p:cxnSp>
        <p:nvCxnSpPr>
          <p:cNvPr id="10" name="Connecteur droit avec flèche 9"/>
          <p:cNvCxnSpPr/>
          <p:nvPr/>
        </p:nvCxnSpPr>
        <p:spPr bwMode="auto">
          <a:xfrm flipH="1">
            <a:off x="6698078" y="6455043"/>
            <a:ext cx="206567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Connecteur droit avec flèche 10"/>
          <p:cNvCxnSpPr/>
          <p:nvPr/>
        </p:nvCxnSpPr>
        <p:spPr bwMode="auto">
          <a:xfrm flipV="1">
            <a:off x="6489054" y="3129328"/>
            <a:ext cx="0" cy="3060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7627547" y="6301153"/>
            <a:ext cx="36420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Bell MT" pitchFamily="18" charset="0"/>
              </a:rPr>
              <a:t>36</a:t>
            </a:r>
            <a:endParaRPr lang="en-US" sz="1400" dirty="0">
              <a:latin typeface="Bell MT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6306953" y="4393145"/>
            <a:ext cx="36420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Bell MT" pitchFamily="18" charset="0"/>
              </a:rPr>
              <a:t>48</a:t>
            </a:r>
            <a:endParaRPr lang="en-US" sz="1400" dirty="0">
              <a:latin typeface="Bell MT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50614" y="6077814"/>
            <a:ext cx="332203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latin typeface="Bell MT" pitchFamily="18" charset="0"/>
              </a:rPr>
              <a:t>Energy (MeV)</a:t>
            </a:r>
            <a:endParaRPr lang="en-US" sz="1400" b="1" dirty="0">
              <a:latin typeface="Bell MT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-234244" y="4378471"/>
            <a:ext cx="2147865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latin typeface="Bell MT" pitchFamily="18" charset="0"/>
              </a:rPr>
              <a:t>Source strength</a:t>
            </a:r>
            <a:endParaRPr lang="en-US" sz="1400" b="1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61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TS\Fast Neutron Imaging\CONFERENCE\111023-30_IEEE_Meeting\RUN_239\pictures\hclust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030" y="734843"/>
            <a:ext cx="4320000" cy="290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PROJETS\Fast Neutron Imaging\CONFERENCE\111023-30_IEEE_Meeting\ANALYSIS\RUN_239_GammaOnly\pictures\hTimeOfPa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58" y="3711078"/>
            <a:ext cx="4320000" cy="292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6425" y="635915"/>
            <a:ext cx="7772400" cy="3321957"/>
          </a:xfrm>
        </p:spPr>
        <p:txBody>
          <a:bodyPr/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~ 20 cm of paraffin in front of </a:t>
            </a:r>
            <a:r>
              <a:rPr lang="fr-FR" sz="1800" b="1" dirty="0" smtClean="0">
                <a:solidFill>
                  <a:srgbClr val="0000FF"/>
                </a:solidFill>
              </a:rPr>
              <a:t>the detector</a:t>
            </a:r>
            <a:endParaRPr lang="en-US" sz="1800" b="1" dirty="0" smtClean="0">
              <a:solidFill>
                <a:srgbClr val="0000FF"/>
              </a:solidFill>
            </a:endParaRPr>
          </a:p>
          <a:p>
            <a:endParaRPr lang="en-US" sz="800" dirty="0" smtClean="0"/>
          </a:p>
          <a:p>
            <a:r>
              <a:rPr lang="en-US" sz="1800" dirty="0" smtClean="0"/>
              <a:t>Cluster size is maximum at ~4</a:t>
            </a:r>
          </a:p>
          <a:p>
            <a:endParaRPr lang="en-US" sz="800" dirty="0" smtClean="0"/>
          </a:p>
          <a:p>
            <a:r>
              <a:rPr lang="en-US" sz="1800" dirty="0" smtClean="0"/>
              <a:t>Equivalent charge: </a:t>
            </a:r>
            <a:r>
              <a:rPr lang="en-US" sz="1600" dirty="0" smtClean="0"/>
              <a:t>Landau MPV at ~40 </a:t>
            </a:r>
            <a:r>
              <a:rPr lang="en-US" sz="1600" dirty="0" err="1" smtClean="0"/>
              <a:t>keV</a:t>
            </a:r>
            <a:r>
              <a:rPr lang="en-US" sz="1800" dirty="0" smtClean="0"/>
              <a:t> </a:t>
            </a:r>
          </a:p>
          <a:p>
            <a:endParaRPr lang="en-US" sz="800" dirty="0" smtClean="0"/>
          </a:p>
          <a:p>
            <a:r>
              <a:rPr lang="en-US" sz="1800" dirty="0" smtClean="0"/>
              <a:t>Uniform time spectrum</a:t>
            </a:r>
          </a:p>
          <a:p>
            <a:pPr marL="0" indent="0">
              <a:buNone/>
            </a:pPr>
            <a:endParaRPr lang="fr-FR" sz="18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rgbClr val="E60000"/>
                </a:solidFill>
                <a:sym typeface="Wingdings" pitchFamily="2" charset="2"/>
              </a:rPr>
              <a:t> 60 </a:t>
            </a:r>
            <a:r>
              <a:rPr lang="fr-FR" sz="1800" dirty="0" err="1" smtClean="0">
                <a:solidFill>
                  <a:srgbClr val="E60000"/>
                </a:solidFill>
                <a:sym typeface="Wingdings" pitchFamily="2" charset="2"/>
              </a:rPr>
              <a:t>keV</a:t>
            </a:r>
            <a:r>
              <a:rPr lang="fr-FR" sz="1800" dirty="0" smtClean="0">
                <a:solidFill>
                  <a:srgbClr val="E60000"/>
                </a:solidFill>
                <a:sym typeface="Wingdings" pitchFamily="2" charset="2"/>
              </a:rPr>
              <a:t> (</a:t>
            </a:r>
            <a:r>
              <a:rPr lang="fr-FR" sz="1800" baseline="30000" dirty="0" smtClean="0">
                <a:solidFill>
                  <a:srgbClr val="E60000"/>
                </a:solidFill>
                <a:sym typeface="Wingdings" pitchFamily="2" charset="2"/>
              </a:rPr>
              <a:t>241</a:t>
            </a:r>
            <a:r>
              <a:rPr lang="fr-FR" sz="1800" dirty="0" smtClean="0">
                <a:solidFill>
                  <a:srgbClr val="E60000"/>
                </a:solidFill>
                <a:sym typeface="Wingdings" pitchFamily="2" charset="2"/>
              </a:rPr>
              <a:t>Am) + </a:t>
            </a:r>
            <a:r>
              <a:rPr lang="fr-FR" sz="1800" dirty="0" smtClean="0">
                <a:solidFill>
                  <a:srgbClr val="E60000"/>
                </a:solidFill>
                <a:sym typeface="Symbol"/>
              </a:rPr>
              <a:t></a:t>
            </a:r>
            <a:r>
              <a:rPr lang="fr-FR" sz="1800" dirty="0" smtClean="0">
                <a:solidFill>
                  <a:srgbClr val="E60000"/>
                </a:solidFill>
                <a:sym typeface="Wingdings" pitchFamily="2" charset="2"/>
              </a:rPr>
              <a:t> </a:t>
            </a:r>
            <a:r>
              <a:rPr lang="fr-FR" sz="1800" dirty="0" err="1" smtClean="0">
                <a:solidFill>
                  <a:srgbClr val="E60000"/>
                </a:solidFill>
                <a:sym typeface="Wingdings" pitchFamily="2" charset="2"/>
              </a:rPr>
              <a:t>from</a:t>
            </a:r>
            <a:r>
              <a:rPr lang="fr-FR" sz="1800" dirty="0" smtClean="0">
                <a:solidFill>
                  <a:srgbClr val="E60000"/>
                </a:solidFill>
                <a:sym typeface="Wingdings" pitchFamily="2" charset="2"/>
              </a:rPr>
              <a:t> neutron ?</a:t>
            </a:r>
            <a:endParaRPr lang="en-US" sz="1800" dirty="0" smtClean="0">
              <a:solidFill>
                <a:srgbClr val="E60000"/>
              </a:solidFill>
            </a:endParaRPr>
          </a:p>
          <a:p>
            <a:endParaRPr lang="en-US" sz="18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Proton/gamma-ray discrimination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4A5128-43FF-4A54-BDD3-53E7667F9A1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David.Attié@cea.fr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Fast-Neutron Imaging Detector Based on Bulk-Micromegas TPC</a:t>
            </a:r>
            <a:endParaRPr lang="en-US"/>
          </a:p>
        </p:txBody>
      </p:sp>
      <p:pic>
        <p:nvPicPr>
          <p:cNvPr id="2052" name="Picture 4" descr="D:\PROJETS\Fast Neutron Imaging\CONFERENCE\111023-30_IEEE_Meeting\RUN_239\pictures\hClusterIntCharge_Landau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234" y="3714239"/>
            <a:ext cx="4320000" cy="292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052135" y="682215"/>
            <a:ext cx="186178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Bell MT" pitchFamily="18" charset="0"/>
              </a:rPr>
              <a:t>Cluster size</a:t>
            </a:r>
            <a:endParaRPr lang="en-US" sz="1400" dirty="0">
              <a:latin typeface="Bell MT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052135" y="3677193"/>
            <a:ext cx="186178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Bell MT" pitchFamily="18" charset="0"/>
              </a:rPr>
              <a:t>Cluster charge</a:t>
            </a:r>
            <a:endParaRPr lang="en-US" sz="1400" dirty="0">
              <a:latin typeface="Bell MT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574661" y="3670297"/>
            <a:ext cx="186178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Bell MT" pitchFamily="18" charset="0"/>
              </a:rPr>
              <a:t>Time </a:t>
            </a:r>
            <a:r>
              <a:rPr lang="fr-FR" sz="1400" dirty="0" err="1" smtClean="0">
                <a:latin typeface="Bell MT" pitchFamily="18" charset="0"/>
              </a:rPr>
              <a:t>spectrum</a:t>
            </a:r>
            <a:endParaRPr lang="en-US" sz="1400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79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Proton/gamma-ray discrimination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4A5128-43FF-4A54-BDD3-53E7667F9A1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David.Attié@cea.fr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Fast-Neutron Imaging Detector Based on Bulk-Micromegas TPC</a:t>
            </a:r>
            <a:endParaRPr lang="en-US"/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396425" y="635915"/>
            <a:ext cx="7772400" cy="3321957"/>
          </a:xfrm>
        </p:spPr>
        <p:txBody>
          <a:bodyPr/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6 mm of </a:t>
            </a:r>
            <a:r>
              <a:rPr lang="en-US" sz="1800" b="1" dirty="0" err="1" smtClean="0">
                <a:solidFill>
                  <a:srgbClr val="0000FF"/>
                </a:solidFill>
              </a:rPr>
              <a:t>Pb</a:t>
            </a:r>
            <a:r>
              <a:rPr lang="en-US" sz="1800" b="1" dirty="0" smtClean="0">
                <a:solidFill>
                  <a:srgbClr val="0000FF"/>
                </a:solidFill>
              </a:rPr>
              <a:t> in front of 8 </a:t>
            </a:r>
            <a:r>
              <a:rPr lang="en-US" sz="1800" b="1" dirty="0">
                <a:solidFill>
                  <a:srgbClr val="0000FF"/>
                </a:solidFill>
              </a:rPr>
              <a:t>c</a:t>
            </a:r>
            <a:r>
              <a:rPr lang="en-US" sz="1800" b="1" dirty="0" smtClean="0">
                <a:solidFill>
                  <a:srgbClr val="0000FF"/>
                </a:solidFill>
              </a:rPr>
              <a:t>m of paraffin</a:t>
            </a:r>
          </a:p>
          <a:p>
            <a:pPr marL="173038" indent="-173038">
              <a:buNone/>
            </a:pPr>
            <a:r>
              <a:rPr lang="fr-FR" sz="1800" b="1" dirty="0" smtClean="0">
                <a:solidFill>
                  <a:srgbClr val="0000FF"/>
                </a:solidFill>
              </a:rPr>
              <a:t>	</a:t>
            </a:r>
            <a:r>
              <a:rPr lang="fr-FR" sz="1800" b="1" dirty="0" err="1" smtClean="0">
                <a:solidFill>
                  <a:srgbClr val="0000FF"/>
                </a:solidFill>
              </a:rPr>
              <a:t>before</a:t>
            </a:r>
            <a:r>
              <a:rPr lang="fr-FR" sz="1800" b="1" dirty="0" smtClean="0">
                <a:solidFill>
                  <a:srgbClr val="0000FF"/>
                </a:solidFill>
              </a:rPr>
              <a:t> detector</a:t>
            </a:r>
            <a:endParaRPr lang="en-US" sz="1800" b="1" dirty="0" smtClean="0">
              <a:solidFill>
                <a:srgbClr val="0000FF"/>
              </a:solidFill>
            </a:endParaRPr>
          </a:p>
          <a:p>
            <a:endParaRPr lang="en-US" sz="800" dirty="0" smtClean="0"/>
          </a:p>
          <a:p>
            <a:r>
              <a:rPr lang="en-US" sz="1800" dirty="0" smtClean="0"/>
              <a:t>Smaller cluster size </a:t>
            </a:r>
          </a:p>
          <a:p>
            <a:endParaRPr lang="en-US" sz="800" dirty="0" smtClean="0"/>
          </a:p>
          <a:p>
            <a:r>
              <a:rPr lang="en-US" sz="1800" dirty="0" smtClean="0"/>
              <a:t>Equivalent charge: p</a:t>
            </a:r>
            <a:r>
              <a:rPr lang="en-US" sz="1600" dirty="0" smtClean="0"/>
              <a:t>eak at ~110 </a:t>
            </a:r>
            <a:r>
              <a:rPr lang="en-US" sz="1600" dirty="0" err="1" smtClean="0"/>
              <a:t>keV</a:t>
            </a:r>
            <a:endParaRPr lang="en-US" sz="1600" dirty="0"/>
          </a:p>
          <a:p>
            <a:pPr marL="173038" indent="-173038">
              <a:buNone/>
            </a:pPr>
            <a:r>
              <a:rPr lang="en-US" sz="1600" dirty="0" smtClean="0"/>
              <a:t>	+ continuum up to 1 MeV</a:t>
            </a:r>
          </a:p>
          <a:p>
            <a:endParaRPr lang="en-US" sz="800" dirty="0" smtClean="0"/>
          </a:p>
          <a:p>
            <a:r>
              <a:rPr lang="en-US" sz="1800" dirty="0" smtClean="0"/>
              <a:t>Doublet in time structure</a:t>
            </a:r>
          </a:p>
          <a:p>
            <a:endParaRPr lang="fr-FR" sz="1200" dirty="0"/>
          </a:p>
          <a:p>
            <a:pPr marL="0" indent="0">
              <a:buNone/>
            </a:pPr>
            <a:r>
              <a:rPr lang="fr-FR" sz="1800" dirty="0">
                <a:sym typeface="Wingdings" pitchFamily="2" charset="2"/>
              </a:rPr>
              <a:t> </a:t>
            </a:r>
            <a:r>
              <a:rPr lang="fr-FR" sz="1800" dirty="0" smtClean="0">
                <a:sym typeface="Wingdings" pitchFamily="2" charset="2"/>
              </a:rPr>
              <a:t>  </a:t>
            </a:r>
            <a:r>
              <a:rPr lang="fr-FR" sz="1800" dirty="0" smtClean="0">
                <a:solidFill>
                  <a:srgbClr val="E60000"/>
                </a:solidFill>
                <a:sym typeface="Wingdings" pitchFamily="2" charset="2"/>
              </a:rPr>
              <a:t> neutron signature ?</a:t>
            </a:r>
            <a:endParaRPr lang="en-US" sz="1400" dirty="0" smtClean="0">
              <a:solidFill>
                <a:srgbClr val="E60000"/>
              </a:solidFill>
            </a:endParaRPr>
          </a:p>
          <a:p>
            <a:endParaRPr lang="fr-FR" sz="1800" dirty="0"/>
          </a:p>
          <a:p>
            <a:endParaRPr lang="en-US" sz="1800" dirty="0"/>
          </a:p>
        </p:txBody>
      </p:sp>
      <p:pic>
        <p:nvPicPr>
          <p:cNvPr id="14" name="Picture 7" descr="D:\PROJETS\Fast Neutron Imaging\CONFERENCE\111023-30_IEEE_Meeting\ANALYSIS\RUN_227_Proton\pictures\hTimeOfPa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11" y="3711077"/>
            <a:ext cx="4320000" cy="292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PROJETS\Fast Neutron Imaging\CONFERENCE\111023-30_IEEE_Meeting\ANALYSIS\RUN_227_Proton\pictures\hclust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730" y="734843"/>
            <a:ext cx="4320000" cy="292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PROJETS\Fast Neutron Imaging\CONFERENCE\111023-30_IEEE_Meeting\ANALYSIS\RUN_227_Proton\pictures\hClusterIntCharg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029" y="3714239"/>
            <a:ext cx="4320000" cy="292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052135" y="682215"/>
            <a:ext cx="186178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Bell MT" pitchFamily="18" charset="0"/>
              </a:rPr>
              <a:t>Cluster size</a:t>
            </a:r>
            <a:endParaRPr lang="en-US" sz="1400" dirty="0">
              <a:latin typeface="Bell MT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052135" y="3677193"/>
            <a:ext cx="186178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Bell MT" pitchFamily="18" charset="0"/>
              </a:rPr>
              <a:t>Cluster charge</a:t>
            </a:r>
            <a:endParaRPr lang="en-US" sz="1400" dirty="0">
              <a:latin typeface="Bell MT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574661" y="3670297"/>
            <a:ext cx="186178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Bell MT" pitchFamily="18" charset="0"/>
              </a:rPr>
              <a:t>Time </a:t>
            </a:r>
            <a:r>
              <a:rPr lang="fr-FR" sz="1400" dirty="0" err="1" smtClean="0">
                <a:latin typeface="Bell MT" pitchFamily="18" charset="0"/>
              </a:rPr>
              <a:t>spectrum</a:t>
            </a:r>
            <a:endParaRPr lang="en-US" sz="1400" dirty="0">
              <a:latin typeface="Bell MT" pitchFamily="18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 bwMode="auto">
          <a:xfrm>
            <a:off x="2563430" y="4722471"/>
            <a:ext cx="0" cy="3356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E6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Ellipse 17"/>
          <p:cNvSpPr/>
          <p:nvPr/>
        </p:nvSpPr>
        <p:spPr bwMode="auto">
          <a:xfrm>
            <a:off x="5382227" y="4336395"/>
            <a:ext cx="555586" cy="1678329"/>
          </a:xfrm>
          <a:prstGeom prst="ellipse">
            <a:avLst/>
          </a:prstGeom>
          <a:noFill/>
          <a:ln w="12700" cap="flat" cmpd="sng" algn="ctr">
            <a:solidFill>
              <a:srgbClr val="E6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51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PROJETS\Fast Neutron Imaging\CONFERENCE\111023-30_IEEE_Meeting\ANALYSIS\Im_RUN_72_LZU\ReIma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296" y="3377495"/>
            <a:ext cx="45339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PROJETS\Fast Neutron Imaging\CONFERENCE\111023-30_IEEE_Meeting\ANALYSIS\Im_RUN_72_LZU\cADC_R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241" y="457075"/>
            <a:ext cx="45339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PROJETS\Fast Neutron Imaging\PHOTOS\Juillet 2011\Paul\P1020575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7991" y="3799947"/>
            <a:ext cx="2520000" cy="242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Imaging with Lanzhou mask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4A5128-43FF-4A54-BDD3-53E7667F9A1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David.Attié@cea.fr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Fast-Neutron Imaging Detector Based on Bulk-Micromegas TPC</a:t>
            </a:r>
            <a:endParaRPr lang="en-US"/>
          </a:p>
        </p:txBody>
      </p:sp>
      <p:pic>
        <p:nvPicPr>
          <p:cNvPr id="2050" name="Picture 2" descr="D:\PROJETS\Fast Neutron Imaging\PHOTOS\Collimateurs\DSCN0372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7992" y="934357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785098" y="577095"/>
            <a:ext cx="1524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00099"/>
                </a:solidFill>
                <a:latin typeface="Bell MT" pitchFamily="18" charset="0"/>
                <a:sym typeface="Symbol"/>
              </a:rPr>
              <a:t>Thickness: 17 </a:t>
            </a:r>
            <a:r>
              <a:rPr lang="en-US" sz="1400" smtClean="0">
                <a:solidFill>
                  <a:srgbClr val="000099"/>
                </a:solidFill>
                <a:latin typeface="Bell MT" pitchFamily="18" charset="0"/>
              </a:rPr>
              <a:t>mm</a:t>
            </a:r>
            <a:endParaRPr lang="en-US" sz="140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rot="16200000">
            <a:off x="111156" y="1829794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00099"/>
                </a:solidFill>
                <a:latin typeface="Bell MT" pitchFamily="18" charset="0"/>
                <a:sym typeface="Symbol"/>
              </a:rPr>
              <a:t>3 </a:t>
            </a:r>
            <a:r>
              <a:rPr lang="en-US" sz="1400" smtClean="0">
                <a:solidFill>
                  <a:srgbClr val="000099"/>
                </a:solidFill>
                <a:latin typeface="Bell MT" pitchFamily="18" charset="0"/>
              </a:rPr>
              <a:t>mm</a:t>
            </a:r>
            <a:endParaRPr lang="en-US" sz="140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303028" y="3107818"/>
            <a:ext cx="429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00099"/>
                </a:solidFill>
                <a:latin typeface="Bell MT" pitchFamily="18" charset="0"/>
                <a:sym typeface="Symbol"/>
              </a:rPr>
              <a:t>Pb</a:t>
            </a:r>
            <a:endParaRPr lang="en-US" sz="140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113713" y="6231917"/>
            <a:ext cx="808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99"/>
                </a:solidFill>
                <a:latin typeface="Bell MT" pitchFamily="18" charset="0"/>
                <a:sym typeface="Symbol"/>
              </a:rPr>
              <a:t>Paraffin</a:t>
            </a:r>
            <a:endParaRPr lang="en-US" sz="1400" dirty="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220313" y="3255934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  <a:latin typeface="Bell MT" pitchFamily="18" charset="0"/>
                <a:sym typeface="Symbol"/>
              </a:rPr>
              <a:t>+</a:t>
            </a:r>
            <a:endParaRPr lang="en-US" sz="4000" b="1" dirty="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 bwMode="auto">
          <a:xfrm>
            <a:off x="3207659" y="4695066"/>
            <a:ext cx="1619487" cy="44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99"/>
                </a:solidFill>
                <a:latin typeface="Bell MT" pitchFamily="18" charset="0"/>
                <a:ea typeface="+mn-ea"/>
                <a:cs typeface="Arial" pitchFamily="34" charset="0"/>
              </a:defRPr>
            </a:lvl1pPr>
            <a:lvl2pPr marL="52863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2pPr>
            <a:lvl3pPr marL="8810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3pPr>
            <a:lvl4pPr marL="1252538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4pPr>
            <a:lvl5pPr marL="161131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5pPr>
            <a:lvl6pPr marL="20685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257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829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401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1800" b="1" smtClean="0"/>
              <a:t>Imaging</a:t>
            </a:r>
            <a:endParaRPr lang="en-US" sz="1800" b="1"/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 bwMode="auto">
          <a:xfrm>
            <a:off x="3202192" y="1740996"/>
            <a:ext cx="1619487" cy="75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99"/>
                </a:solidFill>
                <a:latin typeface="Bell MT" pitchFamily="18" charset="0"/>
                <a:ea typeface="+mn-ea"/>
                <a:cs typeface="Arial" pitchFamily="34" charset="0"/>
              </a:defRPr>
            </a:lvl1pPr>
            <a:lvl2pPr marL="52863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2pPr>
            <a:lvl3pPr marL="8810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3pPr>
            <a:lvl4pPr marL="1252538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4pPr>
            <a:lvl5pPr marL="161131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5pPr>
            <a:lvl6pPr marL="20685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257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829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401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1800" b="1" dirty="0" smtClean="0"/>
              <a:t>Counting</a:t>
            </a:r>
          </a:p>
          <a:p>
            <a:pPr algn="ctr">
              <a:buFontTx/>
              <a:buNone/>
            </a:pPr>
            <a:r>
              <a:rPr lang="fr-FR" sz="1800" b="1" dirty="0" smtClean="0"/>
              <a:t>mode</a:t>
            </a:r>
            <a:endParaRPr lang="en-US" sz="1800" b="1" dirty="0"/>
          </a:p>
        </p:txBody>
      </p:sp>
      <p:sp>
        <p:nvSpPr>
          <p:cNvPr id="22" name="Accolade fermante 21"/>
          <p:cNvSpPr/>
          <p:nvPr/>
        </p:nvSpPr>
        <p:spPr bwMode="auto">
          <a:xfrm>
            <a:off x="2784337" y="899632"/>
            <a:ext cx="181581" cy="5400000"/>
          </a:xfrm>
          <a:prstGeom prst="rightBrac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3" name="Connecteur droit 22"/>
          <p:cNvCxnSpPr>
            <a:stCxn id="22" idx="1"/>
          </p:cNvCxnSpPr>
          <p:nvPr/>
        </p:nvCxnSpPr>
        <p:spPr bwMode="auto">
          <a:xfrm flipV="1">
            <a:off x="2965918" y="2465408"/>
            <a:ext cx="455950" cy="11342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Connecteur droit 23"/>
          <p:cNvCxnSpPr>
            <a:stCxn id="22" idx="1"/>
          </p:cNvCxnSpPr>
          <p:nvPr/>
        </p:nvCxnSpPr>
        <p:spPr bwMode="auto">
          <a:xfrm>
            <a:off x="2965918" y="3599632"/>
            <a:ext cx="455950" cy="106070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Connecteur droit avec flèche 24"/>
          <p:cNvCxnSpPr/>
          <p:nvPr/>
        </p:nvCxnSpPr>
        <p:spPr bwMode="auto">
          <a:xfrm>
            <a:off x="3421868" y="2476981"/>
            <a:ext cx="131006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Connecteur droit avec flèche 25"/>
          <p:cNvCxnSpPr/>
          <p:nvPr/>
        </p:nvCxnSpPr>
        <p:spPr bwMode="auto">
          <a:xfrm>
            <a:off x="3421868" y="4671916"/>
            <a:ext cx="1315535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Connecteur droit avec flèche 28"/>
          <p:cNvCxnSpPr/>
          <p:nvPr/>
        </p:nvCxnSpPr>
        <p:spPr bwMode="auto">
          <a:xfrm>
            <a:off x="687893" y="2057275"/>
            <a:ext cx="180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37" name="Connecteur droit avec flèche 36"/>
          <p:cNvCxnSpPr/>
          <p:nvPr/>
        </p:nvCxnSpPr>
        <p:spPr bwMode="auto">
          <a:xfrm flipH="1">
            <a:off x="938093" y="2070775"/>
            <a:ext cx="180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27" name="ZoneTexte 26"/>
          <p:cNvSpPr txBox="1"/>
          <p:nvPr/>
        </p:nvSpPr>
        <p:spPr>
          <a:xfrm>
            <a:off x="3102014" y="5388599"/>
            <a:ext cx="1629921" cy="584775"/>
          </a:xfrm>
          <a:prstGeom prst="rect">
            <a:avLst/>
          </a:prstGeom>
          <a:noFill/>
          <a:ln>
            <a:solidFill>
              <a:srgbClr val="E6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rgbClr val="E60000"/>
                </a:solidFill>
                <a:latin typeface="Bell MT" pitchFamily="18" charset="0"/>
              </a:rPr>
              <a:t>Tracking</a:t>
            </a:r>
            <a:r>
              <a:rPr lang="fr-FR" sz="1600" dirty="0" smtClean="0">
                <a:solidFill>
                  <a:srgbClr val="E60000"/>
                </a:solidFill>
                <a:latin typeface="Bell MT" pitchFamily="18" charset="0"/>
              </a:rPr>
              <a:t> +</a:t>
            </a:r>
            <a:r>
              <a:rPr lang="en-US" sz="1600" dirty="0" smtClean="0">
                <a:solidFill>
                  <a:srgbClr val="E60000"/>
                </a:solidFill>
                <a:latin typeface="Bell MT" pitchFamily="18" charset="0"/>
              </a:rPr>
              <a:t>cuts in time &amp; charge</a:t>
            </a:r>
            <a:endParaRPr lang="en-US" sz="1600" dirty="0">
              <a:solidFill>
                <a:srgbClr val="E60000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37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PROJETS\Fast Neutron Imaging\CONFERENCE\111023-30_IEEE_Meeting\ANALYSIS\Im_RUN_81_CEA\ReIma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552" y="3394398"/>
            <a:ext cx="45339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PROJETS\Fast Neutron Imaging\CONFERENCE\111023-30_IEEE_Meeting\ANALYSIS\Im_RUN_81_CEA\cADC_R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182" y="460768"/>
            <a:ext cx="45339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Imaging with CEA mask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4A5128-43FF-4A54-BDD3-53E7667F9A1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David.Attié@cea.fr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Fast-Neutron Imaging Detector Based on Bulk-Micromegas TPC</a:t>
            </a:r>
            <a:endParaRPr lang="en-US"/>
          </a:p>
        </p:txBody>
      </p:sp>
      <p:pic>
        <p:nvPicPr>
          <p:cNvPr id="10" name="Picture 3" descr="D:\PROJETS\Fast Neutron Imaging\PHOTOS\Collimateurs\DSCN037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4336" y="934357"/>
            <a:ext cx="252000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264337" y="3799947"/>
            <a:ext cx="2520000" cy="2421604"/>
            <a:chOff x="612351" y="3603172"/>
            <a:chExt cx="2520000" cy="2421604"/>
          </a:xfrm>
        </p:grpSpPr>
        <p:pic>
          <p:nvPicPr>
            <p:cNvPr id="2052" name="Picture 4" descr="D:\PROJETS\Fast Neutron Imaging\PHOTOS\Juillet 2011\Paul\P1020575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9602"/>
            <a:stretch/>
          </p:blipFill>
          <p:spPr bwMode="auto">
            <a:xfrm>
              <a:off x="612351" y="3603172"/>
              <a:ext cx="2520000" cy="2421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 bwMode="auto">
            <a:xfrm>
              <a:off x="2906486" y="3603172"/>
              <a:ext cx="225865" cy="242160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19" name="Espace réservé du contenu 2"/>
          <p:cNvSpPr txBox="1">
            <a:spLocks/>
          </p:cNvSpPr>
          <p:nvPr/>
        </p:nvSpPr>
        <p:spPr bwMode="auto">
          <a:xfrm>
            <a:off x="3202192" y="1740996"/>
            <a:ext cx="1619487" cy="75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99"/>
                </a:solidFill>
                <a:latin typeface="Bell MT" pitchFamily="18" charset="0"/>
                <a:ea typeface="+mn-ea"/>
                <a:cs typeface="Arial" pitchFamily="34" charset="0"/>
              </a:defRPr>
            </a:lvl1pPr>
            <a:lvl2pPr marL="52863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2pPr>
            <a:lvl3pPr marL="8810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3pPr>
            <a:lvl4pPr marL="1252538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4pPr>
            <a:lvl5pPr marL="161131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5pPr>
            <a:lvl6pPr marL="20685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257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829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401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1800" b="1" dirty="0" smtClean="0"/>
              <a:t>Counting</a:t>
            </a:r>
          </a:p>
          <a:p>
            <a:pPr algn="ctr">
              <a:buFontTx/>
              <a:buNone/>
            </a:pPr>
            <a:r>
              <a:rPr lang="fr-FR" sz="1800" b="1" dirty="0"/>
              <a:t>m</a:t>
            </a:r>
            <a:r>
              <a:rPr lang="fr-FR" sz="1800" b="1" dirty="0" smtClean="0"/>
              <a:t>ode</a:t>
            </a:r>
            <a:endParaRPr lang="en-US" sz="18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785098" y="577095"/>
            <a:ext cx="1524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00099"/>
                </a:solidFill>
                <a:latin typeface="Bell MT" pitchFamily="18" charset="0"/>
                <a:sym typeface="Symbol"/>
              </a:rPr>
              <a:t>Thickness: 17 </a:t>
            </a:r>
            <a:r>
              <a:rPr lang="en-US" sz="1400" smtClean="0">
                <a:solidFill>
                  <a:srgbClr val="000099"/>
                </a:solidFill>
                <a:latin typeface="Bell MT" pitchFamily="18" charset="0"/>
              </a:rPr>
              <a:t>mm</a:t>
            </a:r>
            <a:endParaRPr lang="en-US" sz="140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 rot="16200000">
            <a:off x="88006" y="1829794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00099"/>
                </a:solidFill>
                <a:latin typeface="Bell MT" pitchFamily="18" charset="0"/>
                <a:sym typeface="Symbol"/>
              </a:rPr>
              <a:t>3 </a:t>
            </a:r>
            <a:r>
              <a:rPr lang="en-US" sz="1400" smtClean="0">
                <a:solidFill>
                  <a:srgbClr val="000099"/>
                </a:solidFill>
                <a:latin typeface="Bell MT" pitchFamily="18" charset="0"/>
              </a:rPr>
              <a:t>mm</a:t>
            </a:r>
            <a:endParaRPr lang="en-US" sz="140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279878" y="3107818"/>
            <a:ext cx="429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00099"/>
                </a:solidFill>
                <a:latin typeface="Bell MT" pitchFamily="18" charset="0"/>
                <a:sym typeface="Symbol"/>
              </a:rPr>
              <a:t>Pb</a:t>
            </a:r>
            <a:endParaRPr lang="en-US" sz="140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090563" y="6231917"/>
            <a:ext cx="808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99"/>
                </a:solidFill>
                <a:latin typeface="Bell MT" pitchFamily="18" charset="0"/>
                <a:sym typeface="Symbol"/>
              </a:rPr>
              <a:t>Paraffin</a:t>
            </a:r>
            <a:endParaRPr lang="en-US" sz="1400" dirty="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24" name="Espace réservé du contenu 2"/>
          <p:cNvSpPr txBox="1">
            <a:spLocks/>
          </p:cNvSpPr>
          <p:nvPr/>
        </p:nvSpPr>
        <p:spPr bwMode="auto">
          <a:xfrm>
            <a:off x="3207659" y="4695066"/>
            <a:ext cx="1619487" cy="44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99"/>
                </a:solidFill>
                <a:latin typeface="Bell MT" pitchFamily="18" charset="0"/>
                <a:ea typeface="+mn-ea"/>
                <a:cs typeface="Arial" pitchFamily="34" charset="0"/>
              </a:defRPr>
            </a:lvl1pPr>
            <a:lvl2pPr marL="52863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2pPr>
            <a:lvl3pPr marL="8810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3pPr>
            <a:lvl4pPr marL="1252538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4pPr>
            <a:lvl5pPr marL="161131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5pPr>
            <a:lvl6pPr marL="20685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257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829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401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1800" b="1" smtClean="0"/>
              <a:t>Imaging</a:t>
            </a:r>
            <a:endParaRPr lang="en-US" sz="1800" b="1"/>
          </a:p>
        </p:txBody>
      </p:sp>
      <p:cxnSp>
        <p:nvCxnSpPr>
          <p:cNvPr id="37" name="Connecteur droit avec flèche 36"/>
          <p:cNvCxnSpPr/>
          <p:nvPr/>
        </p:nvCxnSpPr>
        <p:spPr bwMode="auto">
          <a:xfrm>
            <a:off x="699468" y="2057275"/>
            <a:ext cx="180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38" name="Connecteur droit avec flèche 37"/>
          <p:cNvCxnSpPr/>
          <p:nvPr/>
        </p:nvCxnSpPr>
        <p:spPr bwMode="auto">
          <a:xfrm flipH="1">
            <a:off x="949668" y="2070775"/>
            <a:ext cx="180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27" name="ZoneTexte 26"/>
          <p:cNvSpPr txBox="1"/>
          <p:nvPr/>
        </p:nvSpPr>
        <p:spPr>
          <a:xfrm>
            <a:off x="3102014" y="5388599"/>
            <a:ext cx="1629921" cy="584775"/>
          </a:xfrm>
          <a:prstGeom prst="rect">
            <a:avLst/>
          </a:prstGeom>
          <a:noFill/>
          <a:ln>
            <a:solidFill>
              <a:srgbClr val="E6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rgbClr val="E60000"/>
                </a:solidFill>
                <a:latin typeface="Bell MT" pitchFamily="18" charset="0"/>
              </a:rPr>
              <a:t>Tracking</a:t>
            </a:r>
            <a:r>
              <a:rPr lang="fr-FR" sz="1600" dirty="0" smtClean="0">
                <a:solidFill>
                  <a:srgbClr val="E60000"/>
                </a:solidFill>
                <a:latin typeface="Bell MT" pitchFamily="18" charset="0"/>
              </a:rPr>
              <a:t> +</a:t>
            </a:r>
            <a:r>
              <a:rPr lang="en-US" sz="1600" dirty="0" smtClean="0">
                <a:solidFill>
                  <a:srgbClr val="E60000"/>
                </a:solidFill>
                <a:latin typeface="Bell MT" pitchFamily="18" charset="0"/>
              </a:rPr>
              <a:t>cuts in time &amp; charge</a:t>
            </a:r>
            <a:endParaRPr lang="en-US" sz="1600" dirty="0">
              <a:solidFill>
                <a:srgbClr val="E60000"/>
              </a:solidFill>
              <a:latin typeface="Bell MT" pitchFamily="18" charset="0"/>
            </a:endParaRPr>
          </a:p>
        </p:txBody>
      </p:sp>
      <p:sp>
        <p:nvSpPr>
          <p:cNvPr id="28" name="Accolade fermante 27"/>
          <p:cNvSpPr/>
          <p:nvPr/>
        </p:nvSpPr>
        <p:spPr bwMode="auto">
          <a:xfrm>
            <a:off x="2784337" y="899632"/>
            <a:ext cx="181581" cy="5400000"/>
          </a:xfrm>
          <a:prstGeom prst="rightBrac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9" name="Connecteur droit 28"/>
          <p:cNvCxnSpPr>
            <a:stCxn id="28" idx="1"/>
          </p:cNvCxnSpPr>
          <p:nvPr/>
        </p:nvCxnSpPr>
        <p:spPr bwMode="auto">
          <a:xfrm flipV="1">
            <a:off x="2965918" y="2465408"/>
            <a:ext cx="455950" cy="11342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Connecteur droit 29"/>
          <p:cNvCxnSpPr>
            <a:stCxn id="28" idx="1"/>
          </p:cNvCxnSpPr>
          <p:nvPr/>
        </p:nvCxnSpPr>
        <p:spPr bwMode="auto">
          <a:xfrm>
            <a:off x="2965918" y="3599632"/>
            <a:ext cx="455950" cy="106070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Connecteur droit avec flèche 31"/>
          <p:cNvCxnSpPr/>
          <p:nvPr/>
        </p:nvCxnSpPr>
        <p:spPr bwMode="auto">
          <a:xfrm>
            <a:off x="3421868" y="2476981"/>
            <a:ext cx="131006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Connecteur droit avec flèche 38"/>
          <p:cNvCxnSpPr/>
          <p:nvPr/>
        </p:nvCxnSpPr>
        <p:spPr bwMode="auto">
          <a:xfrm>
            <a:off x="3421868" y="4671916"/>
            <a:ext cx="1315535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ZoneTexte 39"/>
          <p:cNvSpPr txBox="1"/>
          <p:nvPr/>
        </p:nvSpPr>
        <p:spPr>
          <a:xfrm>
            <a:off x="1220313" y="3255934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  <a:latin typeface="Bell MT" pitchFamily="18" charset="0"/>
                <a:sym typeface="Symbol"/>
              </a:rPr>
              <a:t>+</a:t>
            </a:r>
            <a:endParaRPr lang="en-US" sz="4000" b="1" dirty="0">
              <a:solidFill>
                <a:srgbClr val="000099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17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PROJETS\Fast Neutron Imaging\CONFERENCE\111023-30_IEEE_Meeting\ANALYSIS\Im_RUN_25_Slot\ReIma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3421566"/>
            <a:ext cx="4533901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PROJETS\Fast Neutron Imaging\CONFERENCE\111023-30_IEEE_Meeting\ANALYSIS\Im_RUN_101_Slot\ReIma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0" y="3416782"/>
            <a:ext cx="453390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Imaging using others masks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4A5128-43FF-4A54-BDD3-53E7667F9A1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David.Attié@cea.fr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Fast-Neutron Imaging Detector Based on Bulk-Micromegas TPC</a:t>
            </a:r>
            <a:endParaRPr lang="en-US"/>
          </a:p>
        </p:txBody>
      </p:sp>
      <p:pic>
        <p:nvPicPr>
          <p:cNvPr id="4098" name="Picture 2" descr="D:\PROJETS\Fast Neutron Imaging\PHOTOS\Collimateurs\DSCN037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120" y="776696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PROJETS\Fast Neutron Imaging\PHOTOS\Collimateurs\DSCN037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8182" y="782418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178867" y="2317476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00099"/>
                </a:solidFill>
                <a:latin typeface="Bell MT" pitchFamily="18" charset="0"/>
              </a:rPr>
              <a:t>1.5 mm</a:t>
            </a:r>
            <a:endParaRPr lang="en-US" sz="140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222407" y="1501022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00099"/>
                </a:solidFill>
                <a:latin typeface="Bell MT" pitchFamily="18" charset="0"/>
              </a:rPr>
              <a:t>3 mm</a:t>
            </a:r>
            <a:endParaRPr lang="en-US" sz="140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856753" y="2317476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00099"/>
                </a:solidFill>
                <a:latin typeface="Bell MT" pitchFamily="18" charset="0"/>
              </a:rPr>
              <a:t>3.5 mm</a:t>
            </a:r>
            <a:endParaRPr lang="en-US" sz="140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878525" y="1501021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00099"/>
                </a:solidFill>
                <a:latin typeface="Bell MT" pitchFamily="18" charset="0"/>
              </a:rPr>
              <a:t>5 mm</a:t>
            </a:r>
            <a:endParaRPr lang="en-US" sz="140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979294" y="3158033"/>
            <a:ext cx="923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00099"/>
                </a:solidFill>
                <a:latin typeface="Bell MT" pitchFamily="18" charset="0"/>
                <a:sym typeface="Symbol"/>
              </a:rPr>
              <a:t></a:t>
            </a:r>
            <a:r>
              <a:rPr lang="en-US" sz="1400" smtClean="0">
                <a:solidFill>
                  <a:srgbClr val="000099"/>
                </a:solidFill>
                <a:latin typeface="Bell MT" pitchFamily="18" charset="0"/>
              </a:rPr>
              <a:t>2.5 mm</a:t>
            </a:r>
            <a:endParaRPr lang="en-US" sz="140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945682" y="467451"/>
            <a:ext cx="1524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00099"/>
                </a:solidFill>
                <a:latin typeface="Bell MT" pitchFamily="18" charset="0"/>
                <a:sym typeface="Symbol"/>
              </a:rPr>
              <a:t>Thickness: 17 </a:t>
            </a:r>
            <a:r>
              <a:rPr lang="en-US" sz="1400" smtClean="0">
                <a:solidFill>
                  <a:srgbClr val="000099"/>
                </a:solidFill>
                <a:latin typeface="Bell MT" pitchFamily="18" charset="0"/>
              </a:rPr>
              <a:t>mm</a:t>
            </a:r>
            <a:endParaRPr lang="en-US" sz="1400">
              <a:solidFill>
                <a:srgbClr val="000099"/>
              </a:solidFill>
              <a:latin typeface="Bell MT" pitchFamily="18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 bwMode="auto">
          <a:xfrm>
            <a:off x="6216146" y="2271318"/>
            <a:ext cx="0" cy="180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18" name="Connecteur droit avec flèche 17"/>
          <p:cNvCxnSpPr/>
          <p:nvPr/>
        </p:nvCxnSpPr>
        <p:spPr bwMode="auto">
          <a:xfrm flipV="1">
            <a:off x="6216146" y="2481845"/>
            <a:ext cx="0" cy="180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3526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July 2011, the detector is ready for neutron imaging data taking</a:t>
            </a:r>
          </a:p>
          <a:p>
            <a:endParaRPr lang="en-US" dirty="0" smtClean="0"/>
          </a:p>
          <a:p>
            <a:r>
              <a:rPr lang="en-US" dirty="0" smtClean="0"/>
              <a:t>Still need to </a:t>
            </a:r>
            <a:r>
              <a:rPr lang="en-US" dirty="0"/>
              <a:t>o</a:t>
            </a:r>
            <a:r>
              <a:rPr lang="en-US" dirty="0" smtClean="0"/>
              <a:t>ptimize the converter and the drift space</a:t>
            </a:r>
          </a:p>
          <a:p>
            <a:endParaRPr lang="en-US" dirty="0" smtClean="0"/>
          </a:p>
          <a:p>
            <a:r>
              <a:rPr lang="en-US" dirty="0" smtClean="0"/>
              <a:t>Find and use a high flux of fast neutron beam (D-T source) to avoid gamma-ray from source</a:t>
            </a:r>
          </a:p>
          <a:p>
            <a:endParaRPr lang="en-US" dirty="0" smtClean="0"/>
          </a:p>
          <a:p>
            <a:r>
              <a:rPr lang="en-US" dirty="0" smtClean="0"/>
              <a:t>Proton/gamma-ray discrimination should be improved by taking data with better neutron and gamma-ray stoppers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4A5128-43FF-4A54-BDD3-53E7667F9A1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David.Attié@cea.fr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Fast-Neutron Imaging Detector Based on Bulk-Micromegas TPC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11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4A5128-43FF-4A54-BDD3-53E7667F9A1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David.Attié@cea.fr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Fast-Neutron Imaging Detector Based on Bulk-Micromegas TPC</a:t>
            </a:r>
            <a:endParaRPr lang="en-US" dirty="0"/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533395" y="825500"/>
            <a:ext cx="8251371" cy="4114800"/>
          </a:xfrm>
        </p:spPr>
        <p:txBody>
          <a:bodyPr/>
          <a:lstStyle/>
          <a:p>
            <a:r>
              <a:rPr lang="en-US" sz="2200" dirty="0" smtClean="0"/>
              <a:t>Introduction: </a:t>
            </a:r>
            <a:r>
              <a:rPr lang="en-US" sz="2400" dirty="0" smtClean="0"/>
              <a:t>idea </a:t>
            </a:r>
            <a:r>
              <a:rPr lang="en-US" sz="2400" dirty="0"/>
              <a:t>of </a:t>
            </a:r>
            <a:r>
              <a:rPr lang="en-US" sz="2400" dirty="0" smtClean="0"/>
              <a:t>Fast Neutron Imaging </a:t>
            </a:r>
            <a:r>
              <a:rPr lang="en-US" sz="2400" dirty="0"/>
              <a:t>detector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err="1" smtClean="0"/>
              <a:t>Micromegas</a:t>
            </a:r>
            <a:r>
              <a:rPr lang="en-US" sz="2200" dirty="0" smtClean="0"/>
              <a:t> TPC for neutron imaging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Description of T2K electronics and the detector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Data analysis and results</a:t>
            </a:r>
          </a:p>
          <a:p>
            <a:endParaRPr lang="en-US" sz="2200" dirty="0" smtClean="0"/>
          </a:p>
          <a:p>
            <a:r>
              <a:rPr lang="en-US" sz="2200" dirty="0" smtClean="0"/>
              <a:t>Conclusion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0281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202" y="1676229"/>
            <a:ext cx="3600000" cy="463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61257" y="673099"/>
            <a:ext cx="8315583" cy="5684157"/>
          </a:xfrm>
        </p:spPr>
        <p:txBody>
          <a:bodyPr/>
          <a:lstStyle/>
          <a:p>
            <a:r>
              <a:rPr lang="en-US" dirty="0" smtClean="0"/>
              <a:t>Characteristics expected of Fast Neutron Imaging detector based on TPC:</a:t>
            </a:r>
          </a:p>
          <a:p>
            <a:endParaRPr lang="en-US" sz="1000" dirty="0"/>
          </a:p>
          <a:p>
            <a:pPr marL="450850" indent="-277813">
              <a:buFont typeface="+mj-lt"/>
              <a:buAutoNum type="arabicPeriod"/>
            </a:pPr>
            <a:r>
              <a:rPr lang="en-US" sz="1800" dirty="0" smtClean="0"/>
              <a:t>High </a:t>
            </a:r>
            <a:r>
              <a:rPr lang="en-US" sz="1800" dirty="0"/>
              <a:t>spatial resolution: &lt;</a:t>
            </a:r>
            <a:r>
              <a:rPr lang="en-US" sz="1800" dirty="0" smtClean="0"/>
              <a:t>100 µm</a:t>
            </a:r>
            <a:endParaRPr lang="en-US" sz="1800" dirty="0"/>
          </a:p>
          <a:p>
            <a:pPr marL="450850" indent="-450850">
              <a:buNone/>
            </a:pPr>
            <a:r>
              <a:rPr lang="en-US" sz="1800" dirty="0" smtClean="0"/>
              <a:t>	</a:t>
            </a:r>
            <a:r>
              <a:rPr lang="en-US" sz="1600" dirty="0" smtClean="0"/>
              <a:t>high </a:t>
            </a:r>
            <a:r>
              <a:rPr lang="en-US" sz="1600" dirty="0"/>
              <a:t>quality </a:t>
            </a:r>
            <a:r>
              <a:rPr lang="en-US" sz="1600" dirty="0" smtClean="0"/>
              <a:t>imaging </a:t>
            </a:r>
            <a:r>
              <a:rPr lang="fr-FR" sz="1600" dirty="0" err="1" smtClean="0"/>
              <a:t>from</a:t>
            </a:r>
            <a:r>
              <a:rPr lang="fr-FR" sz="1600" dirty="0" smtClean="0"/>
              <a:t> Micro-Pattern </a:t>
            </a:r>
            <a:r>
              <a:rPr lang="fr-FR" sz="1600" dirty="0" err="1" smtClean="0"/>
              <a:t>Gas</a:t>
            </a:r>
            <a:r>
              <a:rPr lang="fr-FR" sz="1600" dirty="0" smtClean="0"/>
              <a:t> Detector</a:t>
            </a:r>
          </a:p>
          <a:p>
            <a:pPr marL="450850" indent="-450850">
              <a:buNone/>
            </a:pPr>
            <a:r>
              <a:rPr lang="fr-FR" sz="1600" dirty="0"/>
              <a:t>	</a:t>
            </a:r>
            <a:r>
              <a:rPr lang="fr-FR" sz="1600" dirty="0" smtClean="0"/>
              <a:t>as </a:t>
            </a:r>
            <a:r>
              <a:rPr lang="en-US" sz="1600" dirty="0" smtClean="0"/>
              <a:t>Micro-Mesh </a:t>
            </a:r>
            <a:r>
              <a:rPr lang="en-US" sz="1600" dirty="0"/>
              <a:t>Gaseous Structure (</a:t>
            </a:r>
            <a:r>
              <a:rPr lang="en-US" sz="1600" dirty="0" err="1"/>
              <a:t>Micromegas</a:t>
            </a:r>
            <a:r>
              <a:rPr lang="en-US" sz="1600" dirty="0"/>
              <a:t>)</a:t>
            </a:r>
          </a:p>
          <a:p>
            <a:endParaRPr lang="en-US" sz="1000" dirty="0"/>
          </a:p>
          <a:p>
            <a:pPr marL="450850" lvl="1" indent="-277813">
              <a:buFont typeface="+mj-lt"/>
              <a:buAutoNum type="arabicPeriod" startAt="2"/>
            </a:pPr>
            <a:r>
              <a:rPr lang="en-US" sz="1800" dirty="0" smtClean="0"/>
              <a:t>Low </a:t>
            </a:r>
            <a:r>
              <a:rPr lang="en-US" sz="1800" dirty="0"/>
              <a:t>efficiency: ~ 0.01-1%, </a:t>
            </a:r>
            <a:endParaRPr lang="en-US" sz="1800" dirty="0" smtClean="0"/>
          </a:p>
          <a:p>
            <a:pPr marL="717550" lvl="1" indent="-266700"/>
            <a:r>
              <a:rPr lang="en-US" sz="1600" dirty="0" smtClean="0"/>
              <a:t>subject to thickness </a:t>
            </a:r>
            <a:r>
              <a:rPr lang="en-US" sz="1600" dirty="0"/>
              <a:t>and kind of </a:t>
            </a:r>
            <a:r>
              <a:rPr lang="en-US" sz="1600" dirty="0" smtClean="0"/>
              <a:t>converter</a:t>
            </a:r>
          </a:p>
          <a:p>
            <a:pPr marL="717550" lvl="1" indent="-266700"/>
            <a:r>
              <a:rPr lang="en-US" sz="1600" dirty="0" smtClean="0"/>
              <a:t>suitable </a:t>
            </a:r>
            <a:r>
              <a:rPr lang="en-US" sz="1600" dirty="0"/>
              <a:t>for </a:t>
            </a:r>
            <a:r>
              <a:rPr lang="en-US" sz="1600" dirty="0" smtClean="0"/>
              <a:t>beam monitor/profile </a:t>
            </a:r>
            <a:endParaRPr lang="en-US" sz="1600" dirty="0"/>
          </a:p>
          <a:p>
            <a:pPr marL="717550" lvl="1" indent="-266700"/>
            <a:r>
              <a:rPr lang="en-US" sz="1600" dirty="0" smtClean="0"/>
              <a:t>imaging  in very high flux</a:t>
            </a:r>
            <a:endParaRPr lang="en-US" sz="1600" dirty="0"/>
          </a:p>
          <a:p>
            <a:endParaRPr lang="fr-FR" dirty="0" smtClean="0"/>
          </a:p>
          <a:p>
            <a:r>
              <a:rPr lang="en-US" dirty="0" smtClean="0"/>
              <a:t>Simulation tools:</a:t>
            </a:r>
          </a:p>
          <a:p>
            <a:pPr lvl="1"/>
            <a:r>
              <a:rPr lang="en-US" sz="1800" dirty="0" smtClean="0"/>
              <a:t> Geant4 (physics processes)</a:t>
            </a:r>
          </a:p>
          <a:p>
            <a:pPr lvl="1"/>
            <a:r>
              <a:rPr lang="en-US" sz="1800" dirty="0"/>
              <a:t> </a:t>
            </a:r>
            <a:r>
              <a:rPr lang="en-US" sz="1800" dirty="0" smtClean="0"/>
              <a:t>Garfield (gas processes): </a:t>
            </a:r>
          </a:p>
          <a:p>
            <a:pPr lvl="2"/>
            <a:r>
              <a:rPr lang="en-US" dirty="0" smtClean="0"/>
              <a:t>ionization </a:t>
            </a:r>
            <a:r>
              <a:rPr lang="en-US" dirty="0"/>
              <a:t>energy</a:t>
            </a:r>
          </a:p>
          <a:p>
            <a:pPr lvl="2"/>
            <a:r>
              <a:rPr lang="en-US" dirty="0" smtClean="0"/>
              <a:t>electron </a:t>
            </a:r>
            <a:r>
              <a:rPr lang="en-US" dirty="0"/>
              <a:t>drift velocity</a:t>
            </a:r>
            <a:endParaRPr lang="en-US" dirty="0" smtClean="0"/>
          </a:p>
          <a:p>
            <a:pPr lvl="2"/>
            <a:r>
              <a:rPr lang="en-US" dirty="0" smtClean="0"/>
              <a:t>electron avalanche</a:t>
            </a:r>
          </a:p>
          <a:p>
            <a:pPr lvl="2"/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</a:t>
            </a:r>
            <a:r>
              <a:rPr lang="en-US" dirty="0"/>
              <a:t>and simulation </a:t>
            </a:r>
            <a:r>
              <a:rPr lang="en-US" dirty="0" smtClean="0"/>
              <a:t>of </a:t>
            </a:r>
            <a:r>
              <a:rPr lang="en-US" dirty="0"/>
              <a:t>FNI detector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4A5128-43FF-4A54-BDD3-53E7667F9A1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David.Attié@cea.fr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Fast-Neutron Imaging Detector Based on Bulk-Micromegas TPC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72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Simulation by Geant4 + Garfield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4A5128-43FF-4A54-BDD3-53E7667F9A1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David.Attié@cea.fr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Fast-Neutron Imaging Detector Based on Bulk-Micromegas TPC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84" y="558412"/>
            <a:ext cx="389682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94" y="558412"/>
            <a:ext cx="418153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5" name="Espace réservé du contenu 1"/>
          <p:cNvSpPr>
            <a:spLocks noGrp="1"/>
          </p:cNvSpPr>
          <p:nvPr>
            <p:ph idx="1"/>
          </p:nvPr>
        </p:nvSpPr>
        <p:spPr>
          <a:xfrm>
            <a:off x="424069" y="4691403"/>
            <a:ext cx="4533900" cy="1558471"/>
          </a:xfrm>
        </p:spPr>
        <p:txBody>
          <a:bodyPr/>
          <a:lstStyle/>
          <a:p>
            <a:r>
              <a:rPr lang="en-GB" altLang="zh-CN" dirty="0">
                <a:solidFill>
                  <a:srgbClr val="FF0000"/>
                </a:solidFill>
              </a:rPr>
              <a:t>Data </a:t>
            </a:r>
            <a:r>
              <a:rPr lang="en-GB" altLang="zh-CN" dirty="0" smtClean="0">
                <a:solidFill>
                  <a:srgbClr val="FF0000"/>
                </a:solidFill>
              </a:rPr>
              <a:t>reconstruction </a:t>
            </a:r>
            <a:r>
              <a:rPr lang="en-GB" altLang="zh-CN" dirty="0">
                <a:solidFill>
                  <a:srgbClr val="FF0000"/>
                </a:solidFill>
              </a:rPr>
              <a:t>method</a:t>
            </a:r>
            <a:r>
              <a:rPr lang="en-GB" altLang="zh-CN" dirty="0"/>
              <a:t>:</a:t>
            </a:r>
          </a:p>
          <a:p>
            <a:pPr lvl="1"/>
            <a:r>
              <a:rPr lang="en-GB" altLang="zh-CN" sz="1600" dirty="0"/>
              <a:t>i</a:t>
            </a:r>
            <a:r>
              <a:rPr lang="en-GB" altLang="zh-CN" sz="1600" dirty="0" smtClean="0"/>
              <a:t>dentify cluster (track)</a:t>
            </a:r>
          </a:p>
          <a:p>
            <a:pPr lvl="1"/>
            <a:r>
              <a:rPr lang="en-GB" altLang="zh-CN" sz="1600" dirty="0"/>
              <a:t>e</a:t>
            </a:r>
            <a:r>
              <a:rPr lang="en-GB" altLang="zh-CN" sz="1600" dirty="0" smtClean="0"/>
              <a:t>xtract hit position where the time is maximum </a:t>
            </a:r>
            <a:r>
              <a:rPr lang="en-GB" altLang="zh-CN" sz="1600" dirty="0" err="1" smtClean="0"/>
              <a:t>t</a:t>
            </a:r>
            <a:r>
              <a:rPr lang="en-GB" altLang="zh-CN" sz="1600" baseline="-25000" dirty="0" err="1" smtClean="0"/>
              <a:t>max</a:t>
            </a:r>
            <a:r>
              <a:rPr lang="en-GB" altLang="zh-CN" sz="1600" dirty="0"/>
              <a:t> </a:t>
            </a:r>
            <a:r>
              <a:rPr lang="en-GB" altLang="zh-CN" sz="1600" dirty="0" smtClean="0">
                <a:sym typeface="Wingdings" pitchFamily="2" charset="2"/>
              </a:rPr>
              <a:t> i</a:t>
            </a:r>
            <a:r>
              <a:rPr lang="en-GB" altLang="zh-CN" sz="1600" dirty="0" smtClean="0"/>
              <a:t>nteraction point</a:t>
            </a:r>
          </a:p>
          <a:p>
            <a:pPr lvl="1"/>
            <a:r>
              <a:rPr lang="en-GB" altLang="zh-CN" sz="1600" dirty="0" smtClean="0"/>
              <a:t>integrate all events </a:t>
            </a:r>
            <a:r>
              <a:rPr lang="en-GB" altLang="zh-CN" sz="1600" dirty="0" smtClean="0">
                <a:sym typeface="Wingdings" pitchFamily="2" charset="2"/>
              </a:rPr>
              <a:t> image</a:t>
            </a:r>
            <a:endParaRPr lang="en-GB" altLang="zh-CN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19369" y="3338990"/>
            <a:ext cx="23050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Bell MT" pitchFamily="18" charset="0"/>
              </a:rPr>
              <a:t>Neutron event interacting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Bell MT" pitchFamily="18" charset="0"/>
              </a:rPr>
              <a:t>with </a:t>
            </a:r>
            <a:r>
              <a:rPr lang="en-US" sz="1400" dirty="0">
                <a:solidFill>
                  <a:schemeClr val="bg1"/>
                </a:solidFill>
                <a:latin typeface="Bell MT" pitchFamily="18" charset="0"/>
              </a:rPr>
              <a:t>polyethylene foil </a:t>
            </a:r>
            <a:endParaRPr lang="en-US" sz="1400" dirty="0" smtClean="0">
              <a:solidFill>
                <a:schemeClr val="bg1"/>
              </a:solidFill>
              <a:latin typeface="Bell MT" pitchFamily="18" charset="0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Bell MT" pitchFamily="18" charset="0"/>
              </a:rPr>
              <a:t>and knocking </a:t>
            </a:r>
            <a:r>
              <a:rPr lang="en-US" sz="1400" dirty="0">
                <a:solidFill>
                  <a:schemeClr val="bg1"/>
                </a:solidFill>
                <a:latin typeface="Bell MT" pitchFamily="18" charset="0"/>
              </a:rPr>
              <a:t>out a proton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085863" y="144384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712914" y="987281"/>
            <a:ext cx="10004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Bell MT" pitchFamily="18" charset="0"/>
              </a:rPr>
              <a:t>Garfield</a:t>
            </a:r>
            <a:endParaRPr lang="en-US" sz="1400" dirty="0">
              <a:latin typeface="Bell MT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67865" y="3531283"/>
            <a:ext cx="10004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Bell MT" pitchFamily="18" charset="0"/>
              </a:rPr>
              <a:t>Avalanches</a:t>
            </a:r>
            <a:endParaRPr lang="en-US" sz="1400" dirty="0">
              <a:latin typeface="Bell MT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156166" y="61794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>
                <a:solidFill>
                  <a:srgbClr val="92D050"/>
                </a:solidFill>
                <a:latin typeface="Bell MT" pitchFamily="18" charset="0"/>
              </a:rPr>
              <a:t>n</a:t>
            </a:r>
            <a:endParaRPr lang="en-US" sz="1800" dirty="0">
              <a:solidFill>
                <a:srgbClr val="92D050"/>
              </a:solidFill>
              <a:latin typeface="Bell MT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749839" y="216679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>
                <a:solidFill>
                  <a:srgbClr val="0000FF"/>
                </a:solidFill>
                <a:latin typeface="Bell MT" pitchFamily="18" charset="0"/>
              </a:rPr>
              <a:t>p</a:t>
            </a:r>
            <a:endParaRPr lang="en-US" sz="1800" dirty="0">
              <a:solidFill>
                <a:srgbClr val="0000FF"/>
              </a:solidFill>
              <a:latin typeface="Bell MT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37776" y="2525814"/>
            <a:ext cx="12685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Bell MT" pitchFamily="18" charset="0"/>
              </a:rPr>
              <a:t>e- avalanche</a:t>
            </a:r>
            <a:endParaRPr lang="en-US" sz="1400" dirty="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68266" y="966787"/>
            <a:ext cx="12001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Bell MT" pitchFamily="18" charset="0"/>
              </a:rPr>
              <a:t>Drift lines from primary ionization e-</a:t>
            </a:r>
            <a:endParaRPr lang="en-US" sz="1400" dirty="0">
              <a:latin typeface="Bell M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13764" y="1905180"/>
            <a:ext cx="1000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B050"/>
                </a:solidFill>
                <a:latin typeface="Bell MT" pitchFamily="18" charset="0"/>
              </a:rPr>
              <a:t>Proton </a:t>
            </a:r>
            <a:r>
              <a:rPr lang="fr-FR" sz="1400" b="1" dirty="0" err="1" smtClean="0">
                <a:solidFill>
                  <a:srgbClr val="00B050"/>
                </a:solidFill>
                <a:latin typeface="Bell MT" pitchFamily="18" charset="0"/>
              </a:rPr>
              <a:t>track</a:t>
            </a:r>
            <a:endParaRPr lang="en-US" sz="1400" b="1" dirty="0">
              <a:solidFill>
                <a:srgbClr val="00B050"/>
              </a:solidFill>
              <a:latin typeface="Bell MT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80395" y="6078624"/>
            <a:ext cx="1752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Bell MT" pitchFamily="18" charset="0"/>
              </a:rPr>
              <a:t>X-Y readout plan</a:t>
            </a:r>
            <a:endParaRPr lang="en-US" sz="1400" dirty="0">
              <a:latin typeface="Bell MT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rot="16200000">
            <a:off x="4051283" y="5083036"/>
            <a:ext cx="1752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Bell MT" pitchFamily="18" charset="0"/>
              </a:rPr>
              <a:t>Drift time</a:t>
            </a:r>
            <a:endParaRPr lang="en-US" sz="1400" dirty="0">
              <a:latin typeface="Bell MT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94" y="4310517"/>
            <a:ext cx="4533900" cy="229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1" y="4347030"/>
            <a:ext cx="4181475" cy="225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7270670" y="5811385"/>
            <a:ext cx="12650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Bell MT" pitchFamily="18" charset="0"/>
                <a:sym typeface="Symbol"/>
              </a:rPr>
              <a:t></a:t>
            </a:r>
            <a:r>
              <a:rPr lang="en-GB" sz="1600" dirty="0" smtClean="0">
                <a:solidFill>
                  <a:srgbClr val="FF0000"/>
                </a:solidFill>
                <a:latin typeface="Bell MT" pitchFamily="18" charset="0"/>
              </a:rPr>
              <a:t> </a:t>
            </a:r>
            <a:r>
              <a:rPr lang="en-GB" altLang="zh-CN" sz="1600" dirty="0">
                <a:solidFill>
                  <a:srgbClr val="FF0000"/>
                </a:solidFill>
                <a:latin typeface="Bell MT" pitchFamily="18" charset="0"/>
              </a:rPr>
              <a:t>= </a:t>
            </a:r>
            <a:r>
              <a:rPr lang="en-GB" altLang="zh-CN" sz="1600" dirty="0" smtClean="0">
                <a:solidFill>
                  <a:srgbClr val="FF0000"/>
                </a:solidFill>
                <a:latin typeface="Bell MT" pitchFamily="18" charset="0"/>
              </a:rPr>
              <a:t>91.9 µm</a:t>
            </a:r>
            <a:endParaRPr lang="en-US" altLang="zh-CN" sz="1600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8017965" y="4567918"/>
            <a:ext cx="431800" cy="431800"/>
          </a:xfrm>
          <a:prstGeom prst="ellipse">
            <a:avLst/>
          </a:prstGeom>
          <a:solidFill>
            <a:srgbClr val="00FF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1400" dirty="0" smtClean="0">
                <a:latin typeface="Bell MT" pitchFamily="18" charset="0"/>
              </a:rPr>
              <a:t>p</a:t>
            </a:r>
            <a:endParaRPr lang="en-US" sz="1400" dirty="0">
              <a:latin typeface="Bell MT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4029780" y="5425100"/>
            <a:ext cx="17751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Bell MT" pitchFamily="18" charset="0"/>
              </a:rPr>
              <a:t>Avalanche drift time</a:t>
            </a:r>
            <a:endParaRPr lang="en-US" sz="1400" dirty="0">
              <a:latin typeface="Bell MT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38270" y="6005724"/>
            <a:ext cx="15444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 smtClean="0">
                <a:latin typeface="Bell MT" pitchFamily="18" charset="0"/>
              </a:rPr>
              <a:t>y-z </a:t>
            </a:r>
            <a:r>
              <a:rPr lang="fr-FR" sz="1400" dirty="0" err="1" smtClean="0">
                <a:latin typeface="Bell MT" pitchFamily="18" charset="0"/>
              </a:rPr>
              <a:t>readout</a:t>
            </a:r>
            <a:r>
              <a:rPr lang="fr-FR" sz="1400" dirty="0" smtClean="0">
                <a:latin typeface="Bell MT" pitchFamily="18" charset="0"/>
              </a:rPr>
              <a:t> plane</a:t>
            </a:r>
            <a:endParaRPr lang="en-US" sz="1400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41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1" grpId="0"/>
      <p:bldP spid="13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Geant4 simulation for converter efficiency 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4A5128-43FF-4A54-BDD3-53E7667F9A1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David.Attié@cea.fr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Fast-Neutron Imaging Detector Based on Bulk-Micromegas TPC</a:t>
            </a:r>
            <a:endParaRPr lang="en-US"/>
          </a:p>
        </p:txBody>
      </p:sp>
      <p:grpSp>
        <p:nvGrpSpPr>
          <p:cNvPr id="11" name="Groupe 10"/>
          <p:cNvGrpSpPr/>
          <p:nvPr/>
        </p:nvGrpSpPr>
        <p:grpSpPr>
          <a:xfrm>
            <a:off x="4359391" y="2338086"/>
            <a:ext cx="3082810" cy="4079444"/>
            <a:chOff x="1467833" y="1916832"/>
            <a:chExt cx="4649034" cy="4048917"/>
          </a:xfrm>
        </p:grpSpPr>
        <p:sp>
          <p:nvSpPr>
            <p:cNvPr id="12" name="Cube 11"/>
            <p:cNvSpPr/>
            <p:nvPr/>
          </p:nvSpPr>
          <p:spPr>
            <a:xfrm>
              <a:off x="2195736" y="1916832"/>
              <a:ext cx="2088232" cy="3456384"/>
            </a:xfrm>
            <a:prstGeom prst="cube">
              <a:avLst>
                <a:gd name="adj" fmla="val 35961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solidFill>
                    <a:prstClr val="white"/>
                  </a:solidFill>
                  <a:latin typeface="Bell MT" pitchFamily="18" charset="0"/>
                </a:rPr>
                <a:t>CH2</a:t>
              </a:r>
              <a:endParaRPr lang="en-US" sz="1400">
                <a:solidFill>
                  <a:prstClr val="white"/>
                </a:solidFill>
                <a:latin typeface="Bell MT" pitchFamily="18" charset="0"/>
              </a:endParaRPr>
            </a:p>
          </p:txBody>
        </p:sp>
        <p:sp>
          <p:nvSpPr>
            <p:cNvPr id="13" name="Cube 12"/>
            <p:cNvSpPr/>
            <p:nvPr/>
          </p:nvSpPr>
          <p:spPr>
            <a:xfrm>
              <a:off x="3491880" y="1916832"/>
              <a:ext cx="2079848" cy="3456384"/>
            </a:xfrm>
            <a:prstGeom prst="cube">
              <a:avLst>
                <a:gd name="adj" fmla="val 35961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solidFill>
                    <a:prstClr val="black"/>
                  </a:solidFill>
                  <a:latin typeface="Bell MT" pitchFamily="18" charset="0"/>
                </a:rPr>
                <a:t>gas</a:t>
              </a:r>
              <a:endParaRPr lang="en-US" sz="1400">
                <a:solidFill>
                  <a:prstClr val="black"/>
                </a:solidFill>
                <a:latin typeface="Bell MT" pitchFamily="18" charset="0"/>
              </a:endParaRPr>
            </a:p>
          </p:txBody>
        </p:sp>
        <p:cxnSp>
          <p:nvCxnSpPr>
            <p:cNvPr id="14" name="Connecteur droit avec flèche 13"/>
            <p:cNvCxnSpPr/>
            <p:nvPr/>
          </p:nvCxnSpPr>
          <p:spPr>
            <a:xfrm>
              <a:off x="1467833" y="3789039"/>
              <a:ext cx="72790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/>
            <p:cNvSpPr txBox="1"/>
            <p:nvPr/>
          </p:nvSpPr>
          <p:spPr>
            <a:xfrm>
              <a:off x="1467833" y="3208082"/>
              <a:ext cx="318705" cy="462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prstClr val="black"/>
                  </a:solidFill>
                  <a:latin typeface="Bell MT" pitchFamily="18" charset="0"/>
                </a:rPr>
                <a:t>n</a:t>
              </a:r>
              <a:endParaRPr lang="en-US" sz="1400">
                <a:solidFill>
                  <a:prstClr val="black"/>
                </a:solidFill>
                <a:latin typeface="Bell MT" pitchFamily="18" charset="0"/>
              </a:endParaRPr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>
              <a:off x="4014503" y="3763273"/>
              <a:ext cx="1800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3745039" y="3390873"/>
              <a:ext cx="516986" cy="462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prstClr val="black"/>
                  </a:solidFill>
                  <a:latin typeface="Bell MT" pitchFamily="18" charset="0"/>
                </a:rPr>
                <a:t>n, p</a:t>
              </a:r>
              <a:endParaRPr lang="en-US" sz="1400">
                <a:solidFill>
                  <a:prstClr val="black"/>
                </a:solidFill>
                <a:latin typeface="Bell MT" pitchFamily="18" charset="0"/>
              </a:endParaRPr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>
              <a:off x="2195736" y="5517232"/>
              <a:ext cx="1296144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>
              <a:off x="3497754" y="5519711"/>
              <a:ext cx="1296144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flipV="1">
              <a:off x="5065012" y="4422634"/>
              <a:ext cx="749691" cy="950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/>
            <p:nvPr/>
          </p:nvCxnSpPr>
          <p:spPr>
            <a:xfrm flipV="1">
              <a:off x="5839545" y="1916834"/>
              <a:ext cx="0" cy="250579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3829370" y="5503310"/>
              <a:ext cx="607941" cy="462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prstClr val="black"/>
                  </a:solidFill>
                  <a:latin typeface="Bell MT" pitchFamily="18" charset="0"/>
                </a:rPr>
                <a:t>1 cm</a:t>
              </a:r>
              <a:endParaRPr lang="en-US" sz="1400">
                <a:solidFill>
                  <a:prstClr val="black"/>
                </a:solidFill>
                <a:latin typeface="Bell MT" pitchFamily="18" charset="0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5387970" y="4823746"/>
              <a:ext cx="607941" cy="462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prstClr val="black"/>
                  </a:solidFill>
                  <a:latin typeface="Bell MT" pitchFamily="18" charset="0"/>
                </a:rPr>
                <a:t>6 cm</a:t>
              </a:r>
              <a:endParaRPr lang="en-US" sz="1400">
                <a:solidFill>
                  <a:prstClr val="black"/>
                </a:solidFill>
                <a:latin typeface="Bell MT" pitchFamily="18" charset="0"/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 rot="16200000">
              <a:off x="5472329" y="2834750"/>
              <a:ext cx="939810" cy="3492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prstClr val="black"/>
                  </a:solidFill>
                  <a:latin typeface="Bell MT" pitchFamily="18" charset="0"/>
                </a:rPr>
                <a:t>10 cm</a:t>
              </a:r>
              <a:endParaRPr lang="en-US" sz="1400">
                <a:solidFill>
                  <a:prstClr val="black"/>
                </a:solidFill>
                <a:latin typeface="Bell MT" pitchFamily="18" charset="0"/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765926" y="5503307"/>
              <a:ext cx="1430169" cy="462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prstClr val="black"/>
                  </a:solidFill>
                  <a:latin typeface="Bell MT" pitchFamily="18" charset="0"/>
                </a:rPr>
                <a:t>25 µm – 20 cm</a:t>
              </a:r>
              <a:endParaRPr lang="en-US" sz="1400">
                <a:solidFill>
                  <a:prstClr val="black"/>
                </a:solidFill>
                <a:latin typeface="Bell MT" pitchFamily="18" charset="0"/>
              </a:endParaRPr>
            </a:p>
          </p:txBody>
        </p:sp>
      </p:grp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85800" y="614108"/>
            <a:ext cx="7772400" cy="687614"/>
          </a:xfrm>
        </p:spPr>
        <p:txBody>
          <a:bodyPr/>
          <a:lstStyle/>
          <a:p>
            <a:r>
              <a:rPr lang="en-US" sz="1800" dirty="0" err="1" smtClean="0"/>
              <a:t>Neutron</a:t>
            </a:r>
            <a:r>
              <a:rPr lang="en-US" sz="1800" dirty="0" err="1" smtClean="0">
                <a:sym typeface="Wingdings" pitchFamily="2" charset="2"/>
              </a:rPr>
              <a:t></a:t>
            </a:r>
            <a:r>
              <a:rPr lang="en-US" sz="1800" dirty="0" err="1">
                <a:sym typeface="Wingdings" pitchFamily="2" charset="2"/>
              </a:rPr>
              <a:t>p</a:t>
            </a:r>
            <a:r>
              <a:rPr lang="en-US" sz="1800" dirty="0" err="1" smtClean="0"/>
              <a:t>roton</a:t>
            </a:r>
            <a:r>
              <a:rPr lang="en-US" sz="1800" dirty="0" smtClean="0"/>
              <a:t> scattering efficiency in a polyethylene [C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H</a:t>
            </a:r>
            <a:r>
              <a:rPr lang="en-US" sz="1800" baseline="-25000" dirty="0" smtClean="0"/>
              <a:t>4</a:t>
            </a:r>
            <a:r>
              <a:rPr lang="en-US" sz="1800" dirty="0" smtClean="0"/>
              <a:t>]</a:t>
            </a:r>
            <a:r>
              <a:rPr lang="en-US" sz="1800" baseline="-25000" dirty="0" smtClean="0"/>
              <a:t>n</a:t>
            </a:r>
            <a:r>
              <a:rPr lang="en-US" sz="1800" dirty="0" smtClean="0"/>
              <a:t> layer </a:t>
            </a:r>
          </a:p>
          <a:p>
            <a:pPr>
              <a:buNone/>
            </a:pPr>
            <a:r>
              <a:rPr lang="en-US" sz="1800" dirty="0" smtClean="0"/>
              <a:t>	coming from </a:t>
            </a:r>
            <a:r>
              <a:rPr lang="en-US" sz="1800" baseline="30000" dirty="0" smtClean="0"/>
              <a:t>241</a:t>
            </a:r>
            <a:r>
              <a:rPr lang="en-US" sz="1800" dirty="0" smtClean="0"/>
              <a:t>Am-</a:t>
            </a:r>
            <a:r>
              <a:rPr lang="en-US" sz="1800" baseline="30000" dirty="0" smtClean="0"/>
              <a:t>9</a:t>
            </a:r>
            <a:r>
              <a:rPr lang="en-US" sz="1800" dirty="0" smtClean="0"/>
              <a:t>Be source</a:t>
            </a:r>
          </a:p>
        </p:txBody>
      </p:sp>
      <p:sp>
        <p:nvSpPr>
          <p:cNvPr id="31" name="Espace réservé du contenu 1"/>
          <p:cNvSpPr txBox="1">
            <a:spLocks/>
          </p:cNvSpPr>
          <p:nvPr/>
        </p:nvSpPr>
        <p:spPr bwMode="auto">
          <a:xfrm>
            <a:off x="685796" y="732088"/>
            <a:ext cx="5183628" cy="114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99"/>
                </a:solidFill>
                <a:latin typeface="Bell MT" pitchFamily="18" charset="0"/>
                <a:ea typeface="+mn-ea"/>
                <a:cs typeface="Arial" pitchFamily="34" charset="0"/>
              </a:defRPr>
            </a:lvl1pPr>
            <a:lvl2pPr marL="52863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2pPr>
            <a:lvl3pPr marL="8810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3pPr>
            <a:lvl4pPr marL="1252538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4pPr>
            <a:lvl5pPr marL="161131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5pPr>
            <a:lvl6pPr marL="20685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257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829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401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smtClean="0"/>
              <a:t>For 100 000 events in the neutron spectrum:</a:t>
            </a:r>
            <a:endParaRPr lang="en-US" sz="1800" dirty="0"/>
          </a:p>
        </p:txBody>
      </p:sp>
      <p:pic>
        <p:nvPicPr>
          <p:cNvPr id="1027" name="Picture 3" descr="D:\PROJETS\Fast Neutron Imaging\CONFERENCE\111023-29_IEEE_Meeting\ANALYSIS\NeutronSpectrum\NeutronSpectrum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09" y="2967037"/>
            <a:ext cx="3600000" cy="245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1292121" y="2767161"/>
            <a:ext cx="270920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Bell MT" pitchFamily="18" charset="0"/>
              </a:rPr>
              <a:t>Incident neutron spectrum</a:t>
            </a:r>
            <a:endParaRPr lang="en-US" sz="1800" dirty="0">
              <a:latin typeface="Bell MT" pitchFamily="18" charset="0"/>
            </a:endParaRPr>
          </a:p>
        </p:txBody>
      </p:sp>
      <p:pic>
        <p:nvPicPr>
          <p:cNvPr id="1028" name="Picture 4" descr="D:\PROGS\root\macros\FNI\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2" y="1976509"/>
            <a:ext cx="6629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05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Connecteur droit avec flèche 118"/>
          <p:cNvCxnSpPr/>
          <p:nvPr/>
        </p:nvCxnSpPr>
        <p:spPr bwMode="auto">
          <a:xfrm flipH="1">
            <a:off x="344825" y="3839513"/>
            <a:ext cx="1728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50" name="Connecteur droit avec flèche 49"/>
          <p:cNvCxnSpPr/>
          <p:nvPr/>
        </p:nvCxnSpPr>
        <p:spPr bwMode="auto">
          <a:xfrm flipV="1">
            <a:off x="215576" y="3883888"/>
            <a:ext cx="0" cy="26444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" name="Rectangle 1"/>
          <p:cNvSpPr/>
          <p:nvPr/>
        </p:nvSpPr>
        <p:spPr bwMode="auto">
          <a:xfrm>
            <a:off x="1674346" y="2485639"/>
            <a:ext cx="4712842" cy="8646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ell MT" pitchFamily="18" charset="0"/>
              </a:rPr>
              <a:t>gas</a:t>
            </a:r>
          </a:p>
        </p:txBody>
      </p:sp>
      <p:sp>
        <p:nvSpPr>
          <p:cNvPr id="5130" name="Triangle rectangle 5129"/>
          <p:cNvSpPr/>
          <p:nvPr/>
        </p:nvSpPr>
        <p:spPr bwMode="auto">
          <a:xfrm rot="16200000">
            <a:off x="3951327" y="2648998"/>
            <a:ext cx="596541" cy="586604"/>
          </a:xfrm>
          <a:prstGeom prst="rtTriangle">
            <a:avLst/>
          </a:prstGeom>
          <a:pattFill prst="lgConfetti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158" name="Groupe 157"/>
          <p:cNvGrpSpPr/>
          <p:nvPr/>
        </p:nvGrpSpPr>
        <p:grpSpPr>
          <a:xfrm>
            <a:off x="790153" y="3042484"/>
            <a:ext cx="7689198" cy="889663"/>
            <a:chOff x="920785" y="2596158"/>
            <a:chExt cx="7689198" cy="889663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155443" y="2693341"/>
              <a:ext cx="62008" cy="14180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920785" y="2596158"/>
              <a:ext cx="7296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latin typeface="Bell MT" pitchFamily="18" charset="0"/>
                </a:rPr>
                <a:t>128 µm</a:t>
              </a:r>
              <a:endParaRPr lang="en-US" sz="1400">
                <a:latin typeface="Bell MT" pitchFamily="18" charset="0"/>
              </a:endParaRPr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7840220" y="2600748"/>
              <a:ext cx="7697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>
                  <a:latin typeface="Bell MT" pitchFamily="18" charset="0"/>
                </a:rPr>
                <a:t>HV</a:t>
              </a:r>
              <a:r>
                <a:rPr lang="en-US" sz="1600" baseline="-25000" smtClean="0">
                  <a:latin typeface="Bell MT" pitchFamily="18" charset="0"/>
                </a:rPr>
                <a:t>mesh</a:t>
              </a:r>
              <a:endParaRPr lang="en-US" sz="1600" baseline="-25000">
                <a:latin typeface="Bell MT" pitchFamily="18" charset="0"/>
              </a:endParaRPr>
            </a:p>
          </p:txBody>
        </p:sp>
        <p:grpSp>
          <p:nvGrpSpPr>
            <p:cNvPr id="73" name="Groupe 72"/>
            <p:cNvGrpSpPr/>
            <p:nvPr/>
          </p:nvGrpSpPr>
          <p:grpSpPr>
            <a:xfrm>
              <a:off x="7447660" y="2735320"/>
              <a:ext cx="495098" cy="750501"/>
              <a:chOff x="1673420" y="2039483"/>
              <a:chExt cx="632717" cy="1282307"/>
            </a:xfrm>
          </p:grpSpPr>
          <p:cxnSp>
            <p:nvCxnSpPr>
              <p:cNvPr id="74" name="Connecteur droit 73"/>
              <p:cNvCxnSpPr/>
              <p:nvPr/>
            </p:nvCxnSpPr>
            <p:spPr bwMode="auto">
              <a:xfrm>
                <a:off x="1798565" y="2039483"/>
                <a:ext cx="855" cy="67030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5" name="Triangle isocèle 74"/>
              <p:cNvSpPr/>
              <p:nvPr/>
            </p:nvSpPr>
            <p:spPr bwMode="auto">
              <a:xfrm rot="10800000">
                <a:off x="1673420" y="2729566"/>
                <a:ext cx="252000" cy="180000"/>
              </a:xfrm>
              <a:prstGeom prst="triangl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cxnSp>
            <p:nvCxnSpPr>
              <p:cNvPr id="76" name="Connecteur droit 75"/>
              <p:cNvCxnSpPr/>
              <p:nvPr/>
            </p:nvCxnSpPr>
            <p:spPr bwMode="auto">
              <a:xfrm>
                <a:off x="1799419" y="2889789"/>
                <a:ext cx="220" cy="43200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  <p:cxnSp>
            <p:nvCxnSpPr>
              <p:cNvPr id="77" name="Connecteur droit 76"/>
              <p:cNvCxnSpPr/>
              <p:nvPr/>
            </p:nvCxnSpPr>
            <p:spPr bwMode="auto">
              <a:xfrm>
                <a:off x="2047057" y="2819566"/>
                <a:ext cx="259080" cy="0"/>
              </a:xfrm>
              <a:prstGeom prst="line">
                <a:avLst/>
              </a:prstGeom>
              <a:solidFill>
                <a:schemeClr val="accent1"/>
              </a:solidFill>
              <a:ln w="63500" cap="flat" cmpd="dbl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" name="Connecteur droit 77"/>
              <p:cNvCxnSpPr/>
              <p:nvPr/>
            </p:nvCxnSpPr>
            <p:spPr bwMode="auto">
              <a:xfrm>
                <a:off x="1808519" y="2484910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" name="Connecteur droit 78"/>
              <p:cNvCxnSpPr/>
              <p:nvPr/>
            </p:nvCxnSpPr>
            <p:spPr bwMode="auto">
              <a:xfrm>
                <a:off x="2177734" y="2482856"/>
                <a:ext cx="0" cy="288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" name="Connecteur droit 79"/>
              <p:cNvCxnSpPr/>
              <p:nvPr/>
            </p:nvCxnSpPr>
            <p:spPr bwMode="auto">
              <a:xfrm>
                <a:off x="2177734" y="2822672"/>
                <a:ext cx="0" cy="288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" name="Connecteur droit 80"/>
              <p:cNvCxnSpPr/>
              <p:nvPr/>
            </p:nvCxnSpPr>
            <p:spPr bwMode="auto">
              <a:xfrm flipH="1">
                <a:off x="1809397" y="3110609"/>
                <a:ext cx="360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7" name="Rectangle 46"/>
            <p:cNvSpPr/>
            <p:nvPr/>
          </p:nvSpPr>
          <p:spPr bwMode="auto">
            <a:xfrm>
              <a:off x="5276596" y="2693507"/>
              <a:ext cx="62008" cy="14180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723017" y="2693071"/>
              <a:ext cx="62008" cy="14180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169731" y="2693507"/>
              <a:ext cx="62008" cy="14180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2599509" y="2693376"/>
              <a:ext cx="62008" cy="14180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045930" y="2693565"/>
              <a:ext cx="62008" cy="14180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3492351" y="2691253"/>
              <a:ext cx="62008" cy="14180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3938772" y="2691442"/>
              <a:ext cx="62008" cy="14180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385193" y="2694132"/>
              <a:ext cx="62008" cy="14180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831614" y="2693696"/>
              <a:ext cx="62008" cy="14180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11" name="Connecteur droit 10"/>
            <p:cNvCxnSpPr/>
            <p:nvPr/>
          </p:nvCxnSpPr>
          <p:spPr bwMode="auto">
            <a:xfrm>
              <a:off x="1847765" y="2733594"/>
              <a:ext cx="465057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Connecteur droit avec flèche 58"/>
            <p:cNvCxnSpPr/>
            <p:nvPr/>
          </p:nvCxnSpPr>
          <p:spPr bwMode="auto">
            <a:xfrm>
              <a:off x="1849637" y="2720092"/>
              <a:ext cx="0" cy="11911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stealth" w="med" len="sm"/>
              <a:tailEnd type="stealth" w="med" len="sm"/>
            </a:ln>
            <a:effectLst/>
          </p:spPr>
        </p:cxnSp>
        <p:cxnSp>
          <p:nvCxnSpPr>
            <p:cNvPr id="65" name="Connecteur droit avec flèche 64"/>
            <p:cNvCxnSpPr/>
            <p:nvPr/>
          </p:nvCxnSpPr>
          <p:spPr bwMode="auto">
            <a:xfrm flipV="1">
              <a:off x="6500217" y="2728668"/>
              <a:ext cx="124015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84" name="Connecteur droit avec flèche 83"/>
            <p:cNvCxnSpPr/>
            <p:nvPr/>
          </p:nvCxnSpPr>
          <p:spPr bwMode="auto">
            <a:xfrm>
              <a:off x="6404396" y="2715165"/>
              <a:ext cx="0" cy="11911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arrow" w="med" len="sm"/>
              <a:tailEnd type="none" w="med" len="sm"/>
            </a:ln>
            <a:effectLst/>
          </p:spPr>
        </p:cxnSp>
        <p:sp>
          <p:nvSpPr>
            <p:cNvPr id="86" name="ZoneTexte 85"/>
            <p:cNvSpPr txBox="1"/>
            <p:nvPr/>
          </p:nvSpPr>
          <p:spPr>
            <a:xfrm>
              <a:off x="6200735" y="3160563"/>
              <a:ext cx="12763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solidFill>
                    <a:srgbClr val="C00000"/>
                  </a:solidFill>
                  <a:latin typeface="Bell MT" pitchFamily="18" charset="0"/>
                </a:rPr>
                <a:t>E</a:t>
              </a:r>
              <a:r>
                <a:rPr lang="en-US" sz="1200" baseline="-25000" smtClean="0">
                  <a:solidFill>
                    <a:srgbClr val="C00000"/>
                  </a:solidFill>
                  <a:latin typeface="Bell MT" pitchFamily="18" charset="0"/>
                </a:rPr>
                <a:t>amp</a:t>
              </a:r>
              <a:r>
                <a:rPr lang="en-US" sz="1200" smtClean="0">
                  <a:solidFill>
                    <a:srgbClr val="C00000"/>
                  </a:solidFill>
                  <a:latin typeface="Bell MT" pitchFamily="18" charset="0"/>
                </a:rPr>
                <a:t> ~ 30 kV/cm</a:t>
              </a:r>
              <a:endParaRPr lang="en-US" sz="1200" baseline="-25000">
                <a:solidFill>
                  <a:srgbClr val="C00000"/>
                </a:solidFill>
                <a:latin typeface="Bell MT" pitchFamily="18" charset="0"/>
              </a:endParaRPr>
            </a:p>
          </p:txBody>
        </p:sp>
      </p:grp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Micromegas</a:t>
            </a:r>
            <a:r>
              <a:rPr lang="en-US" dirty="0" smtClean="0"/>
              <a:t> TPC for neutron imaging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4A5128-43FF-4A54-BDD3-53E7667F9A1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David.Attié@cea.fr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Fast-Neutron Imaging Detector Based on Bulk-Micromegas TPC</a:t>
            </a:r>
            <a:endParaRPr lang="en-US"/>
          </a:p>
        </p:txBody>
      </p:sp>
      <p:pic>
        <p:nvPicPr>
          <p:cNvPr id="52" name="Picture 4" descr="D:\PROJETS\Fast Neutron Imaging\PHOTOS\Detecteur\Circuit 01-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78801" y="4008322"/>
            <a:ext cx="231863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" descr="D:\PROJETS\Fast Neutron Imaging\PHOTOS\Detecteur\Bulk circuit 01-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62464" y="4006869"/>
            <a:ext cx="220780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e 100"/>
          <p:cNvGrpSpPr/>
          <p:nvPr/>
        </p:nvGrpSpPr>
        <p:grpSpPr>
          <a:xfrm>
            <a:off x="1717133" y="3250457"/>
            <a:ext cx="4650577" cy="319630"/>
            <a:chOff x="1847765" y="2804131"/>
            <a:chExt cx="4650577" cy="319630"/>
          </a:xfrm>
        </p:grpSpPr>
        <p:sp>
          <p:nvSpPr>
            <p:cNvPr id="9" name="Rectangle 8"/>
            <p:cNvSpPr/>
            <p:nvPr/>
          </p:nvSpPr>
          <p:spPr bwMode="auto">
            <a:xfrm>
              <a:off x="1847765" y="2840149"/>
              <a:ext cx="4650577" cy="28361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979014" y="2805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202139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425263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648387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871512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094636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317760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40885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764009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987133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4210258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4433382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656506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879631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102755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5325879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549004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5772128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5995252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6218377" y="2804131"/>
              <a:ext cx="186023" cy="2836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cxnSp>
        <p:nvCxnSpPr>
          <p:cNvPr id="8" name="Connecteur droit 7"/>
          <p:cNvCxnSpPr/>
          <p:nvPr/>
        </p:nvCxnSpPr>
        <p:spPr bwMode="auto">
          <a:xfrm>
            <a:off x="1712446" y="2573814"/>
            <a:ext cx="4650577" cy="0"/>
          </a:xfrm>
          <a:prstGeom prst="line">
            <a:avLst/>
          </a:prstGeom>
          <a:solidFill>
            <a:schemeClr val="accent1"/>
          </a:solidFill>
          <a:ln w="63500" cap="flat" cmpd="tri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120" name="Groupe 5119"/>
          <p:cNvGrpSpPr/>
          <p:nvPr/>
        </p:nvGrpSpPr>
        <p:grpSpPr>
          <a:xfrm>
            <a:off x="812596" y="2485639"/>
            <a:ext cx="7621871" cy="694281"/>
            <a:chOff x="943228" y="2039313"/>
            <a:chExt cx="7621871" cy="694281"/>
          </a:xfrm>
        </p:grpSpPr>
        <p:sp>
          <p:nvSpPr>
            <p:cNvPr id="37" name="ZoneTexte 36"/>
            <p:cNvSpPr txBox="1"/>
            <p:nvPr/>
          </p:nvSpPr>
          <p:spPr>
            <a:xfrm>
              <a:off x="943228" y="2300911"/>
              <a:ext cx="6912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latin typeface="Bell MT" pitchFamily="18" charset="0"/>
                </a:rPr>
                <a:t>10 mm</a:t>
              </a:r>
              <a:endParaRPr lang="en-US" sz="1400">
                <a:latin typeface="Bell MT" pitchFamily="18" charset="0"/>
              </a:endParaRPr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7840221" y="2039313"/>
              <a:ext cx="7248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>
                  <a:latin typeface="Bell MT" pitchFamily="18" charset="0"/>
                </a:rPr>
                <a:t>HV</a:t>
              </a:r>
              <a:r>
                <a:rPr lang="en-US" sz="1600" baseline="-25000" smtClean="0">
                  <a:latin typeface="Bell MT" pitchFamily="18" charset="0"/>
                </a:rPr>
                <a:t>drift</a:t>
              </a:r>
              <a:endParaRPr lang="en-US" sz="1600" baseline="-25000">
                <a:latin typeface="Bell MT" pitchFamily="18" charset="0"/>
              </a:endParaRPr>
            </a:p>
          </p:txBody>
        </p:sp>
        <p:cxnSp>
          <p:nvCxnSpPr>
            <p:cNvPr id="10" name="Connecteur droit 9"/>
            <p:cNvCxnSpPr/>
            <p:nvPr/>
          </p:nvCxnSpPr>
          <p:spPr bwMode="auto">
            <a:xfrm>
              <a:off x="1849640" y="2205529"/>
              <a:ext cx="465057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Connecteur droit avec flèche 32"/>
            <p:cNvCxnSpPr/>
            <p:nvPr/>
          </p:nvCxnSpPr>
          <p:spPr bwMode="auto">
            <a:xfrm>
              <a:off x="1849640" y="2205529"/>
              <a:ext cx="0" cy="52806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stealth" w="med" len="sm"/>
              <a:tailEnd type="stealth" w="med" len="sm"/>
            </a:ln>
            <a:effectLst/>
          </p:spPr>
        </p:cxnSp>
        <p:cxnSp>
          <p:nvCxnSpPr>
            <p:cNvPr id="41" name="Connecteur droit avec flèche 40"/>
            <p:cNvCxnSpPr/>
            <p:nvPr/>
          </p:nvCxnSpPr>
          <p:spPr bwMode="auto">
            <a:xfrm>
              <a:off x="6500217" y="2205529"/>
              <a:ext cx="124015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83" name="Connecteur droit avec flèche 82"/>
            <p:cNvCxnSpPr/>
            <p:nvPr/>
          </p:nvCxnSpPr>
          <p:spPr bwMode="auto">
            <a:xfrm>
              <a:off x="6404400" y="2200602"/>
              <a:ext cx="0" cy="52806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arrow" w="med" len="sm"/>
              <a:tailEnd type="none" w="med" len="sm"/>
            </a:ln>
            <a:effectLst/>
          </p:spPr>
        </p:cxnSp>
        <p:sp>
          <p:nvSpPr>
            <p:cNvPr id="85" name="ZoneTexte 84"/>
            <p:cNvSpPr txBox="1"/>
            <p:nvPr/>
          </p:nvSpPr>
          <p:spPr>
            <a:xfrm>
              <a:off x="6399025" y="2260575"/>
              <a:ext cx="12843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solidFill>
                    <a:srgbClr val="C00000"/>
                  </a:solidFill>
                  <a:latin typeface="Bell MT" pitchFamily="18" charset="0"/>
                </a:rPr>
                <a:t>E</a:t>
              </a:r>
              <a:r>
                <a:rPr lang="en-US" sz="1200" baseline="-25000" smtClean="0">
                  <a:solidFill>
                    <a:srgbClr val="C00000"/>
                  </a:solidFill>
                  <a:latin typeface="Bell MT" pitchFamily="18" charset="0"/>
                </a:rPr>
                <a:t>drift</a:t>
              </a:r>
              <a:r>
                <a:rPr lang="en-US" sz="1200" smtClean="0">
                  <a:solidFill>
                    <a:srgbClr val="C00000"/>
                  </a:solidFill>
                  <a:latin typeface="Bell MT" pitchFamily="18" charset="0"/>
                </a:rPr>
                <a:t> ~ 200 V/cm</a:t>
              </a:r>
              <a:endParaRPr lang="en-US" sz="1200" baseline="-25000">
                <a:solidFill>
                  <a:srgbClr val="C00000"/>
                </a:solidFill>
                <a:latin typeface="Bell MT" pitchFamily="18" charset="0"/>
              </a:endParaRPr>
            </a:p>
          </p:txBody>
        </p:sp>
      </p:grpSp>
      <p:grpSp>
        <p:nvGrpSpPr>
          <p:cNvPr id="90" name="Groupe 89"/>
          <p:cNvGrpSpPr/>
          <p:nvPr/>
        </p:nvGrpSpPr>
        <p:grpSpPr>
          <a:xfrm>
            <a:off x="2297741" y="3281473"/>
            <a:ext cx="495098" cy="1035085"/>
            <a:chOff x="1673420" y="1573019"/>
            <a:chExt cx="632717" cy="1768548"/>
          </a:xfrm>
        </p:grpSpPr>
        <p:cxnSp>
          <p:nvCxnSpPr>
            <p:cNvPr id="91" name="Connecteur droit 90"/>
            <p:cNvCxnSpPr/>
            <p:nvPr/>
          </p:nvCxnSpPr>
          <p:spPr bwMode="auto">
            <a:xfrm>
              <a:off x="1797106" y="1573019"/>
              <a:ext cx="0" cy="115654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2" name="Triangle isocèle 91"/>
            <p:cNvSpPr/>
            <p:nvPr/>
          </p:nvSpPr>
          <p:spPr bwMode="auto">
            <a:xfrm rot="10800000">
              <a:off x="1673420" y="2729566"/>
              <a:ext cx="252000" cy="180000"/>
            </a:xfrm>
            <a:prstGeom prst="triangl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93" name="Connecteur droit 92"/>
            <p:cNvCxnSpPr>
              <a:stCxn id="92" idx="0"/>
            </p:cNvCxnSpPr>
            <p:nvPr/>
          </p:nvCxnSpPr>
          <p:spPr bwMode="auto">
            <a:xfrm>
              <a:off x="1799420" y="2909566"/>
              <a:ext cx="220" cy="43200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cxnSp>
          <p:nvCxnSpPr>
            <p:cNvPr id="94" name="Connecteur droit 93"/>
            <p:cNvCxnSpPr/>
            <p:nvPr/>
          </p:nvCxnSpPr>
          <p:spPr bwMode="auto">
            <a:xfrm>
              <a:off x="2047057" y="2819566"/>
              <a:ext cx="259080" cy="0"/>
            </a:xfrm>
            <a:prstGeom prst="line">
              <a:avLst/>
            </a:prstGeom>
            <a:solidFill>
              <a:schemeClr val="accent1"/>
            </a:solidFill>
            <a:ln w="635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Connecteur droit 94"/>
            <p:cNvCxnSpPr/>
            <p:nvPr/>
          </p:nvCxnSpPr>
          <p:spPr bwMode="auto">
            <a:xfrm>
              <a:off x="1808518" y="2504688"/>
              <a:ext cx="36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Connecteur droit 95"/>
            <p:cNvCxnSpPr/>
            <p:nvPr/>
          </p:nvCxnSpPr>
          <p:spPr bwMode="auto">
            <a:xfrm>
              <a:off x="2177734" y="2502634"/>
              <a:ext cx="0" cy="288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Connecteur droit 96"/>
            <p:cNvCxnSpPr/>
            <p:nvPr/>
          </p:nvCxnSpPr>
          <p:spPr bwMode="auto">
            <a:xfrm>
              <a:off x="2177734" y="2842448"/>
              <a:ext cx="0" cy="288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Connecteur droit 97"/>
            <p:cNvCxnSpPr/>
            <p:nvPr/>
          </p:nvCxnSpPr>
          <p:spPr bwMode="auto">
            <a:xfrm flipH="1">
              <a:off x="1809397" y="3130386"/>
              <a:ext cx="36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0" name="Groupe 99"/>
          <p:cNvGrpSpPr/>
          <p:nvPr/>
        </p:nvGrpSpPr>
        <p:grpSpPr>
          <a:xfrm>
            <a:off x="2190526" y="2157918"/>
            <a:ext cx="3778200" cy="264679"/>
            <a:chOff x="2321158" y="1819542"/>
            <a:chExt cx="3778200" cy="264679"/>
          </a:xfrm>
        </p:grpSpPr>
        <p:sp>
          <p:nvSpPr>
            <p:cNvPr id="60" name="Rectangle 59"/>
            <p:cNvSpPr/>
            <p:nvPr/>
          </p:nvSpPr>
          <p:spPr bwMode="auto">
            <a:xfrm>
              <a:off x="2321158" y="1819562"/>
              <a:ext cx="3778200" cy="26465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ll MT" pitchFamily="18" charset="0"/>
                </a:rPr>
                <a:t>Wax</a:t>
              </a:r>
            </a:p>
          </p:txBody>
        </p:sp>
        <p:cxnSp>
          <p:nvCxnSpPr>
            <p:cNvPr id="89" name="Connecteur droit 88"/>
            <p:cNvCxnSpPr/>
            <p:nvPr/>
          </p:nvCxnSpPr>
          <p:spPr bwMode="auto">
            <a:xfrm>
              <a:off x="3410771" y="1819562"/>
              <a:ext cx="0" cy="2560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Connecteur droit 101"/>
            <p:cNvCxnSpPr/>
            <p:nvPr/>
          </p:nvCxnSpPr>
          <p:spPr bwMode="auto">
            <a:xfrm>
              <a:off x="3563171" y="1819558"/>
              <a:ext cx="0" cy="2560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Connecteur droit 102"/>
            <p:cNvCxnSpPr/>
            <p:nvPr/>
          </p:nvCxnSpPr>
          <p:spPr bwMode="auto">
            <a:xfrm>
              <a:off x="3933291" y="1819554"/>
              <a:ext cx="0" cy="2560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Connecteur droit 103"/>
            <p:cNvCxnSpPr/>
            <p:nvPr/>
          </p:nvCxnSpPr>
          <p:spPr bwMode="auto">
            <a:xfrm>
              <a:off x="4303411" y="1819550"/>
              <a:ext cx="0" cy="2560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Connecteur droit 104"/>
            <p:cNvCxnSpPr/>
            <p:nvPr/>
          </p:nvCxnSpPr>
          <p:spPr bwMode="auto">
            <a:xfrm>
              <a:off x="4673531" y="1819546"/>
              <a:ext cx="0" cy="2560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Connecteur droit 105"/>
            <p:cNvCxnSpPr/>
            <p:nvPr/>
          </p:nvCxnSpPr>
          <p:spPr bwMode="auto">
            <a:xfrm>
              <a:off x="4825931" y="1819542"/>
              <a:ext cx="0" cy="2560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9" name="Groupe 108"/>
          <p:cNvGrpSpPr/>
          <p:nvPr/>
        </p:nvGrpSpPr>
        <p:grpSpPr>
          <a:xfrm>
            <a:off x="2190522" y="1874878"/>
            <a:ext cx="3778200" cy="264679"/>
            <a:chOff x="2321158" y="1819542"/>
            <a:chExt cx="3778200" cy="264679"/>
          </a:xfrm>
        </p:grpSpPr>
        <p:sp>
          <p:nvSpPr>
            <p:cNvPr id="110" name="Rectangle 109"/>
            <p:cNvSpPr/>
            <p:nvPr/>
          </p:nvSpPr>
          <p:spPr bwMode="auto">
            <a:xfrm>
              <a:off x="2321158" y="1819562"/>
              <a:ext cx="3778200" cy="26465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ll MT" pitchFamily="18" charset="0"/>
                </a:rPr>
                <a:t>Pb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itchFamily="18" charset="0"/>
              </a:endParaRPr>
            </a:p>
          </p:txBody>
        </p:sp>
        <p:cxnSp>
          <p:nvCxnSpPr>
            <p:cNvPr id="111" name="Connecteur droit 110"/>
            <p:cNvCxnSpPr/>
            <p:nvPr/>
          </p:nvCxnSpPr>
          <p:spPr bwMode="auto">
            <a:xfrm>
              <a:off x="3410771" y="1819562"/>
              <a:ext cx="0" cy="2560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Connecteur droit 111"/>
            <p:cNvCxnSpPr/>
            <p:nvPr/>
          </p:nvCxnSpPr>
          <p:spPr bwMode="auto">
            <a:xfrm>
              <a:off x="3563171" y="1819558"/>
              <a:ext cx="0" cy="2560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Connecteur droit 112"/>
            <p:cNvCxnSpPr/>
            <p:nvPr/>
          </p:nvCxnSpPr>
          <p:spPr bwMode="auto">
            <a:xfrm>
              <a:off x="3933291" y="1819554"/>
              <a:ext cx="0" cy="2560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Connecteur droit 113"/>
            <p:cNvCxnSpPr/>
            <p:nvPr/>
          </p:nvCxnSpPr>
          <p:spPr bwMode="auto">
            <a:xfrm>
              <a:off x="4303411" y="1819550"/>
              <a:ext cx="0" cy="2560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Connecteur droit 114"/>
            <p:cNvCxnSpPr/>
            <p:nvPr/>
          </p:nvCxnSpPr>
          <p:spPr bwMode="auto">
            <a:xfrm>
              <a:off x="4673531" y="1819546"/>
              <a:ext cx="0" cy="2560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Connecteur droit 115"/>
            <p:cNvCxnSpPr/>
            <p:nvPr/>
          </p:nvCxnSpPr>
          <p:spPr bwMode="auto">
            <a:xfrm>
              <a:off x="4825931" y="1819542"/>
              <a:ext cx="0" cy="2560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3" name="Espace réservé du contenu 2"/>
          <p:cNvSpPr txBox="1">
            <a:spLocks/>
          </p:cNvSpPr>
          <p:nvPr/>
        </p:nvSpPr>
        <p:spPr bwMode="auto">
          <a:xfrm>
            <a:off x="396875" y="515912"/>
            <a:ext cx="6114506" cy="44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99"/>
                </a:solidFill>
                <a:latin typeface="Bell MT" pitchFamily="18" charset="0"/>
                <a:ea typeface="+mn-ea"/>
                <a:cs typeface="Arial" pitchFamily="34" charset="0"/>
              </a:defRPr>
            </a:lvl1pPr>
            <a:lvl2pPr marL="52863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2pPr>
            <a:lvl3pPr marL="8810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3pPr>
            <a:lvl4pPr marL="1252538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4pPr>
            <a:lvl5pPr marL="161131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5pPr>
            <a:lvl6pPr marL="20685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257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829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401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Detector layout: </a:t>
            </a:r>
            <a:r>
              <a:rPr lang="en-US" altLang="zh-CN" sz="1800" dirty="0" smtClean="0"/>
              <a:t>1728 (36</a:t>
            </a:r>
            <a:r>
              <a:rPr lang="en-US" altLang="zh-CN" sz="1800" dirty="0"/>
              <a:t> </a:t>
            </a:r>
            <a:r>
              <a:rPr lang="en-US" altLang="zh-CN" sz="1800" dirty="0" smtClean="0"/>
              <a:t>×48)  </a:t>
            </a:r>
            <a:r>
              <a:rPr lang="en-US" altLang="zh-CN" sz="1800" dirty="0"/>
              <a:t>pads of </a:t>
            </a:r>
            <a:r>
              <a:rPr lang="en-US" altLang="zh-CN" sz="1800" dirty="0" smtClean="0"/>
              <a:t>1.75 mm × 1.50 mm</a:t>
            </a:r>
          </a:p>
        </p:txBody>
      </p:sp>
      <p:sp>
        <p:nvSpPr>
          <p:cNvPr id="164" name="Espace réservé du contenu 2"/>
          <p:cNvSpPr txBox="1">
            <a:spLocks/>
          </p:cNvSpPr>
          <p:nvPr/>
        </p:nvSpPr>
        <p:spPr bwMode="auto">
          <a:xfrm>
            <a:off x="395332" y="902609"/>
            <a:ext cx="4224073" cy="44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99"/>
                </a:solidFill>
                <a:latin typeface="Bell MT" pitchFamily="18" charset="0"/>
                <a:ea typeface="+mn-ea"/>
                <a:cs typeface="Arial" pitchFamily="34" charset="0"/>
              </a:defRPr>
            </a:lvl1pPr>
            <a:lvl2pPr marL="52863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2pPr>
            <a:lvl3pPr marL="8810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3pPr>
            <a:lvl4pPr marL="1252538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4pPr>
            <a:lvl5pPr marL="161131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5pPr>
            <a:lvl6pPr marL="20685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257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829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401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Gas mixture: Argon + 5% </a:t>
            </a:r>
            <a:r>
              <a:rPr lang="en-US" sz="1800" dirty="0" err="1" smtClean="0"/>
              <a:t>Isobutane</a:t>
            </a:r>
            <a:endParaRPr lang="en-US" sz="1800" dirty="0" smtClean="0"/>
          </a:p>
          <a:p>
            <a:pPr>
              <a:buFontTx/>
              <a:buNone/>
            </a:pPr>
            <a:endParaRPr lang="en-US" sz="1800" dirty="0"/>
          </a:p>
        </p:txBody>
      </p:sp>
      <p:sp>
        <p:nvSpPr>
          <p:cNvPr id="165" name="Espace réservé du contenu 2"/>
          <p:cNvSpPr txBox="1">
            <a:spLocks/>
          </p:cNvSpPr>
          <p:nvPr/>
        </p:nvSpPr>
        <p:spPr bwMode="auto">
          <a:xfrm>
            <a:off x="6238710" y="515911"/>
            <a:ext cx="2114639" cy="44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99"/>
                </a:solidFill>
                <a:latin typeface="Bell MT" pitchFamily="18" charset="0"/>
                <a:ea typeface="+mn-ea"/>
                <a:cs typeface="Arial" pitchFamily="34" charset="0"/>
              </a:defRPr>
            </a:lvl1pPr>
            <a:lvl2pPr marL="52863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2pPr>
            <a:lvl3pPr marL="8810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3pPr>
            <a:lvl4pPr marL="1252538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4pPr>
            <a:lvl5pPr marL="161131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5pPr>
            <a:lvl6pPr marL="20685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257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829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401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 + bulk </a:t>
            </a:r>
            <a:r>
              <a:rPr lang="en-US" sz="1800" dirty="0" err="1" smtClean="0"/>
              <a:t>Micromegas</a:t>
            </a:r>
            <a:endParaRPr lang="en-US" altLang="zh-CN" sz="1800" dirty="0" smtClean="0"/>
          </a:p>
        </p:txBody>
      </p:sp>
      <p:sp>
        <p:nvSpPr>
          <p:cNvPr id="166" name="Espace réservé du contenu 2"/>
          <p:cNvSpPr txBox="1">
            <a:spLocks/>
          </p:cNvSpPr>
          <p:nvPr/>
        </p:nvSpPr>
        <p:spPr bwMode="auto">
          <a:xfrm>
            <a:off x="407757" y="1313386"/>
            <a:ext cx="3950083" cy="44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99"/>
                </a:solidFill>
                <a:latin typeface="Bell MT" pitchFamily="18" charset="0"/>
                <a:ea typeface="+mn-ea"/>
                <a:cs typeface="Arial" pitchFamily="34" charset="0"/>
              </a:defRPr>
            </a:lvl1pPr>
            <a:lvl2pPr marL="52863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2pPr>
            <a:lvl3pPr marL="8810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3pPr>
            <a:lvl4pPr marL="1252538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4pPr>
            <a:lvl5pPr marL="161131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5pPr>
            <a:lvl6pPr marL="20685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257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829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401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Elastic scattering on hydrogen n </a:t>
            </a:r>
            <a:r>
              <a:rPr lang="en-US" sz="1800" dirty="0" smtClean="0">
                <a:sym typeface="Wingdings" pitchFamily="2" charset="2"/>
              </a:rPr>
              <a:t> p</a:t>
            </a:r>
            <a:endParaRPr lang="en-US" altLang="zh-CN" sz="1800" dirty="0" smtClean="0"/>
          </a:p>
        </p:txBody>
      </p:sp>
      <p:sp>
        <p:nvSpPr>
          <p:cNvPr id="167" name="Espace réservé du contenu 2"/>
          <p:cNvSpPr txBox="1">
            <a:spLocks/>
          </p:cNvSpPr>
          <p:nvPr/>
        </p:nvSpPr>
        <p:spPr bwMode="auto">
          <a:xfrm>
            <a:off x="4107809" y="1314386"/>
            <a:ext cx="2935592" cy="44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99"/>
                </a:solidFill>
                <a:latin typeface="Bell MT" pitchFamily="18" charset="0"/>
                <a:ea typeface="+mn-ea"/>
                <a:cs typeface="Arial" pitchFamily="34" charset="0"/>
              </a:defRPr>
            </a:lvl1pPr>
            <a:lvl2pPr marL="52863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2pPr>
            <a:lvl3pPr marL="8810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3pPr>
            <a:lvl4pPr marL="1252538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4pPr>
            <a:lvl5pPr marL="161131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5pPr>
            <a:lvl6pPr marL="20685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257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829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401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 + masks (</a:t>
            </a:r>
            <a:r>
              <a:rPr lang="en-US" sz="1800" dirty="0" err="1" smtClean="0"/>
              <a:t>Pb</a:t>
            </a:r>
            <a:r>
              <a:rPr lang="en-US" sz="1800" dirty="0" smtClean="0"/>
              <a:t>, paraffin wax)</a:t>
            </a:r>
            <a:endParaRPr lang="en-US" altLang="zh-CN" sz="1800" dirty="0" smtClean="0"/>
          </a:p>
        </p:txBody>
      </p:sp>
      <p:sp>
        <p:nvSpPr>
          <p:cNvPr id="5121" name="ZoneTexte 5120"/>
          <p:cNvSpPr txBox="1"/>
          <p:nvPr/>
        </p:nvSpPr>
        <p:spPr>
          <a:xfrm>
            <a:off x="3049480" y="6219803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chemeClr val="bg1"/>
                </a:solidFill>
                <a:latin typeface="Bell MT" pitchFamily="18" charset="0"/>
              </a:rPr>
              <a:t>PCB</a:t>
            </a:r>
            <a:endParaRPr lang="en-US" sz="160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170" name="ZoneTexte 169"/>
          <p:cNvSpPr txBox="1"/>
          <p:nvPr/>
        </p:nvSpPr>
        <p:spPr>
          <a:xfrm>
            <a:off x="6338497" y="6210035"/>
            <a:ext cx="1224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latin typeface="Bell MT" pitchFamily="18" charset="0"/>
              </a:rPr>
              <a:t>Micromegas</a:t>
            </a:r>
            <a:endParaRPr lang="en-US" sz="1600">
              <a:latin typeface="Bell MT" pitchFamily="18" charset="0"/>
            </a:endParaRPr>
          </a:p>
        </p:txBody>
      </p:sp>
      <p:cxnSp>
        <p:nvCxnSpPr>
          <p:cNvPr id="5127" name="Connecteur droit 5126"/>
          <p:cNvCxnSpPr/>
          <p:nvPr/>
        </p:nvCxnSpPr>
        <p:spPr bwMode="auto">
          <a:xfrm>
            <a:off x="4618885" y="1756391"/>
            <a:ext cx="0" cy="828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5129" name="Connecteur droit 5128"/>
          <p:cNvCxnSpPr>
            <a:endCxn id="22" idx="0"/>
          </p:cNvCxnSpPr>
          <p:nvPr/>
        </p:nvCxnSpPr>
        <p:spPr bwMode="auto">
          <a:xfrm flipH="1">
            <a:off x="3949513" y="2574091"/>
            <a:ext cx="669372" cy="6763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31" name="ZoneTexte 5130"/>
          <p:cNvSpPr txBox="1"/>
          <p:nvPr/>
        </p:nvSpPr>
        <p:spPr>
          <a:xfrm>
            <a:off x="4627608" y="156816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Bell MT" pitchFamily="18" charset="0"/>
              </a:rPr>
              <a:t>n</a:t>
            </a:r>
            <a:endParaRPr lang="en-US" sz="1800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178" name="ZoneTexte 177"/>
          <p:cNvSpPr txBox="1"/>
          <p:nvPr/>
        </p:nvSpPr>
        <p:spPr>
          <a:xfrm>
            <a:off x="3984935" y="267774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FF0000"/>
                </a:solidFill>
                <a:latin typeface="Bell MT" pitchFamily="18" charset="0"/>
              </a:rPr>
              <a:t>p</a:t>
            </a:r>
            <a:endParaRPr lang="en-US" sz="1800">
              <a:solidFill>
                <a:srgbClr val="FF0000"/>
              </a:solidFill>
              <a:latin typeface="Bell MT" pitchFamily="18" charset="0"/>
            </a:endParaRPr>
          </a:p>
        </p:txBody>
      </p:sp>
      <p:grpSp>
        <p:nvGrpSpPr>
          <p:cNvPr id="39" name="Groupe 38"/>
          <p:cNvGrpSpPr/>
          <p:nvPr/>
        </p:nvGrpSpPr>
        <p:grpSpPr>
          <a:xfrm>
            <a:off x="6352137" y="1831428"/>
            <a:ext cx="2332708" cy="753272"/>
            <a:chOff x="6352137" y="1831428"/>
            <a:chExt cx="2332708" cy="753272"/>
          </a:xfrm>
        </p:grpSpPr>
        <p:sp>
          <p:nvSpPr>
            <p:cNvPr id="87" name="ZoneTexte 86"/>
            <p:cNvSpPr txBox="1"/>
            <p:nvPr/>
          </p:nvSpPr>
          <p:spPr>
            <a:xfrm>
              <a:off x="6511381" y="1831428"/>
              <a:ext cx="2173464" cy="461665"/>
            </a:xfrm>
            <a:prstGeom prst="rect">
              <a:avLst/>
            </a:prstGeom>
            <a:noFill/>
            <a:ln w="127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Bell MT" pitchFamily="18" charset="0"/>
                </a:rPr>
                <a:t>Aluminized polyethylene 25 µm</a:t>
              </a:r>
              <a:endParaRPr lang="en-US" sz="1200" baseline="-25000" dirty="0" smtClean="0">
                <a:latin typeface="Bell MT" pitchFamily="18" charset="0"/>
              </a:endParaRPr>
            </a:p>
            <a:p>
              <a:pPr algn="ctr"/>
              <a:r>
                <a:rPr lang="en-US" sz="1200" dirty="0" smtClean="0">
                  <a:latin typeface="Bell MT" pitchFamily="18" charset="0"/>
                </a:rPr>
                <a:t>between 2 layers (0.5 µm) of Al</a:t>
              </a:r>
            </a:p>
          </p:txBody>
        </p:sp>
        <p:cxnSp>
          <p:nvCxnSpPr>
            <p:cNvPr id="12" name="Connecteur droit 11"/>
            <p:cNvCxnSpPr/>
            <p:nvPr/>
          </p:nvCxnSpPr>
          <p:spPr bwMode="auto">
            <a:xfrm flipH="1">
              <a:off x="6352137" y="2296842"/>
              <a:ext cx="148358" cy="28785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3" name="Rectangle 42"/>
          <p:cNvSpPr/>
          <p:nvPr/>
        </p:nvSpPr>
        <p:spPr>
          <a:xfrm>
            <a:off x="807766" y="3666768"/>
            <a:ext cx="821059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>
                <a:latin typeface="Bell MT" pitchFamily="18" charset="0"/>
              </a:rPr>
              <a:t>57.4 </a:t>
            </a:r>
            <a:r>
              <a:rPr lang="en-US" sz="1400" dirty="0" smtClean="0">
                <a:latin typeface="Bell MT" pitchFamily="18" charset="0"/>
              </a:rPr>
              <a:t>mm</a:t>
            </a:r>
            <a:endParaRPr lang="en-US" sz="1400" dirty="0">
              <a:latin typeface="Bell MT" pitchFamily="18" charset="0"/>
            </a:endParaRPr>
          </a:p>
        </p:txBody>
      </p:sp>
      <p:sp>
        <p:nvSpPr>
          <p:cNvPr id="117" name="Rectangle 116"/>
          <p:cNvSpPr/>
          <p:nvPr/>
        </p:nvSpPr>
        <p:spPr>
          <a:xfrm rot="16200000">
            <a:off x="-217395" y="4974080"/>
            <a:ext cx="86594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Bell MT" pitchFamily="18" charset="0"/>
              </a:rPr>
              <a:t>88.6  mm</a:t>
            </a:r>
            <a:endParaRPr lang="en-US" sz="1400" dirty="0">
              <a:latin typeface="Bell MT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41686" y="6287223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latin typeface="Bell MT" pitchFamily="18" charset="0"/>
              </a:rPr>
              <a:t>Cosmics</a:t>
            </a:r>
            <a:endParaRPr lang="en-US" sz="1400" dirty="0">
              <a:latin typeface="Bell MT" pitchFamily="18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104410" y="5902258"/>
            <a:ext cx="696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Bell MT" pitchFamily="18" charset="0"/>
              </a:rPr>
              <a:t>(x, y, t)</a:t>
            </a:r>
            <a:endParaRPr lang="en-US" sz="1400" dirty="0">
              <a:latin typeface="Bell MT" pitchFamily="18" charset="0"/>
            </a:endParaRPr>
          </a:p>
        </p:txBody>
      </p:sp>
      <p:pic>
        <p:nvPicPr>
          <p:cNvPr id="5124" name="Picture 4" descr="D:\PROJETS\Fast Neutron Imaging\DATA\GIF_RUN029\selection2\RUN029_animated2.gif"/>
          <p:cNvPicPr>
            <a:picLocks noChangeAspect="1" noChangeArrowheads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410" y="3906069"/>
            <a:ext cx="1800000" cy="271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88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130" grpId="0" animBg="1"/>
      <p:bldP spid="164" grpId="0"/>
      <p:bldP spid="165" grpId="0"/>
      <p:bldP spid="166" grpId="0"/>
      <p:bldP spid="167" grpId="0"/>
      <p:bldP spid="170" grpId="0"/>
      <p:bldP spid="5131" grpId="0"/>
      <p:bldP spid="178" grpId="0"/>
      <p:bldP spid="43" grpId="0" animBg="1"/>
      <p:bldP spid="117" grpId="0" animBg="1"/>
      <p:bldP spid="7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Description of T2K </a:t>
            </a:r>
            <a:r>
              <a:rPr lang="fr-FR" dirty="0" err="1"/>
              <a:t>e</a:t>
            </a:r>
            <a:r>
              <a:rPr lang="fr-FR" dirty="0" err="1" smtClean="0"/>
              <a:t>lectronics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4A5128-43FF-4A54-BDD3-53E7667F9A1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David.Attié@cea.fr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Fast-Neutron Imaging Detector Based on Bulk-Micromegas TPC</a:t>
            </a:r>
            <a:endParaRPr lang="en-US" dirty="0"/>
          </a:p>
        </p:txBody>
      </p:sp>
      <p:pic>
        <p:nvPicPr>
          <p:cNvPr id="4098" name="Picture 2" descr="D:\PROJETS\Fast Neutron Imaging\PHOTOS\Detecteur\MountedCard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5915" y="3527232"/>
            <a:ext cx="3965973" cy="297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244475" y="744535"/>
            <a:ext cx="8229600" cy="309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99"/>
                </a:solidFill>
                <a:latin typeface="Bell MT" pitchFamily="18" charset="0"/>
                <a:ea typeface="+mn-ea"/>
                <a:cs typeface="Arial" pitchFamily="34" charset="0"/>
              </a:defRPr>
            </a:lvl1pPr>
            <a:lvl2pPr marL="52863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2pPr>
            <a:lvl3pPr marL="8810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3pPr>
            <a:lvl4pPr marL="1252538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4pPr>
            <a:lvl5pPr marL="161131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5pPr>
            <a:lvl6pPr marL="20685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257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829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401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Electronics designed at CEA/</a:t>
            </a:r>
            <a:r>
              <a:rPr lang="en-US" sz="1800" dirty="0" err="1" smtClean="0"/>
              <a:t>Irfu</a:t>
            </a:r>
            <a:r>
              <a:rPr lang="en-US" sz="1800" dirty="0" smtClean="0"/>
              <a:t> for the T2K TPC</a:t>
            </a:r>
          </a:p>
          <a:p>
            <a:endParaRPr lang="en-US" sz="1800" dirty="0" smtClean="0"/>
          </a:p>
          <a:p>
            <a:r>
              <a:rPr lang="en-US" sz="1800" dirty="0" smtClean="0"/>
              <a:t>AFTER-based electronics (72 channels/chip): </a:t>
            </a:r>
          </a:p>
          <a:p>
            <a:pPr lvl="1"/>
            <a:r>
              <a:rPr lang="en-US" sz="1600" dirty="0" smtClean="0"/>
              <a:t>l</a:t>
            </a:r>
            <a:r>
              <a:rPr lang="en-US" sz="1600" dirty="0" smtClean="0">
                <a:solidFill>
                  <a:srgbClr val="0000FF"/>
                </a:solidFill>
              </a:rPr>
              <a:t>ow-noise (700 e-) pre-amplifier-shaper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</a:rPr>
              <a:t>100 ns to 2 µs tunable peaking time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</a:rPr>
              <a:t>full wave sampling by SCA</a:t>
            </a:r>
          </a:p>
          <a:p>
            <a:pPr lvl="1">
              <a:defRPr/>
            </a:pPr>
            <a:r>
              <a:rPr lang="en-US" sz="1600" dirty="0" smtClean="0">
                <a:solidFill>
                  <a:srgbClr val="0000FF"/>
                </a:solidFill>
              </a:rPr>
              <a:t>frequency tunable from 1 to 100 MHz (most data at 25 MHz)</a:t>
            </a:r>
          </a:p>
          <a:p>
            <a:pPr lvl="1">
              <a:defRPr/>
            </a:pPr>
            <a:r>
              <a:rPr lang="en-US" sz="1600" dirty="0" smtClean="0">
                <a:solidFill>
                  <a:srgbClr val="0000FF"/>
                </a:solidFill>
              </a:rPr>
              <a:t>12 bit ADC (</a:t>
            </a:r>
            <a:r>
              <a:rPr lang="en-US" sz="1600" dirty="0" err="1" smtClean="0">
                <a:solidFill>
                  <a:srgbClr val="0000FF"/>
                </a:solidFill>
              </a:rPr>
              <a:t>rms</a:t>
            </a:r>
            <a:r>
              <a:rPr lang="en-US" sz="1600" dirty="0" smtClean="0">
                <a:solidFill>
                  <a:srgbClr val="0000FF"/>
                </a:solidFill>
              </a:rPr>
              <a:t> pedestals 4 to 6 channels)</a:t>
            </a:r>
          </a:p>
          <a:p>
            <a:pPr lvl="1">
              <a:defRPr/>
            </a:pPr>
            <a:r>
              <a:rPr lang="fr-FR" sz="1600" dirty="0">
                <a:solidFill>
                  <a:srgbClr val="0000FF"/>
                </a:solidFill>
              </a:rPr>
              <a:t>f</a:t>
            </a:r>
            <a:r>
              <a:rPr lang="fr-FR" sz="1600" dirty="0" smtClean="0">
                <a:solidFill>
                  <a:srgbClr val="0000FF"/>
                </a:solidFill>
              </a:rPr>
              <a:t>ull-</a:t>
            </a:r>
            <a:r>
              <a:rPr lang="fr-FR" sz="1600" dirty="0" err="1" smtClean="0">
                <a:solidFill>
                  <a:srgbClr val="0000FF"/>
                </a:solidFill>
              </a:rPr>
              <a:t>scale</a:t>
            </a:r>
            <a:r>
              <a:rPr lang="fr-FR" sz="1600" dirty="0" smtClean="0">
                <a:solidFill>
                  <a:srgbClr val="0000FF"/>
                </a:solidFill>
              </a:rPr>
              <a:t> gain </a:t>
            </a:r>
            <a:r>
              <a:rPr lang="fr-FR" sz="1600" dirty="0" err="1" smtClean="0">
                <a:solidFill>
                  <a:srgbClr val="0000FF"/>
                </a:solidFill>
              </a:rPr>
              <a:t>from</a:t>
            </a:r>
            <a:r>
              <a:rPr lang="fr-FR" sz="1600" dirty="0" smtClean="0">
                <a:solidFill>
                  <a:srgbClr val="0000FF"/>
                </a:solidFill>
              </a:rPr>
              <a:t> 120 </a:t>
            </a:r>
            <a:r>
              <a:rPr lang="fr-FR" sz="1600" dirty="0" err="1" smtClean="0">
                <a:solidFill>
                  <a:srgbClr val="0000FF"/>
                </a:solidFill>
              </a:rPr>
              <a:t>fC</a:t>
            </a:r>
            <a:r>
              <a:rPr lang="fr-FR" sz="1600" dirty="0" smtClean="0">
                <a:solidFill>
                  <a:srgbClr val="0000FF"/>
                </a:solidFill>
              </a:rPr>
              <a:t> to 600 </a:t>
            </a:r>
            <a:r>
              <a:rPr lang="fr-FR" sz="1600" dirty="0" err="1" smtClean="0">
                <a:solidFill>
                  <a:srgbClr val="0000FF"/>
                </a:solidFill>
              </a:rPr>
              <a:t>fC</a:t>
            </a:r>
            <a:endParaRPr lang="en-US" sz="1600" dirty="0" smtClean="0">
              <a:solidFill>
                <a:srgbClr val="0000FF"/>
              </a:solidFill>
            </a:endParaRPr>
          </a:p>
          <a:p>
            <a:pPr lvl="1">
              <a:defRPr/>
            </a:pPr>
            <a:r>
              <a:rPr lang="en-US" sz="1600" dirty="0" smtClean="0">
                <a:solidFill>
                  <a:srgbClr val="0000FF"/>
                </a:solidFill>
              </a:rPr>
              <a:t>zero-suppression capability</a:t>
            </a:r>
          </a:p>
          <a:p>
            <a:pPr lvl="1"/>
            <a:endParaRPr lang="en-US" sz="1800" dirty="0" smtClean="0"/>
          </a:p>
          <a:p>
            <a:r>
              <a:rPr lang="en-US" sz="1800" dirty="0" smtClean="0"/>
              <a:t>6 Front-End Cards (FEC) read out by a</a:t>
            </a:r>
          </a:p>
          <a:p>
            <a:pPr>
              <a:buNone/>
            </a:pPr>
            <a:r>
              <a:rPr lang="en-US" sz="1800" dirty="0" smtClean="0"/>
              <a:t>	Front-End Mezzanine (FEM)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Trigger signal needed</a:t>
            </a:r>
          </a:p>
          <a:p>
            <a:endParaRPr lang="en-US" sz="1800" dirty="0" smtClean="0"/>
          </a:p>
          <a:p>
            <a:r>
              <a:rPr lang="en-US" sz="1800" dirty="0" smtClean="0"/>
              <a:t>Spark protection</a:t>
            </a:r>
          </a:p>
          <a:p>
            <a:pPr>
              <a:buNone/>
            </a:pPr>
            <a:r>
              <a:rPr lang="en-US" sz="1800" dirty="0" smtClean="0"/>
              <a:t> </a:t>
            </a:r>
          </a:p>
          <a:p>
            <a:pPr>
              <a:buFontTx/>
              <a:buNone/>
            </a:pPr>
            <a:endParaRPr lang="en-US" sz="1800" dirty="0" smtClean="0"/>
          </a:p>
        </p:txBody>
      </p:sp>
      <p:pic>
        <p:nvPicPr>
          <p:cNvPr id="13" name="Picture 4" descr="PhotoFEC 00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2065" y="897639"/>
            <a:ext cx="2519823" cy="157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6622026" y="2488920"/>
            <a:ext cx="2195114" cy="44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99"/>
                </a:solidFill>
                <a:latin typeface="Bell MT" pitchFamily="18" charset="0"/>
                <a:ea typeface="+mn-ea"/>
                <a:cs typeface="Arial" pitchFamily="34" charset="0"/>
              </a:defRPr>
            </a:lvl1pPr>
            <a:lvl2pPr marL="52863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2pPr>
            <a:lvl3pPr marL="8810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3pPr>
            <a:lvl4pPr marL="1252538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4pPr>
            <a:lvl5pPr marL="161131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5pPr>
            <a:lvl6pPr marL="20685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257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829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401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fr-FR" sz="1400" dirty="0" smtClean="0"/>
              <a:t>FEC </a:t>
            </a:r>
            <a:r>
              <a:rPr lang="fr-FR" sz="1400" dirty="0" err="1" smtClean="0"/>
              <a:t>with</a:t>
            </a:r>
            <a:r>
              <a:rPr lang="fr-FR" sz="1400" dirty="0" smtClean="0"/>
              <a:t> 4 AFTER chips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1738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+ </a:t>
            </a:r>
            <a:r>
              <a:rPr lang="fr-FR" dirty="0" err="1" smtClean="0"/>
              <a:t>electronics</a:t>
            </a:r>
            <a:r>
              <a:rPr lang="fr-FR" dirty="0" smtClean="0"/>
              <a:t> setup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4A5128-43FF-4A54-BDD3-53E7667F9A1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David.Attié@cea.fr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Fast-Neutron Imaging Detector Based on Bulk-Micromegas TPC</a:t>
            </a:r>
            <a:endParaRPr lang="en-US" dirty="0"/>
          </a:p>
        </p:txBody>
      </p:sp>
      <p:pic>
        <p:nvPicPr>
          <p:cNvPr id="3075" name="Picture 3" descr="\\dapdc5\Manip\Micromegas\52_Sauvegarde CAO\Paul Colas\Fast Neutron Imaging\Plans images\Chambre+Electronique_sansblidage.e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872" y="597957"/>
            <a:ext cx="8278107" cy="585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6344642" y="4940300"/>
            <a:ext cx="2195115" cy="70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99"/>
                </a:solidFill>
                <a:latin typeface="Bell MT" pitchFamily="18" charset="0"/>
                <a:ea typeface="+mn-ea"/>
                <a:cs typeface="Arial" pitchFamily="34" charset="0"/>
              </a:defRPr>
            </a:lvl1pPr>
            <a:lvl2pPr marL="52863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2pPr>
            <a:lvl3pPr marL="8810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3pPr>
            <a:lvl4pPr marL="1252538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4pPr>
            <a:lvl5pPr marL="161131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5pPr>
            <a:lvl6pPr marL="20685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257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829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401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Trigger from</a:t>
            </a:r>
          </a:p>
          <a:p>
            <a:pPr algn="ctr">
              <a:buFontTx/>
              <a:buNone/>
            </a:pPr>
            <a:r>
              <a:rPr lang="en-US" sz="1800" dirty="0" err="1" smtClean="0">
                <a:solidFill>
                  <a:srgbClr val="FF0000"/>
                </a:solidFill>
              </a:rPr>
              <a:t>Micromegas</a:t>
            </a:r>
            <a:r>
              <a:rPr lang="en-US" sz="1800" dirty="0" smtClean="0">
                <a:solidFill>
                  <a:srgbClr val="FF0000"/>
                </a:solidFill>
              </a:rPr>
              <a:t> signal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748980" y="5146874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>
                <a:solidFill>
                  <a:schemeClr val="bg1"/>
                </a:solidFill>
                <a:latin typeface="Bell MT" pitchFamily="18" charset="0"/>
              </a:rPr>
              <a:t>FEM</a:t>
            </a:r>
            <a:endParaRPr lang="en-US" sz="1800" dirty="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rot="19742842">
            <a:off x="2482643" y="482147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>
                <a:solidFill>
                  <a:schemeClr val="bg1"/>
                </a:solidFill>
                <a:latin typeface="Bell MT" pitchFamily="18" charset="0"/>
              </a:rPr>
              <a:t>FEC</a:t>
            </a:r>
            <a:endParaRPr lang="en-US" sz="1800" dirty="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869111" y="3296112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err="1" smtClean="0">
                <a:solidFill>
                  <a:schemeClr val="bg1"/>
                </a:solidFill>
                <a:latin typeface="Bell MT" pitchFamily="18" charset="0"/>
              </a:rPr>
              <a:t>Shielding</a:t>
            </a:r>
            <a:endParaRPr lang="en-US" sz="1800" dirty="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602399" y="787688"/>
            <a:ext cx="2628000" cy="70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99"/>
                </a:solidFill>
                <a:latin typeface="Bell MT" pitchFamily="18" charset="0"/>
                <a:ea typeface="+mn-ea"/>
                <a:cs typeface="Arial" pitchFamily="34" charset="0"/>
              </a:defRPr>
            </a:lvl1pPr>
            <a:lvl2pPr marL="52863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2pPr>
            <a:lvl3pPr marL="8810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3pPr>
            <a:lvl4pPr marL="1252538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4pPr>
            <a:lvl5pPr marL="161131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5pPr>
            <a:lvl6pPr marL="20685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257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829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401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1800" dirty="0" smtClean="0"/>
              <a:t>Window for x-rays source </a:t>
            </a:r>
            <a:endParaRPr lang="en-US" sz="1800" dirty="0"/>
          </a:p>
        </p:txBody>
      </p:sp>
      <p:cxnSp>
        <p:nvCxnSpPr>
          <p:cNvPr id="14" name="Connecteur droit 13"/>
          <p:cNvCxnSpPr>
            <a:stCxn id="12" idx="1"/>
            <a:endCxn id="12" idx="3"/>
          </p:cNvCxnSpPr>
          <p:nvPr/>
        </p:nvCxnSpPr>
        <p:spPr bwMode="auto">
          <a:xfrm>
            <a:off x="602399" y="1141743"/>
            <a:ext cx="262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eur droit avec flèche 15"/>
          <p:cNvCxnSpPr/>
          <p:nvPr/>
        </p:nvCxnSpPr>
        <p:spPr bwMode="auto">
          <a:xfrm flipH="1">
            <a:off x="2300749" y="1141743"/>
            <a:ext cx="248521" cy="4805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7645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Performances of the </a:t>
            </a:r>
            <a:r>
              <a:rPr lang="fr-FR" dirty="0" err="1" smtClean="0"/>
              <a:t>Micromegas</a:t>
            </a:r>
            <a:r>
              <a:rPr lang="fr-FR" dirty="0" smtClean="0"/>
              <a:t> detector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4A5128-43FF-4A54-BDD3-53E7667F9A1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David.Attié@cea.fr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Fast-Neutron Imaging Detector Based on Bulk-Micromegas TPC</a:t>
            </a:r>
            <a:endParaRPr lang="en-US" dirty="0"/>
          </a:p>
        </p:txBody>
      </p:sp>
      <p:pic>
        <p:nvPicPr>
          <p:cNvPr id="1027" name="Picture 3" descr="D:\PROJETS\Fast Neutron Imaging\CONFERENCE\111023-30_IEEE_Meeting\Gain_Curve\-300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55" y="3397959"/>
            <a:ext cx="495228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396875" y="657429"/>
            <a:ext cx="8229600" cy="275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99"/>
                </a:solidFill>
                <a:latin typeface="Bell MT" pitchFamily="18" charset="0"/>
                <a:ea typeface="+mn-ea"/>
                <a:cs typeface="Arial" pitchFamily="34" charset="0"/>
              </a:defRPr>
            </a:lvl1pPr>
            <a:lvl2pPr marL="52863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2pPr>
            <a:lvl3pPr marL="8810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3pPr>
            <a:lvl4pPr marL="1252538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4pPr>
            <a:lvl5pPr marL="161131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5pPr>
            <a:lvl6pPr marL="20685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257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829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401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Gain curve measured</a:t>
            </a:r>
            <a:r>
              <a:rPr lang="en-US" sz="1800" dirty="0"/>
              <a:t> from 5.9 </a:t>
            </a:r>
            <a:r>
              <a:rPr lang="en-US" sz="1800" dirty="0" err="1"/>
              <a:t>keV</a:t>
            </a:r>
            <a:r>
              <a:rPr lang="en-US" sz="1800" dirty="0"/>
              <a:t> line using</a:t>
            </a:r>
            <a:r>
              <a:rPr lang="en-US" sz="1800" dirty="0" smtClean="0"/>
              <a:t> </a:t>
            </a:r>
            <a:r>
              <a:rPr lang="en-US" sz="1800" baseline="30000" dirty="0"/>
              <a:t>55</a:t>
            </a:r>
            <a:r>
              <a:rPr lang="en-US" sz="1800" dirty="0"/>
              <a:t>Fe </a:t>
            </a:r>
            <a:r>
              <a:rPr lang="en-US" sz="1800" dirty="0" smtClean="0"/>
              <a:t>source. Signals read out on the mesh in </a:t>
            </a:r>
            <a:r>
              <a:rPr lang="en-US" sz="1800" dirty="0" err="1" smtClean="0"/>
              <a:t>Ar</a:t>
            </a:r>
            <a:r>
              <a:rPr lang="en-US" sz="1800" dirty="0" smtClean="0"/>
              <a:t>/</a:t>
            </a:r>
            <a:r>
              <a:rPr lang="en-US" sz="1800" dirty="0" err="1" smtClean="0"/>
              <a:t>Isobutane</a:t>
            </a:r>
            <a:r>
              <a:rPr lang="en-US" sz="1800" dirty="0" smtClean="0"/>
              <a:t> 5%: </a:t>
            </a:r>
            <a:r>
              <a:rPr lang="en-US" sz="1600" dirty="0" smtClean="0"/>
              <a:t>G~10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 </a:t>
            </a:r>
            <a:r>
              <a:rPr lang="en-US" sz="1600" dirty="0"/>
              <a:t>@ 300 V</a:t>
            </a:r>
          </a:p>
          <a:p>
            <a:pPr marL="176213" indent="-176213">
              <a:buNone/>
            </a:pPr>
            <a:endParaRPr lang="en-US" sz="1400" dirty="0"/>
          </a:p>
          <a:p>
            <a:r>
              <a:rPr lang="en-US" sz="1800" dirty="0" smtClean="0"/>
              <a:t>Energy resolution of </a:t>
            </a:r>
            <a:r>
              <a:rPr lang="en-US" sz="1800" dirty="0" smtClean="0">
                <a:sym typeface="Symbol"/>
              </a:rPr>
              <a:t>~</a:t>
            </a:r>
            <a:r>
              <a:rPr lang="en-US" sz="1800" dirty="0" smtClean="0"/>
              <a:t>12 % due to detector capacitance and noise </a:t>
            </a:r>
          </a:p>
          <a:p>
            <a:pPr marL="173038" indent="-173038">
              <a:buNone/>
            </a:pPr>
            <a:r>
              <a:rPr lang="en-US" sz="1800" dirty="0" smtClean="0"/>
              <a:t>	best energy resolution measured for a bulk </a:t>
            </a:r>
            <a:r>
              <a:rPr lang="en-US" sz="1800" dirty="0" err="1" smtClean="0"/>
              <a:t>Micromegas</a:t>
            </a:r>
            <a:r>
              <a:rPr lang="en-US" sz="1800" dirty="0" smtClean="0"/>
              <a:t> (~7 %)</a:t>
            </a:r>
          </a:p>
          <a:p>
            <a:pPr marL="176213" indent="-176213">
              <a:buNone/>
            </a:pPr>
            <a:endParaRPr lang="en-US" sz="1400" dirty="0" smtClean="0"/>
          </a:p>
          <a:p>
            <a:r>
              <a:rPr lang="en-US" sz="1800" dirty="0" smtClean="0"/>
              <a:t>Operating gas gain &lt; 1500 and electronics full-scale gain set </a:t>
            </a:r>
            <a:r>
              <a:rPr lang="en-US" sz="1800" dirty="0" smtClean="0">
                <a:sym typeface="Symbol"/>
              </a:rPr>
              <a:t></a:t>
            </a:r>
            <a:r>
              <a:rPr lang="en-US" sz="1800" dirty="0" smtClean="0"/>
              <a:t> 360 </a:t>
            </a:r>
            <a:r>
              <a:rPr lang="en-US" sz="1800" dirty="0" err="1" smtClean="0"/>
              <a:t>fC</a:t>
            </a:r>
            <a:endParaRPr lang="en-US" sz="1800" dirty="0" smtClean="0"/>
          </a:p>
          <a:p>
            <a:pPr marL="173038" indent="-173038">
              <a:buNone/>
            </a:pPr>
            <a:r>
              <a:rPr lang="fr-FR" sz="1800" dirty="0" smtClean="0"/>
              <a:t>	in </a:t>
            </a:r>
            <a:r>
              <a:rPr lang="fr-FR" sz="1800" dirty="0" err="1" smtClean="0"/>
              <a:t>order</a:t>
            </a:r>
            <a:r>
              <a:rPr lang="fr-FR" sz="1800" dirty="0" smtClean="0"/>
              <a:t> to </a:t>
            </a:r>
            <a:r>
              <a:rPr lang="fr-FR" sz="1800" dirty="0" err="1" smtClean="0"/>
              <a:t>cut</a:t>
            </a:r>
            <a:r>
              <a:rPr lang="fr-FR" sz="1800" dirty="0" smtClean="0"/>
              <a:t> the gamma-rays and </a:t>
            </a:r>
            <a:r>
              <a:rPr lang="fr-FR" sz="1800" dirty="0" err="1" smtClean="0"/>
              <a:t>cosmics</a:t>
            </a:r>
            <a:r>
              <a:rPr lang="fr-FR" sz="1800" dirty="0" smtClean="0"/>
              <a:t> </a:t>
            </a:r>
            <a:r>
              <a:rPr lang="fr-FR" sz="1800" dirty="0" err="1" smtClean="0"/>
              <a:t>events</a:t>
            </a:r>
            <a:endParaRPr lang="en-US" sz="1400" baseline="30000" dirty="0" smtClean="0"/>
          </a:p>
          <a:p>
            <a:endParaRPr lang="en-US" sz="1600" baseline="30000" dirty="0" smtClean="0"/>
          </a:p>
          <a:p>
            <a:pPr marL="354013" lvl="1" indent="0">
              <a:buNone/>
            </a:pPr>
            <a:endParaRPr lang="en-US" sz="1600" baseline="30000" dirty="0" smtClean="0"/>
          </a:p>
          <a:p>
            <a:pPr>
              <a:buFontTx/>
              <a:buNone/>
            </a:pPr>
            <a:endParaRPr lang="en-US" sz="1800" dirty="0" smtClean="0"/>
          </a:p>
          <a:p>
            <a:pPr>
              <a:buFontTx/>
              <a:buNone/>
            </a:pPr>
            <a:endParaRPr lang="en-US" sz="1800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2863516" y="5253346"/>
            <a:ext cx="105349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800" dirty="0" smtClean="0">
                <a:latin typeface="Bell MT" pitchFamily="18" charset="0"/>
                <a:sym typeface="Symbol"/>
              </a:rPr>
              <a:t> </a:t>
            </a:r>
            <a:r>
              <a:rPr lang="fr-FR" sz="1800" dirty="0" smtClean="0">
                <a:latin typeface="Bell MT" pitchFamily="18" charset="0"/>
              </a:rPr>
              <a:t>= 12 %</a:t>
            </a:r>
            <a:endParaRPr lang="en-US" sz="1800" dirty="0">
              <a:latin typeface="Bell MT" pitchFamily="18" charset="0"/>
            </a:endParaRPr>
          </a:p>
        </p:txBody>
      </p:sp>
      <p:pic>
        <p:nvPicPr>
          <p:cNvPr id="11" name="Picture 3" descr="D:\PROJETS\Fast Neutron Imaging\CONFERENCE\111023-30_IEEE_Meeting\Gain_Curve\Gain_curve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4936" y="3408619"/>
            <a:ext cx="432160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80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48635</TotalTime>
  <Words>885</Words>
  <Application>Microsoft Office PowerPoint</Application>
  <PresentationFormat>Affichage à l'écran (4:3)</PresentationFormat>
  <Paragraphs>258</Paragraphs>
  <Slides>16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Modèle par défaut</vt:lpstr>
      <vt:lpstr>Présentation PowerPoint</vt:lpstr>
      <vt:lpstr>Overview</vt:lpstr>
      <vt:lpstr>Characteristics and simulation of FNI detector</vt:lpstr>
      <vt:lpstr>Simulation by Geant4 + Garfield</vt:lpstr>
      <vt:lpstr>Geant4 simulation for converter efficiency </vt:lpstr>
      <vt:lpstr>Micromegas TPC for neutron imaging</vt:lpstr>
      <vt:lpstr>Description of T2K electronics </vt:lpstr>
      <vt:lpstr>Detector + electronics setup</vt:lpstr>
      <vt:lpstr>Performances of the Micromegas detector</vt:lpstr>
      <vt:lpstr>241Am–9Be source</vt:lpstr>
      <vt:lpstr>Proton/gamma-ray discrimination</vt:lpstr>
      <vt:lpstr>Proton/gamma-ray discrimination</vt:lpstr>
      <vt:lpstr>Imaging with Lanzhou mask</vt:lpstr>
      <vt:lpstr>Imaging with CEA mask</vt:lpstr>
      <vt:lpstr>Imaging using others masks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Neutron Imaging</dc:title>
  <dc:subject>MPGD2009</dc:subject>
  <dc:creator>David Attié</dc:creator>
  <cp:lastModifiedBy>Attie</cp:lastModifiedBy>
  <cp:revision>3176</cp:revision>
  <dcterms:created xsi:type="dcterms:W3CDTF">1601-01-01T00:00:00Z</dcterms:created>
  <dcterms:modified xsi:type="dcterms:W3CDTF">2011-11-04T14:45:38Z</dcterms:modified>
</cp:coreProperties>
</file>