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7" r:id="rId2"/>
    <p:sldId id="449" r:id="rId3"/>
    <p:sldId id="450" r:id="rId4"/>
    <p:sldId id="452" r:id="rId5"/>
    <p:sldId id="451" r:id="rId6"/>
    <p:sldId id="455" r:id="rId7"/>
    <p:sldId id="453" r:id="rId8"/>
    <p:sldId id="456" r:id="rId9"/>
    <p:sldId id="454" r:id="rId10"/>
    <p:sldId id="457" r:id="rId11"/>
  </p:sldIdLst>
  <p:sldSz cx="9144000" cy="6858000" type="screen4x3"/>
  <p:notesSz cx="6642100" cy="9779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FF6B"/>
    <a:srgbClr val="669900"/>
    <a:srgbClr val="99CC00"/>
    <a:srgbClr val="CC9900"/>
    <a:srgbClr val="FF3300"/>
    <a:srgbClr val="656797"/>
    <a:srgbClr val="5C7EAE"/>
    <a:srgbClr val="A5C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16" y="-112"/>
      </p:cViewPr>
      <p:guideLst>
        <p:guide orient="horz" pos="3080"/>
        <p:guide pos="20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charset="0"/>
              </a:rPr>
              <a:t>Page </a:t>
            </a:r>
            <a:fld id="{DA72DB92-6A11-334D-997A-2AA8321812E7}" type="slidenum">
              <a:rPr lang="en-GB" sz="1200" b="0">
                <a:latin typeface="Arial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42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charset="0"/>
              </a:rPr>
              <a:t>Page </a:t>
            </a:r>
            <a:fld id="{60F1984D-13F9-7341-88EA-A6EF05536AE9}" type="slidenum">
              <a:rPr lang="en-GB" sz="1200" b="0">
                <a:latin typeface="Arial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charset="0"/>
            </a:endParaRP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8663"/>
            <a:ext cx="4891088" cy="366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4575" y="4641850"/>
            <a:ext cx="4552950" cy="453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Body Text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1012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457200"/>
            <a:ext cx="7848600" cy="76200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596063"/>
            <a:ext cx="9126538" cy="261937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r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19400" y="6594475"/>
            <a:ext cx="35052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Arial" pitchFamily="-109" charset="0"/>
                <a:ea typeface="+mn-ea"/>
                <a:cs typeface="+mn-cs"/>
              </a:rPr>
              <a:t>CEA-</a:t>
            </a:r>
            <a:r>
              <a:rPr lang="en-US" dirty="0" err="1" smtClean="0">
                <a:latin typeface="Arial" pitchFamily="-109" charset="0"/>
                <a:ea typeface="+mn-ea"/>
                <a:cs typeface="+mn-cs"/>
              </a:rPr>
              <a:t>Saclay</a:t>
            </a:r>
            <a:endParaRPr lang="en-GB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338" y="6616700"/>
            <a:ext cx="1131887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</a:rPr>
              <a:t>G. De Lentdecker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239000" y="6608763"/>
            <a:ext cx="1828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aseline="0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November 30</a:t>
            </a:r>
            <a:r>
              <a:rPr lang="en-GB" baseline="30000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st</a:t>
            </a:r>
            <a:r>
              <a:rPr lang="en-GB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2011</a:t>
            </a:r>
            <a:endParaRPr lang="en-GB" dirty="0">
              <a:solidFill>
                <a:schemeClr val="bg1"/>
              </a:solidFill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122238" y="6511925"/>
            <a:ext cx="246063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o</a:t>
            </a:r>
          </a:p>
        </p:txBody>
      </p:sp>
      <p:pic>
        <p:nvPicPr>
          <p:cNvPr id="11" name="Image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08769" y="-72231"/>
            <a:ext cx="525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36675" y="4038600"/>
            <a:ext cx="6332538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nl-BE" smtClean="0"/>
              <a:t>Cliquez pour modifier le style des sous-titres du masque</a:t>
            </a:r>
            <a:endParaRPr lang="it-IT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246938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dirty="0"/>
              <a:t>Click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04163" y="26988"/>
            <a:ext cx="1196975" cy="685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-25400"/>
            <a:ext cx="2171700" cy="6472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-25400"/>
            <a:ext cx="6362700" cy="6472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04163" y="26988"/>
            <a:ext cx="1196975" cy="685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-25400"/>
            <a:ext cx="8129588" cy="53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09600" y="533400"/>
            <a:ext cx="8534400" cy="76200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596063"/>
            <a:ext cx="9126538" cy="261937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97188" y="6594475"/>
            <a:ext cx="3351212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Arial" pitchFamily="-109" charset="0"/>
                <a:ea typeface="+mn-ea"/>
                <a:cs typeface="+mn-cs"/>
              </a:rPr>
              <a:t>CEA-</a:t>
            </a:r>
            <a:r>
              <a:rPr lang="en-US" dirty="0" err="1" smtClean="0">
                <a:latin typeface="Arial" pitchFamily="-109" charset="0"/>
                <a:ea typeface="+mn-ea"/>
                <a:cs typeface="+mn-cs"/>
              </a:rPr>
              <a:t>Saclay</a:t>
            </a:r>
            <a:endParaRPr lang="en-GB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338" y="6616700"/>
            <a:ext cx="1131887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>
                <a:solidFill>
                  <a:schemeClr val="bg1"/>
                </a:solidFill>
                <a:latin typeface="Arial" charset="0"/>
              </a:rPr>
              <a:t>G. De Lentdecker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239000" y="6624638"/>
            <a:ext cx="1290579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aseline="0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November 30</a:t>
            </a:r>
            <a:r>
              <a:rPr lang="en-GB" baseline="30000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st</a:t>
            </a:r>
            <a:r>
              <a:rPr lang="en-GB" baseline="0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2011</a:t>
            </a:r>
            <a:endParaRPr lang="en-GB" dirty="0">
              <a:solidFill>
                <a:schemeClr val="bg1"/>
              </a:solidFill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701088" y="6565900"/>
            <a:ext cx="3921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91578610-7E0E-DF43-AAE5-BDCA5B809965}" type="slidenum">
              <a:rPr lang="en-GB" sz="1200">
                <a:solidFill>
                  <a:schemeClr val="bg1"/>
                </a:solidFill>
                <a:latin typeface="Arial" charset="0"/>
              </a:rPr>
              <a:pPr>
                <a:defRPr/>
              </a:pPr>
              <a:t>‹#›</a:t>
            </a:fld>
            <a:endParaRPr lang="en-GB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762000"/>
            <a:ext cx="8686800" cy="5684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</a:t>
            </a:r>
            <a:r>
              <a:rPr lang="en-GB" dirty="0" smtClean="0"/>
              <a:t>level</a:t>
            </a:r>
            <a:fld id="{F73FDEEB-867D-ED47-8AE2-F64A4F5D6CDF}" type="slidenum">
              <a:rPr lang="en-GB" smtClean="0"/>
              <a:pPr lvl="4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Blip>
          <a:blip r:embed="rId13"/>
        </a:buBlip>
        <a:defRPr sz="2400">
          <a:solidFill>
            <a:srgbClr val="000000"/>
          </a:solidFill>
          <a:latin typeface="Thaoma (body)"/>
          <a:ea typeface="ＭＳ Ｐゴシック" pitchFamily="-109" charset="-128"/>
          <a:cs typeface="ＭＳ Ｐゴシック" charset="-128"/>
        </a:defRPr>
      </a:lvl1pPr>
      <a:lvl2pPr marL="746125" indent="-3460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Times" charset="0"/>
        <a:buChar char="•"/>
        <a:defRPr sz="2000" i="1">
          <a:solidFill>
            <a:srgbClr val="656797"/>
          </a:solidFill>
          <a:latin typeface="Thaoma (body)"/>
          <a:ea typeface="Thaoma (body)" charset="0"/>
          <a:cs typeface="Thaoma (body)"/>
        </a:defRPr>
      </a:lvl2pPr>
      <a:lvl3pPr marL="1195388" indent="-2444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charset="0"/>
        <a:buChar char="•"/>
        <a:defRPr sz="1800">
          <a:solidFill>
            <a:schemeClr val="tx1"/>
          </a:solidFill>
          <a:latin typeface="Thaoma (body)"/>
          <a:ea typeface="Thaoma (body)" charset="0"/>
          <a:cs typeface="Thaoma (body)"/>
        </a:defRPr>
      </a:lvl3pPr>
      <a:lvl4pPr marL="1385888" indent="-14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–"/>
        <a:defRPr sz="1600">
          <a:solidFill>
            <a:schemeClr val="tx1"/>
          </a:solidFill>
          <a:latin typeface="Thaoma (body)"/>
          <a:ea typeface="Thaoma (body)" charset="0"/>
          <a:cs typeface="Thaoma (body)"/>
        </a:defRPr>
      </a:lvl4pPr>
      <a:lvl5pPr marL="1576388" indent="2524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1600">
          <a:solidFill>
            <a:schemeClr val="tx1"/>
          </a:solidFill>
          <a:latin typeface="Thaoma (body)"/>
          <a:ea typeface="Thaoma (body)" charset="0"/>
          <a:cs typeface="Thaoma (body)"/>
        </a:defRPr>
      </a:lvl5pPr>
      <a:lvl6pPr marL="20335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24907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29479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3405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nwiki3.ifh.de/MarlinTPC/HowToInstallMarlinTPC" TargetMode="Externa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znwiki3.ifh.de/MarlinTPC/HowToInstallMarlinTP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G. De Lentdecker</a:t>
            </a:r>
          </a:p>
          <a:p>
            <a:r>
              <a:rPr lang="en-GB" dirty="0" err="1" smtClean="0"/>
              <a:t>Université</a:t>
            </a:r>
            <a:r>
              <a:rPr lang="en-GB" dirty="0" smtClean="0"/>
              <a:t> </a:t>
            </a:r>
            <a:r>
              <a:rPr lang="en-GB" dirty="0" err="1" smtClean="0"/>
              <a:t>Libre</a:t>
            </a:r>
            <a:r>
              <a:rPr lang="en-GB" dirty="0" smtClean="0"/>
              <a:t> de </a:t>
            </a:r>
            <a:r>
              <a:rPr lang="en-GB" dirty="0" err="1" smtClean="0"/>
              <a:t>Bruxelles</a:t>
            </a:r>
            <a:endParaRPr lang="en-GB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Kalman</a:t>
            </a:r>
            <a:r>
              <a:rPr lang="en-GB" dirty="0" smtClean="0"/>
              <a:t> Filter in </a:t>
            </a:r>
            <a:r>
              <a:rPr lang="en-GB" dirty="0" err="1" smtClean="0"/>
              <a:t>MarlinTPC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difficult (for me) was to install Marlin &amp; ILCSOFT</a:t>
            </a:r>
          </a:p>
          <a:p>
            <a:r>
              <a:rPr lang="en-US" dirty="0" smtClean="0"/>
              <a:t>Once this done, installation of </a:t>
            </a:r>
            <a:r>
              <a:rPr lang="en-US" dirty="0" err="1" smtClean="0"/>
              <a:t>KalTest</a:t>
            </a:r>
            <a:r>
              <a:rPr lang="en-US" dirty="0" smtClean="0"/>
              <a:t> and </a:t>
            </a:r>
            <a:r>
              <a:rPr lang="en-US" dirty="0" err="1" smtClean="0"/>
              <a:t>KalDet</a:t>
            </a:r>
            <a:r>
              <a:rPr lang="en-US" dirty="0" smtClean="0"/>
              <a:t> is easy</a:t>
            </a:r>
          </a:p>
          <a:p>
            <a:r>
              <a:rPr lang="en-US" dirty="0" smtClean="0"/>
              <a:t>Except  few </a:t>
            </a:r>
            <a:r>
              <a:rPr lang="en-US" smtClean="0"/>
              <a:t>hardcoded</a:t>
            </a:r>
            <a:r>
              <a:rPr lang="en-US" dirty="0" smtClean="0"/>
              <a:t> values, </a:t>
            </a:r>
            <a:r>
              <a:rPr lang="en-US" dirty="0" err="1" smtClean="0"/>
              <a:t>Kalman</a:t>
            </a:r>
            <a:r>
              <a:rPr lang="en-US" dirty="0" smtClean="0"/>
              <a:t> Filters runs:</a:t>
            </a:r>
          </a:p>
          <a:p>
            <a:pPr lvl="1"/>
            <a:r>
              <a:rPr lang="en-US" dirty="0" smtClean="0"/>
              <a:t>Tracks are reconstructed</a:t>
            </a:r>
          </a:p>
          <a:p>
            <a:pPr lvl="1"/>
            <a:r>
              <a:rPr lang="en-US" dirty="0" smtClean="0"/>
              <a:t>BUT values returned by the fit doesn’t look right… investigating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MarlinTPC</a:t>
            </a:r>
            <a:r>
              <a:rPr lang="fr-FR" dirty="0" smtClean="0"/>
              <a:t> installation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684838"/>
          </a:xfrm>
        </p:spPr>
        <p:txBody>
          <a:bodyPr/>
          <a:lstStyle/>
          <a:p>
            <a:r>
              <a:rPr lang="en-US" sz="2000" dirty="0" err="1" smtClean="0"/>
              <a:t>MarlinTPC</a:t>
            </a:r>
            <a:r>
              <a:rPr lang="en-US" sz="2000" dirty="0" smtClean="0"/>
              <a:t> is based on the Marlin framework:</a:t>
            </a:r>
          </a:p>
          <a:p>
            <a:pPr lvl="1"/>
            <a:r>
              <a:rPr lang="en-US" sz="1800" dirty="0" smtClean="0"/>
              <a:t>Based on LCIO data format</a:t>
            </a:r>
          </a:p>
          <a:p>
            <a:pPr lvl="1"/>
            <a:r>
              <a:rPr lang="en-US" sz="1800" dirty="0" smtClean="0"/>
              <a:t>Usage of successive « processors »</a:t>
            </a:r>
          </a:p>
          <a:p>
            <a:pPr lvl="1"/>
            <a:r>
              <a:rPr lang="en-US" sz="1800" dirty="0" smtClean="0"/>
              <a:t>One .xml file with the running parameters of each processor to steer Marlin</a:t>
            </a:r>
          </a:p>
          <a:p>
            <a:pPr lvl="1"/>
            <a:r>
              <a:rPr lang="en-US" sz="1800" dirty="0" smtClean="0"/>
              <a:t>Marlin provides interfaces to GEAR (geometry description) and LCCD (conditions data)</a:t>
            </a:r>
          </a:p>
          <a:p>
            <a:pPr lvl="1"/>
            <a:r>
              <a:rPr lang="en-US" sz="1800" dirty="0" smtClean="0"/>
              <a:t>Uses RAIDA (AIDA + ROOT) for </a:t>
            </a:r>
            <a:r>
              <a:rPr lang="en-US" sz="1800" dirty="0" err="1" smtClean="0"/>
              <a:t>histogramming</a:t>
            </a:r>
            <a:endParaRPr lang="en-US" sz="1800" dirty="0" smtClean="0"/>
          </a:p>
          <a:p>
            <a:pPr lvl="1"/>
            <a:r>
              <a:rPr lang="en-US" sz="1800" dirty="0" smtClean="0"/>
              <a:t>+ need additional packages: </a:t>
            </a:r>
            <a:r>
              <a:rPr lang="en-US" sz="1800" dirty="0" err="1" smtClean="0"/>
              <a:t>MySQL</a:t>
            </a:r>
            <a:r>
              <a:rPr lang="en-US" sz="1800" dirty="0" smtClean="0"/>
              <a:t>, CLHEP, Java, QT,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</a:t>
            </a:r>
            <a:r>
              <a:rPr lang="en-US" sz="2000" dirty="0" smtClean="0"/>
              <a:t>You need to install a lot of things.</a:t>
            </a:r>
          </a:p>
          <a:p>
            <a:r>
              <a:rPr lang="en-US" sz="2000" dirty="0" smtClean="0"/>
              <a:t>Fortunately the developers provide an installation python script: </a:t>
            </a:r>
            <a:r>
              <a:rPr lang="en-US" sz="2000" i="1" dirty="0" err="1" smtClean="0"/>
              <a:t>ilcinstall</a:t>
            </a:r>
            <a:endParaRPr lang="en-US" sz="2000" i="1" dirty="0" smtClean="0"/>
          </a:p>
          <a:p>
            <a:r>
              <a:rPr lang="en-US" sz="2000" dirty="0" smtClean="0"/>
              <a:t>Despite this script it took me a while to find the right recipe to compile and link everything together:</a:t>
            </a:r>
          </a:p>
          <a:p>
            <a:pPr lvl="1"/>
            <a:r>
              <a:rPr lang="en-US" sz="1800" dirty="0" smtClean="0"/>
              <a:t>32 </a:t>
            </a:r>
            <a:r>
              <a:rPr lang="en-US" sz="1800" dirty="0" err="1" smtClean="0"/>
              <a:t>vs</a:t>
            </a:r>
            <a:r>
              <a:rPr lang="en-US" sz="1800" dirty="0" smtClean="0"/>
              <a:t> 64bits, </a:t>
            </a:r>
          </a:p>
          <a:p>
            <a:pPr lvl="1"/>
            <a:r>
              <a:rPr lang="en-US" sz="1800" dirty="0" smtClean="0"/>
              <a:t>SL4 </a:t>
            </a:r>
            <a:r>
              <a:rPr lang="en-US" sz="1800" dirty="0" err="1" smtClean="0"/>
              <a:t>vs</a:t>
            </a:r>
            <a:r>
              <a:rPr lang="en-US" sz="1800" dirty="0" smtClean="0"/>
              <a:t> SL5</a:t>
            </a:r>
          </a:p>
          <a:p>
            <a:pPr lvl="1"/>
            <a:r>
              <a:rPr lang="en-US" sz="1800" dirty="0" smtClean="0"/>
              <a:t>special ROOT versions used by CMS (my other experiment).</a:t>
            </a:r>
          </a:p>
          <a:p>
            <a:r>
              <a:rPr lang="en-US" sz="2000" dirty="0" smtClean="0"/>
              <a:t>Also helpful : </a:t>
            </a:r>
            <a:r>
              <a:rPr lang="en-US" sz="2000" dirty="0" smtClean="0">
                <a:hlinkClick r:id="rId3"/>
              </a:rPr>
              <a:t>https://znwiki3.ifh.de/MarlinTPC/HowToInstallMarlinTPC</a:t>
            </a:r>
            <a:endParaRPr lang="en-US" sz="2000" dirty="0" smtClean="0"/>
          </a:p>
          <a:p>
            <a:r>
              <a:rPr lang="en-US" sz="2000" dirty="0" smtClean="0"/>
              <a:t>Eventually I found the correct combination to work on CERN </a:t>
            </a:r>
            <a:r>
              <a:rPr lang="en-US" sz="2000" dirty="0" err="1" smtClean="0"/>
              <a:t>lxplus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132326"/>
              </p:ext>
            </p:extLst>
          </p:nvPr>
        </p:nvGraphicFramePr>
        <p:xfrm>
          <a:off x="533400" y="3356992"/>
          <a:ext cx="39831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190500" imgH="139700" progId="Equation.DSMT4">
                  <p:embed/>
                </p:oleObj>
              </mc:Choice>
              <mc:Fallback>
                <p:oleObj name="Equation" r:id="rId4" imgW="190500" imgH="1397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6992"/>
                        <a:ext cx="398318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Installation of Kalman Filter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KalTest</a:t>
            </a:r>
            <a:r>
              <a:rPr lang="en-US" dirty="0" smtClean="0"/>
              <a:t> and </a:t>
            </a:r>
            <a:r>
              <a:rPr lang="en-US" dirty="0" err="1" smtClean="0"/>
              <a:t>KalDet</a:t>
            </a:r>
            <a:r>
              <a:rPr lang="en-US" dirty="0" smtClean="0"/>
              <a:t> are not installed by </a:t>
            </a:r>
            <a:r>
              <a:rPr lang="en-US" i="1" dirty="0" err="1" smtClean="0"/>
              <a:t>ilcinstall</a:t>
            </a:r>
            <a:endParaRPr lang="en-US" i="1" dirty="0" smtClean="0"/>
          </a:p>
          <a:p>
            <a:r>
              <a:rPr lang="en-US" dirty="0" err="1" smtClean="0"/>
              <a:t>Fortunatelly</a:t>
            </a:r>
            <a:r>
              <a:rPr lang="en-US" dirty="0" smtClean="0"/>
              <a:t> it is well documented in </a:t>
            </a:r>
          </a:p>
          <a:p>
            <a:pPr lvl="1"/>
            <a:r>
              <a:rPr lang="en-US" dirty="0" smtClean="0">
                <a:hlinkClick r:id="rId2"/>
              </a:rPr>
              <a:t>https://znwiki3.ifh.de/MarlinTPC/HowToInstallMarlinTPC</a:t>
            </a:r>
            <a:endParaRPr lang="en-US" dirty="0" smtClean="0"/>
          </a:p>
          <a:p>
            <a:pPr lvl="1"/>
            <a:r>
              <a:rPr lang="en-US" dirty="0" err="1" smtClean="0"/>
              <a:t>MarlinTPC</a:t>
            </a:r>
            <a:r>
              <a:rPr lang="en-US" dirty="0" smtClean="0"/>
              <a:t>/reconstruction/README</a:t>
            </a:r>
          </a:p>
          <a:p>
            <a:pPr lvl="1"/>
            <a:r>
              <a:rPr lang="en-US" dirty="0" err="1" smtClean="0"/>
              <a:t>KalTest</a:t>
            </a:r>
            <a:r>
              <a:rPr lang="en-US" dirty="0" smtClean="0"/>
              <a:t>/README</a:t>
            </a:r>
          </a:p>
          <a:p>
            <a:r>
              <a:rPr lang="en-US" dirty="0" smtClean="0"/>
              <a:t>And so it is rather straightforward to install (once you have installed all the rest, of course)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Modifications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: the code has been developed by our Japanese colleagues and therefore it has been mostly tested with GEM modules =&gt; so a few numbers are </a:t>
            </a:r>
            <a:r>
              <a:rPr lang="en-US" dirty="0" err="1" smtClean="0"/>
              <a:t>hardcoded</a:t>
            </a:r>
            <a:r>
              <a:rPr lang="en-US" dirty="0" smtClean="0"/>
              <a:t>; examples :</a:t>
            </a:r>
          </a:p>
          <a:p>
            <a:pPr lvl="1"/>
            <a:r>
              <a:rPr lang="en-US" dirty="0" smtClean="0"/>
              <a:t>The number of rows in the class </a:t>
            </a:r>
            <a:r>
              <a:rPr lang="en-US" dirty="0" err="1" smtClean="0"/>
              <a:t>HelicalTrack.cc</a:t>
            </a:r>
            <a:endParaRPr lang="en-US" dirty="0" smtClean="0"/>
          </a:p>
          <a:p>
            <a:pPr lvl="1"/>
            <a:r>
              <a:rPr lang="en-US" dirty="0" smtClean="0"/>
              <a:t>The algorithm to find pulses looks behind pad #72 in </a:t>
            </a:r>
            <a:r>
              <a:rPr lang="en-US" dirty="0" err="1" smtClean="0"/>
              <a:t>TopoFinder.cc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run</a:t>
            </a:r>
            <a:r>
              <a:rPr lang="fr-FR" dirty="0" smtClean="0"/>
              <a:t>,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gear_ilc_lp_micromegas_single_module.xml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Describes the geometry of a single </a:t>
            </a:r>
            <a:r>
              <a:rPr lang="en-US" dirty="0" err="1" smtClean="0"/>
              <a:t>micromegas</a:t>
            </a:r>
            <a:r>
              <a:rPr lang="en-US" dirty="0" smtClean="0"/>
              <a:t> module in LP</a:t>
            </a:r>
          </a:p>
          <a:p>
            <a:r>
              <a:rPr lang="en-US" dirty="0" err="1" smtClean="0"/>
              <a:t>TPCChannelMapping.slcio</a:t>
            </a:r>
            <a:endParaRPr lang="en-US" dirty="0" smtClean="0"/>
          </a:p>
          <a:p>
            <a:pPr lvl="1"/>
            <a:r>
              <a:rPr lang="en-US" dirty="0" smtClean="0"/>
              <a:t>Provides the mapping in pad row and column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Files provided by </a:t>
            </a:r>
            <a:r>
              <a:rPr lang="en-US" b="1" dirty="0" smtClean="0"/>
              <a:t>Jason </a:t>
            </a:r>
            <a:r>
              <a:rPr lang="en-US" b="1" dirty="0" smtClean="0"/>
              <a:t>Abernathy</a:t>
            </a:r>
          </a:p>
          <a:p>
            <a:pPr lvl="1"/>
            <a:r>
              <a:rPr lang="en-US" b="1" dirty="0" smtClean="0"/>
              <a:t>O</a:t>
            </a:r>
            <a:r>
              <a:rPr lang="en-US" b="1" dirty="0" smtClean="0"/>
              <a:t>ld geometry (not for TB with </a:t>
            </a:r>
            <a:r>
              <a:rPr lang="en-US" b="1" smtClean="0"/>
              <a:t>new electronics)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Sequence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1600" dirty="0" smtClean="0"/>
              <a:t>&lt;</a:t>
            </a:r>
            <a:r>
              <a:rPr lang="fr-FR" sz="1600" dirty="0" err="1" smtClean="0"/>
              <a:t>execute</a:t>
            </a:r>
            <a:r>
              <a:rPr lang="fr-FR" sz="1600" dirty="0" smtClean="0"/>
              <a:t>&gt;</a:t>
            </a:r>
          </a:p>
          <a:p>
            <a:pPr>
              <a:buNone/>
            </a:pPr>
            <a:r>
              <a:rPr lang="fr-FR" sz="1600" dirty="0" smtClean="0"/>
              <a:t>	&lt;!-- "manager processors" --&gt;</a:t>
            </a:r>
          </a:p>
          <a:p>
            <a:pPr>
              <a:buNone/>
            </a:pPr>
            <a:r>
              <a:rPr lang="fr-FR" sz="1600" dirty="0" smtClean="0"/>
              <a:t>	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MyAIDAProcessor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	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MyConditionsProcessor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	&lt;!-- "reconstruction processors" --&gt;</a:t>
            </a:r>
          </a:p>
          <a:p>
            <a:pPr>
              <a:buNone/>
            </a:pPr>
            <a:r>
              <a:rPr lang="fr-FR" sz="1600" dirty="0" smtClean="0"/>
              <a:t>	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MyAFTERRawDataConverterProcessor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	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MyPedestalSubtractor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	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MyPulseFinder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	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MyChannelMapperProcessor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     &lt;!-- "For </a:t>
            </a:r>
            <a:r>
              <a:rPr lang="fr-FR" sz="1600" dirty="0" err="1" smtClean="0"/>
              <a:t>KalmanFilter</a:t>
            </a:r>
            <a:r>
              <a:rPr lang="fr-FR" sz="1600" dirty="0" smtClean="0"/>
              <a:t>" --&gt;</a:t>
            </a:r>
          </a:p>
          <a:p>
            <a:pPr>
              <a:buNone/>
            </a:pPr>
            <a:r>
              <a:rPr lang="fr-FR" sz="1600" dirty="0" smtClean="0"/>
              <a:t>     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MyHitTrackFinderTopoProcessor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     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MyTrackMakingKalmanFilterProcessor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     &lt;!-- "validation processors" --&gt;</a:t>
            </a:r>
          </a:p>
          <a:p>
            <a:pPr>
              <a:buNone/>
            </a:pPr>
            <a:r>
              <a:rPr lang="fr-FR" sz="1600" dirty="0" smtClean="0"/>
              <a:t>     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MyChargeOnPadsVisualisationProcessor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     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MyDumpResidualsProcessor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     &lt;!-- "output processors" --&gt;</a:t>
            </a:r>
          </a:p>
          <a:p>
            <a:pPr>
              <a:buNone/>
            </a:pPr>
            <a:r>
              <a:rPr lang="fr-FR" sz="1600" dirty="0" smtClean="0"/>
              <a:t>	&lt;processor </a:t>
            </a:r>
            <a:r>
              <a:rPr lang="fr-FR" sz="1600" dirty="0" err="1" smtClean="0"/>
              <a:t>name</a:t>
            </a:r>
            <a:r>
              <a:rPr lang="fr-FR" sz="1600" dirty="0" smtClean="0"/>
              <a:t>="</a:t>
            </a:r>
            <a:r>
              <a:rPr lang="fr-FR" sz="1600" dirty="0" err="1" smtClean="0"/>
              <a:t>MyLCIOOutputProcessor</a:t>
            </a:r>
            <a:r>
              <a:rPr lang="fr-FR" sz="1600" dirty="0" smtClean="0"/>
              <a:t>"/&gt;</a:t>
            </a:r>
          </a:p>
          <a:p>
            <a:pPr>
              <a:buNone/>
            </a:pPr>
            <a:r>
              <a:rPr lang="fr-FR" sz="1600" dirty="0" smtClean="0"/>
              <a:t>	&lt;/</a:t>
            </a:r>
            <a:r>
              <a:rPr lang="fr-FR" sz="1600" dirty="0" err="1" smtClean="0"/>
              <a:t>execute</a:t>
            </a:r>
            <a:r>
              <a:rPr lang="fr-FR" sz="1600" dirty="0" smtClean="0"/>
              <a:t>&gt;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38049" y="2895600"/>
            <a:ext cx="30960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// </a:t>
            </a:r>
            <a:r>
              <a:rPr lang="fr-FR" sz="1600" dirty="0" err="1" smtClean="0"/>
              <a:t>Find</a:t>
            </a:r>
            <a:r>
              <a:rPr lang="fr-FR" sz="1600" dirty="0" smtClean="0"/>
              <a:t> the pulses in detector</a:t>
            </a:r>
          </a:p>
          <a:p>
            <a:r>
              <a:rPr lang="fr-FR" sz="1600" dirty="0" smtClean="0"/>
              <a:t>// Do the </a:t>
            </a:r>
            <a:r>
              <a:rPr lang="fr-FR" sz="1600" dirty="0" err="1" smtClean="0"/>
              <a:t>mapping</a:t>
            </a:r>
            <a:r>
              <a:rPr lang="fr-FR" sz="1600" dirty="0" smtClean="0"/>
              <a:t> to (</a:t>
            </a:r>
            <a:r>
              <a:rPr lang="fr-FR" sz="1600" dirty="0" err="1" smtClean="0"/>
              <a:t>col,row</a:t>
            </a:r>
            <a:r>
              <a:rPr lang="fr-FR" sz="1600" dirty="0" smtClean="0"/>
              <a:t>)</a:t>
            </a:r>
          </a:p>
          <a:p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 smtClean="0"/>
              <a:t>//</a:t>
            </a:r>
            <a:r>
              <a:rPr lang="fr-FR" sz="1600" dirty="0" err="1" smtClean="0"/>
              <a:t>make</a:t>
            </a:r>
            <a:r>
              <a:rPr lang="fr-FR" sz="1600" dirty="0" smtClean="0"/>
              <a:t> </a:t>
            </a:r>
            <a:r>
              <a:rPr lang="fr-FR" sz="1600" dirty="0" err="1" smtClean="0"/>
              <a:t>TrackHit</a:t>
            </a:r>
            <a:r>
              <a:rPr lang="fr-FR" sz="1600" dirty="0" smtClean="0"/>
              <a:t> </a:t>
            </a:r>
            <a:r>
              <a:rPr lang="fr-FR" sz="1600" dirty="0" err="1" smtClean="0"/>
              <a:t>from</a:t>
            </a:r>
            <a:r>
              <a:rPr lang="fr-FR" sz="1600" dirty="0" smtClean="0"/>
              <a:t> pulses</a:t>
            </a:r>
          </a:p>
          <a:p>
            <a:r>
              <a:rPr lang="fr-FR" sz="1600" dirty="0" smtClean="0"/>
              <a:t>//</a:t>
            </a:r>
            <a:r>
              <a:rPr lang="fr-FR" sz="1600" dirty="0" err="1" smtClean="0"/>
              <a:t>perform</a:t>
            </a:r>
            <a:r>
              <a:rPr lang="fr-FR" sz="1600" dirty="0" smtClean="0"/>
              <a:t> KF &amp;  </a:t>
            </a:r>
            <a:r>
              <a:rPr lang="fr-FR" sz="1600" dirty="0" err="1" smtClean="0"/>
              <a:t>produce</a:t>
            </a:r>
            <a:r>
              <a:rPr lang="fr-FR" sz="1600" dirty="0" smtClean="0"/>
              <a:t> </a:t>
            </a:r>
          </a:p>
          <a:p>
            <a:r>
              <a:rPr lang="fr-FR" sz="1600" dirty="0" smtClean="0"/>
              <a:t>LCIO </a:t>
            </a:r>
            <a:r>
              <a:rPr lang="fr-FR" sz="1600" dirty="0" err="1" smtClean="0"/>
              <a:t>Tracks</a:t>
            </a:r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 smtClean="0"/>
              <a:t>// processors for </a:t>
            </a:r>
            <a:r>
              <a:rPr lang="fr-FR" sz="1600" dirty="0" err="1" smtClean="0"/>
              <a:t>x-checks</a:t>
            </a:r>
            <a:r>
              <a:rPr lang="fr-FR" sz="1600" dirty="0" smtClean="0"/>
              <a:t> &amp;</a:t>
            </a:r>
          </a:p>
          <a:p>
            <a:r>
              <a:rPr lang="fr-FR" sz="1600" dirty="0" err="1" smtClean="0"/>
              <a:t>histograms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Comparison</a:t>
            </a:r>
            <a:r>
              <a:rPr lang="fr-FR" dirty="0" smtClean="0"/>
              <a:t> </a:t>
            </a:r>
            <a:r>
              <a:rPr lang="fr-FR" dirty="0" err="1" smtClean="0"/>
              <a:t>event</a:t>
            </a:r>
            <a:r>
              <a:rPr lang="fr-FR" dirty="0" smtClean="0"/>
              <a:t> by </a:t>
            </a:r>
            <a:r>
              <a:rPr lang="fr-FR" dirty="0" err="1" smtClean="0"/>
              <a:t>event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some pulses between </a:t>
            </a:r>
            <a:r>
              <a:rPr lang="en-US" dirty="0" err="1" smtClean="0"/>
              <a:t>LPMon</a:t>
            </a:r>
            <a:r>
              <a:rPr lang="en-US" dirty="0" smtClean="0"/>
              <a:t> and </a:t>
            </a:r>
            <a:r>
              <a:rPr lang="en-US" dirty="0" err="1" smtClean="0"/>
              <a:t>MarlinTPC</a:t>
            </a:r>
            <a:endParaRPr lang="en-US" dirty="0" smtClean="0"/>
          </a:p>
          <a:p>
            <a:pPr lvl="1"/>
            <a:r>
              <a:rPr lang="en-US" dirty="0" smtClean="0"/>
              <a:t>Pulse height and time looked in agreement although not exactly identical by a few ADC counts</a:t>
            </a:r>
          </a:p>
          <a:p>
            <a:r>
              <a:rPr lang="en-US" dirty="0" smtClean="0"/>
              <a:t>One « event display »:</a:t>
            </a:r>
            <a:endParaRPr lang="en-US" dirty="0"/>
          </a:p>
        </p:txBody>
      </p:sp>
      <p:pic>
        <p:nvPicPr>
          <p:cNvPr id="4" name="Image 3" descr="ADC-per-pad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7117"/>
            <a:ext cx="4431224" cy="3005083"/>
          </a:xfrm>
          <a:prstGeom prst="rect">
            <a:avLst/>
          </a:prstGeom>
        </p:spPr>
      </p:pic>
      <p:pic>
        <p:nvPicPr>
          <p:cNvPr id="5" name="Image 4" descr="charge-per-pad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175000"/>
            <a:ext cx="4419600" cy="29972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143000" y="2785646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LPDisplay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6054060" y="2861846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MarlinTPC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6172200" y="1828800"/>
            <a:ext cx="25442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RUN01007 </a:t>
            </a:r>
          </a:p>
          <a:p>
            <a:r>
              <a:rPr lang="fr-FR" sz="1600" dirty="0" smtClean="0"/>
              <a:t>1st </a:t>
            </a:r>
            <a:r>
              <a:rPr lang="fr-FR" sz="1600" dirty="0" err="1" smtClean="0"/>
              <a:t>event</a:t>
            </a:r>
            <a:r>
              <a:rPr lang="fr-FR" sz="1600" dirty="0" smtClean="0"/>
              <a:t> (</a:t>
            </a:r>
            <a:r>
              <a:rPr lang="fr-FR" sz="1600" dirty="0" err="1" smtClean="0"/>
              <a:t>Resistive</a:t>
            </a:r>
            <a:r>
              <a:rPr lang="fr-FR" sz="1600" dirty="0" smtClean="0"/>
              <a:t> </a:t>
            </a:r>
            <a:r>
              <a:rPr lang="fr-FR" sz="1600" dirty="0" err="1" smtClean="0"/>
              <a:t>Ink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6629400" y="5941368"/>
            <a:ext cx="5822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(mm)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4446989" y="3579168"/>
            <a:ext cx="582211" cy="2308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Y (mm)</a:t>
            </a:r>
            <a:endParaRPr lang="en-US" dirty="0"/>
          </a:p>
        </p:txBody>
      </p:sp>
      <p:pic>
        <p:nvPicPr>
          <p:cNvPr id="11" name="Image 10" descr="LP-TPCDisp-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727687"/>
            <a:ext cx="1295400" cy="92456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572000" y="2286000"/>
            <a:ext cx="199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Y</a:t>
            </a:r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029200" y="2743200"/>
            <a:ext cx="191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X</a:t>
            </a:r>
            <a:endParaRPr lang="fr-FR" sz="1600" dirty="0"/>
          </a:p>
        </p:txBody>
      </p:sp>
      <p:cxnSp>
        <p:nvCxnSpPr>
          <p:cNvPr id="14" name="Connecteur droit avec flèche 13"/>
          <p:cNvCxnSpPr/>
          <p:nvPr/>
        </p:nvCxnSpPr>
        <p:spPr bwMode="auto">
          <a:xfrm rot="5400000" flipH="1" flipV="1">
            <a:off x="4600072" y="2791328"/>
            <a:ext cx="249628" cy="97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onnecteur droit avec flèche 14"/>
          <p:cNvCxnSpPr/>
          <p:nvPr/>
        </p:nvCxnSpPr>
        <p:spPr bwMode="auto">
          <a:xfrm rot="5400000" flipH="1" flipV="1">
            <a:off x="4827700" y="2998900"/>
            <a:ext cx="249628" cy="97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Comparison</a:t>
            </a:r>
            <a:endParaRPr lang="fr-FR" dirty="0"/>
          </a:p>
        </p:txBody>
      </p:sp>
      <p:pic>
        <p:nvPicPr>
          <p:cNvPr id="4" name="Espace réservé du contenu 3" descr="3D-Disp-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533400"/>
            <a:ext cx="4876800" cy="3307255"/>
          </a:xfrm>
        </p:spPr>
      </p:pic>
      <p:pic>
        <p:nvPicPr>
          <p:cNvPr id="5" name="Image 4" descr="3D-Disp-1Ma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150" y="3276600"/>
            <a:ext cx="4869050" cy="3302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429000" y="3505200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Time</a:t>
            </a:r>
            <a:endParaRPr lang="fr-FR" sz="1600" dirty="0"/>
          </a:p>
        </p:txBody>
      </p:sp>
      <p:cxnSp>
        <p:nvCxnSpPr>
          <p:cNvPr id="8" name="Connecteur droit avec flèche 7"/>
          <p:cNvCxnSpPr/>
          <p:nvPr/>
        </p:nvCxnSpPr>
        <p:spPr bwMode="auto">
          <a:xfrm flipV="1">
            <a:off x="2590800" y="3505200"/>
            <a:ext cx="838200" cy="152400"/>
          </a:xfrm>
          <a:prstGeom prst="straightConnector1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ZoneTexte 9"/>
          <p:cNvSpPr txBox="1"/>
          <p:nvPr/>
        </p:nvSpPr>
        <p:spPr>
          <a:xfrm>
            <a:off x="3657600" y="4572000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Time</a:t>
            </a:r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029200" y="1752600"/>
            <a:ext cx="3659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RUN01007 1st </a:t>
            </a:r>
            <a:r>
              <a:rPr lang="fr-FR" sz="1600" dirty="0" err="1" smtClean="0"/>
              <a:t>event</a:t>
            </a:r>
            <a:r>
              <a:rPr lang="fr-FR" sz="1600" dirty="0" smtClean="0"/>
              <a:t> (</a:t>
            </a:r>
            <a:r>
              <a:rPr lang="fr-FR" sz="1600" dirty="0" err="1" smtClean="0"/>
              <a:t>Resistive</a:t>
            </a:r>
            <a:r>
              <a:rPr lang="fr-FR" sz="1600" dirty="0" smtClean="0"/>
              <a:t> </a:t>
            </a:r>
            <a:r>
              <a:rPr lang="fr-FR" sz="1600" dirty="0" err="1" smtClean="0"/>
              <a:t>Ink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cxnSp>
        <p:nvCxnSpPr>
          <p:cNvPr id="14" name="Connecteur droit avec flèche 13"/>
          <p:cNvCxnSpPr/>
          <p:nvPr/>
        </p:nvCxnSpPr>
        <p:spPr bwMode="auto">
          <a:xfrm rot="5400000" flipH="1" flipV="1">
            <a:off x="4191794" y="4876006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ZoneTexte 17"/>
          <p:cNvSpPr txBox="1"/>
          <p:nvPr/>
        </p:nvSpPr>
        <p:spPr>
          <a:xfrm>
            <a:off x="5097294" y="5909846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X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848600" y="6062246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Y</a:t>
            </a:r>
            <a:endParaRPr lang="fr-FR" sz="1600" dirty="0"/>
          </a:p>
        </p:txBody>
      </p:sp>
      <p:pic>
        <p:nvPicPr>
          <p:cNvPr id="20" name="Image 19" descr="LP-TPCDisp-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495800"/>
            <a:ext cx="2116434" cy="1510553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09600" y="3276600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X</a:t>
            </a:r>
            <a:endParaRPr lang="fr-FR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6200" y="5486400"/>
            <a:ext cx="325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Y</a:t>
            </a:r>
            <a:endParaRPr lang="fr-FR" sz="1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182880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Y</a:t>
            </a:r>
            <a:endParaRPr lang="fr-FR" sz="1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5394256" y="2743200"/>
            <a:ext cx="37497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Hits </a:t>
            </a:r>
            <a:r>
              <a:rPr lang="fr-FR" sz="1600" dirty="0" err="1" smtClean="0">
                <a:solidFill>
                  <a:srgbClr val="FF0000"/>
                </a:solidFill>
              </a:rPr>
              <a:t>included</a:t>
            </a:r>
            <a:r>
              <a:rPr lang="fr-FR" sz="1600" dirty="0" smtClean="0">
                <a:solidFill>
                  <a:srgbClr val="FF0000"/>
                </a:solidFill>
              </a:rPr>
              <a:t> in </a:t>
            </a:r>
            <a:r>
              <a:rPr lang="fr-FR" sz="1600" dirty="0" err="1" smtClean="0">
                <a:solidFill>
                  <a:srgbClr val="FF0000"/>
                </a:solidFill>
              </a:rPr>
              <a:t>track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</a:rPr>
              <a:t>reconstructed</a:t>
            </a:r>
            <a:endParaRPr lang="fr-FR" sz="1600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FF0000"/>
                </a:solidFill>
              </a:rPr>
              <a:t>by </a:t>
            </a:r>
            <a:r>
              <a:rPr lang="fr-FR" sz="1600" dirty="0" err="1" smtClean="0">
                <a:solidFill>
                  <a:srgbClr val="FF0000"/>
                </a:solidFill>
              </a:rPr>
              <a:t>Kalman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</a:rPr>
              <a:t>Filter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25" name="Connecteur droit avec flèche 24"/>
          <p:cNvCxnSpPr/>
          <p:nvPr/>
        </p:nvCxnSpPr>
        <p:spPr bwMode="auto">
          <a:xfrm rot="16200000" flipH="1">
            <a:off x="6286500" y="3771900"/>
            <a:ext cx="914400" cy="228600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ZoneTexte 25"/>
          <p:cNvSpPr txBox="1"/>
          <p:nvPr/>
        </p:nvSpPr>
        <p:spPr>
          <a:xfrm>
            <a:off x="685800" y="6214646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X</a:t>
            </a:r>
            <a:endParaRPr lang="fr-FR" sz="1600" dirty="0"/>
          </a:p>
        </p:txBody>
      </p:sp>
      <p:cxnSp>
        <p:nvCxnSpPr>
          <p:cNvPr id="27" name="Connecteur droit avec flèche 26"/>
          <p:cNvCxnSpPr/>
          <p:nvPr/>
        </p:nvCxnSpPr>
        <p:spPr bwMode="auto">
          <a:xfrm rot="5400000" flipH="1" flipV="1">
            <a:off x="794" y="6095206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Connecteur droit avec flèche 28"/>
          <p:cNvCxnSpPr/>
          <p:nvPr/>
        </p:nvCxnSpPr>
        <p:spPr bwMode="auto">
          <a:xfrm rot="5400000" flipH="1" flipV="1">
            <a:off x="304006" y="6400006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</p:cxnSp>
      <p:sp>
        <p:nvSpPr>
          <p:cNvPr id="28" name="ZoneTexte 27"/>
          <p:cNvSpPr txBox="1"/>
          <p:nvPr/>
        </p:nvSpPr>
        <p:spPr>
          <a:xfrm>
            <a:off x="1143000" y="533400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LPDisplay</a:t>
            </a:r>
            <a:endParaRPr lang="fr-FR" sz="1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181600" y="3547646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MarlinTPC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Kalman</a:t>
            </a:r>
            <a:r>
              <a:rPr lang="fr-FR" dirty="0" smtClean="0"/>
              <a:t> </a:t>
            </a:r>
            <a:r>
              <a:rPr lang="fr-FR" dirty="0" err="1" smtClean="0"/>
              <a:t>Filter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Kalman</a:t>
            </a:r>
            <a:r>
              <a:rPr lang="fr-FR" dirty="0" smtClean="0"/>
              <a:t> </a:t>
            </a:r>
            <a:r>
              <a:rPr lang="fr-FR" dirty="0" err="1" smtClean="0"/>
              <a:t>filter</a:t>
            </a:r>
            <a:r>
              <a:rPr lang="fr-FR" dirty="0" smtClean="0"/>
              <a:t> </a:t>
            </a:r>
            <a:r>
              <a:rPr lang="fr-FR" dirty="0" err="1" smtClean="0"/>
              <a:t>seems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Tracks</a:t>
            </a:r>
            <a:r>
              <a:rPr lang="fr-FR" dirty="0" smtClean="0"/>
              <a:t> are </a:t>
            </a:r>
            <a:r>
              <a:rPr lang="fr-FR" dirty="0" err="1" smtClean="0"/>
              <a:t>reconstructed</a:t>
            </a:r>
            <a:endParaRPr lang="fr-FR" dirty="0" smtClean="0"/>
          </a:p>
          <a:p>
            <a:pPr lvl="1"/>
            <a:r>
              <a:rPr lang="fr-FR" dirty="0" err="1" smtClean="0"/>
              <a:t>However</a:t>
            </a:r>
            <a:r>
              <a:rPr lang="fr-FR" dirty="0" smtClean="0"/>
              <a:t> pt values </a:t>
            </a:r>
            <a:r>
              <a:rPr lang="fr-FR" dirty="0" err="1" smtClean="0"/>
              <a:t>obtained</a:t>
            </a:r>
            <a:r>
              <a:rPr lang="fr-FR" dirty="0" smtClean="0"/>
              <a:t> are not correct (</a:t>
            </a:r>
            <a:r>
              <a:rPr lang="fr-FR" dirty="0" err="1" smtClean="0"/>
              <a:t>bad</a:t>
            </a:r>
            <a:r>
              <a:rPr lang="fr-FR" dirty="0" smtClean="0"/>
              <a:t> B </a:t>
            </a:r>
            <a:r>
              <a:rPr lang="fr-FR" dirty="0" err="1" smtClean="0"/>
              <a:t>field</a:t>
            </a:r>
            <a:r>
              <a:rPr lang="fr-FR" dirty="0" smtClean="0"/>
              <a:t> setting ?)</a:t>
            </a:r>
            <a:endParaRPr lang="fr-FR" dirty="0"/>
          </a:p>
        </p:txBody>
      </p:sp>
      <p:pic>
        <p:nvPicPr>
          <p:cNvPr id="4" name="Image 3" descr="pt-distri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7400"/>
            <a:ext cx="6553200" cy="444412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858000" y="6172200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(</a:t>
            </a:r>
            <a:r>
              <a:rPr lang="fr-FR" sz="1600" dirty="0" err="1" smtClean="0"/>
              <a:t>GeV</a:t>
            </a:r>
            <a:r>
              <a:rPr lang="fr-FR" sz="1600" dirty="0" smtClean="0"/>
              <a:t>/c)</a:t>
            </a:r>
            <a:endParaRPr lang="fr-FR" sz="1600" dirty="0"/>
          </a:p>
        </p:txBody>
      </p:sp>
      <p:cxnSp>
        <p:nvCxnSpPr>
          <p:cNvPr id="6" name="Connecteur droit avec flèche 5"/>
          <p:cNvCxnSpPr/>
          <p:nvPr/>
        </p:nvCxnSpPr>
        <p:spPr bwMode="auto">
          <a:xfrm>
            <a:off x="6477000" y="1600200"/>
            <a:ext cx="228600" cy="1588"/>
          </a:xfrm>
          <a:prstGeom prst="straightConnector1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FF0000"/>
      </a:dk2>
      <a:lt2>
        <a:srgbClr val="777777"/>
      </a:lt2>
      <a:accent1>
        <a:srgbClr val="FFFF39"/>
      </a:accent1>
      <a:accent2>
        <a:srgbClr val="800000"/>
      </a:accent2>
      <a:accent3>
        <a:srgbClr val="FFFFFF"/>
      </a:accent3>
      <a:accent4>
        <a:srgbClr val="000000"/>
      </a:accent4>
      <a:accent5>
        <a:srgbClr val="FFFFAE"/>
      </a:accent5>
      <a:accent6>
        <a:srgbClr val="730000"/>
      </a:accent6>
      <a:hlink>
        <a:srgbClr val="1900B2"/>
      </a:hlink>
      <a:folHlink>
        <a:srgbClr val="AE00A2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FF0000"/>
        </a:dk2>
        <a:lt2>
          <a:srgbClr val="777777"/>
        </a:lt2>
        <a:accent1>
          <a:srgbClr val="FFFF39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FFFFAE"/>
        </a:accent5>
        <a:accent6>
          <a:srgbClr val="730000"/>
        </a:accent6>
        <a:hlink>
          <a:srgbClr val="1900B2"/>
        </a:hlink>
        <a:folHlink>
          <a:srgbClr val="AE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16599</TotalTime>
  <Words>350</Words>
  <Application>Microsoft Macintosh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Equation</vt:lpstr>
      <vt:lpstr>Kalman Filter in MarlinTPC</vt:lpstr>
      <vt:lpstr>MarlinTPC installation</vt:lpstr>
      <vt:lpstr>Installation of Kalman Filter</vt:lpstr>
      <vt:lpstr>Modifications to be done </vt:lpstr>
      <vt:lpstr>Before you run, you need:</vt:lpstr>
      <vt:lpstr>Sequence:</vt:lpstr>
      <vt:lpstr>Comparison event by event </vt:lpstr>
      <vt:lpstr>Comparison</vt:lpstr>
      <vt:lpstr>Kalman Filter</vt:lpstr>
      <vt:lpstr>Conclusions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Status of All Loaded Staves</dc:title>
  <cp:lastModifiedBy>Gilles De Lentdecker</cp:lastModifiedBy>
  <cp:revision>467</cp:revision>
  <cp:lastPrinted>2009-03-15T20:44:02Z</cp:lastPrinted>
  <dcterms:created xsi:type="dcterms:W3CDTF">2011-03-21T13:32:34Z</dcterms:created>
  <dcterms:modified xsi:type="dcterms:W3CDTF">2011-11-30T09:52:17Z</dcterms:modified>
</cp:coreProperties>
</file>