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24"/>
  </p:notesMasterIdLst>
  <p:sldIdLst>
    <p:sldId id="256" r:id="rId4"/>
    <p:sldId id="276" r:id="rId5"/>
    <p:sldId id="257" r:id="rId6"/>
    <p:sldId id="258" r:id="rId7"/>
    <p:sldId id="259" r:id="rId8"/>
    <p:sldId id="266" r:id="rId9"/>
    <p:sldId id="267" r:id="rId10"/>
    <p:sldId id="273" r:id="rId11"/>
    <p:sldId id="268" r:id="rId12"/>
    <p:sldId id="261" r:id="rId13"/>
    <p:sldId id="262" r:id="rId14"/>
    <p:sldId id="263" r:id="rId15"/>
    <p:sldId id="275" r:id="rId16"/>
    <p:sldId id="264" r:id="rId17"/>
    <p:sldId id="269" r:id="rId18"/>
    <p:sldId id="270" r:id="rId19"/>
    <p:sldId id="277" r:id="rId20"/>
    <p:sldId id="265" r:id="rId21"/>
    <p:sldId id="272" r:id="rId22"/>
    <p:sldId id="27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0000CC"/>
    <a:srgbClr val="33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3E2D-8978-49F8-B2C8-CBBBA356B723}" type="datetimeFigureOut">
              <a:rPr lang="fr-FR" smtClean="0"/>
              <a:pPr/>
              <a:t>07/12/2011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BBD4E-651F-4C92-9051-49F483DD72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78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BBD4E-651F-4C92-9051-49F483DD720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09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zh-CN" smtClean="0"/>
              <a:t>07.12.2011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492875"/>
            <a:ext cx="3752056" cy="365125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54BB32C-45C0-492D-A35B-712B8E6E2F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52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2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21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28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 algn="l">
              <a:defRPr sz="14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07.12.2011</a:t>
            </a:r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699792" y="6492875"/>
            <a:ext cx="3752056" cy="365125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54BB32C-45C0-492D-A35B-712B8E6E2F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07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60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07.12.2011</a:t>
            </a:r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699792" y="6492875"/>
            <a:ext cx="3752056" cy="365125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56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07.12.2011</a:t>
            </a:r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699792" y="6492875"/>
            <a:ext cx="3752056" cy="365125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11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07.12.2011</a:t>
            </a:r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699792" y="6492875"/>
            <a:ext cx="3752056" cy="365125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11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699792" y="6492875"/>
            <a:ext cx="3752056" cy="365125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dirty="0" err="1" smtClean="0"/>
              <a:t>W.Wang_Beam</a:t>
            </a:r>
            <a:r>
              <a:rPr lang="en-US" dirty="0" smtClean="0"/>
              <a:t> tests of Fast Neutron Imaging in China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33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3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973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44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994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263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495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447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673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807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916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CFB71-F968-462B-9687-707C9B23E8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1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060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zh-CN" smtClean="0"/>
              <a:t>07.12.2011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492875"/>
            <a:ext cx="3752056" cy="365125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54BB32C-45C0-492D-A35B-712B8E6E2F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85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45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96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308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06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037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13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621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90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835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66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7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1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47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16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35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67744" y="6356350"/>
            <a:ext cx="375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W.Wang_Beam tests of Fast Neutron Imaging in China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B32C-45C0-492D-A35B-712B8E6E2F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1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91" r:id="rId1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92875"/>
            <a:ext cx="375205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4BB32C-45C0-492D-A35B-712B8E6E2F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20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W.Wang_Beam tests of Fast Neutron Imaging in China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224A9-4935-408E-89A7-E6AF5A1058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9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Beam tests of Fast Neutron Imaging in China</a:t>
            </a:r>
            <a:endParaRPr lang="fr-FR" sz="4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8" y="3645024"/>
            <a:ext cx="79216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/>
          <a:p>
            <a:pPr algn="ctr">
              <a:spcBef>
                <a:spcPct val="20000"/>
              </a:spcBef>
            </a:pP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L. An</a:t>
            </a:r>
            <a:r>
              <a:rPr lang="en-US" sz="1800" baseline="30000" dirty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, D. Attié</a:t>
            </a:r>
            <a:r>
              <a:rPr lang="en-US" sz="1800" baseline="30000" dirty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Y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. Chen</a:t>
            </a:r>
            <a:r>
              <a:rPr lang="en-US" sz="1800" baseline="30000" dirty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P. Colas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M. Riallot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, H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. Shen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W. Wang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1,2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X. Wang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C. Zhang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X. Zhang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Y. Zhang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endParaRPr lang="en-US" sz="1800" baseline="30000" dirty="0">
              <a:solidFill>
                <a:srgbClr val="0000FF"/>
              </a:solidFill>
              <a:latin typeface="Bell MT" pitchFamily="18" charset="0"/>
            </a:endParaRPr>
          </a:p>
        </p:txBody>
      </p:sp>
      <p:pic>
        <p:nvPicPr>
          <p:cNvPr id="6" name="Picture 2" descr="D:\PROJETS\Fast Neutron Imaging\CONFERENCE\111023-30_IEEE_Meeting\logoirfu04quadr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75" y="5493981"/>
            <a:ext cx="2272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784" y="5157192"/>
            <a:ext cx="1393575" cy="139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550075" y="603386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ell MT" pitchFamily="18" charset="0"/>
              </a:rPr>
              <a:t>(1)</a:t>
            </a:r>
            <a:endParaRPr lang="en-US" sz="1200" dirty="0">
              <a:latin typeface="Bell MT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537896" y="603386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ell MT" pitchFamily="18" charset="0"/>
              </a:rPr>
              <a:t>(2)</a:t>
            </a:r>
            <a:endParaRPr lang="en-US" sz="1200" dirty="0">
              <a:latin typeface="Bell MT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pPr algn="r"/>
            <a:r>
              <a:rPr lang="en-US" dirty="0" err="1" smtClean="0"/>
              <a:t>W.Wang_Beam</a:t>
            </a:r>
            <a:r>
              <a:rPr lang="en-US" dirty="0" smtClean="0"/>
              <a:t> tests of Fast Neutron Imaging in China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50851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Workshop MPGD at </a:t>
            </a:r>
            <a:r>
              <a:rPr lang="en-US" altLang="zh-CN" dirty="0" err="1" smtClean="0"/>
              <a:t>Saclay</a:t>
            </a:r>
            <a:r>
              <a:rPr lang="en-US" altLang="zh-CN" dirty="0" smtClean="0"/>
              <a:t>, 2011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481771" y="228222"/>
            <a:ext cx="7829006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5" name="Picture 3" descr="\\dapdc5\Manip\Micromegas\52_Sauvegarde CAO\Paul Colas\Fast Neutron Imaging\Plans images\Chambre+Electronique_sansblidage.e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63" y="811536"/>
            <a:ext cx="8076310" cy="57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39389"/>
            <a:ext cx="9144000" cy="70609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Detector + </a:t>
            </a:r>
            <a:r>
              <a:rPr lang="fr-FR" sz="3200" b="1" dirty="0" err="1" smtClean="0">
                <a:solidFill>
                  <a:srgbClr val="002060"/>
                </a:solidFill>
              </a:rPr>
              <a:t>electronics</a:t>
            </a:r>
            <a:r>
              <a:rPr lang="fr-FR" sz="3200" b="1" dirty="0" smtClean="0">
                <a:solidFill>
                  <a:srgbClr val="002060"/>
                </a:solidFill>
              </a:rPr>
              <a:t> setup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r>
              <a:rPr lang="en-US" dirty="0" err="1" smtClean="0"/>
              <a:t>W.Wang_Beam</a:t>
            </a:r>
            <a:r>
              <a:rPr lang="en-US" dirty="0" smtClean="0"/>
              <a:t> tests of Fast Neutron Imaging in China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7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PROJETS\Fast Neutron Imaging\CONFERENCE\111023-30_IEEE_Meeting\Gain_Curve\-300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56" y="3052564"/>
            <a:ext cx="455727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82135" y="1134525"/>
            <a:ext cx="8229600" cy="17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Gain curve measured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from 5.9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keV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line using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55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source. Signals read out on the mesh in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Isobutane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5%: G~10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@ 300 V</a:t>
            </a:r>
          </a:p>
          <a:p>
            <a:pPr marL="176213" indent="-176213">
              <a:buNone/>
            </a:pPr>
            <a:endParaRPr lang="en-US" sz="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Energy resolution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~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12 % due to detector capacitance and noise </a:t>
            </a:r>
          </a:p>
          <a:p>
            <a:pPr marL="173038" indent="-173038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	best energy resolution measured for a bulk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Micromegas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(~7 %)</a:t>
            </a:r>
            <a:endParaRPr lang="en-US" sz="1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36183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0" y="139389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2060"/>
                </a:solidFill>
              </a:rPr>
              <a:t>Performances of the </a:t>
            </a:r>
            <a:r>
              <a:rPr lang="fr-FR" sz="3200" b="1" dirty="0" err="1" smtClean="0">
                <a:solidFill>
                  <a:srgbClr val="002060"/>
                </a:solidFill>
              </a:rPr>
              <a:t>Micromegas</a:t>
            </a:r>
            <a:r>
              <a:rPr lang="fr-FR" sz="3200" b="1" dirty="0" smtClean="0">
                <a:solidFill>
                  <a:srgbClr val="002060"/>
                </a:solidFill>
              </a:rPr>
              <a:t> detector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-Besource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8" t="9304" r="4540" b="10277"/>
          <a:stretch/>
        </p:blipFill>
        <p:spPr>
          <a:xfrm>
            <a:off x="667146" y="3233502"/>
            <a:ext cx="4624934" cy="3159846"/>
          </a:xfrm>
          <a:prstGeom prst="rect">
            <a:avLst/>
          </a:prstGeom>
        </p:spPr>
      </p:pic>
      <p:pic>
        <p:nvPicPr>
          <p:cNvPr id="5" name="Picture 2" descr="D:\PROJETS\Fast Neutron Imaging\CONFERENCE\111023-30_IEEE_Meeting\GIF\GIF_239\small\RUN_239_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53" y="3129328"/>
            <a:ext cx="21240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9049" y="2816803"/>
            <a:ext cx="2007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99"/>
                </a:solidFill>
                <a:latin typeface="Bell MT" pitchFamily="18" charset="0"/>
                <a:cs typeface="Arial" pitchFamily="34" charset="0"/>
              </a:rPr>
              <a:t>Data sample from source</a:t>
            </a:r>
            <a:endParaRPr lang="en-US" sz="1400" dirty="0"/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H="1">
            <a:off x="6159049" y="6455043"/>
            <a:ext cx="20656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 flipV="1">
            <a:off x="5950025" y="3129328"/>
            <a:ext cx="0" cy="306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7088518" y="6301153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ell MT" pitchFamily="18" charset="0"/>
              </a:rPr>
              <a:t>36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5767924" y="4393145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ell MT" pitchFamily="18" charset="0"/>
              </a:rPr>
              <a:t>48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1" name="Espace réservé du contenu 1"/>
          <p:cNvSpPr>
            <a:spLocks noGrp="1"/>
          </p:cNvSpPr>
          <p:nvPr>
            <p:ph idx="1"/>
          </p:nvPr>
        </p:nvSpPr>
        <p:spPr>
          <a:xfrm>
            <a:off x="637193" y="845479"/>
            <a:ext cx="7772400" cy="25237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Located in Lanzhou University, data taking in July 2011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Intensity: ~6 ×10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Hz (4π)</a:t>
            </a:r>
          </a:p>
          <a:p>
            <a:endParaRPr lang="en-US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Neutron energy spectrum, according to ISO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8529 (reference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radiations for calibrating neutron-measuring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devices)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Mean energy ~4.5 MeV, up to 11 MeV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139389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baseline="30000" dirty="0" smtClean="0">
                <a:solidFill>
                  <a:srgbClr val="002060"/>
                </a:solidFill>
              </a:rPr>
              <a:t>241</a:t>
            </a:r>
            <a:r>
              <a:rPr lang="en-US" sz="3200" b="1" dirty="0" smtClean="0">
                <a:solidFill>
                  <a:srgbClr val="002060"/>
                </a:solidFill>
              </a:rPr>
              <a:t>Am–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</a:rPr>
              <a:t>Be source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2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"/>
          <a:stretch/>
        </p:blipFill>
        <p:spPr>
          <a:xfrm>
            <a:off x="611560" y="4638987"/>
            <a:ext cx="2955544" cy="203037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39389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4000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Data analysis and </a:t>
            </a:r>
            <a:r>
              <a:rPr lang="en-US" sz="3200" b="1" dirty="0" smtClean="0">
                <a:solidFill>
                  <a:srgbClr val="002060"/>
                </a:solidFill>
              </a:rPr>
              <a:t>results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"/>
          <a:stretch/>
        </p:blipFill>
        <p:spPr>
          <a:xfrm>
            <a:off x="635186" y="2709669"/>
            <a:ext cx="2908525" cy="18714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54906" y="2996952"/>
            <a:ext cx="228098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Electronic Gain =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360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fc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Vmesh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300V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614776" y="725838"/>
            <a:ext cx="2949111" cy="1911824"/>
            <a:chOff x="614776" y="725838"/>
            <a:chExt cx="2949111" cy="191182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8"/>
            <a:stretch/>
          </p:blipFill>
          <p:spPr>
            <a:xfrm>
              <a:off x="614776" y="725838"/>
              <a:ext cx="2877104" cy="19118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54906" y="980728"/>
              <a:ext cx="2208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Electronic Gain = 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120 </a:t>
              </a: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fc</a:t>
              </a:r>
              <a:endParaRPr lang="en-US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Vmesh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= 300V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54906" y="4981818"/>
            <a:ext cx="235299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Electronic Gain =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600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fc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Vmesh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320V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7"/>
          <a:stretch/>
        </p:blipFill>
        <p:spPr>
          <a:xfrm>
            <a:off x="4184072" y="3582221"/>
            <a:ext cx="2764192" cy="199781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00192" y="4077072"/>
            <a:ext cx="240764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Electronic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Gain =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360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fc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Vmesh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= 300V   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4544593" y="980728"/>
            <a:ext cx="4563911" cy="2336053"/>
            <a:chOff x="4544593" y="752713"/>
            <a:chExt cx="4563911" cy="2336053"/>
          </a:xfrm>
        </p:grpSpPr>
        <p:pic>
          <p:nvPicPr>
            <p:cNvPr id="13" name="Picture 2" descr="\\Dapdc5\wenwang\Desktop\RUN_156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671" y="845479"/>
              <a:ext cx="3098138" cy="210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\\Dapdc5\wenwang\Desktop\00007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362" y="752713"/>
              <a:ext cx="765622" cy="1143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Ellipse 16"/>
            <p:cNvSpPr/>
            <p:nvPr/>
          </p:nvSpPr>
          <p:spPr>
            <a:xfrm>
              <a:off x="6516216" y="1374022"/>
              <a:ext cx="108012" cy="1296892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32240" y="1871509"/>
              <a:ext cx="237626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Electronic Gain = 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120 </a:t>
              </a: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fc</a:t>
              </a:r>
              <a:endParaRPr lang="en-US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en-US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Vmesh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= 350V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5" name="Picture 5" descr="\\Dapdc5\wenwang\Desktop\00161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593" y="1895997"/>
              <a:ext cx="798761" cy="1192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Connecteur droit avec flèche 25"/>
            <p:cNvCxnSpPr/>
            <p:nvPr/>
          </p:nvCxnSpPr>
          <p:spPr>
            <a:xfrm flipH="1" flipV="1">
              <a:off x="5412233" y="1556792"/>
              <a:ext cx="1103983" cy="3392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H="1">
              <a:off x="5412233" y="2018059"/>
              <a:ext cx="1103983" cy="40282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994403" y="1833490"/>
            <a:ext cx="4519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Operating gas gain &lt; 1500 and electronics full-scale gain set </a:t>
            </a:r>
            <a:r>
              <a:rPr lang="en-US" b="1" dirty="0">
                <a:solidFill>
                  <a:srgbClr val="3333CC"/>
                </a:solidFill>
                <a:sym typeface="Symbol"/>
              </a:rPr>
              <a:t></a:t>
            </a:r>
            <a:r>
              <a:rPr lang="en-US" b="1" dirty="0">
                <a:solidFill>
                  <a:srgbClr val="3333CC"/>
                </a:solidFill>
              </a:rPr>
              <a:t> 360 </a:t>
            </a:r>
            <a:r>
              <a:rPr lang="en-US" b="1" dirty="0" err="1" smtClean="0">
                <a:solidFill>
                  <a:srgbClr val="3333CC"/>
                </a:solidFill>
              </a:rPr>
              <a:t>fC</a:t>
            </a:r>
            <a:r>
              <a:rPr lang="en-US" b="1" dirty="0" smtClean="0">
                <a:solidFill>
                  <a:srgbClr val="3333CC"/>
                </a:solidFill>
              </a:rPr>
              <a:t> </a:t>
            </a:r>
            <a:r>
              <a:rPr lang="fr-FR" b="1" dirty="0" smtClean="0">
                <a:solidFill>
                  <a:srgbClr val="3333CC"/>
                </a:solidFill>
              </a:rPr>
              <a:t>in </a:t>
            </a:r>
            <a:r>
              <a:rPr lang="fr-FR" b="1" dirty="0" err="1">
                <a:solidFill>
                  <a:srgbClr val="3333CC"/>
                </a:solidFill>
              </a:rPr>
              <a:t>order</a:t>
            </a:r>
            <a:r>
              <a:rPr lang="fr-FR" b="1" dirty="0">
                <a:solidFill>
                  <a:srgbClr val="3333CC"/>
                </a:solidFill>
              </a:rPr>
              <a:t> to </a:t>
            </a:r>
            <a:r>
              <a:rPr lang="fr-FR" b="1" dirty="0" err="1">
                <a:solidFill>
                  <a:srgbClr val="3333CC"/>
                </a:solidFill>
              </a:rPr>
              <a:t>cut</a:t>
            </a:r>
            <a:r>
              <a:rPr lang="fr-FR" b="1" dirty="0">
                <a:solidFill>
                  <a:srgbClr val="3333CC"/>
                </a:solidFill>
              </a:rPr>
              <a:t> the gamma-rays and </a:t>
            </a:r>
            <a:r>
              <a:rPr lang="fr-FR" b="1" dirty="0" err="1">
                <a:solidFill>
                  <a:srgbClr val="3333CC"/>
                </a:solidFill>
              </a:rPr>
              <a:t>cosmics</a:t>
            </a:r>
            <a:r>
              <a:rPr lang="fr-FR" b="1" dirty="0">
                <a:solidFill>
                  <a:srgbClr val="3333CC"/>
                </a:solidFill>
              </a:rPr>
              <a:t> </a:t>
            </a:r>
            <a:r>
              <a:rPr lang="fr-FR" b="1" dirty="0" err="1">
                <a:solidFill>
                  <a:srgbClr val="3333CC"/>
                </a:solidFill>
              </a:rPr>
              <a:t>events</a:t>
            </a:r>
            <a:endParaRPr lang="en-US" b="1" baseline="30000" dirty="0">
              <a:solidFill>
                <a:srgbClr val="3333CC"/>
              </a:solidFill>
            </a:endParaRPr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  <p:sp>
        <p:nvSpPr>
          <p:cNvPr id="27" name="矩形 26"/>
          <p:cNvSpPr/>
          <p:nvPr/>
        </p:nvSpPr>
        <p:spPr>
          <a:xfrm>
            <a:off x="3923928" y="1772816"/>
            <a:ext cx="4536504" cy="1080120"/>
          </a:xfrm>
          <a:prstGeom prst="rect">
            <a:avLst/>
          </a:prstGeom>
          <a:noFill/>
          <a:ln>
            <a:solidFill>
              <a:srgbClr val="CC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lum/>
          </a:blip>
          <a:srcRect/>
          <a:stretch>
            <a:fillRect/>
          </a:stretch>
        </p:blipFill>
        <p:spPr bwMode="auto">
          <a:xfrm>
            <a:off x="4283968" y="980728"/>
            <a:ext cx="2880320" cy="43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椭圆 39"/>
          <p:cNvSpPr/>
          <p:nvPr/>
        </p:nvSpPr>
        <p:spPr>
          <a:xfrm>
            <a:off x="5796136" y="2564904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 animBg="1"/>
      <p:bldP spid="40" grpId="0" animBg="1"/>
      <p:bldP spid="40" grpId="1" animBg="1"/>
      <p:bldP spid="4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611560" y="1052736"/>
            <a:ext cx="439248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>
              <a:spcBef>
                <a:spcPts val="1200"/>
              </a:spcBef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64mm plastic(polyethylene) in front of the detector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n-US" sz="1400" b="1" dirty="0" err="1" smtClean="0">
                <a:solidFill>
                  <a:schemeClr val="accent6">
                    <a:lumMod val="50000"/>
                  </a:schemeClr>
                </a:solidFill>
              </a:rPr>
              <a:t>Vmesh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= 300V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           Electronic Gain = 360</a:t>
            </a:r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Cluster size is maximum at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~5</a:t>
            </a:r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Uniform time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spectrum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800" dirty="0" smtClean="0"/>
          </a:p>
          <a:p>
            <a:endParaRPr lang="en-US" sz="800" dirty="0" smtClean="0"/>
          </a:p>
          <a:p>
            <a:pPr marL="0" indent="0">
              <a:buNone/>
            </a:pPr>
            <a:endParaRPr lang="fr-FR" sz="1800" dirty="0">
              <a:sym typeface="Wingdings" pitchFamily="2" charset="2"/>
            </a:endParaRPr>
          </a:p>
          <a:p>
            <a:endParaRPr lang="en-US" sz="18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7" y="3703527"/>
            <a:ext cx="3383663" cy="2429908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139389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4000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Data analysis and results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r="7645"/>
          <a:stretch/>
        </p:blipFill>
        <p:spPr>
          <a:xfrm>
            <a:off x="5312249" y="3685163"/>
            <a:ext cx="3433997" cy="24482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7"/>
          <a:stretch/>
        </p:blipFill>
        <p:spPr>
          <a:xfrm>
            <a:off x="5312248" y="1153271"/>
            <a:ext cx="3433997" cy="2481913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9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ROJETS\Fast Neutron Imaging\CONFERENCE\111023-30_IEEE_Meeting\ANALYSIS\Im_RUN_72_LZU\ReIm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96" y="3377495"/>
            <a:ext cx="4533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PROJETS\Fast Neutron Imaging\CONFERENCE\111023-30_IEEE_Meeting\ANALYSIS\Im_RUN_72_LZU\cADC_R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41" y="457075"/>
            <a:ext cx="4533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TS\Fast Neutron Imaging\PHOTOS\Juillet 2011\Paul\P102057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991" y="3799947"/>
            <a:ext cx="2520000" cy="24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JETS\Fast Neutron Imaging\PHOTOS\Collimateurs\DSCN037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992" y="93435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85098" y="577095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Thickness: 17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111156" y="182979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3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03028" y="3107818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Pb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3713" y="6231917"/>
            <a:ext cx="808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Paraffin</a:t>
            </a:r>
            <a:endParaRPr lang="en-US" sz="14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20313" y="325593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+</a:t>
            </a:r>
            <a:endParaRPr lang="en-US" sz="4000" b="1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3207659" y="4695066"/>
            <a:ext cx="1619487" cy="4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smtClean="0"/>
              <a:t>Imaging</a:t>
            </a:r>
            <a:endParaRPr lang="en-US" sz="1800" b="1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3202192" y="1740996"/>
            <a:ext cx="1619487" cy="7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dirty="0" smtClean="0"/>
              <a:t>Counting</a:t>
            </a:r>
          </a:p>
          <a:p>
            <a:pPr algn="ctr">
              <a:buFontTx/>
              <a:buNone/>
            </a:pPr>
            <a:r>
              <a:rPr lang="fr-FR" sz="1800" b="1" dirty="0" smtClean="0"/>
              <a:t>mode</a:t>
            </a:r>
            <a:endParaRPr lang="en-US" sz="1800" b="1" dirty="0"/>
          </a:p>
        </p:txBody>
      </p:sp>
      <p:sp>
        <p:nvSpPr>
          <p:cNvPr id="22" name="Accolade fermante 21"/>
          <p:cNvSpPr/>
          <p:nvPr/>
        </p:nvSpPr>
        <p:spPr bwMode="auto">
          <a:xfrm>
            <a:off x="2784337" y="899632"/>
            <a:ext cx="181581" cy="5400000"/>
          </a:xfrm>
          <a:prstGeom prst="rightBrac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Connecteur droit 22"/>
          <p:cNvCxnSpPr>
            <a:stCxn id="22" idx="1"/>
          </p:cNvCxnSpPr>
          <p:nvPr/>
        </p:nvCxnSpPr>
        <p:spPr bwMode="auto">
          <a:xfrm flipV="1">
            <a:off x="2965918" y="2465408"/>
            <a:ext cx="455950" cy="11342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>
            <a:stCxn id="22" idx="1"/>
          </p:cNvCxnSpPr>
          <p:nvPr/>
        </p:nvCxnSpPr>
        <p:spPr bwMode="auto">
          <a:xfrm>
            <a:off x="2965918" y="3599632"/>
            <a:ext cx="455950" cy="10607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>
            <a:off x="3421868" y="2476981"/>
            <a:ext cx="13100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cteur droit avec flèche 25"/>
          <p:cNvCxnSpPr/>
          <p:nvPr/>
        </p:nvCxnSpPr>
        <p:spPr bwMode="auto">
          <a:xfrm>
            <a:off x="3421868" y="4671916"/>
            <a:ext cx="131553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cteur droit avec flèche 28"/>
          <p:cNvCxnSpPr/>
          <p:nvPr/>
        </p:nvCxnSpPr>
        <p:spPr bwMode="auto">
          <a:xfrm>
            <a:off x="687893" y="2057275"/>
            <a:ext cx="18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7" name="Connecteur droit avec flèche 36"/>
          <p:cNvCxnSpPr/>
          <p:nvPr/>
        </p:nvCxnSpPr>
        <p:spPr bwMode="auto">
          <a:xfrm flipH="1">
            <a:off x="938093" y="2070775"/>
            <a:ext cx="18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3102014" y="5388599"/>
            <a:ext cx="1629921" cy="584775"/>
          </a:xfrm>
          <a:prstGeom prst="rect">
            <a:avLst/>
          </a:prstGeom>
          <a:noFill/>
          <a:ln>
            <a:solidFill>
              <a:srgbClr val="E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E60000"/>
                </a:solidFill>
                <a:latin typeface="Bell MT" pitchFamily="18" charset="0"/>
              </a:rPr>
              <a:t>Tracking</a:t>
            </a:r>
            <a:r>
              <a:rPr lang="fr-FR" sz="1600" dirty="0" smtClean="0">
                <a:solidFill>
                  <a:srgbClr val="E60000"/>
                </a:solidFill>
                <a:latin typeface="Bell MT" pitchFamily="18" charset="0"/>
              </a:rPr>
              <a:t> +</a:t>
            </a:r>
            <a:r>
              <a:rPr lang="en-US" sz="1600" dirty="0" smtClean="0">
                <a:solidFill>
                  <a:srgbClr val="E60000"/>
                </a:solidFill>
                <a:latin typeface="Bell MT" pitchFamily="18" charset="0"/>
              </a:rPr>
              <a:t>cuts in time &amp; charge</a:t>
            </a:r>
            <a:endParaRPr lang="en-US" sz="1600" dirty="0">
              <a:solidFill>
                <a:srgbClr val="E60000"/>
              </a:solidFill>
              <a:latin typeface="Bell MT" pitchFamily="18" charset="0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7573" y="9015"/>
            <a:ext cx="9144000" cy="621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</a:rPr>
              <a:t>Imaging with Lanzhou mask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54BB32C-45C0-492D-A35B-712B8E6E2F3F}" type="slidenum">
              <a:rPr lang="fr-FR" smtClean="0">
                <a:solidFill>
                  <a:srgbClr val="002060"/>
                </a:solidFill>
              </a:rPr>
              <a:pPr/>
              <a:t>15</a:t>
            </a:fld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1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200" dirty="0" smtClean="0">
                <a:solidFill>
                  <a:srgbClr val="002060"/>
                </a:solidFill>
                <a:latin typeface="+mn-lt"/>
              </a:rPr>
              <a:t>07.12.2011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2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ROJETS\Fast Neutron Imaging\CONFERENCE\111023-30_IEEE_Meeting\ANALYSIS\Im_RUN_81_CEA\ReIm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52" y="3394398"/>
            <a:ext cx="4533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PROJETS\Fast Neutron Imaging\CONFERENCE\111023-30_IEEE_Meeting\ANALYSIS\Im_RUN_81_CEA\cADC_R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2" y="460768"/>
            <a:ext cx="4533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ROJETS\Fast Neutron Imaging\PHOTOS\Collimateurs\DSCN037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36" y="934357"/>
            <a:ext cx="25200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264337" y="3799947"/>
            <a:ext cx="2520000" cy="2421604"/>
            <a:chOff x="612351" y="3603172"/>
            <a:chExt cx="2520000" cy="2421604"/>
          </a:xfrm>
        </p:grpSpPr>
        <p:pic>
          <p:nvPicPr>
            <p:cNvPr id="2052" name="Picture 4" descr="D:\PROJETS\Fast Neutron Imaging\PHOTOS\Juillet 2011\Paul\P1020575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602"/>
            <a:stretch/>
          </p:blipFill>
          <p:spPr bwMode="auto">
            <a:xfrm>
              <a:off x="612351" y="3603172"/>
              <a:ext cx="2520000" cy="242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2906486" y="3603172"/>
              <a:ext cx="225865" cy="242160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3202192" y="1740996"/>
            <a:ext cx="1619487" cy="7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dirty="0" smtClean="0"/>
              <a:t>Counting</a:t>
            </a:r>
          </a:p>
          <a:p>
            <a:pPr algn="ctr">
              <a:buFontTx/>
              <a:buNone/>
            </a:pPr>
            <a:r>
              <a:rPr lang="fr-FR" sz="1800" b="1" dirty="0"/>
              <a:t>m</a:t>
            </a:r>
            <a:r>
              <a:rPr lang="fr-FR" sz="1800" b="1" dirty="0" smtClean="0"/>
              <a:t>ode</a:t>
            </a:r>
            <a:endParaRPr lang="en-US" sz="1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85098" y="577095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Thickness: 17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88006" y="182979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3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79878" y="3107818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Pb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90563" y="6231917"/>
            <a:ext cx="808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Paraffin</a:t>
            </a:r>
            <a:endParaRPr lang="en-US" sz="14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3207659" y="4695066"/>
            <a:ext cx="1619487" cy="4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smtClean="0"/>
              <a:t>Imaging</a:t>
            </a:r>
            <a:endParaRPr lang="en-US" sz="1800" b="1"/>
          </a:p>
        </p:txBody>
      </p:sp>
      <p:cxnSp>
        <p:nvCxnSpPr>
          <p:cNvPr id="37" name="Connecteur droit avec flèche 36"/>
          <p:cNvCxnSpPr/>
          <p:nvPr/>
        </p:nvCxnSpPr>
        <p:spPr bwMode="auto">
          <a:xfrm>
            <a:off x="699468" y="2057275"/>
            <a:ext cx="18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8" name="Connecteur droit avec flèche 37"/>
          <p:cNvCxnSpPr/>
          <p:nvPr/>
        </p:nvCxnSpPr>
        <p:spPr bwMode="auto">
          <a:xfrm flipH="1">
            <a:off x="949668" y="2070775"/>
            <a:ext cx="18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3102014" y="5388599"/>
            <a:ext cx="1629921" cy="584775"/>
          </a:xfrm>
          <a:prstGeom prst="rect">
            <a:avLst/>
          </a:prstGeom>
          <a:noFill/>
          <a:ln>
            <a:solidFill>
              <a:srgbClr val="E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E60000"/>
                </a:solidFill>
                <a:latin typeface="Bell MT" pitchFamily="18" charset="0"/>
              </a:rPr>
              <a:t>Tracking</a:t>
            </a:r>
            <a:r>
              <a:rPr lang="fr-FR" sz="1600" dirty="0" smtClean="0">
                <a:solidFill>
                  <a:srgbClr val="E60000"/>
                </a:solidFill>
                <a:latin typeface="Bell MT" pitchFamily="18" charset="0"/>
              </a:rPr>
              <a:t> +</a:t>
            </a:r>
            <a:r>
              <a:rPr lang="en-US" sz="1600" dirty="0" smtClean="0">
                <a:solidFill>
                  <a:srgbClr val="E60000"/>
                </a:solidFill>
                <a:latin typeface="Bell MT" pitchFamily="18" charset="0"/>
              </a:rPr>
              <a:t>cuts in time &amp; charge</a:t>
            </a:r>
            <a:endParaRPr lang="en-US" sz="1600" dirty="0">
              <a:solidFill>
                <a:srgbClr val="E60000"/>
              </a:solidFill>
              <a:latin typeface="Bell MT" pitchFamily="18" charset="0"/>
            </a:endParaRPr>
          </a:p>
        </p:txBody>
      </p:sp>
      <p:sp>
        <p:nvSpPr>
          <p:cNvPr id="28" name="Accolade fermante 27"/>
          <p:cNvSpPr/>
          <p:nvPr/>
        </p:nvSpPr>
        <p:spPr bwMode="auto">
          <a:xfrm>
            <a:off x="2784337" y="899632"/>
            <a:ext cx="181581" cy="5400000"/>
          </a:xfrm>
          <a:prstGeom prst="rightBrac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Connecteur droit 28"/>
          <p:cNvCxnSpPr>
            <a:stCxn id="28" idx="1"/>
          </p:cNvCxnSpPr>
          <p:nvPr/>
        </p:nvCxnSpPr>
        <p:spPr bwMode="auto">
          <a:xfrm flipV="1">
            <a:off x="2965918" y="2465408"/>
            <a:ext cx="455950" cy="11342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>
            <a:stCxn id="28" idx="1"/>
          </p:cNvCxnSpPr>
          <p:nvPr/>
        </p:nvCxnSpPr>
        <p:spPr bwMode="auto">
          <a:xfrm>
            <a:off x="2965918" y="3599632"/>
            <a:ext cx="455950" cy="10607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>
            <a:off x="3421868" y="2476981"/>
            <a:ext cx="13100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necteur droit avec flèche 38"/>
          <p:cNvCxnSpPr/>
          <p:nvPr/>
        </p:nvCxnSpPr>
        <p:spPr bwMode="auto">
          <a:xfrm>
            <a:off x="3421868" y="4671916"/>
            <a:ext cx="131553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ZoneTexte 39"/>
          <p:cNvSpPr txBox="1"/>
          <p:nvPr/>
        </p:nvSpPr>
        <p:spPr>
          <a:xfrm>
            <a:off x="1220313" y="325593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+</a:t>
            </a:r>
            <a:endParaRPr lang="en-US" sz="4000" b="1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-76818" y="-240"/>
            <a:ext cx="9144000" cy="621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</a:rPr>
              <a:t>Imaging with CEA mask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54BB32C-45C0-492D-A35B-712B8E6E2F3F}" type="slidenum">
              <a:rPr lang="fr-FR" smtClean="0">
                <a:solidFill>
                  <a:srgbClr val="002060"/>
                </a:solidFill>
              </a:rPr>
              <a:pPr/>
              <a:t>16</a:t>
            </a:fld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1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200" dirty="0" smtClean="0">
                <a:latin typeface="+mn-lt"/>
              </a:rPr>
              <a:t>07.12.2011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36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PROJETS\Fast Neutron Imaging\CONFERENCE\111023-30_IEEE_Meeting\ANALYSIS\Im_RUN_25_Slot\ReIm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421566"/>
            <a:ext cx="4533901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PROJETS\Fast Neutron Imaging\CONFERENCE\111023-30_IEEE_Meeting\ANALYSIS\Im_RUN_101_Slot\ReIm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3416782"/>
            <a:ext cx="45339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PROJETS\Fast Neutron Imaging\PHOTOS\Collimateurs\DSCN03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20" y="776696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JETS\Fast Neutron Imaging\PHOTOS\Collimateurs\DSCN03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182" y="78241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178867" y="231747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1.5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22407" y="150102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3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56753" y="231747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3.5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78525" y="1501021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79294" y="315803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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2.5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45682" y="467451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ell MT" pitchFamily="18" charset="0"/>
                <a:sym typeface="Symbol"/>
              </a:rPr>
              <a:t>Thickness: 17 </a:t>
            </a:r>
            <a:r>
              <a:rPr lang="en-US" sz="1400" dirty="0" smtClean="0">
                <a:latin typeface="Bell MT" pitchFamily="18" charset="0"/>
              </a:rPr>
              <a:t>mm</a:t>
            </a:r>
            <a:endParaRPr lang="en-US" sz="1400" dirty="0">
              <a:latin typeface="Bell MT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6216146" y="2271318"/>
            <a:ext cx="0" cy="18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 flipV="1">
            <a:off x="6216146" y="2481845"/>
            <a:ext cx="0" cy="18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9" name="Titre 1"/>
          <p:cNvSpPr txBox="1">
            <a:spLocks/>
          </p:cNvSpPr>
          <p:nvPr/>
        </p:nvSpPr>
        <p:spPr>
          <a:xfrm>
            <a:off x="7573" y="0"/>
            <a:ext cx="9144000" cy="621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</a:rPr>
              <a:t>Imaging using others masks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54BB32C-45C0-492D-A35B-712B8E6E2F3F}" type="slidenum">
              <a:rPr lang="fr-FR" smtClean="0">
                <a:solidFill>
                  <a:srgbClr val="002060"/>
                </a:solidFill>
              </a:rPr>
              <a:t>17</a:t>
            </a:fld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" name="日期占位符 25"/>
          <p:cNvSpPr>
            <a:spLocks noGrp="1"/>
          </p:cNvSpPr>
          <p:nvPr>
            <p:ph type="dt" sz="half" idx="11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200" dirty="0" smtClean="0">
                <a:latin typeface="+mn-lt"/>
              </a:rPr>
              <a:t>07.12.2011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5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Conclusion and Next step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505098" y="1268760"/>
            <a:ext cx="8027342" cy="433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Since July 2011, the detector is ready for neutron imaging data taking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Characteristics were studied using </a:t>
            </a:r>
            <a:r>
              <a:rPr lang="en-US" sz="28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 and </a:t>
            </a:r>
            <a:r>
              <a:rPr lang="en-US" sz="28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Am+Be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Still need to optimize the converter and the drift space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-    Using 1mm polyethylene as converter layer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 -    Using thin drift gap (1mm) to reduce </a:t>
            </a:r>
            <a:r>
              <a:rPr lang="en-US" sz="2000" dirty="0">
                <a:solidFill>
                  <a:srgbClr val="002060"/>
                </a:solidFill>
              </a:rPr>
              <a:t>the inaccuracy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-    Using thick drift gap (3cm) to get good proton track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1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86556"/>
            <a:ext cx="3456384" cy="24747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5" y="188640"/>
            <a:ext cx="3178021" cy="23835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11052"/>
            <a:ext cx="3178021" cy="23835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5" y="4185084"/>
            <a:ext cx="3168352" cy="23762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05" y="168889"/>
            <a:ext cx="3560326" cy="2670245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07.12.2011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0744" y="390189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Terracotta soldier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86154" y="16888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Church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60515" y="188640"/>
            <a:ext cx="130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Clean room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31224" cy="7060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The Helium-3 Shortage: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Supply</a:t>
            </a:r>
            <a:r>
              <a:rPr lang="en-US" sz="2800" b="1" dirty="0">
                <a:solidFill>
                  <a:srgbClr val="002060"/>
                </a:solidFill>
              </a:rPr>
              <a:t>, Demand, </a:t>
            </a:r>
            <a:r>
              <a:rPr lang="en-US" sz="2800" b="1" dirty="0" smtClean="0">
                <a:solidFill>
                  <a:srgbClr val="002060"/>
                </a:solidFill>
              </a:rPr>
              <a:t>and Options </a:t>
            </a:r>
            <a:r>
              <a:rPr lang="en-US" sz="2800" b="1" dirty="0">
                <a:solidFill>
                  <a:srgbClr val="002060"/>
                </a:solidFill>
              </a:rPr>
              <a:t>for Congress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024" y="1124744"/>
            <a:ext cx="8676456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smtClean="0"/>
              <a:t>The demand </a:t>
            </a:r>
            <a:r>
              <a:rPr lang="en-US" sz="1800" dirty="0"/>
              <a:t>was small enough that a substantial stockpile of helium-3 accumulated</a:t>
            </a:r>
            <a:r>
              <a:rPr lang="en-US" sz="1800" dirty="0">
                <a:solidFill>
                  <a:srgbClr val="CC6600"/>
                </a:solidFill>
              </a:rPr>
              <a:t>. After the </a:t>
            </a:r>
            <a:r>
              <a:rPr lang="en-US" sz="1800" dirty="0" smtClean="0">
                <a:solidFill>
                  <a:srgbClr val="CC6600"/>
                </a:solidFill>
              </a:rPr>
              <a:t>terrorist attacks </a:t>
            </a:r>
            <a:r>
              <a:rPr lang="en-US" sz="1800" dirty="0">
                <a:solidFill>
                  <a:srgbClr val="CC6600"/>
                </a:solidFill>
              </a:rPr>
              <a:t>of September 11, 2001, the federal government began deploying </a:t>
            </a:r>
            <a:r>
              <a:rPr lang="en-US" sz="1800" dirty="0">
                <a:solidFill>
                  <a:srgbClr val="0000FF"/>
                </a:solidFill>
              </a:rPr>
              <a:t>neutron detectors </a:t>
            </a:r>
            <a:r>
              <a:rPr lang="en-US" sz="1800" dirty="0">
                <a:solidFill>
                  <a:srgbClr val="CC6600"/>
                </a:solidFill>
              </a:rPr>
              <a:t>at </a:t>
            </a:r>
            <a:r>
              <a:rPr lang="en-US" sz="1800" dirty="0" smtClean="0">
                <a:solidFill>
                  <a:srgbClr val="CC6600"/>
                </a:solidFill>
              </a:rPr>
              <a:t>the U.S</a:t>
            </a:r>
            <a:r>
              <a:rPr lang="en-US" sz="1800" dirty="0">
                <a:solidFill>
                  <a:srgbClr val="CC6600"/>
                </a:solidFill>
              </a:rPr>
              <a:t>. border to help secure the nation against smuggled nuclear and radiological material. </a:t>
            </a:r>
            <a:r>
              <a:rPr lang="en-US" sz="1800" dirty="0" smtClean="0">
                <a:solidFill>
                  <a:srgbClr val="CC6600"/>
                </a:solidFill>
              </a:rPr>
              <a:t>The deployment </a:t>
            </a:r>
            <a:r>
              <a:rPr lang="en-US" sz="1800" dirty="0">
                <a:solidFill>
                  <a:srgbClr val="CC6600"/>
                </a:solidFill>
              </a:rPr>
              <a:t>of this </a:t>
            </a:r>
            <a:r>
              <a:rPr lang="en-US" sz="1800" dirty="0" smtClean="0">
                <a:solidFill>
                  <a:srgbClr val="CC6600"/>
                </a:solidFill>
              </a:rPr>
              <a:t>equipment </a:t>
            </a:r>
            <a:r>
              <a:rPr lang="en-US" sz="1800" dirty="0">
                <a:solidFill>
                  <a:srgbClr val="CC6600"/>
                </a:solidFill>
              </a:rPr>
              <a:t>created new demand for helium-3. Use of the polarized </a:t>
            </a:r>
            <a:r>
              <a:rPr lang="en-US" sz="1800" dirty="0" smtClean="0">
                <a:solidFill>
                  <a:srgbClr val="CC6600"/>
                </a:solidFill>
              </a:rPr>
              <a:t>helium-3 medical </a:t>
            </a:r>
            <a:r>
              <a:rPr lang="en-US" sz="1800" dirty="0">
                <a:solidFill>
                  <a:srgbClr val="CC6600"/>
                </a:solidFill>
              </a:rPr>
              <a:t>imaging technique also increased. </a:t>
            </a:r>
            <a:r>
              <a:rPr lang="en-US" sz="1800" dirty="0"/>
              <a:t>As a result, the size of the stockpile shrank. </a:t>
            </a:r>
            <a:r>
              <a:rPr lang="en-US" sz="1800" dirty="0" smtClean="0"/>
              <a:t>After several </a:t>
            </a:r>
            <a:r>
              <a:rPr lang="en-US" sz="1800" dirty="0"/>
              <a:t>years of demand exceeding supply, a call for large quantities of helium-3 spurred </a:t>
            </a:r>
            <a:r>
              <a:rPr lang="en-US" sz="1800" dirty="0" smtClean="0"/>
              <a:t>federal officials </a:t>
            </a:r>
            <a:r>
              <a:rPr lang="en-US" sz="1800" dirty="0"/>
              <a:t>to realize that insufficient helium-3 was available to meet the likely future demand</a:t>
            </a:r>
            <a:r>
              <a:rPr lang="en-US" sz="1800" dirty="0" smtClean="0"/>
              <a:t>.</a:t>
            </a:r>
          </a:p>
          <a:p>
            <a:pPr marL="0" indent="0" algn="just">
              <a:buNone/>
            </a:pPr>
            <a:r>
              <a:rPr lang="en-US" sz="1800" dirty="0"/>
              <a:t>Until 2001, helium-3 production by the weapons program exceeded demand, and the </a:t>
            </a:r>
            <a:r>
              <a:rPr lang="en-US" sz="1800" dirty="0" smtClean="0"/>
              <a:t>program accumulated </a:t>
            </a:r>
            <a:r>
              <a:rPr lang="en-US" sz="1800" dirty="0"/>
              <a:t>a stockpile. To recoup some of the cost of purifying recycled tritium, the </a:t>
            </a:r>
            <a:r>
              <a:rPr lang="en-US" sz="1800" dirty="0" smtClean="0"/>
              <a:t>program transferred </a:t>
            </a:r>
            <a:r>
              <a:rPr lang="en-US" sz="1800" dirty="0"/>
              <a:t>helium-3 from the stockpile to the DOE Office of Isotope Production and Research </a:t>
            </a:r>
            <a:r>
              <a:rPr lang="en-US" sz="1800" dirty="0" smtClean="0"/>
              <a:t>for sale </a:t>
            </a:r>
            <a:r>
              <a:rPr lang="en-US" sz="1800" dirty="0"/>
              <a:t>at auction. </a:t>
            </a:r>
            <a:r>
              <a:rPr lang="en-US" sz="1800" b="1" dirty="0">
                <a:solidFill>
                  <a:srgbClr val="0000FF"/>
                </a:solidFill>
              </a:rPr>
              <a:t>Despite these sales, the helium-3 stockpile grew from roughly 140,000 liters </a:t>
            </a:r>
            <a:r>
              <a:rPr lang="en-US" sz="1800" b="1" dirty="0" smtClean="0">
                <a:solidFill>
                  <a:srgbClr val="0000FF"/>
                </a:solidFill>
              </a:rPr>
              <a:t>in 1990 </a:t>
            </a:r>
            <a:r>
              <a:rPr lang="en-US" sz="1800" b="1" dirty="0">
                <a:solidFill>
                  <a:srgbClr val="0000FF"/>
                </a:solidFill>
              </a:rPr>
              <a:t>to roughly 235,000 liters in </a:t>
            </a:r>
            <a:r>
              <a:rPr lang="en-US" sz="1800" b="1" dirty="0" smtClean="0">
                <a:solidFill>
                  <a:srgbClr val="0000FF"/>
                </a:solidFill>
              </a:rPr>
              <a:t>2001. </a:t>
            </a:r>
            <a:r>
              <a:rPr lang="en-US" sz="1800" b="1" dirty="0">
                <a:solidFill>
                  <a:srgbClr val="0000FF"/>
                </a:solidFill>
              </a:rPr>
              <a:t>Since 2001, however, helium-3 demand has </a:t>
            </a:r>
            <a:r>
              <a:rPr lang="en-US" sz="1800" b="1" dirty="0" smtClean="0">
                <a:solidFill>
                  <a:srgbClr val="0000FF"/>
                </a:solidFill>
              </a:rPr>
              <a:t>exceeded production</a:t>
            </a:r>
            <a:r>
              <a:rPr lang="en-US" sz="1800" b="1" dirty="0">
                <a:solidFill>
                  <a:srgbClr val="0000FF"/>
                </a:solidFill>
              </a:rPr>
              <a:t>. By 2010, the increased demand had reduced the stockpile to roughly 50,000 liters</a:t>
            </a:r>
            <a:r>
              <a:rPr lang="en-US" sz="1800" b="1" dirty="0" smtClean="0">
                <a:solidFill>
                  <a:srgbClr val="0000FF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en-US" sz="1800" dirty="0"/>
              <a:t>Actions to reduce demand:</a:t>
            </a:r>
          </a:p>
          <a:p>
            <a:pPr marL="0" indent="0" algn="just">
              <a:buNone/>
            </a:pPr>
            <a:r>
              <a:rPr lang="en-US" sz="1800" dirty="0"/>
              <a:t>• </a:t>
            </a:r>
            <a:r>
              <a:rPr lang="en-US" sz="1800" b="1" dirty="0">
                <a:solidFill>
                  <a:srgbClr val="0000FF"/>
                </a:solidFill>
              </a:rPr>
              <a:t>Fund or encourage the development of alternative technologies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r>
              <a:rPr lang="en-US" sz="1800" dirty="0"/>
              <a:t>• </a:t>
            </a:r>
            <a:r>
              <a:rPr lang="en-US" sz="1800" b="1" dirty="0">
                <a:solidFill>
                  <a:srgbClr val="0000FF"/>
                </a:solidFill>
              </a:rPr>
              <a:t>Require or provide incentives for the use of alternative technologie</a:t>
            </a:r>
            <a:r>
              <a:rPr lang="en-US" sz="1800" dirty="0">
                <a:solidFill>
                  <a:srgbClr val="0000FF"/>
                </a:solidFill>
              </a:rPr>
              <a:t>s.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W.Wang_Beam tests of Fast Neutron Imaging in China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B32C-45C0-492D-A35B-712B8E6E2F3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10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7744" y="2089696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Thank you!</a:t>
            </a:r>
            <a:endParaRPr lang="fr-FR" sz="9600" b="1" dirty="0">
              <a:solidFill>
                <a:schemeClr val="accent6">
                  <a:lumMod val="50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251520" y="1556792"/>
            <a:ext cx="8507288" cy="3528392"/>
          </a:xfrm>
        </p:spPr>
        <p:txBody>
          <a:bodyPr>
            <a:normAutofit/>
          </a:bodyPr>
          <a:lstStyle/>
          <a:p>
            <a:pPr marL="504000">
              <a:spcBef>
                <a:spcPts val="1800"/>
              </a:spcBef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Introduction:  idea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Fast Neutron Imaging detector</a:t>
            </a:r>
          </a:p>
          <a:p>
            <a:pPr marL="504000">
              <a:spcBef>
                <a:spcPts val="1800"/>
              </a:spcBef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Simulation of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Micromegas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as a neutron detector</a:t>
            </a:r>
          </a:p>
          <a:p>
            <a:pPr marL="504000">
              <a:spcBef>
                <a:spcPts val="1800"/>
              </a:spcBef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Description of the detector</a:t>
            </a:r>
          </a:p>
          <a:p>
            <a:pPr marL="504000">
              <a:spcBef>
                <a:spcPts val="1800"/>
              </a:spcBef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Data analysis and results</a:t>
            </a:r>
          </a:p>
          <a:p>
            <a:pPr marL="504000">
              <a:spcBef>
                <a:spcPts val="1800"/>
              </a:spcBef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Conclusion and Next step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427038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Overview</a:t>
            </a:r>
            <a:endParaRPr lang="en-US" altLang="zh-CN" b="1" dirty="0">
              <a:solidFill>
                <a:srgbClr val="002060"/>
              </a:solidFill>
              <a:latin typeface="Rockwell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pPr algn="r"/>
            <a:r>
              <a:rPr lang="en-US" dirty="0" err="1" smtClean="0"/>
              <a:t>W.Wang_Beam</a:t>
            </a:r>
            <a:r>
              <a:rPr lang="en-US" dirty="0" smtClean="0"/>
              <a:t> tests of Fast Neutron Imaging in China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9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</a:rPr>
              <a:t>Characteristics </a:t>
            </a:r>
            <a:r>
              <a:rPr lang="en-US" sz="3400" b="1" dirty="0">
                <a:solidFill>
                  <a:srgbClr val="002060"/>
                </a:solidFill>
              </a:rPr>
              <a:t>and simulation </a:t>
            </a:r>
            <a:r>
              <a:rPr lang="en-US" sz="3400" b="1" dirty="0" smtClean="0">
                <a:solidFill>
                  <a:srgbClr val="002060"/>
                </a:solidFill>
              </a:rPr>
              <a:t>of </a:t>
            </a:r>
            <a:r>
              <a:rPr lang="en-US" sz="3400" b="1" dirty="0">
                <a:solidFill>
                  <a:srgbClr val="002060"/>
                </a:solidFill>
              </a:rPr>
              <a:t>FNI detector</a:t>
            </a:r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Characteristics expected of Fast Neutron Imaging detector based on TPC:</a:t>
            </a:r>
          </a:p>
          <a:p>
            <a:endParaRPr lang="en-US" sz="1000" dirty="0"/>
          </a:p>
          <a:p>
            <a:pPr marL="450850" indent="-277813">
              <a:buFont typeface="+mj-lt"/>
              <a:buAutoNum type="arabicPeriod"/>
            </a:pPr>
            <a:r>
              <a:rPr lang="en-US" sz="2600" b="1" dirty="0" smtClean="0">
                <a:solidFill>
                  <a:srgbClr val="0000CC"/>
                </a:solidFill>
              </a:rPr>
              <a:t>High </a:t>
            </a:r>
            <a:r>
              <a:rPr lang="en-US" sz="2600" b="1" dirty="0">
                <a:solidFill>
                  <a:srgbClr val="0000CC"/>
                </a:solidFill>
              </a:rPr>
              <a:t>spatial resolution: &lt;</a:t>
            </a:r>
            <a:r>
              <a:rPr lang="en-US" sz="2600" b="1" dirty="0" smtClean="0">
                <a:solidFill>
                  <a:srgbClr val="0000CC"/>
                </a:solidFill>
              </a:rPr>
              <a:t>100 µm</a:t>
            </a:r>
            <a:endParaRPr lang="en-US" sz="2600" b="1" dirty="0">
              <a:solidFill>
                <a:srgbClr val="0000CC"/>
              </a:solidFill>
            </a:endParaRPr>
          </a:p>
          <a:p>
            <a:pPr marL="450850" indent="-450850">
              <a:buNone/>
            </a:pPr>
            <a:r>
              <a:rPr lang="en-US" sz="1900" b="1" dirty="0" smtClean="0">
                <a:solidFill>
                  <a:srgbClr val="0000CC"/>
                </a:solidFill>
              </a:rPr>
              <a:t>	</a:t>
            </a:r>
            <a:r>
              <a:rPr lang="en-US" sz="1900" b="1" dirty="0" smtClean="0"/>
              <a:t>high </a:t>
            </a:r>
            <a:r>
              <a:rPr lang="en-US" sz="1900" b="1" dirty="0"/>
              <a:t>quality </a:t>
            </a:r>
            <a:r>
              <a:rPr lang="en-US" sz="1900" b="1" dirty="0" smtClean="0"/>
              <a:t>imaging </a:t>
            </a:r>
            <a:r>
              <a:rPr lang="fr-FR" sz="1900" b="1" dirty="0" err="1" smtClean="0"/>
              <a:t>from</a:t>
            </a:r>
            <a:r>
              <a:rPr lang="fr-FR" sz="1900" b="1" dirty="0" smtClean="0"/>
              <a:t> Micro-Pattern </a:t>
            </a:r>
            <a:r>
              <a:rPr lang="fr-FR" sz="1900" b="1" dirty="0" err="1" smtClean="0"/>
              <a:t>Gas</a:t>
            </a:r>
            <a:r>
              <a:rPr lang="fr-FR" sz="1900" b="1" dirty="0" smtClean="0"/>
              <a:t> Detector</a:t>
            </a:r>
          </a:p>
          <a:p>
            <a:pPr marL="450850" indent="-450850">
              <a:buNone/>
            </a:pPr>
            <a:r>
              <a:rPr lang="fr-FR" sz="1900" b="1" dirty="0"/>
              <a:t>	</a:t>
            </a:r>
            <a:r>
              <a:rPr lang="fr-FR" sz="1900" b="1" dirty="0" smtClean="0"/>
              <a:t>as </a:t>
            </a:r>
            <a:r>
              <a:rPr lang="en-US" sz="1900" b="1" dirty="0" smtClean="0"/>
              <a:t>Micro-Mesh </a:t>
            </a:r>
            <a:r>
              <a:rPr lang="en-US" sz="1900" b="1" dirty="0"/>
              <a:t>Gaseous Structure (</a:t>
            </a:r>
            <a:r>
              <a:rPr lang="en-US" sz="1900" b="1" dirty="0" err="1"/>
              <a:t>Micromegas</a:t>
            </a:r>
            <a:r>
              <a:rPr lang="en-US" sz="1900" b="1" dirty="0"/>
              <a:t>)</a:t>
            </a:r>
          </a:p>
          <a:p>
            <a:endParaRPr lang="en-US" sz="1900" b="1" dirty="0">
              <a:solidFill>
                <a:srgbClr val="0000CC"/>
              </a:solidFill>
            </a:endParaRPr>
          </a:p>
          <a:p>
            <a:pPr marL="450850" lvl="1" indent="-277813"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0000CC"/>
                </a:solidFill>
              </a:rPr>
              <a:t>Low </a:t>
            </a:r>
            <a:r>
              <a:rPr lang="en-US" sz="2400" b="1" dirty="0">
                <a:solidFill>
                  <a:srgbClr val="0000CC"/>
                </a:solidFill>
              </a:rPr>
              <a:t>efficiency: ~ 0.01-1%, 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717550" lvl="1" indent="-266700"/>
            <a:r>
              <a:rPr lang="en-US" sz="1900" b="1" dirty="0" smtClean="0"/>
              <a:t>subject to thickness </a:t>
            </a:r>
            <a:r>
              <a:rPr lang="en-US" sz="1900" b="1" dirty="0"/>
              <a:t>and kind of </a:t>
            </a:r>
            <a:r>
              <a:rPr lang="en-US" sz="1900" b="1" dirty="0" smtClean="0"/>
              <a:t>converter</a:t>
            </a:r>
          </a:p>
          <a:p>
            <a:pPr marL="717550" lvl="1" indent="-266700"/>
            <a:r>
              <a:rPr lang="en-US" sz="1900" b="1" dirty="0" smtClean="0"/>
              <a:t>suitable </a:t>
            </a:r>
            <a:r>
              <a:rPr lang="en-US" sz="1900" b="1" dirty="0"/>
              <a:t>for </a:t>
            </a:r>
            <a:r>
              <a:rPr lang="en-US" sz="1900" b="1" dirty="0" smtClean="0"/>
              <a:t>beam monitor/profile </a:t>
            </a:r>
            <a:endParaRPr lang="en-US" sz="1900" b="1" dirty="0"/>
          </a:p>
          <a:p>
            <a:pPr marL="717550" lvl="1" indent="-266700"/>
            <a:r>
              <a:rPr lang="en-US" sz="1900" b="1" dirty="0" smtClean="0"/>
              <a:t>imaging  in very high flux</a:t>
            </a:r>
            <a:endParaRPr lang="en-US" sz="1900" b="1" dirty="0"/>
          </a:p>
          <a:p>
            <a:endParaRPr lang="fr-FR" sz="1200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Simulation tools:</a:t>
            </a:r>
          </a:p>
          <a:p>
            <a:pPr lvl="1"/>
            <a:r>
              <a:rPr lang="en-US" sz="2100" b="1" dirty="0" smtClean="0">
                <a:solidFill>
                  <a:srgbClr val="0000CC"/>
                </a:solidFill>
              </a:rPr>
              <a:t>Garfield (gas processes): </a:t>
            </a:r>
          </a:p>
          <a:p>
            <a:pPr lvl="2"/>
            <a:r>
              <a:rPr lang="en-US" sz="1900" b="1" dirty="0" smtClean="0"/>
              <a:t>ionization energy</a:t>
            </a:r>
          </a:p>
          <a:p>
            <a:pPr lvl="2"/>
            <a:r>
              <a:rPr lang="en-US" sz="1900" b="1" dirty="0" smtClean="0"/>
              <a:t>electron drift velocity</a:t>
            </a:r>
          </a:p>
          <a:p>
            <a:pPr lvl="2"/>
            <a:r>
              <a:rPr lang="en-US" sz="1900" b="1" dirty="0" smtClean="0"/>
              <a:t>electron avalanche</a:t>
            </a:r>
          </a:p>
          <a:p>
            <a:pPr lvl="1">
              <a:spcBef>
                <a:spcPts val="800"/>
              </a:spcBef>
            </a:pPr>
            <a:r>
              <a:rPr lang="en-US" sz="1800" b="1" dirty="0" smtClean="0">
                <a:solidFill>
                  <a:srgbClr val="0000CC"/>
                </a:solidFill>
              </a:rPr>
              <a:t> </a:t>
            </a:r>
            <a:r>
              <a:rPr lang="en-US" sz="2100" b="1" dirty="0" smtClean="0">
                <a:solidFill>
                  <a:srgbClr val="0000CC"/>
                </a:solidFill>
              </a:rPr>
              <a:t>Geant4 (physics processes)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pPr algn="r"/>
            <a:r>
              <a:rPr lang="en-US" dirty="0" err="1" smtClean="0"/>
              <a:t>W.Wang_Beam</a:t>
            </a:r>
            <a:r>
              <a:rPr lang="en-US" dirty="0" smtClean="0"/>
              <a:t> tests of Fast Neutron Imaging in China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1"/>
          <p:cNvSpPr>
            <a:spLocks noGrp="1"/>
          </p:cNvSpPr>
          <p:nvPr>
            <p:ph type="title"/>
          </p:nvPr>
        </p:nvSpPr>
        <p:spPr>
          <a:xfrm>
            <a:off x="0" y="54050"/>
            <a:ext cx="9144000" cy="70609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2060"/>
                </a:solidFill>
              </a:rPr>
              <a:t>Monte-Carlo simulation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39552" y="260648"/>
            <a:ext cx="8208913" cy="6120679"/>
            <a:chOff x="250825" y="188640"/>
            <a:chExt cx="8955772" cy="6396038"/>
          </a:xfrm>
        </p:grpSpPr>
        <p:sp>
          <p:nvSpPr>
            <p:cNvPr id="59" name="AutoShape 7"/>
            <p:cNvSpPr>
              <a:spLocks noChangeArrowheads="1"/>
            </p:cNvSpPr>
            <p:nvPr/>
          </p:nvSpPr>
          <p:spPr bwMode="auto">
            <a:xfrm>
              <a:off x="250825" y="1196976"/>
              <a:ext cx="5400675" cy="538770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0"/>
              </a:schemeClr>
            </a:solidFill>
            <a:ln w="254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00" dirty="0">
                <a:solidFill>
                  <a:prstClr val="white"/>
                </a:solidFill>
                <a:latin typeface="Rockwell"/>
                <a:cs typeface="+mn-cs"/>
              </a:endParaRPr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457200" y="188640"/>
              <a:ext cx="8749397" cy="6396037"/>
              <a:chOff x="457200" y="274638"/>
              <a:chExt cx="8749397" cy="6396037"/>
            </a:xfrm>
          </p:grpSpPr>
          <p:sp>
            <p:nvSpPr>
              <p:cNvPr id="31" name="Rectangle 2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zh-CN" sz="4400">
                  <a:solidFill>
                    <a:srgbClr val="EAEBD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32" name="Rectangle 3"/>
              <p:cNvSpPr>
                <a:spLocks noChangeArrowheads="1"/>
              </p:cNvSpPr>
              <p:nvPr/>
            </p:nvSpPr>
            <p:spPr bwMode="auto">
              <a:xfrm>
                <a:off x="457200" y="1600200"/>
                <a:ext cx="8229600" cy="4525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:endParaRPr lang="zh-CN" altLang="zh-CN">
                  <a:solidFill>
                    <a:prstClr val="whit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33" name="Rectangle 18"/>
              <p:cNvSpPr>
                <a:spLocks noChangeArrowheads="1"/>
              </p:cNvSpPr>
              <p:nvPr/>
            </p:nvSpPr>
            <p:spPr bwMode="auto">
              <a:xfrm>
                <a:off x="1917303" y="1270000"/>
                <a:ext cx="1516062" cy="5492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000" dirty="0">
                    <a:solidFill>
                      <a:srgbClr val="FF9900"/>
                    </a:solidFill>
                    <a:latin typeface="Rockwell"/>
                    <a:cs typeface="+mn-cs"/>
                  </a:rPr>
                  <a:t>Garfield</a:t>
                </a:r>
              </a:p>
            </p:txBody>
          </p:sp>
          <p:sp>
            <p:nvSpPr>
              <p:cNvPr id="35" name="Rectangle 20"/>
              <p:cNvSpPr>
                <a:spLocks noChangeArrowheads="1"/>
              </p:cNvSpPr>
              <p:nvPr/>
            </p:nvSpPr>
            <p:spPr bwMode="auto">
              <a:xfrm>
                <a:off x="2195513" y="1989138"/>
                <a:ext cx="305435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sz="1800" dirty="0">
                  <a:solidFill>
                    <a:srgbClr val="FFCC00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1722147" y="5878513"/>
                <a:ext cx="18473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DB5353"/>
                  </a:buClr>
                  <a:buFont typeface="Wingdings" pitchFamily="2" charset="2"/>
                  <a:buNone/>
                </a:pPr>
                <a:endParaRPr lang="en-US" altLang="zh-CN" sz="2000" dirty="0">
                  <a:solidFill>
                    <a:srgbClr val="903638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37" name="Rectangle 22"/>
              <p:cNvSpPr>
                <a:spLocks noChangeArrowheads="1"/>
              </p:cNvSpPr>
              <p:nvPr/>
            </p:nvSpPr>
            <p:spPr bwMode="auto">
              <a:xfrm>
                <a:off x="2196579" y="3514353"/>
                <a:ext cx="3311525" cy="720725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9525" algn="ctr">
                <a:solidFill>
                  <a:schemeClr val="hlink"/>
                </a:solidFill>
                <a:prstDash val="dash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sz="1800" dirty="0">
                  <a:solidFill>
                    <a:srgbClr val="FFFF66"/>
                  </a:solidFill>
                  <a:latin typeface="Rockwell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CC00"/>
                  </a:buClr>
                  <a:buFont typeface="Wingdings" pitchFamily="2" charset="2"/>
                  <a:buChar char="Ø"/>
                </a:pPr>
                <a:r>
                  <a:rPr lang="en-US" altLang="zh-CN" sz="1800" dirty="0">
                    <a:solidFill>
                      <a:srgbClr val="FFC000"/>
                    </a:solidFill>
                    <a:latin typeface="Rockwell"/>
                    <a:cs typeface="+mn-cs"/>
                  </a:rPr>
                  <a:t> Average ionization energy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en-US" altLang="zh-CN" sz="1800" dirty="0">
                    <a:solidFill>
                      <a:srgbClr val="FFC000"/>
                    </a:solidFill>
                    <a:latin typeface="Rockwell"/>
                    <a:cs typeface="+mn-cs"/>
                  </a:rPr>
                  <a:t> Energy loss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sz="1800" dirty="0">
                  <a:solidFill>
                    <a:srgbClr val="FFCC00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38" name="Rectangle 23"/>
              <p:cNvSpPr>
                <a:spLocks noChangeArrowheads="1"/>
              </p:cNvSpPr>
              <p:nvPr/>
            </p:nvSpPr>
            <p:spPr bwMode="auto">
              <a:xfrm>
                <a:off x="468263" y="4293096"/>
                <a:ext cx="3095625" cy="1008062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9525" algn="ctr">
                <a:solidFill>
                  <a:schemeClr val="hlink"/>
                </a:solidFill>
                <a:prstDash val="dash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903638"/>
                  </a:buClr>
                  <a:buFont typeface="Wingdings" pitchFamily="2" charset="2"/>
                  <a:buChar char="Ø"/>
                </a:pPr>
                <a:r>
                  <a:rPr lang="en-US" altLang="zh-CN" sz="1800">
                    <a:solidFill>
                      <a:srgbClr val="DB5353"/>
                    </a:solidFill>
                    <a:latin typeface="Rockwell"/>
                    <a:cs typeface="+mn-cs"/>
                  </a:rPr>
                  <a:t> </a:t>
                </a:r>
                <a:r>
                  <a:rPr lang="en-US" altLang="zh-CN" sz="1800">
                    <a:solidFill>
                      <a:srgbClr val="903638"/>
                    </a:solidFill>
                    <a:latin typeface="Rockwell"/>
                    <a:cs typeface="+mn-cs"/>
                  </a:rPr>
                  <a:t>Drifting velocity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en-US" altLang="zh-CN" sz="1800">
                    <a:solidFill>
                      <a:srgbClr val="903638"/>
                    </a:solidFill>
                    <a:latin typeface="Rockwell"/>
                    <a:cs typeface="+mn-cs"/>
                  </a:rPr>
                  <a:t> Diffusion coefficient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</a:pPr>
                <a:r>
                  <a:rPr lang="en-US" altLang="zh-CN" sz="1800">
                    <a:solidFill>
                      <a:srgbClr val="903638"/>
                    </a:solidFill>
                    <a:latin typeface="Rockwell"/>
                    <a:cs typeface="+mn-cs"/>
                  </a:rPr>
                  <a:t> Multiplication coefficient</a:t>
                </a:r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auto">
              <a:xfrm>
                <a:off x="3772355" y="2716486"/>
                <a:ext cx="215900" cy="503237"/>
              </a:xfrm>
              <a:prstGeom prst="downArrow">
                <a:avLst>
                  <a:gd name="adj1" fmla="val 50000"/>
                  <a:gd name="adj2" fmla="val 58272"/>
                </a:avLst>
              </a:prstGeom>
              <a:solidFill>
                <a:srgbClr val="FFCC00">
                  <a:alpha val="60001"/>
                </a:srgbClr>
              </a:solidFill>
              <a:ln w="9525" algn="ctr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40" name="AutoShape 25"/>
              <p:cNvSpPr>
                <a:spLocks noChangeArrowheads="1"/>
              </p:cNvSpPr>
              <p:nvPr/>
            </p:nvSpPr>
            <p:spPr bwMode="auto">
              <a:xfrm>
                <a:off x="1547788" y="3502025"/>
                <a:ext cx="174360" cy="646906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41" name="AutoShape 26"/>
              <p:cNvSpPr>
                <a:spLocks noChangeArrowheads="1"/>
              </p:cNvSpPr>
              <p:nvPr/>
            </p:nvSpPr>
            <p:spPr bwMode="auto">
              <a:xfrm>
                <a:off x="1547788" y="5373688"/>
                <a:ext cx="174360" cy="504824"/>
              </a:xfrm>
              <a:prstGeom prst="downArrow">
                <a:avLst>
                  <a:gd name="adj1" fmla="val 50000"/>
                  <a:gd name="adj2" fmla="val 66728"/>
                </a:avLst>
              </a:prstGeom>
              <a:solidFill>
                <a:schemeClr val="accent1"/>
              </a:soli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42" name="AutoShape 27"/>
              <p:cNvSpPr>
                <a:spLocks noChangeArrowheads="1"/>
              </p:cNvSpPr>
              <p:nvPr/>
            </p:nvSpPr>
            <p:spPr bwMode="auto">
              <a:xfrm>
                <a:off x="5724524" y="1270000"/>
                <a:ext cx="3419476" cy="540067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0"/>
                </a:schemeClr>
              </a:solidFill>
              <a:ln w="254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5651500" y="1844675"/>
                <a:ext cx="3240088" cy="7016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>
                    <a:latin typeface="Rockwell"/>
                  </a:rPr>
                  <a:t>I</a:t>
                </a:r>
                <a:r>
                  <a:rPr lang="en-US" altLang="zh-CN" sz="2000" dirty="0" smtClean="0">
                    <a:latin typeface="Rockwell"/>
                    <a:cs typeface="+mn-cs"/>
                  </a:rPr>
                  <a:t>ncident </a:t>
                </a:r>
                <a:r>
                  <a:rPr lang="en-US" altLang="zh-CN" sz="2000" dirty="0">
                    <a:latin typeface="Rockwell"/>
                    <a:cs typeface="+mn-cs"/>
                  </a:rPr>
                  <a:t>14MeV </a:t>
                </a:r>
                <a:endParaRPr lang="en-US" altLang="zh-CN" sz="2000" dirty="0" smtClean="0">
                  <a:latin typeface="Rockwell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 smtClean="0">
                    <a:latin typeface="Rockwell"/>
                    <a:cs typeface="+mn-cs"/>
                  </a:rPr>
                  <a:t>neutron </a:t>
                </a:r>
                <a:r>
                  <a:rPr lang="en-US" altLang="zh-CN" sz="2000" dirty="0">
                    <a:latin typeface="Rockwell"/>
                    <a:cs typeface="+mn-cs"/>
                  </a:rPr>
                  <a:t>flux</a:t>
                </a:r>
              </a:p>
            </p:txBody>
          </p:sp>
          <p:sp>
            <p:nvSpPr>
              <p:cNvPr id="44" name="Rectangle 30"/>
              <p:cNvSpPr>
                <a:spLocks noChangeArrowheads="1"/>
              </p:cNvSpPr>
              <p:nvPr/>
            </p:nvSpPr>
            <p:spPr bwMode="auto">
              <a:xfrm>
                <a:off x="5696635" y="3141663"/>
                <a:ext cx="3509962" cy="7016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prstClr val="black"/>
                    </a:solidFill>
                    <a:latin typeface="Rockwell"/>
                  </a:rPr>
                  <a:t>C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Rockwell"/>
                    <a:cs typeface="+mn-cs"/>
                  </a:rPr>
                  <a:t>harged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Rockwell"/>
                    <a:cs typeface="+mn-cs"/>
                  </a:rPr>
                  <a:t>particle (proton)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prstClr val="black"/>
                    </a:solidFill>
                    <a:latin typeface="Rockwell"/>
                    <a:cs typeface="+mn-cs"/>
                  </a:rPr>
                  <a:t>in converter</a:t>
                </a:r>
                <a:r>
                  <a:rPr lang="en-US" altLang="zh-CN" sz="2000" dirty="0">
                    <a:solidFill>
                      <a:prstClr val="white"/>
                    </a:solidFill>
                    <a:latin typeface="Rockwell"/>
                    <a:cs typeface="+mn-cs"/>
                  </a:rPr>
                  <a:t>  </a:t>
                </a:r>
              </a:p>
            </p:txBody>
          </p:sp>
          <p:sp>
            <p:nvSpPr>
              <p:cNvPr id="45" name="Rectangle 31"/>
              <p:cNvSpPr>
                <a:spLocks noChangeArrowheads="1"/>
              </p:cNvSpPr>
              <p:nvPr/>
            </p:nvSpPr>
            <p:spPr bwMode="auto">
              <a:xfrm>
                <a:off x="6406910" y="4581525"/>
                <a:ext cx="1888017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 smtClean="0">
                    <a:solidFill>
                      <a:prstClr val="black"/>
                    </a:solidFill>
                    <a:latin typeface="Rockwell"/>
                    <a:cs typeface="+mn-cs"/>
                  </a:rPr>
                  <a:t>Initial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Rockwell"/>
                    <a:cs typeface="+mn-cs"/>
                  </a:rPr>
                  <a:t>electron</a:t>
                </a:r>
              </a:p>
            </p:txBody>
          </p:sp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588125" y="1268413"/>
                <a:ext cx="1431925" cy="5492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000">
                    <a:solidFill>
                      <a:srgbClr val="FF9900"/>
                    </a:solidFill>
                    <a:latin typeface="Rockwell"/>
                    <a:cs typeface="+mn-cs"/>
                  </a:rPr>
                  <a:t>Geant4</a:t>
                </a:r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>
                <a:off x="5076825" y="4076700"/>
                <a:ext cx="2159000" cy="144463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prstDash val="lg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flipV="1">
                <a:off x="3319639" y="5590477"/>
                <a:ext cx="3956050" cy="504825"/>
              </a:xfrm>
              <a:prstGeom prst="line">
                <a:avLst/>
              </a:prstGeom>
              <a:noFill/>
              <a:ln w="25400">
                <a:solidFill>
                  <a:srgbClr val="FF9933"/>
                </a:solidFill>
                <a:prstDash val="lg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49" name="AutoShape 35"/>
              <p:cNvSpPr>
                <a:spLocks noChangeArrowheads="1"/>
              </p:cNvSpPr>
              <p:nvPr/>
            </p:nvSpPr>
            <p:spPr bwMode="auto">
              <a:xfrm>
                <a:off x="7235825" y="2565400"/>
                <a:ext cx="144463" cy="647700"/>
              </a:xfrm>
              <a:prstGeom prst="downArrow">
                <a:avLst>
                  <a:gd name="adj1" fmla="val 50000"/>
                  <a:gd name="adj2" fmla="val 112088"/>
                </a:avLst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zh-CN" sz="1800">
                  <a:solidFill>
                    <a:prstClr val="black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50" name="AutoShape 36"/>
              <p:cNvSpPr>
                <a:spLocks noChangeArrowheads="1"/>
              </p:cNvSpPr>
              <p:nvPr/>
            </p:nvSpPr>
            <p:spPr bwMode="auto">
              <a:xfrm>
                <a:off x="7235825" y="3789363"/>
                <a:ext cx="144463" cy="720725"/>
              </a:xfrm>
              <a:prstGeom prst="downArrow">
                <a:avLst>
                  <a:gd name="adj1" fmla="val 50000"/>
                  <a:gd name="adj2" fmla="val 124725"/>
                </a:avLst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51" name="AutoShape 37"/>
              <p:cNvSpPr>
                <a:spLocks noChangeArrowheads="1"/>
              </p:cNvSpPr>
              <p:nvPr/>
            </p:nvSpPr>
            <p:spPr bwMode="auto">
              <a:xfrm>
                <a:off x="7235825" y="4941888"/>
                <a:ext cx="144463" cy="863600"/>
              </a:xfrm>
              <a:prstGeom prst="downArrow">
                <a:avLst>
                  <a:gd name="adj1" fmla="val 50000"/>
                  <a:gd name="adj2" fmla="val 149450"/>
                </a:avLst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Rockwell"/>
                  <a:cs typeface="+mn-cs"/>
                </a:endParaRPr>
              </a:p>
            </p:txBody>
          </p:sp>
          <p:sp>
            <p:nvSpPr>
              <p:cNvPr id="52" name="Rectangle 38"/>
              <p:cNvSpPr>
                <a:spLocks noChangeArrowheads="1"/>
              </p:cNvSpPr>
              <p:nvPr/>
            </p:nvSpPr>
            <p:spPr bwMode="auto">
              <a:xfrm>
                <a:off x="6492891" y="5876925"/>
                <a:ext cx="1933543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prstClr val="black"/>
                    </a:solidFill>
                    <a:latin typeface="Rockwell"/>
                  </a:rPr>
                  <a:t>I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Rockwell"/>
                    <a:cs typeface="+mn-cs"/>
                  </a:rPr>
                  <a:t>nduced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Rockwell"/>
                    <a:cs typeface="+mn-cs"/>
                  </a:rPr>
                  <a:t>signal</a:t>
                </a:r>
              </a:p>
            </p:txBody>
          </p:sp>
          <p:sp>
            <p:nvSpPr>
              <p:cNvPr id="53" name="Text Box 39"/>
              <p:cNvSpPr txBox="1">
                <a:spLocks noChangeArrowheads="1"/>
              </p:cNvSpPr>
              <p:nvPr/>
            </p:nvSpPr>
            <p:spPr bwMode="auto">
              <a:xfrm>
                <a:off x="5371656" y="1066800"/>
                <a:ext cx="184731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sz="4000" dirty="0">
                  <a:solidFill>
                    <a:srgbClr val="FFFF66"/>
                  </a:solidFill>
                  <a:latin typeface="Rockwell"/>
                  <a:cs typeface="+mn-cs"/>
                </a:endParaRPr>
              </a:p>
            </p:txBody>
          </p:sp>
        </p:grp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>
              <a:off x="7232650" y="2630488"/>
              <a:ext cx="215900" cy="503237"/>
            </a:xfrm>
            <a:prstGeom prst="downArrow">
              <a:avLst>
                <a:gd name="adj1" fmla="val 50000"/>
                <a:gd name="adj2" fmla="val 58272"/>
              </a:avLst>
            </a:prstGeom>
            <a:solidFill>
              <a:srgbClr val="FFCC00">
                <a:alpha val="60001"/>
              </a:srgbClr>
            </a:soli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Rockwell"/>
                <a:cs typeface="+mn-cs"/>
              </a:endParaRPr>
            </a:p>
          </p:txBody>
        </p:sp>
        <p:sp>
          <p:nvSpPr>
            <p:cNvPr id="55" name="AutoShape 24"/>
            <p:cNvSpPr>
              <a:spLocks noChangeArrowheads="1"/>
            </p:cNvSpPr>
            <p:nvPr/>
          </p:nvSpPr>
          <p:spPr bwMode="auto">
            <a:xfrm>
              <a:off x="7232650" y="3986894"/>
              <a:ext cx="215900" cy="503237"/>
            </a:xfrm>
            <a:prstGeom prst="downArrow">
              <a:avLst>
                <a:gd name="adj1" fmla="val 50000"/>
                <a:gd name="adj2" fmla="val 58272"/>
              </a:avLst>
            </a:prstGeom>
            <a:solidFill>
              <a:srgbClr val="FFCC00">
                <a:alpha val="60001"/>
              </a:srgbClr>
            </a:soli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Rockwell"/>
                <a:cs typeface="+mn-cs"/>
              </a:endParaRPr>
            </a:p>
          </p:txBody>
        </p:sp>
        <p:sp>
          <p:nvSpPr>
            <p:cNvPr id="56" name="AutoShape 24"/>
            <p:cNvSpPr>
              <a:spLocks noChangeArrowheads="1"/>
            </p:cNvSpPr>
            <p:nvPr/>
          </p:nvSpPr>
          <p:spPr bwMode="auto">
            <a:xfrm>
              <a:off x="7237413" y="5073680"/>
              <a:ext cx="227012" cy="742890"/>
            </a:xfrm>
            <a:prstGeom prst="downArrow">
              <a:avLst>
                <a:gd name="adj1" fmla="val 50000"/>
                <a:gd name="adj2" fmla="val 58272"/>
              </a:avLst>
            </a:prstGeom>
            <a:solidFill>
              <a:srgbClr val="FFCC00">
                <a:alpha val="60001"/>
              </a:srgbClr>
            </a:soli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white"/>
                </a:solidFill>
                <a:latin typeface="Rockwell"/>
                <a:cs typeface="+mn-cs"/>
              </a:endParaRPr>
            </a:p>
          </p:txBody>
        </p:sp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587747" y="2601118"/>
              <a:ext cx="2328069" cy="7207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solidFill>
                <a:schemeClr val="hlink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</a:pPr>
              <a:r>
                <a:rPr lang="en-US" altLang="zh-CN" dirty="0" smtClean="0">
                  <a:solidFill>
                    <a:srgbClr val="903638"/>
                  </a:solidFill>
                  <a:latin typeface="Rockwell"/>
                  <a:cs typeface="+mn-cs"/>
                </a:rPr>
                <a:t>Transportation of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CC00"/>
                </a:buClr>
              </a:pPr>
              <a:r>
                <a:rPr lang="en-US" altLang="zh-CN" dirty="0" smtClean="0">
                  <a:solidFill>
                    <a:srgbClr val="903638"/>
                  </a:solidFill>
                  <a:latin typeface="Rockwell"/>
                  <a:cs typeface="+mn-cs"/>
                </a:rPr>
                <a:t> electron in gas</a:t>
              </a:r>
              <a:endParaRPr lang="en-US" altLang="zh-CN" sz="1800" dirty="0">
                <a:solidFill>
                  <a:srgbClr val="FFCC00"/>
                </a:solidFill>
                <a:latin typeface="Rockwell"/>
                <a:cs typeface="+mn-cs"/>
              </a:endParaRP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587746" y="5876925"/>
              <a:ext cx="2832125" cy="50440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solidFill>
                <a:schemeClr val="hlink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DB5353"/>
                </a:buClr>
                <a:buFont typeface="Wingdings" pitchFamily="2" charset="2"/>
                <a:buNone/>
              </a:pPr>
              <a:r>
                <a:rPr lang="en-US" altLang="zh-CN" dirty="0" smtClean="0">
                  <a:solidFill>
                    <a:srgbClr val="903638"/>
                  </a:solidFill>
                  <a:latin typeface="Rockwell"/>
                  <a:cs typeface="+mn-cs"/>
                </a:rPr>
                <a:t>Transportation function</a:t>
              </a:r>
              <a:endParaRPr lang="en-US" altLang="zh-CN" dirty="0">
                <a:solidFill>
                  <a:srgbClr val="903638"/>
                </a:solidFill>
                <a:latin typeface="Rockwell"/>
                <a:cs typeface="+mn-cs"/>
              </a:endParaRP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2469711" y="1758677"/>
              <a:ext cx="2879477" cy="7016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solidFill>
                <a:schemeClr val="hlink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altLang="zh-CN" sz="1800" dirty="0">
                <a:solidFill>
                  <a:srgbClr val="FFFF66"/>
                </a:solidFill>
                <a:latin typeface="Rockwel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rgbClr val="FFC000"/>
                  </a:solidFill>
                  <a:latin typeface="Rockwell"/>
                </a:rPr>
                <a:t>Ionization of </a:t>
              </a:r>
              <a:r>
                <a:rPr lang="en-US" altLang="zh-CN" dirty="0" smtClean="0">
                  <a:solidFill>
                    <a:srgbClr val="FFC000"/>
                  </a:solidFill>
                  <a:latin typeface="Rockwell"/>
                </a:rPr>
                <a:t>charged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FFC000"/>
                  </a:solidFill>
                  <a:latin typeface="Rockwell"/>
                </a:rPr>
                <a:t> </a:t>
              </a:r>
              <a:r>
                <a:rPr lang="en-US" altLang="zh-CN" dirty="0">
                  <a:solidFill>
                    <a:srgbClr val="FFC000"/>
                  </a:solidFill>
                  <a:latin typeface="Rockwell"/>
                </a:rPr>
                <a:t>particle in drift gap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altLang="zh-CN" sz="1800" dirty="0">
                <a:solidFill>
                  <a:srgbClr val="FFCC00"/>
                </a:solidFill>
                <a:latin typeface="Rockwell"/>
                <a:cs typeface="+mn-cs"/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fld id="{954BB32C-45C0-492D-A35B-712B8E6E2F3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pPr algn="r"/>
            <a:r>
              <a:rPr lang="en-US" dirty="0" err="1" smtClean="0"/>
              <a:t>W.Wang_Beam</a:t>
            </a:r>
            <a:r>
              <a:rPr lang="en-US" dirty="0" smtClean="0"/>
              <a:t> tests of Fast Neutron Imaging in China</a:t>
            </a:r>
            <a:endParaRPr lang="fr-FR" dirty="0"/>
          </a:p>
        </p:txBody>
      </p:sp>
      <p:sp>
        <p:nvSpPr>
          <p:cNvPr id="63" name="日期占位符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07.12.2011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4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"/>
          <p:cNvSpPr>
            <a:spLocks noGrp="1"/>
          </p:cNvSpPr>
          <p:nvPr>
            <p:ph idx="1"/>
          </p:nvPr>
        </p:nvSpPr>
        <p:spPr>
          <a:xfrm>
            <a:off x="424069" y="4691403"/>
            <a:ext cx="4533900" cy="1558471"/>
          </a:xfrm>
        </p:spPr>
        <p:txBody>
          <a:bodyPr>
            <a:normAutofit fontScale="85000" lnSpcReduction="10000"/>
          </a:bodyPr>
          <a:lstStyle/>
          <a:p>
            <a:r>
              <a:rPr lang="en-GB" altLang="zh-CN" dirty="0">
                <a:solidFill>
                  <a:srgbClr val="FF0000"/>
                </a:solidFill>
              </a:rPr>
              <a:t>Data </a:t>
            </a:r>
            <a:r>
              <a:rPr lang="en-GB" altLang="zh-CN" dirty="0" smtClean="0">
                <a:solidFill>
                  <a:srgbClr val="FF0000"/>
                </a:solidFill>
              </a:rPr>
              <a:t>reconstruction </a:t>
            </a:r>
            <a:r>
              <a:rPr lang="en-GB" altLang="zh-CN" dirty="0">
                <a:solidFill>
                  <a:srgbClr val="FF0000"/>
                </a:solidFill>
              </a:rPr>
              <a:t>method</a:t>
            </a:r>
            <a:r>
              <a:rPr lang="en-GB" altLang="zh-CN" dirty="0"/>
              <a:t>:</a:t>
            </a:r>
          </a:p>
          <a:p>
            <a:pPr lvl="1"/>
            <a:r>
              <a:rPr lang="en-GB" altLang="zh-CN" sz="1600" dirty="0"/>
              <a:t>i</a:t>
            </a:r>
            <a:r>
              <a:rPr lang="en-GB" altLang="zh-CN" sz="1600" dirty="0" smtClean="0"/>
              <a:t>dentify cluster (track)</a:t>
            </a:r>
          </a:p>
          <a:p>
            <a:pPr lvl="1"/>
            <a:r>
              <a:rPr lang="en-GB" altLang="zh-CN" sz="1600" dirty="0"/>
              <a:t>e</a:t>
            </a:r>
            <a:r>
              <a:rPr lang="en-GB" altLang="zh-CN" sz="1600" dirty="0" smtClean="0"/>
              <a:t>xtract hit position where the time is maximum </a:t>
            </a:r>
            <a:r>
              <a:rPr lang="en-GB" altLang="zh-CN" sz="1600" dirty="0" err="1" smtClean="0"/>
              <a:t>t</a:t>
            </a:r>
            <a:r>
              <a:rPr lang="en-GB" altLang="zh-CN" sz="1600" baseline="-25000" dirty="0" err="1" smtClean="0"/>
              <a:t>max</a:t>
            </a:r>
            <a:r>
              <a:rPr lang="en-GB" altLang="zh-CN" sz="1600" dirty="0"/>
              <a:t> </a:t>
            </a:r>
            <a:r>
              <a:rPr lang="en-GB" altLang="zh-CN" sz="1600" dirty="0" smtClean="0">
                <a:sym typeface="Wingdings" pitchFamily="2" charset="2"/>
              </a:rPr>
              <a:t> i</a:t>
            </a:r>
            <a:r>
              <a:rPr lang="en-GB" altLang="zh-CN" sz="1600" dirty="0" smtClean="0"/>
              <a:t>nteraction point</a:t>
            </a:r>
          </a:p>
          <a:p>
            <a:pPr lvl="1"/>
            <a:r>
              <a:rPr lang="en-GB" altLang="zh-CN" sz="1600" dirty="0" smtClean="0"/>
              <a:t>integrate all events </a:t>
            </a:r>
            <a:r>
              <a:rPr lang="en-GB" altLang="zh-CN" sz="1600" dirty="0" smtClean="0">
                <a:sym typeface="Wingdings" pitchFamily="2" charset="2"/>
              </a:rPr>
              <a:t> image</a:t>
            </a:r>
            <a:endParaRPr lang="en-GB" altLang="zh-CN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085863" y="14438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e 26"/>
          <p:cNvGrpSpPr/>
          <p:nvPr/>
        </p:nvGrpSpPr>
        <p:grpSpPr>
          <a:xfrm>
            <a:off x="4763477" y="822981"/>
            <a:ext cx="4056264" cy="3384353"/>
            <a:chOff x="755576" y="617949"/>
            <a:chExt cx="3931054" cy="354046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774058"/>
              <a:ext cx="3931054" cy="3384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19369" y="3338990"/>
              <a:ext cx="230505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Bell MT" pitchFamily="18" charset="0"/>
                </a:rPr>
                <a:t>Neutron event interacting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Bell MT" pitchFamily="18" charset="0"/>
                </a:rPr>
                <a:t>with </a:t>
              </a:r>
              <a:r>
                <a:rPr lang="en-US" sz="1400" dirty="0">
                  <a:solidFill>
                    <a:schemeClr val="bg1"/>
                  </a:solidFill>
                  <a:latin typeface="Bell MT" pitchFamily="18" charset="0"/>
                </a:rPr>
                <a:t>polyethylene foil </a:t>
              </a:r>
              <a:endParaRPr lang="en-US" sz="1400" dirty="0" smtClean="0">
                <a:solidFill>
                  <a:schemeClr val="bg1"/>
                </a:solidFill>
                <a:latin typeface="Bell MT" pitchFamily="18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Bell MT" pitchFamily="18" charset="0"/>
                </a:rPr>
                <a:t>and knocking </a:t>
              </a:r>
              <a:r>
                <a:rPr lang="en-US" sz="1400" dirty="0">
                  <a:solidFill>
                    <a:schemeClr val="bg1"/>
                  </a:solidFill>
                  <a:latin typeface="Bell MT" pitchFamily="18" charset="0"/>
                </a:rPr>
                <a:t>out a proton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156166" y="61794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smtClean="0">
                  <a:solidFill>
                    <a:srgbClr val="92D050"/>
                  </a:solidFill>
                  <a:latin typeface="Bell MT" pitchFamily="18" charset="0"/>
                </a:rPr>
                <a:t>n</a:t>
              </a:r>
              <a:endParaRPr lang="en-US" sz="1800" dirty="0">
                <a:solidFill>
                  <a:srgbClr val="92D050"/>
                </a:solidFill>
                <a:latin typeface="Bell MT" pitchFamily="18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749839" y="216679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 smtClean="0">
                  <a:solidFill>
                    <a:srgbClr val="0000FF"/>
                  </a:solidFill>
                  <a:latin typeface="Bell MT" pitchFamily="18" charset="0"/>
                </a:rPr>
                <a:t>p</a:t>
              </a:r>
              <a:endParaRPr lang="en-US" sz="1800" dirty="0">
                <a:solidFill>
                  <a:srgbClr val="0000FF"/>
                </a:solidFill>
                <a:latin typeface="Bell MT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7776" y="2525814"/>
              <a:ext cx="12685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Bell MT" pitchFamily="18" charset="0"/>
                </a:rPr>
                <a:t>e- avalanche</a:t>
              </a:r>
              <a:endParaRPr lang="en-US" sz="1400" dirty="0">
                <a:solidFill>
                  <a:schemeClr val="bg1"/>
                </a:solidFill>
                <a:latin typeface="Bell MT" pitchFamily="18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74488" y="868088"/>
            <a:ext cx="3988192" cy="3576975"/>
            <a:chOff x="5116284" y="558412"/>
            <a:chExt cx="3896824" cy="3600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284" y="558412"/>
              <a:ext cx="3896824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712914" y="987281"/>
              <a:ext cx="10004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Bell MT" pitchFamily="18" charset="0"/>
                </a:rPr>
                <a:t>Garfield</a:t>
              </a:r>
              <a:endParaRPr lang="en-US" sz="1400" dirty="0">
                <a:latin typeface="Bell MT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67865" y="3531283"/>
              <a:ext cx="10004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Bell MT" pitchFamily="18" charset="0"/>
                </a:rPr>
                <a:t>Avalanches</a:t>
              </a:r>
              <a:endParaRPr lang="en-US" sz="1400" dirty="0">
                <a:latin typeface="Bell MT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68266" y="966787"/>
              <a:ext cx="120019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Bell MT" pitchFamily="18" charset="0"/>
                </a:rPr>
                <a:t>Drift lines from primary ionization e-</a:t>
              </a:r>
              <a:endParaRPr lang="en-US" sz="1400" dirty="0">
                <a:latin typeface="Bell MT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13764" y="1905180"/>
              <a:ext cx="10004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B050"/>
                  </a:solidFill>
                  <a:latin typeface="Bell MT" pitchFamily="18" charset="0"/>
                </a:rPr>
                <a:t>Proton </a:t>
              </a:r>
              <a:r>
                <a:rPr lang="fr-FR" sz="1400" b="1" dirty="0" err="1" smtClean="0">
                  <a:solidFill>
                    <a:srgbClr val="00B050"/>
                  </a:solidFill>
                  <a:latin typeface="Bell MT" pitchFamily="18" charset="0"/>
                </a:rPr>
                <a:t>track</a:t>
              </a:r>
              <a:endParaRPr lang="en-US" sz="1400" b="1" dirty="0">
                <a:solidFill>
                  <a:srgbClr val="00B050"/>
                </a:solidFill>
                <a:latin typeface="Bell MT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980395" y="6078624"/>
            <a:ext cx="1752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Bell MT" pitchFamily="18" charset="0"/>
              </a:rPr>
              <a:t>X-Y readout plan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4051283" y="5083036"/>
            <a:ext cx="1752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Bell MT" pitchFamily="18" charset="0"/>
              </a:rPr>
              <a:t>Drift time</a:t>
            </a:r>
            <a:endParaRPr lang="en-US" sz="1400" dirty="0">
              <a:latin typeface="Bell MT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1" y="4324023"/>
            <a:ext cx="45339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33" y="4360536"/>
            <a:ext cx="4181475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270670" y="5811385"/>
            <a:ext cx="12650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Bell MT" pitchFamily="18" charset="0"/>
                <a:sym typeface="Symbol"/>
              </a:rPr>
              <a:t></a:t>
            </a:r>
            <a:r>
              <a:rPr lang="en-GB" sz="1600" dirty="0" smtClean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GB" altLang="zh-CN" sz="1600" dirty="0">
                <a:solidFill>
                  <a:srgbClr val="FF0000"/>
                </a:solidFill>
                <a:latin typeface="Bell MT" pitchFamily="18" charset="0"/>
              </a:rPr>
              <a:t>= </a:t>
            </a:r>
            <a:r>
              <a:rPr lang="en-GB" altLang="zh-CN" sz="1600" dirty="0" smtClean="0">
                <a:solidFill>
                  <a:srgbClr val="FF0000"/>
                </a:solidFill>
                <a:latin typeface="Bell MT" pitchFamily="18" charset="0"/>
              </a:rPr>
              <a:t>91.9 µm</a:t>
            </a:r>
            <a:endParaRPr lang="en-US" altLang="zh-CN" sz="1600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017965" y="4567918"/>
            <a:ext cx="431800" cy="4318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dirty="0" smtClean="0">
                <a:latin typeface="Bell MT" pitchFamily="18" charset="0"/>
              </a:rPr>
              <a:t>p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029780" y="5425100"/>
            <a:ext cx="1775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Bell MT" pitchFamily="18" charset="0"/>
              </a:rPr>
              <a:t>Avalanche drift time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38270" y="6005724"/>
            <a:ext cx="1544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Bell MT" pitchFamily="18" charset="0"/>
              </a:rPr>
              <a:t>y-z </a:t>
            </a:r>
            <a:r>
              <a:rPr lang="fr-FR" sz="1400" dirty="0" err="1" smtClean="0">
                <a:latin typeface="Bell MT" pitchFamily="18" charset="0"/>
              </a:rPr>
              <a:t>readout</a:t>
            </a:r>
            <a:r>
              <a:rPr lang="fr-FR" sz="1400" dirty="0" smtClean="0">
                <a:latin typeface="Bell MT" pitchFamily="18" charset="0"/>
              </a:rPr>
              <a:t> plane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-37256" y="132212"/>
            <a:ext cx="9144000" cy="70609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rgbClr val="002060"/>
                </a:solidFill>
                <a:effectLst/>
                <a:latin typeface="+mj-lt"/>
              </a:rPr>
              <a:t>Monte-Carlo simulation</a:t>
            </a: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256112" cy="365125"/>
          </a:xfrm>
        </p:spPr>
        <p:txBody>
          <a:bodyPr/>
          <a:lstStyle/>
          <a:p>
            <a:pPr algn="r"/>
            <a:r>
              <a:rPr lang="en-US" sz="1200" dirty="0" err="1" smtClean="0">
                <a:solidFill>
                  <a:srgbClr val="002060"/>
                </a:solidFill>
                <a:latin typeface="+mn-lt"/>
              </a:rPr>
              <a:t>W.Wang_Beam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tests of Fast Neutron Imaging in China</a:t>
            </a:r>
            <a:endParaRPr lang="fr-FR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500036"/>
            <a:ext cx="2133600" cy="365125"/>
          </a:xfrm>
        </p:spPr>
        <p:txBody>
          <a:bodyPr/>
          <a:lstStyle/>
          <a:p>
            <a:pPr algn="r"/>
            <a:fld id="{954BB32C-45C0-492D-A35B-712B8E6E2F3F}" type="slidenum">
              <a:rPr lang="fr-FR" smtClean="0"/>
              <a:pPr algn="r"/>
              <a:t>6</a:t>
            </a:fld>
            <a:endParaRPr lang="fr-FR" dirty="0"/>
          </a:p>
        </p:txBody>
      </p:sp>
      <p:sp>
        <p:nvSpPr>
          <p:cNvPr id="29" name="日期占位符 2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1200" dirty="0" smtClean="0"/>
              <a:t>07.12.2011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35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3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1488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effectLst/>
                <a:latin typeface="+mj-lt"/>
              </a:rPr>
              <a:t>Geant4 simulation for converter efficiency </a:t>
            </a:r>
            <a:endParaRPr lang="en-US" sz="3400" b="1" dirty="0">
              <a:solidFill>
                <a:srgbClr val="002060"/>
              </a:solidFill>
              <a:effectLst/>
              <a:latin typeface="+mj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535562" y="1995525"/>
            <a:ext cx="3440877" cy="4079444"/>
            <a:chOff x="927850" y="1916832"/>
            <a:chExt cx="5189017" cy="4048917"/>
          </a:xfrm>
        </p:grpSpPr>
        <p:sp>
          <p:nvSpPr>
            <p:cNvPr id="12" name="Cube 11"/>
            <p:cNvSpPr/>
            <p:nvPr/>
          </p:nvSpPr>
          <p:spPr>
            <a:xfrm>
              <a:off x="2195736" y="1916832"/>
              <a:ext cx="2088232" cy="3456384"/>
            </a:xfrm>
            <a:prstGeom prst="cube">
              <a:avLst>
                <a:gd name="adj" fmla="val 35961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prstClr val="white"/>
                  </a:solidFill>
                  <a:latin typeface="Bell MT" pitchFamily="18" charset="0"/>
                </a:rPr>
                <a:t>CH2</a:t>
              </a:r>
              <a:endParaRPr lang="en-US" sz="1400">
                <a:solidFill>
                  <a:prstClr val="white"/>
                </a:solidFill>
                <a:latin typeface="Bell MT" pitchFamily="18" charset="0"/>
              </a:endParaRPr>
            </a:p>
          </p:txBody>
        </p:sp>
        <p:sp>
          <p:nvSpPr>
            <p:cNvPr id="13" name="Cube 12"/>
            <p:cNvSpPr/>
            <p:nvPr/>
          </p:nvSpPr>
          <p:spPr>
            <a:xfrm>
              <a:off x="3491880" y="1916832"/>
              <a:ext cx="2079848" cy="3456384"/>
            </a:xfrm>
            <a:prstGeom prst="cube">
              <a:avLst>
                <a:gd name="adj" fmla="val 3596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gas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927850" y="3789039"/>
              <a:ext cx="12678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1467833" y="3208082"/>
              <a:ext cx="318705" cy="46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n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014503" y="3763273"/>
              <a:ext cx="18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3745039" y="3390873"/>
              <a:ext cx="516986" cy="46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n, p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2195736" y="5517232"/>
              <a:ext cx="129614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3497754" y="5519711"/>
              <a:ext cx="129614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5065012" y="4422634"/>
              <a:ext cx="749691" cy="950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V="1">
              <a:off x="5839545" y="1916834"/>
              <a:ext cx="0" cy="25057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829370" y="5503310"/>
              <a:ext cx="607941" cy="46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1 cm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387970" y="4823746"/>
              <a:ext cx="607941" cy="46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6 cm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 rot="16200000">
              <a:off x="5472329" y="2834750"/>
              <a:ext cx="939810" cy="349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10 cm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765927" y="5503307"/>
              <a:ext cx="1946498" cy="305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Bell MT" pitchFamily="18" charset="0"/>
                </a:rPr>
                <a:t>25 µm ~ 20 cm</a:t>
              </a:r>
              <a:endParaRPr lang="en-US" sz="1400" dirty="0">
                <a:solidFill>
                  <a:prstClr val="black"/>
                </a:solidFill>
                <a:latin typeface="Bell MT" pitchFamily="18" charset="0"/>
              </a:endParaRPr>
            </a:p>
          </p:txBody>
        </p:sp>
      </p:grp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17462" y="980728"/>
            <a:ext cx="7772400" cy="687614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Neutron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p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roton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recoiling efficiency in a polyethylene [C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]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layer coming from 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241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Am-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9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Be source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85248" y="2543312"/>
            <a:ext cx="3293787" cy="2965682"/>
            <a:chOff x="707537" y="2767161"/>
            <a:chExt cx="3293787" cy="2965682"/>
          </a:xfrm>
        </p:grpSpPr>
        <p:sp>
          <p:nvSpPr>
            <p:cNvPr id="26" name="ZoneTexte 25"/>
            <p:cNvSpPr txBox="1"/>
            <p:nvPr/>
          </p:nvSpPr>
          <p:spPr>
            <a:xfrm>
              <a:off x="989960" y="2767161"/>
              <a:ext cx="27092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Bell MT" pitchFamily="18" charset="0"/>
                </a:rPr>
                <a:t>Incident neutron spectrum</a:t>
              </a:r>
              <a:endParaRPr lang="en-US" sz="1800" dirty="0">
                <a:latin typeface="Bell MT" pitchFamily="18" charset="0"/>
              </a:endParaRPr>
            </a:p>
          </p:txBody>
        </p:sp>
        <p:pic>
          <p:nvPicPr>
            <p:cNvPr id="27" name="Picture 3" descr="Am-Besource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"/>
                      </a14:imgEffect>
                      <a14:imgEffect>
                        <a14:brightnessContrast bright="10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" t="9304" r="4540" b="10277"/>
            <a:stretch/>
          </p:blipFill>
          <p:spPr>
            <a:xfrm>
              <a:off x="707537" y="3240600"/>
              <a:ext cx="3293787" cy="203341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11777" y="5363511"/>
              <a:ext cx="2437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According </a:t>
              </a:r>
              <a:r>
                <a:rPr lang="en-US" dirty="0"/>
                <a:t>to ISO </a:t>
              </a:r>
              <a:r>
                <a:rPr lang="en-US" dirty="0" smtClean="0"/>
                <a:t>8529</a:t>
              </a:r>
              <a:r>
                <a:rPr lang="en-US" baseline="30000" dirty="0" smtClean="0"/>
                <a:t>(*) </a:t>
              </a:r>
              <a:endParaRPr lang="fr-FR" baseline="30000" dirty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53224"/>
            <a:ext cx="5142676" cy="388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5653" y="5949280"/>
            <a:ext cx="795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  INTERNATIONAL </a:t>
            </a:r>
            <a:r>
              <a:rPr lang="en-GB" sz="1200" dirty="0"/>
              <a:t>STANDARD ISO 8529. Reference neutron radiations – Part 1: Characteristic and methods of productions. International Standard ISO 8529-1 (2001).</a:t>
            </a:r>
            <a:endParaRPr lang="fr-FR" sz="1200" dirty="0"/>
          </a:p>
        </p:txBody>
      </p:sp>
      <p:sp>
        <p:nvSpPr>
          <p:cNvPr id="28" name="Espace réservé du pied de page 5"/>
          <p:cNvSpPr txBox="1">
            <a:spLocks/>
          </p:cNvSpPr>
          <p:nvPr/>
        </p:nvSpPr>
        <p:spPr>
          <a:xfrm>
            <a:off x="2699792" y="6492875"/>
            <a:ext cx="37520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err="1" smtClean="0">
                <a:solidFill>
                  <a:srgbClr val="002060"/>
                </a:solidFill>
              </a:rPr>
              <a:t>W.Wang_Beam</a:t>
            </a:r>
            <a:r>
              <a:rPr lang="en-US" sz="1200" dirty="0" smtClean="0">
                <a:solidFill>
                  <a:srgbClr val="002060"/>
                </a:solidFill>
              </a:rPr>
              <a:t> tests of Fast Neutron Imaging in China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29" name="Espace réservé du numéro de diapositive 44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54BB32C-45C0-492D-A35B-712B8E6E2F3F}" type="slidenum">
              <a:rPr lang="fr-FR" sz="1200" smtClean="0">
                <a:solidFill>
                  <a:srgbClr val="002060"/>
                </a:solidFill>
              </a:rPr>
              <a:pPr algn="r"/>
              <a:t>7</a:t>
            </a:fld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31" name="日期占位符 28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07.12.2011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716016" y="450912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6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1488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effectLst/>
                <a:latin typeface="+mj-lt"/>
              </a:rPr>
              <a:t>Geant4 simulation for converter efficiency </a:t>
            </a:r>
            <a:endParaRPr lang="en-US" sz="3400" b="1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517462" y="980728"/>
            <a:ext cx="7772400" cy="687614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Neutron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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itchFamily="2" charset="2"/>
              </a:rPr>
              <a:t>p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roton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recoiling efficiency in a polyethylene [C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]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layer coming from 14MeV neutron 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744416" cy="301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0" y="2273744"/>
            <a:ext cx="3742348" cy="273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5"/>
          <p:cNvSpPr txBox="1">
            <a:spLocks/>
          </p:cNvSpPr>
          <p:nvPr/>
        </p:nvSpPr>
        <p:spPr>
          <a:xfrm>
            <a:off x="2699792" y="6492875"/>
            <a:ext cx="37520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rgbClr val="002060"/>
                </a:solidFill>
              </a:rPr>
              <a:t>W.Wang_Beam</a:t>
            </a:r>
            <a:r>
              <a:rPr lang="en-US" sz="1200" dirty="0" smtClean="0">
                <a:solidFill>
                  <a:srgbClr val="002060"/>
                </a:solidFill>
              </a:rPr>
              <a:t> tests of Fast Neutron Imaging in China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11" name="Espace réservé du numéro de diapositive 44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54BB32C-45C0-492D-A35B-712B8E6E2F3F}" type="slidenum">
              <a:rPr lang="fr-FR" sz="1200" smtClean="0">
                <a:solidFill>
                  <a:srgbClr val="002060"/>
                </a:solidFill>
              </a:rPr>
              <a:pPr algn="r"/>
              <a:t>8</a:t>
            </a:fld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570189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 </a:t>
            </a:r>
            <a:r>
              <a:rPr lang="fr-FR" sz="1400" dirty="0"/>
              <a:t>D. </a:t>
            </a:r>
            <a:r>
              <a:rPr lang="fr-FR" sz="1400" dirty="0" smtClean="0"/>
              <a:t>Vartsky et al, </a:t>
            </a:r>
            <a:r>
              <a:rPr lang="fr-FR" sz="1400" dirty="0" err="1"/>
              <a:t>Nucl</a:t>
            </a:r>
            <a:r>
              <a:rPr lang="fr-FR" sz="1400" dirty="0"/>
              <a:t>. </a:t>
            </a:r>
            <a:r>
              <a:rPr lang="en-GB" sz="1400" dirty="0" err="1"/>
              <a:t>Intsr</a:t>
            </a:r>
            <a:r>
              <a:rPr lang="en-GB" sz="1400" dirty="0"/>
              <a:t>. and Meth. A 376  (1996) 29.</a:t>
            </a:r>
            <a:r>
              <a:rPr lang="fr-FR" sz="1400" dirty="0" smtClean="0"/>
              <a:t> </a:t>
            </a:r>
            <a:r>
              <a:rPr lang="en-GB" sz="1400" dirty="0" smtClean="0"/>
              <a:t> </a:t>
            </a:r>
            <a:endParaRPr lang="fr-FR" sz="1400" dirty="0"/>
          </a:p>
        </p:txBody>
      </p:sp>
      <p:sp>
        <p:nvSpPr>
          <p:cNvPr id="12" name="日期占位符 28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07.12.2011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88024" y="1916832"/>
            <a:ext cx="4032448" cy="3465676"/>
            <a:chOff x="4788024" y="1916832"/>
            <a:chExt cx="4032448" cy="346567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8024" y="1916832"/>
              <a:ext cx="3816424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460432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*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8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PROJETS\Fast Neutron Imaging\DATA\GIF_RUN029\selection2\RUN029_animated2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10" y="3906069"/>
            <a:ext cx="1800000" cy="27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9" name="Connecteur droit avec flèche 118"/>
          <p:cNvCxnSpPr/>
          <p:nvPr/>
        </p:nvCxnSpPr>
        <p:spPr bwMode="auto">
          <a:xfrm flipH="1">
            <a:off x="344825" y="3839513"/>
            <a:ext cx="1728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0" name="Connecteur droit avec flèche 49"/>
          <p:cNvCxnSpPr/>
          <p:nvPr/>
        </p:nvCxnSpPr>
        <p:spPr bwMode="auto">
          <a:xfrm flipV="1">
            <a:off x="215576" y="3883888"/>
            <a:ext cx="0" cy="2644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1674346" y="2485639"/>
            <a:ext cx="4712842" cy="864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</a:rPr>
              <a:t>gas</a:t>
            </a:r>
          </a:p>
        </p:txBody>
      </p:sp>
      <p:sp>
        <p:nvSpPr>
          <p:cNvPr id="5130" name="Triangle rectangle 5129"/>
          <p:cNvSpPr/>
          <p:nvPr/>
        </p:nvSpPr>
        <p:spPr bwMode="auto">
          <a:xfrm rot="16200000">
            <a:off x="3951327" y="2648998"/>
            <a:ext cx="596541" cy="586604"/>
          </a:xfrm>
          <a:prstGeom prst="rtTriangle">
            <a:avLst/>
          </a:prstGeom>
          <a:pattFill prst="lgConfetti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58" name="Groupe 157"/>
          <p:cNvGrpSpPr/>
          <p:nvPr/>
        </p:nvGrpSpPr>
        <p:grpSpPr>
          <a:xfrm>
            <a:off x="790153" y="3042484"/>
            <a:ext cx="7689198" cy="889663"/>
            <a:chOff x="920785" y="2596158"/>
            <a:chExt cx="7689198" cy="88966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155443" y="2693341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920785" y="2596158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Bell MT" pitchFamily="18" charset="0"/>
                </a:rPr>
                <a:t>128 µm</a:t>
              </a:r>
              <a:endParaRPr lang="en-US" sz="1400">
                <a:latin typeface="Bell MT" pitchFamily="18" charset="0"/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840220" y="2600748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Bell MT" pitchFamily="18" charset="0"/>
                </a:rPr>
                <a:t>HV</a:t>
              </a:r>
              <a:r>
                <a:rPr lang="en-US" sz="1600" baseline="-25000" smtClean="0">
                  <a:latin typeface="Bell MT" pitchFamily="18" charset="0"/>
                </a:rPr>
                <a:t>mesh</a:t>
              </a:r>
              <a:endParaRPr lang="en-US" sz="1600" baseline="-25000">
                <a:latin typeface="Bell MT" pitchFamily="18" charset="0"/>
              </a:endParaRPr>
            </a:p>
          </p:txBody>
        </p:sp>
        <p:grpSp>
          <p:nvGrpSpPr>
            <p:cNvPr id="73" name="Groupe 72"/>
            <p:cNvGrpSpPr/>
            <p:nvPr/>
          </p:nvGrpSpPr>
          <p:grpSpPr>
            <a:xfrm>
              <a:off x="7447660" y="2735320"/>
              <a:ext cx="495098" cy="750501"/>
              <a:chOff x="1673420" y="2039483"/>
              <a:chExt cx="632717" cy="1282307"/>
            </a:xfrm>
          </p:grpSpPr>
          <p:cxnSp>
            <p:nvCxnSpPr>
              <p:cNvPr id="74" name="Connecteur droit 73"/>
              <p:cNvCxnSpPr/>
              <p:nvPr/>
            </p:nvCxnSpPr>
            <p:spPr bwMode="auto">
              <a:xfrm>
                <a:off x="1798565" y="2039483"/>
                <a:ext cx="855" cy="6703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5" name="Triangle isocèle 74"/>
              <p:cNvSpPr/>
              <p:nvPr/>
            </p:nvSpPr>
            <p:spPr bwMode="auto">
              <a:xfrm rot="10800000">
                <a:off x="1673420" y="2729566"/>
                <a:ext cx="252000" cy="180000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76" name="Connecteur droit 75"/>
              <p:cNvCxnSpPr/>
              <p:nvPr/>
            </p:nvCxnSpPr>
            <p:spPr bwMode="auto">
              <a:xfrm>
                <a:off x="1799419" y="2889789"/>
                <a:ext cx="220" cy="4320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77" name="Connecteur droit 76"/>
              <p:cNvCxnSpPr/>
              <p:nvPr/>
            </p:nvCxnSpPr>
            <p:spPr bwMode="auto">
              <a:xfrm>
                <a:off x="2047057" y="2819566"/>
                <a:ext cx="259080" cy="0"/>
              </a:xfrm>
              <a:prstGeom prst="line">
                <a:avLst/>
              </a:prstGeom>
              <a:solidFill>
                <a:schemeClr val="accent1"/>
              </a:solidFill>
              <a:ln w="63500" cap="flat" cmpd="dbl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Connecteur droit 77"/>
              <p:cNvCxnSpPr/>
              <p:nvPr/>
            </p:nvCxnSpPr>
            <p:spPr bwMode="auto">
              <a:xfrm>
                <a:off x="1808519" y="2484910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Connecteur droit 78"/>
              <p:cNvCxnSpPr/>
              <p:nvPr/>
            </p:nvCxnSpPr>
            <p:spPr bwMode="auto">
              <a:xfrm>
                <a:off x="2177734" y="2482856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necteur droit 79"/>
              <p:cNvCxnSpPr/>
              <p:nvPr/>
            </p:nvCxnSpPr>
            <p:spPr bwMode="auto">
              <a:xfrm>
                <a:off x="2177734" y="2822672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Connecteur droit 80"/>
              <p:cNvCxnSpPr/>
              <p:nvPr/>
            </p:nvCxnSpPr>
            <p:spPr bwMode="auto">
              <a:xfrm flipH="1">
                <a:off x="1809397" y="3110609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 bwMode="auto">
            <a:xfrm>
              <a:off x="5276596" y="2693507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723017" y="2693071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69731" y="2693507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99509" y="2693376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045930" y="2693565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492351" y="2691253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938772" y="2691442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385193" y="2694132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831614" y="2693696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1" name="Connecteur droit 10"/>
            <p:cNvCxnSpPr/>
            <p:nvPr/>
          </p:nvCxnSpPr>
          <p:spPr bwMode="auto">
            <a:xfrm>
              <a:off x="1847765" y="2733594"/>
              <a:ext cx="4650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cteur droit avec flèche 58"/>
            <p:cNvCxnSpPr/>
            <p:nvPr/>
          </p:nvCxnSpPr>
          <p:spPr bwMode="auto">
            <a:xfrm>
              <a:off x="1849637" y="2720092"/>
              <a:ext cx="0" cy="1191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sm"/>
              <a:tailEnd type="stealth" w="med" len="sm"/>
            </a:ln>
            <a:effectLst/>
          </p:spPr>
        </p:cxnSp>
        <p:cxnSp>
          <p:nvCxnSpPr>
            <p:cNvPr id="65" name="Connecteur droit avec flèche 64"/>
            <p:cNvCxnSpPr/>
            <p:nvPr/>
          </p:nvCxnSpPr>
          <p:spPr bwMode="auto">
            <a:xfrm flipV="1">
              <a:off x="6500217" y="2728668"/>
              <a:ext cx="124015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84" name="Connecteur droit avec flèche 83"/>
            <p:cNvCxnSpPr/>
            <p:nvPr/>
          </p:nvCxnSpPr>
          <p:spPr bwMode="auto">
            <a:xfrm>
              <a:off x="6404396" y="2715165"/>
              <a:ext cx="0" cy="1191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med" len="sm"/>
              <a:tailEnd type="none" w="med" len="sm"/>
            </a:ln>
            <a:effectLst/>
          </p:spPr>
        </p:cxnSp>
        <p:sp>
          <p:nvSpPr>
            <p:cNvPr id="86" name="ZoneTexte 85"/>
            <p:cNvSpPr txBox="1"/>
            <p:nvPr/>
          </p:nvSpPr>
          <p:spPr>
            <a:xfrm>
              <a:off x="6200735" y="3160563"/>
              <a:ext cx="1276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rgbClr val="C00000"/>
                  </a:solidFill>
                  <a:latin typeface="Bell MT" pitchFamily="18" charset="0"/>
                </a:rPr>
                <a:t>E</a:t>
              </a:r>
              <a:r>
                <a:rPr lang="en-US" sz="1200" baseline="-25000" smtClean="0">
                  <a:solidFill>
                    <a:srgbClr val="C00000"/>
                  </a:solidFill>
                  <a:latin typeface="Bell MT" pitchFamily="18" charset="0"/>
                </a:rPr>
                <a:t>amp</a:t>
              </a:r>
              <a:r>
                <a:rPr lang="en-US" sz="1200" smtClean="0">
                  <a:solidFill>
                    <a:srgbClr val="C00000"/>
                  </a:solidFill>
                  <a:latin typeface="Bell MT" pitchFamily="18" charset="0"/>
                </a:rPr>
                <a:t> ~ 30 kV/cm</a:t>
              </a:r>
              <a:endParaRPr lang="en-US" sz="1200" baseline="-25000">
                <a:solidFill>
                  <a:srgbClr val="C00000"/>
                </a:solidFill>
                <a:latin typeface="Bell MT" pitchFamily="18" charset="0"/>
              </a:endParaRP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effectLst/>
                <a:latin typeface="+mj-lt"/>
              </a:rPr>
              <a:t>Micromegas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+mj-lt"/>
              </a:rPr>
              <a:t> TPC for neutron imaging</a:t>
            </a:r>
            <a:endParaRPr lang="en-US" sz="2400" b="1" dirty="0"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52" name="Picture 4" descr="D:\PROJETS\Fast Neutron Imaging\PHOTOS\Detecteur\Circuit 01-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8801" y="4008322"/>
            <a:ext cx="231863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D:\PROJETS\Fast Neutron Imaging\PHOTOS\Detecteur\Bulk circuit 01-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2464" y="4006869"/>
            <a:ext cx="22078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e 100"/>
          <p:cNvGrpSpPr/>
          <p:nvPr/>
        </p:nvGrpSpPr>
        <p:grpSpPr>
          <a:xfrm>
            <a:off x="1717133" y="3250457"/>
            <a:ext cx="4650577" cy="319630"/>
            <a:chOff x="1847765" y="2804131"/>
            <a:chExt cx="4650577" cy="319630"/>
          </a:xfrm>
        </p:grpSpPr>
        <p:sp>
          <p:nvSpPr>
            <p:cNvPr id="9" name="Rectangle 8"/>
            <p:cNvSpPr/>
            <p:nvPr/>
          </p:nvSpPr>
          <p:spPr bwMode="auto">
            <a:xfrm>
              <a:off x="1847765" y="2840149"/>
              <a:ext cx="4650577" cy="2836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979014" y="2805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202139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425263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48387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871512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094636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317760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40885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764009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87133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210258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433382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656506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879631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102755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325879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549004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772128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995252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18377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cxnSp>
        <p:nvCxnSpPr>
          <p:cNvPr id="8" name="Connecteur droit 7"/>
          <p:cNvCxnSpPr/>
          <p:nvPr/>
        </p:nvCxnSpPr>
        <p:spPr bwMode="auto">
          <a:xfrm>
            <a:off x="1712446" y="2573814"/>
            <a:ext cx="4650577" cy="0"/>
          </a:xfrm>
          <a:prstGeom prst="line">
            <a:avLst/>
          </a:prstGeom>
          <a:solidFill>
            <a:schemeClr val="accent1"/>
          </a:solidFill>
          <a:ln w="63500" cap="flat" cmpd="tri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20" name="Groupe 5119"/>
          <p:cNvGrpSpPr/>
          <p:nvPr/>
        </p:nvGrpSpPr>
        <p:grpSpPr>
          <a:xfrm>
            <a:off x="812596" y="2485639"/>
            <a:ext cx="7621871" cy="694281"/>
            <a:chOff x="943228" y="2039313"/>
            <a:chExt cx="7621871" cy="694281"/>
          </a:xfrm>
        </p:grpSpPr>
        <p:sp>
          <p:nvSpPr>
            <p:cNvPr id="37" name="ZoneTexte 36"/>
            <p:cNvSpPr txBox="1"/>
            <p:nvPr/>
          </p:nvSpPr>
          <p:spPr>
            <a:xfrm>
              <a:off x="943228" y="2300911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Bell MT" pitchFamily="18" charset="0"/>
                </a:rPr>
                <a:t>10 mm</a:t>
              </a:r>
              <a:endParaRPr lang="en-US" sz="1400">
                <a:latin typeface="Bell MT" pitchFamily="18" charset="0"/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7840221" y="2039313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Bell MT" pitchFamily="18" charset="0"/>
                </a:rPr>
                <a:t>HV</a:t>
              </a:r>
              <a:r>
                <a:rPr lang="en-US" sz="1600" baseline="-25000" smtClean="0">
                  <a:latin typeface="Bell MT" pitchFamily="18" charset="0"/>
                </a:rPr>
                <a:t>drift</a:t>
              </a:r>
              <a:endParaRPr lang="en-US" sz="1600" baseline="-25000">
                <a:latin typeface="Bell MT" pitchFamily="18" charset="0"/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 bwMode="auto">
            <a:xfrm>
              <a:off x="1849640" y="2205529"/>
              <a:ext cx="4650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eur droit avec flèche 32"/>
            <p:cNvCxnSpPr/>
            <p:nvPr/>
          </p:nvCxnSpPr>
          <p:spPr bwMode="auto">
            <a:xfrm>
              <a:off x="1849640" y="2205529"/>
              <a:ext cx="0" cy="5280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sm"/>
              <a:tailEnd type="stealth" w="med" len="sm"/>
            </a:ln>
            <a:effectLst/>
          </p:spPr>
        </p:cxnSp>
        <p:cxnSp>
          <p:nvCxnSpPr>
            <p:cNvPr id="41" name="Connecteur droit avec flèche 40"/>
            <p:cNvCxnSpPr/>
            <p:nvPr/>
          </p:nvCxnSpPr>
          <p:spPr bwMode="auto">
            <a:xfrm>
              <a:off x="6500217" y="2205529"/>
              <a:ext cx="124015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83" name="Connecteur droit avec flèche 82"/>
            <p:cNvCxnSpPr/>
            <p:nvPr/>
          </p:nvCxnSpPr>
          <p:spPr bwMode="auto">
            <a:xfrm>
              <a:off x="6404400" y="2200602"/>
              <a:ext cx="0" cy="528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med" len="sm"/>
              <a:tailEnd type="none" w="med" len="sm"/>
            </a:ln>
            <a:effectLst/>
          </p:spPr>
        </p:cxnSp>
        <p:sp>
          <p:nvSpPr>
            <p:cNvPr id="85" name="ZoneTexte 84"/>
            <p:cNvSpPr txBox="1"/>
            <p:nvPr/>
          </p:nvSpPr>
          <p:spPr>
            <a:xfrm>
              <a:off x="6399025" y="2260575"/>
              <a:ext cx="12843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rgbClr val="C00000"/>
                  </a:solidFill>
                  <a:latin typeface="Bell MT" pitchFamily="18" charset="0"/>
                </a:rPr>
                <a:t>E</a:t>
              </a:r>
              <a:r>
                <a:rPr lang="en-US" sz="1200" baseline="-25000" smtClean="0">
                  <a:solidFill>
                    <a:srgbClr val="C00000"/>
                  </a:solidFill>
                  <a:latin typeface="Bell MT" pitchFamily="18" charset="0"/>
                </a:rPr>
                <a:t>drift</a:t>
              </a:r>
              <a:r>
                <a:rPr lang="en-US" sz="1200" smtClean="0">
                  <a:solidFill>
                    <a:srgbClr val="C00000"/>
                  </a:solidFill>
                  <a:latin typeface="Bell MT" pitchFamily="18" charset="0"/>
                </a:rPr>
                <a:t> ~ 200 V/cm</a:t>
              </a:r>
              <a:endParaRPr lang="en-US" sz="1200" baseline="-25000">
                <a:solidFill>
                  <a:srgbClr val="C00000"/>
                </a:solidFill>
                <a:latin typeface="Bell MT" pitchFamily="18" charset="0"/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2297741" y="3281473"/>
            <a:ext cx="495098" cy="1035085"/>
            <a:chOff x="1673420" y="1573019"/>
            <a:chExt cx="632717" cy="1768548"/>
          </a:xfrm>
        </p:grpSpPr>
        <p:cxnSp>
          <p:nvCxnSpPr>
            <p:cNvPr id="91" name="Connecteur droit 90"/>
            <p:cNvCxnSpPr/>
            <p:nvPr/>
          </p:nvCxnSpPr>
          <p:spPr bwMode="auto">
            <a:xfrm>
              <a:off x="1797106" y="1573019"/>
              <a:ext cx="0" cy="11565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riangle isocèle 91"/>
            <p:cNvSpPr/>
            <p:nvPr/>
          </p:nvSpPr>
          <p:spPr bwMode="auto">
            <a:xfrm rot="10800000">
              <a:off x="1673420" y="2729566"/>
              <a:ext cx="252000" cy="180000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93" name="Connecteur droit 92"/>
            <p:cNvCxnSpPr>
              <a:stCxn id="92" idx="0"/>
            </p:cNvCxnSpPr>
            <p:nvPr/>
          </p:nvCxnSpPr>
          <p:spPr bwMode="auto">
            <a:xfrm>
              <a:off x="1799420" y="2909566"/>
              <a:ext cx="220" cy="4320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94" name="Connecteur droit 93"/>
            <p:cNvCxnSpPr/>
            <p:nvPr/>
          </p:nvCxnSpPr>
          <p:spPr bwMode="auto">
            <a:xfrm>
              <a:off x="2047057" y="2819566"/>
              <a:ext cx="259080" cy="0"/>
            </a:xfrm>
            <a:prstGeom prst="line">
              <a:avLst/>
            </a:prstGeom>
            <a:solidFill>
              <a:schemeClr val="accent1"/>
            </a:solidFill>
            <a:ln w="635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Connecteur droit 94"/>
            <p:cNvCxnSpPr/>
            <p:nvPr/>
          </p:nvCxnSpPr>
          <p:spPr bwMode="auto">
            <a:xfrm>
              <a:off x="1808518" y="2504688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Connecteur droit 95"/>
            <p:cNvCxnSpPr/>
            <p:nvPr/>
          </p:nvCxnSpPr>
          <p:spPr bwMode="auto">
            <a:xfrm>
              <a:off x="2177734" y="2502634"/>
              <a:ext cx="0" cy="28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Connecteur droit 96"/>
            <p:cNvCxnSpPr/>
            <p:nvPr/>
          </p:nvCxnSpPr>
          <p:spPr bwMode="auto">
            <a:xfrm>
              <a:off x="2177734" y="2842448"/>
              <a:ext cx="0" cy="28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Connecteur droit 97"/>
            <p:cNvCxnSpPr/>
            <p:nvPr/>
          </p:nvCxnSpPr>
          <p:spPr bwMode="auto">
            <a:xfrm flipH="1">
              <a:off x="1809397" y="3130386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e 99"/>
          <p:cNvGrpSpPr/>
          <p:nvPr/>
        </p:nvGrpSpPr>
        <p:grpSpPr>
          <a:xfrm>
            <a:off x="2190526" y="2157918"/>
            <a:ext cx="3778200" cy="264679"/>
            <a:chOff x="2321158" y="1819542"/>
            <a:chExt cx="3778200" cy="264679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321158" y="1819562"/>
              <a:ext cx="3778200" cy="26465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itchFamily="18" charset="0"/>
                </a:rPr>
                <a:t>Wax</a:t>
              </a:r>
            </a:p>
          </p:txBody>
        </p:sp>
        <p:cxnSp>
          <p:nvCxnSpPr>
            <p:cNvPr id="89" name="Connecteur droit 88"/>
            <p:cNvCxnSpPr/>
            <p:nvPr/>
          </p:nvCxnSpPr>
          <p:spPr bwMode="auto">
            <a:xfrm>
              <a:off x="3410771" y="181956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Connecteur droit 101"/>
            <p:cNvCxnSpPr/>
            <p:nvPr/>
          </p:nvCxnSpPr>
          <p:spPr bwMode="auto">
            <a:xfrm>
              <a:off x="3563171" y="1819558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Connecteur droit 102"/>
            <p:cNvCxnSpPr/>
            <p:nvPr/>
          </p:nvCxnSpPr>
          <p:spPr bwMode="auto">
            <a:xfrm>
              <a:off x="3933291" y="1819554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Connecteur droit 103"/>
            <p:cNvCxnSpPr/>
            <p:nvPr/>
          </p:nvCxnSpPr>
          <p:spPr bwMode="auto">
            <a:xfrm>
              <a:off x="4303411" y="1819550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Connecteur droit 104"/>
            <p:cNvCxnSpPr/>
            <p:nvPr/>
          </p:nvCxnSpPr>
          <p:spPr bwMode="auto">
            <a:xfrm>
              <a:off x="4673531" y="1819546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Connecteur droit 105"/>
            <p:cNvCxnSpPr/>
            <p:nvPr/>
          </p:nvCxnSpPr>
          <p:spPr bwMode="auto">
            <a:xfrm>
              <a:off x="4825931" y="181954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9" name="Groupe 108"/>
          <p:cNvGrpSpPr/>
          <p:nvPr/>
        </p:nvGrpSpPr>
        <p:grpSpPr>
          <a:xfrm>
            <a:off x="2190522" y="1874878"/>
            <a:ext cx="3778200" cy="264679"/>
            <a:chOff x="2321158" y="1819542"/>
            <a:chExt cx="3778200" cy="264679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2321158" y="1819562"/>
              <a:ext cx="3778200" cy="26465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itchFamily="18" charset="0"/>
                </a:rPr>
                <a:t>Pb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</a:endParaRPr>
            </a:p>
          </p:txBody>
        </p:sp>
        <p:cxnSp>
          <p:nvCxnSpPr>
            <p:cNvPr id="111" name="Connecteur droit 110"/>
            <p:cNvCxnSpPr/>
            <p:nvPr/>
          </p:nvCxnSpPr>
          <p:spPr bwMode="auto">
            <a:xfrm>
              <a:off x="3410771" y="181956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Connecteur droit 111"/>
            <p:cNvCxnSpPr/>
            <p:nvPr/>
          </p:nvCxnSpPr>
          <p:spPr bwMode="auto">
            <a:xfrm>
              <a:off x="3563171" y="1819558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Connecteur droit 112"/>
            <p:cNvCxnSpPr/>
            <p:nvPr/>
          </p:nvCxnSpPr>
          <p:spPr bwMode="auto">
            <a:xfrm>
              <a:off x="3933291" y="1819554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Connecteur droit 113"/>
            <p:cNvCxnSpPr/>
            <p:nvPr/>
          </p:nvCxnSpPr>
          <p:spPr bwMode="auto">
            <a:xfrm>
              <a:off x="4303411" y="1819550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Connecteur droit 114"/>
            <p:cNvCxnSpPr/>
            <p:nvPr/>
          </p:nvCxnSpPr>
          <p:spPr bwMode="auto">
            <a:xfrm>
              <a:off x="4673531" y="1819546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Connecteur droit 115"/>
            <p:cNvCxnSpPr/>
            <p:nvPr/>
          </p:nvCxnSpPr>
          <p:spPr bwMode="auto">
            <a:xfrm>
              <a:off x="4825931" y="181954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3" name="Espace réservé du contenu 2"/>
          <p:cNvSpPr txBox="1">
            <a:spLocks/>
          </p:cNvSpPr>
          <p:nvPr/>
        </p:nvSpPr>
        <p:spPr bwMode="auto">
          <a:xfrm>
            <a:off x="396874" y="515912"/>
            <a:ext cx="6311383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Detector layout: </a:t>
            </a:r>
            <a:r>
              <a:rPr lang="en-US" altLang="zh-CN" sz="1800" dirty="0" smtClean="0">
                <a:solidFill>
                  <a:schemeClr val="accent6">
                    <a:lumMod val="75000"/>
                  </a:schemeClr>
                </a:solidFill>
              </a:rPr>
              <a:t>1728 (36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1800" dirty="0" smtClean="0">
                <a:solidFill>
                  <a:schemeClr val="accent6">
                    <a:lumMod val="75000"/>
                  </a:schemeClr>
                </a:solidFill>
              </a:rPr>
              <a:t>×48)  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</a:rPr>
              <a:t>pads of </a:t>
            </a:r>
            <a:r>
              <a:rPr lang="en-US" altLang="zh-CN" sz="1800" dirty="0" smtClean="0">
                <a:solidFill>
                  <a:schemeClr val="accent6">
                    <a:lumMod val="75000"/>
                  </a:schemeClr>
                </a:solidFill>
              </a:rPr>
              <a:t>1.75 mm × 1.50 mm</a:t>
            </a:r>
          </a:p>
        </p:txBody>
      </p:sp>
      <p:sp>
        <p:nvSpPr>
          <p:cNvPr id="164" name="Espace réservé du contenu 2"/>
          <p:cNvSpPr txBox="1">
            <a:spLocks/>
          </p:cNvSpPr>
          <p:nvPr/>
        </p:nvSpPr>
        <p:spPr bwMode="auto">
          <a:xfrm>
            <a:off x="395332" y="902609"/>
            <a:ext cx="4224073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Gas mixture: Argon + 5%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Isobutane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65" name="Espace réservé du contenu 2"/>
          <p:cNvSpPr txBox="1">
            <a:spLocks/>
          </p:cNvSpPr>
          <p:nvPr/>
        </p:nvSpPr>
        <p:spPr bwMode="auto">
          <a:xfrm>
            <a:off x="6431758" y="515912"/>
            <a:ext cx="2114639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+ bulk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</a:rPr>
              <a:t>Micromegas</a:t>
            </a:r>
            <a:endParaRPr lang="en-US" altLang="zh-CN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6" name="Espace réservé du contenu 2"/>
          <p:cNvSpPr txBox="1">
            <a:spLocks/>
          </p:cNvSpPr>
          <p:nvPr/>
        </p:nvSpPr>
        <p:spPr bwMode="auto">
          <a:xfrm>
            <a:off x="407757" y="1313386"/>
            <a:ext cx="3950083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solidFill>
                  <a:srgbClr val="0000CC"/>
                </a:solidFill>
              </a:rPr>
              <a:t>Elastic scattering on hydrogen n </a:t>
            </a:r>
            <a:r>
              <a:rPr lang="en-US" sz="1800" dirty="0" smtClean="0">
                <a:solidFill>
                  <a:srgbClr val="0000CC"/>
                </a:solidFill>
                <a:sym typeface="Wingdings" pitchFamily="2" charset="2"/>
              </a:rPr>
              <a:t> p</a:t>
            </a:r>
            <a:endParaRPr lang="en-US" altLang="zh-CN" sz="1800" dirty="0" smtClean="0">
              <a:solidFill>
                <a:srgbClr val="0000CC"/>
              </a:solidFill>
            </a:endParaRPr>
          </a:p>
        </p:txBody>
      </p:sp>
      <p:sp>
        <p:nvSpPr>
          <p:cNvPr id="167" name="Espace réservé du contenu 2"/>
          <p:cNvSpPr txBox="1">
            <a:spLocks/>
          </p:cNvSpPr>
          <p:nvPr/>
        </p:nvSpPr>
        <p:spPr bwMode="auto">
          <a:xfrm>
            <a:off x="4107809" y="1314386"/>
            <a:ext cx="2935592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+ masks (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Pb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, paraffin wax)</a:t>
            </a:r>
            <a:endParaRPr lang="en-US" altLang="zh-CN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21" name="ZoneTexte 5120"/>
          <p:cNvSpPr txBox="1"/>
          <p:nvPr/>
        </p:nvSpPr>
        <p:spPr>
          <a:xfrm>
            <a:off x="3049480" y="6219803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Bell MT" pitchFamily="18" charset="0"/>
              </a:rPr>
              <a:t>PCB</a:t>
            </a:r>
            <a:endParaRPr lang="en-US" sz="160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6338497" y="6210035"/>
            <a:ext cx="1224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Bell MT" pitchFamily="18" charset="0"/>
              </a:rPr>
              <a:t>Micromegas</a:t>
            </a:r>
            <a:endParaRPr lang="en-US" sz="1600">
              <a:latin typeface="Bell MT" pitchFamily="18" charset="0"/>
            </a:endParaRPr>
          </a:p>
        </p:txBody>
      </p:sp>
      <p:cxnSp>
        <p:nvCxnSpPr>
          <p:cNvPr id="5127" name="Connecteur droit 5126"/>
          <p:cNvCxnSpPr/>
          <p:nvPr/>
        </p:nvCxnSpPr>
        <p:spPr bwMode="auto">
          <a:xfrm>
            <a:off x="4618885" y="1756391"/>
            <a:ext cx="0" cy="82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129" name="Connecteur droit 5128"/>
          <p:cNvCxnSpPr>
            <a:endCxn id="22" idx="0"/>
          </p:cNvCxnSpPr>
          <p:nvPr/>
        </p:nvCxnSpPr>
        <p:spPr bwMode="auto">
          <a:xfrm flipH="1">
            <a:off x="3949513" y="2574091"/>
            <a:ext cx="669372" cy="67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31" name="ZoneTexte 5130"/>
          <p:cNvSpPr txBox="1"/>
          <p:nvPr/>
        </p:nvSpPr>
        <p:spPr>
          <a:xfrm>
            <a:off x="4627608" y="15681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Bell MT" pitchFamily="18" charset="0"/>
              </a:rPr>
              <a:t>n</a:t>
            </a:r>
            <a:endParaRPr lang="en-US" sz="1800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78" name="ZoneTexte 177"/>
          <p:cNvSpPr txBox="1"/>
          <p:nvPr/>
        </p:nvSpPr>
        <p:spPr>
          <a:xfrm>
            <a:off x="3984935" y="267774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Bell MT" pitchFamily="18" charset="0"/>
              </a:rPr>
              <a:t>p</a:t>
            </a:r>
            <a:endParaRPr lang="en-US" sz="1800">
              <a:solidFill>
                <a:srgbClr val="FF0000"/>
              </a:solidFill>
              <a:latin typeface="Bell MT" pitchFamily="18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6352137" y="1831428"/>
            <a:ext cx="2332708" cy="753272"/>
            <a:chOff x="6352137" y="1831428"/>
            <a:chExt cx="2332708" cy="753272"/>
          </a:xfrm>
        </p:grpSpPr>
        <p:sp>
          <p:nvSpPr>
            <p:cNvPr id="87" name="ZoneTexte 86"/>
            <p:cNvSpPr txBox="1"/>
            <p:nvPr/>
          </p:nvSpPr>
          <p:spPr>
            <a:xfrm>
              <a:off x="6511381" y="1831428"/>
              <a:ext cx="2173464" cy="461665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Bell MT" pitchFamily="18" charset="0"/>
                </a:rPr>
                <a:t>Aluminized polyethylene 25 µm</a:t>
              </a:r>
              <a:endParaRPr lang="en-US" sz="1200" baseline="-25000" dirty="0" smtClean="0">
                <a:latin typeface="Bell MT" pitchFamily="18" charset="0"/>
              </a:endParaRPr>
            </a:p>
            <a:p>
              <a:pPr algn="ctr"/>
              <a:r>
                <a:rPr lang="en-US" sz="1200" dirty="0" smtClean="0">
                  <a:latin typeface="Bell MT" pitchFamily="18" charset="0"/>
                </a:rPr>
                <a:t>between 2 layers (0.5 µm) of Al</a:t>
              </a:r>
            </a:p>
          </p:txBody>
        </p:sp>
        <p:cxnSp>
          <p:nvCxnSpPr>
            <p:cNvPr id="12" name="Connecteur droit 11"/>
            <p:cNvCxnSpPr/>
            <p:nvPr/>
          </p:nvCxnSpPr>
          <p:spPr bwMode="auto">
            <a:xfrm flipH="1">
              <a:off x="6352137" y="2296842"/>
              <a:ext cx="148358" cy="2878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Rectangle 42"/>
          <p:cNvSpPr/>
          <p:nvPr/>
        </p:nvSpPr>
        <p:spPr>
          <a:xfrm>
            <a:off x="807766" y="3666768"/>
            <a:ext cx="82105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latin typeface="Bell MT" pitchFamily="18" charset="0"/>
              </a:rPr>
              <a:t>57.4 </a:t>
            </a:r>
            <a:r>
              <a:rPr lang="en-US" sz="1400" dirty="0" smtClean="0">
                <a:latin typeface="Bell MT" pitchFamily="18" charset="0"/>
              </a:rPr>
              <a:t>mm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 rot="16200000">
            <a:off x="-217395" y="4974080"/>
            <a:ext cx="86594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ell MT" pitchFamily="18" charset="0"/>
              </a:rPr>
              <a:t>88.6  mm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41686" y="628722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Bell MT" pitchFamily="18" charset="0"/>
              </a:rPr>
              <a:t>Cosmics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104410" y="5902258"/>
            <a:ext cx="696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ell MT" pitchFamily="18" charset="0"/>
              </a:rPr>
              <a:t>(x, y, t)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W.Wang_Beam</a:t>
            </a:r>
            <a:r>
              <a:rPr lang="en-US" dirty="0" smtClean="0"/>
              <a:t> tests of Fast Neutron Imaging in China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54BB32C-45C0-492D-A35B-712B8E6E2F3F}" type="slidenum">
              <a:rPr lang="fr-FR" smtClean="0">
                <a:solidFill>
                  <a:srgbClr val="002060"/>
                </a:solidFill>
              </a:rPr>
              <a:pPr/>
              <a:t>9</a:t>
            </a:fld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18" name="日期占位符 117"/>
          <p:cNvSpPr>
            <a:spLocks noGrp="1"/>
          </p:cNvSpPr>
          <p:nvPr>
            <p:ph type="dt" sz="half" idx="11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200" dirty="0" smtClean="0">
                <a:solidFill>
                  <a:srgbClr val="002060"/>
                </a:solidFill>
                <a:latin typeface="+mn-lt"/>
              </a:rPr>
              <a:t>07.12.2011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1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30" grpId="0" animBg="1"/>
      <p:bldP spid="164" grpId="0"/>
      <p:bldP spid="165" grpId="0"/>
      <p:bldP spid="166" grpId="0"/>
      <p:bldP spid="167" grpId="0"/>
      <p:bldP spid="170" grpId="0"/>
      <p:bldP spid="5131" grpId="0"/>
      <p:bldP spid="178" grpId="0"/>
      <p:bldP spid="43" grpId="0" animBg="1"/>
      <p:bldP spid="117" grpId="0" animBg="1"/>
      <p:bldP spid="7" grpId="0"/>
      <p:bldP spid="3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1219</Words>
  <Application>Microsoft Office PowerPoint</Application>
  <PresentationFormat>Affichage à l'écran (4:3)</PresentationFormat>
  <Paragraphs>256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Thème Office</vt:lpstr>
      <vt:lpstr>Conception personnalisée</vt:lpstr>
      <vt:lpstr>1_Conception personnalisée</vt:lpstr>
      <vt:lpstr>Beam tests of Fast Neutron Imaging in China</vt:lpstr>
      <vt:lpstr>The Helium-3 Shortage:  Supply, Demand, and Options for Congress</vt:lpstr>
      <vt:lpstr>Présentation PowerPoint</vt:lpstr>
      <vt:lpstr>Characteristics and simulation of FNI detector</vt:lpstr>
      <vt:lpstr>Monte-Carlo simulation</vt:lpstr>
      <vt:lpstr>Monte-Carlo simulation</vt:lpstr>
      <vt:lpstr>Geant4 simulation for converter efficiency </vt:lpstr>
      <vt:lpstr>Geant4 simulation for converter efficiency </vt:lpstr>
      <vt:lpstr>Micromegas TPC for neutron imaging</vt:lpstr>
      <vt:lpstr>Detector + electronics setup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and Next step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tests of Fast Neutron Imaging in China</dc:title>
  <dc:creator>WANG Wenxin</dc:creator>
  <cp:lastModifiedBy>WANG Wenxin</cp:lastModifiedBy>
  <cp:revision>133</cp:revision>
  <dcterms:created xsi:type="dcterms:W3CDTF">2011-12-04T07:13:43Z</dcterms:created>
  <dcterms:modified xsi:type="dcterms:W3CDTF">2011-12-07T13:23:43Z</dcterms:modified>
</cp:coreProperties>
</file>