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458" r:id="rId2"/>
    <p:sldId id="933" r:id="rId3"/>
    <p:sldId id="906" r:id="rId4"/>
    <p:sldId id="918" r:id="rId5"/>
    <p:sldId id="917" r:id="rId6"/>
    <p:sldId id="913" r:id="rId7"/>
    <p:sldId id="914" r:id="rId8"/>
    <p:sldId id="964" r:id="rId9"/>
    <p:sldId id="953" r:id="rId10"/>
    <p:sldId id="975" r:id="rId11"/>
    <p:sldId id="969" r:id="rId12"/>
    <p:sldId id="970" r:id="rId13"/>
    <p:sldId id="971" r:id="rId14"/>
    <p:sldId id="967" r:id="rId15"/>
    <p:sldId id="968" r:id="rId16"/>
    <p:sldId id="974" r:id="rId17"/>
    <p:sldId id="908" r:id="rId18"/>
    <p:sldId id="934" r:id="rId19"/>
    <p:sldId id="937" r:id="rId20"/>
    <p:sldId id="965" r:id="rId21"/>
    <p:sldId id="966" r:id="rId22"/>
    <p:sldId id="920" r:id="rId23"/>
    <p:sldId id="926" r:id="rId24"/>
    <p:sldId id="940" r:id="rId25"/>
    <p:sldId id="945" r:id="rId26"/>
    <p:sldId id="948" r:id="rId27"/>
    <p:sldId id="938" r:id="rId28"/>
    <p:sldId id="973" r:id="rId29"/>
    <p:sldId id="894" r:id="rId30"/>
    <p:sldId id="960" r:id="rId31"/>
    <p:sldId id="961" r:id="rId32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Comic Sans MS" pitchFamily="66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Comic Sans MS" pitchFamily="66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Comic Sans MS" pitchFamily="66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Comic Sans MS" pitchFamily="66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Comic Sans MS" pitchFamily="66" charset="0"/>
        <a:ea typeface="+mn-ea"/>
        <a:cs typeface="Arial" charset="0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Comic Sans MS" pitchFamily="66" charset="0"/>
        <a:ea typeface="+mn-ea"/>
        <a:cs typeface="Arial" charset="0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Comic Sans MS" pitchFamily="66" charset="0"/>
        <a:ea typeface="+mn-ea"/>
        <a:cs typeface="Arial" charset="0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Comic Sans MS" pitchFamily="66" charset="0"/>
        <a:ea typeface="+mn-ea"/>
        <a:cs typeface="Arial" charset="0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Comic Sans MS" pitchFamily="66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FF"/>
    <a:srgbClr val="478F00"/>
    <a:srgbClr val="E60000"/>
    <a:srgbClr val="CC0000"/>
    <a:srgbClr val="253971"/>
    <a:srgbClr val="F8F8F8"/>
    <a:srgbClr val="5F97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4B1156A-380E-4F78-BDF5-A606A8083BF9}" styleName="Style moyen 4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43" autoAdjust="0"/>
    <p:restoredTop sz="92182" autoAdjust="0"/>
  </p:normalViewPr>
  <p:slideViewPr>
    <p:cSldViewPr snapToGrid="0" snapToObjects="1">
      <p:cViewPr varScale="1">
        <p:scale>
          <a:sx n="84" d="100"/>
          <a:sy n="84" d="100"/>
        </p:scale>
        <p:origin x="-48" y="-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>
      <p:cViewPr varScale="1">
        <p:scale>
          <a:sx n="74" d="100"/>
          <a:sy n="74" d="100"/>
        </p:scale>
        <p:origin x="-3306" y="-108"/>
      </p:cViewPr>
      <p:guideLst>
        <p:guide orient="horz" pos="3223"/>
        <p:guide pos="2236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7" tIns="47444" rIns="94887" bIns="47444" numCol="1" anchor="t" anchorCtr="0" compatLnSpc="1">
            <a:prstTxWarp prst="textNoShape">
              <a:avLst/>
            </a:prstTxWarp>
          </a:bodyPr>
          <a:lstStyle>
            <a:lvl1pPr algn="l" defTabSz="949325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1955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7" tIns="47444" rIns="94887" bIns="47444" numCol="1" anchor="t" anchorCtr="0" compatLnSpc="1">
            <a:prstTxWarp prst="textNoShape">
              <a:avLst/>
            </a:prstTxWarp>
          </a:bodyPr>
          <a:lstStyle>
            <a:lvl1pPr algn="r" defTabSz="949325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7" tIns="47444" rIns="94887" bIns="47444" numCol="1" anchor="b" anchorCtr="0" compatLnSpc="1">
            <a:prstTxWarp prst="textNoShape">
              <a:avLst/>
            </a:prstTxWarp>
          </a:bodyPr>
          <a:lstStyle>
            <a:lvl1pPr algn="l" defTabSz="949325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955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7" tIns="47444" rIns="94887" bIns="47444" numCol="1" anchor="b" anchorCtr="0" compatLnSpc="1">
            <a:prstTxWarp prst="textNoShape">
              <a:avLst/>
            </a:prstTxWarp>
          </a:bodyPr>
          <a:lstStyle>
            <a:lvl1pPr algn="r" defTabSz="949325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5ADA98F3-B49D-491B-A47B-7A9A2F26F6A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26916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7" tIns="47444" rIns="94887" bIns="47444" numCol="1" anchor="t" anchorCtr="0" compatLnSpc="1">
            <a:prstTxWarp prst="textNoShape">
              <a:avLst/>
            </a:prstTxWarp>
          </a:bodyPr>
          <a:lstStyle>
            <a:lvl1pPr algn="l" defTabSz="949325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955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7" tIns="47444" rIns="94887" bIns="47444" numCol="1" anchor="t" anchorCtr="0" compatLnSpc="1">
            <a:prstTxWarp prst="textNoShape">
              <a:avLst/>
            </a:prstTxWarp>
          </a:bodyPr>
          <a:lstStyle>
            <a:lvl1pPr algn="r" defTabSz="949325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7" tIns="47444" rIns="94887" bIns="474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7" tIns="47444" rIns="94887" bIns="47444" numCol="1" anchor="b" anchorCtr="0" compatLnSpc="1">
            <a:prstTxWarp prst="textNoShape">
              <a:avLst/>
            </a:prstTxWarp>
          </a:bodyPr>
          <a:lstStyle>
            <a:lvl1pPr algn="l" defTabSz="949325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955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7" tIns="47444" rIns="94887" bIns="47444" numCol="1" anchor="b" anchorCtr="0" compatLnSpc="1">
            <a:prstTxWarp prst="textNoShape">
              <a:avLst/>
            </a:prstTxWarp>
          </a:bodyPr>
          <a:lstStyle>
            <a:lvl1pPr algn="r" defTabSz="949325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A514B6A9-369E-4A81-86F7-44FEC0B6C8E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16370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A0FF1E-FEB5-4021-A40B-C33391F5DF3B}" type="slidenum">
              <a:rPr lang="fr-FR" smtClean="0"/>
              <a:pPr>
                <a:defRPr/>
              </a:pPr>
              <a:t>1</a:t>
            </a:fld>
            <a:endParaRPr lang="fr-FR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fr-FR" smtClean="0"/>
              <a:t>I’m here to present a TPC review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14B6A9-369E-4A81-86F7-44FEC0B6C8EB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1545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2"/>
          <p:cNvSpPr>
            <a:spLocks noChangeShapeType="1"/>
          </p:cNvSpPr>
          <p:nvPr userDrawn="1"/>
        </p:nvSpPr>
        <p:spPr bwMode="auto">
          <a:xfrm>
            <a:off x="0" y="6661150"/>
            <a:ext cx="9144000" cy="0"/>
          </a:xfrm>
          <a:prstGeom prst="line">
            <a:avLst/>
          </a:prstGeom>
          <a:noFill/>
          <a:ln w="19050">
            <a:solidFill>
              <a:srgbClr val="25397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442200" y="6661150"/>
            <a:ext cx="1619250" cy="179388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fld id="{1DFC05F9-AEAB-4292-9302-8848F52D948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85725" y="6661150"/>
            <a:ext cx="1619250" cy="179388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r>
              <a:rPr lang="fr-FR" dirty="0" smtClean="0"/>
              <a:t>David.Attie@cea.fr</a:t>
            </a:r>
            <a:endParaRPr lang="en-US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782763" y="6661150"/>
            <a:ext cx="5578475" cy="179388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R&amp;D in </a:t>
            </a:r>
            <a:r>
              <a:rPr lang="en-US" dirty="0" err="1" smtClean="0"/>
              <a:t>micropixel</a:t>
            </a:r>
            <a:r>
              <a:rPr lang="en-US" dirty="0" smtClean="0"/>
              <a:t> detectors – </a:t>
            </a:r>
            <a:r>
              <a:rPr lang="en-US" dirty="0" err="1" smtClean="0"/>
              <a:t>Worshop</a:t>
            </a:r>
            <a:r>
              <a:rPr lang="en-US" dirty="0" smtClean="0"/>
              <a:t>, December 8</a:t>
            </a:r>
            <a:r>
              <a:rPr lang="en-US" baseline="30000" dirty="0" smtClean="0"/>
              <a:t>th</a:t>
            </a:r>
            <a:r>
              <a:rPr lang="en-US" dirty="0" smtClean="0"/>
              <a:t>, 2011</a:t>
            </a:r>
            <a:endParaRPr lang="en-US" dirty="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505098" y="0"/>
            <a:ext cx="7671339" cy="432000"/>
          </a:xfrm>
          <a:prstGeom prst="rect">
            <a:avLst/>
          </a:prstGeom>
          <a:effectLst>
            <a:outerShdw blurRad="63500" sx="184000" sy="184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2000">
                <a:solidFill>
                  <a:srgbClr val="E60000"/>
                </a:solidFill>
                <a:effectLst>
                  <a:outerShdw blurRad="127000" dist="25400" dir="2700000" algn="tl" rotWithShape="0">
                    <a:srgbClr val="C00000">
                      <a:alpha val="50000"/>
                    </a:srgbClr>
                  </a:outerShdw>
                </a:effectLst>
                <a:latin typeface="Bookman Old Style" pitchFamily="18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8164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2"/>
          <p:cNvSpPr>
            <a:spLocks noChangeShapeType="1"/>
          </p:cNvSpPr>
          <p:nvPr userDrawn="1"/>
        </p:nvSpPr>
        <p:spPr bwMode="auto">
          <a:xfrm>
            <a:off x="0" y="6661150"/>
            <a:ext cx="9144000" cy="0"/>
          </a:xfrm>
          <a:prstGeom prst="line">
            <a:avLst/>
          </a:prstGeom>
          <a:noFill/>
          <a:ln w="19050">
            <a:solidFill>
              <a:srgbClr val="25397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7" name="Espace réservé du contenu 2"/>
          <p:cNvSpPr>
            <a:spLocks noGrp="1"/>
          </p:cNvSpPr>
          <p:nvPr>
            <p:ph idx="1"/>
          </p:nvPr>
        </p:nvSpPr>
        <p:spPr>
          <a:xfrm>
            <a:off x="685800" y="825500"/>
            <a:ext cx="7772400" cy="4114800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505098" y="0"/>
            <a:ext cx="7671339" cy="432000"/>
          </a:xfrm>
          <a:prstGeom prst="rect">
            <a:avLst/>
          </a:prstGeom>
          <a:effectLst>
            <a:outerShdw blurRad="63500" sx="184000" sy="184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2000">
                <a:solidFill>
                  <a:srgbClr val="E60000"/>
                </a:solidFill>
                <a:effectLst>
                  <a:outerShdw blurRad="127000" dist="25400" dir="2700000" algn="tl" rotWithShape="0">
                    <a:srgbClr val="C00000">
                      <a:alpha val="50000"/>
                    </a:srgbClr>
                  </a:outerShdw>
                </a:effectLst>
                <a:latin typeface="Bookman Old Style" pitchFamily="18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442200" y="6661150"/>
            <a:ext cx="1619250" cy="179388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fld id="{1DFC05F9-AEAB-4292-9302-8848F52D948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85725" y="6661150"/>
            <a:ext cx="1619250" cy="179388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r>
              <a:rPr lang="fr-FR" dirty="0" smtClean="0"/>
              <a:t>David.Attie@cea.fr</a:t>
            </a:r>
            <a:endParaRPr lang="en-US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782763" y="6661150"/>
            <a:ext cx="5578475" cy="179388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R&amp;D in </a:t>
            </a:r>
            <a:r>
              <a:rPr lang="en-US" dirty="0" err="1" smtClean="0"/>
              <a:t>micropixel</a:t>
            </a:r>
            <a:r>
              <a:rPr lang="en-US" dirty="0" smtClean="0"/>
              <a:t> detectors – </a:t>
            </a:r>
            <a:r>
              <a:rPr lang="en-US" dirty="0" err="1" smtClean="0"/>
              <a:t>Worshop</a:t>
            </a:r>
            <a:r>
              <a:rPr lang="en-US" dirty="0" smtClean="0"/>
              <a:t>, December 8</a:t>
            </a:r>
            <a:r>
              <a:rPr lang="en-US" baseline="30000" dirty="0" smtClean="0"/>
              <a:t>th</a:t>
            </a:r>
            <a:r>
              <a:rPr lang="en-US" dirty="0" smtClean="0"/>
              <a:t>,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48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7"/>
          <p:cNvSpPr>
            <a:spLocks noChangeArrowheads="1"/>
          </p:cNvSpPr>
          <p:nvPr/>
        </p:nvSpPr>
        <p:spPr bwMode="auto">
          <a:xfrm>
            <a:off x="0" y="-7938"/>
            <a:ext cx="9144000" cy="439738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1027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8255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</a:p>
        </p:txBody>
      </p:sp>
      <p:pic>
        <p:nvPicPr>
          <p:cNvPr id="1028" name="Picture 20" descr="Sigle-Irfu"/>
          <p:cNvPicPr>
            <a:picLocks noChangeAspect="1" noChangeArrowheads="1"/>
          </p:cNvPicPr>
          <p:nvPr/>
        </p:nvPicPr>
        <p:blipFill>
          <a:blip r:embed="rId4">
            <a:lum bright="-3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" t="23494" r="2844" b="20253"/>
          <a:stretch>
            <a:fillRect/>
          </a:stretch>
        </p:blipFill>
        <p:spPr bwMode="auto">
          <a:xfrm>
            <a:off x="19050" y="-7938"/>
            <a:ext cx="434975" cy="45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30" name="Connecteur droit 13"/>
          <p:cNvCxnSpPr>
            <a:cxnSpLocks noChangeShapeType="1"/>
          </p:cNvCxnSpPr>
          <p:nvPr/>
        </p:nvCxnSpPr>
        <p:spPr bwMode="auto">
          <a:xfrm>
            <a:off x="504825" y="431800"/>
            <a:ext cx="8639175" cy="0"/>
          </a:xfrm>
          <a:prstGeom prst="line">
            <a:avLst/>
          </a:prstGeom>
          <a:noFill/>
          <a:ln w="19050" algn="ctr">
            <a:solidFill>
              <a:srgbClr val="5F972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31" name="Line 12"/>
          <p:cNvSpPr>
            <a:spLocks noChangeShapeType="1"/>
          </p:cNvSpPr>
          <p:nvPr userDrawn="1"/>
        </p:nvSpPr>
        <p:spPr bwMode="auto">
          <a:xfrm>
            <a:off x="0" y="6661150"/>
            <a:ext cx="9144000" cy="0"/>
          </a:xfrm>
          <a:prstGeom prst="line">
            <a:avLst/>
          </a:prstGeom>
          <a:noFill/>
          <a:ln w="19050">
            <a:solidFill>
              <a:srgbClr val="25397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3" name="Rectangle 1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442200" y="6661150"/>
            <a:ext cx="1619250" cy="179388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fld id="{1DFC05F9-AEAB-4292-9302-8848F52D948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  <p:sp>
        <p:nvSpPr>
          <p:cNvPr id="15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85725" y="6661150"/>
            <a:ext cx="1619250" cy="179388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r>
              <a:rPr lang="fr-FR" dirty="0" smtClean="0"/>
              <a:t>David.Attie@cea.fr</a:t>
            </a:r>
            <a:endParaRPr lang="en-US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782763" y="6661150"/>
            <a:ext cx="5578475" cy="179388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R&amp;D in </a:t>
            </a:r>
            <a:r>
              <a:rPr lang="en-US" dirty="0" err="1" smtClean="0"/>
              <a:t>micropixel</a:t>
            </a:r>
            <a:r>
              <a:rPr lang="en-US" dirty="0" smtClean="0"/>
              <a:t> detectors – </a:t>
            </a:r>
            <a:r>
              <a:rPr lang="en-US" dirty="0" err="1" smtClean="0"/>
              <a:t>Worshop</a:t>
            </a:r>
            <a:r>
              <a:rPr lang="en-US" dirty="0" smtClean="0"/>
              <a:t>, December 8</a:t>
            </a:r>
            <a:r>
              <a:rPr lang="en-US" baseline="30000" dirty="0" smtClean="0"/>
              <a:t>th</a:t>
            </a:r>
            <a:r>
              <a:rPr lang="en-US" dirty="0" smtClean="0"/>
              <a:t>, 2011</a:t>
            </a:r>
            <a:endParaRPr lang="en-US" dirty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788" y="-10633"/>
            <a:ext cx="960003" cy="432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Arial" charset="0"/>
        </a:defRPr>
      </a:lvl9pPr>
    </p:titleStyle>
    <p:bodyStyle>
      <a:lvl1pPr marL="174625" indent="-174625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00099"/>
          </a:solidFill>
          <a:latin typeface="Bell MT" pitchFamily="18" charset="0"/>
          <a:ea typeface="+mn-ea"/>
          <a:cs typeface="Arial" pitchFamily="34" charset="0"/>
        </a:defRPr>
      </a:lvl1pPr>
      <a:lvl2pPr marL="528638" indent="-17462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99"/>
          </a:solidFill>
          <a:latin typeface="Bell MT" pitchFamily="18" charset="0"/>
          <a:cs typeface="Arial" pitchFamily="34" charset="0"/>
        </a:defRPr>
      </a:lvl2pPr>
      <a:lvl3pPr marL="881063" indent="-173038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000099"/>
          </a:solidFill>
          <a:latin typeface="Bell MT" pitchFamily="18" charset="0"/>
          <a:cs typeface="Arial" pitchFamily="34" charset="0"/>
        </a:defRPr>
      </a:lvl3pPr>
      <a:lvl4pPr marL="1252538" indent="-192088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000099"/>
          </a:solidFill>
          <a:latin typeface="Bell MT" pitchFamily="18" charset="0"/>
          <a:cs typeface="Arial" pitchFamily="34" charset="0"/>
        </a:defRPr>
      </a:lvl4pPr>
      <a:lvl5pPr marL="1611313" indent="-174625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rgbClr val="000099"/>
          </a:solidFill>
          <a:latin typeface="Bell MT" pitchFamily="18" charset="0"/>
          <a:cs typeface="Arial" pitchFamily="34" charset="0"/>
        </a:defRPr>
      </a:lvl5pPr>
      <a:lvl6pPr marL="2068513" indent="-174625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525713" indent="-174625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2982913" indent="-174625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440113" indent="-174625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wmf"/><Relationship Id="rId11" Type="http://schemas.openxmlformats.org/officeDocument/2006/relationships/image" Target="../media/image25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4.png"/><Relationship Id="rId4" Type="http://schemas.openxmlformats.org/officeDocument/2006/relationships/image" Target="../media/image20.wmf"/><Relationship Id="rId9" Type="http://schemas.openxmlformats.org/officeDocument/2006/relationships/image" Target="../media/image22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gif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611188" y="3625818"/>
            <a:ext cx="7921625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 anchor="ctr"/>
          <a:lstStyle/>
          <a:p>
            <a:pPr algn="ctr">
              <a:spcBef>
                <a:spcPct val="20000"/>
              </a:spcBef>
            </a:pPr>
            <a:r>
              <a:rPr lang="en-US" sz="1800" dirty="0">
                <a:solidFill>
                  <a:srgbClr val="0000FF"/>
                </a:solidFill>
                <a:latin typeface="Bell MT" pitchFamily="18" charset="0"/>
              </a:rPr>
              <a:t>D. </a:t>
            </a:r>
            <a:r>
              <a:rPr lang="en-US" sz="1800" dirty="0" err="1">
                <a:solidFill>
                  <a:srgbClr val="0000FF"/>
                </a:solidFill>
                <a:latin typeface="Bell MT" pitchFamily="18" charset="0"/>
              </a:rPr>
              <a:t>Attié</a:t>
            </a:r>
            <a:r>
              <a:rPr lang="en-US" sz="1800" dirty="0">
                <a:solidFill>
                  <a:srgbClr val="0000FF"/>
                </a:solidFill>
                <a:latin typeface="Bell MT" pitchFamily="18" charset="0"/>
              </a:rPr>
              <a:t>, A</a:t>
            </a:r>
            <a:r>
              <a:rPr lang="en-US" sz="1800" dirty="0" smtClean="0">
                <a:solidFill>
                  <a:srgbClr val="0000FF"/>
                </a:solidFill>
                <a:latin typeface="Bell MT" pitchFamily="18" charset="0"/>
              </a:rPr>
              <a:t>. </a:t>
            </a:r>
            <a:r>
              <a:rPr lang="en-US" sz="1800" dirty="0" err="1" smtClean="0">
                <a:solidFill>
                  <a:srgbClr val="0000FF"/>
                </a:solidFill>
                <a:latin typeface="Bell MT" pitchFamily="18" charset="0"/>
              </a:rPr>
              <a:t>Chaus</a:t>
            </a:r>
            <a:r>
              <a:rPr lang="en-US" sz="1800" dirty="0" smtClean="0">
                <a:solidFill>
                  <a:srgbClr val="0000FF"/>
                </a:solidFill>
                <a:latin typeface="Bell MT" pitchFamily="18" charset="0"/>
              </a:rPr>
              <a:t>, P</a:t>
            </a:r>
            <a:r>
              <a:rPr lang="en-US" sz="1800" dirty="0">
                <a:solidFill>
                  <a:srgbClr val="0000FF"/>
                </a:solidFill>
                <a:latin typeface="Bell MT" pitchFamily="18" charset="0"/>
              </a:rPr>
              <a:t>. Colas, </a:t>
            </a:r>
            <a:r>
              <a:rPr lang="en-US" sz="1800" dirty="0" smtClean="0">
                <a:solidFill>
                  <a:srgbClr val="0000FF"/>
                </a:solidFill>
                <a:latin typeface="Bell MT" pitchFamily="18" charset="0"/>
              </a:rPr>
              <a:t>X. </a:t>
            </a:r>
            <a:r>
              <a:rPr lang="en-US" sz="1800" dirty="0" err="1" smtClean="0">
                <a:solidFill>
                  <a:srgbClr val="0000FF"/>
                </a:solidFill>
                <a:latin typeface="Bell MT" pitchFamily="18" charset="0"/>
              </a:rPr>
              <a:t>Coppolani</a:t>
            </a:r>
            <a:r>
              <a:rPr lang="en-US" sz="1800" dirty="0" smtClean="0">
                <a:solidFill>
                  <a:srgbClr val="0000FF"/>
                </a:solidFill>
                <a:latin typeface="Bell MT" pitchFamily="18" charset="0"/>
              </a:rPr>
              <a:t>,</a:t>
            </a:r>
          </a:p>
          <a:p>
            <a:pPr algn="ctr">
              <a:spcBef>
                <a:spcPct val="20000"/>
              </a:spcBef>
            </a:pPr>
            <a:r>
              <a:rPr lang="en-US" sz="1800" dirty="0" smtClean="0">
                <a:solidFill>
                  <a:srgbClr val="0000FF"/>
                </a:solidFill>
                <a:latin typeface="Bell MT" pitchFamily="18" charset="0"/>
              </a:rPr>
              <a:t>E</a:t>
            </a:r>
            <a:r>
              <a:rPr lang="en-US" sz="1800" dirty="0">
                <a:solidFill>
                  <a:srgbClr val="0000FF"/>
                </a:solidFill>
                <a:latin typeface="Bell MT" pitchFamily="18" charset="0"/>
              </a:rPr>
              <a:t>. Delagnes</a:t>
            </a:r>
            <a:r>
              <a:rPr lang="en-US" sz="1800" dirty="0" smtClean="0">
                <a:solidFill>
                  <a:srgbClr val="0000FF"/>
                </a:solidFill>
                <a:latin typeface="Bell MT" pitchFamily="18" charset="0"/>
              </a:rPr>
              <a:t>, M</a:t>
            </a:r>
            <a:r>
              <a:rPr lang="en-US" sz="1800" dirty="0">
                <a:solidFill>
                  <a:srgbClr val="0000FF"/>
                </a:solidFill>
                <a:latin typeface="Bell MT" pitchFamily="18" charset="0"/>
              </a:rPr>
              <a:t>. </a:t>
            </a:r>
            <a:r>
              <a:rPr lang="en-US" sz="1800" dirty="0" err="1">
                <a:solidFill>
                  <a:srgbClr val="0000FF"/>
                </a:solidFill>
                <a:latin typeface="Bell MT" pitchFamily="18" charset="0"/>
              </a:rPr>
              <a:t>Riallot</a:t>
            </a:r>
            <a:r>
              <a:rPr lang="en-US" sz="1800" dirty="0">
                <a:solidFill>
                  <a:srgbClr val="0000FF"/>
                </a:solidFill>
                <a:latin typeface="Bell MT" pitchFamily="18" charset="0"/>
              </a:rPr>
              <a:t>, </a:t>
            </a:r>
            <a:r>
              <a:rPr lang="en-US" sz="1800" dirty="0" smtClean="0">
                <a:solidFill>
                  <a:srgbClr val="0000FF"/>
                </a:solidFill>
                <a:latin typeface="Bell MT" pitchFamily="18" charset="0"/>
              </a:rPr>
              <a:t>M. Titov</a:t>
            </a:r>
            <a:endParaRPr lang="en-US" sz="1800" dirty="0">
              <a:solidFill>
                <a:srgbClr val="0000FF"/>
              </a:solidFill>
              <a:latin typeface="Bell MT" pitchFamily="18" charset="0"/>
            </a:endParaRPr>
          </a:p>
        </p:txBody>
      </p:sp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0" y="-10633"/>
            <a:ext cx="9144000" cy="704850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 anchor="ctr"/>
          <a:lstStyle>
            <a:lvl1pPr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4100" name="Rectangle 10"/>
          <p:cNvSpPr txBox="1">
            <a:spLocks noChangeArrowheads="1"/>
          </p:cNvSpPr>
          <p:nvPr/>
        </p:nvSpPr>
        <p:spPr bwMode="auto">
          <a:xfrm>
            <a:off x="1978025" y="5222875"/>
            <a:ext cx="5027613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smtClean="0">
                <a:solidFill>
                  <a:srgbClr val="253971"/>
                </a:solidFill>
                <a:latin typeface="Bell MT" pitchFamily="18" charset="0"/>
              </a:rPr>
              <a:t>Saclay, December 8</a:t>
            </a:r>
            <a:r>
              <a:rPr lang="en-US" sz="1600" baseline="30000" smtClean="0">
                <a:solidFill>
                  <a:srgbClr val="253971"/>
                </a:solidFill>
                <a:latin typeface="Bell MT" pitchFamily="18" charset="0"/>
              </a:rPr>
              <a:t>th</a:t>
            </a:r>
            <a:r>
              <a:rPr lang="en-US" sz="1600" smtClean="0">
                <a:solidFill>
                  <a:srgbClr val="253971"/>
                </a:solidFill>
                <a:latin typeface="Bell MT" pitchFamily="18" charset="0"/>
              </a:rPr>
              <a:t>, 2011</a:t>
            </a:r>
            <a:endParaRPr lang="en-US" sz="1600">
              <a:solidFill>
                <a:srgbClr val="253971"/>
              </a:solidFill>
              <a:latin typeface="Bell MT" pitchFamily="18" charset="0"/>
            </a:endParaRPr>
          </a:p>
        </p:txBody>
      </p:sp>
      <p:pic>
        <p:nvPicPr>
          <p:cNvPr id="4102" name="Picture 4" descr="D:\irfu_i_transparent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5080000"/>
            <a:ext cx="711200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179513" y="463550"/>
            <a:ext cx="6756400" cy="305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8" tIns="45709" rIns="91418" bIns="45709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R&amp;D 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in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4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micropixel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 detectors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at </a:t>
            </a:r>
            <a:r>
              <a:rPr lang="en-US" sz="4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Irfu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TimePix</a:t>
            </a:r>
            <a:r>
              <a:rPr lang="fr-FR" dirty="0" smtClean="0"/>
              <a:t> box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DFC05F9-AEAB-4292-9302-8848F52D948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R&amp;D in micropixel detectors – Worshop, December 8</a:t>
            </a:r>
            <a:r>
              <a:rPr lang="en-US" baseline="30000" smtClean="0"/>
              <a:t>th</a:t>
            </a:r>
            <a:r>
              <a:rPr lang="en-US" smtClean="0"/>
              <a:t>, 2011</a:t>
            </a:r>
            <a:endParaRPr lang="en-US" dirty="0"/>
          </a:p>
        </p:txBody>
      </p:sp>
      <p:pic>
        <p:nvPicPr>
          <p:cNvPr id="12291" name="Picture 3" descr="D:\TimepixISO_c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238" y="449418"/>
            <a:ext cx="4925379" cy="458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\\dapdc5\Manip\Micromegas\52_Sauvegarde CAO\Paul Colas\Boite Medipix\Images\Ensemble boite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7" r="6795"/>
          <a:stretch/>
        </p:blipFill>
        <p:spPr bwMode="auto">
          <a:xfrm>
            <a:off x="181524" y="2649073"/>
            <a:ext cx="4345552" cy="387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314778" y="683921"/>
            <a:ext cx="4031488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Char char="•"/>
            </a:pPr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 </a:t>
            </a:r>
            <a:r>
              <a:rPr lang="en-US" sz="1800" dirty="0" smtClean="0">
                <a:solidFill>
                  <a:srgbClr val="000099"/>
                </a:solidFill>
                <a:latin typeface="Bell MT" pitchFamily="18" charset="0"/>
              </a:rPr>
              <a:t>Two specific boxes have been built</a:t>
            </a:r>
            <a:endParaRPr lang="en-US" sz="1800" dirty="0">
              <a:solidFill>
                <a:srgbClr val="000099"/>
              </a:solidFill>
              <a:latin typeface="Bell MT" pitchFamily="18" charset="0"/>
            </a:endParaRPr>
          </a:p>
          <a:p>
            <a:pPr algn="l">
              <a:buFontTx/>
              <a:buChar char="•"/>
            </a:pPr>
            <a:endParaRPr lang="en-US" sz="1000" dirty="0">
              <a:solidFill>
                <a:srgbClr val="000099"/>
              </a:solidFill>
              <a:latin typeface="Bell MT" pitchFamily="18" charset="0"/>
            </a:endParaRPr>
          </a:p>
          <a:p>
            <a:pPr algn="l">
              <a:buFontTx/>
              <a:buChar char="•"/>
            </a:pPr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 Size : </a:t>
            </a:r>
            <a:r>
              <a:rPr lang="en-US" sz="1800" dirty="0" smtClean="0">
                <a:solidFill>
                  <a:srgbClr val="000099"/>
                </a:solidFill>
                <a:latin typeface="Bell MT" pitchFamily="18" charset="0"/>
              </a:rPr>
              <a:t>25 </a:t>
            </a:r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cm × </a:t>
            </a:r>
            <a:r>
              <a:rPr lang="en-US" sz="1800" dirty="0" smtClean="0">
                <a:solidFill>
                  <a:srgbClr val="000099"/>
                </a:solidFill>
                <a:latin typeface="Bell MT" pitchFamily="18" charset="0"/>
              </a:rPr>
              <a:t>10 </a:t>
            </a:r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cm × </a:t>
            </a:r>
            <a:r>
              <a:rPr lang="en-US" sz="1800" dirty="0" smtClean="0">
                <a:solidFill>
                  <a:srgbClr val="000099"/>
                </a:solidFill>
                <a:latin typeface="Bell MT" pitchFamily="18" charset="0"/>
              </a:rPr>
              <a:t>5 cm</a:t>
            </a:r>
          </a:p>
          <a:p>
            <a:pPr algn="l">
              <a:buFontTx/>
              <a:buChar char="•"/>
            </a:pPr>
            <a:endParaRPr lang="fr-FR" sz="1800" dirty="0">
              <a:solidFill>
                <a:srgbClr val="000099"/>
              </a:solidFill>
              <a:latin typeface="Bell MT" pitchFamily="18" charset="0"/>
            </a:endParaRPr>
          </a:p>
          <a:p>
            <a:pPr algn="l">
              <a:buFontTx/>
              <a:buChar char="•"/>
            </a:pPr>
            <a:r>
              <a:rPr lang="fr-FR" sz="1800" dirty="0" smtClean="0">
                <a:solidFill>
                  <a:srgbClr val="000099"/>
                </a:solidFill>
                <a:latin typeface="Bell MT" pitchFamily="18" charset="0"/>
              </a:rPr>
              <a:t> Use </a:t>
            </a:r>
            <a:r>
              <a:rPr lang="fr-FR" sz="1800" dirty="0" err="1" smtClean="0">
                <a:solidFill>
                  <a:srgbClr val="000099"/>
                </a:solidFill>
                <a:latin typeface="Bell MT" pitchFamily="18" charset="0"/>
              </a:rPr>
              <a:t>many</a:t>
            </a:r>
            <a:r>
              <a:rPr lang="fr-FR" sz="1800" dirty="0" smtClean="0">
                <a:solidFill>
                  <a:srgbClr val="000099"/>
                </a:solidFill>
                <a:latin typeface="Bell MT" pitchFamily="18" charset="0"/>
              </a:rPr>
              <a:t> times to test </a:t>
            </a:r>
            <a:r>
              <a:rPr lang="fr-FR" sz="1800" dirty="0" err="1" smtClean="0">
                <a:solidFill>
                  <a:srgbClr val="000099"/>
                </a:solidFill>
                <a:latin typeface="Bell MT" pitchFamily="18" charset="0"/>
              </a:rPr>
              <a:t>bulk</a:t>
            </a:r>
            <a:r>
              <a:rPr lang="fr-FR" sz="1800" dirty="0" smtClean="0">
                <a:solidFill>
                  <a:srgbClr val="000099"/>
                </a:solidFill>
                <a:latin typeface="Bell MT" pitchFamily="18" charset="0"/>
              </a:rPr>
              <a:t>, µ</a:t>
            </a:r>
            <a:r>
              <a:rPr lang="fr-FR" sz="1800" dirty="0" err="1" smtClean="0">
                <a:solidFill>
                  <a:srgbClr val="000099"/>
                </a:solidFill>
                <a:latin typeface="Bell MT" pitchFamily="18" charset="0"/>
              </a:rPr>
              <a:t>bulk</a:t>
            </a:r>
            <a:r>
              <a:rPr lang="fr-FR" sz="1800" dirty="0" smtClean="0">
                <a:solidFill>
                  <a:srgbClr val="000099"/>
                </a:solidFill>
                <a:latin typeface="Bell MT" pitchFamily="18" charset="0"/>
              </a:rPr>
              <a:t>, etc.</a:t>
            </a:r>
            <a:endParaRPr lang="en-US" sz="1800" dirty="0">
              <a:solidFill>
                <a:srgbClr val="000099"/>
              </a:solidFill>
              <a:latin typeface="Bell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99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Polarimetry</a:t>
            </a:r>
            <a:r>
              <a:rPr lang="en-US" dirty="0"/>
              <a:t> using photoelectric absorption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DFC05F9-AEAB-4292-9302-8848F52D948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R&amp;D in micropixel detectors – Worshop, December 8</a:t>
            </a:r>
            <a:r>
              <a:rPr lang="en-US" baseline="30000" smtClean="0"/>
              <a:t>th</a:t>
            </a:r>
            <a:r>
              <a:rPr lang="en-US" smtClean="0"/>
              <a:t>, 2011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42875" y="2605088"/>
            <a:ext cx="6053138" cy="302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99"/>
                </a:solidFill>
                <a:latin typeface="Bell MT" pitchFamily="18" charset="0"/>
                <a:ea typeface="+mn-ea"/>
                <a:cs typeface="Arial" pitchFamily="34" charset="0"/>
              </a:defRPr>
            </a:lvl1pPr>
            <a:lvl2pPr marL="528638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2pPr>
            <a:lvl3pPr marL="8810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3pPr>
            <a:lvl4pPr marL="125253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4pPr>
            <a:lvl5pPr marL="161131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5pPr>
            <a:lvl6pPr marL="20685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257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829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401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dirty="0" smtClean="0"/>
              <a:t>Differential photoelectron cross-section emitted</a:t>
            </a:r>
          </a:p>
          <a:p>
            <a:pPr>
              <a:buFontTx/>
              <a:buNone/>
            </a:pPr>
            <a:r>
              <a:rPr lang="en-US" sz="1800" dirty="0" smtClean="0"/>
              <a:t>	from the atomic s-orbital in non relativist limit:</a:t>
            </a:r>
          </a:p>
          <a:p>
            <a:pPr>
              <a:buFontTx/>
              <a:buNone/>
            </a:pPr>
            <a:endParaRPr lang="en-US" dirty="0" smtClean="0"/>
          </a:p>
          <a:p>
            <a:pPr>
              <a:buFontTx/>
              <a:buNone/>
            </a:pPr>
            <a:endParaRPr lang="en-US" dirty="0" smtClean="0"/>
          </a:p>
          <a:p>
            <a:pPr>
              <a:buFontTx/>
              <a:buNone/>
            </a:pPr>
            <a:endParaRPr lang="en-US" dirty="0" smtClean="0"/>
          </a:p>
          <a:p>
            <a:pPr>
              <a:buFontTx/>
              <a:buNone/>
            </a:pPr>
            <a:endParaRPr lang="en-US" dirty="0" smtClean="0"/>
          </a:p>
          <a:p>
            <a:pPr>
              <a:buFontTx/>
              <a:buNone/>
            </a:pPr>
            <a:endParaRPr lang="en-US" sz="800" dirty="0" smtClean="0"/>
          </a:p>
          <a:p>
            <a:r>
              <a:rPr lang="el-GR" dirty="0" smtClean="0"/>
              <a:t>θ</a:t>
            </a:r>
            <a:r>
              <a:rPr lang="fr-FR" dirty="0" smtClean="0"/>
              <a:t> </a:t>
            </a:r>
            <a:r>
              <a:rPr lang="fr-FR" sz="1800" dirty="0" smtClean="0"/>
              <a:t>polar angle, </a:t>
            </a:r>
            <a:r>
              <a:rPr lang="el-GR" sz="1800" dirty="0" smtClean="0"/>
              <a:t>φ</a:t>
            </a:r>
            <a:r>
              <a:rPr lang="fr-FR" sz="1800" dirty="0" smtClean="0"/>
              <a:t> azimutal angle</a:t>
            </a:r>
          </a:p>
          <a:p>
            <a:pPr>
              <a:buFontTx/>
              <a:buNone/>
            </a:pPr>
            <a:endParaRPr lang="en-US" sz="800" dirty="0" smtClean="0"/>
          </a:p>
          <a:p>
            <a:r>
              <a:rPr lang="en-US" sz="1800" dirty="0" smtClean="0"/>
              <a:t>Emission angles are modulated by the polarization P</a:t>
            </a:r>
            <a:endParaRPr lang="en-US" sz="1800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5207879"/>
              </p:ext>
            </p:extLst>
          </p:nvPr>
        </p:nvGraphicFramePr>
        <p:xfrm>
          <a:off x="696913" y="3251200"/>
          <a:ext cx="3292475" cy="1220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04" name="Equation" r:id="rId3" imgW="2539800" imgH="939600" progId="Equation.3">
                  <p:embed/>
                </p:oleObj>
              </mc:Choice>
              <mc:Fallback>
                <p:oleObj name="Equation" r:id="rId3" imgW="253980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913" y="3251200"/>
                        <a:ext cx="3292475" cy="1220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6530978"/>
              </p:ext>
            </p:extLst>
          </p:nvPr>
        </p:nvGraphicFramePr>
        <p:xfrm>
          <a:off x="479425" y="5788025"/>
          <a:ext cx="2103438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05" name="Equation" r:id="rId5" imgW="1625400" imgH="444240" progId="Equation.3">
                  <p:embed/>
                </p:oleObj>
              </mc:Choice>
              <mc:Fallback>
                <p:oleObj name="Equation" r:id="rId5" imgW="16254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425" y="5788025"/>
                        <a:ext cx="2103438" cy="57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16" descr="dist_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" t="1237" b="310"/>
          <a:stretch>
            <a:fillRect/>
          </a:stretch>
        </p:blipFill>
        <p:spPr bwMode="auto">
          <a:xfrm>
            <a:off x="6196013" y="1703388"/>
            <a:ext cx="23749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7388225" y="3311525"/>
            <a:ext cx="14398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Bell MT" pitchFamily="18" charset="0"/>
            </a:endParaRP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7388225" y="1866900"/>
            <a:ext cx="0" cy="14398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lg" len="lg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Bell MT" pitchFamily="18" charset="0"/>
            </a:endParaRPr>
          </a:p>
        </p:txBody>
      </p:sp>
      <p:sp>
        <p:nvSpPr>
          <p:cNvPr id="13" name="Line 11"/>
          <p:cNvSpPr>
            <a:spLocks noChangeAspect="1" noChangeShapeType="1"/>
          </p:cNvSpPr>
          <p:nvPr/>
        </p:nvSpPr>
        <p:spPr bwMode="auto">
          <a:xfrm flipH="1">
            <a:off x="6664325" y="3311525"/>
            <a:ext cx="719138" cy="7191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Bell MT" pitchFamily="18" charset="0"/>
            </a:endParaRPr>
          </a:p>
        </p:txBody>
      </p:sp>
      <p:sp>
        <p:nvSpPr>
          <p:cNvPr id="14" name="Freeform 17"/>
          <p:cNvSpPr>
            <a:spLocks/>
          </p:cNvSpPr>
          <p:nvPr/>
        </p:nvSpPr>
        <p:spPr bwMode="auto">
          <a:xfrm>
            <a:off x="7159625" y="754063"/>
            <a:ext cx="425450" cy="1014412"/>
          </a:xfrm>
          <a:custGeom>
            <a:avLst/>
            <a:gdLst>
              <a:gd name="T0" fmla="*/ 160 w 256"/>
              <a:gd name="T1" fmla="*/ 0 h 1296"/>
              <a:gd name="T2" fmla="*/ 16 w 256"/>
              <a:gd name="T3" fmla="*/ 384 h 1296"/>
              <a:gd name="T4" fmla="*/ 256 w 256"/>
              <a:gd name="T5" fmla="*/ 720 h 1296"/>
              <a:gd name="T6" fmla="*/ 16 w 256"/>
              <a:gd name="T7" fmla="*/ 1008 h 1296"/>
              <a:gd name="T8" fmla="*/ 160 w 256"/>
              <a:gd name="T9" fmla="*/ 1296 h 1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6" h="1296">
                <a:moveTo>
                  <a:pt x="160" y="0"/>
                </a:moveTo>
                <a:cubicBezTo>
                  <a:pt x="80" y="132"/>
                  <a:pt x="0" y="264"/>
                  <a:pt x="16" y="384"/>
                </a:cubicBezTo>
                <a:cubicBezTo>
                  <a:pt x="32" y="504"/>
                  <a:pt x="256" y="616"/>
                  <a:pt x="256" y="720"/>
                </a:cubicBezTo>
                <a:cubicBezTo>
                  <a:pt x="256" y="824"/>
                  <a:pt x="32" y="912"/>
                  <a:pt x="16" y="1008"/>
                </a:cubicBezTo>
                <a:cubicBezTo>
                  <a:pt x="0" y="1104"/>
                  <a:pt x="136" y="1248"/>
                  <a:pt x="160" y="129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Bell MT" pitchFamily="18" charset="0"/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6243638" y="2643188"/>
            <a:ext cx="7825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en-US" sz="1400" dirty="0">
                <a:solidFill>
                  <a:srgbClr val="A50021"/>
                </a:solidFill>
                <a:latin typeface="Bell MT" pitchFamily="18" charset="0"/>
                <a:ea typeface="MS PGothic" pitchFamily="34" charset="-128"/>
              </a:rPr>
              <a:t>Auger </a:t>
            </a:r>
          </a:p>
          <a:p>
            <a:pPr algn="l" eaLnBrk="0" hangingPunct="0"/>
            <a:r>
              <a:rPr lang="en-US" sz="1400" dirty="0">
                <a:solidFill>
                  <a:srgbClr val="A50021"/>
                </a:solidFill>
                <a:latin typeface="Bell MT" pitchFamily="18" charset="0"/>
                <a:ea typeface="MS PGothic" pitchFamily="34" charset="-128"/>
              </a:rPr>
              <a:t>electron</a:t>
            </a: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6486525" y="1079500"/>
            <a:ext cx="690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1400">
                <a:solidFill>
                  <a:srgbClr val="FF0000"/>
                </a:solidFill>
                <a:latin typeface="Bell MT" pitchFamily="18" charset="0"/>
                <a:ea typeface="MS PGothic" pitchFamily="34" charset="-128"/>
              </a:rPr>
              <a:t>X-ray</a:t>
            </a: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7788275" y="1563688"/>
            <a:ext cx="13557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1400" dirty="0">
                <a:solidFill>
                  <a:srgbClr val="339966"/>
                </a:solidFill>
                <a:latin typeface="Bell MT" pitchFamily="18" charset="0"/>
                <a:ea typeface="MS PGothic" pitchFamily="34" charset="-128"/>
              </a:rPr>
              <a:t>Photoelectron</a:t>
            </a:r>
          </a:p>
        </p:txBody>
      </p:sp>
      <p:sp>
        <p:nvSpPr>
          <p:cNvPr id="18" name="Line 23"/>
          <p:cNvSpPr>
            <a:spLocks noChangeShapeType="1"/>
          </p:cNvSpPr>
          <p:nvPr/>
        </p:nvSpPr>
        <p:spPr bwMode="auto">
          <a:xfrm>
            <a:off x="7386638" y="998538"/>
            <a:ext cx="719137" cy="179387"/>
          </a:xfrm>
          <a:prstGeom prst="line">
            <a:avLst/>
          </a:prstGeom>
          <a:noFill/>
          <a:ln w="12700">
            <a:solidFill>
              <a:srgbClr val="CC00CC"/>
            </a:solidFill>
            <a:miter lim="800000"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>
              <a:latin typeface="Bell MT" pitchFamily="18" charset="0"/>
            </a:endParaRPr>
          </a:p>
        </p:txBody>
      </p:sp>
      <p:sp>
        <p:nvSpPr>
          <p:cNvPr id="19" name="Text Box 24"/>
          <p:cNvSpPr txBox="1">
            <a:spLocks noChangeArrowheads="1"/>
          </p:cNvSpPr>
          <p:nvPr/>
        </p:nvSpPr>
        <p:spPr bwMode="auto">
          <a:xfrm>
            <a:off x="7585075" y="754063"/>
            <a:ext cx="4111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1400">
                <a:solidFill>
                  <a:srgbClr val="CC00CC"/>
                </a:solidFill>
                <a:latin typeface="Bell MT" pitchFamily="18" charset="0"/>
                <a:ea typeface="MS PGothic" pitchFamily="34" charset="-128"/>
              </a:rPr>
              <a:t>E</a:t>
            </a:r>
          </a:p>
        </p:txBody>
      </p:sp>
      <p:sp>
        <p:nvSpPr>
          <p:cNvPr id="20" name="Line 26"/>
          <p:cNvSpPr>
            <a:spLocks noChangeAspect="1" noChangeShapeType="1"/>
          </p:cNvSpPr>
          <p:nvPr/>
        </p:nvSpPr>
        <p:spPr bwMode="auto">
          <a:xfrm>
            <a:off x="7386638" y="3311525"/>
            <a:ext cx="1082675" cy="269875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miter lim="800000"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>
              <a:latin typeface="Bell MT" pitchFamily="18" charset="0"/>
            </a:endParaRPr>
          </a:p>
        </p:txBody>
      </p:sp>
      <p:sp>
        <p:nvSpPr>
          <p:cNvPr id="21" name="Line 27"/>
          <p:cNvSpPr>
            <a:spLocks noChangeShapeType="1"/>
          </p:cNvSpPr>
          <p:nvPr/>
        </p:nvSpPr>
        <p:spPr bwMode="auto">
          <a:xfrm>
            <a:off x="7383463" y="2217738"/>
            <a:ext cx="612775" cy="307975"/>
          </a:xfrm>
          <a:prstGeom prst="line">
            <a:avLst/>
          </a:prstGeom>
          <a:noFill/>
          <a:ln w="12700">
            <a:solidFill>
              <a:schemeClr val="accent2"/>
            </a:solidFill>
            <a:miter lim="800000"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>
              <a:latin typeface="Bell MT" pitchFamily="18" charset="0"/>
            </a:endParaRPr>
          </a:p>
        </p:txBody>
      </p:sp>
      <p:sp>
        <p:nvSpPr>
          <p:cNvPr id="22" name="Arc 28"/>
          <p:cNvSpPr>
            <a:spLocks/>
          </p:cNvSpPr>
          <p:nvPr/>
        </p:nvSpPr>
        <p:spPr bwMode="auto">
          <a:xfrm rot="1132115" flipH="1" flipV="1">
            <a:off x="7270750" y="3311525"/>
            <a:ext cx="328613" cy="193675"/>
          </a:xfrm>
          <a:custGeom>
            <a:avLst/>
            <a:gdLst>
              <a:gd name="G0" fmla="+- 21502 0 0"/>
              <a:gd name="G1" fmla="+- 21600 0 0"/>
              <a:gd name="G2" fmla="+- 21600 0 0"/>
              <a:gd name="T0" fmla="*/ 0 w 31679"/>
              <a:gd name="T1" fmla="*/ 19540 h 21600"/>
              <a:gd name="T2" fmla="*/ 31679 w 31679"/>
              <a:gd name="T3" fmla="*/ 2548 h 21600"/>
              <a:gd name="T4" fmla="*/ 21502 w 31679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679" h="21600" fill="none" extrusionOk="0">
                <a:moveTo>
                  <a:pt x="0" y="19540"/>
                </a:moveTo>
                <a:cubicBezTo>
                  <a:pt x="1062" y="8459"/>
                  <a:pt x="10370" y="-1"/>
                  <a:pt x="21502" y="0"/>
                </a:cubicBezTo>
                <a:cubicBezTo>
                  <a:pt x="25052" y="0"/>
                  <a:pt x="28547" y="875"/>
                  <a:pt x="31679" y="2547"/>
                </a:cubicBezTo>
              </a:path>
              <a:path w="31679" h="21600" stroke="0" extrusionOk="0">
                <a:moveTo>
                  <a:pt x="0" y="19540"/>
                </a:moveTo>
                <a:cubicBezTo>
                  <a:pt x="1062" y="8459"/>
                  <a:pt x="10370" y="-1"/>
                  <a:pt x="21502" y="0"/>
                </a:cubicBezTo>
                <a:cubicBezTo>
                  <a:pt x="25052" y="0"/>
                  <a:pt x="28547" y="875"/>
                  <a:pt x="31679" y="2547"/>
                </a:cubicBezTo>
                <a:lnTo>
                  <a:pt x="21502" y="21600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Bell MT" pitchFamily="18" charset="0"/>
            </a:endParaRPr>
          </a:p>
        </p:txBody>
      </p:sp>
      <p:sp>
        <p:nvSpPr>
          <p:cNvPr id="23" name="Arc 29"/>
          <p:cNvSpPr>
            <a:spLocks/>
          </p:cNvSpPr>
          <p:nvPr/>
        </p:nvSpPr>
        <p:spPr bwMode="auto">
          <a:xfrm rot="1132115" flipH="1" flipV="1">
            <a:off x="7413625" y="2116138"/>
            <a:ext cx="282575" cy="354012"/>
          </a:xfrm>
          <a:custGeom>
            <a:avLst/>
            <a:gdLst>
              <a:gd name="G0" fmla="+- 16998 0 0"/>
              <a:gd name="G1" fmla="+- 21600 0 0"/>
              <a:gd name="G2" fmla="+- 21600 0 0"/>
              <a:gd name="T0" fmla="*/ 0 w 27175"/>
              <a:gd name="T1" fmla="*/ 8272 h 21600"/>
              <a:gd name="T2" fmla="*/ 27175 w 27175"/>
              <a:gd name="T3" fmla="*/ 2548 h 21600"/>
              <a:gd name="T4" fmla="*/ 16998 w 27175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7175" h="21600" fill="none" extrusionOk="0">
                <a:moveTo>
                  <a:pt x="0" y="8272"/>
                </a:moveTo>
                <a:cubicBezTo>
                  <a:pt x="4094" y="3050"/>
                  <a:pt x="10362" y="-1"/>
                  <a:pt x="16998" y="0"/>
                </a:cubicBezTo>
                <a:cubicBezTo>
                  <a:pt x="20548" y="0"/>
                  <a:pt x="24043" y="875"/>
                  <a:pt x="27175" y="2547"/>
                </a:cubicBezTo>
              </a:path>
              <a:path w="27175" h="21600" stroke="0" extrusionOk="0">
                <a:moveTo>
                  <a:pt x="0" y="8272"/>
                </a:moveTo>
                <a:cubicBezTo>
                  <a:pt x="4094" y="3050"/>
                  <a:pt x="10362" y="-1"/>
                  <a:pt x="16998" y="0"/>
                </a:cubicBezTo>
                <a:cubicBezTo>
                  <a:pt x="20548" y="0"/>
                  <a:pt x="24043" y="875"/>
                  <a:pt x="27175" y="2547"/>
                </a:cubicBezTo>
                <a:lnTo>
                  <a:pt x="16998" y="21600"/>
                </a:lnTo>
                <a:close/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Bell MT" pitchFamily="18" charset="0"/>
            </a:endParaRPr>
          </a:p>
        </p:txBody>
      </p: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7350125" y="3425825"/>
            <a:ext cx="2603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 anchorCtr="1">
            <a:spAutoFit/>
          </a:bodyPr>
          <a:lstStyle/>
          <a:p>
            <a:r>
              <a:rPr lang="el-GR" sz="1600">
                <a:solidFill>
                  <a:srgbClr val="FF0000"/>
                </a:solidFill>
              </a:rPr>
              <a:t>φ</a:t>
            </a: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7435850" y="2571750"/>
            <a:ext cx="2603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 anchorCtr="1">
            <a:spAutoFit/>
          </a:bodyPr>
          <a:lstStyle/>
          <a:p>
            <a:r>
              <a:rPr lang="el-GR" sz="1600">
                <a:solidFill>
                  <a:schemeClr val="accent2"/>
                </a:solidFill>
              </a:rPr>
              <a:t>θ</a:t>
            </a:r>
          </a:p>
        </p:txBody>
      </p:sp>
      <p:graphicFrame>
        <p:nvGraphicFramePr>
          <p:cNvPr id="26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8824594"/>
              </p:ext>
            </p:extLst>
          </p:nvPr>
        </p:nvGraphicFramePr>
        <p:xfrm>
          <a:off x="3162300" y="5900738"/>
          <a:ext cx="2459038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06" name="Equation" r:id="rId8" imgW="1676160" imgH="253800" progId="Equation.3">
                  <p:embed/>
                </p:oleObj>
              </mc:Choice>
              <mc:Fallback>
                <p:oleObj name="Equation" r:id="rId8" imgW="16761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2300" y="5900738"/>
                        <a:ext cx="2459038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 Box 37"/>
          <p:cNvSpPr txBox="1">
            <a:spLocks noChangeArrowheads="1"/>
          </p:cNvSpPr>
          <p:nvPr/>
        </p:nvSpPr>
        <p:spPr bwMode="auto">
          <a:xfrm>
            <a:off x="1720850" y="4021138"/>
            <a:ext cx="39623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FR" sz="1800" dirty="0">
                <a:solidFill>
                  <a:srgbClr val="000099"/>
                </a:solidFill>
                <a:latin typeface="Bell MT" pitchFamily="18" charset="0"/>
              </a:rPr>
              <a:t>maximum in the plane</a:t>
            </a:r>
            <a:r>
              <a:rPr lang="fr-FR" sz="1800" dirty="0">
                <a:solidFill>
                  <a:srgbClr val="000099"/>
                </a:solidFill>
                <a:latin typeface="Bell MT" pitchFamily="18" charset="0"/>
                <a:sym typeface="Symbol" pitchFamily="18" charset="2"/>
              </a:rPr>
              <a:t> </a:t>
            </a:r>
            <a:r>
              <a:rPr lang="fr-FR" sz="1800" dirty="0">
                <a:solidFill>
                  <a:srgbClr val="000099"/>
                </a:solidFill>
                <a:latin typeface="Bell MT" pitchFamily="18" charset="0"/>
                <a:ea typeface="MS PGothic" pitchFamily="34" charset="-128"/>
                <a:sym typeface="Symbol" pitchFamily="18" charset="2"/>
              </a:rPr>
              <a:t>x-ray direction</a:t>
            </a:r>
            <a:endParaRPr lang="el-GR" sz="1800" dirty="0">
              <a:solidFill>
                <a:srgbClr val="000099"/>
              </a:solidFill>
              <a:ea typeface="MS PGothic" pitchFamily="34" charset="-128"/>
              <a:sym typeface="Symbol" pitchFamily="18" charset="2"/>
            </a:endParaRPr>
          </a:p>
        </p:txBody>
      </p:sp>
      <p:pic>
        <p:nvPicPr>
          <p:cNvPr id="28" name="Picture 39" descr="665px-Auger_Proces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86" r="56834"/>
          <a:stretch>
            <a:fillRect/>
          </a:stretch>
        </p:blipFill>
        <p:spPr bwMode="auto">
          <a:xfrm>
            <a:off x="2332038" y="1084263"/>
            <a:ext cx="1789112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41"/>
          <p:cNvGrpSpPr>
            <a:grpSpLocks noChangeAspect="1"/>
          </p:cNvGrpSpPr>
          <p:nvPr/>
        </p:nvGrpSpPr>
        <p:grpSpPr bwMode="auto">
          <a:xfrm>
            <a:off x="465138" y="1020763"/>
            <a:ext cx="1735137" cy="1458912"/>
            <a:chOff x="328" y="192"/>
            <a:chExt cx="1213" cy="1020"/>
          </a:xfrm>
        </p:grpSpPr>
        <p:pic>
          <p:nvPicPr>
            <p:cNvPr id="30" name="Picture 38" descr="665px-Auger_Process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834" b="52286"/>
            <a:stretch>
              <a:fillRect/>
            </a:stretch>
          </p:blipFill>
          <p:spPr bwMode="auto">
            <a:xfrm>
              <a:off x="328" y="192"/>
              <a:ext cx="1213" cy="1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40"/>
            <p:cNvSpPr>
              <a:spLocks noChangeAspect="1" noChangeArrowheads="1"/>
            </p:cNvSpPr>
            <p:nvPr/>
          </p:nvSpPr>
          <p:spPr bwMode="auto">
            <a:xfrm>
              <a:off x="488" y="288"/>
              <a:ext cx="184" cy="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" name="Rectangle 42"/>
          <p:cNvSpPr>
            <a:spLocks noChangeArrowheads="1"/>
          </p:cNvSpPr>
          <p:nvPr/>
        </p:nvSpPr>
        <p:spPr bwMode="auto">
          <a:xfrm>
            <a:off x="147638" y="550863"/>
            <a:ext cx="6338887" cy="75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/>
          <a:lstStyle/>
          <a:p>
            <a:pPr marL="174625" indent="-174625" algn="l">
              <a:spcBef>
                <a:spcPct val="20000"/>
              </a:spcBef>
              <a:buFontTx/>
              <a:buChar char="•"/>
            </a:pPr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Ideal </a:t>
            </a:r>
            <a:r>
              <a:rPr lang="en-US" sz="1800" dirty="0" err="1">
                <a:solidFill>
                  <a:srgbClr val="000099"/>
                </a:solidFill>
                <a:latin typeface="Bell MT" pitchFamily="18" charset="0"/>
              </a:rPr>
              <a:t>polarimeter</a:t>
            </a:r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 is a track imager with:</a:t>
            </a:r>
          </a:p>
          <a:p>
            <a:pPr marL="174625" indent="-174625" algn="l">
              <a:spcBef>
                <a:spcPct val="20000"/>
              </a:spcBef>
            </a:pPr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	</a:t>
            </a:r>
            <a:r>
              <a:rPr lang="en-US" sz="1800" dirty="0" smtClean="0">
                <a:solidFill>
                  <a:srgbClr val="000099"/>
                </a:solidFill>
                <a:latin typeface="Bell MT" pitchFamily="18" charset="0"/>
              </a:rPr>
              <a:t>anode segmentation </a:t>
            </a:r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&lt; mean free path of photoelectron</a:t>
            </a:r>
          </a:p>
          <a:p>
            <a:pPr marL="174625" indent="-174625" algn="l">
              <a:spcBef>
                <a:spcPct val="20000"/>
              </a:spcBef>
            </a:pPr>
            <a:endParaRPr lang="en-US" sz="1800" dirty="0">
              <a:solidFill>
                <a:srgbClr val="000099"/>
              </a:solidFill>
              <a:latin typeface="Bell MT" pitchFamily="18" charset="0"/>
            </a:endParaRPr>
          </a:p>
        </p:txBody>
      </p:sp>
      <p:sp>
        <p:nvSpPr>
          <p:cNvPr id="33" name="Line 43"/>
          <p:cNvSpPr>
            <a:spLocks noChangeShapeType="1"/>
          </p:cNvSpPr>
          <p:nvPr/>
        </p:nvSpPr>
        <p:spPr bwMode="auto">
          <a:xfrm flipV="1">
            <a:off x="6946900" y="2381250"/>
            <a:ext cx="336550" cy="496888"/>
          </a:xfrm>
          <a:prstGeom prst="line">
            <a:avLst/>
          </a:prstGeom>
          <a:noFill/>
          <a:ln w="3175" cap="rnd">
            <a:solidFill>
              <a:srgbClr val="A50021"/>
            </a:solidFill>
            <a:prstDash val="sysDot"/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Bell MT" pitchFamily="18" charset="0"/>
            </a:endParaRPr>
          </a:p>
        </p:txBody>
      </p:sp>
      <p:sp>
        <p:nvSpPr>
          <p:cNvPr id="34" name="Line 45"/>
          <p:cNvSpPr>
            <a:spLocks noChangeShapeType="1"/>
          </p:cNvSpPr>
          <p:nvPr/>
        </p:nvSpPr>
        <p:spPr bwMode="auto">
          <a:xfrm flipH="1">
            <a:off x="8293100" y="1866900"/>
            <a:ext cx="534988" cy="350838"/>
          </a:xfrm>
          <a:prstGeom prst="line">
            <a:avLst/>
          </a:prstGeom>
          <a:noFill/>
          <a:ln w="3175" cap="rnd">
            <a:solidFill>
              <a:srgbClr val="339966"/>
            </a:solidFill>
            <a:prstDash val="sysDot"/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Bell MT" pitchFamily="18" charset="0"/>
            </a:endParaRPr>
          </a:p>
        </p:txBody>
      </p:sp>
      <p:pic>
        <p:nvPicPr>
          <p:cNvPr id="35" name="Picture 47" descr="Polarizatio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38" y="4137025"/>
            <a:ext cx="3103562" cy="22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Line 48"/>
          <p:cNvSpPr>
            <a:spLocks noChangeShapeType="1"/>
          </p:cNvSpPr>
          <p:nvPr/>
        </p:nvSpPr>
        <p:spPr bwMode="auto">
          <a:xfrm>
            <a:off x="6380163" y="4657725"/>
            <a:ext cx="2447925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Bell MT" pitchFamily="18" charset="0"/>
            </a:endParaRPr>
          </a:p>
        </p:txBody>
      </p:sp>
      <p:sp>
        <p:nvSpPr>
          <p:cNvPr id="37" name="Line 49"/>
          <p:cNvSpPr>
            <a:spLocks noChangeShapeType="1"/>
          </p:cNvSpPr>
          <p:nvPr/>
        </p:nvSpPr>
        <p:spPr bwMode="auto">
          <a:xfrm>
            <a:off x="6372225" y="5538788"/>
            <a:ext cx="2447925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Bell MT" pitchFamily="18" charset="0"/>
            </a:endParaRPr>
          </a:p>
        </p:txBody>
      </p:sp>
      <p:sp>
        <p:nvSpPr>
          <p:cNvPr id="38" name="Text Box 50"/>
          <p:cNvSpPr txBox="1">
            <a:spLocks noChangeArrowheads="1"/>
          </p:cNvSpPr>
          <p:nvPr/>
        </p:nvSpPr>
        <p:spPr bwMode="auto">
          <a:xfrm>
            <a:off x="6359525" y="4371975"/>
            <a:ext cx="5413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400" i="1">
                <a:solidFill>
                  <a:srgbClr val="0000FF"/>
                </a:solidFill>
                <a:latin typeface="Bell MT" pitchFamily="18" charset="0"/>
              </a:rPr>
              <a:t>N</a:t>
            </a:r>
            <a:r>
              <a:rPr lang="fr-FR" sz="1400" baseline="-25000">
                <a:solidFill>
                  <a:srgbClr val="0000FF"/>
                </a:solidFill>
                <a:latin typeface="Bell MT" pitchFamily="18" charset="0"/>
              </a:rPr>
              <a:t>max</a:t>
            </a:r>
          </a:p>
        </p:txBody>
      </p:sp>
      <p:sp>
        <p:nvSpPr>
          <p:cNvPr id="39" name="Text Box 51"/>
          <p:cNvSpPr txBox="1">
            <a:spLocks noChangeArrowheads="1"/>
          </p:cNvSpPr>
          <p:nvPr/>
        </p:nvSpPr>
        <p:spPr bwMode="auto">
          <a:xfrm>
            <a:off x="6375400" y="5575300"/>
            <a:ext cx="5064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400" i="1">
                <a:solidFill>
                  <a:srgbClr val="0000FF"/>
                </a:solidFill>
                <a:latin typeface="Bell MT" pitchFamily="18" charset="0"/>
              </a:rPr>
              <a:t>N</a:t>
            </a:r>
            <a:r>
              <a:rPr lang="fr-FR" sz="1400" baseline="-25000">
                <a:solidFill>
                  <a:srgbClr val="0000FF"/>
                </a:solidFill>
                <a:latin typeface="Bell MT" pitchFamily="18" charset="0"/>
              </a:rPr>
              <a:t>min</a:t>
            </a:r>
          </a:p>
        </p:txBody>
      </p:sp>
    </p:spTree>
    <p:extLst>
      <p:ext uri="{BB962C8B-B14F-4D97-AF65-F5344CB8AC3E}">
        <p14:creationId xmlns:p14="http://schemas.microsoft.com/office/powerpoint/2010/main" val="392750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Polarimeter</a:t>
            </a:r>
            <a:r>
              <a:rPr lang="en-US" dirty="0" smtClean="0"/>
              <a:t> prototype </a:t>
            </a:r>
            <a:r>
              <a:rPr lang="en-US" dirty="0"/>
              <a:t>using </a:t>
            </a:r>
            <a:r>
              <a:rPr lang="en-US" dirty="0" err="1"/>
              <a:t>TimePix</a:t>
            </a:r>
            <a:r>
              <a:rPr lang="en-US" dirty="0"/>
              <a:t>/</a:t>
            </a:r>
            <a:r>
              <a:rPr lang="en-US" dirty="0" err="1"/>
              <a:t>Micromegas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DFC05F9-AEAB-4292-9302-8848F52D948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R&amp;D in micropixel detectors – Worshop, December 8</a:t>
            </a:r>
            <a:r>
              <a:rPr lang="en-US" baseline="30000" smtClean="0"/>
              <a:t>th</a:t>
            </a:r>
            <a:r>
              <a:rPr lang="en-US" smtClean="0"/>
              <a:t>, 2011</a:t>
            </a:r>
            <a:endParaRPr lang="en-US" dirty="0"/>
          </a:p>
        </p:txBody>
      </p:sp>
      <p:pic>
        <p:nvPicPr>
          <p:cNvPr id="7" name="Picture 3" descr="Animati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13" y="685800"/>
            <a:ext cx="6985000" cy="564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127000" y="1155700"/>
            <a:ext cx="21463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99"/>
                </a:solidFill>
                <a:latin typeface="Bell MT" pitchFamily="18" charset="0"/>
                <a:ea typeface="+mn-ea"/>
                <a:cs typeface="Arial" pitchFamily="34" charset="0"/>
              </a:defRPr>
            </a:lvl1pPr>
            <a:lvl2pPr marL="528638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2pPr>
            <a:lvl3pPr marL="8810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3pPr>
            <a:lvl4pPr marL="125253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4pPr>
            <a:lvl5pPr marL="161131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5pPr>
            <a:lvl6pPr marL="20685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257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829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401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180975" indent="-180975"/>
            <a:r>
              <a:rPr lang="en-US" sz="1600" smtClean="0"/>
              <a:t>TimePix chip</a:t>
            </a:r>
          </a:p>
          <a:p>
            <a:pPr marL="180975" indent="-180975">
              <a:buFontTx/>
              <a:buNone/>
            </a:pPr>
            <a:r>
              <a:rPr lang="en-US" sz="1600" smtClean="0"/>
              <a:t>	+ SiProt 20 </a:t>
            </a:r>
            <a:r>
              <a:rPr lang="el-GR" sz="1600" smtClean="0"/>
              <a:t>μ</a:t>
            </a:r>
            <a:r>
              <a:rPr lang="en-US" sz="1600" smtClean="0"/>
              <a:t>m</a:t>
            </a:r>
          </a:p>
          <a:p>
            <a:pPr marL="180975" indent="-180975">
              <a:buFontTx/>
              <a:buNone/>
            </a:pPr>
            <a:r>
              <a:rPr lang="en-US" sz="1600" smtClean="0"/>
              <a:t>	+ Micromegas</a:t>
            </a:r>
          </a:p>
          <a:p>
            <a:pPr marL="180975" indent="-180975"/>
            <a:endParaRPr lang="en-US" sz="1600" smtClean="0"/>
          </a:p>
          <a:p>
            <a:pPr marL="180975" indent="-180975"/>
            <a:r>
              <a:rPr lang="en-US" sz="1600" baseline="30000" smtClean="0">
                <a:solidFill>
                  <a:srgbClr val="009900"/>
                </a:solidFill>
              </a:rPr>
              <a:t>55</a:t>
            </a:r>
            <a:r>
              <a:rPr lang="en-US" sz="1600" smtClean="0">
                <a:solidFill>
                  <a:srgbClr val="009900"/>
                </a:solidFill>
              </a:rPr>
              <a:t>Fe source</a:t>
            </a:r>
          </a:p>
          <a:p>
            <a:pPr marL="180975" indent="-180975"/>
            <a:endParaRPr lang="en-US" sz="1600" smtClean="0"/>
          </a:p>
          <a:p>
            <a:pPr marL="180975" indent="-180975"/>
            <a:r>
              <a:rPr lang="en-US" sz="1600" smtClean="0">
                <a:solidFill>
                  <a:srgbClr val="0000FF"/>
                </a:solidFill>
              </a:rPr>
              <a:t>Ne/Iso (90:10)</a:t>
            </a:r>
          </a:p>
          <a:p>
            <a:pPr marL="180975" indent="-180975"/>
            <a:endParaRPr lang="en-US" sz="1600" smtClean="0">
              <a:solidFill>
                <a:srgbClr val="0000FF"/>
              </a:solidFill>
            </a:endParaRPr>
          </a:p>
          <a:p>
            <a:pPr marL="180975" indent="-180975"/>
            <a:r>
              <a:rPr lang="en-US" sz="1600" smtClean="0">
                <a:solidFill>
                  <a:srgbClr val="FF0000"/>
                </a:solidFill>
              </a:rPr>
              <a:t>TOT mode</a:t>
            </a:r>
          </a:p>
          <a:p>
            <a:pPr marL="180975" indent="-180975"/>
            <a:endParaRPr lang="en-US" sz="1600" smtClean="0"/>
          </a:p>
          <a:p>
            <a:pPr marL="180975" indent="-180975"/>
            <a:r>
              <a:rPr lang="en-US" sz="1600" smtClean="0"/>
              <a:t>z &lt; 5 mm</a:t>
            </a:r>
          </a:p>
          <a:p>
            <a:pPr marL="180975" indent="-180975"/>
            <a:endParaRPr lang="en-US" sz="1600" smtClean="0"/>
          </a:p>
          <a:p>
            <a:pPr marL="180975" indent="-180975"/>
            <a:r>
              <a:rPr lang="en-US" sz="1600" smtClean="0"/>
              <a:t>V</a:t>
            </a:r>
            <a:r>
              <a:rPr lang="en-US" sz="1600" baseline="-25000" smtClean="0"/>
              <a:t>mesh</a:t>
            </a:r>
            <a:r>
              <a:rPr lang="en-US" sz="1600" smtClean="0"/>
              <a:t> = -450 V</a:t>
            </a:r>
          </a:p>
          <a:p>
            <a:pPr marL="180975" indent="-180975"/>
            <a:endParaRPr lang="en-US" sz="1600" smtClean="0"/>
          </a:p>
          <a:p>
            <a:pPr marL="180975" indent="-180975"/>
            <a:r>
              <a:rPr lang="en-US" sz="1600" smtClean="0"/>
              <a:t>t</a:t>
            </a:r>
            <a:r>
              <a:rPr lang="en-US" sz="1600" baseline="-25000" smtClean="0"/>
              <a:t>shutter</a:t>
            </a:r>
            <a:r>
              <a:rPr lang="en-US" sz="1600" smtClean="0"/>
              <a:t> = 0.2 s</a:t>
            </a:r>
          </a:p>
          <a:p>
            <a:pPr marL="180975" indent="-180975"/>
            <a:endParaRPr lang="en-US" sz="1600" smtClean="0"/>
          </a:p>
          <a:p>
            <a:pPr marL="180975" indent="-180975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89031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Polarimeter</a:t>
            </a:r>
            <a:r>
              <a:rPr lang="en-US" dirty="0"/>
              <a:t> prototype using </a:t>
            </a:r>
            <a:r>
              <a:rPr lang="en-US" dirty="0" err="1"/>
              <a:t>TimePix</a:t>
            </a:r>
            <a:r>
              <a:rPr lang="en-US" dirty="0"/>
              <a:t>/</a:t>
            </a:r>
            <a:r>
              <a:rPr lang="en-US" dirty="0" err="1"/>
              <a:t>Micromegas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DFC05F9-AEAB-4292-9302-8848F52D948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R&amp;D in </a:t>
            </a:r>
            <a:r>
              <a:rPr lang="en-US" dirty="0" err="1" smtClean="0"/>
              <a:t>micropixel</a:t>
            </a:r>
            <a:r>
              <a:rPr lang="en-US" dirty="0" smtClean="0"/>
              <a:t> detectors – </a:t>
            </a:r>
            <a:r>
              <a:rPr lang="en-US" dirty="0" err="1" smtClean="0"/>
              <a:t>Worshop</a:t>
            </a:r>
            <a:r>
              <a:rPr lang="en-US" dirty="0" smtClean="0"/>
              <a:t>, December 8</a:t>
            </a:r>
            <a:r>
              <a:rPr lang="en-US" baseline="30000" dirty="0" smtClean="0"/>
              <a:t>th</a:t>
            </a:r>
            <a:r>
              <a:rPr lang="en-US" dirty="0" smtClean="0"/>
              <a:t>, 2011</a:t>
            </a:r>
            <a:endParaRPr lang="en-US" dirty="0"/>
          </a:p>
        </p:txBody>
      </p:sp>
      <p:sp>
        <p:nvSpPr>
          <p:cNvPr id="7" name="Rectangle 31"/>
          <p:cNvSpPr txBox="1">
            <a:spLocks noChangeArrowheads="1"/>
          </p:cNvSpPr>
          <p:nvPr/>
        </p:nvSpPr>
        <p:spPr bwMode="auto">
          <a:xfrm>
            <a:off x="127000" y="1155700"/>
            <a:ext cx="21463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99"/>
                </a:solidFill>
                <a:latin typeface="Bell MT" pitchFamily="18" charset="0"/>
                <a:ea typeface="+mn-ea"/>
                <a:cs typeface="Arial" pitchFamily="34" charset="0"/>
              </a:defRPr>
            </a:lvl1pPr>
            <a:lvl2pPr marL="528638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2pPr>
            <a:lvl3pPr marL="8810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3pPr>
            <a:lvl4pPr marL="125253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4pPr>
            <a:lvl5pPr marL="161131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5pPr>
            <a:lvl6pPr marL="20685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257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829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401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180975" indent="-180975"/>
            <a:r>
              <a:rPr lang="en-US" sz="1600" smtClean="0"/>
              <a:t>TimePix chip</a:t>
            </a:r>
          </a:p>
          <a:p>
            <a:pPr marL="180975" indent="-180975">
              <a:buFontTx/>
              <a:buNone/>
            </a:pPr>
            <a:r>
              <a:rPr lang="en-US" sz="1600" smtClean="0"/>
              <a:t>	+ SiProt 20 </a:t>
            </a:r>
            <a:r>
              <a:rPr lang="el-GR" sz="1600" smtClean="0"/>
              <a:t>μ</a:t>
            </a:r>
            <a:r>
              <a:rPr lang="en-US" sz="1600" smtClean="0"/>
              <a:t>m</a:t>
            </a:r>
          </a:p>
          <a:p>
            <a:pPr marL="180975" indent="-180975">
              <a:buFontTx/>
              <a:buNone/>
            </a:pPr>
            <a:r>
              <a:rPr lang="en-US" sz="1600" smtClean="0"/>
              <a:t>	+ Micromegas</a:t>
            </a:r>
          </a:p>
          <a:p>
            <a:pPr marL="180975" indent="-180975"/>
            <a:endParaRPr lang="en-US" sz="1600" smtClean="0"/>
          </a:p>
          <a:p>
            <a:pPr marL="180975" indent="-180975"/>
            <a:r>
              <a:rPr lang="en-US" sz="1600" baseline="30000" smtClean="0">
                <a:solidFill>
                  <a:srgbClr val="009900"/>
                </a:solidFill>
              </a:rPr>
              <a:t>55</a:t>
            </a:r>
            <a:r>
              <a:rPr lang="en-US" sz="1600" smtClean="0">
                <a:solidFill>
                  <a:srgbClr val="009900"/>
                </a:solidFill>
              </a:rPr>
              <a:t>Fe source</a:t>
            </a:r>
          </a:p>
          <a:p>
            <a:pPr marL="180975" indent="-180975"/>
            <a:endParaRPr lang="en-US" sz="1600" smtClean="0"/>
          </a:p>
          <a:p>
            <a:pPr marL="180975" indent="-180975"/>
            <a:r>
              <a:rPr lang="en-US" sz="1600" smtClean="0">
                <a:solidFill>
                  <a:srgbClr val="0000FF"/>
                </a:solidFill>
              </a:rPr>
              <a:t>Ne/Iso (90:10)</a:t>
            </a:r>
          </a:p>
          <a:p>
            <a:pPr marL="180975" indent="-180975"/>
            <a:endParaRPr lang="en-US" sz="1600" smtClean="0">
              <a:solidFill>
                <a:srgbClr val="0000FF"/>
              </a:solidFill>
            </a:endParaRPr>
          </a:p>
          <a:p>
            <a:pPr marL="180975" indent="-180975"/>
            <a:r>
              <a:rPr lang="en-US" sz="1600" smtClean="0">
                <a:solidFill>
                  <a:srgbClr val="FF0000"/>
                </a:solidFill>
              </a:rPr>
              <a:t>TOT mode</a:t>
            </a:r>
          </a:p>
          <a:p>
            <a:pPr marL="180975" indent="-180975"/>
            <a:endParaRPr lang="en-US" sz="1600" smtClean="0"/>
          </a:p>
          <a:p>
            <a:pPr marL="180975" indent="-180975"/>
            <a:r>
              <a:rPr lang="en-US" sz="1600" smtClean="0"/>
              <a:t>z &lt; 5 mm</a:t>
            </a:r>
          </a:p>
          <a:p>
            <a:pPr marL="180975" indent="-180975"/>
            <a:endParaRPr lang="en-US" sz="1600" smtClean="0"/>
          </a:p>
          <a:p>
            <a:pPr marL="180975" indent="-180975"/>
            <a:r>
              <a:rPr lang="en-US" sz="1600" smtClean="0"/>
              <a:t>V</a:t>
            </a:r>
            <a:r>
              <a:rPr lang="en-US" sz="1600" baseline="-25000" smtClean="0"/>
              <a:t>mesh</a:t>
            </a:r>
            <a:r>
              <a:rPr lang="en-US" sz="1600" smtClean="0"/>
              <a:t> = -450 V</a:t>
            </a:r>
          </a:p>
          <a:p>
            <a:pPr marL="180975" indent="-180975"/>
            <a:endParaRPr lang="en-US" sz="1600" smtClean="0"/>
          </a:p>
          <a:p>
            <a:pPr marL="180975" indent="-180975"/>
            <a:r>
              <a:rPr lang="en-US" sz="1600" smtClean="0"/>
              <a:t>t</a:t>
            </a:r>
            <a:r>
              <a:rPr lang="en-US" sz="1600" baseline="-25000" smtClean="0"/>
              <a:t>shutter</a:t>
            </a:r>
            <a:r>
              <a:rPr lang="en-US" sz="1600" smtClean="0"/>
              <a:t> = 0.2 s</a:t>
            </a:r>
          </a:p>
          <a:p>
            <a:pPr marL="180975" indent="-180975"/>
            <a:endParaRPr lang="en-US" sz="1600" smtClean="0"/>
          </a:p>
          <a:p>
            <a:pPr marL="180975" indent="-180975"/>
            <a:endParaRPr lang="en-US" sz="1600"/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017713" y="685800"/>
            <a:ext cx="6985000" cy="5645150"/>
            <a:chOff x="1271" y="432"/>
            <a:chExt cx="4400" cy="3556"/>
          </a:xfrm>
        </p:grpSpPr>
        <p:pic>
          <p:nvPicPr>
            <p:cNvPr id="9" name="Picture 4" descr="2008-06-15_22412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1" y="432"/>
              <a:ext cx="4400" cy="3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6"/>
            <p:cNvSpPr>
              <a:spLocks noChangeAspect="1" noChangeArrowheads="1"/>
            </p:cNvSpPr>
            <p:nvPr/>
          </p:nvSpPr>
          <p:spPr bwMode="auto">
            <a:xfrm>
              <a:off x="2381" y="2184"/>
              <a:ext cx="452" cy="452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Bell MT" pitchFamily="18" charset="0"/>
              </a:endParaRPr>
            </a:p>
          </p:txBody>
        </p:sp>
      </p:grp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127000" y="673100"/>
            <a:ext cx="8875713" cy="5657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Bell MT" pitchFamily="18" charset="0"/>
            </a:endParaRPr>
          </a:p>
        </p:txBody>
      </p:sp>
      <p:pic>
        <p:nvPicPr>
          <p:cNvPr id="12" name="Picture 5" descr="image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3" r="8789"/>
          <a:stretch>
            <a:fillRect/>
          </a:stretch>
        </p:blipFill>
        <p:spPr bwMode="auto">
          <a:xfrm>
            <a:off x="3424238" y="609600"/>
            <a:ext cx="5603875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ine 8"/>
          <p:cNvSpPr>
            <a:spLocks noChangeAspect="1" noChangeShapeType="1"/>
          </p:cNvSpPr>
          <p:nvPr/>
        </p:nvSpPr>
        <p:spPr bwMode="auto">
          <a:xfrm flipH="1" flipV="1">
            <a:off x="5740400" y="2654300"/>
            <a:ext cx="1860550" cy="1077913"/>
          </a:xfrm>
          <a:prstGeom prst="line">
            <a:avLst/>
          </a:prstGeom>
          <a:noFill/>
          <a:ln w="254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Bell MT" pitchFamily="18" charset="0"/>
            </a:endParaRP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 flipH="1" flipV="1">
            <a:off x="5422900" y="2908300"/>
            <a:ext cx="2387600" cy="80803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Bell MT" pitchFamily="18" charset="0"/>
            </a:endParaRP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263525" y="1216025"/>
            <a:ext cx="3157146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tabLst>
                <a:tab pos="17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>
              <a:tabLst>
                <a:tab pos="17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tabLst>
                <a:tab pos="17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tabLst>
                <a:tab pos="17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tabLst>
                <a:tab pos="17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 sz="1600" dirty="0">
                <a:solidFill>
                  <a:srgbClr val="000099"/>
                </a:solidFill>
                <a:latin typeface="Bell MT" pitchFamily="18" charset="0"/>
              </a:rPr>
              <a:t> Determination of the polarization</a:t>
            </a:r>
            <a:endParaRPr lang="en-US" sz="1000" dirty="0">
              <a:solidFill>
                <a:srgbClr val="000099"/>
              </a:solidFill>
              <a:latin typeface="Bell MT" pitchFamily="18" charset="0"/>
            </a:endParaRPr>
          </a:p>
          <a:p>
            <a:endParaRPr lang="en-US" sz="1000" dirty="0">
              <a:solidFill>
                <a:srgbClr val="000099"/>
              </a:solidFill>
              <a:latin typeface="Bell MT" pitchFamily="18" charset="0"/>
            </a:endParaRPr>
          </a:p>
          <a:p>
            <a:r>
              <a:rPr lang="en-US" sz="1600" dirty="0">
                <a:solidFill>
                  <a:srgbClr val="FF0000"/>
                </a:solidFill>
                <a:latin typeface="Bell MT" pitchFamily="18" charset="0"/>
              </a:rPr>
              <a:t>	</a:t>
            </a:r>
            <a:r>
              <a:rPr lang="en-US" sz="1600" dirty="0" err="1">
                <a:solidFill>
                  <a:srgbClr val="FF0000"/>
                </a:solidFill>
                <a:latin typeface="Bell MT" pitchFamily="18" charset="0"/>
              </a:rPr>
              <a:t>Barycentre</a:t>
            </a:r>
            <a:endParaRPr lang="en-US" sz="1600" dirty="0">
              <a:solidFill>
                <a:srgbClr val="FF0000"/>
              </a:solidFill>
              <a:latin typeface="Bell MT" pitchFamily="18" charset="0"/>
            </a:endParaRPr>
          </a:p>
          <a:p>
            <a:endParaRPr lang="en-US" sz="1000" dirty="0">
              <a:solidFill>
                <a:srgbClr val="FF0000"/>
              </a:solidFill>
              <a:latin typeface="Bell MT" pitchFamily="18" charset="0"/>
            </a:endParaRPr>
          </a:p>
          <a:p>
            <a:r>
              <a:rPr lang="en-US" sz="1600" dirty="0">
                <a:solidFill>
                  <a:srgbClr val="FF0000"/>
                </a:solidFill>
                <a:latin typeface="Bell MT" pitchFamily="18" charset="0"/>
              </a:rPr>
              <a:t>	Principal axis</a:t>
            </a:r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>
            <a:off x="98425" y="3082925"/>
            <a:ext cx="368300" cy="0"/>
          </a:xfrm>
          <a:prstGeom prst="line">
            <a:avLst/>
          </a:prstGeom>
          <a:noFill/>
          <a:ln w="254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Bell MT" pitchFamily="18" charset="0"/>
            </a:endParaRPr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>
            <a:off x="127000" y="2179638"/>
            <a:ext cx="3683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Bell MT" pitchFamily="18" charset="0"/>
            </a:endParaRPr>
          </a:p>
        </p:txBody>
      </p:sp>
      <p:sp>
        <p:nvSpPr>
          <p:cNvPr id="18" name="AutoShape 18"/>
          <p:cNvSpPr>
            <a:spLocks noChangeAspect="1" noChangeArrowheads="1"/>
          </p:cNvSpPr>
          <p:nvPr/>
        </p:nvSpPr>
        <p:spPr bwMode="auto">
          <a:xfrm>
            <a:off x="6616700" y="3263900"/>
            <a:ext cx="179388" cy="179388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solidFill>
                <a:srgbClr val="FF0000"/>
              </a:solidFill>
              <a:latin typeface="Bell MT" pitchFamily="18" charset="0"/>
            </a:endParaRPr>
          </a:p>
        </p:txBody>
      </p:sp>
      <p:sp>
        <p:nvSpPr>
          <p:cNvPr id="19" name="AutoShape 19"/>
          <p:cNvSpPr>
            <a:spLocks noChangeAspect="1" noChangeArrowheads="1"/>
          </p:cNvSpPr>
          <p:nvPr/>
        </p:nvSpPr>
        <p:spPr bwMode="auto">
          <a:xfrm>
            <a:off x="263525" y="1711325"/>
            <a:ext cx="179388" cy="179388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solidFill>
                <a:srgbClr val="FF0000"/>
              </a:solidFill>
              <a:latin typeface="Bell MT" pitchFamily="18" charset="0"/>
            </a:endParaRPr>
          </a:p>
        </p:txBody>
      </p:sp>
      <p:sp>
        <p:nvSpPr>
          <p:cNvPr id="20" name="AutoShape 20"/>
          <p:cNvSpPr>
            <a:spLocks noChangeAspect="1" noChangeArrowheads="1"/>
          </p:cNvSpPr>
          <p:nvPr/>
        </p:nvSpPr>
        <p:spPr bwMode="auto">
          <a:xfrm>
            <a:off x="203200" y="2589213"/>
            <a:ext cx="179388" cy="179387"/>
          </a:xfrm>
          <a:prstGeom prst="star4">
            <a:avLst>
              <a:gd name="adj" fmla="val 12500"/>
            </a:avLst>
          </a:prstGeom>
          <a:solidFill>
            <a:srgbClr val="006600"/>
          </a:solidFill>
          <a:ln w="952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solidFill>
                <a:srgbClr val="FF0000"/>
              </a:solidFill>
              <a:latin typeface="Bell MT" pitchFamily="18" charset="0"/>
            </a:endParaRPr>
          </a:p>
        </p:txBody>
      </p:sp>
      <p:sp>
        <p:nvSpPr>
          <p:cNvPr id="21" name="AutoShape 21"/>
          <p:cNvSpPr>
            <a:spLocks noChangeAspect="1" noChangeArrowheads="1"/>
          </p:cNvSpPr>
          <p:nvPr/>
        </p:nvSpPr>
        <p:spPr bwMode="auto">
          <a:xfrm>
            <a:off x="7150100" y="3441700"/>
            <a:ext cx="179388" cy="179388"/>
          </a:xfrm>
          <a:prstGeom prst="star4">
            <a:avLst>
              <a:gd name="adj" fmla="val 12500"/>
            </a:avLst>
          </a:prstGeom>
          <a:solidFill>
            <a:srgbClr val="006600"/>
          </a:solidFill>
          <a:ln w="952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solidFill>
                <a:srgbClr val="009900"/>
              </a:solidFill>
              <a:latin typeface="Bell MT" pitchFamily="18" charset="0"/>
            </a:endParaRPr>
          </a:p>
        </p:txBody>
      </p: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5376863" y="2547938"/>
            <a:ext cx="3254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sz="1800">
                <a:solidFill>
                  <a:srgbClr val="000099"/>
                </a:solidFill>
              </a:rPr>
              <a:t>φ</a:t>
            </a:r>
            <a:endParaRPr lang="fr-FR" sz="1800">
              <a:solidFill>
                <a:srgbClr val="000099"/>
              </a:solidFill>
              <a:latin typeface="Bell MT" pitchFamily="18" charset="0"/>
            </a:endParaRPr>
          </a:p>
        </p:txBody>
      </p:sp>
      <p:sp>
        <p:nvSpPr>
          <p:cNvPr id="23" name="Text Box 24"/>
          <p:cNvSpPr txBox="1">
            <a:spLocks noChangeArrowheads="1"/>
          </p:cNvSpPr>
          <p:nvPr/>
        </p:nvSpPr>
        <p:spPr bwMode="auto">
          <a:xfrm>
            <a:off x="273050" y="692150"/>
            <a:ext cx="3336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Tx/>
              <a:buChar char="•"/>
            </a:pPr>
            <a:r>
              <a:rPr lang="fr-FR" sz="1600" dirty="0">
                <a:solidFill>
                  <a:srgbClr val="000099"/>
                </a:solidFill>
                <a:latin typeface="Bell MT" pitchFamily="18" charset="0"/>
              </a:rPr>
              <a:t> </a:t>
            </a:r>
            <a:r>
              <a:rPr lang="fr-FR" sz="1600" dirty="0" err="1">
                <a:solidFill>
                  <a:srgbClr val="000099"/>
                </a:solidFill>
                <a:latin typeface="Bell MT" pitchFamily="18" charset="0"/>
              </a:rPr>
              <a:t>Identify</a:t>
            </a:r>
            <a:r>
              <a:rPr lang="fr-FR" sz="1600" dirty="0">
                <a:solidFill>
                  <a:srgbClr val="000099"/>
                </a:solidFill>
                <a:latin typeface="Bell MT" pitchFamily="18" charset="0"/>
              </a:rPr>
              <a:t> the cluster</a:t>
            </a:r>
          </a:p>
        </p:txBody>
      </p:sp>
      <p:sp>
        <p:nvSpPr>
          <p:cNvPr id="24" name="Text Box 26"/>
          <p:cNvSpPr txBox="1">
            <a:spLocks noChangeArrowheads="1"/>
          </p:cNvSpPr>
          <p:nvPr/>
        </p:nvSpPr>
        <p:spPr bwMode="auto">
          <a:xfrm>
            <a:off x="266700" y="4759325"/>
            <a:ext cx="393838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tabLst>
                <a:tab pos="17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>
              <a:tabLst>
                <a:tab pos="17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tabLst>
                <a:tab pos="17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tabLst>
                <a:tab pos="17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tabLst>
                <a:tab pos="17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 sz="1600">
                <a:solidFill>
                  <a:srgbClr val="000099"/>
                </a:solidFill>
                <a:latin typeface="Bell MT" pitchFamily="18" charset="0"/>
              </a:rPr>
              <a:t> Low E</a:t>
            </a:r>
            <a:r>
              <a:rPr lang="en-US" sz="1600" baseline="-25000">
                <a:solidFill>
                  <a:srgbClr val="000099"/>
                </a:solidFill>
                <a:latin typeface="Bell MT" pitchFamily="18" charset="0"/>
              </a:rPr>
              <a:t>k-edge</a:t>
            </a:r>
            <a:r>
              <a:rPr lang="en-US" sz="1600">
                <a:solidFill>
                  <a:srgbClr val="000099"/>
                </a:solidFill>
                <a:latin typeface="Bell MT" pitchFamily="18" charset="0"/>
              </a:rPr>
              <a:t> of Neon </a:t>
            </a:r>
            <a:r>
              <a:rPr lang="en-US" sz="1600">
                <a:solidFill>
                  <a:srgbClr val="000099"/>
                </a:solidFill>
                <a:latin typeface="Bell MT" pitchFamily="18" charset="0"/>
                <a:sym typeface="Wingdings" pitchFamily="2" charset="2"/>
              </a:rPr>
              <a:t> e</a:t>
            </a:r>
            <a:r>
              <a:rPr lang="en-US" sz="1600" baseline="-25000">
                <a:solidFill>
                  <a:srgbClr val="000099"/>
                </a:solidFill>
                <a:latin typeface="Bell MT" pitchFamily="18" charset="0"/>
                <a:sym typeface="Wingdings" pitchFamily="2" charset="2"/>
              </a:rPr>
              <a:t>auger</a:t>
            </a:r>
            <a:r>
              <a:rPr lang="en-US" sz="1600">
                <a:solidFill>
                  <a:srgbClr val="000099"/>
                </a:solidFill>
                <a:latin typeface="Bell MT" pitchFamily="18" charset="0"/>
                <a:sym typeface="Wingdings" pitchFamily="2" charset="2"/>
              </a:rPr>
              <a:t> are</a:t>
            </a:r>
          </a:p>
          <a:p>
            <a:r>
              <a:rPr lang="en-US" sz="1600">
                <a:solidFill>
                  <a:srgbClr val="000099"/>
                </a:solidFill>
                <a:latin typeface="Bell MT" pitchFamily="18" charset="0"/>
              </a:rPr>
              <a:t>	isotropically emitted with a small</a:t>
            </a:r>
          </a:p>
          <a:p>
            <a:r>
              <a:rPr lang="en-US" sz="1600">
                <a:solidFill>
                  <a:srgbClr val="000099"/>
                </a:solidFill>
                <a:latin typeface="Bell MT" pitchFamily="18" charset="0"/>
              </a:rPr>
              <a:t>	fraction of the photon energy</a:t>
            </a:r>
          </a:p>
          <a:p>
            <a:endParaRPr lang="en-US" sz="1600">
              <a:solidFill>
                <a:srgbClr val="000099"/>
              </a:solidFill>
              <a:latin typeface="Bell MT" pitchFamily="18" charset="0"/>
            </a:endParaRPr>
          </a:p>
          <a:p>
            <a:pPr>
              <a:buFontTx/>
              <a:buChar char="•"/>
            </a:pPr>
            <a:r>
              <a:rPr lang="en-US" sz="1600">
                <a:solidFill>
                  <a:srgbClr val="000099"/>
                </a:solidFill>
                <a:latin typeface="Bell MT" pitchFamily="18" charset="0"/>
              </a:rPr>
              <a:t> In low Z gas mixture tracks are</a:t>
            </a:r>
          </a:p>
          <a:p>
            <a:r>
              <a:rPr lang="en-US" sz="1600">
                <a:solidFill>
                  <a:srgbClr val="000099"/>
                </a:solidFill>
                <a:latin typeface="Bell MT" pitchFamily="18" charset="0"/>
              </a:rPr>
              <a:t>	longer so angular reconstruction is easier  </a:t>
            </a:r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268288" y="4244975"/>
            <a:ext cx="225093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tabLst>
                <a:tab pos="17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>
              <a:tabLst>
                <a:tab pos="17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tabLst>
                <a:tab pos="17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tabLst>
                <a:tab pos="17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tabLst>
                <a:tab pos="17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>
                <a:solidFill>
                  <a:srgbClr val="000099"/>
                </a:solidFill>
                <a:latin typeface="Bell MT" pitchFamily="18" charset="0"/>
              </a:rPr>
              <a:t>	φ photoemission angle</a:t>
            </a: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268288" y="2498725"/>
            <a:ext cx="3000758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tabLst>
                <a:tab pos="17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>
              <a:tabLst>
                <a:tab pos="17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tabLst>
                <a:tab pos="17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tabLst>
                <a:tab pos="17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tabLst>
                <a:tab pos="17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dirty="0">
                <a:solidFill>
                  <a:srgbClr val="009900"/>
                </a:solidFill>
                <a:latin typeface="Bell MT" pitchFamily="18" charset="0"/>
              </a:rPr>
              <a:t>	Reconstructed absorption point</a:t>
            </a:r>
          </a:p>
          <a:p>
            <a:endParaRPr lang="en-US" sz="1000" dirty="0">
              <a:solidFill>
                <a:srgbClr val="009900"/>
              </a:solidFill>
              <a:latin typeface="Bell MT" pitchFamily="18" charset="0"/>
            </a:endParaRPr>
          </a:p>
          <a:p>
            <a:r>
              <a:rPr lang="en-US" sz="1600" dirty="0">
                <a:solidFill>
                  <a:srgbClr val="009900"/>
                </a:solidFill>
                <a:latin typeface="Bell MT" pitchFamily="18" charset="0"/>
              </a:rPr>
              <a:t>	Reconstructed photoemission </a:t>
            </a:r>
          </a:p>
          <a:p>
            <a:r>
              <a:rPr lang="en-US" sz="1600" dirty="0">
                <a:solidFill>
                  <a:srgbClr val="009900"/>
                </a:solidFill>
                <a:latin typeface="Bell MT" pitchFamily="18" charset="0"/>
              </a:rPr>
              <a:t>	direction with identification</a:t>
            </a:r>
          </a:p>
          <a:p>
            <a:r>
              <a:rPr lang="en-US" sz="1600" dirty="0">
                <a:solidFill>
                  <a:srgbClr val="009900"/>
                </a:solidFill>
                <a:latin typeface="Bell MT" pitchFamily="18" charset="0"/>
              </a:rPr>
              <a:t>	of the absorption point and the</a:t>
            </a:r>
          </a:p>
          <a:p>
            <a:r>
              <a:rPr lang="en-US" sz="1600" dirty="0">
                <a:solidFill>
                  <a:srgbClr val="009900"/>
                </a:solidFill>
                <a:latin typeface="Bell MT" pitchFamily="18" charset="0"/>
              </a:rPr>
              <a:t>	removal of the final part </a:t>
            </a:r>
          </a:p>
          <a:p>
            <a:r>
              <a:rPr lang="en-US" sz="1600" dirty="0">
                <a:solidFill>
                  <a:srgbClr val="009900"/>
                </a:solidFill>
                <a:latin typeface="Bell MT" pitchFamily="18" charset="0"/>
              </a:rPr>
              <a:t>	of the track</a:t>
            </a:r>
          </a:p>
        </p:txBody>
      </p:sp>
      <p:sp>
        <p:nvSpPr>
          <p:cNvPr id="27" name="Text Box 32"/>
          <p:cNvSpPr txBox="1">
            <a:spLocks noChangeArrowheads="1"/>
          </p:cNvSpPr>
          <p:nvPr/>
        </p:nvSpPr>
        <p:spPr bwMode="auto">
          <a:xfrm>
            <a:off x="4485298" y="656304"/>
            <a:ext cx="424041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fr-FR" sz="1400" dirty="0" err="1">
                <a:solidFill>
                  <a:srgbClr val="0000FF"/>
                </a:solidFill>
                <a:latin typeface="Bell MT" pitchFamily="18" charset="0"/>
              </a:rPr>
              <a:t>Photoelection</a:t>
            </a:r>
            <a:r>
              <a:rPr lang="fr-FR" sz="1400" dirty="0">
                <a:solidFill>
                  <a:srgbClr val="0000FF"/>
                </a:solidFill>
                <a:latin typeface="Bell MT" pitchFamily="18" charset="0"/>
              </a:rPr>
              <a:t> + </a:t>
            </a:r>
            <a:r>
              <a:rPr lang="fr-FR" sz="1400" dirty="0" err="1">
                <a:solidFill>
                  <a:srgbClr val="0000FF"/>
                </a:solidFill>
                <a:latin typeface="Bell MT" pitchFamily="18" charset="0"/>
              </a:rPr>
              <a:t>e</a:t>
            </a:r>
            <a:r>
              <a:rPr lang="fr-FR" sz="1400" baseline="-25000" dirty="0" err="1">
                <a:solidFill>
                  <a:srgbClr val="0000FF"/>
                </a:solidFill>
                <a:latin typeface="Bell MT" pitchFamily="18" charset="0"/>
              </a:rPr>
              <a:t>auger</a:t>
            </a:r>
            <a:r>
              <a:rPr lang="fr-FR" sz="1400" dirty="0">
                <a:solidFill>
                  <a:srgbClr val="0000FF"/>
                </a:solidFill>
                <a:latin typeface="Bell MT" pitchFamily="18" charset="0"/>
              </a:rPr>
              <a:t> </a:t>
            </a:r>
            <a:r>
              <a:rPr lang="fr-FR" sz="1400" dirty="0" err="1">
                <a:solidFill>
                  <a:srgbClr val="0000FF"/>
                </a:solidFill>
                <a:latin typeface="Bell MT" pitchFamily="18" charset="0"/>
              </a:rPr>
              <a:t>track</a:t>
            </a:r>
            <a:r>
              <a:rPr lang="fr-FR" sz="1400" dirty="0">
                <a:solidFill>
                  <a:srgbClr val="0000FF"/>
                </a:solidFill>
                <a:latin typeface="Bell MT" pitchFamily="18" charset="0"/>
              </a:rPr>
              <a:t> in Neon+10 Isobutane</a:t>
            </a:r>
          </a:p>
        </p:txBody>
      </p:sp>
      <p:sp>
        <p:nvSpPr>
          <p:cNvPr id="28" name="Text Box 32"/>
          <p:cNvSpPr txBox="1">
            <a:spLocks noChangeArrowheads="1"/>
          </p:cNvSpPr>
          <p:nvPr/>
        </p:nvSpPr>
        <p:spPr bwMode="auto">
          <a:xfrm>
            <a:off x="5305796" y="6172200"/>
            <a:ext cx="28706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fr-FR" sz="1400" dirty="0" err="1" smtClean="0">
                <a:solidFill>
                  <a:srgbClr val="0000FF"/>
                </a:solidFill>
                <a:latin typeface="Bell MT" pitchFamily="18" charset="0"/>
              </a:rPr>
              <a:t>Attié</a:t>
            </a:r>
            <a:r>
              <a:rPr lang="fr-FR" sz="1400" dirty="0" smtClean="0">
                <a:solidFill>
                  <a:srgbClr val="0000FF"/>
                </a:solidFill>
                <a:latin typeface="Bell MT" pitchFamily="18" charset="0"/>
              </a:rPr>
              <a:t> </a:t>
            </a:r>
            <a:r>
              <a:rPr lang="fr-FR" sz="1400" i="1" dirty="0" smtClean="0">
                <a:solidFill>
                  <a:srgbClr val="0000FF"/>
                </a:solidFill>
                <a:latin typeface="Bell MT" pitchFamily="18" charset="0"/>
              </a:rPr>
              <a:t>et al.</a:t>
            </a:r>
            <a:r>
              <a:rPr lang="fr-FR" sz="1400" dirty="0" smtClean="0">
                <a:solidFill>
                  <a:srgbClr val="0000FF"/>
                </a:solidFill>
                <a:latin typeface="Bell MT" pitchFamily="18" charset="0"/>
              </a:rPr>
              <a:t>, NIMA 610 (2009) p. 178  </a:t>
            </a:r>
            <a:endParaRPr lang="fr-FR" sz="1400" dirty="0">
              <a:solidFill>
                <a:srgbClr val="0000FF"/>
              </a:solidFill>
              <a:latin typeface="Bell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58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20" grpId="0" animBg="1"/>
      <p:bldP spid="21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1" descr="D:\PROJETS\TPC\MEETINGS\2011\111206-08_WorkshopMicromegas_Saclay\Images\Lupberger\2010-M.Lupberger_DiplomaThesis_23_08_2010_Page_52_Image_00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693" y="2932666"/>
            <a:ext cx="27178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8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95" y="1566801"/>
            <a:ext cx="2701810" cy="672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 descr="D:\PROJETS\TPC\MEETINGS\2011\111206-08_WorkshopMicromegas_Saclay\Images\Lupberger\2010-M.Lupberger_DiplomaThesis_23_08_2010_Page_56_Image_00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04" y="2406654"/>
            <a:ext cx="6092589" cy="413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D:\PROJETS\TPC\MEETINGS\2011\111206-08_WorkshopMicromegas_Saclay\Images\Lupberger\2010-M.Lupberger_DiplomaThesis_23_08_2010_Page_56_Image_000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04" y="2406654"/>
            <a:ext cx="6092589" cy="413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D:\PROJETS\TPC\MEETINGS\2011\111206-08_WorkshopMicromegas_Saclay\Images\Lupberger\2010-M.Lupberger_DiplomaThesis_23_08_2010_Page_57_Image_00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04" y="2406654"/>
            <a:ext cx="6092589" cy="413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InGrid</a:t>
            </a:r>
            <a:r>
              <a:rPr lang="en-US" dirty="0" smtClean="0"/>
              <a:t>: Measurements </a:t>
            </a:r>
            <a:r>
              <a:rPr lang="en-US" dirty="0"/>
              <a:t>of primary statistics in gases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DFC05F9-AEAB-4292-9302-8848F52D948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R&amp;D in micropixel detectors – Worshop, December 8</a:t>
            </a:r>
            <a:r>
              <a:rPr lang="en-US" baseline="30000" smtClean="0"/>
              <a:t>th</a:t>
            </a:r>
            <a:r>
              <a:rPr lang="en-US" smtClean="0"/>
              <a:t>, 2011</a:t>
            </a:r>
            <a:endParaRPr lang="en-US" dirty="0"/>
          </a:p>
        </p:txBody>
      </p:sp>
      <p:pic>
        <p:nvPicPr>
          <p:cNvPr id="18" name="Picture 11" descr="D:\PROJETS\TPC\MEETINGS\2011\111206-08_WorkshopMicromegas_Saclay\Images\Lupberger\2010-M.Lupberger_DiplomaThesis_23_08_2010_Page_57_Image_000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00" y="2406650"/>
            <a:ext cx="6092589" cy="413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44463" y="627063"/>
            <a:ext cx="8999537" cy="129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/>
          <a:lstStyle/>
          <a:p>
            <a:pPr marL="174625" indent="-174625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D</a:t>
            </a:r>
            <a:r>
              <a:rPr lang="en-US" sz="1800" dirty="0">
                <a:solidFill>
                  <a:srgbClr val="000099"/>
                </a:solidFill>
                <a:latin typeface="Bell MT" pitchFamily="18" charset="0"/>
                <a:sym typeface="Wingdings" pitchFamily="2" charset="2"/>
              </a:rPr>
              <a:t>iffusion </a:t>
            </a:r>
            <a:r>
              <a:rPr lang="en-US" sz="1800" dirty="0" err="1">
                <a:solidFill>
                  <a:srgbClr val="000099"/>
                </a:solidFill>
                <a:latin typeface="Bell MT" pitchFamily="18" charset="0"/>
              </a:rPr>
              <a:t>σ</a:t>
            </a:r>
            <a:r>
              <a:rPr lang="en-US" sz="1800" baseline="-25000" dirty="0" err="1">
                <a:solidFill>
                  <a:srgbClr val="000099"/>
                </a:solidFill>
                <a:latin typeface="Bell MT" pitchFamily="18" charset="0"/>
              </a:rPr>
              <a:t>t</a:t>
            </a:r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 should be big enough to separate </a:t>
            </a:r>
            <a:r>
              <a:rPr lang="en-US" sz="1800" dirty="0" smtClean="0">
                <a:solidFill>
                  <a:srgbClr val="000099"/>
                </a:solidFill>
                <a:latin typeface="Bell MT" pitchFamily="18" charset="0"/>
              </a:rPr>
              <a:t>e-: cluster[1]=83.8</a:t>
            </a:r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% </a:t>
            </a:r>
            <a:r>
              <a:rPr lang="en-US" sz="1800" dirty="0" smtClean="0">
                <a:solidFill>
                  <a:srgbClr val="000099"/>
                </a:solidFill>
                <a:latin typeface="Bell MT" pitchFamily="18" charset="0"/>
              </a:rPr>
              <a:t>; cluster[2]= 11.4</a:t>
            </a:r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%</a:t>
            </a:r>
            <a:endParaRPr lang="en-US" sz="900" dirty="0">
              <a:solidFill>
                <a:srgbClr val="000099"/>
              </a:solidFill>
              <a:latin typeface="Bell MT" pitchFamily="18" charset="0"/>
            </a:endParaRPr>
          </a:p>
          <a:p>
            <a:pPr marL="174625" indent="-174625" algn="l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Study of primary electrons and </a:t>
            </a:r>
            <a:r>
              <a:rPr lang="en-US" sz="1800" dirty="0" err="1">
                <a:solidFill>
                  <a:srgbClr val="000099"/>
                </a:solidFill>
                <a:latin typeface="Bell MT" pitchFamily="18" charset="0"/>
              </a:rPr>
              <a:t>Fano</a:t>
            </a:r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 factor F using </a:t>
            </a:r>
            <a:r>
              <a:rPr lang="en-US" sz="1800" dirty="0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</a:t>
            </a:r>
            <a:r>
              <a:rPr lang="en-US" sz="1800" baseline="-25000" dirty="0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RMS</a:t>
            </a:r>
          </a:p>
          <a:p>
            <a:pPr marL="174625" indent="-174625" algn="l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solidFill>
                  <a:srgbClr val="000099"/>
                </a:solidFill>
                <a:latin typeface="Bell MT" pitchFamily="18" charset="0"/>
              </a:rPr>
              <a:t>Gain fluctuation of avalanche statistics accessible</a:t>
            </a:r>
            <a:endParaRPr lang="en-US" sz="1800" dirty="0">
              <a:solidFill>
                <a:srgbClr val="000099"/>
              </a:solidFill>
              <a:latin typeface="Bell MT" pitchFamily="18" charset="0"/>
            </a:endParaRPr>
          </a:p>
          <a:p>
            <a:pPr marL="174625" indent="-174625" algn="l">
              <a:lnSpc>
                <a:spcPct val="120000"/>
              </a:lnSpc>
              <a:spcBef>
                <a:spcPct val="20000"/>
              </a:spcBef>
            </a:pPr>
            <a:endParaRPr lang="en-US" sz="1800" dirty="0">
              <a:solidFill>
                <a:srgbClr val="000099"/>
              </a:solidFill>
              <a:latin typeface="Bell MT" pitchFamily="18" charset="0"/>
            </a:endParaRPr>
          </a:p>
        </p:txBody>
      </p:sp>
      <p:sp>
        <p:nvSpPr>
          <p:cNvPr id="26" name="Rectangle 15"/>
          <p:cNvSpPr>
            <a:spLocks noChangeArrowheads="1"/>
          </p:cNvSpPr>
          <p:nvPr/>
        </p:nvSpPr>
        <p:spPr bwMode="auto">
          <a:xfrm>
            <a:off x="6980589" y="6048769"/>
            <a:ext cx="1404007" cy="32428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/>
          <a:lstStyle/>
          <a:p>
            <a:pPr algn="l">
              <a:spcBef>
                <a:spcPct val="20000"/>
              </a:spcBef>
            </a:pPr>
            <a:r>
              <a:rPr lang="en-US" sz="1600" dirty="0" smtClean="0">
                <a:solidFill>
                  <a:srgbClr val="FF0000"/>
                </a:solidFill>
                <a:latin typeface="Bell MT" pitchFamily="18" charset="0"/>
                <a:sym typeface="Symbol"/>
              </a:rPr>
              <a:t></a:t>
            </a:r>
            <a:r>
              <a:rPr lang="en-US" sz="1600" baseline="-25000" dirty="0" smtClean="0">
                <a:solidFill>
                  <a:srgbClr val="FF0000"/>
                </a:solidFill>
                <a:latin typeface="Bell MT" pitchFamily="18" charset="0"/>
              </a:rPr>
              <a:t>FWHM</a:t>
            </a:r>
            <a:r>
              <a:rPr lang="en-US" sz="1600" dirty="0" smtClean="0">
                <a:solidFill>
                  <a:srgbClr val="FF0000"/>
                </a:solidFill>
                <a:latin typeface="Bell MT" pitchFamily="18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Bell MT" pitchFamily="18" charset="0"/>
              </a:rPr>
              <a:t>= </a:t>
            </a:r>
            <a:r>
              <a:rPr lang="en-US" sz="1600" dirty="0" smtClean="0">
                <a:solidFill>
                  <a:srgbClr val="FF0000"/>
                </a:solidFill>
                <a:latin typeface="Bell MT" pitchFamily="18" charset="0"/>
              </a:rPr>
              <a:t>10 %</a:t>
            </a:r>
            <a:endParaRPr lang="en-US" sz="1600" dirty="0">
              <a:solidFill>
                <a:srgbClr val="FF0000"/>
              </a:solidFill>
              <a:latin typeface="Bell MT" pitchFamily="18" charset="0"/>
            </a:endParaRPr>
          </a:p>
        </p:txBody>
      </p:sp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3786981" y="5588453"/>
            <a:ext cx="1714500" cy="466725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>
                <a:solidFill>
                  <a:schemeClr val="accent2"/>
                </a:solidFill>
                <a:latin typeface="Bell MT" pitchFamily="18" charset="0"/>
              </a:rPr>
              <a:t>Kβ-filtered spectrum with Cr foil</a:t>
            </a:r>
          </a:p>
        </p:txBody>
      </p:sp>
      <p:sp>
        <p:nvSpPr>
          <p:cNvPr id="30" name="Text Box 16"/>
          <p:cNvSpPr txBox="1">
            <a:spLocks noChangeArrowheads="1"/>
          </p:cNvSpPr>
          <p:nvPr/>
        </p:nvSpPr>
        <p:spPr bwMode="auto">
          <a:xfrm>
            <a:off x="505098" y="1913360"/>
            <a:ext cx="4486254" cy="335926"/>
          </a:xfrm>
          <a:prstGeom prst="rect">
            <a:avLst/>
          </a:prstGeom>
          <a:noFill/>
          <a:ln w="9525">
            <a:solidFill>
              <a:srgbClr val="478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 smtClean="0">
                <a:solidFill>
                  <a:srgbClr val="478F00"/>
                </a:solidFill>
                <a:latin typeface="Bell MT" pitchFamily="18" charset="0"/>
              </a:rPr>
              <a:t>TimePix+Ingrid+15 </a:t>
            </a:r>
            <a:r>
              <a:rPr lang="en-US" sz="1400" dirty="0" err="1">
                <a:solidFill>
                  <a:srgbClr val="478F00"/>
                </a:solidFill>
                <a:latin typeface="Bell MT" pitchFamily="18" charset="0"/>
              </a:rPr>
              <a:t>μm</a:t>
            </a:r>
            <a:r>
              <a:rPr lang="en-US" sz="1400" dirty="0">
                <a:solidFill>
                  <a:srgbClr val="478F00"/>
                </a:solidFill>
                <a:latin typeface="Bell MT" pitchFamily="18" charset="0"/>
              </a:rPr>
              <a:t> </a:t>
            </a:r>
            <a:r>
              <a:rPr lang="en-US" sz="1400" dirty="0" err="1">
                <a:solidFill>
                  <a:srgbClr val="478F00"/>
                </a:solidFill>
                <a:latin typeface="Bell MT" pitchFamily="18" charset="0"/>
              </a:rPr>
              <a:t>SiProt</a:t>
            </a:r>
            <a:r>
              <a:rPr lang="en-US" sz="1400" dirty="0">
                <a:solidFill>
                  <a:srgbClr val="478F00"/>
                </a:solidFill>
                <a:latin typeface="Bell MT" pitchFamily="18" charset="0"/>
              </a:rPr>
              <a:t> </a:t>
            </a:r>
            <a:r>
              <a:rPr lang="en-US" sz="1400" dirty="0" smtClean="0">
                <a:solidFill>
                  <a:srgbClr val="478F00"/>
                </a:solidFill>
                <a:latin typeface="Bell MT" pitchFamily="18" charset="0"/>
              </a:rPr>
              <a:t>in Argon </a:t>
            </a:r>
            <a:r>
              <a:rPr lang="en-US" sz="1400" dirty="0">
                <a:solidFill>
                  <a:srgbClr val="478F00"/>
                </a:solidFill>
                <a:latin typeface="Bell MT" pitchFamily="18" charset="0"/>
              </a:rPr>
              <a:t>+ 5% </a:t>
            </a:r>
            <a:r>
              <a:rPr lang="en-US" sz="1400" dirty="0" err="1">
                <a:solidFill>
                  <a:srgbClr val="478F00"/>
                </a:solidFill>
                <a:latin typeface="Bell MT" pitchFamily="18" charset="0"/>
              </a:rPr>
              <a:t>Isobutane</a:t>
            </a:r>
            <a:endParaRPr lang="fr-FR" sz="1400" dirty="0">
              <a:solidFill>
                <a:srgbClr val="478F00"/>
              </a:solidFill>
              <a:latin typeface="Bell MT" pitchFamily="18" charset="0"/>
            </a:endParaRPr>
          </a:p>
        </p:txBody>
      </p:sp>
      <p:sp>
        <p:nvSpPr>
          <p:cNvPr id="7" name="Ellipse 6"/>
          <p:cNvSpPr/>
          <p:nvPr/>
        </p:nvSpPr>
        <p:spPr bwMode="auto">
          <a:xfrm>
            <a:off x="7486644" y="3700566"/>
            <a:ext cx="828000" cy="828000"/>
          </a:xfrm>
          <a:prstGeom prst="ellipse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955971" y="3438852"/>
            <a:ext cx="1567543" cy="1513114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74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</a:t>
            </a:r>
            <a:r>
              <a:rPr lang="en-US" dirty="0" smtClean="0"/>
              <a:t>easurements of gas properties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DFC05F9-AEAB-4292-9302-8848F52D948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R&amp;D in micropixel detectors – Worshop, December 8</a:t>
            </a:r>
            <a:r>
              <a:rPr lang="en-US" baseline="30000" smtClean="0"/>
              <a:t>th</a:t>
            </a:r>
            <a:r>
              <a:rPr lang="en-US" smtClean="0"/>
              <a:t>, 2011</a:t>
            </a:r>
            <a:endParaRPr lang="en-US" dirty="0"/>
          </a:p>
        </p:txBody>
      </p:sp>
      <p:pic>
        <p:nvPicPr>
          <p:cNvPr id="6156" name="Picture 12" descr="D:\PROJETS\TPC\MEETINGS\2011\111206-08_WorkshopMicromegas_Saclay\Images\Lupberger\2010-M.Lupberger_DiplomaThesis_23_08_2010_Page_75_Image_00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62" y="3659187"/>
            <a:ext cx="3939988" cy="267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9" name="Picture 15" descr="D:\PROJETS\TPC\MEETINGS\2011\111206-08_WorkshopMicromegas_Saclay\Images\Lupberger\2010-M.Lupberger_DiplomaThesis_23_08_2010_Page_83_Image_00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3735387"/>
            <a:ext cx="4540250" cy="283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D:\PROJETS\TPC\MEETINGS\2011\111206-08_WorkshopMicromegas_Saclay\Images\Lupberger\2010-M.Lupberger_DiplomaThesis_23_08_2010_Page_83_Image_00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0" y="596898"/>
            <a:ext cx="4540250" cy="283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1" name="Picture 17" descr="D:\PROJETS\TPC\MEETINGS\2011\111206-08_WorkshopMicromegas_Saclay\Images\Lupberger\2010-M.Lupberger_DiplomaThesis_23_08_2010_Page_86_Image_00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39" y="590531"/>
            <a:ext cx="4065588" cy="304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D:\PROJETS\TPC\MEETINGS\2011\111206-08_WorkshopMicromegas_Saclay\Images\Lupberger\2010-M.Lupberger_DiplomaThesis_23_08_2010_Page_66_Image_00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574319"/>
            <a:ext cx="4540250" cy="28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PROJETS\TPC\MEETINGS\2011\111206-08_WorkshopMicromegas_Saclay\Images\Lupberger\2010-M.Lupberger_DiplomaThesis_23_08_2010_Page_70_Image_000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" y="3625320"/>
            <a:ext cx="4540250" cy="28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PROJETS\TPC\MEETINGS\2011\111206-08_WorkshopMicromegas_Saclay\Images\Lupberger\2010-M.Lupberger_DiplomaThesis_23_08_2010_Page_68_Image_000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016" y="3611695"/>
            <a:ext cx="4540250" cy="28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32"/>
          <p:cNvSpPr txBox="1">
            <a:spLocks noChangeArrowheads="1"/>
          </p:cNvSpPr>
          <p:nvPr/>
        </p:nvSpPr>
        <p:spPr bwMode="auto">
          <a:xfrm>
            <a:off x="1275662" y="6357133"/>
            <a:ext cx="28706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fr-FR" sz="1400" dirty="0" smtClean="0">
                <a:solidFill>
                  <a:srgbClr val="0000FF"/>
                </a:solidFill>
                <a:latin typeface="Bell MT" pitchFamily="18" charset="0"/>
              </a:rPr>
              <a:t>M. Lupberger, </a:t>
            </a:r>
            <a:r>
              <a:rPr lang="fr-FR" sz="1400" dirty="0" err="1" smtClean="0">
                <a:solidFill>
                  <a:srgbClr val="0000FF"/>
                </a:solidFill>
                <a:latin typeface="Bell MT" pitchFamily="18" charset="0"/>
              </a:rPr>
              <a:t>Diploma</a:t>
            </a:r>
            <a:r>
              <a:rPr lang="fr-FR" sz="1400" dirty="0" smtClean="0">
                <a:solidFill>
                  <a:srgbClr val="0000FF"/>
                </a:solidFill>
                <a:latin typeface="Bell MT" pitchFamily="18" charset="0"/>
              </a:rPr>
              <a:t> </a:t>
            </a:r>
            <a:r>
              <a:rPr lang="fr-FR" sz="1400" dirty="0" err="1" smtClean="0">
                <a:solidFill>
                  <a:srgbClr val="0000FF"/>
                </a:solidFill>
                <a:latin typeface="Bell MT" pitchFamily="18" charset="0"/>
              </a:rPr>
              <a:t>thesis</a:t>
            </a:r>
            <a:r>
              <a:rPr lang="fr-FR" sz="1400" dirty="0" smtClean="0">
                <a:solidFill>
                  <a:srgbClr val="0000FF"/>
                </a:solidFill>
                <a:latin typeface="Bell MT" pitchFamily="18" charset="0"/>
              </a:rPr>
              <a:t>, 2010  </a:t>
            </a:r>
            <a:endParaRPr lang="fr-FR" sz="1400" dirty="0">
              <a:solidFill>
                <a:srgbClr val="0000FF"/>
              </a:solidFill>
              <a:latin typeface="Bell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56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‘</a:t>
            </a:r>
            <a:r>
              <a:rPr lang="fr-FR" dirty="0" err="1" smtClean="0"/>
              <a:t>Octopuce</a:t>
            </a:r>
            <a:r>
              <a:rPr lang="fr-FR" dirty="0" smtClean="0"/>
              <a:t>’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DFC05F9-AEAB-4292-9302-8848F52D948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R&amp;D in </a:t>
            </a:r>
            <a:r>
              <a:rPr lang="en-US" dirty="0" err="1" smtClean="0"/>
              <a:t>micropixel</a:t>
            </a:r>
            <a:r>
              <a:rPr lang="en-US" dirty="0" smtClean="0"/>
              <a:t> detectors – </a:t>
            </a:r>
            <a:r>
              <a:rPr lang="en-US" dirty="0" err="1" smtClean="0"/>
              <a:t>Worshop</a:t>
            </a:r>
            <a:r>
              <a:rPr lang="en-US" dirty="0" smtClean="0"/>
              <a:t>, December 8</a:t>
            </a:r>
            <a:r>
              <a:rPr lang="en-US" baseline="30000" dirty="0" smtClean="0"/>
              <a:t>th</a:t>
            </a:r>
            <a:r>
              <a:rPr lang="en-US" dirty="0" smtClean="0"/>
              <a:t>, 2011</a:t>
            </a:r>
            <a:endParaRPr lang="en-US" dirty="0"/>
          </a:p>
        </p:txBody>
      </p:sp>
      <p:pic>
        <p:nvPicPr>
          <p:cNvPr id="9218" name="Picture 2" descr="D:\Ens-PCB TimePixPanel_V3-2_simplifié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49" y="523056"/>
            <a:ext cx="8640000" cy="611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673008" y="6262972"/>
            <a:ext cx="26917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000099"/>
                </a:solidFill>
                <a:latin typeface="Bell MT" pitchFamily="18" charset="0"/>
              </a:rPr>
              <a:t>Timepix</a:t>
            </a:r>
            <a:r>
              <a:rPr lang="fr-FR" sz="1200" dirty="0" smtClean="0">
                <a:solidFill>
                  <a:srgbClr val="000099"/>
                </a:solidFill>
                <a:latin typeface="Bell MT" pitchFamily="18" charset="0"/>
              </a:rPr>
              <a:t> </a:t>
            </a:r>
            <a:r>
              <a:rPr lang="fr-FR" sz="1200" dirty="0" smtClean="0">
                <a:solidFill>
                  <a:srgbClr val="000099"/>
                </a:solidFill>
                <a:latin typeface="Bell MT" pitchFamily="18" charset="0"/>
              </a:rPr>
              <a:t>pane for Large Prototype TPC</a:t>
            </a:r>
            <a:endParaRPr lang="en-US" sz="1200" dirty="0">
              <a:solidFill>
                <a:srgbClr val="000099"/>
              </a:solidFill>
              <a:latin typeface="Bell MT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563394" y="5884982"/>
            <a:ext cx="1268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000099"/>
                </a:solidFill>
                <a:latin typeface="Bell MT" pitchFamily="18" charset="0"/>
              </a:rPr>
              <a:t>Mezzanine </a:t>
            </a:r>
            <a:r>
              <a:rPr lang="fr-FR" sz="1200" dirty="0" err="1" smtClean="0">
                <a:solidFill>
                  <a:srgbClr val="000099"/>
                </a:solidFill>
                <a:latin typeface="Bell MT" pitchFamily="18" charset="0"/>
              </a:rPr>
              <a:t>board</a:t>
            </a:r>
            <a:endParaRPr lang="en-US" sz="1200" dirty="0">
              <a:solidFill>
                <a:srgbClr val="000099"/>
              </a:solidFill>
              <a:latin typeface="Bell MT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521234" y="5884981"/>
            <a:ext cx="1059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000099"/>
                </a:solidFill>
                <a:latin typeface="Bell MT" pitchFamily="18" charset="0"/>
              </a:rPr>
              <a:t>Mother</a:t>
            </a:r>
            <a:r>
              <a:rPr lang="fr-FR" sz="1200" dirty="0" smtClean="0">
                <a:solidFill>
                  <a:srgbClr val="000099"/>
                </a:solidFill>
                <a:latin typeface="Bell MT" pitchFamily="18" charset="0"/>
              </a:rPr>
              <a:t> </a:t>
            </a:r>
            <a:r>
              <a:rPr lang="fr-FR" sz="1200" dirty="0" err="1" smtClean="0">
                <a:solidFill>
                  <a:srgbClr val="000099"/>
                </a:solidFill>
                <a:latin typeface="Bell MT" pitchFamily="18" charset="0"/>
              </a:rPr>
              <a:t>board</a:t>
            </a:r>
            <a:endParaRPr lang="en-US" sz="1200" dirty="0">
              <a:solidFill>
                <a:srgbClr val="000099"/>
              </a:solidFill>
              <a:latin typeface="Bell MT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715794" y="1395713"/>
            <a:ext cx="8931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000099"/>
                </a:solidFill>
                <a:latin typeface="Bell MT" pitchFamily="18" charset="0"/>
              </a:rPr>
              <a:t>Guard</a:t>
            </a:r>
            <a:r>
              <a:rPr lang="fr-FR" sz="1200" dirty="0" smtClean="0">
                <a:solidFill>
                  <a:srgbClr val="000099"/>
                </a:solidFill>
                <a:latin typeface="Bell MT" pitchFamily="18" charset="0"/>
              </a:rPr>
              <a:t> ring</a:t>
            </a:r>
            <a:endParaRPr lang="en-US" sz="1200" dirty="0">
              <a:solidFill>
                <a:srgbClr val="000099"/>
              </a:solidFill>
              <a:latin typeface="Bell MT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46583" y="594232"/>
            <a:ext cx="578935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fr-FR" sz="1800" dirty="0" smtClean="0">
                <a:solidFill>
                  <a:srgbClr val="000099"/>
                </a:solidFill>
                <a:latin typeface="Bell MT" pitchFamily="18" charset="0"/>
              </a:rPr>
              <a:t>Chips </a:t>
            </a:r>
            <a:r>
              <a:rPr lang="fr-FR" sz="1800" dirty="0" smtClean="0">
                <a:solidFill>
                  <a:srgbClr val="000099"/>
                </a:solidFill>
                <a:latin typeface="Bell MT" pitchFamily="18" charset="0"/>
              </a:rPr>
              <a:t>on a m</a:t>
            </a:r>
            <a:r>
              <a:rPr lang="fr-FR" sz="1800" dirty="0" smtClean="0">
                <a:solidFill>
                  <a:srgbClr val="000099"/>
                </a:solidFill>
                <a:latin typeface="Bell MT" pitchFamily="18" charset="0"/>
              </a:rPr>
              <a:t>ezzanine </a:t>
            </a:r>
            <a:r>
              <a:rPr lang="fr-FR" sz="1800" dirty="0" err="1" smtClean="0">
                <a:solidFill>
                  <a:srgbClr val="000099"/>
                </a:solidFill>
                <a:latin typeface="Bell MT" pitchFamily="18" charset="0"/>
              </a:rPr>
              <a:t>board</a:t>
            </a:r>
            <a:r>
              <a:rPr lang="fr-FR" sz="1800" dirty="0" smtClean="0">
                <a:solidFill>
                  <a:srgbClr val="000099"/>
                </a:solidFill>
                <a:latin typeface="Bell MT" pitchFamily="18" charset="0"/>
              </a:rPr>
              <a:t> </a:t>
            </a:r>
            <a:r>
              <a:rPr lang="fr-FR" sz="1800" dirty="0" err="1" smtClean="0">
                <a:solidFill>
                  <a:srgbClr val="000099"/>
                </a:solidFill>
                <a:latin typeface="Bell MT" pitchFamily="18" charset="0"/>
              </a:rPr>
              <a:t>making</a:t>
            </a:r>
            <a:r>
              <a:rPr lang="fr-FR" sz="1800" dirty="0" smtClean="0">
                <a:solidFill>
                  <a:srgbClr val="000099"/>
                </a:solidFill>
                <a:latin typeface="Bell MT" pitchFamily="18" charset="0"/>
              </a:rPr>
              <a:t> </a:t>
            </a:r>
            <a:r>
              <a:rPr lang="fr-FR" sz="1800" dirty="0" err="1" smtClean="0">
                <a:solidFill>
                  <a:srgbClr val="000099"/>
                </a:solidFill>
                <a:latin typeface="Bell MT" pitchFamily="18" charset="0"/>
              </a:rPr>
              <a:t>wire</a:t>
            </a:r>
            <a:r>
              <a:rPr lang="fr-FR" sz="1800" dirty="0" smtClean="0">
                <a:solidFill>
                  <a:srgbClr val="000099"/>
                </a:solidFill>
                <a:latin typeface="Bell MT" pitchFamily="18" charset="0"/>
              </a:rPr>
              <a:t> </a:t>
            </a:r>
            <a:r>
              <a:rPr lang="fr-FR" sz="1800" dirty="0" err="1" smtClean="0">
                <a:solidFill>
                  <a:srgbClr val="000099"/>
                </a:solidFill>
                <a:latin typeface="Bell MT" pitchFamily="18" charset="0"/>
              </a:rPr>
              <a:t>bonding</a:t>
            </a:r>
            <a:r>
              <a:rPr lang="fr-FR" sz="1800" dirty="0" smtClean="0">
                <a:solidFill>
                  <a:srgbClr val="000099"/>
                </a:solidFill>
                <a:latin typeface="Bell MT" pitchFamily="18" charset="0"/>
              </a:rPr>
              <a:t> </a:t>
            </a:r>
            <a:r>
              <a:rPr lang="fr-FR" sz="1800" dirty="0" err="1" smtClean="0">
                <a:solidFill>
                  <a:srgbClr val="000099"/>
                </a:solidFill>
                <a:latin typeface="Bell MT" pitchFamily="18" charset="0"/>
              </a:rPr>
              <a:t>easier</a:t>
            </a:r>
            <a:r>
              <a:rPr lang="fr-FR" sz="1800" dirty="0" smtClean="0">
                <a:solidFill>
                  <a:srgbClr val="000099"/>
                </a:solidFill>
                <a:latin typeface="Bell MT" pitchFamily="18" charset="0"/>
              </a:rPr>
              <a:t>  </a:t>
            </a:r>
          </a:p>
          <a:p>
            <a:pPr marL="171450" indent="-171450">
              <a:buFont typeface="Arial" pitchFamily="34" charset="0"/>
              <a:buChar char="•"/>
            </a:pPr>
            <a:endParaRPr lang="fr-FR" sz="800" dirty="0">
              <a:solidFill>
                <a:srgbClr val="000099"/>
              </a:solidFill>
              <a:latin typeface="Bell MT" pitchFamily="18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fr-FR" sz="1800" dirty="0" smtClean="0">
                <a:solidFill>
                  <a:srgbClr val="000099"/>
                </a:solidFill>
                <a:latin typeface="Bell MT" pitchFamily="18" charset="0"/>
              </a:rPr>
              <a:t>Large Prototype compatible</a:t>
            </a:r>
          </a:p>
          <a:p>
            <a:pPr marL="171450" indent="-171450">
              <a:buFont typeface="Arial" pitchFamily="34" charset="0"/>
              <a:buChar char="•"/>
            </a:pPr>
            <a:endParaRPr lang="fr-FR" sz="800" dirty="0" smtClean="0">
              <a:solidFill>
                <a:srgbClr val="000099"/>
              </a:solidFill>
              <a:latin typeface="Bell MT" pitchFamily="18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fr-FR" sz="1800" dirty="0" err="1" smtClean="0">
                <a:solidFill>
                  <a:srgbClr val="000099"/>
                </a:solidFill>
                <a:latin typeface="Bell MT" pitchFamily="18" charset="0"/>
              </a:rPr>
              <a:t>Heat</a:t>
            </a:r>
            <a:r>
              <a:rPr lang="fr-FR" sz="1800" dirty="0" smtClean="0">
                <a:solidFill>
                  <a:srgbClr val="000099"/>
                </a:solidFill>
                <a:latin typeface="Bell MT" pitchFamily="18" charset="0"/>
              </a:rPr>
              <a:t> </a:t>
            </a:r>
            <a:r>
              <a:rPr lang="fr-FR" sz="1800" dirty="0" err="1" smtClean="0">
                <a:solidFill>
                  <a:srgbClr val="000099"/>
                </a:solidFill>
                <a:latin typeface="Bell MT" pitchFamily="18" charset="0"/>
              </a:rPr>
              <a:t>dissipator</a:t>
            </a:r>
            <a:endParaRPr lang="en-US" sz="1800" dirty="0">
              <a:solidFill>
                <a:srgbClr val="000099"/>
              </a:solidFill>
              <a:latin typeface="Bell MT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37" y="1883530"/>
            <a:ext cx="3096000" cy="3958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D:\Octopuce\RIMG008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51" y="4152009"/>
            <a:ext cx="288018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D:\Octopuce\RIMG008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12" y="1994597"/>
            <a:ext cx="288000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189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‘</a:t>
            </a:r>
            <a:r>
              <a:rPr lang="fr-FR" dirty="0" err="1" smtClean="0"/>
              <a:t>Octopuce</a:t>
            </a:r>
            <a:r>
              <a:rPr lang="fr-FR" dirty="0" smtClean="0"/>
              <a:t>’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DFC05F9-AEAB-4292-9302-8848F52D948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R&amp;D in micropixel detectors – Worshop, December 8</a:t>
            </a:r>
            <a:r>
              <a:rPr lang="en-US" baseline="30000" smtClean="0"/>
              <a:t>th</a:t>
            </a:r>
            <a:r>
              <a:rPr lang="en-US" smtClean="0"/>
              <a:t>, 2011</a:t>
            </a:r>
            <a:endParaRPr lang="en-US" dirty="0"/>
          </a:p>
        </p:txBody>
      </p:sp>
      <p:pic>
        <p:nvPicPr>
          <p:cNvPr id="7" name="Picture 2" descr="D:\Freiburg\Octopuce\P1010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82" y="676977"/>
            <a:ext cx="4423003" cy="3317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D:\Freiburg\Octopuce\octopuce_wholeGrid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659969"/>
            <a:ext cx="42306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D:\Freiburg\Octopuce\octopuce_chip1_HV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75" y="4630554"/>
            <a:ext cx="2399999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llipse 9"/>
          <p:cNvSpPr/>
          <p:nvPr/>
        </p:nvSpPr>
        <p:spPr>
          <a:xfrm>
            <a:off x="6038850" y="1272744"/>
            <a:ext cx="214313" cy="214313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latin typeface="Bell MT" pitchFamily="18" charset="0"/>
            </a:endParaRPr>
          </a:p>
        </p:txBody>
      </p:sp>
      <p:cxnSp>
        <p:nvCxnSpPr>
          <p:cNvPr id="11" name="Connecteur droit 10"/>
          <p:cNvCxnSpPr>
            <a:stCxn id="10" idx="3"/>
          </p:cNvCxnSpPr>
          <p:nvPr/>
        </p:nvCxnSpPr>
        <p:spPr>
          <a:xfrm rot="5400000">
            <a:off x="2361407" y="1022713"/>
            <a:ext cx="3276600" cy="4141787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Picture 5" descr="D:\Freiburg\Octopuce\octopuce_chip2_grid_hole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63" y="4652059"/>
            <a:ext cx="240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llipse 13"/>
          <p:cNvSpPr/>
          <p:nvPr/>
        </p:nvSpPr>
        <p:spPr>
          <a:xfrm>
            <a:off x="6764338" y="1745819"/>
            <a:ext cx="214312" cy="214313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latin typeface="Bell MT" pitchFamily="18" charset="0"/>
            </a:endParaRPr>
          </a:p>
        </p:txBody>
      </p:sp>
      <p:cxnSp>
        <p:nvCxnSpPr>
          <p:cNvPr id="15" name="Connecteur droit 14"/>
          <p:cNvCxnSpPr>
            <a:stCxn id="14" idx="5"/>
          </p:cNvCxnSpPr>
          <p:nvPr/>
        </p:nvCxnSpPr>
        <p:spPr>
          <a:xfrm rot="16200000" flipH="1">
            <a:off x="5929313" y="2945969"/>
            <a:ext cx="2946400" cy="911225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Picture 6" descr="D:\Freiburg\Octopuce\octopuce_chip3_grid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675" y="4630554"/>
            <a:ext cx="240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Ellipse 16"/>
          <p:cNvSpPr/>
          <p:nvPr/>
        </p:nvSpPr>
        <p:spPr>
          <a:xfrm>
            <a:off x="5781675" y="2188732"/>
            <a:ext cx="214313" cy="214312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latin typeface="Bell MT" pitchFamily="18" charset="0"/>
            </a:endParaRPr>
          </a:p>
        </p:txBody>
      </p:sp>
      <p:cxnSp>
        <p:nvCxnSpPr>
          <p:cNvPr id="18" name="Connecteur droit 17"/>
          <p:cNvCxnSpPr>
            <a:stCxn id="17" idx="4"/>
          </p:cNvCxnSpPr>
          <p:nvPr/>
        </p:nvCxnSpPr>
        <p:spPr>
          <a:xfrm rot="5400000">
            <a:off x="4387056" y="3516676"/>
            <a:ext cx="2614613" cy="38735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008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1"/>
          <p:cNvSpPr txBox="1">
            <a:spLocks/>
          </p:cNvSpPr>
          <p:nvPr/>
        </p:nvSpPr>
        <p:spPr bwMode="auto">
          <a:xfrm>
            <a:off x="685800" y="620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99"/>
                </a:solidFill>
                <a:latin typeface="Bell MT" pitchFamily="18" charset="0"/>
                <a:ea typeface="+mn-ea"/>
                <a:cs typeface="Arial" pitchFamily="34" charset="0"/>
              </a:defRPr>
            </a:lvl1pPr>
            <a:lvl2pPr marL="528638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2pPr>
            <a:lvl3pPr marL="8810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3pPr>
            <a:lvl4pPr marL="125253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4pPr>
            <a:lvl5pPr marL="161131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5pPr>
            <a:lvl6pPr marL="20685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257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829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401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 smtClean="0"/>
              <a:t>He/Iso 80/20</a:t>
            </a:r>
          </a:p>
          <a:p>
            <a:r>
              <a:rPr lang="fr-FR" dirty="0" err="1" smtClean="0"/>
              <a:t>V</a:t>
            </a:r>
            <a:r>
              <a:rPr lang="fr-FR" baseline="-25000" dirty="0" err="1" smtClean="0"/>
              <a:t>mesh</a:t>
            </a:r>
            <a:r>
              <a:rPr lang="fr-FR" dirty="0" smtClean="0"/>
              <a:t> = 380V</a:t>
            </a:r>
          </a:p>
          <a:p>
            <a:r>
              <a:rPr lang="fr-FR" dirty="0" smtClean="0"/>
              <a:t>Time mode</a:t>
            </a:r>
          </a:p>
          <a:p>
            <a:r>
              <a:rPr lang="fr-FR" dirty="0" err="1" smtClean="0"/>
              <a:t>Shutter</a:t>
            </a:r>
            <a:r>
              <a:rPr lang="fr-FR" dirty="0" smtClean="0"/>
              <a:t> Time: 100 us, </a:t>
            </a:r>
            <a:r>
              <a:rPr lang="fr-FR" dirty="0" err="1" smtClean="0"/>
              <a:t>start</a:t>
            </a:r>
            <a:r>
              <a:rPr lang="fr-FR" dirty="0" smtClean="0"/>
              <a:t> </a:t>
            </a:r>
            <a:r>
              <a:rPr lang="fr-FR" dirty="0" err="1" smtClean="0"/>
              <a:t>given</a:t>
            </a:r>
            <a:r>
              <a:rPr lang="fr-FR" dirty="0" smtClean="0"/>
              <a:t> by </a:t>
            </a:r>
            <a:r>
              <a:rPr lang="fr-FR" dirty="0" err="1" smtClean="0"/>
              <a:t>beam</a:t>
            </a:r>
            <a:r>
              <a:rPr lang="fr-FR" dirty="0" smtClean="0"/>
              <a:t> trigger</a:t>
            </a:r>
          </a:p>
          <a:p>
            <a:endParaRPr lang="fr-FR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Octopuce</a:t>
            </a:r>
            <a:r>
              <a:rPr lang="fr-FR" dirty="0" smtClean="0"/>
              <a:t> in the Large prototype TPC </a:t>
            </a:r>
            <a:r>
              <a:rPr lang="fr-FR" dirty="0" err="1" smtClean="0"/>
              <a:t>at</a:t>
            </a:r>
            <a:r>
              <a:rPr lang="fr-FR" dirty="0" smtClean="0"/>
              <a:t> 0T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DFC05F9-AEAB-4292-9302-8848F52D948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R&amp;D in micropixel detectors – Worshop, December 8</a:t>
            </a:r>
            <a:r>
              <a:rPr lang="en-US" baseline="30000" smtClean="0"/>
              <a:t>th</a:t>
            </a:r>
            <a:r>
              <a:rPr lang="en-US" smtClean="0"/>
              <a:t>, 2011</a:t>
            </a:r>
            <a:endParaRPr lang="en-US" dirty="0"/>
          </a:p>
        </p:txBody>
      </p:sp>
      <p:pic>
        <p:nvPicPr>
          <p:cNvPr id="8" name="Picture 2" descr="D:\@TODOLIST\RUN006_GIF\Octopuce_Animati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2201863"/>
            <a:ext cx="8888412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088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Octopuce</a:t>
            </a:r>
            <a:r>
              <a:rPr lang="fr-FR" dirty="0"/>
              <a:t> in the Large prototype TPC </a:t>
            </a:r>
            <a:r>
              <a:rPr lang="fr-FR" dirty="0" err="1"/>
              <a:t>at</a:t>
            </a:r>
            <a:r>
              <a:rPr lang="fr-FR" dirty="0"/>
              <a:t> </a:t>
            </a:r>
            <a:r>
              <a:rPr lang="fr-FR" dirty="0" smtClean="0"/>
              <a:t>1T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DFC05F9-AEAB-4292-9302-8848F52D948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R&amp;D in micropixel detectors – Worshop, December 8</a:t>
            </a:r>
            <a:r>
              <a:rPr lang="en-US" baseline="30000" smtClean="0"/>
              <a:t>th</a:t>
            </a:r>
            <a:r>
              <a:rPr lang="en-US" smtClean="0"/>
              <a:t>, 2011</a:t>
            </a:r>
            <a:endParaRPr lang="en-US" dirty="0"/>
          </a:p>
        </p:txBody>
      </p:sp>
      <p:pic>
        <p:nvPicPr>
          <p:cNvPr id="7" name="Picture 4" descr="D:\@TODOLIST\RUN019_Animati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2201863"/>
            <a:ext cx="8888412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contenu 1"/>
          <p:cNvSpPr>
            <a:spLocks noGrp="1"/>
          </p:cNvSpPr>
          <p:nvPr>
            <p:ph idx="1"/>
          </p:nvPr>
        </p:nvSpPr>
        <p:spPr>
          <a:xfrm>
            <a:off x="685800" y="620713"/>
            <a:ext cx="7772400" cy="4114800"/>
          </a:xfrm>
        </p:spPr>
        <p:txBody>
          <a:bodyPr/>
          <a:lstStyle/>
          <a:p>
            <a:r>
              <a:rPr lang="fr-FR" dirty="0" smtClean="0"/>
              <a:t>He/Iso 80/20</a:t>
            </a:r>
          </a:p>
          <a:p>
            <a:r>
              <a:rPr lang="fr-FR" dirty="0" err="1" smtClean="0"/>
              <a:t>V</a:t>
            </a:r>
            <a:r>
              <a:rPr lang="fr-FR" baseline="-25000" dirty="0" err="1" smtClean="0"/>
              <a:t>mesh</a:t>
            </a:r>
            <a:r>
              <a:rPr lang="fr-FR" dirty="0" smtClean="0"/>
              <a:t> = 380V</a:t>
            </a:r>
          </a:p>
          <a:p>
            <a:r>
              <a:rPr lang="fr-FR" dirty="0" smtClean="0"/>
              <a:t>Time mode</a:t>
            </a:r>
          </a:p>
          <a:p>
            <a:r>
              <a:rPr lang="fr-FR" dirty="0" err="1" smtClean="0"/>
              <a:t>Shutter</a:t>
            </a:r>
            <a:r>
              <a:rPr lang="fr-FR" dirty="0" smtClean="0"/>
              <a:t> Time: 100 us, </a:t>
            </a:r>
            <a:r>
              <a:rPr lang="fr-FR" dirty="0" err="1" smtClean="0"/>
              <a:t>start</a:t>
            </a:r>
            <a:r>
              <a:rPr lang="fr-FR" dirty="0" smtClean="0"/>
              <a:t> </a:t>
            </a:r>
            <a:r>
              <a:rPr lang="fr-FR" dirty="0" err="1" smtClean="0"/>
              <a:t>given</a:t>
            </a:r>
            <a:r>
              <a:rPr lang="fr-FR" dirty="0" smtClean="0"/>
              <a:t> by </a:t>
            </a:r>
            <a:r>
              <a:rPr lang="fr-FR" dirty="0" err="1" smtClean="0"/>
              <a:t>beam</a:t>
            </a:r>
            <a:r>
              <a:rPr lang="fr-FR" dirty="0" smtClean="0"/>
              <a:t> trigger</a:t>
            </a:r>
          </a:p>
          <a:p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09940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Outline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DFC05F9-AEAB-4292-9302-8848F52D948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R&amp;D in micropixel detectors – Worshop, December 8</a:t>
            </a:r>
            <a:r>
              <a:rPr lang="en-US" baseline="30000" smtClean="0"/>
              <a:t>th</a:t>
            </a:r>
            <a:r>
              <a:rPr lang="en-US" smtClean="0"/>
              <a:t>, 2011</a:t>
            </a:r>
            <a:endParaRPr lang="en-US" dirty="0"/>
          </a:p>
        </p:txBody>
      </p:sp>
      <p:sp>
        <p:nvSpPr>
          <p:cNvPr id="7" name="Espace réservé du contenu 1"/>
          <p:cNvSpPr txBox="1">
            <a:spLocks/>
          </p:cNvSpPr>
          <p:nvPr/>
        </p:nvSpPr>
        <p:spPr bwMode="auto">
          <a:xfrm>
            <a:off x="838200" y="760185"/>
            <a:ext cx="7772400" cy="568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99"/>
                </a:solidFill>
                <a:latin typeface="Bell MT" pitchFamily="18" charset="0"/>
                <a:ea typeface="+mn-ea"/>
                <a:cs typeface="Arial" pitchFamily="34" charset="0"/>
              </a:defRPr>
            </a:lvl1pPr>
            <a:lvl2pPr marL="528638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2pPr>
            <a:lvl3pPr marL="8810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3pPr>
            <a:lvl4pPr marL="125253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4pPr>
            <a:lvl5pPr marL="161131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5pPr>
            <a:lvl6pPr marL="20685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257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829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401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err="1" smtClean="0"/>
              <a:t>Timepix</a:t>
            </a:r>
            <a:r>
              <a:rPr lang="en-US" dirty="0" smtClean="0"/>
              <a:t>: a readout chip designed for gaseous detectors</a:t>
            </a:r>
          </a:p>
          <a:p>
            <a:endParaRPr lang="en-US" sz="1400" dirty="0" smtClean="0"/>
          </a:p>
          <a:p>
            <a:r>
              <a:rPr lang="en-US" dirty="0"/>
              <a:t>H</a:t>
            </a:r>
            <a:r>
              <a:rPr lang="en-US" dirty="0" smtClean="0"/>
              <a:t>istorical overview of this activity</a:t>
            </a:r>
          </a:p>
          <a:p>
            <a:pPr marL="0" indent="0">
              <a:buNone/>
            </a:pPr>
            <a:endParaRPr lang="en-US" sz="1400" dirty="0" smtClean="0"/>
          </a:p>
          <a:p>
            <a:r>
              <a:rPr lang="en-US" dirty="0" smtClean="0"/>
              <a:t>Applications using single electron efficiency:</a:t>
            </a:r>
          </a:p>
          <a:p>
            <a:pPr lvl="1"/>
            <a:r>
              <a:rPr lang="en-US" dirty="0" smtClean="0"/>
              <a:t>single chip: </a:t>
            </a:r>
          </a:p>
          <a:p>
            <a:pPr lvl="2"/>
            <a:r>
              <a:rPr lang="en-US" dirty="0" err="1"/>
              <a:t>p</a:t>
            </a:r>
            <a:r>
              <a:rPr lang="en-US" dirty="0" err="1" smtClean="0"/>
              <a:t>olarimetry</a:t>
            </a:r>
            <a:endParaRPr lang="en-US" dirty="0" smtClean="0"/>
          </a:p>
          <a:p>
            <a:pPr lvl="2"/>
            <a:r>
              <a:rPr lang="en-US" dirty="0" smtClean="0"/>
              <a:t>study of gas properties</a:t>
            </a:r>
          </a:p>
          <a:p>
            <a:pPr lvl="1"/>
            <a:r>
              <a:rPr lang="en-US" dirty="0" smtClean="0"/>
              <a:t>‘</a:t>
            </a:r>
            <a:r>
              <a:rPr lang="en-US" dirty="0" err="1" smtClean="0"/>
              <a:t>Octopuce</a:t>
            </a:r>
            <a:r>
              <a:rPr lang="en-US" dirty="0" smtClean="0"/>
              <a:t>’:</a:t>
            </a:r>
          </a:p>
          <a:p>
            <a:pPr lvl="2"/>
            <a:r>
              <a:rPr lang="en-US" dirty="0" smtClean="0"/>
              <a:t> tracking tools</a:t>
            </a:r>
          </a:p>
          <a:p>
            <a:pPr lvl="2"/>
            <a:r>
              <a:rPr lang="en-US" dirty="0" smtClean="0"/>
              <a:t>data analysis framework</a:t>
            </a:r>
            <a:endParaRPr lang="en-US" dirty="0" smtClean="0"/>
          </a:p>
          <a:p>
            <a:pPr lvl="1"/>
            <a:endParaRPr lang="en-US" sz="1400" dirty="0" smtClean="0"/>
          </a:p>
          <a:p>
            <a:r>
              <a:rPr lang="en-US" dirty="0" err="1" smtClean="0"/>
              <a:t>InGrid</a:t>
            </a:r>
            <a:r>
              <a:rPr lang="en-US" dirty="0" smtClean="0"/>
              <a:t> production: status and plans</a:t>
            </a:r>
          </a:p>
          <a:p>
            <a:pPr lvl="1"/>
            <a:endParaRPr lang="en-US" sz="1400" dirty="0" smtClean="0"/>
          </a:p>
          <a:p>
            <a:r>
              <a:rPr lang="en-US" dirty="0" smtClean="0"/>
              <a:t>R&amp;D relating to chip protection</a:t>
            </a:r>
          </a:p>
          <a:p>
            <a:pPr marL="354013" lvl="1" indent="0">
              <a:buFontTx/>
              <a:buNone/>
            </a:pPr>
            <a:endParaRPr lang="en-US" sz="1400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Conclusions and perspectives</a:t>
            </a:r>
          </a:p>
          <a:p>
            <a:pPr marL="354013" lvl="1" indent="0">
              <a:buFontTx/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74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85800" y="640443"/>
            <a:ext cx="7772400" cy="415471"/>
          </a:xfrm>
        </p:spPr>
        <p:txBody>
          <a:bodyPr/>
          <a:lstStyle/>
          <a:p>
            <a:r>
              <a:rPr lang="en-US" dirty="0" smtClean="0"/>
              <a:t>ROOT based analysis package developed by John Idarraga (LAL)</a:t>
            </a:r>
          </a:p>
          <a:p>
            <a:pPr lvl="1"/>
            <a:endParaRPr lang="en-US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MAFalda</a:t>
            </a:r>
            <a:r>
              <a:rPr lang="fr-FR" dirty="0" smtClean="0"/>
              <a:t>: </a:t>
            </a:r>
            <a:r>
              <a:rPr lang="en-US" dirty="0" err="1"/>
              <a:t>Medipix</a:t>
            </a:r>
            <a:r>
              <a:rPr lang="en-US" dirty="0"/>
              <a:t> </a:t>
            </a:r>
            <a:r>
              <a:rPr lang="en-US" dirty="0" smtClean="0"/>
              <a:t>Analysis Framework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DFC05F9-AEAB-4292-9302-8848F52D948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R&amp;D in micropixel detectors – Worshop, December 8</a:t>
            </a:r>
            <a:r>
              <a:rPr lang="en-US" baseline="30000" smtClean="0"/>
              <a:t>th</a:t>
            </a:r>
            <a:r>
              <a:rPr lang="en-US" smtClean="0"/>
              <a:t>, 2011</a:t>
            </a:r>
            <a:endParaRPr lang="en-US" dirty="0"/>
          </a:p>
        </p:txBody>
      </p:sp>
      <p:pic>
        <p:nvPicPr>
          <p:cNvPr id="7" name="Picture 8" descr="D:\PROJETS\TPC\MEETINGS\2011\111206-08_WorkshopMicromegas_Saclay\Images\reference_screensho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05" y="2960914"/>
            <a:ext cx="8317866" cy="352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PROJETS\TPC\MEETINGS\2011\111206-08_WorkshopMicromegas_Saclay\Images\fullMAFaldaScreensho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21" y="2239030"/>
            <a:ext cx="8158678" cy="429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ce réservé du contenu 1"/>
          <p:cNvSpPr txBox="1">
            <a:spLocks/>
          </p:cNvSpPr>
          <p:nvPr/>
        </p:nvSpPr>
        <p:spPr bwMode="auto">
          <a:xfrm>
            <a:off x="696686" y="1020536"/>
            <a:ext cx="7772400" cy="1113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99"/>
                </a:solidFill>
                <a:latin typeface="Bell MT" pitchFamily="18" charset="0"/>
                <a:ea typeface="+mn-ea"/>
                <a:cs typeface="Arial" pitchFamily="34" charset="0"/>
              </a:defRPr>
            </a:lvl1pPr>
            <a:lvl2pPr marL="528638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2pPr>
            <a:lvl3pPr marL="8810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3pPr>
            <a:lvl4pPr marL="125253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4pPr>
            <a:lvl5pPr marL="161131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5pPr>
            <a:lvl6pPr marL="20685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257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829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401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/>
              <a:t>C++ classes including processors:</a:t>
            </a:r>
          </a:p>
          <a:p>
            <a:pPr lvl="1"/>
            <a:r>
              <a:rPr lang="en-US" dirty="0" err="1" smtClean="0"/>
              <a:t>OctoCEA</a:t>
            </a:r>
            <a:r>
              <a:rPr lang="en-US" dirty="0" smtClean="0"/>
              <a:t> (define in a few minutes)</a:t>
            </a:r>
            <a:endParaRPr lang="en-US" dirty="0"/>
          </a:p>
          <a:p>
            <a:pPr lvl="1"/>
            <a:r>
              <a:rPr lang="en-US" dirty="0"/>
              <a:t>Pattern recognition of tracks for low energy threshold</a:t>
            </a:r>
          </a:p>
        </p:txBody>
      </p:sp>
    </p:spTree>
    <p:extLst>
      <p:ext uri="{BB962C8B-B14F-4D97-AF65-F5344CB8AC3E}">
        <p14:creationId xmlns:p14="http://schemas.microsoft.com/office/powerpoint/2010/main" val="184022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D:\PROJETS\TPC\MEETINGS\2011\111206-08_WorkshopMicromegas_Saclay\Images\Octopuce_highOccupancy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7"/>
          <a:stretch/>
        </p:blipFill>
        <p:spPr bwMode="auto">
          <a:xfrm>
            <a:off x="228588" y="464657"/>
            <a:ext cx="3960000" cy="313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MAFalda</a:t>
            </a:r>
            <a:r>
              <a:rPr lang="fr-FR" dirty="0" smtClean="0"/>
              <a:t>: first </a:t>
            </a:r>
            <a:r>
              <a:rPr lang="fr-FR" dirty="0" err="1" smtClean="0"/>
              <a:t>try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DFC05F9-AEAB-4292-9302-8848F52D948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R&amp;D in micropixel detectors – Worshop, December 8</a:t>
            </a:r>
            <a:r>
              <a:rPr lang="en-US" baseline="30000" smtClean="0"/>
              <a:t>th</a:t>
            </a:r>
            <a:r>
              <a:rPr lang="en-US" smtClean="0"/>
              <a:t>, 2011</a:t>
            </a:r>
            <a:endParaRPr lang="en-US" dirty="0"/>
          </a:p>
        </p:txBody>
      </p:sp>
      <p:pic>
        <p:nvPicPr>
          <p:cNvPr id="9" name="Picture 5" descr="D:\PROJETS\TPC\MEETINGS\2011\111206-08_WorkshopMicromegas_Saclay\Images\Octopuce_Track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"/>
          <a:stretch/>
        </p:blipFill>
        <p:spPr bwMode="auto">
          <a:xfrm>
            <a:off x="4744800" y="464657"/>
            <a:ext cx="3960000" cy="315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PROJETS\TPC\MEETINGS\2011\111206-08_WorkshopMicromegas_Saclay\Images\Octopuce_highOccupanc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34" y="3382056"/>
            <a:ext cx="3960000" cy="325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:\PROJETS\TPC\MEETINGS\2011\111206-08_WorkshopMicromegas_Saclay\Images\Octopuce_Track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800" y="3380793"/>
            <a:ext cx="3960000" cy="32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90680" y="5913685"/>
            <a:ext cx="17763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latin typeface="Bell MT" pitchFamily="18" charset="0"/>
              </a:rPr>
              <a:t>Thanks to </a:t>
            </a:r>
            <a:r>
              <a:rPr lang="en-US" sz="1200" dirty="0">
                <a:solidFill>
                  <a:srgbClr val="0000FF"/>
                </a:solidFill>
                <a:latin typeface="Bell MT" pitchFamily="18" charset="0"/>
              </a:rPr>
              <a:t>John Idarraga </a:t>
            </a:r>
          </a:p>
        </p:txBody>
      </p:sp>
    </p:spTree>
    <p:extLst>
      <p:ext uri="{BB962C8B-B14F-4D97-AF65-F5344CB8AC3E}">
        <p14:creationId xmlns:p14="http://schemas.microsoft.com/office/powerpoint/2010/main" val="310481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6686923"/>
              </p:ext>
            </p:extLst>
          </p:nvPr>
        </p:nvGraphicFramePr>
        <p:xfrm>
          <a:off x="627016" y="724742"/>
          <a:ext cx="7977053" cy="4598635"/>
        </p:xfrm>
        <a:graphic>
          <a:graphicData uri="http://schemas.openxmlformats.org/drawingml/2006/table">
            <a:tbl>
              <a:tblPr/>
              <a:tblGrid>
                <a:gridCol w="1088573"/>
                <a:gridCol w="1027611"/>
                <a:gridCol w="4200916"/>
                <a:gridCol w="1659953"/>
              </a:tblGrid>
              <a:tr h="24582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Interface</a:t>
                      </a:r>
                      <a:endParaRPr lang="en-US" sz="1400" b="1" dirty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dirty="0" err="1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Lab</a:t>
                      </a:r>
                      <a:endParaRPr lang="fr-FR" sz="1400" b="1" dirty="0" smtClean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400" b="1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Description</a:t>
                      </a:r>
                      <a:endParaRPr lang="en-US" sz="1400" b="1" dirty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dirty="0" err="1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Status</a:t>
                      </a:r>
                      <a:endParaRPr lang="en-US" sz="1400" b="1" dirty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4582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MUROS</a:t>
                      </a:r>
                      <a:endParaRPr lang="en-US" sz="1400" dirty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dirty="0" err="1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Nikhef</a:t>
                      </a:r>
                      <a:endParaRPr lang="en-US" sz="1400" dirty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r-FR" sz="1400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The first interface,</a:t>
                      </a:r>
                      <a:r>
                        <a:rPr lang="fr-FR" sz="1400" baseline="0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 NI </a:t>
                      </a:r>
                      <a:r>
                        <a:rPr lang="fr-FR" sz="1400" baseline="0" dirty="0" err="1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card</a:t>
                      </a:r>
                      <a:r>
                        <a:rPr lang="fr-FR" sz="1400" baseline="0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 </a:t>
                      </a:r>
                      <a:r>
                        <a:rPr lang="fr-FR" sz="1400" baseline="0" dirty="0" err="1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needed</a:t>
                      </a:r>
                      <a:r>
                        <a:rPr lang="fr-FR" sz="1400" baseline="0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, 8 chips max</a:t>
                      </a:r>
                      <a:endParaRPr lang="en-US" sz="1400" dirty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fr-FR" sz="1400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No longer </a:t>
                      </a:r>
                      <a:r>
                        <a:rPr lang="fr-FR" sz="1400" dirty="0" err="1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supported</a:t>
                      </a:r>
                      <a:endParaRPr lang="en-US" sz="1400" dirty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USB V1.1</a:t>
                      </a:r>
                      <a:endParaRPr lang="en-US" sz="1400" dirty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fr-FR" sz="1400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IEAP (CZ)</a:t>
                      </a:r>
                      <a:endParaRPr lang="en-US" sz="1400" dirty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First version distributed to Medipix2 users. Supports all versions of Medipix2. </a:t>
                      </a:r>
                      <a:r>
                        <a:rPr lang="en-US" sz="1400" dirty="0" err="1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TimePix</a:t>
                      </a:r>
                      <a:r>
                        <a:rPr lang="en-US" sz="1400" dirty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 support is just partial. </a:t>
                      </a:r>
                    </a:p>
                  </a:txBody>
                  <a:tcPr marL="25879" marR="25879" marT="12940" marB="129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Available</a:t>
                      </a:r>
                      <a:endParaRPr lang="en-US" sz="1400" dirty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USB V1.2</a:t>
                      </a:r>
                      <a:endParaRPr lang="en-US" sz="1400" dirty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400" dirty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Slightly improved version: Power voltage recovery implemented</a:t>
                      </a:r>
                      <a:r>
                        <a:rPr lang="en-US" sz="1400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.</a:t>
                      </a:r>
                      <a:endParaRPr lang="en-US" sz="1400" dirty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Abandoned</a:t>
                      </a:r>
                      <a:endParaRPr lang="en-US" sz="1400" dirty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5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USB V1.22</a:t>
                      </a:r>
                      <a:endParaRPr lang="en-US" sz="1400" dirty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400" dirty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Currently distributed version. Full support of </a:t>
                      </a:r>
                      <a:r>
                        <a:rPr lang="en-US" sz="1400" dirty="0" err="1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TimePix</a:t>
                      </a:r>
                      <a:r>
                        <a:rPr lang="en-US" sz="1400" dirty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 with selectable clock frequency (10, 20, 40 and 80 MHz), spectroscopic module integrated</a:t>
                      </a:r>
                      <a:r>
                        <a:rPr lang="en-US" sz="1400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.</a:t>
                      </a:r>
                      <a:endParaRPr lang="en-US" sz="1400" dirty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Available</a:t>
                      </a:r>
                      <a:endParaRPr lang="en-US" sz="1400" dirty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5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USB Lite</a:t>
                      </a:r>
                      <a:r>
                        <a:rPr lang="en-US" sz="1400" dirty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/>
                      </a:r>
                      <a:br>
                        <a:rPr lang="en-US" sz="1400" dirty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</a:br>
                      <a:r>
                        <a:rPr lang="en-US" sz="1400" dirty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Ver. 1.3 </a:t>
                      </a: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400" dirty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Very compact size of 60 x 15 mm.. The interface (ver. 1.2) and Medipix2 (MXR) chip share the same PCB. </a:t>
                      </a:r>
                    </a:p>
                  </a:txBody>
                  <a:tcPr marL="25879" marR="25879" marT="12940" marB="129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First batch being </a:t>
                      </a:r>
                      <a:r>
                        <a:rPr lang="en-US" sz="1400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manufactured</a:t>
                      </a:r>
                      <a:endParaRPr lang="en-US" sz="1400" dirty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20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USB RUIN</a:t>
                      </a:r>
                      <a:r>
                        <a:rPr lang="en-US" sz="1400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/>
                      </a:r>
                      <a:br>
                        <a:rPr lang="en-US" sz="1400" dirty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</a:br>
                      <a:r>
                        <a:rPr lang="en-US" sz="1400" dirty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Ver. 2.0</a:t>
                      </a: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400" dirty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DSP driven. </a:t>
                      </a:r>
                      <a:r>
                        <a:rPr lang="en-US" sz="1400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Equipped </a:t>
                      </a:r>
                      <a:r>
                        <a:rPr lang="en-US" sz="1400" dirty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with 128 MB memory DDR2, USB2.0 interface and 1 </a:t>
                      </a:r>
                      <a:r>
                        <a:rPr lang="en-US" sz="1400" dirty="0" err="1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Gbps</a:t>
                      </a:r>
                      <a:r>
                        <a:rPr lang="en-US" sz="1400" dirty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Ethernet </a:t>
                      </a:r>
                      <a:r>
                        <a:rPr lang="en-US" sz="1400" dirty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adapter. Supports all chips and </a:t>
                      </a:r>
                      <a:r>
                        <a:rPr lang="en-US" sz="1400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communication </a:t>
                      </a:r>
                      <a:r>
                        <a:rPr lang="en-US" sz="1400" dirty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modes (serial and parallel) at highest frequencies supported by chip itself. Prototype is fully tested</a:t>
                      </a:r>
                      <a:r>
                        <a:rPr lang="en-US" sz="1400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.</a:t>
                      </a:r>
                      <a:endParaRPr lang="en-US" sz="1400" dirty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Preparation phase</a:t>
                      </a:r>
                      <a:br>
                        <a:rPr lang="en-US" sz="1400" dirty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</a:br>
                      <a:endParaRPr lang="en-US" sz="1400" dirty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5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USB </a:t>
                      </a:r>
                      <a:r>
                        <a:rPr lang="en-US" sz="1400" b="1" dirty="0" err="1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FITPix</a:t>
                      </a:r>
                      <a:r>
                        <a:rPr lang="en-US" sz="1400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/>
                      </a:r>
                      <a:br>
                        <a:rPr lang="en-US" sz="1400" dirty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</a:br>
                      <a:r>
                        <a:rPr lang="en-US" sz="1400" dirty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Ver. 1.0</a:t>
                      </a: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400" dirty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FPGA driven, USB2.0 interface. Supports all chips (Medipix2, </a:t>
                      </a:r>
                      <a:r>
                        <a:rPr lang="en-US" sz="1400" dirty="0" err="1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Timepix</a:t>
                      </a:r>
                      <a:r>
                        <a:rPr lang="en-US" sz="1400" dirty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, Medipix3). Uses serial interface allowing 90 frames per second (for single chip</a:t>
                      </a:r>
                      <a:r>
                        <a:rPr lang="en-US" sz="1400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).</a:t>
                      </a:r>
                      <a:endParaRPr lang="en-US" sz="1400" dirty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Available</a:t>
                      </a:r>
                      <a:endParaRPr lang="en-US" sz="1400" dirty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58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dirty="0" smtClean="0">
                          <a:solidFill>
                            <a:srgbClr val="0000FF"/>
                          </a:solidFill>
                          <a:effectLst/>
                          <a:latin typeface="Bell MT" pitchFamily="18" charset="0"/>
                        </a:rPr>
                        <a:t>FPGA </a:t>
                      </a:r>
                      <a:r>
                        <a:rPr lang="fr-FR" sz="1400" dirty="0" err="1" smtClean="0">
                          <a:solidFill>
                            <a:srgbClr val="0000FF"/>
                          </a:solidFill>
                          <a:effectLst/>
                          <a:latin typeface="Bell MT" pitchFamily="18" charset="0"/>
                        </a:rPr>
                        <a:t>based</a:t>
                      </a:r>
                      <a:endParaRPr lang="en-US" sz="1400" dirty="0">
                        <a:solidFill>
                          <a:srgbClr val="0000FF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dirty="0" smtClean="0">
                          <a:solidFill>
                            <a:srgbClr val="0000FF"/>
                          </a:solidFill>
                          <a:effectLst/>
                          <a:latin typeface="Bell MT" pitchFamily="18" charset="0"/>
                        </a:rPr>
                        <a:t>Bonn </a:t>
                      </a:r>
                      <a:r>
                        <a:rPr lang="fr-FR" sz="1400" dirty="0" err="1" smtClean="0">
                          <a:solidFill>
                            <a:srgbClr val="0000FF"/>
                          </a:solidFill>
                          <a:effectLst/>
                          <a:latin typeface="Bell MT" pitchFamily="18" charset="0"/>
                        </a:rPr>
                        <a:t>Univ</a:t>
                      </a:r>
                      <a:r>
                        <a:rPr lang="fr-FR" sz="1400" dirty="0" smtClean="0">
                          <a:solidFill>
                            <a:srgbClr val="0000FF"/>
                          </a:solidFill>
                          <a:effectLst/>
                          <a:latin typeface="Bell MT" pitchFamily="18" charset="0"/>
                        </a:rPr>
                        <a:t>.</a:t>
                      </a:r>
                      <a:endParaRPr lang="en-US" sz="1400" dirty="0">
                        <a:solidFill>
                          <a:srgbClr val="0000FF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1400" dirty="0" smtClean="0">
                          <a:solidFill>
                            <a:srgbClr val="0000FF"/>
                          </a:solidFill>
                          <a:effectLst/>
                          <a:latin typeface="Bell MT" pitchFamily="18" charset="0"/>
                        </a:rPr>
                        <a:t>FPGA </a:t>
                      </a:r>
                      <a:r>
                        <a:rPr lang="fr-FR" sz="1400" dirty="0" err="1" smtClean="0">
                          <a:solidFill>
                            <a:srgbClr val="0000FF"/>
                          </a:solidFill>
                          <a:effectLst/>
                          <a:latin typeface="Bell MT" pitchFamily="18" charset="0"/>
                        </a:rPr>
                        <a:t>based</a:t>
                      </a:r>
                      <a:r>
                        <a:rPr lang="fr-FR" sz="1400" dirty="0" smtClean="0">
                          <a:solidFill>
                            <a:srgbClr val="0000FF"/>
                          </a:solidFill>
                          <a:effectLst/>
                          <a:latin typeface="Bell MT" pitchFamily="18" charset="0"/>
                        </a:rPr>
                        <a:t> on </a:t>
                      </a:r>
                      <a:r>
                        <a:rPr lang="fr-FR" sz="1400" dirty="0" err="1" smtClean="0">
                          <a:solidFill>
                            <a:srgbClr val="0000FF"/>
                          </a:solidFill>
                          <a:effectLst/>
                          <a:latin typeface="Bell MT" pitchFamily="18" charset="0"/>
                        </a:rPr>
                        <a:t>Virtex</a:t>
                      </a:r>
                      <a:r>
                        <a:rPr lang="fr-FR" sz="1400" baseline="0" dirty="0" smtClean="0">
                          <a:solidFill>
                            <a:srgbClr val="0000FF"/>
                          </a:solidFill>
                          <a:effectLst/>
                          <a:latin typeface="Bell MT" pitchFamily="18" charset="0"/>
                        </a:rPr>
                        <a:t> 5 </a:t>
                      </a:r>
                      <a:r>
                        <a:rPr lang="fr-FR" sz="1400" baseline="0" dirty="0" smtClean="0">
                          <a:solidFill>
                            <a:srgbClr val="0000FF"/>
                          </a:solidFill>
                          <a:effectLst/>
                          <a:latin typeface="Bell MT" pitchFamily="18" charset="0"/>
                          <a:sym typeface="Wingdings" pitchFamily="2" charset="2"/>
                        </a:rPr>
                        <a:t> </a:t>
                      </a:r>
                      <a:r>
                        <a:rPr lang="fr-FR" sz="1400" baseline="0" dirty="0" smtClean="0">
                          <a:solidFill>
                            <a:srgbClr val="0000FF"/>
                          </a:solidFill>
                          <a:effectLst/>
                          <a:latin typeface="Bell MT" pitchFamily="18" charset="0"/>
                        </a:rPr>
                        <a:t>6, must </a:t>
                      </a:r>
                      <a:r>
                        <a:rPr lang="fr-FR" sz="1400" baseline="0" dirty="0" err="1" smtClean="0">
                          <a:solidFill>
                            <a:srgbClr val="0000FF"/>
                          </a:solidFill>
                          <a:effectLst/>
                          <a:latin typeface="Bell MT" pitchFamily="18" charset="0"/>
                        </a:rPr>
                        <a:t>be</a:t>
                      </a:r>
                      <a:r>
                        <a:rPr lang="fr-FR" sz="1400" baseline="0" dirty="0" smtClean="0">
                          <a:solidFill>
                            <a:srgbClr val="0000FF"/>
                          </a:solidFill>
                          <a:effectLst/>
                          <a:latin typeface="Bell MT" pitchFamily="18" charset="0"/>
                        </a:rPr>
                        <a:t> adaptable to SRS</a:t>
                      </a:r>
                      <a:endParaRPr lang="en-US" sz="1400" dirty="0">
                        <a:solidFill>
                          <a:srgbClr val="0000FF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dirty="0" smtClean="0">
                          <a:solidFill>
                            <a:srgbClr val="0000FF"/>
                          </a:solidFill>
                          <a:effectLst/>
                          <a:latin typeface="Bell MT" pitchFamily="18" charset="0"/>
                        </a:rPr>
                        <a:t>In</a:t>
                      </a:r>
                      <a:r>
                        <a:rPr lang="fr-FR" sz="1400" baseline="0" dirty="0" smtClean="0">
                          <a:solidFill>
                            <a:srgbClr val="0000FF"/>
                          </a:solidFill>
                          <a:effectLst/>
                          <a:latin typeface="Bell MT" pitchFamily="18" charset="0"/>
                        </a:rPr>
                        <a:t> </a:t>
                      </a:r>
                      <a:r>
                        <a:rPr lang="fr-FR" sz="1400" baseline="0" dirty="0" err="1" smtClean="0">
                          <a:solidFill>
                            <a:srgbClr val="0000FF"/>
                          </a:solidFill>
                          <a:effectLst/>
                          <a:latin typeface="Bell MT" pitchFamily="18" charset="0"/>
                        </a:rPr>
                        <a:t>progress</a:t>
                      </a:r>
                      <a:endParaRPr lang="en-US" sz="1400" dirty="0">
                        <a:solidFill>
                          <a:srgbClr val="0000FF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Readout</a:t>
            </a:r>
            <a:r>
              <a:rPr lang="fr-FR" dirty="0" smtClean="0"/>
              <a:t> interface for </a:t>
            </a:r>
            <a:r>
              <a:rPr lang="fr-FR" dirty="0" err="1" smtClean="0"/>
              <a:t>Medipix</a:t>
            </a:r>
            <a:r>
              <a:rPr lang="fr-FR" dirty="0" smtClean="0"/>
              <a:t>/</a:t>
            </a:r>
            <a:r>
              <a:rPr lang="fr-FR" dirty="0" err="1" smtClean="0"/>
              <a:t>Timepix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DFC05F9-AEAB-4292-9302-8848F52D948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R&amp;D in micropixel detectors – Worshop, December 8</a:t>
            </a:r>
            <a:r>
              <a:rPr lang="en-US" baseline="30000" smtClean="0"/>
              <a:t>th</a:t>
            </a:r>
            <a:r>
              <a:rPr lang="en-US" smtClean="0"/>
              <a:t>, 2011</a:t>
            </a:r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4" t="4871" b="7111"/>
          <a:stretch>
            <a:fillRect/>
          </a:stretch>
        </p:blipFill>
        <p:spPr bwMode="auto">
          <a:xfrm>
            <a:off x="1108234" y="5480515"/>
            <a:ext cx="1193482" cy="95920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818" y="5501236"/>
            <a:ext cx="1245326" cy="1001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339" y="5408837"/>
            <a:ext cx="1177963" cy="1102564"/>
          </a:xfrm>
          <a:prstGeom prst="rect">
            <a:avLst/>
          </a:prstGeom>
        </p:spPr>
      </p:pic>
      <p:sp>
        <p:nvSpPr>
          <p:cNvPr id="9" name="Accolade ouvrante 8"/>
          <p:cNvSpPr/>
          <p:nvPr/>
        </p:nvSpPr>
        <p:spPr bwMode="auto">
          <a:xfrm>
            <a:off x="343987" y="1224643"/>
            <a:ext cx="235131" cy="3712028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 rot="16200000">
            <a:off x="-22638" y="2926768"/>
            <a:ext cx="524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000099"/>
                </a:solidFill>
                <a:latin typeface="Bell MT" pitchFamily="18" charset="0"/>
              </a:rPr>
              <a:t>USB</a:t>
            </a:r>
            <a:endParaRPr lang="en-US" sz="1400" dirty="0">
              <a:solidFill>
                <a:srgbClr val="000099"/>
              </a:solidFill>
              <a:latin typeface="Bell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54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Status</a:t>
            </a:r>
            <a:r>
              <a:rPr lang="fr-FR" dirty="0"/>
              <a:t> of the </a:t>
            </a:r>
            <a:r>
              <a:rPr lang="fr-FR" dirty="0" smtClean="0"/>
              <a:t>production in IZM (Bonn)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DFC05F9-AEAB-4292-9302-8848F52D948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R&amp;D in micropixel detectors – Worshop, December 8</a:t>
            </a:r>
            <a:r>
              <a:rPr lang="en-US" baseline="30000" smtClean="0"/>
              <a:t>th</a:t>
            </a:r>
            <a:r>
              <a:rPr lang="en-US" smtClean="0"/>
              <a:t>, 2011</a:t>
            </a:r>
            <a:endParaRPr lang="en-US" dirty="0"/>
          </a:p>
        </p:txBody>
      </p:sp>
      <p:pic>
        <p:nvPicPr>
          <p:cNvPr id="7" name="Picture 1" descr="integralFe55_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" t="2325" r="16388" b="2946"/>
          <a:stretch/>
        </p:blipFill>
        <p:spPr bwMode="auto">
          <a:xfrm>
            <a:off x="5560201" y="568310"/>
            <a:ext cx="3468591" cy="3177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 descr="1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41" y="2599634"/>
            <a:ext cx="5205844" cy="390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 descr="closedhol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201" y="3902576"/>
            <a:ext cx="3468591" cy="260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85725" y="568310"/>
            <a:ext cx="534082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7313" indent="-87313">
              <a:buFont typeface="Arial" pitchFamily="34" charset="0"/>
              <a:buChar char="•"/>
            </a:pPr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 First </a:t>
            </a:r>
            <a:r>
              <a:rPr lang="en-US" sz="1800" dirty="0" err="1" smtClean="0">
                <a:solidFill>
                  <a:srgbClr val="000099"/>
                </a:solidFill>
                <a:latin typeface="Bell MT" pitchFamily="18" charset="0"/>
              </a:rPr>
              <a:t>InGrid</a:t>
            </a:r>
            <a:r>
              <a:rPr lang="en-US" sz="1800" dirty="0" smtClean="0">
                <a:solidFill>
                  <a:srgbClr val="000099"/>
                </a:solidFill>
                <a:latin typeface="Bell MT" pitchFamily="18" charset="0"/>
              </a:rPr>
              <a:t> produced in </a:t>
            </a:r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August 2011 after one </a:t>
            </a:r>
            <a:r>
              <a:rPr lang="en-US" sz="1800" dirty="0" smtClean="0">
                <a:solidFill>
                  <a:srgbClr val="000099"/>
                </a:solidFill>
                <a:latin typeface="Bell MT" pitchFamily="18" charset="0"/>
              </a:rPr>
              <a:t>year:</a:t>
            </a:r>
          </a:p>
          <a:p>
            <a:pPr marL="87313" indent="-87313">
              <a:buFont typeface="Arial" pitchFamily="34" charset="0"/>
              <a:buChar char="•"/>
            </a:pPr>
            <a:endParaRPr lang="en-US" sz="1800" dirty="0">
              <a:solidFill>
                <a:srgbClr val="000099"/>
              </a:solidFill>
              <a:latin typeface="Bell MT" pitchFamily="18" charset="0"/>
            </a:endParaRPr>
          </a:p>
          <a:p>
            <a:r>
              <a:rPr lang="en-US" sz="1800" dirty="0" smtClean="0">
                <a:solidFill>
                  <a:srgbClr val="000099"/>
                </a:solidFill>
                <a:latin typeface="Bell MT" pitchFamily="18" charset="0"/>
              </a:rPr>
              <a:t>  - wire </a:t>
            </a:r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bonding pads covered with </a:t>
            </a:r>
            <a:r>
              <a:rPr lang="en-US" sz="1800" dirty="0" err="1" smtClean="0">
                <a:solidFill>
                  <a:srgbClr val="000099"/>
                </a:solidFill>
                <a:latin typeface="Bell MT" pitchFamily="18" charset="0"/>
              </a:rPr>
              <a:t>SiNi</a:t>
            </a:r>
            <a:r>
              <a:rPr lang="en-US" sz="1800" dirty="0" smtClean="0">
                <a:solidFill>
                  <a:srgbClr val="000099"/>
                </a:solidFill>
                <a:latin typeface="Bell MT" pitchFamily="18" charset="0"/>
              </a:rPr>
              <a:t> film</a:t>
            </a:r>
          </a:p>
          <a:p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 </a:t>
            </a:r>
            <a:r>
              <a:rPr lang="en-US" sz="1800" dirty="0" smtClean="0">
                <a:solidFill>
                  <a:srgbClr val="000099"/>
                </a:solidFill>
                <a:latin typeface="Bell MT" pitchFamily="18" charset="0"/>
              </a:rPr>
              <a:t> </a:t>
            </a:r>
          </a:p>
          <a:p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 </a:t>
            </a:r>
            <a:r>
              <a:rPr lang="en-US" sz="1800" dirty="0" smtClean="0">
                <a:solidFill>
                  <a:srgbClr val="000099"/>
                </a:solidFill>
                <a:latin typeface="Bell MT" pitchFamily="18" charset="0"/>
              </a:rPr>
              <a:t> - </a:t>
            </a:r>
            <a:r>
              <a:rPr lang="en-US" sz="1800" dirty="0" err="1" smtClean="0">
                <a:solidFill>
                  <a:srgbClr val="000099"/>
                </a:solidFill>
                <a:latin typeface="Bell MT" pitchFamily="18" charset="0"/>
              </a:rPr>
              <a:t>InGrid</a:t>
            </a:r>
            <a:r>
              <a:rPr lang="en-US" sz="1800" dirty="0" smtClean="0">
                <a:solidFill>
                  <a:srgbClr val="000099"/>
                </a:solidFill>
                <a:latin typeface="Bell MT" pitchFamily="18" charset="0"/>
              </a:rPr>
              <a:t> </a:t>
            </a:r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peel-off at edges (due to unfortunate last </a:t>
            </a:r>
            <a:endParaRPr lang="en-US" sz="1800" dirty="0" smtClean="0">
              <a:solidFill>
                <a:srgbClr val="000099"/>
              </a:solidFill>
              <a:latin typeface="Bell MT" pitchFamily="18" charset="0"/>
            </a:endParaRPr>
          </a:p>
          <a:p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 </a:t>
            </a:r>
            <a:r>
              <a:rPr lang="en-US" sz="1800" dirty="0" smtClean="0">
                <a:solidFill>
                  <a:srgbClr val="000099"/>
                </a:solidFill>
                <a:latin typeface="Bell MT" pitchFamily="18" charset="0"/>
              </a:rPr>
              <a:t>   correction </a:t>
            </a:r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treatment</a:t>
            </a:r>
            <a:r>
              <a:rPr lang="en-US" sz="1800" dirty="0" smtClean="0">
                <a:solidFill>
                  <a:srgbClr val="000099"/>
                </a:solidFill>
                <a:latin typeface="Bell MT" pitchFamily="18" charset="0"/>
              </a:rPr>
              <a:t>…..!)</a:t>
            </a:r>
          </a:p>
          <a:p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747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Timepix3 scope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DFC05F9-AEAB-4292-9302-8848F52D948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R&amp;D in micropixel detectors – Worshop, December 8</a:t>
            </a:r>
            <a:r>
              <a:rPr lang="en-US" baseline="30000" smtClean="0"/>
              <a:t>th</a:t>
            </a:r>
            <a:r>
              <a:rPr lang="en-US" smtClean="0"/>
              <a:t>, 2011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90005" y="625202"/>
            <a:ext cx="8303623" cy="5634084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1800" dirty="0" smtClean="0"/>
              <a:t>Several groups in the Medipix3 collaboration have shown interested in a new version of the </a:t>
            </a:r>
            <a:r>
              <a:rPr lang="en-US" sz="1800" dirty="0" err="1" smtClean="0"/>
              <a:t>Timepix</a:t>
            </a:r>
            <a:r>
              <a:rPr lang="en-US" sz="1800" dirty="0" smtClean="0"/>
              <a:t> → </a:t>
            </a:r>
            <a:r>
              <a:rPr lang="en-US" sz="1800" dirty="0" smtClean="0"/>
              <a:t>Timepix3 (</a:t>
            </a:r>
            <a:r>
              <a:rPr lang="en-US" sz="1800" dirty="0" smtClean="0">
                <a:sym typeface="Symbol"/>
              </a:rPr>
              <a:t></a:t>
            </a:r>
            <a:r>
              <a:rPr lang="en-US" sz="1800" dirty="0" err="1" smtClean="0"/>
              <a:t>Timepix</a:t>
            </a:r>
            <a:r>
              <a:rPr lang="en-US" sz="1800" dirty="0" smtClean="0"/>
              <a:t> v2)</a:t>
            </a:r>
            <a:endParaRPr lang="en-US" sz="1800" dirty="0" smtClean="0"/>
          </a:p>
          <a:p>
            <a:pPr>
              <a:lnSpc>
                <a:spcPct val="120000"/>
              </a:lnSpc>
            </a:pPr>
            <a:r>
              <a:rPr lang="en-US" sz="1800" dirty="0" smtClean="0"/>
              <a:t>Large range of applications (HEP and non-HEP):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/>
              <a:t>X-ray </a:t>
            </a:r>
            <a:r>
              <a:rPr lang="en-US" sz="1600" dirty="0"/>
              <a:t>radiography, X-ray </a:t>
            </a:r>
            <a:r>
              <a:rPr lang="en-US" sz="1600" dirty="0" err="1"/>
              <a:t>polarimetry</a:t>
            </a:r>
            <a:r>
              <a:rPr lang="en-US" sz="1600" dirty="0"/>
              <a:t>, low energy electron </a:t>
            </a:r>
            <a:r>
              <a:rPr lang="en-US" sz="1600" dirty="0" smtClean="0"/>
              <a:t>microscopy</a:t>
            </a:r>
            <a:endParaRPr lang="en-US" sz="1600" dirty="0"/>
          </a:p>
          <a:p>
            <a:pPr lvl="1">
              <a:lnSpc>
                <a:spcPct val="120000"/>
              </a:lnSpc>
            </a:pPr>
            <a:r>
              <a:rPr lang="en-US" sz="1600" dirty="0" smtClean="0"/>
              <a:t>Radiation </a:t>
            </a:r>
            <a:r>
              <a:rPr lang="en-US" sz="1600" dirty="0"/>
              <a:t>and beam monitors</a:t>
            </a:r>
            <a:r>
              <a:rPr lang="en-US" sz="1600" dirty="0" smtClean="0"/>
              <a:t>, </a:t>
            </a:r>
            <a:r>
              <a:rPr lang="en-US" sz="1600" dirty="0" err="1" smtClean="0"/>
              <a:t>dosimetry</a:t>
            </a:r>
            <a:endParaRPr lang="en-US" sz="1600" dirty="0" smtClean="0"/>
          </a:p>
          <a:p>
            <a:pPr lvl="1">
              <a:lnSpc>
                <a:spcPct val="120000"/>
              </a:lnSpc>
            </a:pPr>
            <a:r>
              <a:rPr lang="en-US" sz="1600" dirty="0"/>
              <a:t>3D gas detectors,</a:t>
            </a:r>
            <a:r>
              <a:rPr lang="en-US" sz="1600" b="1" dirty="0"/>
              <a:t> </a:t>
            </a:r>
            <a:r>
              <a:rPr lang="en-US" sz="1600" dirty="0"/>
              <a:t>neutrons, fission products </a:t>
            </a:r>
            <a:endParaRPr lang="en-US" sz="1600" dirty="0" smtClean="0"/>
          </a:p>
          <a:p>
            <a:pPr lvl="1">
              <a:lnSpc>
                <a:spcPct val="120000"/>
              </a:lnSpc>
            </a:pPr>
            <a:r>
              <a:rPr lang="en-US" sz="1600" dirty="0"/>
              <a:t>Gas detector, Compton camera, gamma polarization camera, fast neutron camera, ion/MIP telescope, nuclear fission, </a:t>
            </a:r>
            <a:r>
              <a:rPr lang="en-US" sz="1600" dirty="0" smtClean="0"/>
              <a:t>astrophysics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/>
              <a:t>Imaging  in neutron activation analysis, gamma polarization imaging based on Compton effect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/>
              <a:t>Neutrino physics</a:t>
            </a:r>
          </a:p>
          <a:p>
            <a:pPr>
              <a:lnSpc>
                <a:spcPct val="120000"/>
              </a:lnSpc>
            </a:pPr>
            <a:r>
              <a:rPr lang="en-US" sz="1800" dirty="0" smtClean="0"/>
              <a:t>Reuse many building blocks from Medipix3 chip (2009)</a:t>
            </a:r>
          </a:p>
          <a:p>
            <a:pPr>
              <a:lnSpc>
                <a:spcPct val="120000"/>
              </a:lnSpc>
            </a:pPr>
            <a:r>
              <a:rPr lang="en-US" sz="1800" dirty="0" smtClean="0">
                <a:solidFill>
                  <a:srgbClr val="FF0000"/>
                </a:solidFill>
              </a:rPr>
              <a:t>Main Linear Collider application: </a:t>
            </a:r>
            <a:r>
              <a:rPr lang="en-US" sz="1800" dirty="0" err="1" smtClean="0">
                <a:solidFill>
                  <a:srgbClr val="FF0000"/>
                </a:solidFill>
              </a:rPr>
              <a:t>pixelized</a:t>
            </a:r>
            <a:r>
              <a:rPr lang="en-US" sz="1800" dirty="0" smtClean="0">
                <a:solidFill>
                  <a:srgbClr val="FF0000"/>
                </a:solidFill>
              </a:rPr>
              <a:t> TPC readout</a:t>
            </a:r>
          </a:p>
          <a:p>
            <a:pPr>
              <a:lnSpc>
                <a:spcPct val="120000"/>
              </a:lnSpc>
            </a:pPr>
            <a:r>
              <a:rPr lang="en-US" sz="1800" dirty="0" smtClean="0"/>
              <a:t>Timepix3 is an approved project by the Medipix3 collaboration with </a:t>
            </a:r>
            <a:r>
              <a:rPr lang="en-US" sz="1800" dirty="0" smtClean="0"/>
              <a:t>an assigned </a:t>
            </a:r>
            <a:r>
              <a:rPr lang="en-US" sz="1800" dirty="0" smtClean="0"/>
              <a:t>budget (2-engineering runs)</a:t>
            </a:r>
          </a:p>
          <a:p>
            <a:pPr>
              <a:lnSpc>
                <a:spcPct val="120000"/>
              </a:lnSpc>
            </a:pPr>
            <a:r>
              <a:rPr lang="en-US" sz="1800" dirty="0" smtClean="0"/>
              <a:t>Design groups: NIKHEF, BONN, CERN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1806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Timepix3 Main Requirements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DFC05F9-AEAB-4292-9302-8848F52D948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R&amp;D in micropixel detectors – Worshop, December 8</a:t>
            </a:r>
            <a:r>
              <a:rPr lang="en-US" baseline="30000" smtClean="0"/>
              <a:t>th</a:t>
            </a:r>
            <a:r>
              <a:rPr lang="en-US" smtClean="0"/>
              <a:t>, 2011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85800" y="825500"/>
            <a:ext cx="7772400" cy="4114800"/>
          </a:xfrm>
        </p:spPr>
        <p:txBody>
          <a:bodyPr>
            <a:noAutofit/>
          </a:bodyPr>
          <a:lstStyle/>
          <a:p>
            <a:r>
              <a:rPr lang="en-US" sz="1800" dirty="0" smtClean="0"/>
              <a:t>Matrix layout: 256x256 pixels (Pixel size 55x55 µm)</a:t>
            </a:r>
          </a:p>
          <a:p>
            <a:endParaRPr lang="en-US" sz="1800" dirty="0" smtClean="0"/>
          </a:p>
          <a:p>
            <a:r>
              <a:rPr lang="en-US" sz="1800" dirty="0" smtClean="0"/>
              <a:t>Time stamp and TOT recorded simultaneously</a:t>
            </a:r>
          </a:p>
          <a:p>
            <a:pPr lvl="1"/>
            <a:r>
              <a:rPr lang="en-US" sz="1600" dirty="0" smtClean="0"/>
              <a:t>8-10 bit Energy Measurement (TOT)</a:t>
            </a:r>
          </a:p>
          <a:p>
            <a:pPr lvl="2"/>
            <a:r>
              <a:rPr lang="en-US" sz="1400" dirty="0" smtClean="0"/>
              <a:t>Standard Resolution 25ns (@40MHz)</a:t>
            </a:r>
          </a:p>
          <a:p>
            <a:pPr lvl="2"/>
            <a:r>
              <a:rPr lang="en-US" sz="1400" dirty="0" smtClean="0"/>
              <a:t>Energy Dynamic range from 6.4 µs to 25.6 µs (@40MHz)</a:t>
            </a:r>
          </a:p>
          <a:p>
            <a:pPr lvl="1"/>
            <a:r>
              <a:rPr lang="en-US" sz="1600" dirty="0" smtClean="0"/>
              <a:t>10-12 bits  Slow time-stamp </a:t>
            </a:r>
          </a:p>
          <a:p>
            <a:pPr lvl="2"/>
            <a:r>
              <a:rPr lang="en-US" sz="1400" dirty="0" smtClean="0"/>
              <a:t>Resolution 25ns (@40MHz)</a:t>
            </a:r>
          </a:p>
          <a:p>
            <a:pPr lvl="2"/>
            <a:r>
              <a:rPr lang="en-US" sz="1400" dirty="0" smtClean="0"/>
              <a:t>Dynamic range 25.6 µs (10 bit) to 102.4 µs (12 bit)</a:t>
            </a:r>
          </a:p>
          <a:p>
            <a:pPr lvl="1"/>
            <a:r>
              <a:rPr lang="en-US" sz="1600" dirty="0" smtClean="0"/>
              <a:t>4 bits Fast time-stamp</a:t>
            </a:r>
          </a:p>
          <a:p>
            <a:pPr lvl="2"/>
            <a:r>
              <a:rPr lang="en-US" sz="1400" dirty="0" smtClean="0"/>
              <a:t>resolution ~1.5ns (if using on-pixel oscillator running at 640MHz)</a:t>
            </a:r>
          </a:p>
          <a:p>
            <a:pPr lvl="2"/>
            <a:r>
              <a:rPr lang="en-US" sz="1400" dirty="0" smtClean="0"/>
              <a:t>Dynamic range 25ns</a:t>
            </a:r>
          </a:p>
          <a:p>
            <a:endParaRPr lang="en-US" sz="1800" dirty="0" smtClean="0"/>
          </a:p>
          <a:p>
            <a:r>
              <a:rPr lang="en-US" sz="1800" dirty="0" smtClean="0"/>
              <a:t>Sparse Readout</a:t>
            </a:r>
          </a:p>
          <a:p>
            <a:pPr fontAlgn="ctr"/>
            <a:endParaRPr lang="en-US" sz="1800" dirty="0" smtClean="0"/>
          </a:p>
          <a:p>
            <a:pPr fontAlgn="ctr"/>
            <a:r>
              <a:rPr lang="en-US" sz="1800" dirty="0" smtClean="0"/>
              <a:t>Technology choice: IBM 130nm DM 3-2-3 or 4-1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0586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Timepix3 chip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DFC05F9-AEAB-4292-9302-8848F52D948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R&amp;D in micropixel detectors – Worshop, December 8</a:t>
            </a:r>
            <a:r>
              <a:rPr lang="en-US" baseline="30000" smtClean="0"/>
              <a:t>th</a:t>
            </a:r>
            <a:r>
              <a:rPr lang="en-US" smtClean="0"/>
              <a:t>, 2011</a:t>
            </a:r>
            <a:endParaRPr lang="en-US" dirty="0"/>
          </a:p>
        </p:txBody>
      </p:sp>
      <p:sp>
        <p:nvSpPr>
          <p:cNvPr id="16" name="Content Placeholder 5"/>
          <p:cNvSpPr txBox="1">
            <a:spLocks/>
          </p:cNvSpPr>
          <p:nvPr/>
        </p:nvSpPr>
        <p:spPr bwMode="auto">
          <a:xfrm>
            <a:off x="457200" y="1143000"/>
            <a:ext cx="510540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2000" dirty="0" smtClean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2000" dirty="0" smtClean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2000" dirty="0" smtClean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2000" dirty="0" smtClean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2000" dirty="0" smtClean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This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chip </a:t>
            </a:r>
            <a:r>
              <a:rPr lang="en-US" sz="2000" dirty="0" smtClean="0"/>
              <a:t>will be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20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9405720"/>
              </p:ext>
            </p:extLst>
          </p:nvPr>
        </p:nvGraphicFramePr>
        <p:xfrm>
          <a:off x="291420" y="1026704"/>
          <a:ext cx="5912304" cy="496824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364908"/>
                <a:gridCol w="3547396"/>
              </a:tblGrid>
              <a:tr h="320040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99"/>
                          </a:solidFill>
                          <a:latin typeface="Bell MT" pitchFamily="18" charset="0"/>
                          <a:ea typeface="Times New Roman"/>
                          <a:cs typeface="Times New Roman"/>
                        </a:rPr>
                        <a:t>Readout Chip</a:t>
                      </a:r>
                      <a:endParaRPr lang="en-US" sz="1600" b="1" dirty="0">
                        <a:solidFill>
                          <a:srgbClr val="000099"/>
                        </a:solidFill>
                        <a:latin typeface="Bell M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baseline="0" dirty="0" smtClean="0">
                          <a:solidFill>
                            <a:srgbClr val="000099"/>
                          </a:solidFill>
                          <a:latin typeface="Bell MT" pitchFamily="18" charset="0"/>
                          <a:ea typeface="Times New Roman"/>
                          <a:cs typeface="Times New Roman"/>
                        </a:rPr>
                        <a:t>TIMEPIX3 (beginning of 2012)</a:t>
                      </a:r>
                      <a:endParaRPr lang="en-US" sz="1600" b="0" baseline="0" dirty="0">
                        <a:solidFill>
                          <a:srgbClr val="000099"/>
                        </a:solidFill>
                        <a:latin typeface="Bell M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Pixel size </a:t>
                      </a:r>
                      <a:endParaRPr lang="en-US" sz="1600" b="1" dirty="0">
                        <a:solidFill>
                          <a:srgbClr val="000099"/>
                        </a:solidFill>
                        <a:latin typeface="Bell M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55 </a:t>
                      </a:r>
                      <a:r>
                        <a:rPr lang="en-US" sz="16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x </a:t>
                      </a:r>
                      <a:r>
                        <a:rPr lang="en-US" sz="1600" dirty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55 </a:t>
                      </a:r>
                      <a:r>
                        <a:rPr lang="en-US" sz="16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µm</a:t>
                      </a:r>
                      <a:r>
                        <a:rPr lang="en-US" sz="1600" baseline="300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2</a:t>
                      </a:r>
                      <a:endParaRPr lang="en-US" sz="1600" b="0" baseline="30000" dirty="0">
                        <a:solidFill>
                          <a:srgbClr val="000099"/>
                        </a:solidFill>
                        <a:latin typeface="Bell M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Pixel</a:t>
                      </a:r>
                      <a:r>
                        <a:rPr lang="en-US" sz="1600" b="1" baseline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 arrangement</a:t>
                      </a:r>
                      <a:endParaRPr lang="en-US" sz="1600" b="1" dirty="0">
                        <a:solidFill>
                          <a:srgbClr val="000099"/>
                        </a:solidFill>
                        <a:latin typeface="Bell M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256 x </a:t>
                      </a:r>
                      <a:r>
                        <a:rPr lang="en-US" sz="16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256 (2x4 </a:t>
                      </a:r>
                      <a:r>
                        <a:rPr lang="en-US" sz="1600" dirty="0" err="1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superpixels</a:t>
                      </a:r>
                      <a:r>
                        <a:rPr lang="en-US" sz="16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)</a:t>
                      </a:r>
                      <a:endParaRPr lang="en-US" sz="1600" b="0" dirty="0">
                        <a:solidFill>
                          <a:srgbClr val="000099"/>
                        </a:solidFill>
                        <a:latin typeface="Bell M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Sparse readout</a:t>
                      </a:r>
                      <a:endParaRPr lang="en-US" sz="1600" b="1" dirty="0">
                        <a:solidFill>
                          <a:srgbClr val="000099"/>
                        </a:solidFill>
                        <a:latin typeface="Bell M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YES</a:t>
                      </a:r>
                      <a:endParaRPr lang="en-US" sz="1600" b="0" dirty="0">
                        <a:solidFill>
                          <a:srgbClr val="000099"/>
                        </a:solidFill>
                        <a:latin typeface="Bell M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PC, TOA or TOT </a:t>
                      </a:r>
                      <a:r>
                        <a:rPr lang="en-US" sz="1600" b="1" dirty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recorded simultaneously</a:t>
                      </a:r>
                      <a:endParaRPr lang="en-US" sz="1600" b="1" dirty="0">
                        <a:solidFill>
                          <a:srgbClr val="000099"/>
                        </a:solidFill>
                        <a:latin typeface="Bell M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YES (2</a:t>
                      </a:r>
                      <a:r>
                        <a:rPr lang="en-US" sz="1600" baseline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 at a time)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baseline="0" dirty="0" smtClean="0">
                          <a:solidFill>
                            <a:srgbClr val="000099"/>
                          </a:solidFill>
                          <a:latin typeface="Bell MT" pitchFamily="18" charset="0"/>
                          <a:ea typeface="Times New Roman"/>
                          <a:cs typeface="Times New Roman"/>
                        </a:rPr>
                        <a:t>~40 bit/Hit</a:t>
                      </a:r>
                      <a:endParaRPr lang="en-US" sz="1600" b="0" dirty="0">
                        <a:solidFill>
                          <a:srgbClr val="000099"/>
                        </a:solidFill>
                        <a:latin typeface="Bell M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Minimum threshold</a:t>
                      </a:r>
                      <a:endParaRPr lang="en-US" sz="1600" b="1" dirty="0">
                        <a:solidFill>
                          <a:srgbClr val="000099"/>
                        </a:solidFill>
                        <a:latin typeface="Bell M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&gt; 500 e- (1.8keV</a:t>
                      </a:r>
                      <a:r>
                        <a:rPr lang="en-US" sz="1600" baseline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)</a:t>
                      </a:r>
                      <a:endParaRPr lang="en-US" sz="1600" b="0" dirty="0">
                        <a:solidFill>
                          <a:srgbClr val="000099"/>
                        </a:solidFill>
                        <a:latin typeface="Bell M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TOA resolution </a:t>
                      </a:r>
                      <a:endParaRPr lang="en-US" sz="1600" b="1" dirty="0">
                        <a:solidFill>
                          <a:srgbClr val="000099"/>
                        </a:solidFill>
                        <a:latin typeface="Bell M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&gt; 1.5ns</a:t>
                      </a:r>
                      <a:endParaRPr lang="en-US" sz="1600" b="0" dirty="0">
                        <a:solidFill>
                          <a:srgbClr val="000099"/>
                        </a:solidFill>
                        <a:latin typeface="Bell M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Peaking time</a:t>
                      </a:r>
                      <a:endParaRPr lang="en-US" sz="1600" b="1" dirty="0">
                        <a:solidFill>
                          <a:srgbClr val="000099"/>
                        </a:solidFill>
                        <a:latin typeface="Bell M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&lt; 25 ns</a:t>
                      </a:r>
                      <a:endParaRPr lang="en-US" sz="1600" b="0" dirty="0">
                        <a:solidFill>
                          <a:srgbClr val="000099"/>
                        </a:solidFill>
                        <a:latin typeface="Bell M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TOT resolution</a:t>
                      </a:r>
                      <a:endParaRPr lang="en-US" sz="1600" b="1" dirty="0">
                        <a:solidFill>
                          <a:srgbClr val="000099"/>
                        </a:solidFill>
                        <a:latin typeface="Bell M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&lt; 5%  channel to channel spread</a:t>
                      </a:r>
                      <a:endParaRPr lang="en-US" sz="1600" b="0" dirty="0">
                        <a:solidFill>
                          <a:srgbClr val="000099"/>
                        </a:solidFill>
                        <a:latin typeface="Bell M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Technology</a:t>
                      </a:r>
                      <a:endParaRPr lang="en-US" sz="1600" b="1" dirty="0">
                        <a:solidFill>
                          <a:srgbClr val="000099"/>
                        </a:solidFill>
                        <a:latin typeface="Bell M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IBM 130nm DM </a:t>
                      </a:r>
                      <a:r>
                        <a:rPr lang="en-US" sz="16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3-2-3</a:t>
                      </a:r>
                      <a:endParaRPr lang="en-US" sz="1600" b="0" dirty="0">
                        <a:solidFill>
                          <a:srgbClr val="000099"/>
                        </a:solidFill>
                        <a:latin typeface="Bell M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B050"/>
                          </a:solidFill>
                          <a:latin typeface="Bell MT" pitchFamily="18" charset="0"/>
                        </a:rPr>
                        <a:t>Power </a:t>
                      </a:r>
                      <a:r>
                        <a:rPr lang="en-US" sz="1600" b="1" dirty="0" smtClean="0">
                          <a:solidFill>
                            <a:srgbClr val="00B050"/>
                          </a:solidFill>
                          <a:latin typeface="Bell MT" pitchFamily="18" charset="0"/>
                        </a:rPr>
                        <a:t>consumption ON</a:t>
                      </a:r>
                      <a:endParaRPr lang="en-US" sz="1600" b="1" dirty="0">
                        <a:solidFill>
                          <a:srgbClr val="00B050"/>
                        </a:solidFill>
                        <a:latin typeface="Bell M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B050"/>
                          </a:solidFill>
                          <a:latin typeface="Bell MT" pitchFamily="18" charset="0"/>
                        </a:rPr>
                        <a:t>&lt;700</a:t>
                      </a:r>
                      <a:r>
                        <a:rPr lang="en-US" sz="1600" baseline="0" dirty="0" smtClean="0">
                          <a:solidFill>
                            <a:srgbClr val="00B050"/>
                          </a:solidFill>
                          <a:latin typeface="Bell MT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B050"/>
                          </a:solidFill>
                          <a:latin typeface="Bell MT" pitchFamily="18" charset="0"/>
                        </a:rPr>
                        <a:t>m</a:t>
                      </a:r>
                      <a:r>
                        <a:rPr lang="en-US" sz="1600" dirty="0" err="1" smtClean="0">
                          <a:solidFill>
                            <a:srgbClr val="00B050"/>
                          </a:solidFill>
                          <a:latin typeface="Bell MT" pitchFamily="18" charset="0"/>
                        </a:rPr>
                        <a:t>W</a:t>
                      </a:r>
                      <a:r>
                        <a:rPr lang="en-US" sz="1600" dirty="0" smtClean="0">
                          <a:solidFill>
                            <a:srgbClr val="00B050"/>
                          </a:solidFill>
                          <a:latin typeface="Bell MT" pitchFamily="18" charset="0"/>
                        </a:rPr>
                        <a:t> (~20 </a:t>
                      </a:r>
                      <a:r>
                        <a:rPr lang="en-US" sz="1600" dirty="0" err="1">
                          <a:solidFill>
                            <a:srgbClr val="00B050"/>
                          </a:solidFill>
                          <a:latin typeface="Bell MT" pitchFamily="18" charset="0"/>
                        </a:rPr>
                        <a:t>μW</a:t>
                      </a:r>
                      <a:r>
                        <a:rPr lang="en-US" sz="1600" dirty="0">
                          <a:solidFill>
                            <a:srgbClr val="00B050"/>
                          </a:solidFill>
                          <a:latin typeface="Bell MT" pitchFamily="18" charset="0"/>
                        </a:rPr>
                        <a:t>/pixel) @1.2 V</a:t>
                      </a:r>
                      <a:endParaRPr lang="en-US" sz="1600" b="0" dirty="0">
                        <a:solidFill>
                          <a:srgbClr val="00B050"/>
                        </a:solidFill>
                        <a:latin typeface="Bell M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Bell MT" pitchFamily="18" charset="0"/>
                        </a:rPr>
                        <a:t>Power consumption OFF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Bell M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rgbClr val="FF0000"/>
                          </a:solidFill>
                          <a:latin typeface="Bell MT" pitchFamily="18" charset="0"/>
                          <a:ea typeface="Times New Roman"/>
                          <a:cs typeface="Times New Roman"/>
                        </a:rPr>
                        <a:t>&lt;10</a:t>
                      </a:r>
                      <a:r>
                        <a:rPr lang="en-US" sz="1600" b="0" baseline="0" dirty="0" smtClean="0">
                          <a:solidFill>
                            <a:srgbClr val="FF0000"/>
                          </a:solidFill>
                          <a:latin typeface="Bell MT" pitchFamily="18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b="0" baseline="0" dirty="0" err="1" smtClean="0">
                          <a:solidFill>
                            <a:srgbClr val="FF0000"/>
                          </a:solidFill>
                          <a:latin typeface="Bell MT" pitchFamily="18" charset="0"/>
                          <a:ea typeface="Times New Roman"/>
                          <a:cs typeface="Times New Roman"/>
                        </a:rPr>
                        <a:t>mW</a:t>
                      </a:r>
                      <a:r>
                        <a:rPr lang="en-US" sz="1600" baseline="30000" dirty="0" smtClean="0">
                          <a:solidFill>
                            <a:srgbClr val="FF0000"/>
                          </a:solidFill>
                          <a:latin typeface="Bell MT" pitchFamily="18" charset="0"/>
                        </a:rPr>
                        <a:t>  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latin typeface="Bell MT" pitchFamily="18" charset="0"/>
                        </a:rPr>
                        <a:t>(*)</a:t>
                      </a:r>
                      <a:endParaRPr lang="en-US" sz="1600" b="0" baseline="0" dirty="0">
                        <a:solidFill>
                          <a:srgbClr val="FF0000"/>
                        </a:solidFill>
                        <a:latin typeface="Bell M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Target </a:t>
                      </a:r>
                      <a:r>
                        <a:rPr lang="en-US" sz="1600" b="1" dirty="0" err="1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floorplan</a:t>
                      </a:r>
                      <a:endParaRPr lang="en-US" sz="1600" b="1" dirty="0">
                        <a:solidFill>
                          <a:srgbClr val="000099"/>
                        </a:solidFill>
                        <a:latin typeface="Bell M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3 sides </a:t>
                      </a:r>
                      <a:r>
                        <a:rPr lang="en-US" sz="1600" dirty="0" err="1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buttable</a:t>
                      </a:r>
                      <a:r>
                        <a:rPr lang="en-US" sz="1600" dirty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 and minimum periphery</a:t>
                      </a:r>
                      <a:endParaRPr lang="en-US" sz="1600" b="0" dirty="0">
                        <a:solidFill>
                          <a:srgbClr val="000099"/>
                        </a:solidFill>
                        <a:latin typeface="Bell M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TSVs </a:t>
                      </a:r>
                      <a:r>
                        <a:rPr lang="en-US" sz="1600" b="1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possibility</a:t>
                      </a:r>
                      <a:endParaRPr lang="en-US" sz="1600" b="1" dirty="0">
                        <a:solidFill>
                          <a:srgbClr val="000099"/>
                        </a:solidFill>
                        <a:latin typeface="Bell M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YES. Multi-dicing</a:t>
                      </a:r>
                      <a:r>
                        <a:rPr lang="en-US" sz="1600" baseline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 scheme as Medipix3</a:t>
                      </a:r>
                      <a:endParaRPr lang="en-US" sz="1600" b="0" dirty="0">
                        <a:solidFill>
                          <a:srgbClr val="000099"/>
                        </a:solidFill>
                        <a:latin typeface="Bell M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99"/>
                          </a:solidFill>
                          <a:latin typeface="Bell MT" pitchFamily="18" charset="0"/>
                          <a:ea typeface="Times New Roman"/>
                          <a:cs typeface="Times New Roman"/>
                        </a:rPr>
                        <a:t>Count Rate</a:t>
                      </a:r>
                      <a:endParaRPr lang="en-US" sz="1600" b="1" dirty="0">
                        <a:solidFill>
                          <a:srgbClr val="000099"/>
                        </a:solidFill>
                        <a:latin typeface="Bell M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000099"/>
                          </a:solidFill>
                          <a:latin typeface="Bell MT" pitchFamily="18" charset="0"/>
                          <a:ea typeface="Times New Roman"/>
                          <a:cs typeface="Times New Roman"/>
                        </a:rPr>
                        <a:t>~0.2</a:t>
                      </a:r>
                      <a:r>
                        <a:rPr lang="en-US" sz="1600" b="0" baseline="0" dirty="0" smtClean="0">
                          <a:solidFill>
                            <a:srgbClr val="000099"/>
                          </a:solidFill>
                          <a:latin typeface="Bell MT" pitchFamily="18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x</a:t>
                      </a:r>
                      <a:r>
                        <a:rPr lang="en-US" sz="1600" baseline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 10</a:t>
                      </a:r>
                      <a:r>
                        <a:rPr lang="en-US" sz="1600" baseline="300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6</a:t>
                      </a:r>
                      <a:r>
                        <a:rPr lang="en-US" sz="1600" b="0" baseline="0" dirty="0" smtClean="0">
                          <a:solidFill>
                            <a:srgbClr val="000099"/>
                          </a:solidFill>
                          <a:latin typeface="Bell MT" pitchFamily="18" charset="0"/>
                          <a:cs typeface="Times New Roman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x-rays/mm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2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/s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23" name="Groupe 22"/>
          <p:cNvGrpSpPr/>
          <p:nvPr/>
        </p:nvGrpSpPr>
        <p:grpSpPr>
          <a:xfrm>
            <a:off x="6388286" y="878218"/>
            <a:ext cx="2765186" cy="4943114"/>
            <a:chOff x="5943600" y="658429"/>
            <a:chExt cx="3226050" cy="5818572"/>
          </a:xfrm>
        </p:grpSpPr>
        <p:pic>
          <p:nvPicPr>
            <p:cNvPr id="7" name="Content Placeholder 4" descr="layout.gif"/>
            <p:cNvPicPr>
              <a:picLocks noChangeAspect="1"/>
            </p:cNvPicPr>
            <p:nvPr/>
          </p:nvPicPr>
          <p:blipFill>
            <a:blip r:embed="rId2" cstate="print"/>
            <a:srcRect l="338" t="26507" r="338" b="26507"/>
            <a:stretch>
              <a:fillRect/>
            </a:stretch>
          </p:blipFill>
          <p:spPr bwMode="auto">
            <a:xfrm rot="5400000">
              <a:off x="4671473" y="2821287"/>
              <a:ext cx="5344881" cy="18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7336800" y="1057275"/>
              <a:ext cx="1350000" cy="13500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336800" y="2409825"/>
              <a:ext cx="1350000" cy="13500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336800" y="3764925"/>
              <a:ext cx="1350000" cy="13500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336800" y="5117475"/>
              <a:ext cx="1350000" cy="13500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986800" y="1057275"/>
              <a:ext cx="1350000" cy="13500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986800" y="2409825"/>
              <a:ext cx="1350000" cy="13500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986800" y="3764925"/>
              <a:ext cx="1350000" cy="13500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986800" y="5117475"/>
              <a:ext cx="1350000" cy="13500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8"/>
            <p:cNvCxnSpPr/>
            <p:nvPr/>
          </p:nvCxnSpPr>
          <p:spPr bwMode="auto">
            <a:xfrm flipV="1">
              <a:off x="8991603" y="1066802"/>
              <a:ext cx="10836" cy="5410199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sp>
          <p:nvSpPr>
            <p:cNvPr id="18" name="TextBox 19"/>
            <p:cNvSpPr txBox="1"/>
            <p:nvPr/>
          </p:nvSpPr>
          <p:spPr>
            <a:xfrm rot="16200000">
              <a:off x="8490746" y="3520233"/>
              <a:ext cx="998736" cy="3590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220 µm</a:t>
              </a:r>
              <a:endParaRPr lang="en-US" sz="1400" b="1" dirty="0"/>
            </a:p>
          </p:txBody>
        </p:sp>
        <p:cxnSp>
          <p:nvCxnSpPr>
            <p:cNvPr id="19" name="Straight Arrow Connector 20"/>
            <p:cNvCxnSpPr/>
            <p:nvPr/>
          </p:nvCxnSpPr>
          <p:spPr bwMode="auto">
            <a:xfrm flipV="1">
              <a:off x="5943600" y="839573"/>
              <a:ext cx="2748851" cy="12361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sp>
          <p:nvSpPr>
            <p:cNvPr id="21" name="TextBox 19"/>
            <p:cNvSpPr txBox="1"/>
            <p:nvPr/>
          </p:nvSpPr>
          <p:spPr>
            <a:xfrm>
              <a:off x="6879010" y="658429"/>
              <a:ext cx="996891" cy="3622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110 µm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9818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PROJETS\TPC\MESURES\2011\110727_BulkOnCeramique\BulkOnCeramic_430V-530V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49" y="2743200"/>
            <a:ext cx="6178438" cy="376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505098" y="600965"/>
            <a:ext cx="7772400" cy="4114800"/>
          </a:xfrm>
        </p:spPr>
        <p:txBody>
          <a:bodyPr/>
          <a:lstStyle/>
          <a:p>
            <a:r>
              <a:rPr lang="fr-FR" sz="1800" dirty="0" err="1" smtClean="0"/>
              <a:t>Bulk</a:t>
            </a:r>
            <a:r>
              <a:rPr lang="fr-FR" sz="1800" dirty="0" smtClean="0"/>
              <a:t> on </a:t>
            </a:r>
            <a:r>
              <a:rPr lang="fr-FR" sz="1800" dirty="0" err="1" smtClean="0"/>
              <a:t>ceramic</a:t>
            </a:r>
            <a:r>
              <a:rPr lang="fr-FR" sz="1800" dirty="0" smtClean="0"/>
              <a:t> (300 </a:t>
            </a:r>
            <a:r>
              <a:rPr lang="fr-FR" sz="1800" dirty="0"/>
              <a:t>µ</a:t>
            </a:r>
            <a:r>
              <a:rPr lang="fr-FR" sz="1800" dirty="0" smtClean="0"/>
              <a:t>m</a:t>
            </a:r>
            <a:r>
              <a:rPr lang="fr-FR" sz="1800" dirty="0" smtClean="0"/>
              <a:t>) </a:t>
            </a:r>
            <a:r>
              <a:rPr lang="fr-FR" sz="1800" dirty="0" smtClean="0">
                <a:sym typeface="Wingdings" pitchFamily="2" charset="2"/>
              </a:rPr>
              <a:t> </a:t>
            </a:r>
            <a:r>
              <a:rPr lang="fr-FR" sz="1800" dirty="0" err="1" smtClean="0"/>
              <a:t>Piggyback</a:t>
            </a:r>
            <a:endParaRPr lang="fr-FR" sz="1800" dirty="0" smtClean="0"/>
          </a:p>
          <a:p>
            <a:endParaRPr lang="fr-FR" sz="1800" dirty="0" smtClean="0"/>
          </a:p>
          <a:p>
            <a:r>
              <a:rPr lang="fr-FR" sz="1800" dirty="0" smtClean="0"/>
              <a:t>First test in Argon/Iso 5% </a:t>
            </a:r>
          </a:p>
          <a:p>
            <a:endParaRPr lang="fr-FR" sz="1800" dirty="0" smtClean="0"/>
          </a:p>
          <a:p>
            <a:r>
              <a:rPr lang="fr-FR" sz="1800" dirty="0" smtClean="0"/>
              <a:t>No signal </a:t>
            </a:r>
            <a:r>
              <a:rPr lang="fr-FR" sz="1800" dirty="0" err="1" smtClean="0"/>
              <a:t>observed</a:t>
            </a:r>
            <a:r>
              <a:rPr lang="fr-FR" sz="1800" dirty="0" smtClean="0"/>
              <a:t> </a:t>
            </a:r>
            <a:r>
              <a:rPr lang="fr-FR" sz="1800" dirty="0" smtClean="0"/>
              <a:t>on </a:t>
            </a:r>
            <a:r>
              <a:rPr lang="fr-FR" sz="1800" dirty="0" err="1" smtClean="0"/>
              <a:t>TimePix</a:t>
            </a:r>
            <a:r>
              <a:rPr lang="fr-FR" sz="1800" dirty="0" smtClean="0"/>
              <a:t> chip</a:t>
            </a:r>
          </a:p>
          <a:p>
            <a:endParaRPr lang="en-US" sz="18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R&amp;D on chip protection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DFC05F9-AEAB-4292-9302-8848F52D948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R&amp;D in micropixel detectors – Worshop, December 8</a:t>
            </a:r>
            <a:r>
              <a:rPr lang="en-US" baseline="30000" smtClean="0"/>
              <a:t>th</a:t>
            </a:r>
            <a:r>
              <a:rPr lang="en-US" smtClean="0"/>
              <a:t>, 2011</a:t>
            </a:r>
            <a:endParaRPr lang="en-US" dirty="0"/>
          </a:p>
        </p:txBody>
      </p:sp>
      <p:pic>
        <p:nvPicPr>
          <p:cNvPr id="8194" name="Picture 2" descr="D:\PROJETS\TPC\MEETINGS\2011\111206-08_WorkshopMicromegas_Saclay\phot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6" r="17379"/>
          <a:stretch/>
        </p:blipFill>
        <p:spPr bwMode="auto">
          <a:xfrm rot="5400000">
            <a:off x="6273935" y="161777"/>
            <a:ext cx="2247866" cy="312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2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Micromegas</a:t>
            </a:r>
            <a:r>
              <a:rPr lang="fr-FR" dirty="0" smtClean="0"/>
              <a:t> </a:t>
            </a:r>
            <a:r>
              <a:rPr lang="fr-FR" dirty="0" err="1" smtClean="0"/>
              <a:t>using</a:t>
            </a:r>
            <a:r>
              <a:rPr lang="fr-FR" dirty="0" smtClean="0"/>
              <a:t> induction signal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DFC05F9-AEAB-4292-9302-8848F52D948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R&amp;D in micropixel detectors – Worshop, December 8</a:t>
            </a:r>
            <a:r>
              <a:rPr lang="en-US" baseline="30000" smtClean="0"/>
              <a:t>th</a:t>
            </a:r>
            <a:r>
              <a:rPr lang="en-US" smtClean="0"/>
              <a:t>, 2011</a:t>
            </a:r>
            <a:endParaRPr lang="en-US" dirty="0"/>
          </a:p>
        </p:txBody>
      </p:sp>
      <p:grpSp>
        <p:nvGrpSpPr>
          <p:cNvPr id="277" name="Groupe 276"/>
          <p:cNvGrpSpPr>
            <a:grpSpLocks noChangeAspect="1"/>
          </p:cNvGrpSpPr>
          <p:nvPr/>
        </p:nvGrpSpPr>
        <p:grpSpPr>
          <a:xfrm>
            <a:off x="5036868" y="479004"/>
            <a:ext cx="4033352" cy="2751196"/>
            <a:chOff x="141216" y="64041"/>
            <a:chExt cx="12222278" cy="8336959"/>
          </a:xfrm>
        </p:grpSpPr>
        <p:sp>
          <p:nvSpPr>
            <p:cNvPr id="278" name="Rectangle 314" descr="75 %"/>
            <p:cNvSpPr>
              <a:spLocks noChangeArrowheads="1"/>
            </p:cNvSpPr>
            <p:nvPr/>
          </p:nvSpPr>
          <p:spPr bwMode="auto">
            <a:xfrm>
              <a:off x="1288232" y="1201000"/>
              <a:ext cx="10080000" cy="7200000"/>
            </a:xfrm>
            <a:prstGeom prst="rect">
              <a:avLst/>
            </a:prstGeom>
            <a:pattFill prst="pct75">
              <a:fgClr>
                <a:srgbClr val="FFCC00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28016" tIns="64008" rIns="128016" bIns="64008" anchor="ctr"/>
            <a:lstStyle/>
            <a:p>
              <a:endParaRPr lang="fr-FR" sz="1000">
                <a:latin typeface="Bell MT" pitchFamily="18" charset="0"/>
              </a:endParaRPr>
            </a:p>
          </p:txBody>
        </p:sp>
        <p:grpSp>
          <p:nvGrpSpPr>
            <p:cNvPr id="279" name="Groupe 278"/>
            <p:cNvGrpSpPr/>
            <p:nvPr/>
          </p:nvGrpSpPr>
          <p:grpSpPr>
            <a:xfrm>
              <a:off x="3122855" y="1463496"/>
              <a:ext cx="7346895" cy="6635695"/>
              <a:chOff x="3411680" y="1497265"/>
              <a:chExt cx="7346895" cy="6635695"/>
            </a:xfrm>
          </p:grpSpPr>
          <p:sp>
            <p:nvSpPr>
              <p:cNvPr id="352" name="Ellipse 351"/>
              <p:cNvSpPr/>
              <p:nvPr/>
            </p:nvSpPr>
            <p:spPr>
              <a:xfrm>
                <a:off x="3412560" y="1497265"/>
                <a:ext cx="151200" cy="1512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>
                  <a:ln w="3175">
                    <a:solidFill>
                      <a:schemeClr val="tx1"/>
                    </a:solidFill>
                  </a:ln>
                  <a:noFill/>
                  <a:latin typeface="Bell MT" pitchFamily="18" charset="0"/>
                </a:endParaRPr>
              </a:p>
            </p:txBody>
          </p:sp>
          <p:sp>
            <p:nvSpPr>
              <p:cNvPr id="353" name="Ellipse 352"/>
              <p:cNvSpPr/>
              <p:nvPr/>
            </p:nvSpPr>
            <p:spPr>
              <a:xfrm>
                <a:off x="5820584" y="1497265"/>
                <a:ext cx="151200" cy="1512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>
                  <a:ln w="3175">
                    <a:solidFill>
                      <a:schemeClr val="tx1"/>
                    </a:solidFill>
                  </a:ln>
                  <a:noFill/>
                  <a:latin typeface="Bell MT" pitchFamily="18" charset="0"/>
                </a:endParaRPr>
              </a:p>
            </p:txBody>
          </p:sp>
          <p:sp>
            <p:nvSpPr>
              <p:cNvPr id="354" name="Ellipse 353"/>
              <p:cNvSpPr/>
              <p:nvPr/>
            </p:nvSpPr>
            <p:spPr>
              <a:xfrm>
                <a:off x="8196584" y="1501040"/>
                <a:ext cx="151200" cy="1512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>
                  <a:ln w="3175">
                    <a:solidFill>
                      <a:schemeClr val="tx1"/>
                    </a:solidFill>
                  </a:ln>
                  <a:noFill/>
                  <a:latin typeface="Bell MT" pitchFamily="18" charset="0"/>
                </a:endParaRPr>
              </a:p>
            </p:txBody>
          </p:sp>
          <p:sp>
            <p:nvSpPr>
              <p:cNvPr id="355" name="Ellipse 354"/>
              <p:cNvSpPr/>
              <p:nvPr/>
            </p:nvSpPr>
            <p:spPr>
              <a:xfrm>
                <a:off x="10594184" y="1501040"/>
                <a:ext cx="151200" cy="1512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>
                  <a:ln w="3175">
                    <a:solidFill>
                      <a:schemeClr val="tx1"/>
                    </a:solidFill>
                  </a:ln>
                  <a:noFill/>
                  <a:latin typeface="Bell MT" pitchFamily="18" charset="0"/>
                </a:endParaRPr>
              </a:p>
            </p:txBody>
          </p:sp>
          <p:sp>
            <p:nvSpPr>
              <p:cNvPr id="356" name="Ellipse 355"/>
              <p:cNvSpPr/>
              <p:nvPr/>
            </p:nvSpPr>
            <p:spPr>
              <a:xfrm>
                <a:off x="3411766" y="3648472"/>
                <a:ext cx="151200" cy="1512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>
                  <a:ln w="3175">
                    <a:solidFill>
                      <a:schemeClr val="tx1"/>
                    </a:solidFill>
                  </a:ln>
                  <a:noFill/>
                  <a:latin typeface="Bell MT" pitchFamily="18" charset="0"/>
                </a:endParaRPr>
              </a:p>
            </p:txBody>
          </p:sp>
          <p:sp>
            <p:nvSpPr>
              <p:cNvPr id="357" name="Ellipse 356"/>
              <p:cNvSpPr/>
              <p:nvPr/>
            </p:nvSpPr>
            <p:spPr>
              <a:xfrm>
                <a:off x="10607375" y="5804880"/>
                <a:ext cx="151200" cy="1512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>
                  <a:ln w="3175">
                    <a:solidFill>
                      <a:schemeClr val="tx1"/>
                    </a:solidFill>
                  </a:ln>
                  <a:noFill/>
                  <a:latin typeface="Bell MT" pitchFamily="18" charset="0"/>
                </a:endParaRPr>
              </a:p>
            </p:txBody>
          </p:sp>
          <p:sp>
            <p:nvSpPr>
              <p:cNvPr id="358" name="Ellipse 357"/>
              <p:cNvSpPr/>
              <p:nvPr/>
            </p:nvSpPr>
            <p:spPr>
              <a:xfrm>
                <a:off x="10595064" y="3648472"/>
                <a:ext cx="151200" cy="1512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>
                  <a:ln w="3175">
                    <a:solidFill>
                      <a:schemeClr val="tx1"/>
                    </a:solidFill>
                  </a:ln>
                  <a:noFill/>
                  <a:latin typeface="Bell MT" pitchFamily="18" charset="0"/>
                </a:endParaRPr>
              </a:p>
            </p:txBody>
          </p:sp>
          <p:sp>
            <p:nvSpPr>
              <p:cNvPr id="359" name="Ellipse 358"/>
              <p:cNvSpPr/>
              <p:nvPr/>
            </p:nvSpPr>
            <p:spPr>
              <a:xfrm>
                <a:off x="3412966" y="5804880"/>
                <a:ext cx="151200" cy="1512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>
                  <a:ln w="3175">
                    <a:solidFill>
                      <a:schemeClr val="tx1"/>
                    </a:solidFill>
                  </a:ln>
                  <a:noFill/>
                  <a:latin typeface="Bell MT" pitchFamily="18" charset="0"/>
                </a:endParaRPr>
              </a:p>
            </p:txBody>
          </p:sp>
          <p:sp>
            <p:nvSpPr>
              <p:cNvPr id="360" name="Ellipse 359"/>
              <p:cNvSpPr/>
              <p:nvPr/>
            </p:nvSpPr>
            <p:spPr>
              <a:xfrm>
                <a:off x="3411680" y="7977985"/>
                <a:ext cx="151200" cy="1512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>
                  <a:ln w="3175">
                    <a:solidFill>
                      <a:schemeClr val="tx1"/>
                    </a:solidFill>
                  </a:ln>
                  <a:noFill/>
                  <a:latin typeface="Bell MT" pitchFamily="18" charset="0"/>
                </a:endParaRPr>
              </a:p>
            </p:txBody>
          </p:sp>
          <p:sp>
            <p:nvSpPr>
              <p:cNvPr id="361" name="Ellipse 360"/>
              <p:cNvSpPr/>
              <p:nvPr/>
            </p:nvSpPr>
            <p:spPr>
              <a:xfrm>
                <a:off x="5819704" y="7977985"/>
                <a:ext cx="151200" cy="1512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>
                  <a:ln w="3175">
                    <a:solidFill>
                      <a:schemeClr val="tx1"/>
                    </a:solidFill>
                  </a:ln>
                  <a:noFill/>
                  <a:latin typeface="Bell MT" pitchFamily="18" charset="0"/>
                </a:endParaRPr>
              </a:p>
            </p:txBody>
          </p:sp>
          <p:sp>
            <p:nvSpPr>
              <p:cNvPr id="362" name="Ellipse 361"/>
              <p:cNvSpPr/>
              <p:nvPr/>
            </p:nvSpPr>
            <p:spPr>
              <a:xfrm>
                <a:off x="8195704" y="7981760"/>
                <a:ext cx="151200" cy="1512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>
                  <a:ln w="3175">
                    <a:solidFill>
                      <a:schemeClr val="tx1"/>
                    </a:solidFill>
                  </a:ln>
                  <a:noFill/>
                  <a:latin typeface="Bell MT" pitchFamily="18" charset="0"/>
                </a:endParaRPr>
              </a:p>
            </p:txBody>
          </p:sp>
          <p:sp>
            <p:nvSpPr>
              <p:cNvPr id="363" name="Ellipse 362"/>
              <p:cNvSpPr/>
              <p:nvPr/>
            </p:nvSpPr>
            <p:spPr>
              <a:xfrm>
                <a:off x="10593304" y="7981760"/>
                <a:ext cx="151200" cy="1512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>
                  <a:ln w="3175">
                    <a:solidFill>
                      <a:schemeClr val="tx1"/>
                    </a:solidFill>
                  </a:ln>
                  <a:noFill/>
                  <a:latin typeface="Bell MT" pitchFamily="18" charset="0"/>
                </a:endParaRPr>
              </a:p>
            </p:txBody>
          </p:sp>
        </p:grpSp>
        <p:sp>
          <p:nvSpPr>
            <p:cNvPr id="280" name="Rectangle 279"/>
            <p:cNvSpPr/>
            <p:nvPr/>
          </p:nvSpPr>
          <p:spPr>
            <a:xfrm>
              <a:off x="3873142" y="2102835"/>
              <a:ext cx="5400000" cy="5400000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 dirty="0">
                <a:latin typeface="Bell MT" pitchFamily="18" charset="0"/>
              </a:endParaRPr>
            </a:p>
          </p:txBody>
        </p:sp>
        <p:sp>
          <p:nvSpPr>
            <p:cNvPr id="281" name="Rectangle 280"/>
            <p:cNvSpPr/>
            <p:nvPr/>
          </p:nvSpPr>
          <p:spPr>
            <a:xfrm>
              <a:off x="9425128" y="2611894"/>
              <a:ext cx="288000" cy="2880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>
                <a:latin typeface="Bell MT" pitchFamily="18" charset="0"/>
              </a:endParaRPr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4413142" y="2641000"/>
              <a:ext cx="4320000" cy="432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>
                <a:ln>
                  <a:solidFill>
                    <a:schemeClr val="tx1"/>
                  </a:solidFill>
                  <a:prstDash val="solid"/>
                </a:ln>
                <a:latin typeface="Bell MT" pitchFamily="18" charset="0"/>
              </a:endParaRPr>
            </a:p>
          </p:txBody>
        </p:sp>
        <p:cxnSp>
          <p:nvCxnSpPr>
            <p:cNvPr id="283" name="Connecteur droit 282"/>
            <p:cNvCxnSpPr>
              <a:stCxn id="282" idx="0"/>
            </p:cNvCxnSpPr>
            <p:nvPr/>
          </p:nvCxnSpPr>
          <p:spPr>
            <a:xfrm>
              <a:off x="6573142" y="2641000"/>
              <a:ext cx="0" cy="4320000"/>
            </a:xfrm>
            <a:prstGeom prst="line">
              <a:avLst/>
            </a:prstGeom>
            <a:ln w="28575">
              <a:solidFill>
                <a:srgbClr val="FF0000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Connecteur droit 283"/>
            <p:cNvCxnSpPr>
              <a:stCxn id="282" idx="1"/>
            </p:cNvCxnSpPr>
            <p:nvPr/>
          </p:nvCxnSpPr>
          <p:spPr>
            <a:xfrm>
              <a:off x="4413142" y="4801000"/>
              <a:ext cx="2160000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5" name="ZoneTexte 284"/>
            <p:cNvSpPr txBox="1"/>
            <p:nvPr/>
          </p:nvSpPr>
          <p:spPr>
            <a:xfrm>
              <a:off x="5101849" y="5646657"/>
              <a:ext cx="1511682" cy="7461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b="1" dirty="0">
                  <a:solidFill>
                    <a:srgbClr val="FF0000"/>
                  </a:solidFill>
                  <a:latin typeface="Bell MT" pitchFamily="18" charset="0"/>
                </a:rPr>
                <a:t>2</a:t>
              </a:r>
              <a:r>
                <a:rPr lang="fr-FR" sz="1000" b="1" dirty="0" smtClean="0">
                  <a:solidFill>
                    <a:srgbClr val="FF0000"/>
                  </a:solidFill>
                  <a:latin typeface="Bell MT" pitchFamily="18" charset="0"/>
                </a:rPr>
                <a:t> mm</a:t>
              </a:r>
              <a:endParaRPr lang="fr-FR" sz="1000" b="1" dirty="0">
                <a:solidFill>
                  <a:srgbClr val="FF0000"/>
                </a:solidFill>
                <a:latin typeface="Bell MT" pitchFamily="18" charset="0"/>
              </a:endParaRPr>
            </a:p>
          </p:txBody>
        </p:sp>
        <p:sp>
          <p:nvSpPr>
            <p:cNvPr id="286" name="ZoneTexte 285"/>
            <p:cNvSpPr txBox="1"/>
            <p:nvPr/>
          </p:nvSpPr>
          <p:spPr>
            <a:xfrm>
              <a:off x="5215146" y="3614702"/>
              <a:ext cx="1827424" cy="7461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b="1" dirty="0" smtClean="0">
                  <a:solidFill>
                    <a:srgbClr val="FF0000"/>
                  </a:solidFill>
                  <a:latin typeface="Bell MT" pitchFamily="18" charset="0"/>
                </a:rPr>
                <a:t>0,5 mm</a:t>
              </a:r>
              <a:endParaRPr lang="fr-FR" sz="1000" b="1" dirty="0">
                <a:solidFill>
                  <a:srgbClr val="FF0000"/>
                </a:solidFill>
                <a:latin typeface="Bell MT" pitchFamily="18" charset="0"/>
              </a:endParaRPr>
            </a:p>
          </p:txBody>
        </p:sp>
        <p:sp>
          <p:nvSpPr>
            <p:cNvPr id="287" name="ZoneTexte 286"/>
            <p:cNvSpPr txBox="1"/>
            <p:nvPr/>
          </p:nvSpPr>
          <p:spPr>
            <a:xfrm>
              <a:off x="7125131" y="4602781"/>
              <a:ext cx="1511682" cy="7461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b="1" dirty="0" smtClean="0">
                  <a:solidFill>
                    <a:srgbClr val="FF0000"/>
                  </a:solidFill>
                  <a:latin typeface="Bell MT" pitchFamily="18" charset="0"/>
                </a:rPr>
                <a:t>1 mm</a:t>
              </a:r>
              <a:endParaRPr lang="fr-FR" sz="1000" b="1" dirty="0">
                <a:solidFill>
                  <a:srgbClr val="FF0000"/>
                </a:solidFill>
                <a:latin typeface="Bell MT" pitchFamily="18" charset="0"/>
              </a:endParaRPr>
            </a:p>
          </p:txBody>
        </p:sp>
        <p:grpSp>
          <p:nvGrpSpPr>
            <p:cNvPr id="288" name="Groupe 287"/>
            <p:cNvGrpSpPr/>
            <p:nvPr/>
          </p:nvGrpSpPr>
          <p:grpSpPr>
            <a:xfrm>
              <a:off x="10433248" y="5342257"/>
              <a:ext cx="1434213" cy="466455"/>
              <a:chOff x="10469750" y="5304656"/>
              <a:chExt cx="1979722" cy="466455"/>
            </a:xfrm>
          </p:grpSpPr>
          <p:cxnSp>
            <p:nvCxnSpPr>
              <p:cNvPr id="350" name="Connecteur droit avec flèche 349"/>
              <p:cNvCxnSpPr/>
              <p:nvPr/>
            </p:nvCxnSpPr>
            <p:spPr>
              <a:xfrm flipH="1">
                <a:off x="10469750" y="5304656"/>
                <a:ext cx="1253490" cy="466455"/>
              </a:xfrm>
              <a:prstGeom prst="straightConnector1">
                <a:avLst/>
              </a:prstGeom>
              <a:ln w="31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Connecteur droit 350"/>
              <p:cNvCxnSpPr/>
              <p:nvPr/>
            </p:nvCxnSpPr>
            <p:spPr>
              <a:xfrm>
                <a:off x="11723240" y="5304656"/>
                <a:ext cx="726232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9" name="ZoneTexte 288"/>
            <p:cNvSpPr txBox="1"/>
            <p:nvPr/>
          </p:nvSpPr>
          <p:spPr>
            <a:xfrm>
              <a:off x="11046118" y="4657260"/>
              <a:ext cx="1317376" cy="7461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 smtClean="0">
                  <a:latin typeface="Bell MT" pitchFamily="18" charset="0"/>
                </a:rPr>
                <a:t>Ø4.2</a:t>
              </a:r>
              <a:endParaRPr lang="fr-FR" sz="1000" dirty="0">
                <a:latin typeface="Bell MT" pitchFamily="18" charset="0"/>
              </a:endParaRPr>
            </a:p>
          </p:txBody>
        </p:sp>
        <p:grpSp>
          <p:nvGrpSpPr>
            <p:cNvPr id="290" name="Groupe 289"/>
            <p:cNvGrpSpPr/>
            <p:nvPr/>
          </p:nvGrpSpPr>
          <p:grpSpPr>
            <a:xfrm>
              <a:off x="3683546" y="1920320"/>
              <a:ext cx="360000" cy="360000"/>
              <a:chOff x="3783182" y="1834386"/>
              <a:chExt cx="360000" cy="360000"/>
            </a:xfrm>
          </p:grpSpPr>
          <p:cxnSp>
            <p:nvCxnSpPr>
              <p:cNvPr id="348" name="Connecteur droit 347"/>
              <p:cNvCxnSpPr/>
              <p:nvPr/>
            </p:nvCxnSpPr>
            <p:spPr>
              <a:xfrm flipH="1">
                <a:off x="3783182" y="2014386"/>
                <a:ext cx="36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9" name="Connecteur droit 348"/>
              <p:cNvCxnSpPr/>
              <p:nvPr/>
            </p:nvCxnSpPr>
            <p:spPr>
              <a:xfrm flipV="1">
                <a:off x="3973971" y="1834386"/>
                <a:ext cx="0" cy="36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1" name="Groupe 290"/>
            <p:cNvGrpSpPr/>
            <p:nvPr/>
          </p:nvGrpSpPr>
          <p:grpSpPr>
            <a:xfrm>
              <a:off x="9089519" y="1908445"/>
              <a:ext cx="360000" cy="360000"/>
              <a:chOff x="3783182" y="1834386"/>
              <a:chExt cx="360000" cy="360000"/>
            </a:xfrm>
          </p:grpSpPr>
          <p:cxnSp>
            <p:nvCxnSpPr>
              <p:cNvPr id="346" name="Connecteur droit 345"/>
              <p:cNvCxnSpPr/>
              <p:nvPr/>
            </p:nvCxnSpPr>
            <p:spPr>
              <a:xfrm flipH="1">
                <a:off x="3783182" y="2014386"/>
                <a:ext cx="36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7" name="Connecteur droit 346"/>
              <p:cNvCxnSpPr/>
              <p:nvPr/>
            </p:nvCxnSpPr>
            <p:spPr>
              <a:xfrm flipV="1">
                <a:off x="3973971" y="1834386"/>
                <a:ext cx="0" cy="36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2" name="Groupe 291"/>
            <p:cNvGrpSpPr/>
            <p:nvPr/>
          </p:nvGrpSpPr>
          <p:grpSpPr>
            <a:xfrm>
              <a:off x="9098509" y="7320920"/>
              <a:ext cx="360000" cy="360000"/>
              <a:chOff x="3783182" y="1834386"/>
              <a:chExt cx="360000" cy="360000"/>
            </a:xfrm>
          </p:grpSpPr>
          <p:cxnSp>
            <p:nvCxnSpPr>
              <p:cNvPr id="344" name="Connecteur droit 343"/>
              <p:cNvCxnSpPr/>
              <p:nvPr/>
            </p:nvCxnSpPr>
            <p:spPr>
              <a:xfrm flipH="1">
                <a:off x="3783182" y="2014386"/>
                <a:ext cx="36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5" name="Connecteur droit 344"/>
              <p:cNvCxnSpPr/>
              <p:nvPr/>
            </p:nvCxnSpPr>
            <p:spPr>
              <a:xfrm flipV="1">
                <a:off x="3973971" y="1834386"/>
                <a:ext cx="0" cy="36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3" name="Groupe 292"/>
            <p:cNvGrpSpPr/>
            <p:nvPr/>
          </p:nvGrpSpPr>
          <p:grpSpPr>
            <a:xfrm>
              <a:off x="3675285" y="7324647"/>
              <a:ext cx="360000" cy="360000"/>
              <a:chOff x="3783182" y="1834386"/>
              <a:chExt cx="360000" cy="360000"/>
            </a:xfrm>
          </p:grpSpPr>
          <p:cxnSp>
            <p:nvCxnSpPr>
              <p:cNvPr id="342" name="Connecteur droit 341"/>
              <p:cNvCxnSpPr/>
              <p:nvPr/>
            </p:nvCxnSpPr>
            <p:spPr>
              <a:xfrm flipH="1">
                <a:off x="3783182" y="2014386"/>
                <a:ext cx="36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Connecteur droit 342"/>
              <p:cNvCxnSpPr/>
              <p:nvPr/>
            </p:nvCxnSpPr>
            <p:spPr>
              <a:xfrm flipV="1">
                <a:off x="3973971" y="1834386"/>
                <a:ext cx="0" cy="36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4" name="Connecteur droit avec flèche 293"/>
            <p:cNvCxnSpPr/>
            <p:nvPr/>
          </p:nvCxnSpPr>
          <p:spPr>
            <a:xfrm>
              <a:off x="9214847" y="7509427"/>
              <a:ext cx="0" cy="869525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Connecteur droit 294"/>
            <p:cNvCxnSpPr/>
            <p:nvPr/>
          </p:nvCxnSpPr>
          <p:spPr>
            <a:xfrm flipH="1">
              <a:off x="9273142" y="283898"/>
              <a:ext cx="1120" cy="1656184"/>
            </a:xfrm>
            <a:prstGeom prst="line">
              <a:avLst/>
            </a:prstGeom>
            <a:ln w="31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6" name="Groupe 295"/>
            <p:cNvGrpSpPr/>
            <p:nvPr/>
          </p:nvGrpSpPr>
          <p:grpSpPr>
            <a:xfrm>
              <a:off x="10890696" y="7752928"/>
              <a:ext cx="288000" cy="288000"/>
              <a:chOff x="10890696" y="7752928"/>
              <a:chExt cx="288000" cy="288000"/>
            </a:xfrm>
          </p:grpSpPr>
          <p:grpSp>
            <p:nvGrpSpPr>
              <p:cNvPr id="338" name="Groupe 337"/>
              <p:cNvGrpSpPr/>
              <p:nvPr/>
            </p:nvGrpSpPr>
            <p:grpSpPr>
              <a:xfrm>
                <a:off x="10890696" y="7752928"/>
                <a:ext cx="288000" cy="288000"/>
                <a:chOff x="10890696" y="7752928"/>
                <a:chExt cx="288000" cy="288000"/>
              </a:xfrm>
            </p:grpSpPr>
            <p:cxnSp>
              <p:nvCxnSpPr>
                <p:cNvPr id="340" name="Connecteur droit 339"/>
                <p:cNvCxnSpPr/>
                <p:nvPr/>
              </p:nvCxnSpPr>
              <p:spPr>
                <a:xfrm flipH="1">
                  <a:off x="10890696" y="7896944"/>
                  <a:ext cx="288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1" name="Connecteur droit 340"/>
                <p:cNvCxnSpPr/>
                <p:nvPr/>
              </p:nvCxnSpPr>
              <p:spPr>
                <a:xfrm flipH="1">
                  <a:off x="11028602" y="7752928"/>
                  <a:ext cx="0" cy="28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9" name="Ellipse 338"/>
              <p:cNvSpPr/>
              <p:nvPr/>
            </p:nvSpPr>
            <p:spPr>
              <a:xfrm>
                <a:off x="10938602" y="7806944"/>
                <a:ext cx="180000" cy="18000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>
                  <a:ln w="3175">
                    <a:solidFill>
                      <a:schemeClr val="tx1"/>
                    </a:solidFill>
                  </a:ln>
                  <a:noFill/>
                  <a:latin typeface="Bell MT" pitchFamily="18" charset="0"/>
                </a:endParaRPr>
              </a:p>
            </p:txBody>
          </p:sp>
        </p:grpSp>
        <p:grpSp>
          <p:nvGrpSpPr>
            <p:cNvPr id="297" name="Groupe 296"/>
            <p:cNvGrpSpPr/>
            <p:nvPr/>
          </p:nvGrpSpPr>
          <p:grpSpPr>
            <a:xfrm>
              <a:off x="1648304" y="7752928"/>
              <a:ext cx="288000" cy="288000"/>
              <a:chOff x="1648272" y="1561311"/>
              <a:chExt cx="288000" cy="288000"/>
            </a:xfrm>
          </p:grpSpPr>
          <p:sp>
            <p:nvSpPr>
              <p:cNvPr id="334" name="Ellipse 333"/>
              <p:cNvSpPr/>
              <p:nvPr/>
            </p:nvSpPr>
            <p:spPr>
              <a:xfrm>
                <a:off x="1702782" y="1616731"/>
                <a:ext cx="180000" cy="18000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>
                  <a:ln w="3175">
                    <a:solidFill>
                      <a:schemeClr val="tx1"/>
                    </a:solidFill>
                  </a:ln>
                  <a:noFill/>
                  <a:latin typeface="Bell MT" pitchFamily="18" charset="0"/>
                </a:endParaRPr>
              </a:p>
            </p:txBody>
          </p:sp>
          <p:grpSp>
            <p:nvGrpSpPr>
              <p:cNvPr id="335" name="Groupe 334"/>
              <p:cNvGrpSpPr/>
              <p:nvPr/>
            </p:nvGrpSpPr>
            <p:grpSpPr>
              <a:xfrm>
                <a:off x="1648272" y="1561311"/>
                <a:ext cx="288000" cy="288000"/>
                <a:chOff x="10890696" y="7752928"/>
                <a:chExt cx="288000" cy="288000"/>
              </a:xfrm>
            </p:grpSpPr>
            <p:cxnSp>
              <p:nvCxnSpPr>
                <p:cNvPr id="336" name="Connecteur droit 335"/>
                <p:cNvCxnSpPr/>
                <p:nvPr/>
              </p:nvCxnSpPr>
              <p:spPr>
                <a:xfrm flipH="1">
                  <a:off x="10890696" y="7896944"/>
                  <a:ext cx="288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7" name="Connecteur droit 336"/>
                <p:cNvCxnSpPr/>
                <p:nvPr/>
              </p:nvCxnSpPr>
              <p:spPr>
                <a:xfrm flipH="1">
                  <a:off x="11028602" y="7752928"/>
                  <a:ext cx="0" cy="28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98" name="Groupe 297"/>
            <p:cNvGrpSpPr/>
            <p:nvPr/>
          </p:nvGrpSpPr>
          <p:grpSpPr>
            <a:xfrm>
              <a:off x="10902117" y="1569797"/>
              <a:ext cx="288000" cy="288000"/>
              <a:chOff x="10892592" y="1560272"/>
              <a:chExt cx="288000" cy="288000"/>
            </a:xfrm>
          </p:grpSpPr>
          <p:sp>
            <p:nvSpPr>
              <p:cNvPr id="330" name="Ellipse 329"/>
              <p:cNvSpPr/>
              <p:nvPr/>
            </p:nvSpPr>
            <p:spPr>
              <a:xfrm>
                <a:off x="10938602" y="1615692"/>
                <a:ext cx="180000" cy="18000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>
                  <a:ln w="3175">
                    <a:solidFill>
                      <a:schemeClr val="tx1"/>
                    </a:solidFill>
                  </a:ln>
                  <a:noFill/>
                  <a:latin typeface="Bell MT" pitchFamily="18" charset="0"/>
                </a:endParaRPr>
              </a:p>
            </p:txBody>
          </p:sp>
          <p:grpSp>
            <p:nvGrpSpPr>
              <p:cNvPr id="331" name="Groupe 330"/>
              <p:cNvGrpSpPr/>
              <p:nvPr/>
            </p:nvGrpSpPr>
            <p:grpSpPr>
              <a:xfrm>
                <a:off x="10892592" y="1560272"/>
                <a:ext cx="288000" cy="288000"/>
                <a:chOff x="10890696" y="7752928"/>
                <a:chExt cx="288000" cy="288000"/>
              </a:xfrm>
            </p:grpSpPr>
            <p:cxnSp>
              <p:nvCxnSpPr>
                <p:cNvPr id="332" name="Connecteur droit 331"/>
                <p:cNvCxnSpPr/>
                <p:nvPr/>
              </p:nvCxnSpPr>
              <p:spPr>
                <a:xfrm flipH="1">
                  <a:off x="10890696" y="7896944"/>
                  <a:ext cx="288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3" name="Connecteur droit 332"/>
                <p:cNvCxnSpPr/>
                <p:nvPr/>
              </p:nvCxnSpPr>
              <p:spPr>
                <a:xfrm flipH="1">
                  <a:off x="11028602" y="7752928"/>
                  <a:ext cx="0" cy="28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99" name="Groupe 298"/>
            <p:cNvGrpSpPr/>
            <p:nvPr/>
          </p:nvGrpSpPr>
          <p:grpSpPr>
            <a:xfrm>
              <a:off x="1654171" y="1567249"/>
              <a:ext cx="288000" cy="288000"/>
              <a:chOff x="1667221" y="1567249"/>
              <a:chExt cx="288000" cy="288000"/>
            </a:xfrm>
          </p:grpSpPr>
          <p:sp>
            <p:nvSpPr>
              <p:cNvPr id="326" name="Ellipse 325"/>
              <p:cNvSpPr/>
              <p:nvPr/>
            </p:nvSpPr>
            <p:spPr>
              <a:xfrm>
                <a:off x="1717772" y="1622669"/>
                <a:ext cx="180000" cy="18000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>
                  <a:ln w="3175">
                    <a:solidFill>
                      <a:schemeClr val="tx1"/>
                    </a:solidFill>
                  </a:ln>
                  <a:noFill/>
                  <a:latin typeface="Bell MT" pitchFamily="18" charset="0"/>
                </a:endParaRPr>
              </a:p>
            </p:txBody>
          </p:sp>
          <p:grpSp>
            <p:nvGrpSpPr>
              <p:cNvPr id="327" name="Groupe 326"/>
              <p:cNvGrpSpPr/>
              <p:nvPr/>
            </p:nvGrpSpPr>
            <p:grpSpPr>
              <a:xfrm>
                <a:off x="1667221" y="1567249"/>
                <a:ext cx="288000" cy="288000"/>
                <a:chOff x="10890696" y="7752928"/>
                <a:chExt cx="288000" cy="288000"/>
              </a:xfrm>
            </p:grpSpPr>
            <p:cxnSp>
              <p:nvCxnSpPr>
                <p:cNvPr id="328" name="Connecteur droit 327"/>
                <p:cNvCxnSpPr/>
                <p:nvPr/>
              </p:nvCxnSpPr>
              <p:spPr>
                <a:xfrm flipH="1">
                  <a:off x="10890696" y="7896944"/>
                  <a:ext cx="288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9" name="Connecteur droit 328"/>
                <p:cNvCxnSpPr/>
                <p:nvPr/>
              </p:nvCxnSpPr>
              <p:spPr>
                <a:xfrm flipH="1">
                  <a:off x="11028602" y="7752928"/>
                  <a:ext cx="0" cy="28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00" name="Connecteur droit 299"/>
            <p:cNvCxnSpPr/>
            <p:nvPr/>
          </p:nvCxnSpPr>
          <p:spPr>
            <a:xfrm flipH="1">
              <a:off x="3873142" y="464151"/>
              <a:ext cx="1120" cy="1656184"/>
            </a:xfrm>
            <a:prstGeom prst="line">
              <a:avLst/>
            </a:prstGeom>
            <a:ln w="31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1" name="ZoneTexte 300"/>
            <p:cNvSpPr txBox="1"/>
            <p:nvPr/>
          </p:nvSpPr>
          <p:spPr>
            <a:xfrm>
              <a:off x="9134355" y="7611272"/>
              <a:ext cx="948203" cy="7461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 smtClean="0">
                  <a:latin typeface="Bell MT" pitchFamily="18" charset="0"/>
                </a:rPr>
                <a:t>25</a:t>
              </a:r>
              <a:endParaRPr lang="fr-FR" sz="1000" dirty="0">
                <a:latin typeface="Bell MT" pitchFamily="18" charset="0"/>
              </a:endParaRPr>
            </a:p>
          </p:txBody>
        </p:sp>
        <p:cxnSp>
          <p:nvCxnSpPr>
            <p:cNvPr id="302" name="Connecteur droit avec flèche 301"/>
            <p:cNvCxnSpPr/>
            <p:nvPr/>
          </p:nvCxnSpPr>
          <p:spPr>
            <a:xfrm>
              <a:off x="4168552" y="1200200"/>
              <a:ext cx="0" cy="869525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3" name="ZoneTexte 302"/>
            <p:cNvSpPr txBox="1"/>
            <p:nvPr/>
          </p:nvSpPr>
          <p:spPr>
            <a:xfrm>
              <a:off x="4088061" y="1592178"/>
              <a:ext cx="948203" cy="7461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 smtClean="0">
                  <a:latin typeface="Bell MT" pitchFamily="18" charset="0"/>
                </a:rPr>
                <a:t>25</a:t>
              </a:r>
              <a:endParaRPr lang="fr-FR" sz="1000" dirty="0">
                <a:latin typeface="Bell MT" pitchFamily="18" charset="0"/>
              </a:endParaRPr>
            </a:p>
          </p:txBody>
        </p:sp>
        <p:cxnSp>
          <p:nvCxnSpPr>
            <p:cNvPr id="304" name="Connecteur droit avec flèche 303"/>
            <p:cNvCxnSpPr/>
            <p:nvPr/>
          </p:nvCxnSpPr>
          <p:spPr>
            <a:xfrm>
              <a:off x="3874335" y="408112"/>
              <a:ext cx="54000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5" name="ZoneTexte 304"/>
            <p:cNvSpPr txBox="1"/>
            <p:nvPr/>
          </p:nvSpPr>
          <p:spPr>
            <a:xfrm>
              <a:off x="5936088" y="275168"/>
              <a:ext cx="1142506" cy="7461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 smtClean="0">
                  <a:latin typeface="Bell MT" pitchFamily="18" charset="0"/>
                </a:rPr>
                <a:t>150</a:t>
              </a:r>
              <a:endParaRPr lang="fr-FR" sz="1000" dirty="0">
                <a:latin typeface="Bell MT" pitchFamily="18" charset="0"/>
              </a:endParaRPr>
            </a:p>
          </p:txBody>
        </p:sp>
        <p:cxnSp>
          <p:nvCxnSpPr>
            <p:cNvPr id="306" name="Connecteur droit 305"/>
            <p:cNvCxnSpPr/>
            <p:nvPr/>
          </p:nvCxnSpPr>
          <p:spPr>
            <a:xfrm flipH="1">
              <a:off x="928192" y="2100320"/>
              <a:ext cx="2736000" cy="0"/>
            </a:xfrm>
            <a:prstGeom prst="line">
              <a:avLst/>
            </a:prstGeom>
            <a:ln w="31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Connecteur droit avec flèche 306"/>
            <p:cNvCxnSpPr/>
            <p:nvPr/>
          </p:nvCxnSpPr>
          <p:spPr>
            <a:xfrm rot="5400000">
              <a:off x="-1751672" y="4820335"/>
              <a:ext cx="54000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8" name="ZoneTexte 307"/>
            <p:cNvSpPr txBox="1"/>
            <p:nvPr/>
          </p:nvSpPr>
          <p:spPr>
            <a:xfrm rot="16200000">
              <a:off x="91007" y="4428472"/>
              <a:ext cx="1142506" cy="7461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 smtClean="0">
                  <a:latin typeface="Bell MT" pitchFamily="18" charset="0"/>
                </a:rPr>
                <a:t>150</a:t>
              </a:r>
              <a:endParaRPr lang="fr-FR" sz="1000" dirty="0">
                <a:latin typeface="Bell MT" pitchFamily="18" charset="0"/>
              </a:endParaRPr>
            </a:p>
          </p:txBody>
        </p:sp>
        <p:cxnSp>
          <p:nvCxnSpPr>
            <p:cNvPr id="309" name="Connecteur droit 308"/>
            <p:cNvCxnSpPr/>
            <p:nvPr/>
          </p:nvCxnSpPr>
          <p:spPr>
            <a:xfrm flipH="1">
              <a:off x="862336" y="7509427"/>
              <a:ext cx="2736000" cy="0"/>
            </a:xfrm>
            <a:prstGeom prst="line">
              <a:avLst/>
            </a:prstGeom>
            <a:ln w="31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0" name="ZoneTexte 309"/>
            <p:cNvSpPr txBox="1"/>
            <p:nvPr/>
          </p:nvSpPr>
          <p:spPr>
            <a:xfrm>
              <a:off x="141216" y="64041"/>
              <a:ext cx="1404812" cy="74612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000" b="1" dirty="0" smtClean="0">
                  <a:solidFill>
                    <a:srgbClr val="FF0000"/>
                  </a:solidFill>
                  <a:latin typeface="Bell MT" pitchFamily="18" charset="0"/>
                </a:rPr>
                <a:t>TOP</a:t>
              </a:r>
              <a:endParaRPr lang="fr-FR" sz="1000" b="1" dirty="0">
                <a:solidFill>
                  <a:srgbClr val="FF0000"/>
                </a:solidFill>
                <a:latin typeface="Bell MT" pitchFamily="18" charset="0"/>
              </a:endParaRPr>
            </a:p>
          </p:txBody>
        </p:sp>
        <p:sp>
          <p:nvSpPr>
            <p:cNvPr id="311" name="Rectangle 310"/>
            <p:cNvSpPr/>
            <p:nvPr/>
          </p:nvSpPr>
          <p:spPr>
            <a:xfrm>
              <a:off x="9269520" y="2539777"/>
              <a:ext cx="561112" cy="435416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 dirty="0">
                <a:latin typeface="Bell MT" pitchFamily="18" charset="0"/>
              </a:endParaRPr>
            </a:p>
          </p:txBody>
        </p:sp>
        <p:sp>
          <p:nvSpPr>
            <p:cNvPr id="312" name="Rectangle 421" descr="Petits carreaux"/>
            <p:cNvSpPr>
              <a:spLocks noChangeArrowheads="1"/>
            </p:cNvSpPr>
            <p:nvPr/>
          </p:nvSpPr>
          <p:spPr bwMode="auto">
            <a:xfrm>
              <a:off x="9003142" y="2611894"/>
              <a:ext cx="709986" cy="310909"/>
            </a:xfrm>
            <a:prstGeom prst="rect">
              <a:avLst/>
            </a:prstGeom>
            <a:pattFill prst="smGrid">
              <a:fgClr>
                <a:schemeClr val="tx2">
                  <a:alpha val="39999"/>
                </a:schemeClr>
              </a:fgClr>
              <a:bgClr>
                <a:schemeClr val="bg1">
                  <a:alpha val="39999"/>
                </a:schemeClr>
              </a:bgClr>
            </a:pattFill>
            <a:ln>
              <a:noFill/>
            </a:ln>
            <a:effectLst>
              <a:outerShdw dist="25400" dir="2700000" algn="ctr" rotWithShape="0">
                <a:schemeClr val="bg2">
                  <a:alpha val="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 sz="1000">
                <a:latin typeface="Bell MT" pitchFamily="18" charset="0"/>
              </a:endParaRPr>
            </a:p>
          </p:txBody>
        </p:sp>
        <p:sp>
          <p:nvSpPr>
            <p:cNvPr id="313" name="ZoneTexte 312"/>
            <p:cNvSpPr txBox="1"/>
            <p:nvPr/>
          </p:nvSpPr>
          <p:spPr>
            <a:xfrm>
              <a:off x="8710018" y="6300866"/>
              <a:ext cx="948203" cy="7461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 smtClean="0">
                  <a:latin typeface="Bell MT" pitchFamily="18" charset="0"/>
                </a:rPr>
                <a:t>15</a:t>
              </a:r>
              <a:endParaRPr lang="fr-FR" sz="1000" dirty="0">
                <a:latin typeface="Bell MT" pitchFamily="18" charset="0"/>
              </a:endParaRPr>
            </a:p>
          </p:txBody>
        </p:sp>
        <p:cxnSp>
          <p:nvCxnSpPr>
            <p:cNvPr id="314" name="Connecteur droit avec flèche 313"/>
            <p:cNvCxnSpPr/>
            <p:nvPr/>
          </p:nvCxnSpPr>
          <p:spPr>
            <a:xfrm>
              <a:off x="8721385" y="6697062"/>
              <a:ext cx="5400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5" name="ZoneTexte 314"/>
            <p:cNvSpPr txBox="1"/>
            <p:nvPr/>
          </p:nvSpPr>
          <p:spPr>
            <a:xfrm>
              <a:off x="4325491" y="7119830"/>
              <a:ext cx="948203" cy="7461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 smtClean="0">
                  <a:latin typeface="Bell MT" pitchFamily="18" charset="0"/>
                </a:rPr>
                <a:t>15</a:t>
              </a:r>
              <a:endParaRPr lang="fr-FR" sz="1000" dirty="0">
                <a:latin typeface="Bell MT" pitchFamily="18" charset="0"/>
              </a:endParaRPr>
            </a:p>
          </p:txBody>
        </p:sp>
        <p:cxnSp>
          <p:nvCxnSpPr>
            <p:cNvPr id="316" name="Connecteur droit avec flèche 315"/>
            <p:cNvCxnSpPr/>
            <p:nvPr/>
          </p:nvCxnSpPr>
          <p:spPr>
            <a:xfrm>
              <a:off x="4576309" y="6961000"/>
              <a:ext cx="0" cy="53992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Connecteur droit avec flèche 316"/>
            <p:cNvCxnSpPr/>
            <p:nvPr/>
          </p:nvCxnSpPr>
          <p:spPr>
            <a:xfrm>
              <a:off x="6585132" y="7672382"/>
              <a:ext cx="21600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8" name="Rectangle 421" descr="Petits carreaux"/>
            <p:cNvSpPr>
              <a:spLocks noChangeArrowheads="1"/>
            </p:cNvSpPr>
            <p:nvPr/>
          </p:nvSpPr>
          <p:spPr bwMode="auto">
            <a:xfrm>
              <a:off x="4143142" y="2336711"/>
              <a:ext cx="4860000" cy="4860000"/>
            </a:xfrm>
            <a:prstGeom prst="rect">
              <a:avLst/>
            </a:prstGeom>
            <a:pattFill prst="smGrid">
              <a:fgClr>
                <a:schemeClr val="tx2">
                  <a:alpha val="39999"/>
                </a:schemeClr>
              </a:fgClr>
              <a:bgClr>
                <a:schemeClr val="bg1">
                  <a:alpha val="39999"/>
                </a:schemeClr>
              </a:bgClr>
            </a:pattFill>
            <a:ln>
              <a:noFill/>
            </a:ln>
            <a:effectLst>
              <a:outerShdw dist="25400" dir="2700000" algn="ctr" rotWithShape="0">
                <a:schemeClr val="bg2">
                  <a:alpha val="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 sz="1000">
                <a:latin typeface="Bell MT" pitchFamily="18" charset="0"/>
              </a:endParaRPr>
            </a:p>
          </p:txBody>
        </p:sp>
        <p:cxnSp>
          <p:nvCxnSpPr>
            <p:cNvPr id="319" name="Connecteur droit 318"/>
            <p:cNvCxnSpPr/>
            <p:nvPr/>
          </p:nvCxnSpPr>
          <p:spPr>
            <a:xfrm>
              <a:off x="6574335" y="6951574"/>
              <a:ext cx="0" cy="864436"/>
            </a:xfrm>
            <a:prstGeom prst="line">
              <a:avLst/>
            </a:prstGeom>
            <a:ln w="31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Connecteur droit 319"/>
            <p:cNvCxnSpPr/>
            <p:nvPr/>
          </p:nvCxnSpPr>
          <p:spPr>
            <a:xfrm>
              <a:off x="8738964" y="6883159"/>
              <a:ext cx="0" cy="864436"/>
            </a:xfrm>
            <a:prstGeom prst="line">
              <a:avLst/>
            </a:prstGeom>
            <a:ln w="31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1" name="ZoneTexte 320"/>
            <p:cNvSpPr txBox="1"/>
            <p:nvPr/>
          </p:nvSpPr>
          <p:spPr>
            <a:xfrm>
              <a:off x="7216691" y="7640851"/>
              <a:ext cx="948203" cy="7461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 smtClean="0">
                  <a:latin typeface="Bell MT" pitchFamily="18" charset="0"/>
                </a:rPr>
                <a:t>60</a:t>
              </a:r>
              <a:endParaRPr lang="fr-FR" sz="1000" dirty="0">
                <a:latin typeface="Bell MT" pitchFamily="18" charset="0"/>
              </a:endParaRPr>
            </a:p>
          </p:txBody>
        </p:sp>
        <p:cxnSp>
          <p:nvCxnSpPr>
            <p:cNvPr id="322" name="Connecteur droit avec flèche 321"/>
            <p:cNvCxnSpPr/>
            <p:nvPr/>
          </p:nvCxnSpPr>
          <p:spPr>
            <a:xfrm rot="5400000">
              <a:off x="2630428" y="5871574"/>
              <a:ext cx="21600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Connecteur droit 322"/>
            <p:cNvCxnSpPr/>
            <p:nvPr/>
          </p:nvCxnSpPr>
          <p:spPr>
            <a:xfrm rot="5400000">
              <a:off x="3965123" y="6521365"/>
              <a:ext cx="0" cy="864436"/>
            </a:xfrm>
            <a:prstGeom prst="line">
              <a:avLst/>
            </a:prstGeom>
            <a:ln w="31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Connecteur droit 323"/>
            <p:cNvCxnSpPr/>
            <p:nvPr/>
          </p:nvCxnSpPr>
          <p:spPr>
            <a:xfrm rot="5400000">
              <a:off x="3907766" y="4370617"/>
              <a:ext cx="0" cy="864436"/>
            </a:xfrm>
            <a:prstGeom prst="line">
              <a:avLst/>
            </a:prstGeom>
            <a:ln w="31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5" name="ZoneTexte 324"/>
            <p:cNvSpPr txBox="1"/>
            <p:nvPr/>
          </p:nvSpPr>
          <p:spPr>
            <a:xfrm rot="16200000">
              <a:off x="3058804" y="5504426"/>
              <a:ext cx="948203" cy="7461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 smtClean="0">
                  <a:latin typeface="Bell MT" pitchFamily="18" charset="0"/>
                </a:rPr>
                <a:t>60</a:t>
              </a:r>
              <a:endParaRPr lang="fr-FR" sz="1000" dirty="0">
                <a:latin typeface="Bell MT" pitchFamily="18" charset="0"/>
              </a:endParaRPr>
            </a:p>
          </p:txBody>
        </p:sp>
      </p:grpSp>
      <p:grpSp>
        <p:nvGrpSpPr>
          <p:cNvPr id="457" name="Groupe 456"/>
          <p:cNvGrpSpPr/>
          <p:nvPr/>
        </p:nvGrpSpPr>
        <p:grpSpPr>
          <a:xfrm>
            <a:off x="5056113" y="3800030"/>
            <a:ext cx="4067783" cy="2751196"/>
            <a:chOff x="5056113" y="3591014"/>
            <a:chExt cx="4067783" cy="2751196"/>
          </a:xfrm>
        </p:grpSpPr>
        <p:sp>
          <p:nvSpPr>
            <p:cNvPr id="368" name="Rectangle 314" descr="75 %"/>
            <p:cNvSpPr>
              <a:spLocks noChangeArrowheads="1"/>
            </p:cNvSpPr>
            <p:nvPr/>
          </p:nvSpPr>
          <p:spPr bwMode="auto">
            <a:xfrm>
              <a:off x="5434628" y="3966210"/>
              <a:ext cx="3326400" cy="2376000"/>
            </a:xfrm>
            <a:prstGeom prst="rect">
              <a:avLst/>
            </a:prstGeom>
            <a:pattFill prst="pct75">
              <a:fgClr>
                <a:srgbClr val="FFCC00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28016" tIns="64008" rIns="128016" bIns="64008" anchor="ctr"/>
            <a:lstStyle/>
            <a:p>
              <a:endParaRPr lang="fr-FR" sz="1000">
                <a:latin typeface="Bell MT" pitchFamily="18" charset="0"/>
              </a:endParaRPr>
            </a:p>
          </p:txBody>
        </p:sp>
        <p:grpSp>
          <p:nvGrpSpPr>
            <p:cNvPr id="369" name="Groupe 368"/>
            <p:cNvGrpSpPr/>
            <p:nvPr/>
          </p:nvGrpSpPr>
          <p:grpSpPr>
            <a:xfrm>
              <a:off x="6040054" y="4052834"/>
              <a:ext cx="2424476" cy="2189779"/>
              <a:chOff x="3411680" y="1497265"/>
              <a:chExt cx="7346895" cy="6635695"/>
            </a:xfrm>
          </p:grpSpPr>
          <p:sp>
            <p:nvSpPr>
              <p:cNvPr id="442" name="Ellipse 441"/>
              <p:cNvSpPr/>
              <p:nvPr/>
            </p:nvSpPr>
            <p:spPr>
              <a:xfrm>
                <a:off x="3412560" y="1497265"/>
                <a:ext cx="151200" cy="1512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>
                  <a:ln w="3175">
                    <a:solidFill>
                      <a:schemeClr val="tx1"/>
                    </a:solidFill>
                  </a:ln>
                  <a:noFill/>
                  <a:latin typeface="Bell MT" pitchFamily="18" charset="0"/>
                </a:endParaRPr>
              </a:p>
            </p:txBody>
          </p:sp>
          <p:sp>
            <p:nvSpPr>
              <p:cNvPr id="443" name="Ellipse 442"/>
              <p:cNvSpPr/>
              <p:nvPr/>
            </p:nvSpPr>
            <p:spPr>
              <a:xfrm>
                <a:off x="5820584" y="1497265"/>
                <a:ext cx="151200" cy="1512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>
                  <a:ln w="3175">
                    <a:solidFill>
                      <a:schemeClr val="tx1"/>
                    </a:solidFill>
                  </a:ln>
                  <a:noFill/>
                  <a:latin typeface="Bell MT" pitchFamily="18" charset="0"/>
                </a:endParaRPr>
              </a:p>
            </p:txBody>
          </p:sp>
          <p:sp>
            <p:nvSpPr>
              <p:cNvPr id="444" name="Ellipse 443"/>
              <p:cNvSpPr/>
              <p:nvPr/>
            </p:nvSpPr>
            <p:spPr>
              <a:xfrm>
                <a:off x="8196584" y="1501040"/>
                <a:ext cx="151200" cy="1512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>
                  <a:ln w="3175">
                    <a:solidFill>
                      <a:schemeClr val="tx1"/>
                    </a:solidFill>
                  </a:ln>
                  <a:noFill/>
                  <a:latin typeface="Bell MT" pitchFamily="18" charset="0"/>
                </a:endParaRPr>
              </a:p>
            </p:txBody>
          </p:sp>
          <p:sp>
            <p:nvSpPr>
              <p:cNvPr id="445" name="Ellipse 444"/>
              <p:cNvSpPr/>
              <p:nvPr/>
            </p:nvSpPr>
            <p:spPr>
              <a:xfrm>
                <a:off x="10594184" y="1501040"/>
                <a:ext cx="151200" cy="1512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>
                  <a:ln w="3175">
                    <a:solidFill>
                      <a:schemeClr val="tx1"/>
                    </a:solidFill>
                  </a:ln>
                  <a:noFill/>
                  <a:latin typeface="Bell MT" pitchFamily="18" charset="0"/>
                </a:endParaRPr>
              </a:p>
            </p:txBody>
          </p:sp>
          <p:sp>
            <p:nvSpPr>
              <p:cNvPr id="446" name="Ellipse 445"/>
              <p:cNvSpPr/>
              <p:nvPr/>
            </p:nvSpPr>
            <p:spPr>
              <a:xfrm>
                <a:off x="3411766" y="3648472"/>
                <a:ext cx="151200" cy="1512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>
                  <a:ln w="3175">
                    <a:solidFill>
                      <a:schemeClr val="tx1"/>
                    </a:solidFill>
                  </a:ln>
                  <a:noFill/>
                  <a:latin typeface="Bell MT" pitchFamily="18" charset="0"/>
                </a:endParaRPr>
              </a:p>
            </p:txBody>
          </p:sp>
          <p:sp>
            <p:nvSpPr>
              <p:cNvPr id="447" name="Ellipse 446"/>
              <p:cNvSpPr/>
              <p:nvPr/>
            </p:nvSpPr>
            <p:spPr>
              <a:xfrm>
                <a:off x="10607375" y="5804880"/>
                <a:ext cx="151200" cy="1512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>
                  <a:ln w="3175">
                    <a:solidFill>
                      <a:schemeClr val="tx1"/>
                    </a:solidFill>
                  </a:ln>
                  <a:noFill/>
                  <a:latin typeface="Bell MT" pitchFamily="18" charset="0"/>
                </a:endParaRPr>
              </a:p>
            </p:txBody>
          </p:sp>
          <p:sp>
            <p:nvSpPr>
              <p:cNvPr id="448" name="Ellipse 447"/>
              <p:cNvSpPr/>
              <p:nvPr/>
            </p:nvSpPr>
            <p:spPr>
              <a:xfrm>
                <a:off x="10595064" y="3648472"/>
                <a:ext cx="151200" cy="1512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>
                  <a:ln w="3175">
                    <a:solidFill>
                      <a:schemeClr val="tx1"/>
                    </a:solidFill>
                  </a:ln>
                  <a:noFill/>
                  <a:latin typeface="Bell MT" pitchFamily="18" charset="0"/>
                </a:endParaRPr>
              </a:p>
            </p:txBody>
          </p:sp>
          <p:sp>
            <p:nvSpPr>
              <p:cNvPr id="449" name="Ellipse 448"/>
              <p:cNvSpPr/>
              <p:nvPr/>
            </p:nvSpPr>
            <p:spPr>
              <a:xfrm>
                <a:off x="3412966" y="5804880"/>
                <a:ext cx="151200" cy="1512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>
                  <a:ln w="3175">
                    <a:solidFill>
                      <a:schemeClr val="tx1"/>
                    </a:solidFill>
                  </a:ln>
                  <a:noFill/>
                  <a:latin typeface="Bell MT" pitchFamily="18" charset="0"/>
                </a:endParaRPr>
              </a:p>
            </p:txBody>
          </p:sp>
          <p:sp>
            <p:nvSpPr>
              <p:cNvPr id="450" name="Ellipse 449"/>
              <p:cNvSpPr/>
              <p:nvPr/>
            </p:nvSpPr>
            <p:spPr>
              <a:xfrm>
                <a:off x="3411680" y="7977985"/>
                <a:ext cx="151200" cy="1512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>
                  <a:ln w="3175">
                    <a:solidFill>
                      <a:schemeClr val="tx1"/>
                    </a:solidFill>
                  </a:ln>
                  <a:noFill/>
                  <a:latin typeface="Bell MT" pitchFamily="18" charset="0"/>
                </a:endParaRPr>
              </a:p>
            </p:txBody>
          </p:sp>
          <p:sp>
            <p:nvSpPr>
              <p:cNvPr id="451" name="Ellipse 450"/>
              <p:cNvSpPr/>
              <p:nvPr/>
            </p:nvSpPr>
            <p:spPr>
              <a:xfrm>
                <a:off x="5819704" y="7977985"/>
                <a:ext cx="151200" cy="1512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>
                  <a:ln w="3175">
                    <a:solidFill>
                      <a:schemeClr val="tx1"/>
                    </a:solidFill>
                  </a:ln>
                  <a:noFill/>
                  <a:latin typeface="Bell MT" pitchFamily="18" charset="0"/>
                </a:endParaRPr>
              </a:p>
            </p:txBody>
          </p:sp>
          <p:sp>
            <p:nvSpPr>
              <p:cNvPr id="452" name="Ellipse 451"/>
              <p:cNvSpPr/>
              <p:nvPr/>
            </p:nvSpPr>
            <p:spPr>
              <a:xfrm>
                <a:off x="8195704" y="7981760"/>
                <a:ext cx="151200" cy="1512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>
                  <a:ln w="3175">
                    <a:solidFill>
                      <a:schemeClr val="tx1"/>
                    </a:solidFill>
                  </a:ln>
                  <a:noFill/>
                  <a:latin typeface="Bell MT" pitchFamily="18" charset="0"/>
                </a:endParaRPr>
              </a:p>
            </p:txBody>
          </p:sp>
          <p:sp>
            <p:nvSpPr>
              <p:cNvPr id="453" name="Ellipse 452"/>
              <p:cNvSpPr/>
              <p:nvPr/>
            </p:nvSpPr>
            <p:spPr>
              <a:xfrm>
                <a:off x="10593304" y="7981760"/>
                <a:ext cx="151200" cy="1512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>
                  <a:ln w="3175">
                    <a:solidFill>
                      <a:schemeClr val="tx1"/>
                    </a:solidFill>
                  </a:ln>
                  <a:noFill/>
                  <a:latin typeface="Bell MT" pitchFamily="18" charset="0"/>
                </a:endParaRPr>
              </a:p>
            </p:txBody>
          </p:sp>
        </p:grpSp>
        <p:grpSp>
          <p:nvGrpSpPr>
            <p:cNvPr id="378" name="Groupe 377"/>
            <p:cNvGrpSpPr/>
            <p:nvPr/>
          </p:nvGrpSpPr>
          <p:grpSpPr>
            <a:xfrm>
              <a:off x="8452484" y="5332825"/>
              <a:ext cx="473290" cy="153930"/>
              <a:chOff x="10469750" y="5304656"/>
              <a:chExt cx="1979722" cy="466455"/>
            </a:xfrm>
          </p:grpSpPr>
          <p:cxnSp>
            <p:nvCxnSpPr>
              <p:cNvPr id="440" name="Connecteur droit avec flèche 439"/>
              <p:cNvCxnSpPr/>
              <p:nvPr/>
            </p:nvCxnSpPr>
            <p:spPr>
              <a:xfrm flipH="1">
                <a:off x="10469750" y="5304656"/>
                <a:ext cx="1253490" cy="466455"/>
              </a:xfrm>
              <a:prstGeom prst="straightConnector1">
                <a:avLst/>
              </a:prstGeom>
              <a:ln w="31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1" name="Connecteur droit 440"/>
              <p:cNvCxnSpPr/>
              <p:nvPr/>
            </p:nvCxnSpPr>
            <p:spPr>
              <a:xfrm>
                <a:off x="11723240" y="5304656"/>
                <a:ext cx="726232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9" name="ZoneTexte 378"/>
            <p:cNvSpPr txBox="1"/>
            <p:nvPr/>
          </p:nvSpPr>
          <p:spPr>
            <a:xfrm>
              <a:off x="8689162" y="5101096"/>
              <a:ext cx="43473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 smtClean="0">
                  <a:latin typeface="Bell MT" pitchFamily="18" charset="0"/>
                </a:rPr>
                <a:t>Ø4.2</a:t>
              </a:r>
              <a:endParaRPr lang="fr-FR" sz="1000" dirty="0">
                <a:latin typeface="Bell MT" pitchFamily="18" charset="0"/>
              </a:endParaRPr>
            </a:p>
          </p:txBody>
        </p:sp>
        <p:grpSp>
          <p:nvGrpSpPr>
            <p:cNvPr id="380" name="Groupe 379"/>
            <p:cNvGrpSpPr/>
            <p:nvPr/>
          </p:nvGrpSpPr>
          <p:grpSpPr>
            <a:xfrm>
              <a:off x="6225082" y="4203586"/>
              <a:ext cx="118800" cy="118800"/>
              <a:chOff x="3783182" y="1834386"/>
              <a:chExt cx="360000" cy="360000"/>
            </a:xfrm>
          </p:grpSpPr>
          <p:cxnSp>
            <p:nvCxnSpPr>
              <p:cNvPr id="438" name="Connecteur droit 437"/>
              <p:cNvCxnSpPr/>
              <p:nvPr/>
            </p:nvCxnSpPr>
            <p:spPr>
              <a:xfrm flipH="1">
                <a:off x="3783182" y="2014386"/>
                <a:ext cx="36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9" name="Connecteur droit 438"/>
              <p:cNvCxnSpPr/>
              <p:nvPr/>
            </p:nvCxnSpPr>
            <p:spPr>
              <a:xfrm flipV="1">
                <a:off x="3973971" y="1834386"/>
                <a:ext cx="0" cy="36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1" name="Groupe 380"/>
            <p:cNvGrpSpPr/>
            <p:nvPr/>
          </p:nvGrpSpPr>
          <p:grpSpPr>
            <a:xfrm>
              <a:off x="8009053" y="4199667"/>
              <a:ext cx="118800" cy="118800"/>
              <a:chOff x="3783182" y="1834386"/>
              <a:chExt cx="360000" cy="360000"/>
            </a:xfrm>
          </p:grpSpPr>
          <p:cxnSp>
            <p:nvCxnSpPr>
              <p:cNvPr id="436" name="Connecteur droit 435"/>
              <p:cNvCxnSpPr/>
              <p:nvPr/>
            </p:nvCxnSpPr>
            <p:spPr>
              <a:xfrm flipH="1">
                <a:off x="3783182" y="2014386"/>
                <a:ext cx="36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7" name="Connecteur droit 436"/>
              <p:cNvCxnSpPr/>
              <p:nvPr/>
            </p:nvCxnSpPr>
            <p:spPr>
              <a:xfrm flipV="1">
                <a:off x="3973971" y="1834386"/>
                <a:ext cx="0" cy="36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2" name="Groupe 381"/>
            <p:cNvGrpSpPr/>
            <p:nvPr/>
          </p:nvGrpSpPr>
          <p:grpSpPr>
            <a:xfrm>
              <a:off x="8012020" y="5985784"/>
              <a:ext cx="118800" cy="118800"/>
              <a:chOff x="3783182" y="1834386"/>
              <a:chExt cx="360000" cy="360000"/>
            </a:xfrm>
          </p:grpSpPr>
          <p:cxnSp>
            <p:nvCxnSpPr>
              <p:cNvPr id="434" name="Connecteur droit 433"/>
              <p:cNvCxnSpPr/>
              <p:nvPr/>
            </p:nvCxnSpPr>
            <p:spPr>
              <a:xfrm flipH="1">
                <a:off x="3783182" y="2014386"/>
                <a:ext cx="36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5" name="Connecteur droit 434"/>
              <p:cNvCxnSpPr/>
              <p:nvPr/>
            </p:nvCxnSpPr>
            <p:spPr>
              <a:xfrm flipV="1">
                <a:off x="3973971" y="1834386"/>
                <a:ext cx="0" cy="36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3" name="Groupe 382"/>
            <p:cNvGrpSpPr/>
            <p:nvPr/>
          </p:nvGrpSpPr>
          <p:grpSpPr>
            <a:xfrm>
              <a:off x="6222356" y="5987014"/>
              <a:ext cx="118800" cy="118800"/>
              <a:chOff x="3783182" y="1834386"/>
              <a:chExt cx="360000" cy="360000"/>
            </a:xfrm>
          </p:grpSpPr>
          <p:cxnSp>
            <p:nvCxnSpPr>
              <p:cNvPr id="432" name="Connecteur droit 431"/>
              <p:cNvCxnSpPr/>
              <p:nvPr/>
            </p:nvCxnSpPr>
            <p:spPr>
              <a:xfrm flipH="1">
                <a:off x="3783182" y="2014386"/>
                <a:ext cx="36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Connecteur droit 432"/>
              <p:cNvCxnSpPr/>
              <p:nvPr/>
            </p:nvCxnSpPr>
            <p:spPr>
              <a:xfrm flipV="1">
                <a:off x="3973971" y="1834386"/>
                <a:ext cx="0" cy="36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5" name="Connecteur droit 384"/>
            <p:cNvCxnSpPr/>
            <p:nvPr/>
          </p:nvCxnSpPr>
          <p:spPr>
            <a:xfrm flipH="1">
              <a:off x="8069649" y="3663567"/>
              <a:ext cx="370" cy="546541"/>
            </a:xfrm>
            <a:prstGeom prst="line">
              <a:avLst/>
            </a:prstGeom>
            <a:ln w="31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6" name="Groupe 385"/>
            <p:cNvGrpSpPr/>
            <p:nvPr/>
          </p:nvGrpSpPr>
          <p:grpSpPr>
            <a:xfrm>
              <a:off x="8603442" y="6128346"/>
              <a:ext cx="95040" cy="95040"/>
              <a:chOff x="10890696" y="7752928"/>
              <a:chExt cx="288000" cy="288000"/>
            </a:xfrm>
          </p:grpSpPr>
          <p:grpSp>
            <p:nvGrpSpPr>
              <p:cNvPr id="428" name="Groupe 427"/>
              <p:cNvGrpSpPr/>
              <p:nvPr/>
            </p:nvGrpSpPr>
            <p:grpSpPr>
              <a:xfrm>
                <a:off x="10890696" y="7752928"/>
                <a:ext cx="288000" cy="288000"/>
                <a:chOff x="10890696" y="7752928"/>
                <a:chExt cx="288000" cy="288000"/>
              </a:xfrm>
            </p:grpSpPr>
            <p:cxnSp>
              <p:nvCxnSpPr>
                <p:cNvPr id="430" name="Connecteur droit 429"/>
                <p:cNvCxnSpPr/>
                <p:nvPr/>
              </p:nvCxnSpPr>
              <p:spPr>
                <a:xfrm flipH="1">
                  <a:off x="10890696" y="7896944"/>
                  <a:ext cx="288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1" name="Connecteur droit 430"/>
                <p:cNvCxnSpPr/>
                <p:nvPr/>
              </p:nvCxnSpPr>
              <p:spPr>
                <a:xfrm flipH="1">
                  <a:off x="11028602" y="7752928"/>
                  <a:ext cx="0" cy="28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29" name="Ellipse 428"/>
              <p:cNvSpPr/>
              <p:nvPr/>
            </p:nvSpPr>
            <p:spPr>
              <a:xfrm>
                <a:off x="10938602" y="7806944"/>
                <a:ext cx="180000" cy="18000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>
                  <a:ln w="3175">
                    <a:solidFill>
                      <a:schemeClr val="tx1"/>
                    </a:solidFill>
                  </a:ln>
                  <a:noFill/>
                  <a:latin typeface="Bell MT" pitchFamily="18" charset="0"/>
                </a:endParaRPr>
              </a:p>
            </p:txBody>
          </p:sp>
        </p:grpSp>
        <p:grpSp>
          <p:nvGrpSpPr>
            <p:cNvPr id="387" name="Groupe 386"/>
            <p:cNvGrpSpPr/>
            <p:nvPr/>
          </p:nvGrpSpPr>
          <p:grpSpPr>
            <a:xfrm>
              <a:off x="5553452" y="6128346"/>
              <a:ext cx="95040" cy="95040"/>
              <a:chOff x="1648272" y="1561311"/>
              <a:chExt cx="288000" cy="288000"/>
            </a:xfrm>
          </p:grpSpPr>
          <p:sp>
            <p:nvSpPr>
              <p:cNvPr id="424" name="Ellipse 423"/>
              <p:cNvSpPr/>
              <p:nvPr/>
            </p:nvSpPr>
            <p:spPr>
              <a:xfrm>
                <a:off x="1702782" y="1616731"/>
                <a:ext cx="180000" cy="18000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>
                  <a:ln w="3175">
                    <a:solidFill>
                      <a:schemeClr val="tx1"/>
                    </a:solidFill>
                  </a:ln>
                  <a:noFill/>
                  <a:latin typeface="Bell MT" pitchFamily="18" charset="0"/>
                </a:endParaRPr>
              </a:p>
            </p:txBody>
          </p:sp>
          <p:grpSp>
            <p:nvGrpSpPr>
              <p:cNvPr id="425" name="Groupe 424"/>
              <p:cNvGrpSpPr/>
              <p:nvPr/>
            </p:nvGrpSpPr>
            <p:grpSpPr>
              <a:xfrm>
                <a:off x="1648272" y="1561311"/>
                <a:ext cx="288000" cy="288000"/>
                <a:chOff x="10890696" y="7752928"/>
                <a:chExt cx="288000" cy="288000"/>
              </a:xfrm>
            </p:grpSpPr>
            <p:cxnSp>
              <p:nvCxnSpPr>
                <p:cNvPr id="426" name="Connecteur droit 425"/>
                <p:cNvCxnSpPr/>
                <p:nvPr/>
              </p:nvCxnSpPr>
              <p:spPr>
                <a:xfrm flipH="1">
                  <a:off x="10890696" y="7896944"/>
                  <a:ext cx="288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7" name="Connecteur droit 426"/>
                <p:cNvCxnSpPr/>
                <p:nvPr/>
              </p:nvCxnSpPr>
              <p:spPr>
                <a:xfrm flipH="1">
                  <a:off x="11028602" y="7752928"/>
                  <a:ext cx="0" cy="28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88" name="Groupe 387"/>
            <p:cNvGrpSpPr/>
            <p:nvPr/>
          </p:nvGrpSpPr>
          <p:grpSpPr>
            <a:xfrm>
              <a:off x="8607211" y="4087913"/>
              <a:ext cx="95040" cy="95040"/>
              <a:chOff x="10892592" y="1560272"/>
              <a:chExt cx="288000" cy="288000"/>
            </a:xfrm>
          </p:grpSpPr>
          <p:sp>
            <p:nvSpPr>
              <p:cNvPr id="420" name="Ellipse 419"/>
              <p:cNvSpPr/>
              <p:nvPr/>
            </p:nvSpPr>
            <p:spPr>
              <a:xfrm>
                <a:off x="10938602" y="1615692"/>
                <a:ext cx="180000" cy="18000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>
                  <a:ln w="3175">
                    <a:solidFill>
                      <a:schemeClr val="tx1"/>
                    </a:solidFill>
                  </a:ln>
                  <a:noFill/>
                  <a:latin typeface="Bell MT" pitchFamily="18" charset="0"/>
                </a:endParaRPr>
              </a:p>
            </p:txBody>
          </p:sp>
          <p:grpSp>
            <p:nvGrpSpPr>
              <p:cNvPr id="421" name="Groupe 420"/>
              <p:cNvGrpSpPr/>
              <p:nvPr/>
            </p:nvGrpSpPr>
            <p:grpSpPr>
              <a:xfrm>
                <a:off x="10892592" y="1560272"/>
                <a:ext cx="288000" cy="288000"/>
                <a:chOff x="10890696" y="7752928"/>
                <a:chExt cx="288000" cy="288000"/>
              </a:xfrm>
            </p:grpSpPr>
            <p:cxnSp>
              <p:nvCxnSpPr>
                <p:cNvPr id="422" name="Connecteur droit 421"/>
                <p:cNvCxnSpPr/>
                <p:nvPr/>
              </p:nvCxnSpPr>
              <p:spPr>
                <a:xfrm flipH="1">
                  <a:off x="10890696" y="7896944"/>
                  <a:ext cx="288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3" name="Connecteur droit 422"/>
                <p:cNvCxnSpPr/>
                <p:nvPr/>
              </p:nvCxnSpPr>
              <p:spPr>
                <a:xfrm flipH="1">
                  <a:off x="11028602" y="7752928"/>
                  <a:ext cx="0" cy="28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89" name="Groupe 388"/>
            <p:cNvGrpSpPr/>
            <p:nvPr/>
          </p:nvGrpSpPr>
          <p:grpSpPr>
            <a:xfrm>
              <a:off x="5555388" y="4087073"/>
              <a:ext cx="95040" cy="95040"/>
              <a:chOff x="1667221" y="1567249"/>
              <a:chExt cx="288000" cy="288000"/>
            </a:xfrm>
          </p:grpSpPr>
          <p:sp>
            <p:nvSpPr>
              <p:cNvPr id="416" name="Ellipse 415"/>
              <p:cNvSpPr/>
              <p:nvPr/>
            </p:nvSpPr>
            <p:spPr>
              <a:xfrm>
                <a:off x="1717772" y="1622669"/>
                <a:ext cx="180000" cy="18000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>
                  <a:ln w="3175">
                    <a:solidFill>
                      <a:schemeClr val="tx1"/>
                    </a:solidFill>
                  </a:ln>
                  <a:noFill/>
                  <a:latin typeface="Bell MT" pitchFamily="18" charset="0"/>
                </a:endParaRPr>
              </a:p>
            </p:txBody>
          </p:sp>
          <p:grpSp>
            <p:nvGrpSpPr>
              <p:cNvPr id="417" name="Groupe 416"/>
              <p:cNvGrpSpPr/>
              <p:nvPr/>
            </p:nvGrpSpPr>
            <p:grpSpPr>
              <a:xfrm>
                <a:off x="1667221" y="1567249"/>
                <a:ext cx="288000" cy="288000"/>
                <a:chOff x="10890696" y="7752928"/>
                <a:chExt cx="288000" cy="288000"/>
              </a:xfrm>
            </p:grpSpPr>
            <p:cxnSp>
              <p:nvCxnSpPr>
                <p:cNvPr id="418" name="Connecteur droit 417"/>
                <p:cNvCxnSpPr/>
                <p:nvPr/>
              </p:nvCxnSpPr>
              <p:spPr>
                <a:xfrm flipH="1">
                  <a:off x="10890696" y="7896944"/>
                  <a:ext cx="288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9" name="Connecteur droit 418"/>
                <p:cNvCxnSpPr/>
                <p:nvPr/>
              </p:nvCxnSpPr>
              <p:spPr>
                <a:xfrm flipH="1">
                  <a:off x="11028602" y="7752928"/>
                  <a:ext cx="0" cy="28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90" name="Connecteur droit 389"/>
            <p:cNvCxnSpPr/>
            <p:nvPr/>
          </p:nvCxnSpPr>
          <p:spPr>
            <a:xfrm flipH="1">
              <a:off x="6287649" y="3723050"/>
              <a:ext cx="370" cy="546541"/>
            </a:xfrm>
            <a:prstGeom prst="line">
              <a:avLst/>
            </a:prstGeom>
            <a:ln w="31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Connecteur droit avec flèche 393"/>
            <p:cNvCxnSpPr/>
            <p:nvPr/>
          </p:nvCxnSpPr>
          <p:spPr>
            <a:xfrm>
              <a:off x="6288042" y="3704557"/>
              <a:ext cx="17820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5" name="ZoneTexte 394"/>
            <p:cNvSpPr txBox="1"/>
            <p:nvPr/>
          </p:nvSpPr>
          <p:spPr>
            <a:xfrm>
              <a:off x="6959712" y="3660686"/>
              <a:ext cx="3770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 smtClean="0">
                  <a:latin typeface="Bell MT" pitchFamily="18" charset="0"/>
                </a:rPr>
                <a:t>150</a:t>
              </a:r>
              <a:endParaRPr lang="fr-FR" sz="1000" dirty="0">
                <a:latin typeface="Bell MT" pitchFamily="18" charset="0"/>
              </a:endParaRPr>
            </a:p>
          </p:txBody>
        </p:sp>
        <p:cxnSp>
          <p:nvCxnSpPr>
            <p:cNvPr id="396" name="Connecteur droit 395"/>
            <p:cNvCxnSpPr/>
            <p:nvPr/>
          </p:nvCxnSpPr>
          <p:spPr>
            <a:xfrm flipH="1">
              <a:off x="5315815" y="4262986"/>
              <a:ext cx="902880" cy="0"/>
            </a:xfrm>
            <a:prstGeom prst="line">
              <a:avLst/>
            </a:prstGeom>
            <a:ln w="31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Connecteur droit avec flèche 396"/>
            <p:cNvCxnSpPr/>
            <p:nvPr/>
          </p:nvCxnSpPr>
          <p:spPr>
            <a:xfrm rot="5400000">
              <a:off x="4431460" y="5160591"/>
              <a:ext cx="17820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8" name="ZoneTexte 397"/>
            <p:cNvSpPr txBox="1"/>
            <p:nvPr/>
          </p:nvSpPr>
          <p:spPr>
            <a:xfrm rot="16200000">
              <a:off x="5039544" y="5031276"/>
              <a:ext cx="3770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 smtClean="0">
                  <a:latin typeface="Bell MT" pitchFamily="18" charset="0"/>
                </a:rPr>
                <a:t>150</a:t>
              </a:r>
              <a:endParaRPr lang="fr-FR" sz="1000" dirty="0">
                <a:latin typeface="Bell MT" pitchFamily="18" charset="0"/>
              </a:endParaRPr>
            </a:p>
          </p:txBody>
        </p:sp>
        <p:cxnSp>
          <p:nvCxnSpPr>
            <p:cNvPr id="399" name="Connecteur droit 398"/>
            <p:cNvCxnSpPr/>
            <p:nvPr/>
          </p:nvCxnSpPr>
          <p:spPr>
            <a:xfrm flipH="1">
              <a:off x="5294083" y="6047991"/>
              <a:ext cx="902880" cy="0"/>
            </a:xfrm>
            <a:prstGeom prst="line">
              <a:avLst/>
            </a:prstGeom>
            <a:ln w="31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0" name="ZoneTexte 399"/>
            <p:cNvSpPr txBox="1"/>
            <p:nvPr/>
          </p:nvSpPr>
          <p:spPr>
            <a:xfrm>
              <a:off x="5056113" y="3591014"/>
              <a:ext cx="777777" cy="24622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000" b="1" dirty="0" smtClean="0">
                  <a:solidFill>
                    <a:srgbClr val="FF0000"/>
                  </a:solidFill>
                  <a:latin typeface="Bell MT" pitchFamily="18" charset="0"/>
                </a:rPr>
                <a:t>BOTTOM</a:t>
              </a:r>
              <a:endParaRPr lang="fr-FR" sz="1000" b="1" dirty="0">
                <a:solidFill>
                  <a:srgbClr val="FF0000"/>
                </a:solidFill>
                <a:latin typeface="Bell MT" pitchFamily="18" charset="0"/>
              </a:endParaRPr>
            </a:p>
          </p:txBody>
        </p:sp>
        <p:sp>
          <p:nvSpPr>
            <p:cNvPr id="405" name="ZoneTexte 404"/>
            <p:cNvSpPr txBox="1"/>
            <p:nvPr/>
          </p:nvSpPr>
          <p:spPr>
            <a:xfrm>
              <a:off x="6436924" y="5919424"/>
              <a:ext cx="31290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 smtClean="0">
                  <a:latin typeface="Bell MT" pitchFamily="18" charset="0"/>
                </a:rPr>
                <a:t>15</a:t>
              </a:r>
              <a:endParaRPr lang="fr-FR" sz="1000" dirty="0">
                <a:latin typeface="Bell MT" pitchFamily="18" charset="0"/>
              </a:endParaRPr>
            </a:p>
          </p:txBody>
        </p:sp>
        <p:cxnSp>
          <p:nvCxnSpPr>
            <p:cNvPr id="406" name="Connecteur droit avec flèche 405"/>
            <p:cNvCxnSpPr/>
            <p:nvPr/>
          </p:nvCxnSpPr>
          <p:spPr>
            <a:xfrm>
              <a:off x="6519694" y="5867010"/>
              <a:ext cx="0" cy="178174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7" name="Groupe 476"/>
          <p:cNvGrpSpPr>
            <a:grpSpLocks noChangeAspect="1"/>
          </p:cNvGrpSpPr>
          <p:nvPr/>
        </p:nvGrpSpPr>
        <p:grpSpPr>
          <a:xfrm>
            <a:off x="5278117" y="3344321"/>
            <a:ext cx="3469345" cy="237626"/>
            <a:chOff x="856184" y="3936504"/>
            <a:chExt cx="10513168" cy="720080"/>
          </a:xfrm>
        </p:grpSpPr>
        <p:sp>
          <p:nvSpPr>
            <p:cNvPr id="458" name="Rectangle 457"/>
            <p:cNvSpPr/>
            <p:nvPr/>
          </p:nvSpPr>
          <p:spPr>
            <a:xfrm>
              <a:off x="3855285" y="4080520"/>
              <a:ext cx="5400000" cy="3600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>
                  <a:solidFill>
                    <a:srgbClr val="92D050"/>
                  </a:solidFill>
                </a:ln>
                <a:solidFill>
                  <a:srgbClr val="92D050"/>
                </a:solidFill>
              </a:endParaRPr>
            </a:p>
          </p:txBody>
        </p:sp>
        <p:sp>
          <p:nvSpPr>
            <p:cNvPr id="459" name="Rectangle 314" descr="75 %"/>
            <p:cNvSpPr>
              <a:spLocks noChangeAspect="1" noChangeArrowheads="1"/>
            </p:cNvSpPr>
            <p:nvPr/>
          </p:nvSpPr>
          <p:spPr bwMode="auto">
            <a:xfrm>
              <a:off x="1289352" y="4152528"/>
              <a:ext cx="10080000" cy="360000"/>
            </a:xfrm>
            <a:prstGeom prst="rect">
              <a:avLst/>
            </a:prstGeom>
            <a:pattFill prst="pct75">
              <a:fgClr>
                <a:srgbClr val="FFCC00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28016" tIns="64008" rIns="128016" bIns="64008" anchor="ctr"/>
            <a:lstStyle/>
            <a:p>
              <a:endParaRPr lang="fr-FR"/>
            </a:p>
          </p:txBody>
        </p:sp>
        <p:cxnSp>
          <p:nvCxnSpPr>
            <p:cNvPr id="460" name="Connecteur droit 459"/>
            <p:cNvCxnSpPr/>
            <p:nvPr/>
          </p:nvCxnSpPr>
          <p:spPr>
            <a:xfrm>
              <a:off x="5608712" y="3936504"/>
              <a:ext cx="0" cy="720000"/>
            </a:xfrm>
            <a:prstGeom prst="line">
              <a:avLst/>
            </a:prstGeom>
            <a:ln w="31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1" name="Connecteur droit 460"/>
            <p:cNvCxnSpPr/>
            <p:nvPr/>
          </p:nvCxnSpPr>
          <p:spPr>
            <a:xfrm>
              <a:off x="7984976" y="3936504"/>
              <a:ext cx="0" cy="720000"/>
            </a:xfrm>
            <a:prstGeom prst="line">
              <a:avLst/>
            </a:prstGeom>
            <a:ln w="31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2" name="Connecteur droit 461"/>
            <p:cNvCxnSpPr/>
            <p:nvPr/>
          </p:nvCxnSpPr>
          <p:spPr>
            <a:xfrm>
              <a:off x="10385623" y="3936504"/>
              <a:ext cx="0" cy="720000"/>
            </a:xfrm>
            <a:prstGeom prst="line">
              <a:avLst/>
            </a:prstGeom>
            <a:ln w="31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3" name="Connecteur droit 462"/>
            <p:cNvCxnSpPr/>
            <p:nvPr/>
          </p:nvCxnSpPr>
          <p:spPr>
            <a:xfrm>
              <a:off x="3203873" y="3936584"/>
              <a:ext cx="0" cy="720000"/>
            </a:xfrm>
            <a:prstGeom prst="line">
              <a:avLst/>
            </a:prstGeom>
            <a:ln w="31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4" name="Rectangle 463"/>
            <p:cNvSpPr/>
            <p:nvPr/>
          </p:nvSpPr>
          <p:spPr>
            <a:xfrm>
              <a:off x="7906879" y="4152528"/>
              <a:ext cx="151200" cy="36000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5" name="Rectangle 464"/>
            <p:cNvSpPr/>
            <p:nvPr/>
          </p:nvSpPr>
          <p:spPr>
            <a:xfrm>
              <a:off x="10308282" y="4152528"/>
              <a:ext cx="151200" cy="36000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6" name="Rectangle 465"/>
            <p:cNvSpPr/>
            <p:nvPr/>
          </p:nvSpPr>
          <p:spPr>
            <a:xfrm>
              <a:off x="5536704" y="4152528"/>
              <a:ext cx="151200" cy="36000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7" name="Rectangle 466"/>
            <p:cNvSpPr/>
            <p:nvPr/>
          </p:nvSpPr>
          <p:spPr>
            <a:xfrm>
              <a:off x="3124681" y="4152528"/>
              <a:ext cx="151200" cy="36000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8" name="Rectangle 421" descr="Petits carreaux"/>
            <p:cNvSpPr>
              <a:spLocks noChangeArrowheads="1"/>
            </p:cNvSpPr>
            <p:nvPr/>
          </p:nvSpPr>
          <p:spPr bwMode="auto">
            <a:xfrm>
              <a:off x="4024536" y="4034995"/>
              <a:ext cx="4860000" cy="36000"/>
            </a:xfrm>
            <a:prstGeom prst="rect">
              <a:avLst/>
            </a:prstGeom>
            <a:pattFill prst="smGrid">
              <a:fgClr>
                <a:schemeClr val="tx2">
                  <a:alpha val="39999"/>
                </a:schemeClr>
              </a:fgClr>
              <a:bgClr>
                <a:schemeClr val="bg1">
                  <a:alpha val="39999"/>
                </a:schemeClr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cxnSp>
          <p:nvCxnSpPr>
            <p:cNvPr id="469" name="Connecteur droit 468"/>
            <p:cNvCxnSpPr/>
            <p:nvPr/>
          </p:nvCxnSpPr>
          <p:spPr>
            <a:xfrm>
              <a:off x="4245248" y="4152528"/>
              <a:ext cx="3600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0" name="Connecteur droit 469"/>
            <p:cNvCxnSpPr/>
            <p:nvPr/>
          </p:nvCxnSpPr>
          <p:spPr>
            <a:xfrm>
              <a:off x="4425268" y="4152528"/>
              <a:ext cx="0" cy="18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1" name="Rectangle 470"/>
            <p:cNvSpPr/>
            <p:nvPr/>
          </p:nvSpPr>
          <p:spPr>
            <a:xfrm>
              <a:off x="1289351" y="4242528"/>
              <a:ext cx="7965933" cy="539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72" name="Connecteur droit 471"/>
            <p:cNvCxnSpPr/>
            <p:nvPr/>
          </p:nvCxnSpPr>
          <p:spPr>
            <a:xfrm>
              <a:off x="4240560" y="4330204"/>
              <a:ext cx="3600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Connecteur en angle 472"/>
            <p:cNvCxnSpPr>
              <a:stCxn id="471" idx="1"/>
            </p:cNvCxnSpPr>
            <p:nvPr/>
          </p:nvCxnSpPr>
          <p:spPr>
            <a:xfrm rot="10800000" flipV="1">
              <a:off x="1000203" y="4269516"/>
              <a:ext cx="289149" cy="315060"/>
            </a:xfrm>
            <a:prstGeom prst="bentConnector2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4" name="Connecteur droit 473"/>
            <p:cNvCxnSpPr/>
            <p:nvPr/>
          </p:nvCxnSpPr>
          <p:spPr>
            <a:xfrm>
              <a:off x="856184" y="4584576"/>
              <a:ext cx="28859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5" name="Connecteur droit 474"/>
            <p:cNvCxnSpPr/>
            <p:nvPr/>
          </p:nvCxnSpPr>
          <p:spPr>
            <a:xfrm>
              <a:off x="927912" y="4621102"/>
              <a:ext cx="14429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6" name="Connecteur droit 475"/>
            <p:cNvCxnSpPr/>
            <p:nvPr/>
          </p:nvCxnSpPr>
          <p:spPr>
            <a:xfrm>
              <a:off x="964438" y="4655010"/>
              <a:ext cx="725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8" name="ZoneTexte 477"/>
          <p:cNvSpPr txBox="1"/>
          <p:nvPr/>
        </p:nvSpPr>
        <p:spPr>
          <a:xfrm>
            <a:off x="4639085" y="3393880"/>
            <a:ext cx="489236" cy="2462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solidFill>
                  <a:srgbClr val="FF0000"/>
                </a:solidFill>
                <a:latin typeface="Bell MT" pitchFamily="18" charset="0"/>
              </a:rPr>
              <a:t>SIDE</a:t>
            </a:r>
            <a:endParaRPr lang="fr-FR" sz="1000" b="1" dirty="0">
              <a:solidFill>
                <a:srgbClr val="FF0000"/>
              </a:solidFill>
              <a:latin typeface="Bell MT" pitchFamily="18" charset="0"/>
            </a:endParaRPr>
          </a:p>
        </p:txBody>
      </p:sp>
      <p:pic>
        <p:nvPicPr>
          <p:cNvPr id="8194" name="Picture 2" descr="D:\PROJETS\TPC\MESURES\2011\110728_InductiveBulk_Geometry\Gain_curve_withAnode\A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96" y="3800030"/>
            <a:ext cx="4202984" cy="256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Image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6" r="58542"/>
          <a:stretch/>
        </p:blipFill>
        <p:spPr bwMode="auto">
          <a:xfrm>
            <a:off x="1391467" y="1023892"/>
            <a:ext cx="1402080" cy="142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" name="Espace réservé du contenu 1"/>
          <p:cNvSpPr>
            <a:spLocks noGrp="1"/>
          </p:cNvSpPr>
          <p:nvPr>
            <p:ph idx="1"/>
          </p:nvPr>
        </p:nvSpPr>
        <p:spPr>
          <a:xfrm>
            <a:off x="69044" y="617261"/>
            <a:ext cx="7772400" cy="1950227"/>
          </a:xfrm>
        </p:spPr>
        <p:txBody>
          <a:bodyPr/>
          <a:lstStyle/>
          <a:p>
            <a:r>
              <a:rPr lang="en-US" sz="1800" dirty="0" smtClean="0"/>
              <a:t>Pad mirrored through a resistor to ground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fr-FR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Has to be tested with specific electronic</a:t>
            </a:r>
          </a:p>
          <a:p>
            <a:endParaRPr lang="en-US" sz="1200" dirty="0" smtClean="0"/>
          </a:p>
          <a:p>
            <a:r>
              <a:rPr lang="en-US" sz="1800" baseline="30000" dirty="0" smtClean="0"/>
              <a:t>55</a:t>
            </a:r>
            <a:r>
              <a:rPr lang="en-US" sz="1800" dirty="0" smtClean="0"/>
              <a:t>Fe spectrum read out on the mesh </a:t>
            </a:r>
          </a:p>
          <a:p>
            <a:pPr>
              <a:buNone/>
            </a:pPr>
            <a:r>
              <a:rPr lang="en-US" sz="1800" dirty="0" smtClean="0"/>
              <a:t>	in </a:t>
            </a:r>
            <a:r>
              <a:rPr lang="en-US" sz="1800" dirty="0" err="1" smtClean="0"/>
              <a:t>Ar</a:t>
            </a:r>
            <a:r>
              <a:rPr lang="en-US" sz="1800" dirty="0" smtClean="0"/>
              <a:t>/</a:t>
            </a:r>
            <a:r>
              <a:rPr lang="en-US" sz="1800" dirty="0" err="1" smtClean="0"/>
              <a:t>Iso</a:t>
            </a:r>
            <a:r>
              <a:rPr lang="en-US" sz="1800" dirty="0" smtClean="0"/>
              <a:t> 5% using plain anode to ground</a:t>
            </a:r>
            <a:endParaRPr lang="en-US" sz="1800" dirty="0"/>
          </a:p>
        </p:txBody>
      </p:sp>
      <p:cxnSp>
        <p:nvCxnSpPr>
          <p:cNvPr id="181" name="Connecteur droit avec flèche 180"/>
          <p:cNvCxnSpPr/>
          <p:nvPr/>
        </p:nvCxnSpPr>
        <p:spPr bwMode="auto">
          <a:xfrm>
            <a:off x="2505075" y="1460950"/>
            <a:ext cx="836839" cy="9570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3" name="Connecteur droit avec flèche 182"/>
          <p:cNvCxnSpPr/>
          <p:nvPr/>
        </p:nvCxnSpPr>
        <p:spPr bwMode="auto">
          <a:xfrm>
            <a:off x="2764970" y="1728906"/>
            <a:ext cx="881743" cy="2658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ZoneTexte 8"/>
          <p:cNvSpPr txBox="1"/>
          <p:nvPr/>
        </p:nvSpPr>
        <p:spPr>
          <a:xfrm>
            <a:off x="241793" y="1135381"/>
            <a:ext cx="11496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>
                <a:solidFill>
                  <a:srgbClr val="0000FF"/>
                </a:solidFill>
                <a:latin typeface="Bell MT" pitchFamily="18" charset="0"/>
              </a:rPr>
              <a:t>Mesh+photoresist</a:t>
            </a:r>
            <a:endParaRPr lang="en-US" sz="1000" dirty="0">
              <a:solidFill>
                <a:srgbClr val="0000FF"/>
              </a:solidFill>
              <a:latin typeface="Bell MT" pitchFamily="18" charset="0"/>
            </a:endParaRPr>
          </a:p>
        </p:txBody>
      </p:sp>
      <p:sp>
        <p:nvSpPr>
          <p:cNvPr id="188" name="ZoneTexte 187"/>
          <p:cNvSpPr txBox="1"/>
          <p:nvPr/>
        </p:nvSpPr>
        <p:spPr>
          <a:xfrm>
            <a:off x="3313206" y="1439684"/>
            <a:ext cx="6222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rgbClr val="0000FF"/>
                </a:solidFill>
                <a:latin typeface="Bell MT" pitchFamily="18" charset="0"/>
              </a:rPr>
              <a:t>Top pad</a:t>
            </a:r>
            <a:endParaRPr lang="en-US" sz="1000" dirty="0">
              <a:solidFill>
                <a:srgbClr val="0000FF"/>
              </a:solidFill>
              <a:latin typeface="Bell MT" pitchFamily="18" charset="0"/>
            </a:endParaRPr>
          </a:p>
        </p:txBody>
      </p:sp>
      <p:sp>
        <p:nvSpPr>
          <p:cNvPr id="189" name="ZoneTexte 188"/>
          <p:cNvSpPr txBox="1"/>
          <p:nvPr/>
        </p:nvSpPr>
        <p:spPr>
          <a:xfrm>
            <a:off x="3624349" y="1933718"/>
            <a:ext cx="14686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rgbClr val="0000FF"/>
                </a:solidFill>
                <a:latin typeface="Bell MT" pitchFamily="18" charset="0"/>
              </a:rPr>
              <a:t>C-</a:t>
            </a:r>
            <a:r>
              <a:rPr lang="fr-FR" sz="1000" dirty="0" err="1" smtClean="0">
                <a:solidFill>
                  <a:srgbClr val="0000FF"/>
                </a:solidFill>
                <a:latin typeface="Bell MT" pitchFamily="18" charset="0"/>
              </a:rPr>
              <a:t>Loaded</a:t>
            </a:r>
            <a:r>
              <a:rPr lang="fr-FR" sz="1000" dirty="0" smtClean="0">
                <a:solidFill>
                  <a:srgbClr val="0000FF"/>
                </a:solidFill>
                <a:latin typeface="Bell MT" pitchFamily="18" charset="0"/>
              </a:rPr>
              <a:t> </a:t>
            </a:r>
            <a:r>
              <a:rPr lang="fr-FR" sz="1000" dirty="0" err="1" smtClean="0">
                <a:solidFill>
                  <a:srgbClr val="0000FF"/>
                </a:solidFill>
                <a:latin typeface="Bell MT" pitchFamily="18" charset="0"/>
              </a:rPr>
              <a:t>Kapton</a:t>
            </a:r>
            <a:r>
              <a:rPr lang="fr-FR" sz="1000" dirty="0" smtClean="0">
                <a:solidFill>
                  <a:srgbClr val="0000FF"/>
                </a:solidFill>
                <a:latin typeface="Bell MT" pitchFamily="18" charset="0"/>
              </a:rPr>
              <a:t> 25 µm</a:t>
            </a:r>
          </a:p>
        </p:txBody>
      </p:sp>
      <p:grpSp>
        <p:nvGrpSpPr>
          <p:cNvPr id="12" name="Groupe 11"/>
          <p:cNvGrpSpPr/>
          <p:nvPr/>
        </p:nvGrpSpPr>
        <p:grpSpPr>
          <a:xfrm>
            <a:off x="679950" y="1685905"/>
            <a:ext cx="704275" cy="438280"/>
            <a:chOff x="1388232" y="3541267"/>
            <a:chExt cx="142945" cy="127213"/>
          </a:xfrm>
        </p:grpSpPr>
        <p:cxnSp>
          <p:nvCxnSpPr>
            <p:cNvPr id="210" name="Connecteur en angle 209"/>
            <p:cNvCxnSpPr/>
            <p:nvPr/>
          </p:nvCxnSpPr>
          <p:spPr>
            <a:xfrm rot="10800000" flipV="1">
              <a:off x="1435758" y="3541267"/>
              <a:ext cx="95419" cy="103970"/>
            </a:xfrm>
            <a:prstGeom prst="bentConnector2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necteur droit 210"/>
            <p:cNvCxnSpPr/>
            <p:nvPr/>
          </p:nvCxnSpPr>
          <p:spPr>
            <a:xfrm>
              <a:off x="1388232" y="3645236"/>
              <a:ext cx="9523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necteur droit 211"/>
            <p:cNvCxnSpPr/>
            <p:nvPr/>
          </p:nvCxnSpPr>
          <p:spPr>
            <a:xfrm>
              <a:off x="1411902" y="3657290"/>
              <a:ext cx="4761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onnecteur droit 212"/>
            <p:cNvCxnSpPr/>
            <p:nvPr/>
          </p:nvCxnSpPr>
          <p:spPr>
            <a:xfrm>
              <a:off x="1423956" y="3668480"/>
              <a:ext cx="2394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5" name="Connecteur droit avec flèche 214"/>
          <p:cNvCxnSpPr/>
          <p:nvPr/>
        </p:nvCxnSpPr>
        <p:spPr bwMode="auto">
          <a:xfrm>
            <a:off x="2362184" y="1881306"/>
            <a:ext cx="881743" cy="2658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6" name="ZoneTexte 215"/>
          <p:cNvSpPr txBox="1"/>
          <p:nvPr/>
        </p:nvSpPr>
        <p:spPr>
          <a:xfrm>
            <a:off x="3167725" y="2086118"/>
            <a:ext cx="9252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>
                <a:solidFill>
                  <a:srgbClr val="0000FF"/>
                </a:solidFill>
                <a:latin typeface="Bell MT" pitchFamily="18" charset="0"/>
              </a:rPr>
              <a:t>Kapton</a:t>
            </a:r>
            <a:r>
              <a:rPr lang="fr-FR" sz="1000" dirty="0" smtClean="0">
                <a:solidFill>
                  <a:srgbClr val="0000FF"/>
                </a:solidFill>
                <a:latin typeface="Bell MT" pitchFamily="18" charset="0"/>
              </a:rPr>
              <a:t> 25 µm</a:t>
            </a:r>
          </a:p>
        </p:txBody>
      </p:sp>
      <p:sp>
        <p:nvSpPr>
          <p:cNvPr id="217" name="ZoneTexte 216"/>
          <p:cNvSpPr txBox="1"/>
          <p:nvPr/>
        </p:nvSpPr>
        <p:spPr>
          <a:xfrm>
            <a:off x="505098" y="6314830"/>
            <a:ext cx="21210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rgbClr val="0000FF"/>
                </a:solidFill>
                <a:latin typeface="Bell MT" pitchFamily="18" charset="0"/>
              </a:rPr>
              <a:t>E. Delagnes, R. De Oliveira, D. </a:t>
            </a:r>
            <a:r>
              <a:rPr lang="fr-FR" sz="1000" dirty="0" err="1" smtClean="0">
                <a:solidFill>
                  <a:srgbClr val="0000FF"/>
                </a:solidFill>
                <a:latin typeface="Bell MT" pitchFamily="18" charset="0"/>
              </a:rPr>
              <a:t>Attié</a:t>
            </a:r>
            <a:endParaRPr lang="fr-FR" sz="1000" dirty="0" smtClean="0">
              <a:solidFill>
                <a:srgbClr val="0000FF"/>
              </a:solidFill>
              <a:latin typeface="Bell MT" pitchFamily="18" charset="0"/>
            </a:endParaRPr>
          </a:p>
        </p:txBody>
      </p:sp>
      <p:sp>
        <p:nvSpPr>
          <p:cNvPr id="218" name="ZoneTexte 217"/>
          <p:cNvSpPr txBox="1"/>
          <p:nvPr/>
        </p:nvSpPr>
        <p:spPr>
          <a:xfrm>
            <a:off x="783354" y="4161417"/>
            <a:ext cx="4956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rgbClr val="0000FF"/>
                </a:solidFill>
                <a:latin typeface="Bell MT" pitchFamily="18" charset="0"/>
              </a:rPr>
              <a:t>380 V</a:t>
            </a:r>
          </a:p>
        </p:txBody>
      </p:sp>
      <p:sp>
        <p:nvSpPr>
          <p:cNvPr id="219" name="ZoneTexte 218"/>
          <p:cNvSpPr txBox="1"/>
          <p:nvPr/>
        </p:nvSpPr>
        <p:spPr>
          <a:xfrm>
            <a:off x="1209326" y="4957710"/>
            <a:ext cx="4956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rgbClr val="00B0F0"/>
                </a:solidFill>
                <a:latin typeface="Bell MT" pitchFamily="18" charset="0"/>
              </a:rPr>
              <a:t>400 V</a:t>
            </a:r>
          </a:p>
        </p:txBody>
      </p:sp>
      <p:sp>
        <p:nvSpPr>
          <p:cNvPr id="220" name="ZoneTexte 219"/>
          <p:cNvSpPr txBox="1"/>
          <p:nvPr/>
        </p:nvSpPr>
        <p:spPr>
          <a:xfrm>
            <a:off x="1534938" y="5556333"/>
            <a:ext cx="4956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Bell MT" pitchFamily="18" charset="0"/>
              </a:rPr>
              <a:t>420 V</a:t>
            </a:r>
          </a:p>
        </p:txBody>
      </p:sp>
      <p:sp>
        <p:nvSpPr>
          <p:cNvPr id="221" name="ZoneTexte 220"/>
          <p:cNvSpPr txBox="1"/>
          <p:nvPr/>
        </p:nvSpPr>
        <p:spPr>
          <a:xfrm>
            <a:off x="2315187" y="5585200"/>
            <a:ext cx="4956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latin typeface="Bell MT" pitchFamily="18" charset="0"/>
              </a:rPr>
              <a:t>440 V</a:t>
            </a:r>
          </a:p>
        </p:txBody>
      </p:sp>
      <p:sp>
        <p:nvSpPr>
          <p:cNvPr id="222" name="ZoneTexte 221"/>
          <p:cNvSpPr txBox="1"/>
          <p:nvPr/>
        </p:nvSpPr>
        <p:spPr>
          <a:xfrm>
            <a:off x="3095436" y="5614067"/>
            <a:ext cx="4956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latin typeface="Bell MT" pitchFamily="18" charset="0"/>
              </a:rPr>
              <a:t>450 V</a:t>
            </a:r>
          </a:p>
        </p:txBody>
      </p:sp>
    </p:spTree>
    <p:extLst>
      <p:ext uri="{BB962C8B-B14F-4D97-AF65-F5344CB8AC3E}">
        <p14:creationId xmlns:p14="http://schemas.microsoft.com/office/powerpoint/2010/main" val="220653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598715" y="825500"/>
            <a:ext cx="8284028" cy="4114800"/>
          </a:xfrm>
        </p:spPr>
        <p:txBody>
          <a:bodyPr/>
          <a:lstStyle/>
          <a:p>
            <a:r>
              <a:rPr lang="en-US" dirty="0" err="1" smtClean="0"/>
              <a:t>InGrid+Timepix</a:t>
            </a:r>
            <a:r>
              <a:rPr lang="en-US" dirty="0" smtClean="0"/>
              <a:t> </a:t>
            </a:r>
            <a:r>
              <a:rPr lang="en-US" dirty="0" smtClean="0"/>
              <a:t>chip is no more in the competition for the readout of the LC-TPC, (large area, production, …)</a:t>
            </a:r>
          </a:p>
          <a:p>
            <a:endParaRPr lang="en-US" dirty="0" smtClean="0"/>
          </a:p>
          <a:p>
            <a:r>
              <a:rPr lang="en-US" dirty="0" smtClean="0"/>
              <a:t>Excellent candidate for X-ray </a:t>
            </a:r>
            <a:r>
              <a:rPr lang="en-US" dirty="0" err="1" smtClean="0"/>
              <a:t>polarimetry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Nevertheless, it is an excellent tool for gas properties characterization</a:t>
            </a:r>
          </a:p>
          <a:p>
            <a:endParaRPr lang="en-US" dirty="0" smtClean="0"/>
          </a:p>
          <a:p>
            <a:r>
              <a:rPr lang="en-US" dirty="0" smtClean="0"/>
              <a:t>Need to find new way to build </a:t>
            </a:r>
            <a:r>
              <a:rPr lang="en-US" dirty="0" err="1" smtClean="0"/>
              <a:t>InGrid</a:t>
            </a:r>
            <a:r>
              <a:rPr lang="en-US" dirty="0" smtClean="0"/>
              <a:t> (LAAS), cheaper and more robust (ceramic, etc.)</a:t>
            </a:r>
          </a:p>
          <a:p>
            <a:endParaRPr lang="en-US" dirty="0" smtClean="0"/>
          </a:p>
          <a:p>
            <a:r>
              <a:rPr lang="en-US" dirty="0" smtClean="0"/>
              <a:t>Unfortunately, this R&amp;D activity is surviving depending of time and money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7442200" y="6661150"/>
            <a:ext cx="1619250" cy="179388"/>
          </a:xfrm>
        </p:spPr>
        <p:txBody>
          <a:bodyPr/>
          <a:lstStyle/>
          <a:p>
            <a:pPr>
              <a:defRPr/>
            </a:pPr>
            <a:fld id="{BC4A5128-43FF-4A54-BDD3-53E7667F9A13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5725" y="6661150"/>
            <a:ext cx="1619250" cy="179388"/>
          </a:xfrm>
        </p:spPr>
        <p:txBody>
          <a:bodyPr/>
          <a:lstStyle/>
          <a:p>
            <a:pPr algn="ctr">
              <a:defRPr/>
            </a:pPr>
            <a:r>
              <a:rPr lang="en-US" smtClean="0"/>
              <a:t>6 juin 2011</a:t>
            </a:r>
          </a:p>
          <a:p>
            <a:pPr>
              <a:defRPr/>
            </a:pP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782763" y="6661150"/>
            <a:ext cx="5578475" cy="17938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Retour </a:t>
            </a:r>
            <a:r>
              <a:rPr lang="en-US" dirty="0" err="1" smtClean="0"/>
              <a:t>d’expérience</a:t>
            </a:r>
            <a:r>
              <a:rPr lang="en-US" dirty="0" smtClean="0"/>
              <a:t> du prototype de </a:t>
            </a:r>
            <a:r>
              <a:rPr lang="en-US" dirty="0" err="1" smtClean="0"/>
              <a:t>l’électronique</a:t>
            </a:r>
            <a:r>
              <a:rPr lang="en-US" dirty="0" smtClean="0"/>
              <a:t> </a:t>
            </a:r>
            <a:r>
              <a:rPr lang="en-US" dirty="0" err="1" smtClean="0"/>
              <a:t>intégrée</a:t>
            </a:r>
            <a:endParaRPr lang="en-US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Conclusions and perpectives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20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Timepix</a:t>
            </a:r>
            <a:r>
              <a:rPr lang="fr-FR" dirty="0" smtClean="0"/>
              <a:t> chip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DFC05F9-AEAB-4292-9302-8848F52D948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R&amp;D in micropixel detectors – Worshop, December 8</a:t>
            </a:r>
            <a:r>
              <a:rPr lang="en-US" baseline="30000" smtClean="0"/>
              <a:t>th</a:t>
            </a:r>
            <a:r>
              <a:rPr lang="en-US" smtClean="0"/>
              <a:t>, 2011</a:t>
            </a:r>
            <a:endParaRPr lang="en-US" dirty="0"/>
          </a:p>
        </p:txBody>
      </p:sp>
      <p:sp>
        <p:nvSpPr>
          <p:cNvPr id="7" name="AutoShape 223"/>
          <p:cNvSpPr>
            <a:spLocks noChangeAspect="1" noChangeArrowheads="1" noTextEdit="1"/>
          </p:cNvSpPr>
          <p:nvPr/>
        </p:nvSpPr>
        <p:spPr bwMode="auto">
          <a:xfrm>
            <a:off x="2360613" y="1557338"/>
            <a:ext cx="6816725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03200" y="723900"/>
            <a:ext cx="88011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99"/>
                </a:solidFill>
                <a:latin typeface="Bell MT" pitchFamily="18" charset="0"/>
                <a:ea typeface="+mn-ea"/>
                <a:cs typeface="Arial" pitchFamily="34" charset="0"/>
              </a:defRPr>
            </a:lvl1pPr>
            <a:lvl2pPr marL="528638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2pPr>
            <a:lvl3pPr marL="8810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3pPr>
            <a:lvl4pPr marL="125253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4pPr>
            <a:lvl5pPr marL="161131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5pPr>
            <a:lvl6pPr marL="20685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257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829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401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177800" indent="-177800">
              <a:tabLst>
                <a:tab pos="177800" algn="l"/>
              </a:tabLst>
            </a:pPr>
            <a:r>
              <a:rPr lang="en-US" sz="1800" dirty="0" smtClean="0"/>
              <a:t>Chip (CMOS ASIC) upgraded in the EUDET framework from the </a:t>
            </a:r>
            <a:r>
              <a:rPr lang="en-US" sz="1800" dirty="0" err="1" smtClean="0"/>
              <a:t>Medipix</a:t>
            </a:r>
            <a:r>
              <a:rPr lang="en-US" sz="1800" dirty="0" smtClean="0"/>
              <a:t> chip developed first for medical applications </a:t>
            </a:r>
            <a:r>
              <a:rPr lang="en-US" sz="1800" dirty="0" smtClean="0">
                <a:sym typeface="Wingdings" pitchFamily="2" charset="2"/>
              </a:rPr>
              <a:t> candidate for LC-TPC readout</a:t>
            </a:r>
            <a:endParaRPr lang="en-US" sz="1800" dirty="0" smtClean="0"/>
          </a:p>
          <a:p>
            <a:pPr marL="177800" indent="-177800">
              <a:buFontTx/>
              <a:buNone/>
              <a:tabLst>
                <a:tab pos="177800" algn="l"/>
              </a:tabLst>
            </a:pPr>
            <a:endParaRPr lang="en-US" sz="1600" dirty="0" smtClean="0"/>
          </a:p>
          <a:p>
            <a:pPr marL="177800" indent="-177800">
              <a:tabLst>
                <a:tab pos="177800" algn="l"/>
              </a:tabLst>
            </a:pPr>
            <a:r>
              <a:rPr lang="en-US" sz="1800" dirty="0" smtClean="0"/>
              <a:t>IBM technology 0.25 </a:t>
            </a:r>
            <a:r>
              <a:rPr lang="el-GR" sz="1800" dirty="0" smtClean="0"/>
              <a:t>μ</a:t>
            </a:r>
            <a:r>
              <a:rPr lang="en-US" sz="1800" dirty="0" smtClean="0"/>
              <a:t>m</a:t>
            </a:r>
          </a:p>
          <a:p>
            <a:pPr marL="177800" indent="-177800">
              <a:buFontTx/>
              <a:buNone/>
              <a:tabLst>
                <a:tab pos="177800" algn="l"/>
              </a:tabLst>
            </a:pPr>
            <a:endParaRPr lang="en-US" sz="1600" dirty="0" smtClean="0"/>
          </a:p>
          <a:p>
            <a:pPr marL="177800" indent="-177800">
              <a:tabLst>
                <a:tab pos="177800" algn="l"/>
              </a:tabLst>
            </a:pPr>
            <a:r>
              <a:rPr lang="en-US" sz="1800" dirty="0" smtClean="0"/>
              <a:t>Characteristics:</a:t>
            </a:r>
          </a:p>
          <a:p>
            <a:pPr marL="533400" lvl="1" indent="-176213">
              <a:tabLst>
                <a:tab pos="177800" algn="l"/>
              </a:tabLst>
            </a:pPr>
            <a:r>
              <a:rPr lang="en-US" sz="1600" dirty="0" smtClean="0">
                <a:solidFill>
                  <a:srgbClr val="0000FF"/>
                </a:solidFill>
              </a:rPr>
              <a:t>surface: 1.4 x 1.6 cm</a:t>
            </a:r>
            <a:r>
              <a:rPr lang="en-US" sz="1600" baseline="30000" dirty="0" smtClean="0">
                <a:solidFill>
                  <a:srgbClr val="0000FF"/>
                </a:solidFill>
              </a:rPr>
              <a:t>2</a:t>
            </a:r>
            <a:endParaRPr lang="en-US" sz="1600" dirty="0" smtClean="0">
              <a:solidFill>
                <a:srgbClr val="0000FF"/>
              </a:solidFill>
            </a:endParaRPr>
          </a:p>
          <a:p>
            <a:pPr marL="533400" lvl="1" indent="-176213">
              <a:tabLst>
                <a:tab pos="177800" algn="l"/>
              </a:tabLst>
            </a:pPr>
            <a:r>
              <a:rPr lang="en-US" sz="1600" dirty="0" smtClean="0">
                <a:solidFill>
                  <a:srgbClr val="0000FF"/>
                </a:solidFill>
              </a:rPr>
              <a:t>matrix of 256 x 256</a:t>
            </a:r>
          </a:p>
          <a:p>
            <a:pPr marL="533400" lvl="1" indent="-176213">
              <a:tabLst>
                <a:tab pos="177800" algn="l"/>
              </a:tabLst>
            </a:pPr>
            <a:r>
              <a:rPr lang="en-US" sz="1600" dirty="0" smtClean="0">
                <a:solidFill>
                  <a:srgbClr val="0000FF"/>
                </a:solidFill>
              </a:rPr>
              <a:t>pixel size: 55 x 55 </a:t>
            </a:r>
            <a:r>
              <a:rPr lang="el-GR" sz="1600" dirty="0" smtClean="0">
                <a:solidFill>
                  <a:srgbClr val="0000FF"/>
                </a:solidFill>
              </a:rPr>
              <a:t>μ</a:t>
            </a:r>
            <a:r>
              <a:rPr lang="en-US" sz="1600" dirty="0" smtClean="0">
                <a:solidFill>
                  <a:srgbClr val="0000FF"/>
                </a:solidFill>
              </a:rPr>
              <a:t>m</a:t>
            </a:r>
            <a:r>
              <a:rPr lang="en-US" sz="1600" baseline="30000" dirty="0" smtClean="0">
                <a:solidFill>
                  <a:srgbClr val="0000FF"/>
                </a:solidFill>
              </a:rPr>
              <a:t>2</a:t>
            </a:r>
            <a:endParaRPr lang="en-US" sz="1600" dirty="0" smtClean="0">
              <a:solidFill>
                <a:srgbClr val="0000FF"/>
              </a:solidFill>
            </a:endParaRPr>
          </a:p>
          <a:p>
            <a:pPr marL="177800" indent="-177800">
              <a:buFontTx/>
              <a:buNone/>
              <a:tabLst>
                <a:tab pos="177800" algn="l"/>
              </a:tabLst>
            </a:pPr>
            <a:endParaRPr lang="en-US" sz="1600" dirty="0" smtClean="0">
              <a:solidFill>
                <a:srgbClr val="0000FF"/>
              </a:solidFill>
            </a:endParaRPr>
          </a:p>
          <a:p>
            <a:pPr marL="177800" indent="-177800">
              <a:tabLst>
                <a:tab pos="177800" algn="l"/>
              </a:tabLst>
            </a:pPr>
            <a:r>
              <a:rPr lang="en-US" sz="1800" dirty="0" smtClean="0"/>
              <a:t>For each pixel:</a:t>
            </a:r>
          </a:p>
          <a:p>
            <a:pPr marL="533400" lvl="1" indent="-176213">
              <a:tabLst>
                <a:tab pos="177800" algn="l"/>
              </a:tabLst>
            </a:pPr>
            <a:r>
              <a:rPr lang="en-US" sz="1600" dirty="0" smtClean="0">
                <a:solidFill>
                  <a:srgbClr val="0000FF"/>
                </a:solidFill>
              </a:rPr>
              <a:t>preamp/shaper</a:t>
            </a:r>
          </a:p>
          <a:p>
            <a:pPr marL="533400" lvl="1" indent="-176213">
              <a:tabLst>
                <a:tab pos="177800" algn="l"/>
              </a:tabLst>
            </a:pPr>
            <a:r>
              <a:rPr lang="en-US" sz="1600" dirty="0" smtClean="0">
                <a:solidFill>
                  <a:srgbClr val="0000FF"/>
                </a:solidFill>
              </a:rPr>
              <a:t>threshold discriminator</a:t>
            </a:r>
          </a:p>
          <a:p>
            <a:pPr marL="533400" lvl="1" indent="-176213">
              <a:tabLst>
                <a:tab pos="177800" algn="l"/>
              </a:tabLst>
            </a:pPr>
            <a:r>
              <a:rPr lang="en-US" sz="1600" dirty="0" smtClean="0">
                <a:solidFill>
                  <a:srgbClr val="0000FF"/>
                </a:solidFill>
              </a:rPr>
              <a:t>register for configuration</a:t>
            </a:r>
          </a:p>
          <a:p>
            <a:pPr marL="533400" lvl="1" indent="-176213">
              <a:tabLst>
                <a:tab pos="177800" algn="l"/>
              </a:tabLst>
            </a:pPr>
            <a:r>
              <a:rPr lang="en-US" sz="1600" dirty="0" err="1" smtClean="0">
                <a:solidFill>
                  <a:srgbClr val="0000FF"/>
                </a:solidFill>
              </a:rPr>
              <a:t>TimePix</a:t>
            </a:r>
            <a:r>
              <a:rPr lang="en-US" sz="1600" dirty="0" smtClean="0">
                <a:solidFill>
                  <a:srgbClr val="0000FF"/>
                </a:solidFill>
              </a:rPr>
              <a:t> synchronization logic</a:t>
            </a:r>
          </a:p>
          <a:p>
            <a:pPr marL="533400" lvl="1" indent="-176213">
              <a:tabLst>
                <a:tab pos="177800" algn="l"/>
              </a:tabLst>
            </a:pPr>
            <a:r>
              <a:rPr lang="en-US" sz="1600" dirty="0" smtClean="0">
                <a:solidFill>
                  <a:srgbClr val="0000FF"/>
                </a:solidFill>
              </a:rPr>
              <a:t>14-bit counter</a:t>
            </a:r>
          </a:p>
          <a:p>
            <a:pPr marL="533400" lvl="1" indent="-176213">
              <a:tabLst>
                <a:tab pos="177800" algn="l"/>
              </a:tabLst>
            </a:pPr>
            <a:endParaRPr lang="en-US" sz="1600" dirty="0" smtClean="0">
              <a:solidFill>
                <a:srgbClr val="0000FF"/>
              </a:solidFill>
            </a:endParaRPr>
          </a:p>
          <a:p>
            <a:pPr marL="177800" indent="-177800">
              <a:tabLst>
                <a:tab pos="177800" algn="l"/>
              </a:tabLst>
            </a:pPr>
            <a:r>
              <a:rPr lang="en-US" sz="1800" dirty="0" smtClean="0"/>
              <a:t>Noise: ~ 650 e-</a:t>
            </a:r>
          </a:p>
          <a:p>
            <a:pPr marL="533400" lvl="1" indent="-176213">
              <a:tabLst>
                <a:tab pos="177800" algn="l"/>
              </a:tabLst>
            </a:pPr>
            <a:r>
              <a:rPr lang="en-US" sz="1600" dirty="0" err="1" smtClean="0">
                <a:solidFill>
                  <a:srgbClr val="0000FF"/>
                </a:solidFill>
              </a:rPr>
              <a:t>C</a:t>
            </a:r>
            <a:r>
              <a:rPr lang="en-US" sz="1600" baseline="-25000" dirty="0" err="1" smtClean="0">
                <a:solidFill>
                  <a:srgbClr val="0000FF"/>
                </a:solidFill>
              </a:rPr>
              <a:t>in</a:t>
            </a:r>
            <a:r>
              <a:rPr lang="en-US" sz="1600" dirty="0" smtClean="0">
                <a:solidFill>
                  <a:srgbClr val="0000FF"/>
                </a:solidFill>
              </a:rPr>
              <a:t> ~ 15 </a:t>
            </a:r>
            <a:r>
              <a:rPr lang="en-US" sz="1600" dirty="0" err="1" smtClean="0">
                <a:solidFill>
                  <a:srgbClr val="0000FF"/>
                </a:solidFill>
              </a:rPr>
              <a:t>fF</a:t>
            </a:r>
            <a:endParaRPr lang="en-US" sz="1600" dirty="0" smtClean="0">
              <a:solidFill>
                <a:srgbClr val="0000FF"/>
              </a:solidFill>
            </a:endParaRPr>
          </a:p>
          <a:p>
            <a:pPr marL="177800" indent="-177800">
              <a:tabLst>
                <a:tab pos="177800" algn="l"/>
              </a:tabLst>
            </a:pPr>
            <a:endParaRPr lang="en-US" sz="1800" dirty="0"/>
          </a:p>
        </p:txBody>
      </p:sp>
      <p:grpSp>
        <p:nvGrpSpPr>
          <p:cNvPr id="9" name="Group 76"/>
          <p:cNvGrpSpPr>
            <a:grpSpLocks noChangeAspect="1"/>
          </p:cNvGrpSpPr>
          <p:nvPr/>
        </p:nvGrpSpPr>
        <p:grpSpPr bwMode="auto">
          <a:xfrm>
            <a:off x="4616244" y="1995076"/>
            <a:ext cx="3911600" cy="2879725"/>
            <a:chOff x="3272" y="1737"/>
            <a:chExt cx="2008" cy="1478"/>
          </a:xfrm>
        </p:grpSpPr>
        <p:sp>
          <p:nvSpPr>
            <p:cNvPr id="10" name="Line 77"/>
            <p:cNvSpPr>
              <a:spLocks noChangeAspect="1" noChangeShapeType="1"/>
            </p:cNvSpPr>
            <p:nvPr/>
          </p:nvSpPr>
          <p:spPr bwMode="auto">
            <a:xfrm>
              <a:off x="4672" y="1920"/>
              <a:ext cx="160" cy="32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1" name="Text Box 78"/>
            <p:cNvSpPr txBox="1">
              <a:spLocks noChangeAspect="1" noChangeArrowheads="1"/>
            </p:cNvSpPr>
            <p:nvPr/>
          </p:nvSpPr>
          <p:spPr bwMode="auto">
            <a:xfrm>
              <a:off x="4720" y="1737"/>
              <a:ext cx="356" cy="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</a:rPr>
                <a:t>55 </a:t>
              </a:r>
              <a:r>
                <a:rPr lang="en-US" sz="1400">
                  <a:solidFill>
                    <a:schemeClr val="bg1"/>
                  </a:solidFill>
                  <a:latin typeface="Symbol" pitchFamily="18" charset="2"/>
                </a:rPr>
                <a:t>m</a:t>
              </a:r>
              <a:r>
                <a:rPr lang="en-US" sz="1400">
                  <a:solidFill>
                    <a:schemeClr val="bg1"/>
                  </a:solidFill>
                </a:rPr>
                <a:t>m</a:t>
              </a:r>
            </a:p>
          </p:txBody>
        </p:sp>
        <p:pic>
          <p:nvPicPr>
            <p:cNvPr id="12" name="Picture 7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2" y="1768"/>
              <a:ext cx="2008" cy="1447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Line 80"/>
            <p:cNvSpPr>
              <a:spLocks noChangeAspect="1" noChangeShapeType="1"/>
            </p:cNvSpPr>
            <p:nvPr/>
          </p:nvSpPr>
          <p:spPr bwMode="auto">
            <a:xfrm>
              <a:off x="4632" y="3096"/>
              <a:ext cx="4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4" name="Text Box 81"/>
            <p:cNvSpPr txBox="1">
              <a:spLocks noChangeAspect="1" noChangeArrowheads="1"/>
            </p:cNvSpPr>
            <p:nvPr/>
          </p:nvSpPr>
          <p:spPr bwMode="auto">
            <a:xfrm>
              <a:off x="4690" y="2936"/>
              <a:ext cx="320" cy="1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55 </a:t>
              </a:r>
              <a:r>
                <a:rPr lang="en-US" sz="1200">
                  <a:latin typeface="Symbol" pitchFamily="18" charset="2"/>
                </a:rPr>
                <a:t>m</a:t>
              </a:r>
              <a:r>
                <a:rPr lang="en-US" sz="1200"/>
                <a:t>m</a:t>
              </a:r>
            </a:p>
          </p:txBody>
        </p:sp>
      </p:grpSp>
      <p:sp>
        <p:nvSpPr>
          <p:cNvPr id="15" name="Rectangle 156"/>
          <p:cNvSpPr>
            <a:spLocks noChangeArrowheads="1"/>
          </p:cNvSpPr>
          <p:nvPr/>
        </p:nvSpPr>
        <p:spPr bwMode="auto">
          <a:xfrm>
            <a:off x="6229924" y="1361409"/>
            <a:ext cx="16779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174625" indent="-174625">
              <a:spcBef>
                <a:spcPct val="20000"/>
              </a:spcBef>
            </a:pPr>
            <a:r>
              <a:rPr lang="en-US" sz="1600" dirty="0"/>
              <a:t>Pixel</a:t>
            </a:r>
            <a:endParaRPr lang="el-GR" sz="1600" dirty="0"/>
          </a:p>
        </p:txBody>
      </p:sp>
      <p:grpSp>
        <p:nvGrpSpPr>
          <p:cNvPr id="16" name="Group 232"/>
          <p:cNvGrpSpPr>
            <a:grpSpLocks/>
          </p:cNvGrpSpPr>
          <p:nvPr/>
        </p:nvGrpSpPr>
        <p:grpSpPr bwMode="auto">
          <a:xfrm>
            <a:off x="4447969" y="1656938"/>
            <a:ext cx="4267200" cy="4491038"/>
            <a:chOff x="3256" y="1208"/>
            <a:chExt cx="2688" cy="2829"/>
          </a:xfrm>
        </p:grpSpPr>
        <p:pic>
          <p:nvPicPr>
            <p:cNvPr id="17" name="Picture 22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8" y="1208"/>
              <a:ext cx="2257" cy="2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Line 226"/>
            <p:cNvSpPr>
              <a:spLocks noChangeShapeType="1"/>
            </p:cNvSpPr>
            <p:nvPr/>
          </p:nvSpPr>
          <p:spPr bwMode="auto">
            <a:xfrm flipH="1" flipV="1">
              <a:off x="3528" y="3930"/>
              <a:ext cx="222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lg" len="med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227"/>
            <p:cNvSpPr>
              <a:spLocks noChangeShapeType="1"/>
            </p:cNvSpPr>
            <p:nvPr/>
          </p:nvSpPr>
          <p:spPr bwMode="auto">
            <a:xfrm flipH="1" flipV="1">
              <a:off x="3347" y="1208"/>
              <a:ext cx="0" cy="258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lg" len="med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228"/>
            <p:cNvSpPr>
              <a:spLocks noChangeShapeType="1"/>
            </p:cNvSpPr>
            <p:nvPr/>
          </p:nvSpPr>
          <p:spPr bwMode="auto">
            <a:xfrm flipH="1" flipV="1">
              <a:off x="5887" y="1208"/>
              <a:ext cx="0" cy="226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lg" len="med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 Box 229"/>
            <p:cNvSpPr txBox="1">
              <a:spLocks noChangeArrowheads="1"/>
            </p:cNvSpPr>
            <p:nvPr/>
          </p:nvSpPr>
          <p:spPr bwMode="auto">
            <a:xfrm>
              <a:off x="4403" y="3845"/>
              <a:ext cx="576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14111 </a:t>
              </a:r>
              <a:r>
                <a:rPr lang="en-US" sz="1400">
                  <a:latin typeface="Times New Roman" pitchFamily="18" charset="0"/>
                  <a:sym typeface="Symbol" pitchFamily="18" charset="2"/>
                </a:rPr>
                <a:t>m</a:t>
              </a:r>
              <a:endParaRPr lang="en-US" sz="1400">
                <a:latin typeface="Times New Roman" pitchFamily="18" charset="0"/>
              </a:endParaRPr>
            </a:p>
          </p:txBody>
        </p:sp>
        <p:sp>
          <p:nvSpPr>
            <p:cNvPr id="22" name="Text Box 230"/>
            <p:cNvSpPr txBox="1">
              <a:spLocks noChangeArrowheads="1"/>
            </p:cNvSpPr>
            <p:nvPr/>
          </p:nvSpPr>
          <p:spPr bwMode="auto">
            <a:xfrm rot="16200000">
              <a:off x="3062" y="2264"/>
              <a:ext cx="579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16120 </a:t>
              </a:r>
              <a:r>
                <a:rPr lang="en-US" sz="1400">
                  <a:latin typeface="Times New Roman" pitchFamily="18" charset="0"/>
                  <a:sym typeface="Symbol" pitchFamily="18" charset="2"/>
                </a:rPr>
                <a:t>m</a:t>
              </a:r>
              <a:endParaRPr lang="en-US" sz="1400">
                <a:latin typeface="Times New Roman" pitchFamily="18" charset="0"/>
              </a:endParaRPr>
            </a:p>
          </p:txBody>
        </p:sp>
        <p:sp>
          <p:nvSpPr>
            <p:cNvPr id="23" name="Text Box 231"/>
            <p:cNvSpPr txBox="1">
              <a:spLocks noChangeArrowheads="1"/>
            </p:cNvSpPr>
            <p:nvPr/>
          </p:nvSpPr>
          <p:spPr bwMode="auto">
            <a:xfrm rot="16200000">
              <a:off x="5274" y="2170"/>
              <a:ext cx="1205" cy="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tIns="0" bIns="0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14080 </a:t>
              </a:r>
              <a:r>
                <a:rPr lang="en-US" sz="1400">
                  <a:latin typeface="Times New Roman" pitchFamily="18" charset="0"/>
                  <a:sym typeface="Symbol" pitchFamily="18" charset="2"/>
                </a:rPr>
                <a:t>m (pixel array)</a:t>
              </a:r>
              <a:endParaRPr lang="en-US" sz="1400">
                <a:latin typeface="Times New Roman" pitchFamily="18" charset="0"/>
              </a:endParaRPr>
            </a:p>
          </p:txBody>
        </p:sp>
      </p:grpSp>
      <p:grpSp>
        <p:nvGrpSpPr>
          <p:cNvPr id="24" name="Group 157"/>
          <p:cNvGrpSpPr>
            <a:grpSpLocks/>
          </p:cNvGrpSpPr>
          <p:nvPr/>
        </p:nvGrpSpPr>
        <p:grpSpPr bwMode="auto">
          <a:xfrm>
            <a:off x="4157457" y="1636301"/>
            <a:ext cx="4718050" cy="4814887"/>
            <a:chOff x="2262" y="788"/>
            <a:chExt cx="2972" cy="3033"/>
          </a:xfrm>
        </p:grpSpPr>
        <p:sp>
          <p:nvSpPr>
            <p:cNvPr id="25" name="AutoShape 158"/>
            <p:cNvSpPr>
              <a:spLocks noChangeAspect="1" noChangeArrowheads="1" noTextEdit="1"/>
            </p:cNvSpPr>
            <p:nvPr/>
          </p:nvSpPr>
          <p:spPr bwMode="auto">
            <a:xfrm>
              <a:off x="2263" y="788"/>
              <a:ext cx="2971" cy="3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6" name="Picture 15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2" y="788"/>
              <a:ext cx="2775" cy="2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ctangle 160"/>
            <p:cNvSpPr>
              <a:spLocks noChangeArrowheads="1"/>
            </p:cNvSpPr>
            <p:nvPr/>
          </p:nvSpPr>
          <p:spPr bwMode="auto">
            <a:xfrm>
              <a:off x="3946" y="821"/>
              <a:ext cx="908" cy="1548"/>
            </a:xfrm>
            <a:prstGeom prst="rect">
              <a:avLst/>
            </a:prstGeom>
            <a:noFill/>
            <a:ln w="12700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Rectangle 161"/>
            <p:cNvSpPr>
              <a:spLocks noChangeArrowheads="1"/>
            </p:cNvSpPr>
            <p:nvPr/>
          </p:nvSpPr>
          <p:spPr bwMode="auto">
            <a:xfrm>
              <a:off x="2516" y="821"/>
              <a:ext cx="707" cy="2759"/>
            </a:xfrm>
            <a:prstGeom prst="rect">
              <a:avLst/>
            </a:prstGeom>
            <a:noFill/>
            <a:ln w="12700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Rectangle 162"/>
            <p:cNvSpPr>
              <a:spLocks noChangeArrowheads="1"/>
            </p:cNvSpPr>
            <p:nvPr/>
          </p:nvSpPr>
          <p:spPr bwMode="auto">
            <a:xfrm>
              <a:off x="3257" y="821"/>
              <a:ext cx="420" cy="2759"/>
            </a:xfrm>
            <a:prstGeom prst="rect">
              <a:avLst/>
            </a:prstGeom>
            <a:noFill/>
            <a:ln w="12700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Rectangle 163"/>
            <p:cNvSpPr>
              <a:spLocks noChangeArrowheads="1"/>
            </p:cNvSpPr>
            <p:nvPr/>
          </p:nvSpPr>
          <p:spPr bwMode="auto">
            <a:xfrm>
              <a:off x="3710" y="821"/>
              <a:ext cx="168" cy="2759"/>
            </a:xfrm>
            <a:prstGeom prst="rect">
              <a:avLst/>
            </a:prstGeom>
            <a:noFill/>
            <a:ln w="12700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1" name="Group 164"/>
            <p:cNvGrpSpPr>
              <a:grpSpLocks/>
            </p:cNvGrpSpPr>
            <p:nvPr/>
          </p:nvGrpSpPr>
          <p:grpSpPr bwMode="auto">
            <a:xfrm>
              <a:off x="2516" y="3445"/>
              <a:ext cx="67" cy="135"/>
              <a:chOff x="3396" y="3689"/>
              <a:chExt cx="67" cy="135"/>
            </a:xfrm>
          </p:grpSpPr>
          <p:sp>
            <p:nvSpPr>
              <p:cNvPr id="80" name="Rectangle 165"/>
              <p:cNvSpPr>
                <a:spLocks noChangeArrowheads="1"/>
              </p:cNvSpPr>
              <p:nvPr/>
            </p:nvSpPr>
            <p:spPr bwMode="auto">
              <a:xfrm>
                <a:off x="3396" y="3689"/>
                <a:ext cx="67" cy="13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Rectangle 166"/>
              <p:cNvSpPr>
                <a:spLocks noChangeArrowheads="1"/>
              </p:cNvSpPr>
              <p:nvPr/>
            </p:nvSpPr>
            <p:spPr bwMode="auto">
              <a:xfrm>
                <a:off x="3396" y="3689"/>
                <a:ext cx="67" cy="135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" name="Rectangle 167"/>
            <p:cNvSpPr>
              <a:spLocks noChangeArrowheads="1"/>
            </p:cNvSpPr>
            <p:nvPr/>
          </p:nvSpPr>
          <p:spPr bwMode="auto">
            <a:xfrm>
              <a:off x="2524" y="3454"/>
              <a:ext cx="50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0" hangingPunct="0"/>
              <a:r>
                <a:rPr lang="fr-FR" sz="1400">
                  <a:solidFill>
                    <a:srgbClr val="FFFFFF"/>
                  </a:solidFill>
                </a:rPr>
                <a:t>1</a:t>
              </a:r>
              <a:endParaRPr lang="fr-FR" sz="1400"/>
            </a:p>
          </p:txBody>
        </p:sp>
        <p:grpSp>
          <p:nvGrpSpPr>
            <p:cNvPr id="33" name="Group 168"/>
            <p:cNvGrpSpPr>
              <a:grpSpLocks/>
            </p:cNvGrpSpPr>
            <p:nvPr/>
          </p:nvGrpSpPr>
          <p:grpSpPr bwMode="auto">
            <a:xfrm>
              <a:off x="2516" y="3445"/>
              <a:ext cx="67" cy="135"/>
              <a:chOff x="3396" y="3689"/>
              <a:chExt cx="67" cy="135"/>
            </a:xfrm>
          </p:grpSpPr>
          <p:sp>
            <p:nvSpPr>
              <p:cNvPr id="78" name="Rectangle 169"/>
              <p:cNvSpPr>
                <a:spLocks noChangeArrowheads="1"/>
              </p:cNvSpPr>
              <p:nvPr/>
            </p:nvSpPr>
            <p:spPr bwMode="auto">
              <a:xfrm>
                <a:off x="3396" y="3689"/>
                <a:ext cx="67" cy="13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Rectangle 170"/>
              <p:cNvSpPr>
                <a:spLocks noChangeArrowheads="1"/>
              </p:cNvSpPr>
              <p:nvPr/>
            </p:nvSpPr>
            <p:spPr bwMode="auto">
              <a:xfrm>
                <a:off x="3396" y="3689"/>
                <a:ext cx="67" cy="135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4" name="Rectangle 171"/>
            <p:cNvSpPr>
              <a:spLocks noChangeArrowheads="1"/>
            </p:cNvSpPr>
            <p:nvPr/>
          </p:nvSpPr>
          <p:spPr bwMode="auto">
            <a:xfrm>
              <a:off x="2524" y="3454"/>
              <a:ext cx="50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0" hangingPunct="0"/>
              <a:r>
                <a:rPr lang="fr-FR" sz="1400">
                  <a:solidFill>
                    <a:srgbClr val="FFFFFF"/>
                  </a:solidFill>
                </a:rPr>
                <a:t>1</a:t>
              </a:r>
              <a:endParaRPr lang="fr-FR" sz="1400"/>
            </a:p>
          </p:txBody>
        </p:sp>
        <p:grpSp>
          <p:nvGrpSpPr>
            <p:cNvPr id="35" name="Group 172"/>
            <p:cNvGrpSpPr>
              <a:grpSpLocks/>
            </p:cNvGrpSpPr>
            <p:nvPr/>
          </p:nvGrpSpPr>
          <p:grpSpPr bwMode="auto">
            <a:xfrm>
              <a:off x="3257" y="3442"/>
              <a:ext cx="67" cy="135"/>
              <a:chOff x="4137" y="3686"/>
              <a:chExt cx="67" cy="135"/>
            </a:xfrm>
          </p:grpSpPr>
          <p:sp>
            <p:nvSpPr>
              <p:cNvPr id="76" name="Rectangle 173"/>
              <p:cNvSpPr>
                <a:spLocks noChangeArrowheads="1"/>
              </p:cNvSpPr>
              <p:nvPr/>
            </p:nvSpPr>
            <p:spPr bwMode="auto">
              <a:xfrm>
                <a:off x="4137" y="3686"/>
                <a:ext cx="67" cy="13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Rectangle 174"/>
              <p:cNvSpPr>
                <a:spLocks noChangeArrowheads="1"/>
              </p:cNvSpPr>
              <p:nvPr/>
            </p:nvSpPr>
            <p:spPr bwMode="auto">
              <a:xfrm>
                <a:off x="4137" y="3686"/>
                <a:ext cx="67" cy="135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" name="Rectangle 175"/>
            <p:cNvSpPr>
              <a:spLocks noChangeArrowheads="1"/>
            </p:cNvSpPr>
            <p:nvPr/>
          </p:nvSpPr>
          <p:spPr bwMode="auto">
            <a:xfrm>
              <a:off x="3264" y="3451"/>
              <a:ext cx="6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0" hangingPunct="0"/>
              <a:r>
                <a:rPr lang="fr-FR" sz="1400">
                  <a:solidFill>
                    <a:srgbClr val="FFFFFF"/>
                  </a:solidFill>
                </a:rPr>
                <a:t>2</a:t>
              </a:r>
              <a:endParaRPr lang="fr-FR" sz="1400"/>
            </a:p>
          </p:txBody>
        </p:sp>
        <p:grpSp>
          <p:nvGrpSpPr>
            <p:cNvPr id="37" name="Group 176"/>
            <p:cNvGrpSpPr>
              <a:grpSpLocks/>
            </p:cNvGrpSpPr>
            <p:nvPr/>
          </p:nvGrpSpPr>
          <p:grpSpPr bwMode="auto">
            <a:xfrm>
              <a:off x="3257" y="3442"/>
              <a:ext cx="67" cy="135"/>
              <a:chOff x="4137" y="3686"/>
              <a:chExt cx="67" cy="135"/>
            </a:xfrm>
          </p:grpSpPr>
          <p:sp>
            <p:nvSpPr>
              <p:cNvPr id="74" name="Rectangle 177"/>
              <p:cNvSpPr>
                <a:spLocks noChangeArrowheads="1"/>
              </p:cNvSpPr>
              <p:nvPr/>
            </p:nvSpPr>
            <p:spPr bwMode="auto">
              <a:xfrm>
                <a:off x="4137" y="3686"/>
                <a:ext cx="67" cy="13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Rectangle 178"/>
              <p:cNvSpPr>
                <a:spLocks noChangeArrowheads="1"/>
              </p:cNvSpPr>
              <p:nvPr/>
            </p:nvSpPr>
            <p:spPr bwMode="auto">
              <a:xfrm>
                <a:off x="4137" y="3686"/>
                <a:ext cx="67" cy="135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" name="Rectangle 179"/>
            <p:cNvSpPr>
              <a:spLocks noChangeArrowheads="1"/>
            </p:cNvSpPr>
            <p:nvPr/>
          </p:nvSpPr>
          <p:spPr bwMode="auto">
            <a:xfrm>
              <a:off x="3264" y="3451"/>
              <a:ext cx="6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0" hangingPunct="0"/>
              <a:r>
                <a:rPr lang="fr-FR" sz="1400">
                  <a:solidFill>
                    <a:srgbClr val="FFFFFF"/>
                  </a:solidFill>
                </a:rPr>
                <a:t>2</a:t>
              </a:r>
              <a:endParaRPr lang="fr-FR" sz="1400"/>
            </a:p>
          </p:txBody>
        </p:sp>
        <p:grpSp>
          <p:nvGrpSpPr>
            <p:cNvPr id="39" name="Group 180"/>
            <p:cNvGrpSpPr>
              <a:grpSpLocks/>
            </p:cNvGrpSpPr>
            <p:nvPr/>
          </p:nvGrpSpPr>
          <p:grpSpPr bwMode="auto">
            <a:xfrm>
              <a:off x="3712" y="3442"/>
              <a:ext cx="67" cy="135"/>
              <a:chOff x="4592" y="3686"/>
              <a:chExt cx="67" cy="135"/>
            </a:xfrm>
          </p:grpSpPr>
          <p:sp>
            <p:nvSpPr>
              <p:cNvPr id="72" name="Rectangle 181"/>
              <p:cNvSpPr>
                <a:spLocks noChangeArrowheads="1"/>
              </p:cNvSpPr>
              <p:nvPr/>
            </p:nvSpPr>
            <p:spPr bwMode="auto">
              <a:xfrm>
                <a:off x="4592" y="3686"/>
                <a:ext cx="67" cy="13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Rectangle 182"/>
              <p:cNvSpPr>
                <a:spLocks noChangeArrowheads="1"/>
              </p:cNvSpPr>
              <p:nvPr/>
            </p:nvSpPr>
            <p:spPr bwMode="auto">
              <a:xfrm>
                <a:off x="4592" y="3686"/>
                <a:ext cx="67" cy="135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0" name="Rectangle 183"/>
            <p:cNvSpPr>
              <a:spLocks noChangeArrowheads="1"/>
            </p:cNvSpPr>
            <p:nvPr/>
          </p:nvSpPr>
          <p:spPr bwMode="auto">
            <a:xfrm>
              <a:off x="3719" y="3451"/>
              <a:ext cx="6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0" hangingPunct="0"/>
              <a:r>
                <a:rPr lang="fr-FR" sz="1400">
                  <a:solidFill>
                    <a:srgbClr val="FFFFFF"/>
                  </a:solidFill>
                </a:rPr>
                <a:t>3</a:t>
              </a:r>
              <a:endParaRPr lang="fr-FR" sz="1400"/>
            </a:p>
          </p:txBody>
        </p:sp>
        <p:grpSp>
          <p:nvGrpSpPr>
            <p:cNvPr id="41" name="Group 184"/>
            <p:cNvGrpSpPr>
              <a:grpSpLocks/>
            </p:cNvGrpSpPr>
            <p:nvPr/>
          </p:nvGrpSpPr>
          <p:grpSpPr bwMode="auto">
            <a:xfrm>
              <a:off x="3712" y="3442"/>
              <a:ext cx="67" cy="135"/>
              <a:chOff x="4592" y="3686"/>
              <a:chExt cx="67" cy="135"/>
            </a:xfrm>
          </p:grpSpPr>
          <p:sp>
            <p:nvSpPr>
              <p:cNvPr id="70" name="Rectangle 185"/>
              <p:cNvSpPr>
                <a:spLocks noChangeArrowheads="1"/>
              </p:cNvSpPr>
              <p:nvPr/>
            </p:nvSpPr>
            <p:spPr bwMode="auto">
              <a:xfrm>
                <a:off x="4592" y="3686"/>
                <a:ext cx="67" cy="13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Rectangle 186"/>
              <p:cNvSpPr>
                <a:spLocks noChangeArrowheads="1"/>
              </p:cNvSpPr>
              <p:nvPr/>
            </p:nvSpPr>
            <p:spPr bwMode="auto">
              <a:xfrm>
                <a:off x="4592" y="3686"/>
                <a:ext cx="67" cy="135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2" name="Rectangle 187"/>
            <p:cNvSpPr>
              <a:spLocks noChangeArrowheads="1"/>
            </p:cNvSpPr>
            <p:nvPr/>
          </p:nvSpPr>
          <p:spPr bwMode="auto">
            <a:xfrm>
              <a:off x="3719" y="3451"/>
              <a:ext cx="6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0" hangingPunct="0"/>
              <a:r>
                <a:rPr lang="fr-FR" sz="1400">
                  <a:solidFill>
                    <a:srgbClr val="FFFFFF"/>
                  </a:solidFill>
                </a:rPr>
                <a:t>3</a:t>
              </a:r>
              <a:endParaRPr lang="fr-FR" sz="1400"/>
            </a:p>
          </p:txBody>
        </p:sp>
        <p:grpSp>
          <p:nvGrpSpPr>
            <p:cNvPr id="43" name="Group 188"/>
            <p:cNvGrpSpPr>
              <a:grpSpLocks/>
            </p:cNvGrpSpPr>
            <p:nvPr/>
          </p:nvGrpSpPr>
          <p:grpSpPr bwMode="auto">
            <a:xfrm>
              <a:off x="3946" y="2231"/>
              <a:ext cx="67" cy="135"/>
              <a:chOff x="4826" y="2475"/>
              <a:chExt cx="67" cy="135"/>
            </a:xfrm>
          </p:grpSpPr>
          <p:sp>
            <p:nvSpPr>
              <p:cNvPr id="68" name="Rectangle 189"/>
              <p:cNvSpPr>
                <a:spLocks noChangeArrowheads="1"/>
              </p:cNvSpPr>
              <p:nvPr/>
            </p:nvSpPr>
            <p:spPr bwMode="auto">
              <a:xfrm>
                <a:off x="4826" y="2475"/>
                <a:ext cx="67" cy="13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Rectangle 190"/>
              <p:cNvSpPr>
                <a:spLocks noChangeArrowheads="1"/>
              </p:cNvSpPr>
              <p:nvPr/>
            </p:nvSpPr>
            <p:spPr bwMode="auto">
              <a:xfrm>
                <a:off x="4826" y="2475"/>
                <a:ext cx="67" cy="135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4" name="Rectangle 191"/>
            <p:cNvSpPr>
              <a:spLocks noChangeArrowheads="1"/>
            </p:cNvSpPr>
            <p:nvPr/>
          </p:nvSpPr>
          <p:spPr bwMode="auto">
            <a:xfrm>
              <a:off x="3953" y="2239"/>
              <a:ext cx="6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0" hangingPunct="0"/>
              <a:r>
                <a:rPr lang="fr-FR" sz="1400">
                  <a:solidFill>
                    <a:srgbClr val="FFFFFF"/>
                  </a:solidFill>
                </a:rPr>
                <a:t>4</a:t>
              </a:r>
              <a:endParaRPr lang="fr-FR" sz="1400"/>
            </a:p>
          </p:txBody>
        </p:sp>
        <p:grpSp>
          <p:nvGrpSpPr>
            <p:cNvPr id="45" name="Group 192"/>
            <p:cNvGrpSpPr>
              <a:grpSpLocks/>
            </p:cNvGrpSpPr>
            <p:nvPr/>
          </p:nvGrpSpPr>
          <p:grpSpPr bwMode="auto">
            <a:xfrm>
              <a:off x="3946" y="2231"/>
              <a:ext cx="67" cy="135"/>
              <a:chOff x="4826" y="2475"/>
              <a:chExt cx="67" cy="135"/>
            </a:xfrm>
          </p:grpSpPr>
          <p:sp>
            <p:nvSpPr>
              <p:cNvPr id="66" name="Rectangle 193"/>
              <p:cNvSpPr>
                <a:spLocks noChangeArrowheads="1"/>
              </p:cNvSpPr>
              <p:nvPr/>
            </p:nvSpPr>
            <p:spPr bwMode="auto">
              <a:xfrm>
                <a:off x="4826" y="2475"/>
                <a:ext cx="67" cy="13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Rectangle 194"/>
              <p:cNvSpPr>
                <a:spLocks noChangeArrowheads="1"/>
              </p:cNvSpPr>
              <p:nvPr/>
            </p:nvSpPr>
            <p:spPr bwMode="auto">
              <a:xfrm>
                <a:off x="4826" y="2475"/>
                <a:ext cx="67" cy="135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6" name="Rectangle 195"/>
            <p:cNvSpPr>
              <a:spLocks noChangeArrowheads="1"/>
            </p:cNvSpPr>
            <p:nvPr/>
          </p:nvSpPr>
          <p:spPr bwMode="auto">
            <a:xfrm>
              <a:off x="3953" y="2239"/>
              <a:ext cx="6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0" hangingPunct="0"/>
              <a:r>
                <a:rPr lang="fr-FR" sz="1400">
                  <a:solidFill>
                    <a:srgbClr val="FFFFFF"/>
                  </a:solidFill>
                </a:rPr>
                <a:t>4</a:t>
              </a:r>
              <a:endParaRPr lang="fr-FR" sz="1400"/>
            </a:p>
          </p:txBody>
        </p:sp>
        <p:grpSp>
          <p:nvGrpSpPr>
            <p:cNvPr id="47" name="Group 196"/>
            <p:cNvGrpSpPr>
              <a:grpSpLocks/>
            </p:cNvGrpSpPr>
            <p:nvPr/>
          </p:nvGrpSpPr>
          <p:grpSpPr bwMode="auto">
            <a:xfrm>
              <a:off x="4148" y="3445"/>
              <a:ext cx="67" cy="135"/>
              <a:chOff x="5028" y="3689"/>
              <a:chExt cx="67" cy="135"/>
            </a:xfrm>
          </p:grpSpPr>
          <p:sp>
            <p:nvSpPr>
              <p:cNvPr id="64" name="Rectangle 197"/>
              <p:cNvSpPr>
                <a:spLocks noChangeArrowheads="1"/>
              </p:cNvSpPr>
              <p:nvPr/>
            </p:nvSpPr>
            <p:spPr bwMode="auto">
              <a:xfrm>
                <a:off x="5028" y="3689"/>
                <a:ext cx="67" cy="13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Rectangle 198"/>
              <p:cNvSpPr>
                <a:spLocks noChangeArrowheads="1"/>
              </p:cNvSpPr>
              <p:nvPr/>
            </p:nvSpPr>
            <p:spPr bwMode="auto">
              <a:xfrm>
                <a:off x="5028" y="3689"/>
                <a:ext cx="67" cy="135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8" name="Rectangle 199"/>
            <p:cNvSpPr>
              <a:spLocks noChangeArrowheads="1"/>
            </p:cNvSpPr>
            <p:nvPr/>
          </p:nvSpPr>
          <p:spPr bwMode="auto">
            <a:xfrm>
              <a:off x="4155" y="3454"/>
              <a:ext cx="6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0" hangingPunct="0"/>
              <a:r>
                <a:rPr lang="fr-FR" sz="1400">
                  <a:solidFill>
                    <a:srgbClr val="FFFFFF"/>
                  </a:solidFill>
                </a:rPr>
                <a:t>5</a:t>
              </a:r>
              <a:endParaRPr lang="fr-FR" sz="1400"/>
            </a:p>
          </p:txBody>
        </p:sp>
        <p:grpSp>
          <p:nvGrpSpPr>
            <p:cNvPr id="49" name="Group 200"/>
            <p:cNvGrpSpPr>
              <a:grpSpLocks/>
            </p:cNvGrpSpPr>
            <p:nvPr/>
          </p:nvGrpSpPr>
          <p:grpSpPr bwMode="auto">
            <a:xfrm>
              <a:off x="4148" y="3445"/>
              <a:ext cx="67" cy="135"/>
              <a:chOff x="5028" y="3689"/>
              <a:chExt cx="67" cy="135"/>
            </a:xfrm>
          </p:grpSpPr>
          <p:sp>
            <p:nvSpPr>
              <p:cNvPr id="62" name="Rectangle 201"/>
              <p:cNvSpPr>
                <a:spLocks noChangeArrowheads="1"/>
              </p:cNvSpPr>
              <p:nvPr/>
            </p:nvSpPr>
            <p:spPr bwMode="auto">
              <a:xfrm>
                <a:off x="5028" y="3689"/>
                <a:ext cx="67" cy="13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Rectangle 202"/>
              <p:cNvSpPr>
                <a:spLocks noChangeArrowheads="1"/>
              </p:cNvSpPr>
              <p:nvPr/>
            </p:nvSpPr>
            <p:spPr bwMode="auto">
              <a:xfrm>
                <a:off x="5028" y="3689"/>
                <a:ext cx="67" cy="135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0" name="Rectangle 203"/>
            <p:cNvSpPr>
              <a:spLocks noChangeArrowheads="1"/>
            </p:cNvSpPr>
            <p:nvPr/>
          </p:nvSpPr>
          <p:spPr bwMode="auto">
            <a:xfrm>
              <a:off x="4155" y="3454"/>
              <a:ext cx="6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0" hangingPunct="0"/>
              <a:r>
                <a:rPr lang="fr-FR" sz="1400">
                  <a:solidFill>
                    <a:srgbClr val="FFFFFF"/>
                  </a:solidFill>
                </a:rPr>
                <a:t>5</a:t>
              </a:r>
              <a:endParaRPr lang="fr-FR" sz="1400"/>
            </a:p>
          </p:txBody>
        </p:sp>
        <p:sp>
          <p:nvSpPr>
            <p:cNvPr id="51" name="Freeform 204"/>
            <p:cNvSpPr>
              <a:spLocks noEditPoints="1"/>
            </p:cNvSpPr>
            <p:nvPr/>
          </p:nvSpPr>
          <p:spPr bwMode="auto">
            <a:xfrm>
              <a:off x="2370" y="821"/>
              <a:ext cx="56" cy="2759"/>
            </a:xfrm>
            <a:custGeom>
              <a:avLst/>
              <a:gdLst>
                <a:gd name="T0" fmla="*/ 160 w 292"/>
                <a:gd name="T1" fmla="*/ 146 h 14350"/>
                <a:gd name="T2" fmla="*/ 160 w 292"/>
                <a:gd name="T3" fmla="*/ 14204 h 14350"/>
                <a:gd name="T4" fmla="*/ 146 w 292"/>
                <a:gd name="T5" fmla="*/ 14219 h 14350"/>
                <a:gd name="T6" fmla="*/ 131 w 292"/>
                <a:gd name="T7" fmla="*/ 14204 h 14350"/>
                <a:gd name="T8" fmla="*/ 131 w 292"/>
                <a:gd name="T9" fmla="*/ 146 h 14350"/>
                <a:gd name="T10" fmla="*/ 146 w 292"/>
                <a:gd name="T11" fmla="*/ 131 h 14350"/>
                <a:gd name="T12" fmla="*/ 160 w 292"/>
                <a:gd name="T13" fmla="*/ 146 h 14350"/>
                <a:gd name="T14" fmla="*/ 0 w 292"/>
                <a:gd name="T15" fmla="*/ 175 h 14350"/>
                <a:gd name="T16" fmla="*/ 146 w 292"/>
                <a:gd name="T17" fmla="*/ 0 h 14350"/>
                <a:gd name="T18" fmla="*/ 292 w 292"/>
                <a:gd name="T19" fmla="*/ 175 h 14350"/>
                <a:gd name="T20" fmla="*/ 0 w 292"/>
                <a:gd name="T21" fmla="*/ 175 h 14350"/>
                <a:gd name="T22" fmla="*/ 292 w 292"/>
                <a:gd name="T23" fmla="*/ 14175 h 14350"/>
                <a:gd name="T24" fmla="*/ 146 w 292"/>
                <a:gd name="T25" fmla="*/ 14350 h 14350"/>
                <a:gd name="T26" fmla="*/ 0 w 292"/>
                <a:gd name="T27" fmla="*/ 14175 h 14350"/>
                <a:gd name="T28" fmla="*/ 292 w 292"/>
                <a:gd name="T29" fmla="*/ 14175 h 14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2" h="14350">
                  <a:moveTo>
                    <a:pt x="160" y="146"/>
                  </a:moveTo>
                  <a:lnTo>
                    <a:pt x="160" y="14204"/>
                  </a:lnTo>
                  <a:cubicBezTo>
                    <a:pt x="160" y="14212"/>
                    <a:pt x="154" y="14219"/>
                    <a:pt x="146" y="14219"/>
                  </a:cubicBezTo>
                  <a:cubicBezTo>
                    <a:pt x="138" y="14219"/>
                    <a:pt x="131" y="14212"/>
                    <a:pt x="131" y="14204"/>
                  </a:cubicBezTo>
                  <a:lnTo>
                    <a:pt x="131" y="146"/>
                  </a:lnTo>
                  <a:cubicBezTo>
                    <a:pt x="131" y="138"/>
                    <a:pt x="138" y="131"/>
                    <a:pt x="146" y="131"/>
                  </a:cubicBezTo>
                  <a:cubicBezTo>
                    <a:pt x="154" y="131"/>
                    <a:pt x="160" y="138"/>
                    <a:pt x="160" y="146"/>
                  </a:cubicBezTo>
                  <a:close/>
                  <a:moveTo>
                    <a:pt x="0" y="175"/>
                  </a:moveTo>
                  <a:lnTo>
                    <a:pt x="146" y="0"/>
                  </a:lnTo>
                  <a:lnTo>
                    <a:pt x="292" y="175"/>
                  </a:lnTo>
                  <a:lnTo>
                    <a:pt x="0" y="175"/>
                  </a:lnTo>
                  <a:close/>
                  <a:moveTo>
                    <a:pt x="292" y="14175"/>
                  </a:moveTo>
                  <a:lnTo>
                    <a:pt x="146" y="14350"/>
                  </a:lnTo>
                  <a:lnTo>
                    <a:pt x="0" y="14175"/>
                  </a:lnTo>
                  <a:lnTo>
                    <a:pt x="292" y="14175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205"/>
            <p:cNvSpPr>
              <a:spLocks noEditPoints="1"/>
            </p:cNvSpPr>
            <p:nvPr/>
          </p:nvSpPr>
          <p:spPr bwMode="auto">
            <a:xfrm>
              <a:off x="2533" y="3686"/>
              <a:ext cx="2657" cy="57"/>
            </a:xfrm>
            <a:custGeom>
              <a:avLst/>
              <a:gdLst>
                <a:gd name="T0" fmla="*/ 13679 w 13825"/>
                <a:gd name="T1" fmla="*/ 161 h 292"/>
                <a:gd name="T2" fmla="*/ 146 w 13825"/>
                <a:gd name="T3" fmla="*/ 161 h 292"/>
                <a:gd name="T4" fmla="*/ 131 w 13825"/>
                <a:gd name="T5" fmla="*/ 146 h 292"/>
                <a:gd name="T6" fmla="*/ 146 w 13825"/>
                <a:gd name="T7" fmla="*/ 131 h 292"/>
                <a:gd name="T8" fmla="*/ 13679 w 13825"/>
                <a:gd name="T9" fmla="*/ 131 h 292"/>
                <a:gd name="T10" fmla="*/ 13694 w 13825"/>
                <a:gd name="T11" fmla="*/ 146 h 292"/>
                <a:gd name="T12" fmla="*/ 13679 w 13825"/>
                <a:gd name="T13" fmla="*/ 161 h 292"/>
                <a:gd name="T14" fmla="*/ 13650 w 13825"/>
                <a:gd name="T15" fmla="*/ 0 h 292"/>
                <a:gd name="T16" fmla="*/ 13825 w 13825"/>
                <a:gd name="T17" fmla="*/ 146 h 292"/>
                <a:gd name="T18" fmla="*/ 13650 w 13825"/>
                <a:gd name="T19" fmla="*/ 292 h 292"/>
                <a:gd name="T20" fmla="*/ 13650 w 13825"/>
                <a:gd name="T21" fmla="*/ 0 h 292"/>
                <a:gd name="T22" fmla="*/ 175 w 13825"/>
                <a:gd name="T23" fmla="*/ 292 h 292"/>
                <a:gd name="T24" fmla="*/ 0 w 13825"/>
                <a:gd name="T25" fmla="*/ 146 h 292"/>
                <a:gd name="T26" fmla="*/ 175 w 13825"/>
                <a:gd name="T27" fmla="*/ 0 h 292"/>
                <a:gd name="T28" fmla="*/ 175 w 13825"/>
                <a:gd name="T29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825" h="292">
                  <a:moveTo>
                    <a:pt x="13679" y="161"/>
                  </a:moveTo>
                  <a:lnTo>
                    <a:pt x="146" y="161"/>
                  </a:lnTo>
                  <a:cubicBezTo>
                    <a:pt x="138" y="161"/>
                    <a:pt x="131" y="154"/>
                    <a:pt x="131" y="146"/>
                  </a:cubicBezTo>
                  <a:cubicBezTo>
                    <a:pt x="131" y="138"/>
                    <a:pt x="138" y="131"/>
                    <a:pt x="146" y="131"/>
                  </a:cubicBezTo>
                  <a:lnTo>
                    <a:pt x="13679" y="131"/>
                  </a:lnTo>
                  <a:cubicBezTo>
                    <a:pt x="13687" y="131"/>
                    <a:pt x="13694" y="138"/>
                    <a:pt x="13694" y="146"/>
                  </a:cubicBezTo>
                  <a:cubicBezTo>
                    <a:pt x="13694" y="154"/>
                    <a:pt x="13687" y="161"/>
                    <a:pt x="13679" y="161"/>
                  </a:cubicBezTo>
                  <a:close/>
                  <a:moveTo>
                    <a:pt x="13650" y="0"/>
                  </a:moveTo>
                  <a:lnTo>
                    <a:pt x="13825" y="146"/>
                  </a:lnTo>
                  <a:lnTo>
                    <a:pt x="13650" y="292"/>
                  </a:lnTo>
                  <a:lnTo>
                    <a:pt x="13650" y="0"/>
                  </a:lnTo>
                  <a:close/>
                  <a:moveTo>
                    <a:pt x="175" y="292"/>
                  </a:moveTo>
                  <a:lnTo>
                    <a:pt x="0" y="146"/>
                  </a:lnTo>
                  <a:lnTo>
                    <a:pt x="175" y="0"/>
                  </a:lnTo>
                  <a:lnTo>
                    <a:pt x="175" y="292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Rectangle 206"/>
            <p:cNvSpPr>
              <a:spLocks noChangeArrowheads="1"/>
            </p:cNvSpPr>
            <p:nvPr/>
          </p:nvSpPr>
          <p:spPr bwMode="auto">
            <a:xfrm>
              <a:off x="2262" y="1964"/>
              <a:ext cx="202" cy="4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Rectangle 207"/>
            <p:cNvSpPr>
              <a:spLocks noChangeArrowheads="1"/>
            </p:cNvSpPr>
            <p:nvPr/>
          </p:nvSpPr>
          <p:spPr bwMode="auto">
            <a:xfrm rot="16200000">
              <a:off x="2291" y="2189"/>
              <a:ext cx="13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0" hangingPunct="0"/>
              <a:r>
                <a:rPr lang="fr-FR" sz="1400">
                  <a:solidFill>
                    <a:srgbClr val="000000"/>
                  </a:solidFill>
                </a:rPr>
                <a:t>55</a:t>
              </a:r>
              <a:endParaRPr lang="fr-FR" sz="1400"/>
            </a:p>
          </p:txBody>
        </p:sp>
        <p:sp>
          <p:nvSpPr>
            <p:cNvPr id="55" name="Rectangle 208"/>
            <p:cNvSpPr>
              <a:spLocks noChangeArrowheads="1"/>
            </p:cNvSpPr>
            <p:nvPr/>
          </p:nvSpPr>
          <p:spPr bwMode="auto">
            <a:xfrm rot="16200000">
              <a:off x="2313" y="2076"/>
              <a:ext cx="9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0" hangingPunct="0"/>
              <a:r>
                <a:rPr lang="fr-FR" sz="1400">
                  <a:solidFill>
                    <a:srgbClr val="000000"/>
                  </a:solidFill>
                </a:rPr>
                <a:t> </a:t>
              </a:r>
              <a:r>
                <a:rPr lang="el-GR" sz="1400">
                  <a:solidFill>
                    <a:srgbClr val="000000"/>
                  </a:solidFill>
                </a:rPr>
                <a:t>μ</a:t>
              </a:r>
              <a:endParaRPr lang="el-GR" sz="1400"/>
            </a:p>
          </p:txBody>
        </p:sp>
        <p:sp>
          <p:nvSpPr>
            <p:cNvPr id="56" name="Rectangle 209"/>
            <p:cNvSpPr>
              <a:spLocks noChangeArrowheads="1"/>
            </p:cNvSpPr>
            <p:nvPr/>
          </p:nvSpPr>
          <p:spPr bwMode="auto">
            <a:xfrm rot="16200000">
              <a:off x="2299" y="1990"/>
              <a:ext cx="120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0" hangingPunct="0"/>
              <a:r>
                <a:rPr lang="fr-FR" sz="1400">
                  <a:solidFill>
                    <a:srgbClr val="000000"/>
                  </a:solidFill>
                </a:rPr>
                <a:t> m</a:t>
              </a:r>
              <a:endParaRPr lang="fr-FR" sz="1400"/>
            </a:p>
          </p:txBody>
        </p:sp>
        <p:sp>
          <p:nvSpPr>
            <p:cNvPr id="57" name="Rectangle 210"/>
            <p:cNvSpPr>
              <a:spLocks noChangeArrowheads="1"/>
            </p:cNvSpPr>
            <p:nvPr/>
          </p:nvSpPr>
          <p:spPr bwMode="auto">
            <a:xfrm>
              <a:off x="3475" y="3614"/>
              <a:ext cx="403" cy="2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Rectangle 211"/>
            <p:cNvSpPr>
              <a:spLocks noChangeArrowheads="1"/>
            </p:cNvSpPr>
            <p:nvPr/>
          </p:nvSpPr>
          <p:spPr bwMode="auto">
            <a:xfrm>
              <a:off x="3516" y="3645"/>
              <a:ext cx="13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0" hangingPunct="0"/>
              <a:r>
                <a:rPr lang="fr-FR" sz="1400">
                  <a:solidFill>
                    <a:srgbClr val="000000"/>
                  </a:solidFill>
                </a:rPr>
                <a:t>55</a:t>
              </a:r>
              <a:endParaRPr lang="fr-FR" sz="1400"/>
            </a:p>
          </p:txBody>
        </p:sp>
        <p:sp>
          <p:nvSpPr>
            <p:cNvPr id="59" name="Rectangle 212"/>
            <p:cNvSpPr>
              <a:spLocks noChangeArrowheads="1"/>
            </p:cNvSpPr>
            <p:nvPr/>
          </p:nvSpPr>
          <p:spPr bwMode="auto">
            <a:xfrm>
              <a:off x="3651" y="3645"/>
              <a:ext cx="9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0" hangingPunct="0"/>
              <a:r>
                <a:rPr lang="fr-FR" sz="1400">
                  <a:solidFill>
                    <a:srgbClr val="000000"/>
                  </a:solidFill>
                </a:rPr>
                <a:t> </a:t>
              </a:r>
              <a:r>
                <a:rPr lang="el-GR" sz="1400">
                  <a:solidFill>
                    <a:srgbClr val="000000"/>
                  </a:solidFill>
                </a:rPr>
                <a:t>μ</a:t>
              </a:r>
              <a:endParaRPr lang="el-GR" sz="1400"/>
            </a:p>
          </p:txBody>
        </p:sp>
        <p:sp>
          <p:nvSpPr>
            <p:cNvPr id="60" name="Rectangle 213"/>
            <p:cNvSpPr>
              <a:spLocks noChangeArrowheads="1"/>
            </p:cNvSpPr>
            <p:nvPr/>
          </p:nvSpPr>
          <p:spPr bwMode="auto">
            <a:xfrm>
              <a:off x="3723" y="3645"/>
              <a:ext cx="120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0" hangingPunct="0"/>
              <a:r>
                <a:rPr lang="fr-FR" sz="1400">
                  <a:solidFill>
                    <a:srgbClr val="000000"/>
                  </a:solidFill>
                </a:rPr>
                <a:t> m</a:t>
              </a:r>
              <a:endParaRPr lang="fr-FR" sz="1400"/>
            </a:p>
          </p:txBody>
        </p:sp>
        <p:sp>
          <p:nvSpPr>
            <p:cNvPr id="61" name="Freeform 214"/>
            <p:cNvSpPr>
              <a:spLocks/>
            </p:cNvSpPr>
            <p:nvPr/>
          </p:nvSpPr>
          <p:spPr bwMode="auto">
            <a:xfrm>
              <a:off x="4148" y="821"/>
              <a:ext cx="1076" cy="2759"/>
            </a:xfrm>
            <a:custGeom>
              <a:avLst/>
              <a:gdLst>
                <a:gd name="T0" fmla="*/ 740 w 1076"/>
                <a:gd name="T1" fmla="*/ 0 h 2759"/>
                <a:gd name="T2" fmla="*/ 740 w 1076"/>
                <a:gd name="T3" fmla="*/ 1581 h 2759"/>
                <a:gd name="T4" fmla="*/ 0 w 1076"/>
                <a:gd name="T5" fmla="*/ 1581 h 2759"/>
                <a:gd name="T6" fmla="*/ 0 w 1076"/>
                <a:gd name="T7" fmla="*/ 2759 h 2759"/>
                <a:gd name="T8" fmla="*/ 1076 w 1076"/>
                <a:gd name="T9" fmla="*/ 2759 h 2759"/>
                <a:gd name="T10" fmla="*/ 1076 w 1076"/>
                <a:gd name="T11" fmla="*/ 0 h 2759"/>
                <a:gd name="T12" fmla="*/ 740 w 1076"/>
                <a:gd name="T13" fmla="*/ 0 h 2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6" h="2759">
                  <a:moveTo>
                    <a:pt x="740" y="0"/>
                  </a:moveTo>
                  <a:lnTo>
                    <a:pt x="740" y="1581"/>
                  </a:lnTo>
                  <a:lnTo>
                    <a:pt x="0" y="1581"/>
                  </a:lnTo>
                  <a:lnTo>
                    <a:pt x="0" y="2759"/>
                  </a:lnTo>
                  <a:lnTo>
                    <a:pt x="1076" y="2759"/>
                  </a:lnTo>
                  <a:lnTo>
                    <a:pt x="1076" y="0"/>
                  </a:lnTo>
                  <a:lnTo>
                    <a:pt x="740" y="0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" name="Freeform 215"/>
          <p:cNvSpPr>
            <a:spLocks noChangeAspect="1"/>
          </p:cNvSpPr>
          <p:nvPr/>
        </p:nvSpPr>
        <p:spPr bwMode="auto">
          <a:xfrm>
            <a:off x="4440032" y="2225263"/>
            <a:ext cx="2333625" cy="2333625"/>
          </a:xfrm>
          <a:custGeom>
            <a:avLst/>
            <a:gdLst>
              <a:gd name="T0" fmla="*/ 252 w 1002"/>
              <a:gd name="T1" fmla="*/ 0 h 1002"/>
              <a:gd name="T2" fmla="*/ 753 w 1002"/>
              <a:gd name="T3" fmla="*/ 0 h 1002"/>
              <a:gd name="T4" fmla="*/ 1002 w 1002"/>
              <a:gd name="T5" fmla="*/ 249 h 1002"/>
              <a:gd name="T6" fmla="*/ 1002 w 1002"/>
              <a:gd name="T7" fmla="*/ 750 h 1002"/>
              <a:gd name="T8" fmla="*/ 750 w 1002"/>
              <a:gd name="T9" fmla="*/ 1002 h 1002"/>
              <a:gd name="T10" fmla="*/ 252 w 1002"/>
              <a:gd name="T11" fmla="*/ 1002 h 1002"/>
              <a:gd name="T12" fmla="*/ 0 w 1002"/>
              <a:gd name="T13" fmla="*/ 750 h 1002"/>
              <a:gd name="T14" fmla="*/ 0 w 1002"/>
              <a:gd name="T15" fmla="*/ 246 h 1002"/>
              <a:gd name="T16" fmla="*/ 252 w 1002"/>
              <a:gd name="T17" fmla="*/ 0 h 10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02" h="1002">
                <a:moveTo>
                  <a:pt x="252" y="0"/>
                </a:moveTo>
                <a:lnTo>
                  <a:pt x="753" y="0"/>
                </a:lnTo>
                <a:lnTo>
                  <a:pt x="1002" y="249"/>
                </a:lnTo>
                <a:lnTo>
                  <a:pt x="1002" y="750"/>
                </a:lnTo>
                <a:lnTo>
                  <a:pt x="750" y="1002"/>
                </a:lnTo>
                <a:lnTo>
                  <a:pt x="252" y="1002"/>
                </a:lnTo>
                <a:lnTo>
                  <a:pt x="0" y="750"/>
                </a:lnTo>
                <a:lnTo>
                  <a:pt x="0" y="246"/>
                </a:lnTo>
                <a:lnTo>
                  <a:pt x="252" y="0"/>
                </a:lnTo>
                <a:close/>
              </a:path>
            </a:pathLst>
          </a:custGeom>
          <a:solidFill>
            <a:srgbClr val="FFFF99">
              <a:alpha val="50000"/>
            </a:srgbClr>
          </a:solidFill>
          <a:ln w="12700">
            <a:solidFill>
              <a:srgbClr val="FFFF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" name="Text Box 216"/>
          <p:cNvSpPr txBox="1">
            <a:spLocks noChangeArrowheads="1"/>
          </p:cNvSpPr>
          <p:nvPr/>
        </p:nvSpPr>
        <p:spPr bwMode="auto">
          <a:xfrm rot="16200000">
            <a:off x="4373357" y="4976401"/>
            <a:ext cx="1520825" cy="314325"/>
          </a:xfrm>
          <a:prstGeom prst="rect">
            <a:avLst/>
          </a:prstGeom>
          <a:solidFill>
            <a:schemeClr val="bg1">
              <a:alpha val="67000"/>
            </a:schemeClr>
          </a:solidFill>
          <a:ln w="9525" algn="ctr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000099"/>
                </a:solidFill>
              </a:rPr>
              <a:t>Preamp/shaper</a:t>
            </a:r>
          </a:p>
        </p:txBody>
      </p:sp>
      <p:sp>
        <p:nvSpPr>
          <p:cNvPr id="84" name="Text Box 217"/>
          <p:cNvSpPr txBox="1">
            <a:spLocks noChangeArrowheads="1"/>
          </p:cNvSpPr>
          <p:nvPr/>
        </p:nvSpPr>
        <p:spPr bwMode="auto">
          <a:xfrm rot="16200000">
            <a:off x="5718763" y="5139120"/>
            <a:ext cx="579437" cy="527050"/>
          </a:xfrm>
          <a:prstGeom prst="rect">
            <a:avLst/>
          </a:prstGeom>
          <a:solidFill>
            <a:schemeClr val="bg1">
              <a:alpha val="67000"/>
            </a:schemeClr>
          </a:solidFill>
          <a:ln w="9525" algn="ctr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000099"/>
                </a:solidFill>
              </a:rPr>
              <a:t>THL disc.</a:t>
            </a:r>
          </a:p>
        </p:txBody>
      </p:sp>
      <p:sp>
        <p:nvSpPr>
          <p:cNvPr id="85" name="Text Box 218"/>
          <p:cNvSpPr txBox="1">
            <a:spLocks noChangeArrowheads="1"/>
          </p:cNvSpPr>
          <p:nvPr/>
        </p:nvSpPr>
        <p:spPr bwMode="auto">
          <a:xfrm rot="16200000">
            <a:off x="5835444" y="4944651"/>
            <a:ext cx="1460500" cy="254000"/>
          </a:xfrm>
          <a:prstGeom prst="rect">
            <a:avLst/>
          </a:prstGeom>
          <a:solidFill>
            <a:schemeClr val="bg1">
              <a:alpha val="67000"/>
            </a:schemeClr>
          </a:solidFill>
          <a:ln w="9525" algn="ctr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>
                <a:solidFill>
                  <a:srgbClr val="000099"/>
                </a:solidFill>
              </a:rPr>
              <a:t>Configuration latches</a:t>
            </a:r>
          </a:p>
        </p:txBody>
      </p:sp>
      <p:sp>
        <p:nvSpPr>
          <p:cNvPr id="86" name="Text Box 219"/>
          <p:cNvSpPr txBox="1">
            <a:spLocks noChangeArrowheads="1"/>
          </p:cNvSpPr>
          <p:nvPr/>
        </p:nvSpPr>
        <p:spPr bwMode="auto">
          <a:xfrm>
            <a:off x="5219494" y="3261901"/>
            <a:ext cx="1041400" cy="314325"/>
          </a:xfrm>
          <a:prstGeom prst="rect">
            <a:avLst/>
          </a:prstGeom>
          <a:solidFill>
            <a:schemeClr val="bg1">
              <a:alpha val="67000"/>
            </a:schemeClr>
          </a:solidFill>
          <a:ln w="9525" algn="ctr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000099"/>
                </a:solidFill>
              </a:rPr>
              <a:t>Interface</a:t>
            </a:r>
          </a:p>
        </p:txBody>
      </p:sp>
      <p:sp>
        <p:nvSpPr>
          <p:cNvPr id="87" name="Text Box 220"/>
          <p:cNvSpPr txBox="1">
            <a:spLocks noChangeArrowheads="1"/>
          </p:cNvSpPr>
          <p:nvPr/>
        </p:nvSpPr>
        <p:spPr bwMode="auto">
          <a:xfrm>
            <a:off x="7538832" y="5033551"/>
            <a:ext cx="901700" cy="314325"/>
          </a:xfrm>
          <a:prstGeom prst="rect">
            <a:avLst/>
          </a:prstGeom>
          <a:solidFill>
            <a:schemeClr val="bg1">
              <a:alpha val="67000"/>
            </a:schemeClr>
          </a:solidFill>
          <a:ln w="9525" algn="ctr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000099"/>
                </a:solidFill>
              </a:rPr>
              <a:t>Counter</a:t>
            </a:r>
          </a:p>
        </p:txBody>
      </p:sp>
      <p:sp>
        <p:nvSpPr>
          <p:cNvPr id="88" name="Text Box 221"/>
          <p:cNvSpPr txBox="1">
            <a:spLocks noChangeArrowheads="1"/>
          </p:cNvSpPr>
          <p:nvPr/>
        </p:nvSpPr>
        <p:spPr bwMode="auto">
          <a:xfrm rot="16200000">
            <a:off x="6652212" y="2741995"/>
            <a:ext cx="1560513" cy="527050"/>
          </a:xfrm>
          <a:prstGeom prst="rect">
            <a:avLst/>
          </a:prstGeom>
          <a:solidFill>
            <a:schemeClr val="bg1">
              <a:alpha val="67000"/>
            </a:schemeClr>
          </a:solidFill>
          <a:ln w="9525" algn="ctr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000099"/>
                </a:solidFill>
              </a:rPr>
              <a:t>Synchronization Logic</a:t>
            </a:r>
          </a:p>
        </p:txBody>
      </p:sp>
    </p:spTree>
    <p:extLst>
      <p:ext uri="{BB962C8B-B14F-4D97-AF65-F5344CB8AC3E}">
        <p14:creationId xmlns:p14="http://schemas.microsoft.com/office/powerpoint/2010/main" val="329693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TimePix</a:t>
            </a:r>
            <a:r>
              <a:rPr lang="en-US" dirty="0"/>
              <a:t> collaboration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DFC05F9-AEAB-4292-9302-8848F52D9489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R&amp;D in micropixel detectors – Worshop, December 8</a:t>
            </a:r>
            <a:r>
              <a:rPr lang="en-US" baseline="30000" smtClean="0"/>
              <a:t>th</a:t>
            </a:r>
            <a:r>
              <a:rPr lang="en-US" smtClean="0"/>
              <a:t>, 2011</a:t>
            </a:r>
            <a:endParaRPr lang="en-US" dirty="0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42900" y="619125"/>
            <a:ext cx="579120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buFontTx/>
              <a:buChar char="•"/>
            </a:pPr>
            <a:r>
              <a:rPr lang="en-US" sz="1200" b="1" i="1" dirty="0">
                <a:solidFill>
                  <a:srgbClr val="0000FF"/>
                </a:solidFill>
                <a:latin typeface="Arial" pitchFamily="34" charset="0"/>
              </a:rPr>
              <a:t> NIKHEF</a:t>
            </a:r>
            <a:r>
              <a:rPr lang="en-US" sz="1200" b="1" i="1" dirty="0">
                <a:latin typeface="Arial" pitchFamily="34" charset="0"/>
              </a:rPr>
              <a:t>		</a:t>
            </a:r>
            <a:r>
              <a:rPr lang="en-US" sz="1200" b="1" i="1" dirty="0" smtClean="0">
                <a:latin typeface="Arial" pitchFamily="34" charset="0"/>
              </a:rPr>
              <a:t>H. </a:t>
            </a:r>
            <a:r>
              <a:rPr lang="en-US" sz="1200" b="1" i="1" dirty="0">
                <a:latin typeface="Arial" pitchFamily="34" charset="0"/>
              </a:rPr>
              <a:t>van der </a:t>
            </a:r>
            <a:r>
              <a:rPr lang="en-US" sz="1200" b="1" i="1" dirty="0" smtClean="0">
                <a:latin typeface="Arial" pitchFamily="34" charset="0"/>
              </a:rPr>
              <a:t>Graaf</a:t>
            </a:r>
          </a:p>
          <a:p>
            <a:pPr algn="l" eaLnBrk="0" hangingPunct="0"/>
            <a:r>
              <a:rPr lang="en-US" sz="1200" b="1" i="1" dirty="0" smtClean="0">
                <a:latin typeface="Arial" pitchFamily="34" charset="0"/>
              </a:rPr>
              <a:t>		J. Timmermans</a:t>
            </a:r>
          </a:p>
          <a:p>
            <a:pPr algn="l" eaLnBrk="0" hangingPunct="0"/>
            <a:r>
              <a:rPr lang="en-US" sz="1200" b="1" i="1" dirty="0">
                <a:latin typeface="Arial" pitchFamily="34" charset="0"/>
              </a:rPr>
              <a:t>		</a:t>
            </a:r>
            <a:r>
              <a:rPr lang="en-US" sz="1200" b="1" i="1" dirty="0" smtClean="0">
                <a:latin typeface="Arial" pitchFamily="34" charset="0"/>
              </a:rPr>
              <a:t>J. </a:t>
            </a:r>
            <a:r>
              <a:rPr lang="en-US" sz="1200" b="1" i="1" dirty="0" err="1">
                <a:latin typeface="Arial" pitchFamily="34" charset="0"/>
              </a:rPr>
              <a:t>Visschers</a:t>
            </a:r>
            <a:endParaRPr lang="en-US" sz="1200" b="1" i="1" dirty="0">
              <a:latin typeface="Arial" pitchFamily="34" charset="0"/>
            </a:endParaRPr>
          </a:p>
          <a:p>
            <a:pPr algn="l" eaLnBrk="0" hangingPunct="0"/>
            <a:r>
              <a:rPr lang="en-US" sz="1200" b="1" i="1" dirty="0">
                <a:latin typeface="Arial" pitchFamily="34" charset="0"/>
              </a:rPr>
              <a:t>		</a:t>
            </a:r>
            <a:endParaRPr lang="en-US" sz="1200" b="1" i="1" dirty="0" smtClean="0">
              <a:latin typeface="Arial" pitchFamily="34" charset="0"/>
            </a:endParaRPr>
          </a:p>
          <a:p>
            <a:pPr algn="l" eaLnBrk="0" hangingPunct="0"/>
            <a:endParaRPr lang="en-US" sz="1200" b="1" i="1" dirty="0">
              <a:latin typeface="Arial" pitchFamily="34" charset="0"/>
            </a:endParaRPr>
          </a:p>
          <a:p>
            <a:pPr algn="l" eaLnBrk="0" hangingPunct="0"/>
            <a:endParaRPr lang="en-US" sz="1200" b="1" i="1" dirty="0">
              <a:latin typeface="Arial" pitchFamily="34" charset="0"/>
            </a:endParaRPr>
          </a:p>
          <a:p>
            <a:pPr algn="l" eaLnBrk="0" hangingPunct="0">
              <a:buFontTx/>
              <a:buChar char="•"/>
            </a:pPr>
            <a:r>
              <a:rPr lang="en-US" sz="1200" b="1" i="1" dirty="0">
                <a:solidFill>
                  <a:srgbClr val="0000FF"/>
                </a:solidFill>
                <a:latin typeface="Arial" pitchFamily="34" charset="0"/>
              </a:rPr>
              <a:t> Saclay CEA/DAPNIA</a:t>
            </a:r>
            <a:r>
              <a:rPr lang="en-US" sz="1200" b="1" i="1" dirty="0">
                <a:latin typeface="Arial" pitchFamily="34" charset="0"/>
              </a:rPr>
              <a:t>	</a:t>
            </a:r>
            <a:r>
              <a:rPr lang="en-US" sz="1200" b="1" i="1" dirty="0" smtClean="0">
                <a:latin typeface="Arial" pitchFamily="34" charset="0"/>
              </a:rPr>
              <a:t>D. </a:t>
            </a:r>
            <a:r>
              <a:rPr lang="en-US" sz="1200" b="1" i="1" dirty="0" err="1" smtClean="0">
                <a:latin typeface="Arial" pitchFamily="34" charset="0"/>
              </a:rPr>
              <a:t>Attié</a:t>
            </a:r>
            <a:endParaRPr lang="en-US" sz="1200" b="1" i="1" dirty="0" smtClean="0">
              <a:latin typeface="Arial" pitchFamily="34" charset="0"/>
            </a:endParaRPr>
          </a:p>
          <a:p>
            <a:pPr lvl="4" eaLnBrk="0" hangingPunct="0"/>
            <a:r>
              <a:rPr lang="fr-FR" sz="1200" b="1" i="1" dirty="0" smtClean="0">
                <a:latin typeface="Arial" pitchFamily="34" charset="0"/>
              </a:rPr>
              <a:t>A. </a:t>
            </a:r>
            <a:r>
              <a:rPr lang="fr-FR" sz="1200" b="1" i="1" dirty="0" err="1" smtClean="0">
                <a:latin typeface="Arial" pitchFamily="34" charset="0"/>
              </a:rPr>
              <a:t>Chaus</a:t>
            </a:r>
            <a:endParaRPr lang="en-US" sz="1200" b="1" i="1" dirty="0">
              <a:latin typeface="Arial" pitchFamily="34" charset="0"/>
            </a:endParaRPr>
          </a:p>
          <a:p>
            <a:pPr algn="l" eaLnBrk="0" hangingPunct="0"/>
            <a:r>
              <a:rPr lang="en-US" sz="1200" b="1" i="1" dirty="0">
                <a:latin typeface="Arial" pitchFamily="34" charset="0"/>
              </a:rPr>
              <a:t>		</a:t>
            </a:r>
            <a:r>
              <a:rPr lang="en-US" sz="1200" b="1" i="1" dirty="0" smtClean="0">
                <a:latin typeface="Arial" pitchFamily="34" charset="0"/>
              </a:rPr>
              <a:t>P. Colas</a:t>
            </a:r>
            <a:endParaRPr lang="en-US" sz="1200" b="1" i="1" dirty="0">
              <a:latin typeface="Arial" pitchFamily="34" charset="0"/>
            </a:endParaRPr>
          </a:p>
          <a:p>
            <a:pPr algn="l" eaLnBrk="0" hangingPunct="0"/>
            <a:r>
              <a:rPr lang="en-US" sz="1200" b="1" i="1" dirty="0">
                <a:latin typeface="Arial" pitchFamily="34" charset="0"/>
              </a:rPr>
              <a:t>		</a:t>
            </a:r>
            <a:r>
              <a:rPr lang="en-US" sz="1200" b="1" i="1" dirty="0" smtClean="0">
                <a:latin typeface="Arial" pitchFamily="34" charset="0"/>
              </a:rPr>
              <a:t>M. </a:t>
            </a:r>
            <a:r>
              <a:rPr lang="en-US" sz="1200" b="1" i="1" dirty="0" err="1" smtClean="0">
                <a:latin typeface="Arial" pitchFamily="34" charset="0"/>
              </a:rPr>
              <a:t>Riallot</a:t>
            </a:r>
            <a:endParaRPr lang="en-US" sz="1200" b="1" i="1" dirty="0" smtClean="0">
              <a:latin typeface="Arial" pitchFamily="34" charset="0"/>
            </a:endParaRPr>
          </a:p>
          <a:p>
            <a:pPr algn="l" eaLnBrk="0" hangingPunct="0"/>
            <a:r>
              <a:rPr lang="fr-FR" sz="1200" b="1" i="1" dirty="0">
                <a:latin typeface="Arial" pitchFamily="34" charset="0"/>
              </a:rPr>
              <a:t>	</a:t>
            </a:r>
            <a:r>
              <a:rPr lang="fr-FR" sz="1200" b="1" i="1" dirty="0" smtClean="0">
                <a:latin typeface="Arial" pitchFamily="34" charset="0"/>
              </a:rPr>
              <a:t>	M. Titov</a:t>
            </a:r>
            <a:endParaRPr lang="en-US" sz="1200" b="1" i="1" dirty="0">
              <a:latin typeface="Arial" pitchFamily="34" charset="0"/>
            </a:endParaRPr>
          </a:p>
          <a:p>
            <a:pPr algn="l" eaLnBrk="0" hangingPunct="0"/>
            <a:endParaRPr lang="fr-FR" sz="1200" b="1" i="1" dirty="0" smtClean="0">
              <a:latin typeface="Arial" pitchFamily="34" charset="0"/>
            </a:endParaRPr>
          </a:p>
          <a:p>
            <a:pPr algn="l" eaLnBrk="0" hangingPunct="0"/>
            <a:endParaRPr lang="fr-FR" sz="1200" b="1" i="1" dirty="0" smtClean="0">
              <a:latin typeface="Arial" pitchFamily="34" charset="0"/>
            </a:endParaRPr>
          </a:p>
          <a:p>
            <a:pPr algn="l" eaLnBrk="0" hangingPunct="0"/>
            <a:endParaRPr lang="en-US" sz="1200" b="1" i="1" dirty="0">
              <a:latin typeface="Arial" pitchFamily="34" charset="0"/>
            </a:endParaRPr>
          </a:p>
          <a:p>
            <a:pPr algn="l" eaLnBrk="0" hangingPunct="0">
              <a:buFontTx/>
              <a:buChar char="•"/>
            </a:pPr>
            <a:r>
              <a:rPr lang="en-US" sz="1200" b="1" i="1" dirty="0">
                <a:solidFill>
                  <a:srgbClr val="0000FF"/>
                </a:solidFill>
                <a:latin typeface="Arial" pitchFamily="34" charset="0"/>
              </a:rPr>
              <a:t> Univ. </a:t>
            </a:r>
            <a:r>
              <a:rPr lang="en-US" sz="1200" b="1" i="1" dirty="0" err="1">
                <a:solidFill>
                  <a:srgbClr val="0000FF"/>
                </a:solidFill>
                <a:latin typeface="Arial" pitchFamily="34" charset="0"/>
              </a:rPr>
              <a:t>Twente</a:t>
            </a:r>
            <a:r>
              <a:rPr lang="en-US" sz="1200" b="1" i="1" dirty="0">
                <a:solidFill>
                  <a:srgbClr val="0000FF"/>
                </a:solidFill>
                <a:latin typeface="Arial" pitchFamily="34" charset="0"/>
              </a:rPr>
              <a:t>/Mesa+</a:t>
            </a:r>
            <a:r>
              <a:rPr lang="en-US" sz="1200" b="1" i="1" dirty="0">
                <a:latin typeface="Arial" pitchFamily="34" charset="0"/>
              </a:rPr>
              <a:t>	</a:t>
            </a:r>
            <a:r>
              <a:rPr lang="en-US" sz="1200" b="1" i="1" dirty="0" smtClean="0">
                <a:latin typeface="Arial" pitchFamily="34" charset="0"/>
              </a:rPr>
              <a:t>J. Schmitz</a:t>
            </a:r>
            <a:endParaRPr lang="en-US" sz="1200" b="1" i="1" dirty="0">
              <a:latin typeface="Arial" pitchFamily="34" charset="0"/>
            </a:endParaRPr>
          </a:p>
          <a:p>
            <a:pPr algn="l" eaLnBrk="0" hangingPunct="0"/>
            <a:endParaRPr lang="fr-FR" sz="1200" b="1" i="1" dirty="0" smtClean="0">
              <a:latin typeface="Arial" pitchFamily="34" charset="0"/>
            </a:endParaRPr>
          </a:p>
          <a:p>
            <a:pPr algn="l" eaLnBrk="0" hangingPunct="0"/>
            <a:endParaRPr lang="fr-FR" sz="1200" b="1" i="1" dirty="0">
              <a:latin typeface="Arial" pitchFamily="34" charset="0"/>
            </a:endParaRPr>
          </a:p>
          <a:p>
            <a:pPr algn="l" eaLnBrk="0" hangingPunct="0"/>
            <a:endParaRPr lang="en-US" sz="1200" b="1" i="1" dirty="0" smtClean="0">
              <a:latin typeface="Arial" pitchFamily="34" charset="0"/>
            </a:endParaRPr>
          </a:p>
          <a:p>
            <a:pPr algn="l" eaLnBrk="0" hangingPunct="0">
              <a:buFontTx/>
              <a:buChar char="•"/>
            </a:pPr>
            <a:endParaRPr lang="en-US" sz="1200" b="1" i="1" dirty="0" smtClean="0">
              <a:solidFill>
                <a:srgbClr val="0000FF"/>
              </a:solidFill>
              <a:latin typeface="Arial" pitchFamily="34" charset="0"/>
            </a:endParaRPr>
          </a:p>
          <a:p>
            <a:pPr algn="l" eaLnBrk="0" hangingPunct="0">
              <a:buFontTx/>
              <a:buChar char="•"/>
            </a:pPr>
            <a:r>
              <a:rPr lang="en-US" sz="1200" b="1" i="1" dirty="0" smtClean="0">
                <a:solidFill>
                  <a:srgbClr val="0000FF"/>
                </a:solidFill>
                <a:latin typeface="Arial" pitchFamily="34" charset="0"/>
              </a:rPr>
              <a:t> Univ. Bonn</a:t>
            </a:r>
            <a:r>
              <a:rPr lang="en-US" sz="1200" b="1" i="1" dirty="0" smtClean="0">
                <a:latin typeface="Arial" pitchFamily="34" charset="0"/>
              </a:rPr>
              <a:t>		</a:t>
            </a:r>
            <a:endParaRPr lang="de-DE" sz="1200" b="1" i="1" dirty="0" smtClean="0">
              <a:latin typeface="Arial" pitchFamily="34" charset="0"/>
            </a:endParaRPr>
          </a:p>
          <a:p>
            <a:pPr algn="l" eaLnBrk="0" hangingPunct="0"/>
            <a:r>
              <a:rPr lang="de-DE" sz="1200" b="1" i="1" dirty="0" smtClean="0">
                <a:latin typeface="Arial" pitchFamily="34" charset="0"/>
              </a:rPr>
              <a:t>		K. Desch</a:t>
            </a:r>
          </a:p>
          <a:p>
            <a:pPr algn="l" eaLnBrk="0" hangingPunct="0"/>
            <a:r>
              <a:rPr lang="de-DE" sz="1200" b="1" i="1" dirty="0">
                <a:latin typeface="Arial" pitchFamily="34" charset="0"/>
              </a:rPr>
              <a:t>	</a:t>
            </a:r>
            <a:r>
              <a:rPr lang="de-DE" sz="1200" b="1" i="1" dirty="0" smtClean="0">
                <a:latin typeface="Arial" pitchFamily="34" charset="0"/>
              </a:rPr>
              <a:t>	J. Kaminski</a:t>
            </a:r>
          </a:p>
          <a:p>
            <a:pPr algn="l" eaLnBrk="0" hangingPunct="0"/>
            <a:endParaRPr lang="fr-FR" sz="1200" b="1" i="1" dirty="0" smtClean="0">
              <a:latin typeface="Arial" pitchFamily="34" charset="0"/>
            </a:endParaRPr>
          </a:p>
          <a:p>
            <a:pPr algn="l" eaLnBrk="0" hangingPunct="0"/>
            <a:endParaRPr lang="en-US" sz="1200" b="1" i="1" dirty="0" smtClean="0">
              <a:latin typeface="Arial" pitchFamily="34" charset="0"/>
            </a:endParaRPr>
          </a:p>
          <a:p>
            <a:pPr algn="l" eaLnBrk="0" hangingPunct="0">
              <a:buFontTx/>
              <a:buChar char="•"/>
            </a:pPr>
            <a:r>
              <a:rPr lang="en-US" sz="1200" b="1" i="1" dirty="0" smtClean="0">
                <a:solidFill>
                  <a:srgbClr val="0000FF"/>
                </a:solidFill>
                <a:latin typeface="Arial" pitchFamily="34" charset="0"/>
              </a:rPr>
              <a:t> CERN</a:t>
            </a:r>
            <a:r>
              <a:rPr lang="en-US" sz="1200" b="1" i="1" dirty="0" smtClean="0">
                <a:latin typeface="Arial" pitchFamily="34" charset="0"/>
              </a:rPr>
              <a:t>		E. </a:t>
            </a:r>
            <a:r>
              <a:rPr lang="en-US" sz="1200" b="1" i="1" dirty="0" err="1" smtClean="0">
                <a:latin typeface="Arial" pitchFamily="34" charset="0"/>
              </a:rPr>
              <a:t>Heijne</a:t>
            </a:r>
            <a:endParaRPr lang="en-US" sz="1200" b="1" i="1" dirty="0" smtClean="0">
              <a:latin typeface="Arial" pitchFamily="34" charset="0"/>
            </a:endParaRPr>
          </a:p>
          <a:p>
            <a:pPr algn="l" eaLnBrk="0" hangingPunct="0"/>
            <a:r>
              <a:rPr lang="en-US" sz="1200" b="1" i="1" dirty="0">
                <a:latin typeface="Arial" pitchFamily="34" charset="0"/>
              </a:rPr>
              <a:t>		</a:t>
            </a:r>
            <a:r>
              <a:rPr lang="en-US" sz="1200" b="1" i="1" dirty="0" smtClean="0">
                <a:latin typeface="Arial" pitchFamily="34" charset="0"/>
              </a:rPr>
              <a:t>X. </a:t>
            </a:r>
            <a:r>
              <a:rPr lang="en-US" sz="1200" b="1" i="1" dirty="0" err="1">
                <a:latin typeface="Arial" pitchFamily="34" charset="0"/>
              </a:rPr>
              <a:t>Llopart</a:t>
            </a:r>
            <a:endParaRPr lang="en-US" sz="1200" b="1" i="1" dirty="0">
              <a:latin typeface="Arial" pitchFamily="34" charset="0"/>
            </a:endParaRPr>
          </a:p>
          <a:p>
            <a:pPr algn="l" eaLnBrk="0" hangingPunct="0"/>
            <a:r>
              <a:rPr lang="en-US" sz="1200" b="1" i="1" dirty="0">
                <a:latin typeface="Arial" pitchFamily="34" charset="0"/>
              </a:rPr>
              <a:t>		</a:t>
            </a:r>
            <a:endParaRPr lang="en-US" sz="1200" b="1" i="1" dirty="0" smtClean="0">
              <a:latin typeface="Arial" pitchFamily="34" charset="0"/>
            </a:endParaRPr>
          </a:p>
          <a:p>
            <a:pPr algn="l" eaLnBrk="0" hangingPunct="0"/>
            <a:endParaRPr lang="en-US" sz="1200" b="1" i="1" dirty="0">
              <a:latin typeface="Arial" pitchFamily="34" charset="0"/>
            </a:endParaRPr>
          </a:p>
          <a:p>
            <a:pPr algn="l" eaLnBrk="0" hangingPunct="0"/>
            <a:r>
              <a:rPr lang="en-US" sz="1200" b="1" i="1" dirty="0" smtClean="0">
                <a:latin typeface="Arial" pitchFamily="34" charset="0"/>
              </a:rPr>
              <a:t>	</a:t>
            </a:r>
          </a:p>
          <a:p>
            <a:pPr algn="l" eaLnBrk="0" hangingPunct="0"/>
            <a:r>
              <a:rPr lang="en-US" sz="1200" b="1" i="1" dirty="0">
                <a:latin typeface="Arial" pitchFamily="34" charset="0"/>
              </a:rPr>
              <a:t>	</a:t>
            </a:r>
            <a:r>
              <a:rPr lang="en-US" sz="1200" b="1" i="1" dirty="0" err="1" smtClean="0">
                <a:latin typeface="Arial" pitchFamily="34" charset="0"/>
              </a:rPr>
              <a:t>Medipix</a:t>
            </a:r>
            <a:r>
              <a:rPr lang="en-US" sz="1200" b="1" i="1" dirty="0" smtClean="0">
                <a:latin typeface="Arial" pitchFamily="34" charset="0"/>
              </a:rPr>
              <a:t> </a:t>
            </a:r>
            <a:r>
              <a:rPr lang="en-US" sz="1200" b="1" i="1" dirty="0">
                <a:latin typeface="Arial" pitchFamily="34" charset="0"/>
              </a:rPr>
              <a:t>Consortium</a:t>
            </a: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4584700" y="704850"/>
            <a:ext cx="0" cy="561975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pic>
        <p:nvPicPr>
          <p:cNvPr id="10" name="Picture 10" descr="ImageHeIs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63" y="661988"/>
            <a:ext cx="4152900" cy="437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356225" y="5008563"/>
            <a:ext cx="32543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200">
                <a:solidFill>
                  <a:srgbClr val="0000FF"/>
                </a:solidFill>
              </a:rPr>
              <a:t>β</a:t>
            </a:r>
            <a:r>
              <a:rPr lang="fr-FR" sz="1200" baseline="30000">
                <a:solidFill>
                  <a:srgbClr val="0000FF"/>
                </a:solidFill>
              </a:rPr>
              <a:t>-</a:t>
            </a:r>
            <a:r>
              <a:rPr lang="fr-FR" sz="1200">
                <a:solidFill>
                  <a:srgbClr val="0000FF"/>
                </a:solidFill>
              </a:rPr>
              <a:t> from </a:t>
            </a:r>
            <a:r>
              <a:rPr lang="en-US" sz="1200" baseline="30000">
                <a:solidFill>
                  <a:srgbClr val="0000FF"/>
                </a:solidFill>
              </a:rPr>
              <a:t>90</a:t>
            </a:r>
            <a:r>
              <a:rPr lang="en-US" sz="1200">
                <a:solidFill>
                  <a:srgbClr val="0000FF"/>
                </a:solidFill>
              </a:rPr>
              <a:t>Sr source in He/Isobutane 80:20</a:t>
            </a:r>
          </a:p>
        </p:txBody>
      </p:sp>
      <p:pic>
        <p:nvPicPr>
          <p:cNvPr id="12" name="Picture 12" descr="Sigle-Irf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2067719"/>
            <a:ext cx="446088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963613"/>
            <a:ext cx="817563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5437981"/>
            <a:ext cx="579438" cy="55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6" descr="Mesaplus_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511550"/>
            <a:ext cx="741363" cy="3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92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DFC05F9-AEAB-4292-9302-8848F52D9489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R&amp;D in micropixel detectors – Worshop, December 8</a:t>
            </a:r>
            <a:r>
              <a:rPr lang="en-US" baseline="30000" smtClean="0"/>
              <a:t>th</a:t>
            </a:r>
            <a:r>
              <a:rPr lang="en-US" smtClean="0"/>
              <a:t>, 2011</a:t>
            </a:r>
            <a:endParaRPr lang="en-US" dirty="0"/>
          </a:p>
        </p:txBody>
      </p:sp>
      <p:pic>
        <p:nvPicPr>
          <p:cNvPr id="7" name="Picture 1" descr="workshop gridpix 1412_201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81" y="379066"/>
            <a:ext cx="9168357" cy="6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6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Medipix2 to </a:t>
            </a:r>
            <a:r>
              <a:rPr lang="en-US" dirty="0" err="1"/>
              <a:t>TimePix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DFC05F9-AEAB-4292-9302-8848F52D948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R&amp;D in micropixel detectors – Worshop, December 8</a:t>
            </a:r>
            <a:r>
              <a:rPr lang="en-US" baseline="30000" smtClean="0"/>
              <a:t>th</a:t>
            </a:r>
            <a:r>
              <a:rPr lang="en-US" smtClean="0"/>
              <a:t>, 2011</a:t>
            </a:r>
            <a:endParaRPr lang="en-US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88900" y="927100"/>
            <a:ext cx="55626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77800" indent="-177800" algn="l" defTabSz="749300">
              <a:lnSpc>
                <a:spcPct val="90000"/>
              </a:lnSpc>
              <a:spcBef>
                <a:spcPct val="20000"/>
              </a:spcBef>
              <a:buFontTx/>
              <a:buChar char="•"/>
              <a:tabLst>
                <a:tab pos="2870200" algn="l"/>
              </a:tabLst>
            </a:pPr>
            <a:r>
              <a:rPr lang="en-US" sz="1800" u="sng" dirty="0">
                <a:solidFill>
                  <a:srgbClr val="000099"/>
                </a:solidFill>
                <a:latin typeface="Bell MT" pitchFamily="18" charset="0"/>
              </a:rPr>
              <a:t>Based on MediPix2 design</a:t>
            </a:r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:</a:t>
            </a:r>
          </a:p>
          <a:p>
            <a:pPr marL="533400" lvl="1" indent="-176213" algn="l" defTabSz="749300">
              <a:lnSpc>
                <a:spcPct val="90000"/>
              </a:lnSpc>
              <a:spcBef>
                <a:spcPct val="20000"/>
              </a:spcBef>
              <a:buFontTx/>
              <a:buChar char="–"/>
              <a:tabLst>
                <a:tab pos="2870200" algn="l"/>
              </a:tabLst>
            </a:pPr>
            <a:r>
              <a:rPr lang="en-US" sz="1600" dirty="0">
                <a:solidFill>
                  <a:srgbClr val="0000FF"/>
                </a:solidFill>
                <a:latin typeface="Bell MT" pitchFamily="18" charset="0"/>
              </a:rPr>
              <a:t>Same dimensions and readout protocol</a:t>
            </a:r>
          </a:p>
          <a:p>
            <a:pPr marL="533400" lvl="1" indent="-176213" algn="l" defTabSz="749300">
              <a:lnSpc>
                <a:spcPct val="90000"/>
              </a:lnSpc>
              <a:spcBef>
                <a:spcPct val="20000"/>
              </a:spcBef>
              <a:buFontTx/>
              <a:buChar char="–"/>
              <a:tabLst>
                <a:tab pos="2870200" algn="l"/>
              </a:tabLst>
            </a:pPr>
            <a:r>
              <a:rPr lang="en-US" sz="1600" dirty="0">
                <a:solidFill>
                  <a:srgbClr val="0000FF"/>
                </a:solidFill>
                <a:latin typeface="Bell MT" pitchFamily="18" charset="0"/>
              </a:rPr>
              <a:t>Replace </a:t>
            </a:r>
            <a:r>
              <a:rPr lang="en-US" sz="1600" dirty="0" smtClean="0">
                <a:solidFill>
                  <a:srgbClr val="0000FF"/>
                </a:solidFill>
                <a:latin typeface="Bell MT" pitchFamily="18" charset="0"/>
              </a:rPr>
              <a:t>a 14-bit </a:t>
            </a:r>
            <a:r>
              <a:rPr lang="en-US" sz="1600" dirty="0">
                <a:solidFill>
                  <a:srgbClr val="0000FF"/>
                </a:solidFill>
                <a:latin typeface="Bell MT" pitchFamily="18" charset="0"/>
              </a:rPr>
              <a:t>hit counter by TDC</a:t>
            </a:r>
          </a:p>
          <a:p>
            <a:pPr marL="533400" lvl="1" indent="-176213" algn="l" defTabSz="749300">
              <a:lnSpc>
                <a:spcPct val="90000"/>
              </a:lnSpc>
              <a:spcBef>
                <a:spcPct val="20000"/>
              </a:spcBef>
              <a:buFontTx/>
              <a:buChar char="–"/>
              <a:tabLst>
                <a:tab pos="2870200" algn="l"/>
              </a:tabLst>
            </a:pPr>
            <a:r>
              <a:rPr lang="en-US" sz="1600" dirty="0">
                <a:solidFill>
                  <a:srgbClr val="000099"/>
                </a:solidFill>
                <a:latin typeface="Bell MT" pitchFamily="18" charset="0"/>
              </a:rPr>
              <a:t>Only low threshold</a:t>
            </a:r>
          </a:p>
          <a:p>
            <a:pPr marL="533400" lvl="1" indent="-176213" algn="l" defTabSz="749300">
              <a:lnSpc>
                <a:spcPct val="90000"/>
              </a:lnSpc>
              <a:spcBef>
                <a:spcPct val="20000"/>
              </a:spcBef>
              <a:buFontTx/>
              <a:buChar char="–"/>
              <a:tabLst>
                <a:tab pos="2870200" algn="l"/>
              </a:tabLst>
            </a:pPr>
            <a:r>
              <a:rPr lang="en-US" sz="1600" dirty="0">
                <a:solidFill>
                  <a:srgbClr val="000099"/>
                </a:solidFill>
                <a:latin typeface="Bell MT" pitchFamily="18" charset="0"/>
              </a:rPr>
              <a:t>Fast pixels count clock pulses at 100 MHz</a:t>
            </a:r>
          </a:p>
          <a:p>
            <a:pPr marL="533400" lvl="1" indent="-176213" algn="l" defTabSz="749300">
              <a:lnSpc>
                <a:spcPct val="90000"/>
              </a:lnSpc>
              <a:spcBef>
                <a:spcPct val="20000"/>
              </a:spcBef>
              <a:buFontTx/>
              <a:buChar char="–"/>
              <a:tabLst>
                <a:tab pos="2870200" algn="l"/>
              </a:tabLst>
            </a:pPr>
            <a:r>
              <a:rPr lang="en-US" sz="1600" dirty="0">
                <a:solidFill>
                  <a:srgbClr val="000099"/>
                </a:solidFill>
                <a:latin typeface="Bell MT" pitchFamily="18" charset="0"/>
              </a:rPr>
              <a:t>Noise threshold ~ 500 e-</a:t>
            </a:r>
          </a:p>
          <a:p>
            <a:pPr marL="177800" indent="-177800" algn="l" defTabSz="749300">
              <a:lnSpc>
                <a:spcPct val="90000"/>
              </a:lnSpc>
              <a:spcBef>
                <a:spcPct val="20000"/>
              </a:spcBef>
              <a:buFontTx/>
              <a:buChar char="•"/>
              <a:tabLst>
                <a:tab pos="2870200" algn="l"/>
              </a:tabLst>
            </a:pPr>
            <a:endParaRPr lang="en-US" sz="1600" dirty="0">
              <a:solidFill>
                <a:schemeClr val="tx1"/>
              </a:solidFill>
              <a:latin typeface="Bell MT" pitchFamily="18" charset="0"/>
            </a:endParaRPr>
          </a:p>
          <a:p>
            <a:pPr marL="177800" indent="-177800" algn="l" defTabSz="749300">
              <a:lnSpc>
                <a:spcPct val="90000"/>
              </a:lnSpc>
              <a:spcBef>
                <a:spcPct val="20000"/>
              </a:spcBef>
              <a:buFontTx/>
              <a:buChar char="•"/>
              <a:tabLst>
                <a:tab pos="2870200" algn="l"/>
              </a:tabLst>
            </a:pPr>
            <a:r>
              <a:rPr lang="en-US" sz="1800" u="sng" dirty="0">
                <a:solidFill>
                  <a:srgbClr val="000099"/>
                </a:solidFill>
                <a:latin typeface="Bell MT" pitchFamily="18" charset="0"/>
              </a:rPr>
              <a:t>Counting modes per pixel</a:t>
            </a:r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 (can be mixed):</a:t>
            </a:r>
          </a:p>
          <a:p>
            <a:pPr marL="533400" lvl="1" indent="-176213" algn="l" defTabSz="749300">
              <a:lnSpc>
                <a:spcPct val="90000"/>
              </a:lnSpc>
              <a:spcBef>
                <a:spcPct val="20000"/>
              </a:spcBef>
              <a:buFontTx/>
              <a:buChar char="–"/>
              <a:tabLst>
                <a:tab pos="2870200" algn="l"/>
              </a:tabLst>
            </a:pPr>
            <a:r>
              <a:rPr lang="en-US" sz="1600" dirty="0">
                <a:solidFill>
                  <a:srgbClr val="0000FF"/>
                </a:solidFill>
                <a:latin typeface="Bell MT" pitchFamily="18" charset="0"/>
              </a:rPr>
              <a:t>“Time-Over-Threshold”	</a:t>
            </a:r>
            <a:r>
              <a:rPr lang="en-US" sz="1600" dirty="0">
                <a:solidFill>
                  <a:srgbClr val="0000FF"/>
                </a:solidFill>
                <a:latin typeface="Bell MT" pitchFamily="18" charset="0"/>
                <a:sym typeface="Wingdings" pitchFamily="2" charset="2"/>
              </a:rPr>
              <a:t></a:t>
            </a:r>
            <a:r>
              <a:rPr lang="en-US" sz="1600" dirty="0">
                <a:solidFill>
                  <a:srgbClr val="0000FF"/>
                </a:solidFill>
                <a:latin typeface="Bell MT" pitchFamily="18" charset="0"/>
              </a:rPr>
              <a:t> Charge information</a:t>
            </a:r>
          </a:p>
          <a:p>
            <a:pPr marL="533400" lvl="1" indent="-176213" algn="l" defTabSz="749300">
              <a:lnSpc>
                <a:spcPct val="90000"/>
              </a:lnSpc>
              <a:spcBef>
                <a:spcPct val="20000"/>
              </a:spcBef>
              <a:buFontTx/>
              <a:buChar char="–"/>
              <a:tabLst>
                <a:tab pos="2870200" algn="l"/>
              </a:tabLst>
            </a:pPr>
            <a:r>
              <a:rPr lang="en-US" sz="1600" dirty="0">
                <a:solidFill>
                  <a:srgbClr val="0000FF"/>
                </a:solidFill>
                <a:latin typeface="Bell MT" pitchFamily="18" charset="0"/>
              </a:rPr>
              <a:t>“Common stop”	</a:t>
            </a:r>
            <a:r>
              <a:rPr lang="en-US" sz="1600" dirty="0">
                <a:solidFill>
                  <a:srgbClr val="0000FF"/>
                </a:solidFill>
                <a:latin typeface="Bell MT" pitchFamily="18" charset="0"/>
                <a:sym typeface="Wingdings" pitchFamily="2" charset="2"/>
              </a:rPr>
              <a:t> </a:t>
            </a:r>
            <a:r>
              <a:rPr lang="en-US" sz="1600" dirty="0">
                <a:solidFill>
                  <a:srgbClr val="0000FF"/>
                </a:solidFill>
                <a:latin typeface="Bell MT" pitchFamily="18" charset="0"/>
              </a:rPr>
              <a:t>Time information</a:t>
            </a:r>
          </a:p>
          <a:p>
            <a:pPr marL="177800" indent="-177800" algn="l" defTabSz="749300">
              <a:lnSpc>
                <a:spcPct val="90000"/>
              </a:lnSpc>
              <a:spcBef>
                <a:spcPct val="20000"/>
              </a:spcBef>
              <a:buFontTx/>
              <a:buChar char="•"/>
              <a:tabLst>
                <a:tab pos="2870200" algn="l"/>
              </a:tabLst>
            </a:pPr>
            <a:endParaRPr lang="en-US" sz="1600" dirty="0">
              <a:solidFill>
                <a:srgbClr val="000099"/>
              </a:solidFill>
              <a:latin typeface="Bell MT" pitchFamily="18" charset="0"/>
            </a:endParaRPr>
          </a:p>
          <a:p>
            <a:pPr marL="177800" indent="-177800" algn="l" defTabSz="749300">
              <a:lnSpc>
                <a:spcPct val="90000"/>
              </a:lnSpc>
              <a:spcBef>
                <a:spcPct val="20000"/>
              </a:spcBef>
              <a:buFontTx/>
              <a:buChar char="•"/>
              <a:tabLst>
                <a:tab pos="2870200" algn="l"/>
              </a:tabLst>
            </a:pPr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C</a:t>
            </a:r>
            <a:r>
              <a:rPr lang="en-US" sz="1800" u="sng" dirty="0">
                <a:solidFill>
                  <a:srgbClr val="000099"/>
                </a:solidFill>
                <a:latin typeface="Bell MT" pitchFamily="18" charset="0"/>
              </a:rPr>
              <a:t>haracteristics</a:t>
            </a:r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:</a:t>
            </a:r>
          </a:p>
          <a:p>
            <a:pPr marL="533400" lvl="1" indent="-176213" algn="l" defTabSz="749300">
              <a:lnSpc>
                <a:spcPct val="90000"/>
              </a:lnSpc>
              <a:spcBef>
                <a:spcPct val="20000"/>
              </a:spcBef>
              <a:buFontTx/>
              <a:buChar char="–"/>
              <a:tabLst>
                <a:tab pos="2870200" algn="l"/>
              </a:tabLst>
            </a:pPr>
            <a:r>
              <a:rPr lang="en-US" sz="1600" dirty="0">
                <a:solidFill>
                  <a:srgbClr val="000099"/>
                </a:solidFill>
                <a:latin typeface="Bell MT" pitchFamily="18" charset="0"/>
              </a:rPr>
              <a:t>Dynamic range: 160 </a:t>
            </a:r>
            <a:r>
              <a:rPr lang="en-US" sz="1600" dirty="0">
                <a:solidFill>
                  <a:srgbClr val="000099"/>
                </a:solidFill>
                <a:latin typeface="Bell MT" pitchFamily="18" charset="0"/>
                <a:cs typeface="Arial" pitchFamily="34" charset="0"/>
              </a:rPr>
              <a:t>µs @ 100 MHz</a:t>
            </a:r>
          </a:p>
          <a:p>
            <a:pPr marL="533400" lvl="1" indent="-176213" algn="l" defTabSz="749300">
              <a:lnSpc>
                <a:spcPct val="90000"/>
              </a:lnSpc>
              <a:spcBef>
                <a:spcPct val="20000"/>
              </a:spcBef>
              <a:buFontTx/>
              <a:buChar char="–"/>
              <a:tabLst>
                <a:tab pos="2870200" algn="l"/>
              </a:tabLst>
            </a:pPr>
            <a:r>
              <a:rPr lang="en-US" sz="1600" dirty="0">
                <a:solidFill>
                  <a:srgbClr val="000099"/>
                </a:solidFill>
                <a:latin typeface="Bell MT" pitchFamily="18" charset="0"/>
                <a:cs typeface="Arial" pitchFamily="34" charset="0"/>
              </a:rPr>
              <a:t>Integration time: 200 ns</a:t>
            </a:r>
          </a:p>
          <a:p>
            <a:pPr marL="533400" lvl="1" indent="-176213" algn="l" defTabSz="749300">
              <a:lnSpc>
                <a:spcPct val="90000"/>
              </a:lnSpc>
              <a:spcBef>
                <a:spcPct val="20000"/>
              </a:spcBef>
              <a:buFontTx/>
              <a:buChar char="–"/>
              <a:tabLst>
                <a:tab pos="2870200" algn="l"/>
              </a:tabLst>
            </a:pPr>
            <a:r>
              <a:rPr lang="en-US" sz="1600" dirty="0">
                <a:solidFill>
                  <a:srgbClr val="000099"/>
                </a:solidFill>
                <a:latin typeface="Bell MT" pitchFamily="18" charset="0"/>
              </a:rPr>
              <a:t>Analog Power: 440mW</a:t>
            </a:r>
          </a:p>
          <a:p>
            <a:pPr marL="533400" lvl="1" indent="-176213" algn="l" defTabSz="749300">
              <a:lnSpc>
                <a:spcPct val="90000"/>
              </a:lnSpc>
              <a:spcBef>
                <a:spcPct val="20000"/>
              </a:spcBef>
              <a:buFontTx/>
              <a:buChar char="–"/>
              <a:tabLst>
                <a:tab pos="2870200" algn="l"/>
              </a:tabLst>
            </a:pPr>
            <a:r>
              <a:rPr lang="en-US" sz="1600" dirty="0">
                <a:solidFill>
                  <a:srgbClr val="000099"/>
                </a:solidFill>
                <a:latin typeface="Bell MT" pitchFamily="18" charset="0"/>
              </a:rPr>
              <a:t>Digital Power (</a:t>
            </a:r>
            <a:r>
              <a:rPr lang="en-US" sz="1600" dirty="0" err="1">
                <a:solidFill>
                  <a:srgbClr val="000099"/>
                </a:solidFill>
                <a:latin typeface="Bell MT" pitchFamily="18" charset="0"/>
              </a:rPr>
              <a:t>Ref_Clk</a:t>
            </a:r>
            <a:r>
              <a:rPr lang="en-US" sz="1600" dirty="0">
                <a:solidFill>
                  <a:srgbClr val="000099"/>
                </a:solidFill>
                <a:latin typeface="Bell MT" pitchFamily="18" charset="0"/>
              </a:rPr>
              <a:t>=50MHz): 220mW</a:t>
            </a:r>
          </a:p>
          <a:p>
            <a:pPr marL="533400" lvl="1" indent="-176213" algn="l" defTabSz="749300">
              <a:lnSpc>
                <a:spcPct val="90000"/>
              </a:lnSpc>
              <a:spcBef>
                <a:spcPct val="20000"/>
              </a:spcBef>
              <a:buFontTx/>
              <a:buChar char="–"/>
              <a:tabLst>
                <a:tab pos="2870200" algn="l"/>
              </a:tabLst>
            </a:pPr>
            <a:r>
              <a:rPr lang="en-US" sz="1600" dirty="0">
                <a:solidFill>
                  <a:srgbClr val="000099"/>
                </a:solidFill>
                <a:latin typeface="Bell MT" pitchFamily="18" charset="0"/>
              </a:rPr>
              <a:t>Serial readout (@100MHz): 9.17 </a:t>
            </a:r>
            <a:r>
              <a:rPr lang="en-US" sz="1600" dirty="0" err="1">
                <a:solidFill>
                  <a:srgbClr val="000099"/>
                </a:solidFill>
                <a:latin typeface="Bell MT" pitchFamily="18" charset="0"/>
              </a:rPr>
              <a:t>ms</a:t>
            </a:r>
            <a:endParaRPr lang="en-US" sz="1600" dirty="0">
              <a:solidFill>
                <a:srgbClr val="000099"/>
              </a:solidFill>
              <a:latin typeface="Bell MT" pitchFamily="18" charset="0"/>
            </a:endParaRPr>
          </a:p>
          <a:p>
            <a:pPr marL="533400" lvl="1" indent="-176213" algn="l" defTabSz="749300">
              <a:lnSpc>
                <a:spcPct val="90000"/>
              </a:lnSpc>
              <a:spcBef>
                <a:spcPct val="20000"/>
              </a:spcBef>
              <a:buFontTx/>
              <a:buChar char="–"/>
              <a:tabLst>
                <a:tab pos="2870200" algn="l"/>
              </a:tabLst>
            </a:pPr>
            <a:r>
              <a:rPr lang="en-US" sz="1600" dirty="0">
                <a:solidFill>
                  <a:srgbClr val="000099"/>
                </a:solidFill>
                <a:latin typeface="Bell MT" pitchFamily="18" charset="0"/>
              </a:rPr>
              <a:t>Parallel readout (@100MHz): 287 µs</a:t>
            </a:r>
          </a:p>
          <a:p>
            <a:pPr marL="533400" lvl="1" indent="-176213" algn="l" defTabSz="749300">
              <a:lnSpc>
                <a:spcPct val="90000"/>
              </a:lnSpc>
              <a:spcBef>
                <a:spcPct val="20000"/>
              </a:spcBef>
              <a:buFontTx/>
              <a:buChar char="–"/>
              <a:tabLst>
                <a:tab pos="2870200" algn="l"/>
              </a:tabLst>
            </a:pPr>
            <a:r>
              <a:rPr lang="en-US" sz="1600" dirty="0">
                <a:solidFill>
                  <a:srgbClr val="000099"/>
                </a:solidFill>
                <a:latin typeface="Bell MT" pitchFamily="18" charset="0"/>
              </a:rPr>
              <a:t>&gt; 36M Transistors</a:t>
            </a:r>
          </a:p>
          <a:p>
            <a:pPr marL="177800" indent="-177800" algn="l" defTabSz="749300">
              <a:lnSpc>
                <a:spcPct val="90000"/>
              </a:lnSpc>
              <a:spcBef>
                <a:spcPct val="20000"/>
              </a:spcBef>
              <a:buFontTx/>
              <a:buChar char="•"/>
              <a:tabLst>
                <a:tab pos="2870200" algn="l"/>
              </a:tabLst>
            </a:pPr>
            <a:endParaRPr lang="en-US" sz="1800" dirty="0">
              <a:solidFill>
                <a:schemeClr val="tx1"/>
              </a:solidFill>
              <a:latin typeface="Bell MT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373" y="1047750"/>
            <a:ext cx="36957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9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TimePix</a:t>
            </a:r>
            <a:r>
              <a:rPr lang="en-US" dirty="0"/>
              <a:t> Synchronization Logic (TSL) control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DFC05F9-AEAB-4292-9302-8848F52D948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R&amp;D in micropixel detectors – Worshop, December 8</a:t>
            </a:r>
            <a:r>
              <a:rPr lang="en-US" baseline="30000" smtClean="0"/>
              <a:t>th</a:t>
            </a:r>
            <a:r>
              <a:rPr lang="en-US" smtClean="0"/>
              <a:t>, 2011</a:t>
            </a:r>
            <a:endParaRPr lang="en-US" dirty="0"/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4141788" y="752475"/>
            <a:ext cx="4876800" cy="5603875"/>
            <a:chOff x="2609" y="474"/>
            <a:chExt cx="3072" cy="3530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27" t="8047" r="13580" b="10631"/>
            <a:stretch>
              <a:fillRect/>
            </a:stretch>
          </p:blipFill>
          <p:spPr bwMode="auto">
            <a:xfrm>
              <a:off x="2609" y="833"/>
              <a:ext cx="3072" cy="3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641" y="474"/>
              <a:ext cx="1091" cy="27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 anchorCtr="1"/>
            <a:lstStyle/>
            <a:p>
              <a:pPr marL="342900" indent="-342900">
                <a:spcBef>
                  <a:spcPct val="20000"/>
                </a:spcBef>
              </a:pPr>
              <a:r>
                <a:rPr lang="en-US" sz="1800">
                  <a:solidFill>
                    <a:schemeClr val="tx1"/>
                  </a:solidFill>
                  <a:latin typeface="Bell MT" pitchFamily="18" charset="0"/>
                </a:rPr>
                <a:t>Medipix Mode </a:t>
              </a:r>
            </a:p>
          </p:txBody>
        </p:sp>
      </p:grpSp>
      <p:grpSp>
        <p:nvGrpSpPr>
          <p:cNvPr id="10" name="Group 5"/>
          <p:cNvGrpSpPr>
            <a:grpSpLocks/>
          </p:cNvGrpSpPr>
          <p:nvPr/>
        </p:nvGrpSpPr>
        <p:grpSpPr bwMode="auto">
          <a:xfrm>
            <a:off x="4141788" y="755650"/>
            <a:ext cx="4962525" cy="5613400"/>
            <a:chOff x="2625" y="484"/>
            <a:chExt cx="3126" cy="3536"/>
          </a:xfrm>
        </p:grpSpPr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5" y="841"/>
              <a:ext cx="3126" cy="31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ctangle 7"/>
            <p:cNvSpPr>
              <a:spLocks noChangeArrowheads="1"/>
            </p:cNvSpPr>
            <p:nvPr/>
          </p:nvSpPr>
          <p:spPr bwMode="auto">
            <a:xfrm>
              <a:off x="3696" y="484"/>
              <a:ext cx="1026" cy="27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 anchorCtr="1"/>
            <a:lstStyle/>
            <a:p>
              <a:pPr marL="342900" indent="-342900">
                <a:spcBef>
                  <a:spcPct val="20000"/>
                </a:spcBef>
              </a:pPr>
              <a:r>
                <a:rPr lang="en-US" sz="1800">
                  <a:solidFill>
                    <a:schemeClr val="tx1"/>
                  </a:solidFill>
                  <a:latin typeface="Bell MT" pitchFamily="18" charset="0"/>
                </a:rPr>
                <a:t>TOT Mode </a:t>
              </a:r>
            </a:p>
          </p:txBody>
        </p:sp>
      </p:grpSp>
      <p:grpSp>
        <p:nvGrpSpPr>
          <p:cNvPr id="13" name="Group 8"/>
          <p:cNvGrpSpPr>
            <a:grpSpLocks/>
          </p:cNvGrpSpPr>
          <p:nvPr/>
        </p:nvGrpSpPr>
        <p:grpSpPr bwMode="auto">
          <a:xfrm>
            <a:off x="4064000" y="750888"/>
            <a:ext cx="5041900" cy="5689600"/>
            <a:chOff x="2576" y="481"/>
            <a:chExt cx="3176" cy="3584"/>
          </a:xfrm>
        </p:grpSpPr>
        <p:pic>
          <p:nvPicPr>
            <p:cNvPr id="14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64" t="8011" r="12518" b="9340"/>
            <a:stretch>
              <a:fillRect/>
            </a:stretch>
          </p:blipFill>
          <p:spPr bwMode="auto">
            <a:xfrm>
              <a:off x="2576" y="835"/>
              <a:ext cx="3176" cy="3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Rectangle 10"/>
            <p:cNvSpPr>
              <a:spLocks noChangeArrowheads="1"/>
            </p:cNvSpPr>
            <p:nvPr/>
          </p:nvSpPr>
          <p:spPr bwMode="auto">
            <a:xfrm>
              <a:off x="3658" y="481"/>
              <a:ext cx="1099" cy="27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 anchorCtr="1"/>
            <a:lstStyle/>
            <a:p>
              <a:pPr marL="342900" indent="-342900">
                <a:spcBef>
                  <a:spcPct val="20000"/>
                </a:spcBef>
              </a:pPr>
              <a:r>
                <a:rPr lang="en-US" sz="1800" dirty="0" err="1">
                  <a:solidFill>
                    <a:schemeClr val="tx1"/>
                  </a:solidFill>
                  <a:latin typeface="Bell MT" pitchFamily="18" charset="0"/>
                </a:rPr>
                <a:t>Timepix</a:t>
              </a:r>
              <a:r>
                <a:rPr lang="en-US" sz="1800" dirty="0">
                  <a:solidFill>
                    <a:schemeClr val="tx1"/>
                  </a:solidFill>
                  <a:latin typeface="Bell MT" pitchFamily="18" charset="0"/>
                </a:rPr>
                <a:t> Mode </a:t>
              </a:r>
            </a:p>
          </p:txBody>
        </p:sp>
      </p:grpSp>
      <p:graphicFrame>
        <p:nvGraphicFramePr>
          <p:cNvPr id="16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3403311"/>
              </p:ext>
            </p:extLst>
          </p:nvPr>
        </p:nvGraphicFramePr>
        <p:xfrm>
          <a:off x="344488" y="2554288"/>
          <a:ext cx="3430587" cy="3517903"/>
        </p:xfrm>
        <a:graphic>
          <a:graphicData uri="http://schemas.openxmlformats.org/drawingml/2006/table">
            <a:tbl>
              <a:tblPr/>
              <a:tblGrid>
                <a:gridCol w="715962"/>
                <a:gridCol w="565150"/>
                <a:gridCol w="603250"/>
                <a:gridCol w="1546225"/>
              </a:tblGrid>
              <a:tr h="427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ll MT" pitchFamily="18" charset="0"/>
                        </a:rPr>
                        <a:t>Mask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ll MT" pitchFamily="18" charset="0"/>
                        </a:rPr>
                        <a:t>P1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ll MT" pitchFamily="18" charset="0"/>
                        </a:rPr>
                        <a:t>P0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ll MT" pitchFamily="18" charset="0"/>
                        </a:rPr>
                        <a:t>Mode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</a:tr>
              <a:tr h="385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ll MT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ll MT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ll MT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ll MT" pitchFamily="18" charset="0"/>
                        </a:rPr>
                        <a:t>Masked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ll MT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ll MT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ll MT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ll MT" pitchFamily="18" charset="0"/>
                        </a:rPr>
                        <a:t>Masked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85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ll MT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ll MT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ll MT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ll MT" pitchFamily="18" charset="0"/>
                        </a:rPr>
                        <a:t>Masked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85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ll MT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ll MT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ll MT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ll MT" pitchFamily="18" charset="0"/>
                        </a:rPr>
                        <a:t>Masked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ll MT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ll MT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ll MT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ll MT" pitchFamily="18" charset="0"/>
                        </a:rPr>
                        <a:t>Medipix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85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ll MT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ll MT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ll MT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ll MT" pitchFamily="18" charset="0"/>
                        </a:rPr>
                        <a:t>TOT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ll MT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ll MT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ll MT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ll MT" pitchFamily="18" charset="0"/>
                        </a:rPr>
                        <a:t>Timepix-1hit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85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ll MT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ll MT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ll MT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ll MT" pitchFamily="18" charset="0"/>
                        </a:rPr>
                        <a:t>Timepix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sp>
        <p:nvSpPr>
          <p:cNvPr id="17" name="Rectangle 64"/>
          <p:cNvSpPr>
            <a:spLocks noChangeArrowheads="1"/>
          </p:cNvSpPr>
          <p:nvPr/>
        </p:nvSpPr>
        <p:spPr bwMode="auto">
          <a:xfrm>
            <a:off x="188913" y="841375"/>
            <a:ext cx="3690937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266700" indent="-266700" algn="l">
              <a:spcBef>
                <a:spcPct val="20000"/>
              </a:spcBef>
              <a:buFontTx/>
              <a:buChar char="•"/>
            </a:pPr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Each pixel can be configured independently in 5 different modes</a:t>
            </a:r>
          </a:p>
          <a:p>
            <a:pPr marL="266700" indent="-266700" algn="l">
              <a:spcBef>
                <a:spcPct val="20000"/>
              </a:spcBef>
            </a:pPr>
            <a:endParaRPr lang="en-US" sz="1000" dirty="0">
              <a:solidFill>
                <a:srgbClr val="000099"/>
              </a:solidFill>
              <a:latin typeface="Bell MT" pitchFamily="18" charset="0"/>
            </a:endParaRPr>
          </a:p>
          <a:p>
            <a:pPr marL="266700" indent="-266700" algn="l">
              <a:spcBef>
                <a:spcPct val="20000"/>
              </a:spcBef>
              <a:buFontTx/>
              <a:buChar char="•"/>
            </a:pPr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Internal clock up to 100 MHz</a:t>
            </a:r>
            <a:endParaRPr lang="el-GR" sz="1800" dirty="0">
              <a:solidFill>
                <a:srgbClr val="000099"/>
              </a:solidFill>
            </a:endParaRPr>
          </a:p>
        </p:txBody>
      </p:sp>
      <p:sp>
        <p:nvSpPr>
          <p:cNvPr id="18" name="Rectangle 65"/>
          <p:cNvSpPr>
            <a:spLocks noChangeArrowheads="1"/>
          </p:cNvSpPr>
          <p:nvPr/>
        </p:nvSpPr>
        <p:spPr bwMode="auto">
          <a:xfrm>
            <a:off x="2235200" y="4533900"/>
            <a:ext cx="1524000" cy="368300"/>
          </a:xfrm>
          <a:prstGeom prst="rect">
            <a:avLst/>
          </a:prstGeom>
          <a:solidFill>
            <a:schemeClr val="bg1">
              <a:alpha val="0"/>
            </a:schemeClr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Bell MT" pitchFamily="18" charset="0"/>
            </a:endParaRPr>
          </a:p>
        </p:txBody>
      </p:sp>
      <p:sp>
        <p:nvSpPr>
          <p:cNvPr id="19" name="Rectangle 66"/>
          <p:cNvSpPr>
            <a:spLocks noChangeArrowheads="1"/>
          </p:cNvSpPr>
          <p:nvPr/>
        </p:nvSpPr>
        <p:spPr bwMode="auto">
          <a:xfrm>
            <a:off x="2239963" y="4932363"/>
            <a:ext cx="1524000" cy="368300"/>
          </a:xfrm>
          <a:prstGeom prst="rect">
            <a:avLst/>
          </a:prstGeom>
          <a:solidFill>
            <a:schemeClr val="bg1">
              <a:alpha val="0"/>
            </a:schemeClr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Bell MT" pitchFamily="18" charset="0"/>
            </a:endParaRPr>
          </a:p>
        </p:txBody>
      </p:sp>
      <p:sp>
        <p:nvSpPr>
          <p:cNvPr id="20" name="Rectangle 67"/>
          <p:cNvSpPr>
            <a:spLocks noChangeArrowheads="1"/>
          </p:cNvSpPr>
          <p:nvPr/>
        </p:nvSpPr>
        <p:spPr bwMode="auto">
          <a:xfrm>
            <a:off x="2232025" y="5699125"/>
            <a:ext cx="1524000" cy="368300"/>
          </a:xfrm>
          <a:prstGeom prst="rect">
            <a:avLst/>
          </a:prstGeom>
          <a:solidFill>
            <a:schemeClr val="bg1">
              <a:alpha val="0"/>
            </a:schemeClr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Bell MT" pitchFamily="18" charset="0"/>
            </a:endParaRPr>
          </a:p>
        </p:txBody>
      </p:sp>
      <p:grpSp>
        <p:nvGrpSpPr>
          <p:cNvPr id="21" name="Group 68"/>
          <p:cNvGrpSpPr>
            <a:grpSpLocks/>
          </p:cNvGrpSpPr>
          <p:nvPr/>
        </p:nvGrpSpPr>
        <p:grpSpPr bwMode="auto">
          <a:xfrm>
            <a:off x="4699000" y="5334000"/>
            <a:ext cx="3898900" cy="1066800"/>
            <a:chOff x="2960" y="3360"/>
            <a:chExt cx="2456" cy="672"/>
          </a:xfrm>
        </p:grpSpPr>
        <p:sp>
          <p:nvSpPr>
            <p:cNvPr id="22" name="Oval 69"/>
            <p:cNvSpPr>
              <a:spLocks noChangeArrowheads="1"/>
            </p:cNvSpPr>
            <p:nvPr/>
          </p:nvSpPr>
          <p:spPr bwMode="auto">
            <a:xfrm>
              <a:off x="2960" y="3408"/>
              <a:ext cx="240" cy="288"/>
            </a:xfrm>
            <a:prstGeom prst="ellipse">
              <a:avLst/>
            </a:prstGeom>
            <a:noFill/>
            <a:ln w="12700" algn="ctr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23" name="Oval 70"/>
            <p:cNvSpPr>
              <a:spLocks noChangeArrowheads="1"/>
            </p:cNvSpPr>
            <p:nvPr/>
          </p:nvSpPr>
          <p:spPr bwMode="auto">
            <a:xfrm>
              <a:off x="4728" y="3408"/>
              <a:ext cx="240" cy="288"/>
            </a:xfrm>
            <a:prstGeom prst="ellipse">
              <a:avLst/>
            </a:prstGeom>
            <a:noFill/>
            <a:ln w="12700" algn="ctr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24" name="Oval 71"/>
            <p:cNvSpPr>
              <a:spLocks noChangeArrowheads="1"/>
            </p:cNvSpPr>
            <p:nvPr/>
          </p:nvSpPr>
          <p:spPr bwMode="auto">
            <a:xfrm>
              <a:off x="3632" y="3360"/>
              <a:ext cx="480" cy="480"/>
            </a:xfrm>
            <a:prstGeom prst="ellipse">
              <a:avLst/>
            </a:prstGeom>
            <a:noFill/>
            <a:ln w="12700" algn="ctr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25" name="Text Box 72"/>
            <p:cNvSpPr txBox="1">
              <a:spLocks noChangeArrowheads="1"/>
            </p:cNvSpPr>
            <p:nvPr/>
          </p:nvSpPr>
          <p:spPr bwMode="auto">
            <a:xfrm>
              <a:off x="4408" y="3840"/>
              <a:ext cx="100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sz="1400" i="1">
                  <a:latin typeface="Bell MT" pitchFamily="18" charset="0"/>
                </a:rPr>
                <a:t>Charge summed</a:t>
              </a:r>
            </a:p>
          </p:txBody>
        </p:sp>
      </p:grpSp>
      <p:sp>
        <p:nvSpPr>
          <p:cNvPr id="36" name="Text Box 84"/>
          <p:cNvSpPr txBox="1">
            <a:spLocks noChangeArrowheads="1"/>
          </p:cNvSpPr>
          <p:nvPr/>
        </p:nvSpPr>
        <p:spPr bwMode="auto">
          <a:xfrm>
            <a:off x="4617323" y="4202113"/>
            <a:ext cx="1271800" cy="279180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US" sz="1200" b="1" dirty="0">
                <a:solidFill>
                  <a:srgbClr val="0000FF"/>
                </a:solidFill>
                <a:latin typeface="Bell MT" pitchFamily="18" charset="0"/>
              </a:rPr>
              <a:t>Digital signal    </a:t>
            </a:r>
          </a:p>
        </p:txBody>
      </p:sp>
      <p:grpSp>
        <p:nvGrpSpPr>
          <p:cNvPr id="26" name="Group 73"/>
          <p:cNvGrpSpPr>
            <a:grpSpLocks/>
          </p:cNvGrpSpPr>
          <p:nvPr/>
        </p:nvGrpSpPr>
        <p:grpSpPr bwMode="auto">
          <a:xfrm>
            <a:off x="4673600" y="3441700"/>
            <a:ext cx="3746500" cy="2667000"/>
            <a:chOff x="2936" y="2168"/>
            <a:chExt cx="2360" cy="1680"/>
          </a:xfrm>
        </p:grpSpPr>
        <p:sp>
          <p:nvSpPr>
            <p:cNvPr id="28" name="Text Box 75"/>
            <p:cNvSpPr txBox="1">
              <a:spLocks noChangeArrowheads="1"/>
            </p:cNvSpPr>
            <p:nvPr/>
          </p:nvSpPr>
          <p:spPr bwMode="auto">
            <a:xfrm>
              <a:off x="4480" y="3248"/>
              <a:ext cx="81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sz="1400" i="1">
                  <a:latin typeface="Bell MT" pitchFamily="18" charset="0"/>
                </a:rPr>
                <a:t>not detected</a:t>
              </a:r>
            </a:p>
          </p:txBody>
        </p:sp>
        <p:sp>
          <p:nvSpPr>
            <p:cNvPr id="29" name="Text Box 76"/>
            <p:cNvSpPr txBox="1">
              <a:spLocks noChangeArrowheads="1"/>
            </p:cNvSpPr>
            <p:nvPr/>
          </p:nvSpPr>
          <p:spPr bwMode="auto">
            <a:xfrm>
              <a:off x="2936" y="3576"/>
              <a:ext cx="81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en-US" sz="1400" i="1">
                  <a:latin typeface="Bell MT" pitchFamily="18" charset="0"/>
                </a:rPr>
                <a:t>detected</a:t>
              </a:r>
            </a:p>
          </p:txBody>
        </p:sp>
        <p:sp>
          <p:nvSpPr>
            <p:cNvPr id="30" name="Oval 77"/>
            <p:cNvSpPr>
              <a:spLocks noChangeArrowheads="1"/>
            </p:cNvSpPr>
            <p:nvPr/>
          </p:nvSpPr>
          <p:spPr bwMode="auto">
            <a:xfrm>
              <a:off x="4723" y="3411"/>
              <a:ext cx="240" cy="288"/>
            </a:xfrm>
            <a:prstGeom prst="ellipse">
              <a:avLst/>
            </a:prstGeom>
            <a:noFill/>
            <a:ln w="12700" algn="ctr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27" name="Oval 74"/>
            <p:cNvSpPr>
              <a:spLocks noChangeArrowheads="1"/>
            </p:cNvSpPr>
            <p:nvPr/>
          </p:nvSpPr>
          <p:spPr bwMode="auto">
            <a:xfrm>
              <a:off x="3696" y="2168"/>
              <a:ext cx="360" cy="1680"/>
            </a:xfrm>
            <a:prstGeom prst="ellipse">
              <a:avLst/>
            </a:prstGeom>
            <a:noFill/>
            <a:ln w="12700" algn="ctr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Bell MT" pitchFamily="18" charset="0"/>
              </a:endParaRPr>
            </a:p>
          </p:txBody>
        </p:sp>
      </p:grpSp>
      <p:sp>
        <p:nvSpPr>
          <p:cNvPr id="31" name="Oval 78"/>
          <p:cNvSpPr>
            <a:spLocks noChangeArrowheads="1"/>
          </p:cNvSpPr>
          <p:nvPr/>
        </p:nvSpPr>
        <p:spPr bwMode="auto">
          <a:xfrm>
            <a:off x="8153400" y="1092200"/>
            <a:ext cx="800100" cy="342900"/>
          </a:xfrm>
          <a:prstGeom prst="ellipse">
            <a:avLst/>
          </a:prstGeom>
          <a:solidFill>
            <a:schemeClr val="bg1">
              <a:alpha val="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200">
                <a:solidFill>
                  <a:schemeClr val="tx1"/>
                </a:solidFill>
                <a:latin typeface="Bell MT" pitchFamily="18" charset="0"/>
              </a:rPr>
              <a:t>100 MHz</a:t>
            </a:r>
          </a:p>
        </p:txBody>
      </p:sp>
      <p:sp>
        <p:nvSpPr>
          <p:cNvPr id="32" name="Text Box 80"/>
          <p:cNvSpPr txBox="1">
            <a:spLocks noChangeArrowheads="1"/>
          </p:cNvSpPr>
          <p:nvPr/>
        </p:nvSpPr>
        <p:spPr bwMode="auto">
          <a:xfrm>
            <a:off x="4619625" y="5127625"/>
            <a:ext cx="1223710" cy="279180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0"/>
              </a:spcBef>
            </a:pPr>
            <a:r>
              <a:rPr lang="en-US" sz="1200" b="1">
                <a:solidFill>
                  <a:srgbClr val="0000FF"/>
                </a:solidFill>
                <a:latin typeface="Bell MT" pitchFamily="18" charset="0"/>
              </a:rPr>
              <a:t>Analogic signal</a:t>
            </a:r>
          </a:p>
        </p:txBody>
      </p:sp>
      <p:sp>
        <p:nvSpPr>
          <p:cNvPr id="33" name="Text Box 81"/>
          <p:cNvSpPr txBox="1">
            <a:spLocks noChangeArrowheads="1"/>
          </p:cNvSpPr>
          <p:nvPr/>
        </p:nvSpPr>
        <p:spPr bwMode="auto">
          <a:xfrm>
            <a:off x="4627563" y="1347788"/>
            <a:ext cx="1268850" cy="279180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US" sz="1200" b="1">
                <a:solidFill>
                  <a:srgbClr val="0000FF"/>
                </a:solidFill>
                <a:latin typeface="Bell MT" pitchFamily="18" charset="0"/>
              </a:rPr>
              <a:t>Internal Shutter</a:t>
            </a:r>
          </a:p>
        </p:txBody>
      </p:sp>
      <p:sp>
        <p:nvSpPr>
          <p:cNvPr id="34" name="Text Box 82"/>
          <p:cNvSpPr txBox="1">
            <a:spLocks noChangeArrowheads="1"/>
          </p:cNvSpPr>
          <p:nvPr/>
        </p:nvSpPr>
        <p:spPr bwMode="auto">
          <a:xfrm>
            <a:off x="4622800" y="2292350"/>
            <a:ext cx="813341" cy="279180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US" sz="1200" b="1">
                <a:solidFill>
                  <a:srgbClr val="0000FF"/>
                </a:solidFill>
                <a:latin typeface="Bell MT" pitchFamily="18" charset="0"/>
              </a:rPr>
              <a:t>Shutter   </a:t>
            </a:r>
          </a:p>
        </p:txBody>
      </p:sp>
      <p:sp>
        <p:nvSpPr>
          <p:cNvPr id="35" name="Text Box 83"/>
          <p:cNvSpPr txBox="1">
            <a:spLocks noChangeArrowheads="1"/>
          </p:cNvSpPr>
          <p:nvPr/>
        </p:nvSpPr>
        <p:spPr bwMode="auto">
          <a:xfrm>
            <a:off x="4622800" y="3257550"/>
            <a:ext cx="1235188" cy="279180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US" sz="1200" b="1">
                <a:solidFill>
                  <a:srgbClr val="0000FF"/>
                </a:solidFill>
                <a:latin typeface="Bell MT" pitchFamily="18" charset="0"/>
              </a:rPr>
              <a:t>Internal Clock  </a:t>
            </a:r>
          </a:p>
        </p:txBody>
      </p:sp>
    </p:spTree>
    <p:extLst>
      <p:ext uri="{BB962C8B-B14F-4D97-AF65-F5344CB8AC3E}">
        <p14:creationId xmlns:p14="http://schemas.microsoft.com/office/powerpoint/2010/main" val="406588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36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Detectors </a:t>
            </a:r>
            <a:r>
              <a:rPr lang="fr-FR" dirty="0" err="1" smtClean="0"/>
              <a:t>using</a:t>
            </a:r>
            <a:r>
              <a:rPr lang="fr-FR" dirty="0" smtClean="0"/>
              <a:t> </a:t>
            </a:r>
            <a:r>
              <a:rPr lang="fr-FR" dirty="0" err="1" smtClean="0"/>
              <a:t>Medipix</a:t>
            </a:r>
            <a:r>
              <a:rPr lang="fr-FR" dirty="0" smtClean="0"/>
              <a:t>/</a:t>
            </a:r>
            <a:r>
              <a:rPr lang="fr-FR" dirty="0" err="1" smtClean="0"/>
              <a:t>Timepix</a:t>
            </a:r>
            <a:r>
              <a:rPr lang="fr-FR" dirty="0" smtClean="0"/>
              <a:t> chip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DFC05F9-AEAB-4292-9302-8848F52D948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R&amp;D in micropixel detectors – Worshop, December 8</a:t>
            </a:r>
            <a:r>
              <a:rPr lang="en-US" baseline="30000" smtClean="0"/>
              <a:t>th</a:t>
            </a:r>
            <a:r>
              <a:rPr lang="en-US" smtClean="0"/>
              <a:t>, 2011</a:t>
            </a:r>
            <a:endParaRPr lang="en-US" dirty="0"/>
          </a:p>
        </p:txBody>
      </p:sp>
      <p:sp>
        <p:nvSpPr>
          <p:cNvPr id="7" name="Rectangle 1237"/>
          <p:cNvSpPr>
            <a:spLocks noChangeArrowheads="1"/>
          </p:cNvSpPr>
          <p:nvPr/>
        </p:nvSpPr>
        <p:spPr bwMode="auto">
          <a:xfrm>
            <a:off x="5821363" y="2513013"/>
            <a:ext cx="2698750" cy="3497262"/>
          </a:xfrm>
          <a:prstGeom prst="rect">
            <a:avLst/>
          </a:prstGeom>
          <a:solidFill>
            <a:schemeClr val="tx1"/>
          </a:solidFill>
          <a:ln w="12700" algn="ctr">
            <a:miter lim="800000"/>
            <a:headEnd/>
            <a:tailEnd/>
          </a:ln>
          <a:effectLst/>
          <a:scene3d>
            <a:camera prst="legacyObliqueTopLeft"/>
            <a:lightRig rig="legacyFlat3" dir="b"/>
          </a:scene3d>
          <a:sp3d extrusionH="2894000" prstMaterial="legacyWirefram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>
              <a:solidFill>
                <a:srgbClr val="0000CC"/>
              </a:solidFill>
              <a:latin typeface="Bell MT" pitchFamily="18" charset="0"/>
            </a:endParaRPr>
          </a:p>
        </p:txBody>
      </p:sp>
      <p:grpSp>
        <p:nvGrpSpPr>
          <p:cNvPr id="8" name="Group 725"/>
          <p:cNvGrpSpPr>
            <a:grpSpLocks/>
          </p:cNvGrpSpPr>
          <p:nvPr/>
        </p:nvGrpSpPr>
        <p:grpSpPr bwMode="auto">
          <a:xfrm>
            <a:off x="525463" y="4813300"/>
            <a:ext cx="3330575" cy="1071563"/>
            <a:chOff x="443" y="3116"/>
            <a:chExt cx="2098" cy="675"/>
          </a:xfrm>
        </p:grpSpPr>
        <p:sp>
          <p:nvSpPr>
            <p:cNvPr id="9" name="Rectangle 9"/>
            <p:cNvSpPr>
              <a:spLocks noChangeAspect="1" noChangeArrowheads="1"/>
            </p:cNvSpPr>
            <p:nvPr/>
          </p:nvSpPr>
          <p:spPr bwMode="auto">
            <a:xfrm>
              <a:off x="954" y="3678"/>
              <a:ext cx="1587" cy="113"/>
            </a:xfrm>
            <a:prstGeom prst="rect">
              <a:avLst/>
            </a:prstGeom>
            <a:solidFill>
              <a:srgbClr val="0080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2640000" prstMaterial="legacyMatte">
              <a:bevelT w="13500" h="13500" prst="angle"/>
              <a:bevelB w="13500" h="13500" prst="angle"/>
              <a:extrusionClr>
                <a:srgbClr val="008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grpSp>
          <p:nvGrpSpPr>
            <p:cNvPr id="10" name="Group 234"/>
            <p:cNvGrpSpPr>
              <a:grpSpLocks/>
            </p:cNvGrpSpPr>
            <p:nvPr/>
          </p:nvGrpSpPr>
          <p:grpSpPr bwMode="auto">
            <a:xfrm>
              <a:off x="973" y="3649"/>
              <a:ext cx="1519" cy="6"/>
              <a:chOff x="964" y="3649"/>
              <a:chExt cx="1519" cy="6"/>
            </a:xfrm>
          </p:grpSpPr>
          <p:sp>
            <p:nvSpPr>
              <p:cNvPr id="245" name="Rectangle 13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46" name="Rectangle 14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47" name="Rectangle 15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48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49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50" name="Rectangle 18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51" name="Rectangle 19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52" name="Rectangle 20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53" name="Rectangle 21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54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55" name="Rectangle 23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56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57" name="Rectangle 25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58" name="Rectangle 26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59" name="Rectangle 27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60" name="Rectangle 28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61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</p:grpSp>
        <p:grpSp>
          <p:nvGrpSpPr>
            <p:cNvPr id="11" name="Group 235"/>
            <p:cNvGrpSpPr>
              <a:grpSpLocks/>
            </p:cNvGrpSpPr>
            <p:nvPr/>
          </p:nvGrpSpPr>
          <p:grpSpPr bwMode="auto">
            <a:xfrm>
              <a:off x="929" y="3608"/>
              <a:ext cx="1519" cy="6"/>
              <a:chOff x="964" y="3649"/>
              <a:chExt cx="1519" cy="6"/>
            </a:xfrm>
          </p:grpSpPr>
          <p:sp>
            <p:nvSpPr>
              <p:cNvPr id="228" name="Rectangle 236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29" name="Rectangle 237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30" name="Rectangle 238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31" name="Rectangle 239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32" name="Rectangle 240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33" name="Rectangle 241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34" name="Rectangle 242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35" name="Rectangle 243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36" name="Rectangle 244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37" name="Rectangle 245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38" name="Rectangle 246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39" name="Rectangle 247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40" name="Rectangle 248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41" name="Rectangle 249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42" name="Rectangle 250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43" name="Rectangle 251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44" name="Rectangle 252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</p:grpSp>
        <p:grpSp>
          <p:nvGrpSpPr>
            <p:cNvPr id="12" name="Group 254"/>
            <p:cNvGrpSpPr>
              <a:grpSpLocks/>
            </p:cNvGrpSpPr>
            <p:nvPr/>
          </p:nvGrpSpPr>
          <p:grpSpPr bwMode="auto">
            <a:xfrm>
              <a:off x="891" y="3567"/>
              <a:ext cx="1519" cy="6"/>
              <a:chOff x="964" y="3649"/>
              <a:chExt cx="1519" cy="6"/>
            </a:xfrm>
          </p:grpSpPr>
          <p:sp>
            <p:nvSpPr>
              <p:cNvPr id="211" name="Rectangle 255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12" name="Rectangle 256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13" name="Rectangle 257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14" name="Rectangle 258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15" name="Rectangle 259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16" name="Rectangle 260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17" name="Rectangle 261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18" name="Rectangle 262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19" name="Rectangle 263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20" name="Rectangle 264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21" name="Rectangle 265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22" name="Rectangle 266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23" name="Rectangle 267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24" name="Rectangle 268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25" name="Rectangle 269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26" name="Rectangle 270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27" name="Rectangle 271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</p:grpSp>
        <p:grpSp>
          <p:nvGrpSpPr>
            <p:cNvPr id="13" name="Group 272"/>
            <p:cNvGrpSpPr>
              <a:grpSpLocks/>
            </p:cNvGrpSpPr>
            <p:nvPr/>
          </p:nvGrpSpPr>
          <p:grpSpPr bwMode="auto">
            <a:xfrm>
              <a:off x="853" y="3526"/>
              <a:ext cx="1519" cy="6"/>
              <a:chOff x="964" y="3649"/>
              <a:chExt cx="1519" cy="6"/>
            </a:xfrm>
          </p:grpSpPr>
          <p:sp>
            <p:nvSpPr>
              <p:cNvPr id="194" name="Rectangle 273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95" name="Rectangle 274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96" name="Rectangle 275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97" name="Rectangle 276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98" name="Rectangle 277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99" name="Rectangle 278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00" name="Rectangle 279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01" name="Rectangle 280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02" name="Rectangle 281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03" name="Rectangle 282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04" name="Rectangle 283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05" name="Rectangle 284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06" name="Rectangle 285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07" name="Rectangle 286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08" name="Rectangle 287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09" name="Rectangle 288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10" name="Rectangle 289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</p:grpSp>
        <p:grpSp>
          <p:nvGrpSpPr>
            <p:cNvPr id="14" name="Group 290"/>
            <p:cNvGrpSpPr>
              <a:grpSpLocks/>
            </p:cNvGrpSpPr>
            <p:nvPr/>
          </p:nvGrpSpPr>
          <p:grpSpPr bwMode="auto">
            <a:xfrm>
              <a:off x="812" y="3485"/>
              <a:ext cx="1519" cy="6"/>
              <a:chOff x="964" y="3649"/>
              <a:chExt cx="1519" cy="6"/>
            </a:xfrm>
          </p:grpSpPr>
          <p:sp>
            <p:nvSpPr>
              <p:cNvPr id="177" name="Rectangle 291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78" name="Rectangle 292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79" name="Rectangle 293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80" name="Rectangle 294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81" name="Rectangle 295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82" name="Rectangle 296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83" name="Rectangle 297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84" name="Rectangle 298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85" name="Rectangle 299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86" name="Rectangle 300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87" name="Rectangle 301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88" name="Rectangle 302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89" name="Rectangle 303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90" name="Rectangle 304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91" name="Rectangle 305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92" name="Rectangle 306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93" name="Rectangle 307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</p:grpSp>
        <p:grpSp>
          <p:nvGrpSpPr>
            <p:cNvPr id="15" name="Group 308"/>
            <p:cNvGrpSpPr>
              <a:grpSpLocks/>
            </p:cNvGrpSpPr>
            <p:nvPr/>
          </p:nvGrpSpPr>
          <p:grpSpPr bwMode="auto">
            <a:xfrm>
              <a:off x="771" y="3444"/>
              <a:ext cx="1519" cy="6"/>
              <a:chOff x="964" y="3649"/>
              <a:chExt cx="1519" cy="6"/>
            </a:xfrm>
          </p:grpSpPr>
          <p:sp>
            <p:nvSpPr>
              <p:cNvPr id="160" name="Rectangle 309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61" name="Rectangle 310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62" name="Rectangle 311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63" name="Rectangle 312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64" name="Rectangle 313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65" name="Rectangle 314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66" name="Rectangle 315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67" name="Rectangle 316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68" name="Rectangle 317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69" name="Rectangle 318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70" name="Rectangle 319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71" name="Rectangle 320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72" name="Rectangle 321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73" name="Rectangle 322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74" name="Rectangle 323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75" name="Rectangle 324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76" name="Rectangle 325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</p:grpSp>
        <p:grpSp>
          <p:nvGrpSpPr>
            <p:cNvPr id="16" name="Group 326"/>
            <p:cNvGrpSpPr>
              <a:grpSpLocks/>
            </p:cNvGrpSpPr>
            <p:nvPr/>
          </p:nvGrpSpPr>
          <p:grpSpPr bwMode="auto">
            <a:xfrm>
              <a:off x="730" y="3403"/>
              <a:ext cx="1519" cy="6"/>
              <a:chOff x="964" y="3649"/>
              <a:chExt cx="1519" cy="6"/>
            </a:xfrm>
          </p:grpSpPr>
          <p:sp>
            <p:nvSpPr>
              <p:cNvPr id="143" name="Rectangle 327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44" name="Rectangle 328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45" name="Rectangle 329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46" name="Rectangle 330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47" name="Rectangle 331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48" name="Rectangle 332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49" name="Rectangle 333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50" name="Rectangle 334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51" name="Rectangle 335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52" name="Rectangle 336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53" name="Rectangle 337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54" name="Rectangle 338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55" name="Rectangle 339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56" name="Rectangle 340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57" name="Rectangle 341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58" name="Rectangle 342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59" name="Rectangle 343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</p:grpSp>
        <p:grpSp>
          <p:nvGrpSpPr>
            <p:cNvPr id="17" name="Group 344"/>
            <p:cNvGrpSpPr>
              <a:grpSpLocks/>
            </p:cNvGrpSpPr>
            <p:nvPr/>
          </p:nvGrpSpPr>
          <p:grpSpPr bwMode="auto">
            <a:xfrm>
              <a:off x="689" y="3362"/>
              <a:ext cx="1519" cy="6"/>
              <a:chOff x="964" y="3649"/>
              <a:chExt cx="1519" cy="6"/>
            </a:xfrm>
          </p:grpSpPr>
          <p:sp>
            <p:nvSpPr>
              <p:cNvPr id="126" name="Rectangle 345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27" name="Rectangle 346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28" name="Rectangle 347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29" name="Rectangle 348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30" name="Rectangle 349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31" name="Rectangle 350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32" name="Rectangle 351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33" name="Rectangle 352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34" name="Rectangle 353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35" name="Rectangle 354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36" name="Rectangle 355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37" name="Rectangle 356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38" name="Rectangle 357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39" name="Rectangle 358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40" name="Rectangle 359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41" name="Rectangle 360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42" name="Rectangle 361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</p:grpSp>
        <p:grpSp>
          <p:nvGrpSpPr>
            <p:cNvPr id="18" name="Group 362"/>
            <p:cNvGrpSpPr>
              <a:grpSpLocks/>
            </p:cNvGrpSpPr>
            <p:nvPr/>
          </p:nvGrpSpPr>
          <p:grpSpPr bwMode="auto">
            <a:xfrm>
              <a:off x="648" y="3321"/>
              <a:ext cx="1519" cy="6"/>
              <a:chOff x="964" y="3649"/>
              <a:chExt cx="1519" cy="6"/>
            </a:xfrm>
          </p:grpSpPr>
          <p:sp>
            <p:nvSpPr>
              <p:cNvPr id="109" name="Rectangle 363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10" name="Rectangle 364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11" name="Rectangle 365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12" name="Rectangle 366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13" name="Rectangle 367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14" name="Rectangle 368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15" name="Rectangle 369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16" name="Rectangle 370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17" name="Rectangle 371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18" name="Rectangle 372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19" name="Rectangle 373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20" name="Rectangle 374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21" name="Rectangle 375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22" name="Rectangle 376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23" name="Rectangle 377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24" name="Rectangle 378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25" name="Rectangle 379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</p:grpSp>
        <p:grpSp>
          <p:nvGrpSpPr>
            <p:cNvPr id="19" name="Group 380"/>
            <p:cNvGrpSpPr>
              <a:grpSpLocks/>
            </p:cNvGrpSpPr>
            <p:nvPr/>
          </p:nvGrpSpPr>
          <p:grpSpPr bwMode="auto">
            <a:xfrm>
              <a:off x="607" y="3280"/>
              <a:ext cx="1519" cy="6"/>
              <a:chOff x="964" y="3649"/>
              <a:chExt cx="1519" cy="6"/>
            </a:xfrm>
          </p:grpSpPr>
          <p:sp>
            <p:nvSpPr>
              <p:cNvPr id="92" name="Rectangle 381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93" name="Rectangle 382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94" name="Rectangle 383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95" name="Rectangle 384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96" name="Rectangle 385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97" name="Rectangle 386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98" name="Rectangle 387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99" name="Rectangle 388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00" name="Rectangle 389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01" name="Rectangle 390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02" name="Rectangle 391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03" name="Rectangle 392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04" name="Rectangle 393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05" name="Rectangle 394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06" name="Rectangle 395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07" name="Rectangle 396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108" name="Rectangle 397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</p:grpSp>
        <p:grpSp>
          <p:nvGrpSpPr>
            <p:cNvPr id="20" name="Group 398"/>
            <p:cNvGrpSpPr>
              <a:grpSpLocks/>
            </p:cNvGrpSpPr>
            <p:nvPr/>
          </p:nvGrpSpPr>
          <p:grpSpPr bwMode="auto">
            <a:xfrm>
              <a:off x="566" y="3239"/>
              <a:ext cx="1519" cy="6"/>
              <a:chOff x="964" y="3649"/>
              <a:chExt cx="1519" cy="6"/>
            </a:xfrm>
          </p:grpSpPr>
          <p:sp>
            <p:nvSpPr>
              <p:cNvPr id="75" name="Rectangle 399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76" name="Rectangle 400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77" name="Rectangle 401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78" name="Rectangle 402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79" name="Rectangle 403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80" name="Rectangle 404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81" name="Rectangle 405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82" name="Rectangle 406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83" name="Rectangle 407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84" name="Rectangle 408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85" name="Rectangle 409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86" name="Rectangle 410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87" name="Rectangle 411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88" name="Rectangle 412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89" name="Rectangle 413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90" name="Rectangle 414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91" name="Rectangle 415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</p:grpSp>
        <p:grpSp>
          <p:nvGrpSpPr>
            <p:cNvPr id="21" name="Group 416"/>
            <p:cNvGrpSpPr>
              <a:grpSpLocks/>
            </p:cNvGrpSpPr>
            <p:nvPr/>
          </p:nvGrpSpPr>
          <p:grpSpPr bwMode="auto">
            <a:xfrm>
              <a:off x="525" y="3198"/>
              <a:ext cx="1519" cy="6"/>
              <a:chOff x="964" y="3649"/>
              <a:chExt cx="1519" cy="6"/>
            </a:xfrm>
          </p:grpSpPr>
          <p:sp>
            <p:nvSpPr>
              <p:cNvPr id="58" name="Rectangle 417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59" name="Rectangle 418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60" name="Rectangle 419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61" name="Rectangle 420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62" name="Rectangle 421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63" name="Rectangle 422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64" name="Rectangle 423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65" name="Rectangle 424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66" name="Rectangle 425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67" name="Rectangle 426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68" name="Rectangle 427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69" name="Rectangle 428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70" name="Rectangle 429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71" name="Rectangle 430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72" name="Rectangle 431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73" name="Rectangle 432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74" name="Rectangle 433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</p:grpSp>
        <p:grpSp>
          <p:nvGrpSpPr>
            <p:cNvPr id="22" name="Group 434"/>
            <p:cNvGrpSpPr>
              <a:grpSpLocks/>
            </p:cNvGrpSpPr>
            <p:nvPr/>
          </p:nvGrpSpPr>
          <p:grpSpPr bwMode="auto">
            <a:xfrm>
              <a:off x="484" y="3157"/>
              <a:ext cx="1519" cy="6"/>
              <a:chOff x="964" y="3649"/>
              <a:chExt cx="1519" cy="6"/>
            </a:xfrm>
          </p:grpSpPr>
          <p:sp>
            <p:nvSpPr>
              <p:cNvPr id="41" name="Rectangle 435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2" name="Rectangle 436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3" name="Rectangle 437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4" name="Rectangle 438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5" name="Rectangle 439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6" name="Rectangle 440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7" name="Rectangle 441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8" name="Rectangle 442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9" name="Rectangle 443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50" name="Rectangle 444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51" name="Rectangle 445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52" name="Rectangle 446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53" name="Rectangle 447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54" name="Rectangle 448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55" name="Rectangle 449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56" name="Rectangle 450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57" name="Rectangle 451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</p:grpSp>
        <p:grpSp>
          <p:nvGrpSpPr>
            <p:cNvPr id="23" name="Group 452"/>
            <p:cNvGrpSpPr>
              <a:grpSpLocks/>
            </p:cNvGrpSpPr>
            <p:nvPr/>
          </p:nvGrpSpPr>
          <p:grpSpPr bwMode="auto">
            <a:xfrm>
              <a:off x="443" y="3116"/>
              <a:ext cx="1519" cy="6"/>
              <a:chOff x="964" y="3649"/>
              <a:chExt cx="1519" cy="6"/>
            </a:xfrm>
          </p:grpSpPr>
          <p:sp>
            <p:nvSpPr>
              <p:cNvPr id="24" name="Rectangle 453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5" name="Rectangle 454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6" name="Rectangle 455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7" name="Rectangle 456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8" name="Rectangle 457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9" name="Rectangle 458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0" name="Rectangle 459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1" name="Rectangle 460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2" name="Rectangle 461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3" name="Rectangle 462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4" name="Rectangle 463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5" name="Rectangle 464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6" name="Rectangle 465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7" name="Rectangle 466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8" name="Rectangle 467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9" name="Rectangle 468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0" name="Rectangle 469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</p:grpSp>
      </p:grpSp>
      <p:grpSp>
        <p:nvGrpSpPr>
          <p:cNvPr id="262" name="Group 726"/>
          <p:cNvGrpSpPr>
            <a:grpSpLocks/>
          </p:cNvGrpSpPr>
          <p:nvPr/>
        </p:nvGrpSpPr>
        <p:grpSpPr bwMode="auto">
          <a:xfrm>
            <a:off x="5083175" y="4814888"/>
            <a:ext cx="3330575" cy="1071562"/>
            <a:chOff x="443" y="3116"/>
            <a:chExt cx="2098" cy="675"/>
          </a:xfrm>
        </p:grpSpPr>
        <p:sp>
          <p:nvSpPr>
            <p:cNvPr id="263" name="Rectangle 727"/>
            <p:cNvSpPr>
              <a:spLocks noChangeAspect="1" noChangeArrowheads="1"/>
            </p:cNvSpPr>
            <p:nvPr/>
          </p:nvSpPr>
          <p:spPr bwMode="auto">
            <a:xfrm>
              <a:off x="954" y="3678"/>
              <a:ext cx="1587" cy="113"/>
            </a:xfrm>
            <a:prstGeom prst="rect">
              <a:avLst/>
            </a:prstGeom>
            <a:solidFill>
              <a:srgbClr val="0080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2640000" prstMaterial="legacyMatte">
              <a:bevelT w="13500" h="13500" prst="angle"/>
              <a:bevelB w="13500" h="13500" prst="angle"/>
              <a:extrusionClr>
                <a:srgbClr val="008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grpSp>
          <p:nvGrpSpPr>
            <p:cNvPr id="264" name="Group 728"/>
            <p:cNvGrpSpPr>
              <a:grpSpLocks/>
            </p:cNvGrpSpPr>
            <p:nvPr/>
          </p:nvGrpSpPr>
          <p:grpSpPr bwMode="auto">
            <a:xfrm>
              <a:off x="973" y="3649"/>
              <a:ext cx="1519" cy="6"/>
              <a:chOff x="964" y="3649"/>
              <a:chExt cx="1519" cy="6"/>
            </a:xfrm>
          </p:grpSpPr>
          <p:sp>
            <p:nvSpPr>
              <p:cNvPr id="499" name="Rectangle 729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500" name="Rectangle 730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501" name="Rectangle 731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502" name="Rectangle 732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503" name="Rectangle 733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504" name="Rectangle 734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505" name="Rectangle 735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506" name="Rectangle 736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507" name="Rectangle 737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508" name="Rectangle 738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509" name="Rectangle 739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510" name="Rectangle 740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511" name="Rectangle 741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512" name="Rectangle 742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513" name="Rectangle 743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514" name="Rectangle 744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515" name="Rectangle 745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</p:grpSp>
        <p:grpSp>
          <p:nvGrpSpPr>
            <p:cNvPr id="265" name="Group 746"/>
            <p:cNvGrpSpPr>
              <a:grpSpLocks/>
            </p:cNvGrpSpPr>
            <p:nvPr/>
          </p:nvGrpSpPr>
          <p:grpSpPr bwMode="auto">
            <a:xfrm>
              <a:off x="929" y="3608"/>
              <a:ext cx="1519" cy="6"/>
              <a:chOff x="964" y="3649"/>
              <a:chExt cx="1519" cy="6"/>
            </a:xfrm>
          </p:grpSpPr>
          <p:sp>
            <p:nvSpPr>
              <p:cNvPr id="482" name="Rectangle 747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83" name="Rectangle 748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84" name="Rectangle 749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85" name="Rectangle 750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86" name="Rectangle 751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87" name="Rectangle 752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88" name="Rectangle 753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89" name="Rectangle 754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90" name="Rectangle 755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91" name="Rectangle 756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92" name="Rectangle 757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93" name="Rectangle 758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94" name="Rectangle 759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95" name="Rectangle 760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96" name="Rectangle 761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97" name="Rectangle 762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98" name="Rectangle 763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</p:grpSp>
        <p:grpSp>
          <p:nvGrpSpPr>
            <p:cNvPr id="266" name="Group 764"/>
            <p:cNvGrpSpPr>
              <a:grpSpLocks/>
            </p:cNvGrpSpPr>
            <p:nvPr/>
          </p:nvGrpSpPr>
          <p:grpSpPr bwMode="auto">
            <a:xfrm>
              <a:off x="891" y="3567"/>
              <a:ext cx="1519" cy="6"/>
              <a:chOff x="964" y="3649"/>
              <a:chExt cx="1519" cy="6"/>
            </a:xfrm>
          </p:grpSpPr>
          <p:sp>
            <p:nvSpPr>
              <p:cNvPr id="465" name="Rectangle 765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66" name="Rectangle 766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67" name="Rectangle 767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68" name="Rectangle 768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69" name="Rectangle 769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70" name="Rectangle 770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71" name="Rectangle 771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72" name="Rectangle 772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73" name="Rectangle 773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74" name="Rectangle 774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75" name="Rectangle 775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76" name="Rectangle 776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77" name="Rectangle 777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78" name="Rectangle 778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79" name="Rectangle 779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80" name="Rectangle 780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81" name="Rectangle 781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</p:grpSp>
        <p:grpSp>
          <p:nvGrpSpPr>
            <p:cNvPr id="267" name="Group 782"/>
            <p:cNvGrpSpPr>
              <a:grpSpLocks/>
            </p:cNvGrpSpPr>
            <p:nvPr/>
          </p:nvGrpSpPr>
          <p:grpSpPr bwMode="auto">
            <a:xfrm>
              <a:off x="853" y="3526"/>
              <a:ext cx="1519" cy="6"/>
              <a:chOff x="964" y="3649"/>
              <a:chExt cx="1519" cy="6"/>
            </a:xfrm>
          </p:grpSpPr>
          <p:sp>
            <p:nvSpPr>
              <p:cNvPr id="448" name="Rectangle 783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49" name="Rectangle 784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50" name="Rectangle 785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51" name="Rectangle 786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52" name="Rectangle 787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53" name="Rectangle 788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54" name="Rectangle 789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55" name="Rectangle 790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56" name="Rectangle 791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57" name="Rectangle 792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58" name="Rectangle 793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59" name="Rectangle 794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60" name="Rectangle 795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61" name="Rectangle 796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62" name="Rectangle 797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63" name="Rectangle 798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64" name="Rectangle 799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</p:grpSp>
        <p:grpSp>
          <p:nvGrpSpPr>
            <p:cNvPr id="268" name="Group 800"/>
            <p:cNvGrpSpPr>
              <a:grpSpLocks/>
            </p:cNvGrpSpPr>
            <p:nvPr/>
          </p:nvGrpSpPr>
          <p:grpSpPr bwMode="auto">
            <a:xfrm>
              <a:off x="812" y="3485"/>
              <a:ext cx="1519" cy="6"/>
              <a:chOff x="964" y="3649"/>
              <a:chExt cx="1519" cy="6"/>
            </a:xfrm>
          </p:grpSpPr>
          <p:sp>
            <p:nvSpPr>
              <p:cNvPr id="431" name="Rectangle 801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32" name="Rectangle 802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33" name="Rectangle 803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34" name="Rectangle 804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35" name="Rectangle 805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36" name="Rectangle 806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37" name="Rectangle 807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38" name="Rectangle 808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39" name="Rectangle 809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40" name="Rectangle 810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41" name="Rectangle 811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42" name="Rectangle 812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43" name="Rectangle 813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44" name="Rectangle 814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45" name="Rectangle 815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46" name="Rectangle 816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47" name="Rectangle 817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</p:grpSp>
        <p:grpSp>
          <p:nvGrpSpPr>
            <p:cNvPr id="269" name="Group 818"/>
            <p:cNvGrpSpPr>
              <a:grpSpLocks/>
            </p:cNvGrpSpPr>
            <p:nvPr/>
          </p:nvGrpSpPr>
          <p:grpSpPr bwMode="auto">
            <a:xfrm>
              <a:off x="771" y="3444"/>
              <a:ext cx="1519" cy="6"/>
              <a:chOff x="964" y="3649"/>
              <a:chExt cx="1519" cy="6"/>
            </a:xfrm>
          </p:grpSpPr>
          <p:sp>
            <p:nvSpPr>
              <p:cNvPr id="414" name="Rectangle 819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15" name="Rectangle 820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16" name="Rectangle 821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17" name="Rectangle 822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18" name="Rectangle 823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19" name="Rectangle 824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20" name="Rectangle 825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21" name="Rectangle 826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22" name="Rectangle 827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23" name="Rectangle 828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24" name="Rectangle 829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25" name="Rectangle 830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26" name="Rectangle 831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27" name="Rectangle 832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28" name="Rectangle 833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29" name="Rectangle 834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30" name="Rectangle 835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</p:grpSp>
        <p:grpSp>
          <p:nvGrpSpPr>
            <p:cNvPr id="270" name="Group 836"/>
            <p:cNvGrpSpPr>
              <a:grpSpLocks/>
            </p:cNvGrpSpPr>
            <p:nvPr/>
          </p:nvGrpSpPr>
          <p:grpSpPr bwMode="auto">
            <a:xfrm>
              <a:off x="730" y="3403"/>
              <a:ext cx="1519" cy="6"/>
              <a:chOff x="964" y="3649"/>
              <a:chExt cx="1519" cy="6"/>
            </a:xfrm>
          </p:grpSpPr>
          <p:sp>
            <p:nvSpPr>
              <p:cNvPr id="397" name="Rectangle 837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98" name="Rectangle 838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99" name="Rectangle 839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00" name="Rectangle 840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01" name="Rectangle 841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02" name="Rectangle 842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03" name="Rectangle 843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04" name="Rectangle 844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05" name="Rectangle 845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06" name="Rectangle 846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07" name="Rectangle 847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08" name="Rectangle 848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09" name="Rectangle 849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10" name="Rectangle 850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11" name="Rectangle 851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12" name="Rectangle 852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413" name="Rectangle 853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</p:grpSp>
        <p:grpSp>
          <p:nvGrpSpPr>
            <p:cNvPr id="271" name="Group 854"/>
            <p:cNvGrpSpPr>
              <a:grpSpLocks/>
            </p:cNvGrpSpPr>
            <p:nvPr/>
          </p:nvGrpSpPr>
          <p:grpSpPr bwMode="auto">
            <a:xfrm>
              <a:off x="689" y="3362"/>
              <a:ext cx="1519" cy="6"/>
              <a:chOff x="964" y="3649"/>
              <a:chExt cx="1519" cy="6"/>
            </a:xfrm>
          </p:grpSpPr>
          <p:sp>
            <p:nvSpPr>
              <p:cNvPr id="380" name="Rectangle 855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81" name="Rectangle 856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82" name="Rectangle 857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83" name="Rectangle 858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84" name="Rectangle 859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85" name="Rectangle 860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86" name="Rectangle 861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87" name="Rectangle 862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88" name="Rectangle 863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89" name="Rectangle 864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90" name="Rectangle 865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91" name="Rectangle 866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92" name="Rectangle 867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93" name="Rectangle 868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94" name="Rectangle 869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95" name="Rectangle 870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96" name="Rectangle 871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</p:grpSp>
        <p:grpSp>
          <p:nvGrpSpPr>
            <p:cNvPr id="272" name="Group 872"/>
            <p:cNvGrpSpPr>
              <a:grpSpLocks/>
            </p:cNvGrpSpPr>
            <p:nvPr/>
          </p:nvGrpSpPr>
          <p:grpSpPr bwMode="auto">
            <a:xfrm>
              <a:off x="648" y="3321"/>
              <a:ext cx="1519" cy="6"/>
              <a:chOff x="964" y="3649"/>
              <a:chExt cx="1519" cy="6"/>
            </a:xfrm>
          </p:grpSpPr>
          <p:sp>
            <p:nvSpPr>
              <p:cNvPr id="363" name="Rectangle 873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64" name="Rectangle 874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65" name="Rectangle 875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66" name="Rectangle 876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67" name="Rectangle 877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68" name="Rectangle 878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69" name="Rectangle 879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70" name="Rectangle 880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71" name="Rectangle 881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72" name="Rectangle 882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73" name="Rectangle 883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74" name="Rectangle 884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75" name="Rectangle 885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76" name="Rectangle 886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77" name="Rectangle 887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78" name="Rectangle 888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79" name="Rectangle 889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</p:grpSp>
        <p:grpSp>
          <p:nvGrpSpPr>
            <p:cNvPr id="273" name="Group 890"/>
            <p:cNvGrpSpPr>
              <a:grpSpLocks/>
            </p:cNvGrpSpPr>
            <p:nvPr/>
          </p:nvGrpSpPr>
          <p:grpSpPr bwMode="auto">
            <a:xfrm>
              <a:off x="607" y="3280"/>
              <a:ext cx="1519" cy="6"/>
              <a:chOff x="964" y="3649"/>
              <a:chExt cx="1519" cy="6"/>
            </a:xfrm>
          </p:grpSpPr>
          <p:sp>
            <p:nvSpPr>
              <p:cNvPr id="346" name="Rectangle 891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47" name="Rectangle 892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48" name="Rectangle 893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49" name="Rectangle 894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50" name="Rectangle 895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51" name="Rectangle 896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52" name="Rectangle 897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53" name="Rectangle 898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54" name="Rectangle 899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55" name="Rectangle 900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56" name="Rectangle 901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57" name="Rectangle 902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58" name="Rectangle 903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59" name="Rectangle 904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60" name="Rectangle 905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61" name="Rectangle 906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62" name="Rectangle 907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</p:grpSp>
        <p:grpSp>
          <p:nvGrpSpPr>
            <p:cNvPr id="274" name="Group 908"/>
            <p:cNvGrpSpPr>
              <a:grpSpLocks/>
            </p:cNvGrpSpPr>
            <p:nvPr/>
          </p:nvGrpSpPr>
          <p:grpSpPr bwMode="auto">
            <a:xfrm>
              <a:off x="566" y="3239"/>
              <a:ext cx="1519" cy="6"/>
              <a:chOff x="964" y="3649"/>
              <a:chExt cx="1519" cy="6"/>
            </a:xfrm>
          </p:grpSpPr>
          <p:sp>
            <p:nvSpPr>
              <p:cNvPr id="329" name="Rectangle 909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30" name="Rectangle 910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31" name="Rectangle 911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32" name="Rectangle 912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33" name="Rectangle 913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34" name="Rectangle 914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35" name="Rectangle 915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36" name="Rectangle 916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37" name="Rectangle 917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38" name="Rectangle 918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39" name="Rectangle 919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40" name="Rectangle 920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41" name="Rectangle 921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42" name="Rectangle 922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43" name="Rectangle 923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44" name="Rectangle 924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45" name="Rectangle 925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</p:grpSp>
        <p:grpSp>
          <p:nvGrpSpPr>
            <p:cNvPr id="275" name="Group 926"/>
            <p:cNvGrpSpPr>
              <a:grpSpLocks/>
            </p:cNvGrpSpPr>
            <p:nvPr/>
          </p:nvGrpSpPr>
          <p:grpSpPr bwMode="auto">
            <a:xfrm>
              <a:off x="525" y="3198"/>
              <a:ext cx="1519" cy="6"/>
              <a:chOff x="964" y="3649"/>
              <a:chExt cx="1519" cy="6"/>
            </a:xfrm>
          </p:grpSpPr>
          <p:sp>
            <p:nvSpPr>
              <p:cNvPr id="312" name="Rectangle 927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13" name="Rectangle 928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14" name="Rectangle 929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15" name="Rectangle 930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16" name="Rectangle 931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17" name="Rectangle 932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18" name="Rectangle 933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19" name="Rectangle 934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20" name="Rectangle 935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21" name="Rectangle 936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22" name="Rectangle 937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23" name="Rectangle 938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24" name="Rectangle 939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25" name="Rectangle 940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26" name="Rectangle 941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27" name="Rectangle 942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28" name="Rectangle 943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</p:grpSp>
        <p:grpSp>
          <p:nvGrpSpPr>
            <p:cNvPr id="276" name="Group 944"/>
            <p:cNvGrpSpPr>
              <a:grpSpLocks/>
            </p:cNvGrpSpPr>
            <p:nvPr/>
          </p:nvGrpSpPr>
          <p:grpSpPr bwMode="auto">
            <a:xfrm>
              <a:off x="484" y="3157"/>
              <a:ext cx="1519" cy="6"/>
              <a:chOff x="964" y="3649"/>
              <a:chExt cx="1519" cy="6"/>
            </a:xfrm>
          </p:grpSpPr>
          <p:sp>
            <p:nvSpPr>
              <p:cNvPr id="295" name="Rectangle 945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96" name="Rectangle 946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97" name="Rectangle 947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98" name="Rectangle 948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99" name="Rectangle 949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00" name="Rectangle 950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01" name="Rectangle 951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02" name="Rectangle 952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03" name="Rectangle 953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04" name="Rectangle 954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05" name="Rectangle 955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06" name="Rectangle 956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07" name="Rectangle 957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08" name="Rectangle 958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09" name="Rectangle 959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10" name="Rectangle 960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311" name="Rectangle 961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</p:grpSp>
        <p:grpSp>
          <p:nvGrpSpPr>
            <p:cNvPr id="277" name="Group 962"/>
            <p:cNvGrpSpPr>
              <a:grpSpLocks/>
            </p:cNvGrpSpPr>
            <p:nvPr/>
          </p:nvGrpSpPr>
          <p:grpSpPr bwMode="auto">
            <a:xfrm>
              <a:off x="443" y="3116"/>
              <a:ext cx="1519" cy="6"/>
              <a:chOff x="964" y="3649"/>
              <a:chExt cx="1519" cy="6"/>
            </a:xfrm>
          </p:grpSpPr>
          <p:sp>
            <p:nvSpPr>
              <p:cNvPr id="278" name="Rectangle 963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79" name="Rectangle 964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80" name="Rectangle 965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81" name="Rectangle 966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82" name="Rectangle 967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83" name="Rectangle 968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84" name="Rectangle 969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85" name="Rectangle 970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86" name="Rectangle 971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87" name="Rectangle 972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88" name="Rectangle 973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89" name="Rectangle 974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90" name="Rectangle 975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91" name="Rectangle 976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92" name="Rectangle 977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93" name="Rectangle 978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94" name="Rectangle 979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Bell MT" pitchFamily="18" charset="0"/>
                </a:endParaRPr>
              </a:p>
            </p:txBody>
          </p:sp>
        </p:grpSp>
      </p:grpSp>
      <p:grpSp>
        <p:nvGrpSpPr>
          <p:cNvPr id="516" name="Group 3516"/>
          <p:cNvGrpSpPr>
            <a:grpSpLocks/>
          </p:cNvGrpSpPr>
          <p:nvPr/>
        </p:nvGrpSpPr>
        <p:grpSpPr bwMode="auto">
          <a:xfrm>
            <a:off x="531813" y="4751388"/>
            <a:ext cx="3252787" cy="906462"/>
            <a:chOff x="329" y="2975"/>
            <a:chExt cx="2049" cy="571"/>
          </a:xfrm>
        </p:grpSpPr>
        <p:sp>
          <p:nvSpPr>
            <p:cNvPr id="517" name="Rectangle 3517"/>
            <p:cNvSpPr>
              <a:spLocks noChangeAspect="1" noChangeArrowheads="1"/>
            </p:cNvSpPr>
            <p:nvPr/>
          </p:nvSpPr>
          <p:spPr bwMode="auto">
            <a:xfrm>
              <a:off x="329" y="297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18" name="Rectangle 3518"/>
            <p:cNvSpPr>
              <a:spLocks noChangeAspect="1" noChangeArrowheads="1"/>
            </p:cNvSpPr>
            <p:nvPr/>
          </p:nvSpPr>
          <p:spPr bwMode="auto">
            <a:xfrm>
              <a:off x="420" y="297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19" name="Rectangle 3519"/>
            <p:cNvSpPr>
              <a:spLocks noChangeAspect="1" noChangeArrowheads="1"/>
            </p:cNvSpPr>
            <p:nvPr/>
          </p:nvSpPr>
          <p:spPr bwMode="auto">
            <a:xfrm>
              <a:off x="511" y="297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20" name="Rectangle 3520"/>
            <p:cNvSpPr>
              <a:spLocks noChangeAspect="1" noChangeArrowheads="1"/>
            </p:cNvSpPr>
            <p:nvPr/>
          </p:nvSpPr>
          <p:spPr bwMode="auto">
            <a:xfrm>
              <a:off x="602" y="297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21" name="Rectangle 3521"/>
            <p:cNvSpPr>
              <a:spLocks noChangeAspect="1" noChangeArrowheads="1"/>
            </p:cNvSpPr>
            <p:nvPr/>
          </p:nvSpPr>
          <p:spPr bwMode="auto">
            <a:xfrm>
              <a:off x="693" y="2977"/>
              <a:ext cx="63" cy="37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22" name="Rectangle 3522"/>
            <p:cNvSpPr>
              <a:spLocks noChangeAspect="1" noChangeArrowheads="1"/>
            </p:cNvSpPr>
            <p:nvPr/>
          </p:nvSpPr>
          <p:spPr bwMode="auto">
            <a:xfrm>
              <a:off x="784" y="297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23" name="Rectangle 3523"/>
            <p:cNvSpPr>
              <a:spLocks noChangeAspect="1" noChangeArrowheads="1"/>
            </p:cNvSpPr>
            <p:nvPr/>
          </p:nvSpPr>
          <p:spPr bwMode="auto">
            <a:xfrm>
              <a:off x="875" y="297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24" name="Rectangle 3524"/>
            <p:cNvSpPr>
              <a:spLocks noChangeAspect="1" noChangeArrowheads="1"/>
            </p:cNvSpPr>
            <p:nvPr/>
          </p:nvSpPr>
          <p:spPr bwMode="auto">
            <a:xfrm>
              <a:off x="966" y="297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25" name="Rectangle 3525"/>
            <p:cNvSpPr>
              <a:spLocks noChangeAspect="1" noChangeArrowheads="1"/>
            </p:cNvSpPr>
            <p:nvPr/>
          </p:nvSpPr>
          <p:spPr bwMode="auto">
            <a:xfrm>
              <a:off x="1057" y="297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26" name="Rectangle 3526"/>
            <p:cNvSpPr>
              <a:spLocks noChangeAspect="1" noChangeArrowheads="1"/>
            </p:cNvSpPr>
            <p:nvPr/>
          </p:nvSpPr>
          <p:spPr bwMode="auto">
            <a:xfrm>
              <a:off x="1148" y="297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27" name="Rectangle 3527"/>
            <p:cNvSpPr>
              <a:spLocks noChangeAspect="1" noChangeArrowheads="1"/>
            </p:cNvSpPr>
            <p:nvPr/>
          </p:nvSpPr>
          <p:spPr bwMode="auto">
            <a:xfrm>
              <a:off x="1239" y="297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28" name="Rectangle 3528"/>
            <p:cNvSpPr>
              <a:spLocks noChangeAspect="1" noChangeArrowheads="1"/>
            </p:cNvSpPr>
            <p:nvPr/>
          </p:nvSpPr>
          <p:spPr bwMode="auto">
            <a:xfrm>
              <a:off x="1330" y="297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29" name="Rectangle 3529"/>
            <p:cNvSpPr>
              <a:spLocks noChangeAspect="1" noChangeArrowheads="1"/>
            </p:cNvSpPr>
            <p:nvPr/>
          </p:nvSpPr>
          <p:spPr bwMode="auto">
            <a:xfrm>
              <a:off x="1421" y="297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30" name="Rectangle 3530"/>
            <p:cNvSpPr>
              <a:spLocks noChangeAspect="1" noChangeArrowheads="1"/>
            </p:cNvSpPr>
            <p:nvPr/>
          </p:nvSpPr>
          <p:spPr bwMode="auto">
            <a:xfrm>
              <a:off x="1512" y="297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31" name="Rectangle 3531"/>
            <p:cNvSpPr>
              <a:spLocks noChangeAspect="1" noChangeArrowheads="1"/>
            </p:cNvSpPr>
            <p:nvPr/>
          </p:nvSpPr>
          <p:spPr bwMode="auto">
            <a:xfrm>
              <a:off x="1603" y="297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32" name="Rectangle 3532"/>
            <p:cNvSpPr>
              <a:spLocks noChangeAspect="1" noChangeArrowheads="1"/>
            </p:cNvSpPr>
            <p:nvPr/>
          </p:nvSpPr>
          <p:spPr bwMode="auto">
            <a:xfrm>
              <a:off x="1694" y="297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33" name="Rectangle 3533"/>
            <p:cNvSpPr>
              <a:spLocks noChangeAspect="1" noChangeArrowheads="1"/>
            </p:cNvSpPr>
            <p:nvPr/>
          </p:nvSpPr>
          <p:spPr bwMode="auto">
            <a:xfrm>
              <a:off x="1785" y="297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34" name="Rectangle 3534"/>
            <p:cNvSpPr>
              <a:spLocks noChangeAspect="1" noChangeArrowheads="1"/>
            </p:cNvSpPr>
            <p:nvPr/>
          </p:nvSpPr>
          <p:spPr bwMode="auto">
            <a:xfrm>
              <a:off x="370" y="301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35" name="Rectangle 3535"/>
            <p:cNvSpPr>
              <a:spLocks noChangeAspect="1" noChangeArrowheads="1"/>
            </p:cNvSpPr>
            <p:nvPr/>
          </p:nvSpPr>
          <p:spPr bwMode="auto">
            <a:xfrm>
              <a:off x="461" y="301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36" name="Rectangle 3536"/>
            <p:cNvSpPr>
              <a:spLocks noChangeAspect="1" noChangeArrowheads="1"/>
            </p:cNvSpPr>
            <p:nvPr/>
          </p:nvSpPr>
          <p:spPr bwMode="auto">
            <a:xfrm>
              <a:off x="552" y="301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37" name="Rectangle 3537"/>
            <p:cNvSpPr>
              <a:spLocks noChangeAspect="1" noChangeArrowheads="1"/>
            </p:cNvSpPr>
            <p:nvPr/>
          </p:nvSpPr>
          <p:spPr bwMode="auto">
            <a:xfrm>
              <a:off x="643" y="301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38" name="Rectangle 3538"/>
            <p:cNvSpPr>
              <a:spLocks noChangeAspect="1" noChangeArrowheads="1"/>
            </p:cNvSpPr>
            <p:nvPr/>
          </p:nvSpPr>
          <p:spPr bwMode="auto">
            <a:xfrm>
              <a:off x="734" y="3018"/>
              <a:ext cx="63" cy="37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39" name="Rectangle 3539"/>
            <p:cNvSpPr>
              <a:spLocks noChangeAspect="1" noChangeArrowheads="1"/>
            </p:cNvSpPr>
            <p:nvPr/>
          </p:nvSpPr>
          <p:spPr bwMode="auto">
            <a:xfrm>
              <a:off x="825" y="301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40" name="Rectangle 3540"/>
            <p:cNvSpPr>
              <a:spLocks noChangeAspect="1" noChangeArrowheads="1"/>
            </p:cNvSpPr>
            <p:nvPr/>
          </p:nvSpPr>
          <p:spPr bwMode="auto">
            <a:xfrm>
              <a:off x="916" y="301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41" name="Rectangle 3541"/>
            <p:cNvSpPr>
              <a:spLocks noChangeAspect="1" noChangeArrowheads="1"/>
            </p:cNvSpPr>
            <p:nvPr/>
          </p:nvSpPr>
          <p:spPr bwMode="auto">
            <a:xfrm>
              <a:off x="1007" y="301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42" name="Rectangle 3542"/>
            <p:cNvSpPr>
              <a:spLocks noChangeAspect="1" noChangeArrowheads="1"/>
            </p:cNvSpPr>
            <p:nvPr/>
          </p:nvSpPr>
          <p:spPr bwMode="auto">
            <a:xfrm>
              <a:off x="1098" y="301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43" name="Rectangle 3543"/>
            <p:cNvSpPr>
              <a:spLocks noChangeAspect="1" noChangeArrowheads="1"/>
            </p:cNvSpPr>
            <p:nvPr/>
          </p:nvSpPr>
          <p:spPr bwMode="auto">
            <a:xfrm>
              <a:off x="1189" y="301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44" name="Rectangle 3544"/>
            <p:cNvSpPr>
              <a:spLocks noChangeAspect="1" noChangeArrowheads="1"/>
            </p:cNvSpPr>
            <p:nvPr/>
          </p:nvSpPr>
          <p:spPr bwMode="auto">
            <a:xfrm>
              <a:off x="1280" y="301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45" name="Rectangle 3545"/>
            <p:cNvSpPr>
              <a:spLocks noChangeAspect="1" noChangeArrowheads="1"/>
            </p:cNvSpPr>
            <p:nvPr/>
          </p:nvSpPr>
          <p:spPr bwMode="auto">
            <a:xfrm>
              <a:off x="1371" y="301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46" name="Rectangle 3546"/>
            <p:cNvSpPr>
              <a:spLocks noChangeAspect="1" noChangeArrowheads="1"/>
            </p:cNvSpPr>
            <p:nvPr/>
          </p:nvSpPr>
          <p:spPr bwMode="auto">
            <a:xfrm>
              <a:off x="1462" y="301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47" name="Rectangle 3547"/>
            <p:cNvSpPr>
              <a:spLocks noChangeAspect="1" noChangeArrowheads="1"/>
            </p:cNvSpPr>
            <p:nvPr/>
          </p:nvSpPr>
          <p:spPr bwMode="auto">
            <a:xfrm>
              <a:off x="1553" y="301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48" name="Rectangle 3548"/>
            <p:cNvSpPr>
              <a:spLocks noChangeAspect="1" noChangeArrowheads="1"/>
            </p:cNvSpPr>
            <p:nvPr/>
          </p:nvSpPr>
          <p:spPr bwMode="auto">
            <a:xfrm>
              <a:off x="1644" y="301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49" name="Rectangle 3549"/>
            <p:cNvSpPr>
              <a:spLocks noChangeAspect="1" noChangeArrowheads="1"/>
            </p:cNvSpPr>
            <p:nvPr/>
          </p:nvSpPr>
          <p:spPr bwMode="auto">
            <a:xfrm>
              <a:off x="1735" y="301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50" name="Rectangle 3550"/>
            <p:cNvSpPr>
              <a:spLocks noChangeAspect="1" noChangeArrowheads="1"/>
            </p:cNvSpPr>
            <p:nvPr/>
          </p:nvSpPr>
          <p:spPr bwMode="auto">
            <a:xfrm>
              <a:off x="1826" y="301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51" name="Rectangle 3551"/>
            <p:cNvSpPr>
              <a:spLocks noChangeAspect="1" noChangeArrowheads="1"/>
            </p:cNvSpPr>
            <p:nvPr/>
          </p:nvSpPr>
          <p:spPr bwMode="auto">
            <a:xfrm>
              <a:off x="411" y="305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52" name="Rectangle 3552"/>
            <p:cNvSpPr>
              <a:spLocks noChangeAspect="1" noChangeArrowheads="1"/>
            </p:cNvSpPr>
            <p:nvPr/>
          </p:nvSpPr>
          <p:spPr bwMode="auto">
            <a:xfrm>
              <a:off x="502" y="305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53" name="Rectangle 3553"/>
            <p:cNvSpPr>
              <a:spLocks noChangeAspect="1" noChangeArrowheads="1"/>
            </p:cNvSpPr>
            <p:nvPr/>
          </p:nvSpPr>
          <p:spPr bwMode="auto">
            <a:xfrm>
              <a:off x="593" y="305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54" name="Rectangle 3554"/>
            <p:cNvSpPr>
              <a:spLocks noChangeAspect="1" noChangeArrowheads="1"/>
            </p:cNvSpPr>
            <p:nvPr/>
          </p:nvSpPr>
          <p:spPr bwMode="auto">
            <a:xfrm>
              <a:off x="684" y="305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55" name="Rectangle 3555"/>
            <p:cNvSpPr>
              <a:spLocks noChangeAspect="1" noChangeArrowheads="1"/>
            </p:cNvSpPr>
            <p:nvPr/>
          </p:nvSpPr>
          <p:spPr bwMode="auto">
            <a:xfrm>
              <a:off x="775" y="3059"/>
              <a:ext cx="63" cy="37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56" name="Rectangle 3556"/>
            <p:cNvSpPr>
              <a:spLocks noChangeAspect="1" noChangeArrowheads="1"/>
            </p:cNvSpPr>
            <p:nvPr/>
          </p:nvSpPr>
          <p:spPr bwMode="auto">
            <a:xfrm>
              <a:off x="866" y="305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57" name="Rectangle 3557"/>
            <p:cNvSpPr>
              <a:spLocks noChangeAspect="1" noChangeArrowheads="1"/>
            </p:cNvSpPr>
            <p:nvPr/>
          </p:nvSpPr>
          <p:spPr bwMode="auto">
            <a:xfrm>
              <a:off x="957" y="305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58" name="Rectangle 3558"/>
            <p:cNvSpPr>
              <a:spLocks noChangeAspect="1" noChangeArrowheads="1"/>
            </p:cNvSpPr>
            <p:nvPr/>
          </p:nvSpPr>
          <p:spPr bwMode="auto">
            <a:xfrm>
              <a:off x="1048" y="305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59" name="Rectangle 3559"/>
            <p:cNvSpPr>
              <a:spLocks noChangeAspect="1" noChangeArrowheads="1"/>
            </p:cNvSpPr>
            <p:nvPr/>
          </p:nvSpPr>
          <p:spPr bwMode="auto">
            <a:xfrm>
              <a:off x="1139" y="305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60" name="Rectangle 3560"/>
            <p:cNvSpPr>
              <a:spLocks noChangeAspect="1" noChangeArrowheads="1"/>
            </p:cNvSpPr>
            <p:nvPr/>
          </p:nvSpPr>
          <p:spPr bwMode="auto">
            <a:xfrm>
              <a:off x="1230" y="305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61" name="Rectangle 3561"/>
            <p:cNvSpPr>
              <a:spLocks noChangeAspect="1" noChangeArrowheads="1"/>
            </p:cNvSpPr>
            <p:nvPr/>
          </p:nvSpPr>
          <p:spPr bwMode="auto">
            <a:xfrm>
              <a:off x="1321" y="305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62" name="Rectangle 3562"/>
            <p:cNvSpPr>
              <a:spLocks noChangeAspect="1" noChangeArrowheads="1"/>
            </p:cNvSpPr>
            <p:nvPr/>
          </p:nvSpPr>
          <p:spPr bwMode="auto">
            <a:xfrm>
              <a:off x="1412" y="305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63" name="Rectangle 3563"/>
            <p:cNvSpPr>
              <a:spLocks noChangeAspect="1" noChangeArrowheads="1"/>
            </p:cNvSpPr>
            <p:nvPr/>
          </p:nvSpPr>
          <p:spPr bwMode="auto">
            <a:xfrm>
              <a:off x="1503" y="305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64" name="Rectangle 3564"/>
            <p:cNvSpPr>
              <a:spLocks noChangeAspect="1" noChangeArrowheads="1"/>
            </p:cNvSpPr>
            <p:nvPr/>
          </p:nvSpPr>
          <p:spPr bwMode="auto">
            <a:xfrm>
              <a:off x="1594" y="305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65" name="Rectangle 3565"/>
            <p:cNvSpPr>
              <a:spLocks noChangeAspect="1" noChangeArrowheads="1"/>
            </p:cNvSpPr>
            <p:nvPr/>
          </p:nvSpPr>
          <p:spPr bwMode="auto">
            <a:xfrm>
              <a:off x="1685" y="305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66" name="Rectangle 3566"/>
            <p:cNvSpPr>
              <a:spLocks noChangeAspect="1" noChangeArrowheads="1"/>
            </p:cNvSpPr>
            <p:nvPr/>
          </p:nvSpPr>
          <p:spPr bwMode="auto">
            <a:xfrm>
              <a:off x="1776" y="305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67" name="Rectangle 3567"/>
            <p:cNvSpPr>
              <a:spLocks noChangeAspect="1" noChangeArrowheads="1"/>
            </p:cNvSpPr>
            <p:nvPr/>
          </p:nvSpPr>
          <p:spPr bwMode="auto">
            <a:xfrm>
              <a:off x="1867" y="305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68" name="Rectangle 3568"/>
            <p:cNvSpPr>
              <a:spLocks noChangeAspect="1" noChangeArrowheads="1"/>
            </p:cNvSpPr>
            <p:nvPr/>
          </p:nvSpPr>
          <p:spPr bwMode="auto">
            <a:xfrm>
              <a:off x="452" y="309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69" name="Rectangle 3569"/>
            <p:cNvSpPr>
              <a:spLocks noChangeAspect="1" noChangeArrowheads="1"/>
            </p:cNvSpPr>
            <p:nvPr/>
          </p:nvSpPr>
          <p:spPr bwMode="auto">
            <a:xfrm>
              <a:off x="543" y="309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70" name="Rectangle 3570"/>
            <p:cNvSpPr>
              <a:spLocks noChangeAspect="1" noChangeArrowheads="1"/>
            </p:cNvSpPr>
            <p:nvPr/>
          </p:nvSpPr>
          <p:spPr bwMode="auto">
            <a:xfrm>
              <a:off x="634" y="309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71" name="Rectangle 3571"/>
            <p:cNvSpPr>
              <a:spLocks noChangeAspect="1" noChangeArrowheads="1"/>
            </p:cNvSpPr>
            <p:nvPr/>
          </p:nvSpPr>
          <p:spPr bwMode="auto">
            <a:xfrm>
              <a:off x="725" y="309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72" name="Rectangle 3572"/>
            <p:cNvSpPr>
              <a:spLocks noChangeAspect="1" noChangeArrowheads="1"/>
            </p:cNvSpPr>
            <p:nvPr/>
          </p:nvSpPr>
          <p:spPr bwMode="auto">
            <a:xfrm>
              <a:off x="816" y="3106"/>
              <a:ext cx="63" cy="37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73" name="Rectangle 3573"/>
            <p:cNvSpPr>
              <a:spLocks noChangeAspect="1" noChangeArrowheads="1"/>
            </p:cNvSpPr>
            <p:nvPr/>
          </p:nvSpPr>
          <p:spPr bwMode="auto">
            <a:xfrm>
              <a:off x="907" y="309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74" name="Rectangle 3574"/>
            <p:cNvSpPr>
              <a:spLocks noChangeAspect="1" noChangeArrowheads="1"/>
            </p:cNvSpPr>
            <p:nvPr/>
          </p:nvSpPr>
          <p:spPr bwMode="auto">
            <a:xfrm>
              <a:off x="998" y="309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75" name="Rectangle 3575"/>
            <p:cNvSpPr>
              <a:spLocks noChangeAspect="1" noChangeArrowheads="1"/>
            </p:cNvSpPr>
            <p:nvPr/>
          </p:nvSpPr>
          <p:spPr bwMode="auto">
            <a:xfrm>
              <a:off x="1089" y="309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76" name="Rectangle 3576"/>
            <p:cNvSpPr>
              <a:spLocks noChangeAspect="1" noChangeArrowheads="1"/>
            </p:cNvSpPr>
            <p:nvPr/>
          </p:nvSpPr>
          <p:spPr bwMode="auto">
            <a:xfrm>
              <a:off x="1180" y="309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77" name="Rectangle 3577"/>
            <p:cNvSpPr>
              <a:spLocks noChangeAspect="1" noChangeArrowheads="1"/>
            </p:cNvSpPr>
            <p:nvPr/>
          </p:nvSpPr>
          <p:spPr bwMode="auto">
            <a:xfrm>
              <a:off x="1271" y="309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78" name="Rectangle 3578"/>
            <p:cNvSpPr>
              <a:spLocks noChangeAspect="1" noChangeArrowheads="1"/>
            </p:cNvSpPr>
            <p:nvPr/>
          </p:nvSpPr>
          <p:spPr bwMode="auto">
            <a:xfrm>
              <a:off x="1362" y="309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79" name="Rectangle 3579"/>
            <p:cNvSpPr>
              <a:spLocks noChangeAspect="1" noChangeArrowheads="1"/>
            </p:cNvSpPr>
            <p:nvPr/>
          </p:nvSpPr>
          <p:spPr bwMode="auto">
            <a:xfrm>
              <a:off x="1453" y="309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80" name="Rectangle 3580"/>
            <p:cNvSpPr>
              <a:spLocks noChangeAspect="1" noChangeArrowheads="1"/>
            </p:cNvSpPr>
            <p:nvPr/>
          </p:nvSpPr>
          <p:spPr bwMode="auto">
            <a:xfrm>
              <a:off x="1544" y="309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81" name="Rectangle 3581"/>
            <p:cNvSpPr>
              <a:spLocks noChangeAspect="1" noChangeArrowheads="1"/>
            </p:cNvSpPr>
            <p:nvPr/>
          </p:nvSpPr>
          <p:spPr bwMode="auto">
            <a:xfrm>
              <a:off x="1635" y="309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82" name="Rectangle 3582"/>
            <p:cNvSpPr>
              <a:spLocks noChangeAspect="1" noChangeArrowheads="1"/>
            </p:cNvSpPr>
            <p:nvPr/>
          </p:nvSpPr>
          <p:spPr bwMode="auto">
            <a:xfrm>
              <a:off x="1726" y="309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83" name="Rectangle 3583"/>
            <p:cNvSpPr>
              <a:spLocks noChangeAspect="1" noChangeArrowheads="1"/>
            </p:cNvSpPr>
            <p:nvPr/>
          </p:nvSpPr>
          <p:spPr bwMode="auto">
            <a:xfrm>
              <a:off x="1817" y="309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84" name="Rectangle 3584"/>
            <p:cNvSpPr>
              <a:spLocks noChangeAspect="1" noChangeArrowheads="1"/>
            </p:cNvSpPr>
            <p:nvPr/>
          </p:nvSpPr>
          <p:spPr bwMode="auto">
            <a:xfrm>
              <a:off x="1908" y="309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85" name="Rectangle 3585"/>
            <p:cNvSpPr>
              <a:spLocks noChangeAspect="1" noChangeArrowheads="1"/>
            </p:cNvSpPr>
            <p:nvPr/>
          </p:nvSpPr>
          <p:spPr bwMode="auto">
            <a:xfrm>
              <a:off x="493" y="3139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86" name="Rectangle 3586"/>
            <p:cNvSpPr>
              <a:spLocks noChangeAspect="1" noChangeArrowheads="1"/>
            </p:cNvSpPr>
            <p:nvPr/>
          </p:nvSpPr>
          <p:spPr bwMode="auto">
            <a:xfrm>
              <a:off x="584" y="3139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87" name="Rectangle 3587"/>
            <p:cNvSpPr>
              <a:spLocks noChangeAspect="1" noChangeArrowheads="1"/>
            </p:cNvSpPr>
            <p:nvPr/>
          </p:nvSpPr>
          <p:spPr bwMode="auto">
            <a:xfrm>
              <a:off x="675" y="3139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88" name="Rectangle 3588"/>
            <p:cNvSpPr>
              <a:spLocks noChangeAspect="1" noChangeArrowheads="1"/>
            </p:cNvSpPr>
            <p:nvPr/>
          </p:nvSpPr>
          <p:spPr bwMode="auto">
            <a:xfrm>
              <a:off x="766" y="3139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89" name="Rectangle 3589"/>
            <p:cNvSpPr>
              <a:spLocks noChangeAspect="1" noChangeArrowheads="1"/>
            </p:cNvSpPr>
            <p:nvPr/>
          </p:nvSpPr>
          <p:spPr bwMode="auto">
            <a:xfrm>
              <a:off x="857" y="3141"/>
              <a:ext cx="63" cy="37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90" name="Rectangle 3590"/>
            <p:cNvSpPr>
              <a:spLocks noChangeAspect="1" noChangeArrowheads="1"/>
            </p:cNvSpPr>
            <p:nvPr/>
          </p:nvSpPr>
          <p:spPr bwMode="auto">
            <a:xfrm>
              <a:off x="948" y="3139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91" name="Rectangle 3591"/>
            <p:cNvSpPr>
              <a:spLocks noChangeAspect="1" noChangeArrowheads="1"/>
            </p:cNvSpPr>
            <p:nvPr/>
          </p:nvSpPr>
          <p:spPr bwMode="auto">
            <a:xfrm>
              <a:off x="1039" y="3139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92" name="Rectangle 3592"/>
            <p:cNvSpPr>
              <a:spLocks noChangeAspect="1" noChangeArrowheads="1"/>
            </p:cNvSpPr>
            <p:nvPr/>
          </p:nvSpPr>
          <p:spPr bwMode="auto">
            <a:xfrm>
              <a:off x="1130" y="3139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93" name="Rectangle 3593"/>
            <p:cNvSpPr>
              <a:spLocks noChangeAspect="1" noChangeArrowheads="1"/>
            </p:cNvSpPr>
            <p:nvPr/>
          </p:nvSpPr>
          <p:spPr bwMode="auto">
            <a:xfrm>
              <a:off x="1221" y="3139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94" name="Rectangle 3594"/>
            <p:cNvSpPr>
              <a:spLocks noChangeAspect="1" noChangeArrowheads="1"/>
            </p:cNvSpPr>
            <p:nvPr/>
          </p:nvSpPr>
          <p:spPr bwMode="auto">
            <a:xfrm>
              <a:off x="1312" y="3139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95" name="Rectangle 3595"/>
            <p:cNvSpPr>
              <a:spLocks noChangeAspect="1" noChangeArrowheads="1"/>
            </p:cNvSpPr>
            <p:nvPr/>
          </p:nvSpPr>
          <p:spPr bwMode="auto">
            <a:xfrm>
              <a:off x="1403" y="3139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96" name="Rectangle 3596"/>
            <p:cNvSpPr>
              <a:spLocks noChangeAspect="1" noChangeArrowheads="1"/>
            </p:cNvSpPr>
            <p:nvPr/>
          </p:nvSpPr>
          <p:spPr bwMode="auto">
            <a:xfrm>
              <a:off x="1494" y="3139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97" name="Rectangle 3597"/>
            <p:cNvSpPr>
              <a:spLocks noChangeAspect="1" noChangeArrowheads="1"/>
            </p:cNvSpPr>
            <p:nvPr/>
          </p:nvSpPr>
          <p:spPr bwMode="auto">
            <a:xfrm>
              <a:off x="1585" y="3139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98" name="Rectangle 3598"/>
            <p:cNvSpPr>
              <a:spLocks noChangeAspect="1" noChangeArrowheads="1"/>
            </p:cNvSpPr>
            <p:nvPr/>
          </p:nvSpPr>
          <p:spPr bwMode="auto">
            <a:xfrm>
              <a:off x="1676" y="3139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599" name="Rectangle 3599"/>
            <p:cNvSpPr>
              <a:spLocks noChangeAspect="1" noChangeArrowheads="1"/>
            </p:cNvSpPr>
            <p:nvPr/>
          </p:nvSpPr>
          <p:spPr bwMode="auto">
            <a:xfrm>
              <a:off x="1767" y="3139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00" name="Rectangle 3600"/>
            <p:cNvSpPr>
              <a:spLocks noChangeAspect="1" noChangeArrowheads="1"/>
            </p:cNvSpPr>
            <p:nvPr/>
          </p:nvSpPr>
          <p:spPr bwMode="auto">
            <a:xfrm>
              <a:off x="1858" y="3139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01" name="Rectangle 3601"/>
            <p:cNvSpPr>
              <a:spLocks noChangeAspect="1" noChangeArrowheads="1"/>
            </p:cNvSpPr>
            <p:nvPr/>
          </p:nvSpPr>
          <p:spPr bwMode="auto">
            <a:xfrm>
              <a:off x="1949" y="3139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02" name="Rectangle 3602"/>
            <p:cNvSpPr>
              <a:spLocks noChangeAspect="1" noChangeArrowheads="1"/>
            </p:cNvSpPr>
            <p:nvPr/>
          </p:nvSpPr>
          <p:spPr bwMode="auto">
            <a:xfrm>
              <a:off x="534" y="3180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03" name="Rectangle 3603"/>
            <p:cNvSpPr>
              <a:spLocks noChangeAspect="1" noChangeArrowheads="1"/>
            </p:cNvSpPr>
            <p:nvPr/>
          </p:nvSpPr>
          <p:spPr bwMode="auto">
            <a:xfrm>
              <a:off x="625" y="3180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04" name="Rectangle 3604"/>
            <p:cNvSpPr>
              <a:spLocks noChangeAspect="1" noChangeArrowheads="1"/>
            </p:cNvSpPr>
            <p:nvPr/>
          </p:nvSpPr>
          <p:spPr bwMode="auto">
            <a:xfrm>
              <a:off x="716" y="3180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05" name="Rectangle 3605"/>
            <p:cNvSpPr>
              <a:spLocks noChangeAspect="1" noChangeArrowheads="1"/>
            </p:cNvSpPr>
            <p:nvPr/>
          </p:nvSpPr>
          <p:spPr bwMode="auto">
            <a:xfrm>
              <a:off x="807" y="3180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06" name="Rectangle 3606"/>
            <p:cNvSpPr>
              <a:spLocks noChangeAspect="1" noChangeArrowheads="1"/>
            </p:cNvSpPr>
            <p:nvPr/>
          </p:nvSpPr>
          <p:spPr bwMode="auto">
            <a:xfrm>
              <a:off x="898" y="3182"/>
              <a:ext cx="63" cy="37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07" name="Rectangle 3607"/>
            <p:cNvSpPr>
              <a:spLocks noChangeAspect="1" noChangeArrowheads="1"/>
            </p:cNvSpPr>
            <p:nvPr/>
          </p:nvSpPr>
          <p:spPr bwMode="auto">
            <a:xfrm>
              <a:off x="989" y="3180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08" name="Rectangle 3608"/>
            <p:cNvSpPr>
              <a:spLocks noChangeAspect="1" noChangeArrowheads="1"/>
            </p:cNvSpPr>
            <p:nvPr/>
          </p:nvSpPr>
          <p:spPr bwMode="auto">
            <a:xfrm>
              <a:off x="1080" y="3180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09" name="Rectangle 3609"/>
            <p:cNvSpPr>
              <a:spLocks noChangeAspect="1" noChangeArrowheads="1"/>
            </p:cNvSpPr>
            <p:nvPr/>
          </p:nvSpPr>
          <p:spPr bwMode="auto">
            <a:xfrm>
              <a:off x="1171" y="3180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10" name="Rectangle 3610"/>
            <p:cNvSpPr>
              <a:spLocks noChangeAspect="1" noChangeArrowheads="1"/>
            </p:cNvSpPr>
            <p:nvPr/>
          </p:nvSpPr>
          <p:spPr bwMode="auto">
            <a:xfrm>
              <a:off x="1262" y="3180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11" name="Rectangle 3611"/>
            <p:cNvSpPr>
              <a:spLocks noChangeAspect="1" noChangeArrowheads="1"/>
            </p:cNvSpPr>
            <p:nvPr/>
          </p:nvSpPr>
          <p:spPr bwMode="auto">
            <a:xfrm>
              <a:off x="1353" y="3180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12" name="Rectangle 3612"/>
            <p:cNvSpPr>
              <a:spLocks noChangeAspect="1" noChangeArrowheads="1"/>
            </p:cNvSpPr>
            <p:nvPr/>
          </p:nvSpPr>
          <p:spPr bwMode="auto">
            <a:xfrm>
              <a:off x="1444" y="3180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13" name="Rectangle 3613"/>
            <p:cNvSpPr>
              <a:spLocks noChangeAspect="1" noChangeArrowheads="1"/>
            </p:cNvSpPr>
            <p:nvPr/>
          </p:nvSpPr>
          <p:spPr bwMode="auto">
            <a:xfrm>
              <a:off x="1535" y="3180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14" name="Rectangle 3614"/>
            <p:cNvSpPr>
              <a:spLocks noChangeAspect="1" noChangeArrowheads="1"/>
            </p:cNvSpPr>
            <p:nvPr/>
          </p:nvSpPr>
          <p:spPr bwMode="auto">
            <a:xfrm>
              <a:off x="1626" y="3180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15" name="Rectangle 3615"/>
            <p:cNvSpPr>
              <a:spLocks noChangeAspect="1" noChangeArrowheads="1"/>
            </p:cNvSpPr>
            <p:nvPr/>
          </p:nvSpPr>
          <p:spPr bwMode="auto">
            <a:xfrm>
              <a:off x="1717" y="3180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16" name="Rectangle 3616"/>
            <p:cNvSpPr>
              <a:spLocks noChangeAspect="1" noChangeArrowheads="1"/>
            </p:cNvSpPr>
            <p:nvPr/>
          </p:nvSpPr>
          <p:spPr bwMode="auto">
            <a:xfrm>
              <a:off x="1808" y="3180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17" name="Rectangle 3617"/>
            <p:cNvSpPr>
              <a:spLocks noChangeAspect="1" noChangeArrowheads="1"/>
            </p:cNvSpPr>
            <p:nvPr/>
          </p:nvSpPr>
          <p:spPr bwMode="auto">
            <a:xfrm>
              <a:off x="1899" y="3180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18" name="Rectangle 3618"/>
            <p:cNvSpPr>
              <a:spLocks noChangeAspect="1" noChangeArrowheads="1"/>
            </p:cNvSpPr>
            <p:nvPr/>
          </p:nvSpPr>
          <p:spPr bwMode="auto">
            <a:xfrm>
              <a:off x="1990" y="3180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19" name="Rectangle 3619"/>
            <p:cNvSpPr>
              <a:spLocks noChangeAspect="1" noChangeArrowheads="1"/>
            </p:cNvSpPr>
            <p:nvPr/>
          </p:nvSpPr>
          <p:spPr bwMode="auto">
            <a:xfrm>
              <a:off x="575" y="3221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20" name="Rectangle 3620"/>
            <p:cNvSpPr>
              <a:spLocks noChangeAspect="1" noChangeArrowheads="1"/>
            </p:cNvSpPr>
            <p:nvPr/>
          </p:nvSpPr>
          <p:spPr bwMode="auto">
            <a:xfrm>
              <a:off x="666" y="3221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21" name="Rectangle 3621"/>
            <p:cNvSpPr>
              <a:spLocks noChangeAspect="1" noChangeArrowheads="1"/>
            </p:cNvSpPr>
            <p:nvPr/>
          </p:nvSpPr>
          <p:spPr bwMode="auto">
            <a:xfrm>
              <a:off x="757" y="3221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22" name="Rectangle 3622"/>
            <p:cNvSpPr>
              <a:spLocks noChangeAspect="1" noChangeArrowheads="1"/>
            </p:cNvSpPr>
            <p:nvPr/>
          </p:nvSpPr>
          <p:spPr bwMode="auto">
            <a:xfrm>
              <a:off x="848" y="3221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23" name="Rectangle 3623"/>
            <p:cNvSpPr>
              <a:spLocks noChangeAspect="1" noChangeArrowheads="1"/>
            </p:cNvSpPr>
            <p:nvPr/>
          </p:nvSpPr>
          <p:spPr bwMode="auto">
            <a:xfrm>
              <a:off x="939" y="3223"/>
              <a:ext cx="63" cy="37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24" name="Rectangle 3624"/>
            <p:cNvSpPr>
              <a:spLocks noChangeAspect="1" noChangeArrowheads="1"/>
            </p:cNvSpPr>
            <p:nvPr/>
          </p:nvSpPr>
          <p:spPr bwMode="auto">
            <a:xfrm>
              <a:off x="1030" y="3221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25" name="Rectangle 3625"/>
            <p:cNvSpPr>
              <a:spLocks noChangeAspect="1" noChangeArrowheads="1"/>
            </p:cNvSpPr>
            <p:nvPr/>
          </p:nvSpPr>
          <p:spPr bwMode="auto">
            <a:xfrm>
              <a:off x="1121" y="3221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26" name="Rectangle 3626"/>
            <p:cNvSpPr>
              <a:spLocks noChangeAspect="1" noChangeArrowheads="1"/>
            </p:cNvSpPr>
            <p:nvPr/>
          </p:nvSpPr>
          <p:spPr bwMode="auto">
            <a:xfrm>
              <a:off x="1212" y="3221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27" name="Rectangle 3627"/>
            <p:cNvSpPr>
              <a:spLocks noChangeAspect="1" noChangeArrowheads="1"/>
            </p:cNvSpPr>
            <p:nvPr/>
          </p:nvSpPr>
          <p:spPr bwMode="auto">
            <a:xfrm>
              <a:off x="1303" y="3221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28" name="Rectangle 3628"/>
            <p:cNvSpPr>
              <a:spLocks noChangeAspect="1" noChangeArrowheads="1"/>
            </p:cNvSpPr>
            <p:nvPr/>
          </p:nvSpPr>
          <p:spPr bwMode="auto">
            <a:xfrm>
              <a:off x="1394" y="3221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29" name="Rectangle 3629"/>
            <p:cNvSpPr>
              <a:spLocks noChangeAspect="1" noChangeArrowheads="1"/>
            </p:cNvSpPr>
            <p:nvPr/>
          </p:nvSpPr>
          <p:spPr bwMode="auto">
            <a:xfrm>
              <a:off x="1485" y="3221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30" name="Rectangle 3630"/>
            <p:cNvSpPr>
              <a:spLocks noChangeAspect="1" noChangeArrowheads="1"/>
            </p:cNvSpPr>
            <p:nvPr/>
          </p:nvSpPr>
          <p:spPr bwMode="auto">
            <a:xfrm>
              <a:off x="1576" y="3221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31" name="Rectangle 3631"/>
            <p:cNvSpPr>
              <a:spLocks noChangeAspect="1" noChangeArrowheads="1"/>
            </p:cNvSpPr>
            <p:nvPr/>
          </p:nvSpPr>
          <p:spPr bwMode="auto">
            <a:xfrm>
              <a:off x="1667" y="3221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32" name="Rectangle 3632"/>
            <p:cNvSpPr>
              <a:spLocks noChangeAspect="1" noChangeArrowheads="1"/>
            </p:cNvSpPr>
            <p:nvPr/>
          </p:nvSpPr>
          <p:spPr bwMode="auto">
            <a:xfrm>
              <a:off x="1758" y="3221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33" name="Rectangle 3633"/>
            <p:cNvSpPr>
              <a:spLocks noChangeAspect="1" noChangeArrowheads="1"/>
            </p:cNvSpPr>
            <p:nvPr/>
          </p:nvSpPr>
          <p:spPr bwMode="auto">
            <a:xfrm>
              <a:off x="1849" y="3221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34" name="Rectangle 3634"/>
            <p:cNvSpPr>
              <a:spLocks noChangeAspect="1" noChangeArrowheads="1"/>
            </p:cNvSpPr>
            <p:nvPr/>
          </p:nvSpPr>
          <p:spPr bwMode="auto">
            <a:xfrm>
              <a:off x="1940" y="3221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35" name="Rectangle 3635"/>
            <p:cNvSpPr>
              <a:spLocks noChangeAspect="1" noChangeArrowheads="1"/>
            </p:cNvSpPr>
            <p:nvPr/>
          </p:nvSpPr>
          <p:spPr bwMode="auto">
            <a:xfrm>
              <a:off x="2031" y="3221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36" name="Rectangle 3636"/>
            <p:cNvSpPr>
              <a:spLocks noChangeAspect="1" noChangeArrowheads="1"/>
            </p:cNvSpPr>
            <p:nvPr/>
          </p:nvSpPr>
          <p:spPr bwMode="auto">
            <a:xfrm>
              <a:off x="616" y="3262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37" name="Rectangle 3637"/>
            <p:cNvSpPr>
              <a:spLocks noChangeAspect="1" noChangeArrowheads="1"/>
            </p:cNvSpPr>
            <p:nvPr/>
          </p:nvSpPr>
          <p:spPr bwMode="auto">
            <a:xfrm>
              <a:off x="707" y="3262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38" name="Rectangle 3638"/>
            <p:cNvSpPr>
              <a:spLocks noChangeAspect="1" noChangeArrowheads="1"/>
            </p:cNvSpPr>
            <p:nvPr/>
          </p:nvSpPr>
          <p:spPr bwMode="auto">
            <a:xfrm>
              <a:off x="798" y="3262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39" name="Rectangle 3639"/>
            <p:cNvSpPr>
              <a:spLocks noChangeAspect="1" noChangeArrowheads="1"/>
            </p:cNvSpPr>
            <p:nvPr/>
          </p:nvSpPr>
          <p:spPr bwMode="auto">
            <a:xfrm>
              <a:off x="889" y="3262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40" name="Rectangle 3640"/>
            <p:cNvSpPr>
              <a:spLocks noChangeAspect="1" noChangeArrowheads="1"/>
            </p:cNvSpPr>
            <p:nvPr/>
          </p:nvSpPr>
          <p:spPr bwMode="auto">
            <a:xfrm>
              <a:off x="980" y="3264"/>
              <a:ext cx="63" cy="37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41" name="Rectangle 3641"/>
            <p:cNvSpPr>
              <a:spLocks noChangeAspect="1" noChangeArrowheads="1"/>
            </p:cNvSpPr>
            <p:nvPr/>
          </p:nvSpPr>
          <p:spPr bwMode="auto">
            <a:xfrm>
              <a:off x="1071" y="3262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42" name="Rectangle 3642"/>
            <p:cNvSpPr>
              <a:spLocks noChangeAspect="1" noChangeArrowheads="1"/>
            </p:cNvSpPr>
            <p:nvPr/>
          </p:nvSpPr>
          <p:spPr bwMode="auto">
            <a:xfrm>
              <a:off x="1162" y="3262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43" name="Rectangle 3643"/>
            <p:cNvSpPr>
              <a:spLocks noChangeAspect="1" noChangeArrowheads="1"/>
            </p:cNvSpPr>
            <p:nvPr/>
          </p:nvSpPr>
          <p:spPr bwMode="auto">
            <a:xfrm>
              <a:off x="1253" y="3262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44" name="Rectangle 3644"/>
            <p:cNvSpPr>
              <a:spLocks noChangeAspect="1" noChangeArrowheads="1"/>
            </p:cNvSpPr>
            <p:nvPr/>
          </p:nvSpPr>
          <p:spPr bwMode="auto">
            <a:xfrm>
              <a:off x="1344" y="3262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45" name="Rectangle 3645"/>
            <p:cNvSpPr>
              <a:spLocks noChangeAspect="1" noChangeArrowheads="1"/>
            </p:cNvSpPr>
            <p:nvPr/>
          </p:nvSpPr>
          <p:spPr bwMode="auto">
            <a:xfrm>
              <a:off x="1435" y="3262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46" name="Rectangle 3646"/>
            <p:cNvSpPr>
              <a:spLocks noChangeAspect="1" noChangeArrowheads="1"/>
            </p:cNvSpPr>
            <p:nvPr/>
          </p:nvSpPr>
          <p:spPr bwMode="auto">
            <a:xfrm>
              <a:off x="1526" y="3262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47" name="Rectangle 3647"/>
            <p:cNvSpPr>
              <a:spLocks noChangeAspect="1" noChangeArrowheads="1"/>
            </p:cNvSpPr>
            <p:nvPr/>
          </p:nvSpPr>
          <p:spPr bwMode="auto">
            <a:xfrm>
              <a:off x="1617" y="3262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48" name="Rectangle 3648"/>
            <p:cNvSpPr>
              <a:spLocks noChangeAspect="1" noChangeArrowheads="1"/>
            </p:cNvSpPr>
            <p:nvPr/>
          </p:nvSpPr>
          <p:spPr bwMode="auto">
            <a:xfrm>
              <a:off x="1708" y="3262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49" name="Rectangle 3649"/>
            <p:cNvSpPr>
              <a:spLocks noChangeAspect="1" noChangeArrowheads="1"/>
            </p:cNvSpPr>
            <p:nvPr/>
          </p:nvSpPr>
          <p:spPr bwMode="auto">
            <a:xfrm>
              <a:off x="1799" y="3262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50" name="Rectangle 3650"/>
            <p:cNvSpPr>
              <a:spLocks noChangeAspect="1" noChangeArrowheads="1"/>
            </p:cNvSpPr>
            <p:nvPr/>
          </p:nvSpPr>
          <p:spPr bwMode="auto">
            <a:xfrm>
              <a:off x="1890" y="3262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51" name="Rectangle 3651"/>
            <p:cNvSpPr>
              <a:spLocks noChangeAspect="1" noChangeArrowheads="1"/>
            </p:cNvSpPr>
            <p:nvPr/>
          </p:nvSpPr>
          <p:spPr bwMode="auto">
            <a:xfrm>
              <a:off x="1981" y="3262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52" name="Rectangle 3652"/>
            <p:cNvSpPr>
              <a:spLocks noChangeAspect="1" noChangeArrowheads="1"/>
            </p:cNvSpPr>
            <p:nvPr/>
          </p:nvSpPr>
          <p:spPr bwMode="auto">
            <a:xfrm>
              <a:off x="2072" y="3262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53" name="Rectangle 3653"/>
            <p:cNvSpPr>
              <a:spLocks noChangeAspect="1" noChangeArrowheads="1"/>
            </p:cNvSpPr>
            <p:nvPr/>
          </p:nvSpPr>
          <p:spPr bwMode="auto">
            <a:xfrm>
              <a:off x="657" y="3303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54" name="Rectangle 3654"/>
            <p:cNvSpPr>
              <a:spLocks noChangeAspect="1" noChangeArrowheads="1"/>
            </p:cNvSpPr>
            <p:nvPr/>
          </p:nvSpPr>
          <p:spPr bwMode="auto">
            <a:xfrm>
              <a:off x="748" y="3303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55" name="Rectangle 3655"/>
            <p:cNvSpPr>
              <a:spLocks noChangeAspect="1" noChangeArrowheads="1"/>
            </p:cNvSpPr>
            <p:nvPr/>
          </p:nvSpPr>
          <p:spPr bwMode="auto">
            <a:xfrm>
              <a:off x="839" y="3303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56" name="Rectangle 3656"/>
            <p:cNvSpPr>
              <a:spLocks noChangeAspect="1" noChangeArrowheads="1"/>
            </p:cNvSpPr>
            <p:nvPr/>
          </p:nvSpPr>
          <p:spPr bwMode="auto">
            <a:xfrm>
              <a:off x="930" y="3303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57" name="Rectangle 3657"/>
            <p:cNvSpPr>
              <a:spLocks noChangeAspect="1" noChangeArrowheads="1"/>
            </p:cNvSpPr>
            <p:nvPr/>
          </p:nvSpPr>
          <p:spPr bwMode="auto">
            <a:xfrm>
              <a:off x="1021" y="3305"/>
              <a:ext cx="63" cy="37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58" name="Rectangle 3658"/>
            <p:cNvSpPr>
              <a:spLocks noChangeAspect="1" noChangeArrowheads="1"/>
            </p:cNvSpPr>
            <p:nvPr/>
          </p:nvSpPr>
          <p:spPr bwMode="auto">
            <a:xfrm>
              <a:off x="1112" y="3303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59" name="Rectangle 3659"/>
            <p:cNvSpPr>
              <a:spLocks noChangeAspect="1" noChangeArrowheads="1"/>
            </p:cNvSpPr>
            <p:nvPr/>
          </p:nvSpPr>
          <p:spPr bwMode="auto">
            <a:xfrm>
              <a:off x="1203" y="3303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60" name="Rectangle 3660"/>
            <p:cNvSpPr>
              <a:spLocks noChangeAspect="1" noChangeArrowheads="1"/>
            </p:cNvSpPr>
            <p:nvPr/>
          </p:nvSpPr>
          <p:spPr bwMode="auto">
            <a:xfrm>
              <a:off x="1294" y="3303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61" name="Rectangle 3661"/>
            <p:cNvSpPr>
              <a:spLocks noChangeAspect="1" noChangeArrowheads="1"/>
            </p:cNvSpPr>
            <p:nvPr/>
          </p:nvSpPr>
          <p:spPr bwMode="auto">
            <a:xfrm>
              <a:off x="1385" y="3303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62" name="Rectangle 3662"/>
            <p:cNvSpPr>
              <a:spLocks noChangeAspect="1" noChangeArrowheads="1"/>
            </p:cNvSpPr>
            <p:nvPr/>
          </p:nvSpPr>
          <p:spPr bwMode="auto">
            <a:xfrm>
              <a:off x="1476" y="3303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63" name="Rectangle 3663"/>
            <p:cNvSpPr>
              <a:spLocks noChangeAspect="1" noChangeArrowheads="1"/>
            </p:cNvSpPr>
            <p:nvPr/>
          </p:nvSpPr>
          <p:spPr bwMode="auto">
            <a:xfrm>
              <a:off x="1567" y="3303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64" name="Rectangle 3664"/>
            <p:cNvSpPr>
              <a:spLocks noChangeAspect="1" noChangeArrowheads="1"/>
            </p:cNvSpPr>
            <p:nvPr/>
          </p:nvSpPr>
          <p:spPr bwMode="auto">
            <a:xfrm>
              <a:off x="1658" y="3303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65" name="Rectangle 3665"/>
            <p:cNvSpPr>
              <a:spLocks noChangeAspect="1" noChangeArrowheads="1"/>
            </p:cNvSpPr>
            <p:nvPr/>
          </p:nvSpPr>
          <p:spPr bwMode="auto">
            <a:xfrm>
              <a:off x="1749" y="3303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66" name="Rectangle 3666"/>
            <p:cNvSpPr>
              <a:spLocks noChangeAspect="1" noChangeArrowheads="1"/>
            </p:cNvSpPr>
            <p:nvPr/>
          </p:nvSpPr>
          <p:spPr bwMode="auto">
            <a:xfrm>
              <a:off x="1840" y="3303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67" name="Rectangle 3667"/>
            <p:cNvSpPr>
              <a:spLocks noChangeAspect="1" noChangeArrowheads="1"/>
            </p:cNvSpPr>
            <p:nvPr/>
          </p:nvSpPr>
          <p:spPr bwMode="auto">
            <a:xfrm>
              <a:off x="1931" y="3303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68" name="Rectangle 3668"/>
            <p:cNvSpPr>
              <a:spLocks noChangeAspect="1" noChangeArrowheads="1"/>
            </p:cNvSpPr>
            <p:nvPr/>
          </p:nvSpPr>
          <p:spPr bwMode="auto">
            <a:xfrm>
              <a:off x="2022" y="3303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69" name="Rectangle 3669"/>
            <p:cNvSpPr>
              <a:spLocks noChangeAspect="1" noChangeArrowheads="1"/>
            </p:cNvSpPr>
            <p:nvPr/>
          </p:nvSpPr>
          <p:spPr bwMode="auto">
            <a:xfrm>
              <a:off x="2113" y="3303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70" name="Rectangle 3670"/>
            <p:cNvSpPr>
              <a:spLocks noChangeAspect="1" noChangeArrowheads="1"/>
            </p:cNvSpPr>
            <p:nvPr/>
          </p:nvSpPr>
          <p:spPr bwMode="auto">
            <a:xfrm>
              <a:off x="698" y="3344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71" name="Rectangle 3671"/>
            <p:cNvSpPr>
              <a:spLocks noChangeAspect="1" noChangeArrowheads="1"/>
            </p:cNvSpPr>
            <p:nvPr/>
          </p:nvSpPr>
          <p:spPr bwMode="auto">
            <a:xfrm>
              <a:off x="789" y="3344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72" name="Rectangle 3672"/>
            <p:cNvSpPr>
              <a:spLocks noChangeAspect="1" noChangeArrowheads="1"/>
            </p:cNvSpPr>
            <p:nvPr/>
          </p:nvSpPr>
          <p:spPr bwMode="auto">
            <a:xfrm>
              <a:off x="880" y="3344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73" name="Rectangle 3673"/>
            <p:cNvSpPr>
              <a:spLocks noChangeAspect="1" noChangeArrowheads="1"/>
            </p:cNvSpPr>
            <p:nvPr/>
          </p:nvSpPr>
          <p:spPr bwMode="auto">
            <a:xfrm>
              <a:off x="971" y="3344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74" name="Rectangle 3674"/>
            <p:cNvSpPr>
              <a:spLocks noChangeAspect="1" noChangeArrowheads="1"/>
            </p:cNvSpPr>
            <p:nvPr/>
          </p:nvSpPr>
          <p:spPr bwMode="auto">
            <a:xfrm>
              <a:off x="1062" y="3346"/>
              <a:ext cx="63" cy="37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75" name="Rectangle 3675"/>
            <p:cNvSpPr>
              <a:spLocks noChangeAspect="1" noChangeArrowheads="1"/>
            </p:cNvSpPr>
            <p:nvPr/>
          </p:nvSpPr>
          <p:spPr bwMode="auto">
            <a:xfrm>
              <a:off x="1153" y="3344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76" name="Rectangle 3676"/>
            <p:cNvSpPr>
              <a:spLocks noChangeAspect="1" noChangeArrowheads="1"/>
            </p:cNvSpPr>
            <p:nvPr/>
          </p:nvSpPr>
          <p:spPr bwMode="auto">
            <a:xfrm>
              <a:off x="1244" y="3344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77" name="Rectangle 3677"/>
            <p:cNvSpPr>
              <a:spLocks noChangeAspect="1" noChangeArrowheads="1"/>
            </p:cNvSpPr>
            <p:nvPr/>
          </p:nvSpPr>
          <p:spPr bwMode="auto">
            <a:xfrm>
              <a:off x="1335" y="3344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78" name="Rectangle 3678"/>
            <p:cNvSpPr>
              <a:spLocks noChangeAspect="1" noChangeArrowheads="1"/>
            </p:cNvSpPr>
            <p:nvPr/>
          </p:nvSpPr>
          <p:spPr bwMode="auto">
            <a:xfrm>
              <a:off x="1426" y="3344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79" name="Rectangle 3679"/>
            <p:cNvSpPr>
              <a:spLocks noChangeAspect="1" noChangeArrowheads="1"/>
            </p:cNvSpPr>
            <p:nvPr/>
          </p:nvSpPr>
          <p:spPr bwMode="auto">
            <a:xfrm>
              <a:off x="1517" y="3344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80" name="Rectangle 3680"/>
            <p:cNvSpPr>
              <a:spLocks noChangeAspect="1" noChangeArrowheads="1"/>
            </p:cNvSpPr>
            <p:nvPr/>
          </p:nvSpPr>
          <p:spPr bwMode="auto">
            <a:xfrm>
              <a:off x="1608" y="3344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81" name="Rectangle 3681"/>
            <p:cNvSpPr>
              <a:spLocks noChangeAspect="1" noChangeArrowheads="1"/>
            </p:cNvSpPr>
            <p:nvPr/>
          </p:nvSpPr>
          <p:spPr bwMode="auto">
            <a:xfrm>
              <a:off x="1699" y="3344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82" name="Rectangle 3682"/>
            <p:cNvSpPr>
              <a:spLocks noChangeAspect="1" noChangeArrowheads="1"/>
            </p:cNvSpPr>
            <p:nvPr/>
          </p:nvSpPr>
          <p:spPr bwMode="auto">
            <a:xfrm>
              <a:off x="1790" y="3344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83" name="Rectangle 3683"/>
            <p:cNvSpPr>
              <a:spLocks noChangeAspect="1" noChangeArrowheads="1"/>
            </p:cNvSpPr>
            <p:nvPr/>
          </p:nvSpPr>
          <p:spPr bwMode="auto">
            <a:xfrm>
              <a:off x="1881" y="3344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84" name="Rectangle 3684"/>
            <p:cNvSpPr>
              <a:spLocks noChangeAspect="1" noChangeArrowheads="1"/>
            </p:cNvSpPr>
            <p:nvPr/>
          </p:nvSpPr>
          <p:spPr bwMode="auto">
            <a:xfrm>
              <a:off x="1972" y="3344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85" name="Rectangle 3685"/>
            <p:cNvSpPr>
              <a:spLocks noChangeAspect="1" noChangeArrowheads="1"/>
            </p:cNvSpPr>
            <p:nvPr/>
          </p:nvSpPr>
          <p:spPr bwMode="auto">
            <a:xfrm>
              <a:off x="2063" y="3344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86" name="Rectangle 3686"/>
            <p:cNvSpPr>
              <a:spLocks noChangeAspect="1" noChangeArrowheads="1"/>
            </p:cNvSpPr>
            <p:nvPr/>
          </p:nvSpPr>
          <p:spPr bwMode="auto">
            <a:xfrm>
              <a:off x="2154" y="3344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87" name="Rectangle 3687"/>
            <p:cNvSpPr>
              <a:spLocks noChangeAspect="1" noChangeArrowheads="1"/>
            </p:cNvSpPr>
            <p:nvPr/>
          </p:nvSpPr>
          <p:spPr bwMode="auto">
            <a:xfrm>
              <a:off x="739" y="338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88" name="Rectangle 3688"/>
            <p:cNvSpPr>
              <a:spLocks noChangeAspect="1" noChangeArrowheads="1"/>
            </p:cNvSpPr>
            <p:nvPr/>
          </p:nvSpPr>
          <p:spPr bwMode="auto">
            <a:xfrm>
              <a:off x="830" y="338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89" name="Rectangle 3689"/>
            <p:cNvSpPr>
              <a:spLocks noChangeAspect="1" noChangeArrowheads="1"/>
            </p:cNvSpPr>
            <p:nvPr/>
          </p:nvSpPr>
          <p:spPr bwMode="auto">
            <a:xfrm>
              <a:off x="921" y="338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90" name="Rectangle 3690"/>
            <p:cNvSpPr>
              <a:spLocks noChangeAspect="1" noChangeArrowheads="1"/>
            </p:cNvSpPr>
            <p:nvPr/>
          </p:nvSpPr>
          <p:spPr bwMode="auto">
            <a:xfrm>
              <a:off x="1012" y="338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91" name="Rectangle 3691"/>
            <p:cNvSpPr>
              <a:spLocks noChangeAspect="1" noChangeArrowheads="1"/>
            </p:cNvSpPr>
            <p:nvPr/>
          </p:nvSpPr>
          <p:spPr bwMode="auto">
            <a:xfrm>
              <a:off x="1103" y="3387"/>
              <a:ext cx="63" cy="37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92" name="Rectangle 3692"/>
            <p:cNvSpPr>
              <a:spLocks noChangeAspect="1" noChangeArrowheads="1"/>
            </p:cNvSpPr>
            <p:nvPr/>
          </p:nvSpPr>
          <p:spPr bwMode="auto">
            <a:xfrm>
              <a:off x="1194" y="338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93" name="Rectangle 3693"/>
            <p:cNvSpPr>
              <a:spLocks noChangeAspect="1" noChangeArrowheads="1"/>
            </p:cNvSpPr>
            <p:nvPr/>
          </p:nvSpPr>
          <p:spPr bwMode="auto">
            <a:xfrm>
              <a:off x="1285" y="338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94" name="Rectangle 3694"/>
            <p:cNvSpPr>
              <a:spLocks noChangeAspect="1" noChangeArrowheads="1"/>
            </p:cNvSpPr>
            <p:nvPr/>
          </p:nvSpPr>
          <p:spPr bwMode="auto">
            <a:xfrm>
              <a:off x="1376" y="338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95" name="Rectangle 3695"/>
            <p:cNvSpPr>
              <a:spLocks noChangeAspect="1" noChangeArrowheads="1"/>
            </p:cNvSpPr>
            <p:nvPr/>
          </p:nvSpPr>
          <p:spPr bwMode="auto">
            <a:xfrm>
              <a:off x="1467" y="338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96" name="Rectangle 3696"/>
            <p:cNvSpPr>
              <a:spLocks noChangeAspect="1" noChangeArrowheads="1"/>
            </p:cNvSpPr>
            <p:nvPr/>
          </p:nvSpPr>
          <p:spPr bwMode="auto">
            <a:xfrm>
              <a:off x="1558" y="338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97" name="Rectangle 3697"/>
            <p:cNvSpPr>
              <a:spLocks noChangeAspect="1" noChangeArrowheads="1"/>
            </p:cNvSpPr>
            <p:nvPr/>
          </p:nvSpPr>
          <p:spPr bwMode="auto">
            <a:xfrm>
              <a:off x="1649" y="338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98" name="Rectangle 3698"/>
            <p:cNvSpPr>
              <a:spLocks noChangeAspect="1" noChangeArrowheads="1"/>
            </p:cNvSpPr>
            <p:nvPr/>
          </p:nvSpPr>
          <p:spPr bwMode="auto">
            <a:xfrm>
              <a:off x="1740" y="338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699" name="Rectangle 3699"/>
            <p:cNvSpPr>
              <a:spLocks noChangeAspect="1" noChangeArrowheads="1"/>
            </p:cNvSpPr>
            <p:nvPr/>
          </p:nvSpPr>
          <p:spPr bwMode="auto">
            <a:xfrm>
              <a:off x="1831" y="338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00" name="Rectangle 3700"/>
            <p:cNvSpPr>
              <a:spLocks noChangeAspect="1" noChangeArrowheads="1"/>
            </p:cNvSpPr>
            <p:nvPr/>
          </p:nvSpPr>
          <p:spPr bwMode="auto">
            <a:xfrm>
              <a:off x="1922" y="338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01" name="Rectangle 3701"/>
            <p:cNvSpPr>
              <a:spLocks noChangeAspect="1" noChangeArrowheads="1"/>
            </p:cNvSpPr>
            <p:nvPr/>
          </p:nvSpPr>
          <p:spPr bwMode="auto">
            <a:xfrm>
              <a:off x="2013" y="338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02" name="Rectangle 3702"/>
            <p:cNvSpPr>
              <a:spLocks noChangeAspect="1" noChangeArrowheads="1"/>
            </p:cNvSpPr>
            <p:nvPr/>
          </p:nvSpPr>
          <p:spPr bwMode="auto">
            <a:xfrm>
              <a:off x="2104" y="338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03" name="Rectangle 3703"/>
            <p:cNvSpPr>
              <a:spLocks noChangeAspect="1" noChangeArrowheads="1"/>
            </p:cNvSpPr>
            <p:nvPr/>
          </p:nvSpPr>
          <p:spPr bwMode="auto">
            <a:xfrm>
              <a:off x="2195" y="338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04" name="Rectangle 3704"/>
            <p:cNvSpPr>
              <a:spLocks noChangeAspect="1" noChangeArrowheads="1"/>
            </p:cNvSpPr>
            <p:nvPr/>
          </p:nvSpPr>
          <p:spPr bwMode="auto">
            <a:xfrm>
              <a:off x="777" y="342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05" name="Rectangle 3705"/>
            <p:cNvSpPr>
              <a:spLocks noChangeAspect="1" noChangeArrowheads="1"/>
            </p:cNvSpPr>
            <p:nvPr/>
          </p:nvSpPr>
          <p:spPr bwMode="auto">
            <a:xfrm>
              <a:off x="868" y="342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06" name="Rectangle 3706"/>
            <p:cNvSpPr>
              <a:spLocks noChangeAspect="1" noChangeArrowheads="1"/>
            </p:cNvSpPr>
            <p:nvPr/>
          </p:nvSpPr>
          <p:spPr bwMode="auto">
            <a:xfrm>
              <a:off x="959" y="342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07" name="Rectangle 3707"/>
            <p:cNvSpPr>
              <a:spLocks noChangeAspect="1" noChangeArrowheads="1"/>
            </p:cNvSpPr>
            <p:nvPr/>
          </p:nvSpPr>
          <p:spPr bwMode="auto">
            <a:xfrm>
              <a:off x="1050" y="342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08" name="Rectangle 3708"/>
            <p:cNvSpPr>
              <a:spLocks noChangeAspect="1" noChangeArrowheads="1"/>
            </p:cNvSpPr>
            <p:nvPr/>
          </p:nvSpPr>
          <p:spPr bwMode="auto">
            <a:xfrm>
              <a:off x="1141" y="3428"/>
              <a:ext cx="63" cy="37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09" name="Rectangle 3709"/>
            <p:cNvSpPr>
              <a:spLocks noChangeAspect="1" noChangeArrowheads="1"/>
            </p:cNvSpPr>
            <p:nvPr/>
          </p:nvSpPr>
          <p:spPr bwMode="auto">
            <a:xfrm>
              <a:off x="1232" y="342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10" name="Rectangle 3710"/>
            <p:cNvSpPr>
              <a:spLocks noChangeAspect="1" noChangeArrowheads="1"/>
            </p:cNvSpPr>
            <p:nvPr/>
          </p:nvSpPr>
          <p:spPr bwMode="auto">
            <a:xfrm>
              <a:off x="1323" y="342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11" name="Rectangle 3711"/>
            <p:cNvSpPr>
              <a:spLocks noChangeAspect="1" noChangeArrowheads="1"/>
            </p:cNvSpPr>
            <p:nvPr/>
          </p:nvSpPr>
          <p:spPr bwMode="auto">
            <a:xfrm>
              <a:off x="1414" y="342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12" name="Rectangle 3712"/>
            <p:cNvSpPr>
              <a:spLocks noChangeAspect="1" noChangeArrowheads="1"/>
            </p:cNvSpPr>
            <p:nvPr/>
          </p:nvSpPr>
          <p:spPr bwMode="auto">
            <a:xfrm>
              <a:off x="1505" y="342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13" name="Rectangle 3713"/>
            <p:cNvSpPr>
              <a:spLocks noChangeAspect="1" noChangeArrowheads="1"/>
            </p:cNvSpPr>
            <p:nvPr/>
          </p:nvSpPr>
          <p:spPr bwMode="auto">
            <a:xfrm>
              <a:off x="1596" y="342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14" name="Rectangle 3714"/>
            <p:cNvSpPr>
              <a:spLocks noChangeAspect="1" noChangeArrowheads="1"/>
            </p:cNvSpPr>
            <p:nvPr/>
          </p:nvSpPr>
          <p:spPr bwMode="auto">
            <a:xfrm>
              <a:off x="1687" y="342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15" name="Rectangle 3715"/>
            <p:cNvSpPr>
              <a:spLocks noChangeAspect="1" noChangeArrowheads="1"/>
            </p:cNvSpPr>
            <p:nvPr/>
          </p:nvSpPr>
          <p:spPr bwMode="auto">
            <a:xfrm>
              <a:off x="1778" y="342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16" name="Rectangle 3716"/>
            <p:cNvSpPr>
              <a:spLocks noChangeAspect="1" noChangeArrowheads="1"/>
            </p:cNvSpPr>
            <p:nvPr/>
          </p:nvSpPr>
          <p:spPr bwMode="auto">
            <a:xfrm>
              <a:off x="1869" y="342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17" name="Rectangle 3717"/>
            <p:cNvSpPr>
              <a:spLocks noChangeAspect="1" noChangeArrowheads="1"/>
            </p:cNvSpPr>
            <p:nvPr/>
          </p:nvSpPr>
          <p:spPr bwMode="auto">
            <a:xfrm>
              <a:off x="1960" y="342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18" name="Rectangle 3718"/>
            <p:cNvSpPr>
              <a:spLocks noChangeAspect="1" noChangeArrowheads="1"/>
            </p:cNvSpPr>
            <p:nvPr/>
          </p:nvSpPr>
          <p:spPr bwMode="auto">
            <a:xfrm>
              <a:off x="2051" y="342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19" name="Rectangle 3719"/>
            <p:cNvSpPr>
              <a:spLocks noChangeAspect="1" noChangeArrowheads="1"/>
            </p:cNvSpPr>
            <p:nvPr/>
          </p:nvSpPr>
          <p:spPr bwMode="auto">
            <a:xfrm>
              <a:off x="2142" y="342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20" name="Rectangle 3720"/>
            <p:cNvSpPr>
              <a:spLocks noChangeAspect="1" noChangeArrowheads="1"/>
            </p:cNvSpPr>
            <p:nvPr/>
          </p:nvSpPr>
          <p:spPr bwMode="auto">
            <a:xfrm>
              <a:off x="2233" y="342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21" name="Rectangle 3721"/>
            <p:cNvSpPr>
              <a:spLocks noChangeAspect="1" noChangeArrowheads="1"/>
            </p:cNvSpPr>
            <p:nvPr/>
          </p:nvSpPr>
          <p:spPr bwMode="auto">
            <a:xfrm>
              <a:off x="815" y="346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22" name="Rectangle 3722"/>
            <p:cNvSpPr>
              <a:spLocks noChangeAspect="1" noChangeArrowheads="1"/>
            </p:cNvSpPr>
            <p:nvPr/>
          </p:nvSpPr>
          <p:spPr bwMode="auto">
            <a:xfrm>
              <a:off x="906" y="346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23" name="Rectangle 3723"/>
            <p:cNvSpPr>
              <a:spLocks noChangeAspect="1" noChangeArrowheads="1"/>
            </p:cNvSpPr>
            <p:nvPr/>
          </p:nvSpPr>
          <p:spPr bwMode="auto">
            <a:xfrm>
              <a:off x="997" y="346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24" name="Rectangle 3724"/>
            <p:cNvSpPr>
              <a:spLocks noChangeAspect="1" noChangeArrowheads="1"/>
            </p:cNvSpPr>
            <p:nvPr/>
          </p:nvSpPr>
          <p:spPr bwMode="auto">
            <a:xfrm>
              <a:off x="1088" y="346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25" name="Rectangle 3725"/>
            <p:cNvSpPr>
              <a:spLocks noChangeAspect="1" noChangeArrowheads="1"/>
            </p:cNvSpPr>
            <p:nvPr/>
          </p:nvSpPr>
          <p:spPr bwMode="auto">
            <a:xfrm>
              <a:off x="1179" y="3469"/>
              <a:ext cx="63" cy="37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26" name="Rectangle 3726"/>
            <p:cNvSpPr>
              <a:spLocks noChangeAspect="1" noChangeArrowheads="1"/>
            </p:cNvSpPr>
            <p:nvPr/>
          </p:nvSpPr>
          <p:spPr bwMode="auto">
            <a:xfrm>
              <a:off x="1270" y="346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27" name="Rectangle 3727"/>
            <p:cNvSpPr>
              <a:spLocks noChangeAspect="1" noChangeArrowheads="1"/>
            </p:cNvSpPr>
            <p:nvPr/>
          </p:nvSpPr>
          <p:spPr bwMode="auto">
            <a:xfrm>
              <a:off x="1361" y="346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28" name="Rectangle 3728"/>
            <p:cNvSpPr>
              <a:spLocks noChangeAspect="1" noChangeArrowheads="1"/>
            </p:cNvSpPr>
            <p:nvPr/>
          </p:nvSpPr>
          <p:spPr bwMode="auto">
            <a:xfrm>
              <a:off x="1452" y="346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29" name="Rectangle 3729"/>
            <p:cNvSpPr>
              <a:spLocks noChangeAspect="1" noChangeArrowheads="1"/>
            </p:cNvSpPr>
            <p:nvPr/>
          </p:nvSpPr>
          <p:spPr bwMode="auto">
            <a:xfrm>
              <a:off x="1543" y="346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30" name="Rectangle 3730"/>
            <p:cNvSpPr>
              <a:spLocks noChangeAspect="1" noChangeArrowheads="1"/>
            </p:cNvSpPr>
            <p:nvPr/>
          </p:nvSpPr>
          <p:spPr bwMode="auto">
            <a:xfrm>
              <a:off x="1634" y="346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31" name="Rectangle 3731"/>
            <p:cNvSpPr>
              <a:spLocks noChangeAspect="1" noChangeArrowheads="1"/>
            </p:cNvSpPr>
            <p:nvPr/>
          </p:nvSpPr>
          <p:spPr bwMode="auto">
            <a:xfrm>
              <a:off x="1725" y="346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32" name="Rectangle 3732"/>
            <p:cNvSpPr>
              <a:spLocks noChangeAspect="1" noChangeArrowheads="1"/>
            </p:cNvSpPr>
            <p:nvPr/>
          </p:nvSpPr>
          <p:spPr bwMode="auto">
            <a:xfrm>
              <a:off x="1816" y="346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33" name="Rectangle 3733"/>
            <p:cNvSpPr>
              <a:spLocks noChangeAspect="1" noChangeArrowheads="1"/>
            </p:cNvSpPr>
            <p:nvPr/>
          </p:nvSpPr>
          <p:spPr bwMode="auto">
            <a:xfrm>
              <a:off x="1907" y="346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34" name="Rectangle 3734"/>
            <p:cNvSpPr>
              <a:spLocks noChangeAspect="1" noChangeArrowheads="1"/>
            </p:cNvSpPr>
            <p:nvPr/>
          </p:nvSpPr>
          <p:spPr bwMode="auto">
            <a:xfrm>
              <a:off x="1998" y="346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35" name="Rectangle 3735"/>
            <p:cNvSpPr>
              <a:spLocks noChangeAspect="1" noChangeArrowheads="1"/>
            </p:cNvSpPr>
            <p:nvPr/>
          </p:nvSpPr>
          <p:spPr bwMode="auto">
            <a:xfrm>
              <a:off x="2089" y="346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36" name="Rectangle 3736"/>
            <p:cNvSpPr>
              <a:spLocks noChangeAspect="1" noChangeArrowheads="1"/>
            </p:cNvSpPr>
            <p:nvPr/>
          </p:nvSpPr>
          <p:spPr bwMode="auto">
            <a:xfrm>
              <a:off x="2180" y="346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37" name="Rectangle 3737"/>
            <p:cNvSpPr>
              <a:spLocks noChangeAspect="1" noChangeArrowheads="1"/>
            </p:cNvSpPr>
            <p:nvPr/>
          </p:nvSpPr>
          <p:spPr bwMode="auto">
            <a:xfrm>
              <a:off x="2271" y="346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38" name="Rectangle 3738"/>
            <p:cNvSpPr>
              <a:spLocks noChangeAspect="1" noChangeArrowheads="1"/>
            </p:cNvSpPr>
            <p:nvPr/>
          </p:nvSpPr>
          <p:spPr bwMode="auto">
            <a:xfrm>
              <a:off x="859" y="350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39" name="Rectangle 3739"/>
            <p:cNvSpPr>
              <a:spLocks noChangeAspect="1" noChangeArrowheads="1"/>
            </p:cNvSpPr>
            <p:nvPr/>
          </p:nvSpPr>
          <p:spPr bwMode="auto">
            <a:xfrm>
              <a:off x="950" y="350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40" name="Rectangle 3740"/>
            <p:cNvSpPr>
              <a:spLocks noChangeAspect="1" noChangeArrowheads="1"/>
            </p:cNvSpPr>
            <p:nvPr/>
          </p:nvSpPr>
          <p:spPr bwMode="auto">
            <a:xfrm>
              <a:off x="1041" y="350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41" name="Rectangle 3741"/>
            <p:cNvSpPr>
              <a:spLocks noChangeAspect="1" noChangeArrowheads="1"/>
            </p:cNvSpPr>
            <p:nvPr/>
          </p:nvSpPr>
          <p:spPr bwMode="auto">
            <a:xfrm>
              <a:off x="1132" y="350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42" name="Rectangle 3742"/>
            <p:cNvSpPr>
              <a:spLocks noChangeAspect="1" noChangeArrowheads="1"/>
            </p:cNvSpPr>
            <p:nvPr/>
          </p:nvSpPr>
          <p:spPr bwMode="auto">
            <a:xfrm>
              <a:off x="1223" y="3508"/>
              <a:ext cx="63" cy="37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43" name="Rectangle 3743"/>
            <p:cNvSpPr>
              <a:spLocks noChangeAspect="1" noChangeArrowheads="1"/>
            </p:cNvSpPr>
            <p:nvPr/>
          </p:nvSpPr>
          <p:spPr bwMode="auto">
            <a:xfrm>
              <a:off x="1314" y="350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44" name="Rectangle 3744"/>
            <p:cNvSpPr>
              <a:spLocks noChangeAspect="1" noChangeArrowheads="1"/>
            </p:cNvSpPr>
            <p:nvPr/>
          </p:nvSpPr>
          <p:spPr bwMode="auto">
            <a:xfrm>
              <a:off x="1405" y="350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45" name="Rectangle 3745"/>
            <p:cNvSpPr>
              <a:spLocks noChangeAspect="1" noChangeArrowheads="1"/>
            </p:cNvSpPr>
            <p:nvPr/>
          </p:nvSpPr>
          <p:spPr bwMode="auto">
            <a:xfrm>
              <a:off x="1496" y="350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46" name="Rectangle 3746"/>
            <p:cNvSpPr>
              <a:spLocks noChangeAspect="1" noChangeArrowheads="1"/>
            </p:cNvSpPr>
            <p:nvPr/>
          </p:nvSpPr>
          <p:spPr bwMode="auto">
            <a:xfrm>
              <a:off x="1587" y="350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47" name="Rectangle 3747"/>
            <p:cNvSpPr>
              <a:spLocks noChangeAspect="1" noChangeArrowheads="1"/>
            </p:cNvSpPr>
            <p:nvPr/>
          </p:nvSpPr>
          <p:spPr bwMode="auto">
            <a:xfrm>
              <a:off x="1678" y="350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48" name="Rectangle 3748"/>
            <p:cNvSpPr>
              <a:spLocks noChangeAspect="1" noChangeArrowheads="1"/>
            </p:cNvSpPr>
            <p:nvPr/>
          </p:nvSpPr>
          <p:spPr bwMode="auto">
            <a:xfrm>
              <a:off x="1769" y="350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49" name="Rectangle 3749"/>
            <p:cNvSpPr>
              <a:spLocks noChangeAspect="1" noChangeArrowheads="1"/>
            </p:cNvSpPr>
            <p:nvPr/>
          </p:nvSpPr>
          <p:spPr bwMode="auto">
            <a:xfrm>
              <a:off x="1860" y="350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50" name="Rectangle 3750"/>
            <p:cNvSpPr>
              <a:spLocks noChangeAspect="1" noChangeArrowheads="1"/>
            </p:cNvSpPr>
            <p:nvPr/>
          </p:nvSpPr>
          <p:spPr bwMode="auto">
            <a:xfrm>
              <a:off x="1951" y="350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51" name="Rectangle 3751"/>
            <p:cNvSpPr>
              <a:spLocks noChangeAspect="1" noChangeArrowheads="1"/>
            </p:cNvSpPr>
            <p:nvPr/>
          </p:nvSpPr>
          <p:spPr bwMode="auto">
            <a:xfrm>
              <a:off x="2042" y="350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52" name="Rectangle 3752"/>
            <p:cNvSpPr>
              <a:spLocks noChangeAspect="1" noChangeArrowheads="1"/>
            </p:cNvSpPr>
            <p:nvPr/>
          </p:nvSpPr>
          <p:spPr bwMode="auto">
            <a:xfrm>
              <a:off x="2133" y="350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53" name="Rectangle 3753"/>
            <p:cNvSpPr>
              <a:spLocks noChangeAspect="1" noChangeArrowheads="1"/>
            </p:cNvSpPr>
            <p:nvPr/>
          </p:nvSpPr>
          <p:spPr bwMode="auto">
            <a:xfrm>
              <a:off x="2224" y="350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54" name="Rectangle 3754"/>
            <p:cNvSpPr>
              <a:spLocks noChangeAspect="1" noChangeArrowheads="1"/>
            </p:cNvSpPr>
            <p:nvPr/>
          </p:nvSpPr>
          <p:spPr bwMode="auto">
            <a:xfrm>
              <a:off x="2315" y="350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Bell MT" pitchFamily="18" charset="0"/>
              </a:endParaRPr>
            </a:p>
          </p:txBody>
        </p:sp>
      </p:grpSp>
      <p:sp>
        <p:nvSpPr>
          <p:cNvPr id="755" name="Rectangle 10"/>
          <p:cNvSpPr>
            <a:spLocks noChangeAspect="1" noChangeArrowheads="1"/>
          </p:cNvSpPr>
          <p:nvPr/>
        </p:nvSpPr>
        <p:spPr bwMode="auto">
          <a:xfrm>
            <a:off x="1347788" y="5421313"/>
            <a:ext cx="2519362" cy="179387"/>
          </a:xfrm>
          <a:prstGeom prst="rect">
            <a:avLst/>
          </a:prstGeom>
          <a:solidFill>
            <a:srgbClr val="99CC00"/>
          </a:solidFill>
          <a:ln w="12700" algn="ctr">
            <a:miter lim="800000"/>
            <a:headEnd/>
            <a:tailEnd/>
          </a:ln>
          <a:effectLst/>
          <a:scene3d>
            <a:camera prst="legacyObliqueTopLeft"/>
            <a:lightRig rig="legacyFlat3" dir="b"/>
          </a:scene3d>
          <a:sp3d extrusionH="2640000" prstMaterial="legacyMatte">
            <a:bevelT w="13500" h="13500" prst="angle"/>
            <a:bevelB w="13500" h="13500" prst="angle"/>
            <a:extrusionClr>
              <a:srgbClr val="99CC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>
              <a:latin typeface="Bell MT" pitchFamily="18" charset="0"/>
            </a:endParaRPr>
          </a:p>
        </p:txBody>
      </p:sp>
      <p:sp>
        <p:nvSpPr>
          <p:cNvPr id="756" name="AutoShape 1284"/>
          <p:cNvSpPr>
            <a:spLocks noChangeAspect="1" noChangeArrowheads="1"/>
          </p:cNvSpPr>
          <p:nvPr/>
        </p:nvSpPr>
        <p:spPr bwMode="auto">
          <a:xfrm>
            <a:off x="2044700" y="1803400"/>
            <a:ext cx="457200" cy="457200"/>
          </a:xfrm>
          <a:prstGeom prst="irregularSeal1">
            <a:avLst/>
          </a:prstGeom>
          <a:solidFill>
            <a:srgbClr val="FF0000">
              <a:alpha val="0"/>
            </a:srgbClr>
          </a:solidFill>
          <a:ln w="127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Bell MT" pitchFamily="18" charset="0"/>
            </a:endParaRPr>
          </a:p>
        </p:txBody>
      </p:sp>
      <p:sp>
        <p:nvSpPr>
          <p:cNvPr id="757" name="Line 1285"/>
          <p:cNvSpPr>
            <a:spLocks noChangeShapeType="1"/>
          </p:cNvSpPr>
          <p:nvPr/>
        </p:nvSpPr>
        <p:spPr bwMode="auto">
          <a:xfrm flipH="1">
            <a:off x="1917700" y="2286000"/>
            <a:ext cx="114300" cy="1079500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latin typeface="Bell MT" pitchFamily="18" charset="0"/>
            </a:endParaRPr>
          </a:p>
        </p:txBody>
      </p:sp>
      <p:sp>
        <p:nvSpPr>
          <p:cNvPr id="758" name="Line 1286"/>
          <p:cNvSpPr>
            <a:spLocks noChangeShapeType="1"/>
          </p:cNvSpPr>
          <p:nvPr/>
        </p:nvSpPr>
        <p:spPr bwMode="auto">
          <a:xfrm flipH="1">
            <a:off x="2062163" y="2303463"/>
            <a:ext cx="88900" cy="1079500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latin typeface="Bell MT" pitchFamily="18" charset="0"/>
            </a:endParaRPr>
          </a:p>
        </p:txBody>
      </p:sp>
      <p:sp>
        <p:nvSpPr>
          <p:cNvPr id="759" name="Line 1287"/>
          <p:cNvSpPr>
            <a:spLocks noChangeShapeType="1"/>
          </p:cNvSpPr>
          <p:nvPr/>
        </p:nvSpPr>
        <p:spPr bwMode="auto">
          <a:xfrm flipH="1">
            <a:off x="2193925" y="2320925"/>
            <a:ext cx="63500" cy="1066800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latin typeface="Bell MT" pitchFamily="18" charset="0"/>
            </a:endParaRPr>
          </a:p>
        </p:txBody>
      </p:sp>
      <p:grpSp>
        <p:nvGrpSpPr>
          <p:cNvPr id="760" name="Group 4211"/>
          <p:cNvGrpSpPr>
            <a:grpSpLocks/>
          </p:cNvGrpSpPr>
          <p:nvPr/>
        </p:nvGrpSpPr>
        <p:grpSpPr bwMode="auto">
          <a:xfrm>
            <a:off x="4970463" y="4721225"/>
            <a:ext cx="3457575" cy="947738"/>
            <a:chOff x="3131" y="2974"/>
            <a:chExt cx="2178" cy="597"/>
          </a:xfrm>
        </p:grpSpPr>
        <p:sp>
          <p:nvSpPr>
            <p:cNvPr id="761" name="Line 4212"/>
            <p:cNvSpPr>
              <a:spLocks noChangeShapeType="1"/>
            </p:cNvSpPr>
            <p:nvPr/>
          </p:nvSpPr>
          <p:spPr bwMode="auto">
            <a:xfrm>
              <a:off x="3131" y="2975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62" name="Line 4213"/>
            <p:cNvSpPr>
              <a:spLocks noChangeShapeType="1"/>
            </p:cNvSpPr>
            <p:nvPr/>
          </p:nvSpPr>
          <p:spPr bwMode="auto">
            <a:xfrm>
              <a:off x="3131" y="2975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63" name="Line 4214"/>
            <p:cNvSpPr>
              <a:spLocks noChangeShapeType="1"/>
            </p:cNvSpPr>
            <p:nvPr/>
          </p:nvSpPr>
          <p:spPr bwMode="auto">
            <a:xfrm>
              <a:off x="3149" y="2993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64" name="Line 4215"/>
            <p:cNvSpPr>
              <a:spLocks noChangeShapeType="1"/>
            </p:cNvSpPr>
            <p:nvPr/>
          </p:nvSpPr>
          <p:spPr bwMode="auto">
            <a:xfrm>
              <a:off x="3167" y="3011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65" name="Line 4216"/>
            <p:cNvSpPr>
              <a:spLocks noChangeShapeType="1"/>
            </p:cNvSpPr>
            <p:nvPr/>
          </p:nvSpPr>
          <p:spPr bwMode="auto">
            <a:xfrm>
              <a:off x="3185" y="3029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66" name="Line 4217"/>
            <p:cNvSpPr>
              <a:spLocks noChangeShapeType="1"/>
            </p:cNvSpPr>
            <p:nvPr/>
          </p:nvSpPr>
          <p:spPr bwMode="auto">
            <a:xfrm>
              <a:off x="3203" y="3047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67" name="Line 4218"/>
            <p:cNvSpPr>
              <a:spLocks noChangeShapeType="1"/>
            </p:cNvSpPr>
            <p:nvPr/>
          </p:nvSpPr>
          <p:spPr bwMode="auto">
            <a:xfrm>
              <a:off x="3221" y="3065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68" name="Line 4219"/>
            <p:cNvSpPr>
              <a:spLocks noChangeShapeType="1"/>
            </p:cNvSpPr>
            <p:nvPr/>
          </p:nvSpPr>
          <p:spPr bwMode="auto">
            <a:xfrm>
              <a:off x="3239" y="3083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69" name="Line 4220"/>
            <p:cNvSpPr>
              <a:spLocks noChangeShapeType="1"/>
            </p:cNvSpPr>
            <p:nvPr/>
          </p:nvSpPr>
          <p:spPr bwMode="auto">
            <a:xfrm>
              <a:off x="3257" y="3101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70" name="Line 4221"/>
            <p:cNvSpPr>
              <a:spLocks noChangeShapeType="1"/>
            </p:cNvSpPr>
            <p:nvPr/>
          </p:nvSpPr>
          <p:spPr bwMode="auto">
            <a:xfrm>
              <a:off x="3275" y="3119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71" name="Line 4222"/>
            <p:cNvSpPr>
              <a:spLocks noChangeShapeType="1"/>
            </p:cNvSpPr>
            <p:nvPr/>
          </p:nvSpPr>
          <p:spPr bwMode="auto">
            <a:xfrm>
              <a:off x="3293" y="3137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72" name="Line 4223"/>
            <p:cNvSpPr>
              <a:spLocks noChangeShapeType="1"/>
            </p:cNvSpPr>
            <p:nvPr/>
          </p:nvSpPr>
          <p:spPr bwMode="auto">
            <a:xfrm>
              <a:off x="3311" y="3155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73" name="Line 4224"/>
            <p:cNvSpPr>
              <a:spLocks noChangeShapeType="1"/>
            </p:cNvSpPr>
            <p:nvPr/>
          </p:nvSpPr>
          <p:spPr bwMode="auto">
            <a:xfrm>
              <a:off x="3329" y="3173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74" name="Line 4225"/>
            <p:cNvSpPr>
              <a:spLocks noChangeShapeType="1"/>
            </p:cNvSpPr>
            <p:nvPr/>
          </p:nvSpPr>
          <p:spPr bwMode="auto">
            <a:xfrm>
              <a:off x="3347" y="3191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75" name="Line 4226"/>
            <p:cNvSpPr>
              <a:spLocks noChangeShapeType="1"/>
            </p:cNvSpPr>
            <p:nvPr/>
          </p:nvSpPr>
          <p:spPr bwMode="auto">
            <a:xfrm>
              <a:off x="3365" y="3209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76" name="Line 4227"/>
            <p:cNvSpPr>
              <a:spLocks noChangeShapeType="1"/>
            </p:cNvSpPr>
            <p:nvPr/>
          </p:nvSpPr>
          <p:spPr bwMode="auto">
            <a:xfrm>
              <a:off x="3383" y="3227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77" name="Line 4228"/>
            <p:cNvSpPr>
              <a:spLocks noChangeShapeType="1"/>
            </p:cNvSpPr>
            <p:nvPr/>
          </p:nvSpPr>
          <p:spPr bwMode="auto">
            <a:xfrm>
              <a:off x="3401" y="3245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78" name="Line 4229"/>
            <p:cNvSpPr>
              <a:spLocks noChangeShapeType="1"/>
            </p:cNvSpPr>
            <p:nvPr/>
          </p:nvSpPr>
          <p:spPr bwMode="auto">
            <a:xfrm>
              <a:off x="3419" y="3263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79" name="Line 4230"/>
            <p:cNvSpPr>
              <a:spLocks noChangeShapeType="1"/>
            </p:cNvSpPr>
            <p:nvPr/>
          </p:nvSpPr>
          <p:spPr bwMode="auto">
            <a:xfrm>
              <a:off x="3437" y="3281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80" name="Line 4231"/>
            <p:cNvSpPr>
              <a:spLocks noChangeShapeType="1"/>
            </p:cNvSpPr>
            <p:nvPr/>
          </p:nvSpPr>
          <p:spPr bwMode="auto">
            <a:xfrm>
              <a:off x="3455" y="3299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81" name="Line 4232"/>
            <p:cNvSpPr>
              <a:spLocks noChangeShapeType="1"/>
            </p:cNvSpPr>
            <p:nvPr/>
          </p:nvSpPr>
          <p:spPr bwMode="auto">
            <a:xfrm>
              <a:off x="3473" y="3317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82" name="Line 4233"/>
            <p:cNvSpPr>
              <a:spLocks noChangeShapeType="1"/>
            </p:cNvSpPr>
            <p:nvPr/>
          </p:nvSpPr>
          <p:spPr bwMode="auto">
            <a:xfrm>
              <a:off x="3491" y="3335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83" name="Line 4234"/>
            <p:cNvSpPr>
              <a:spLocks noChangeShapeType="1"/>
            </p:cNvSpPr>
            <p:nvPr/>
          </p:nvSpPr>
          <p:spPr bwMode="auto">
            <a:xfrm>
              <a:off x="3509" y="3353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84" name="Line 4235"/>
            <p:cNvSpPr>
              <a:spLocks noChangeShapeType="1"/>
            </p:cNvSpPr>
            <p:nvPr/>
          </p:nvSpPr>
          <p:spPr bwMode="auto">
            <a:xfrm>
              <a:off x="3527" y="3371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85" name="Line 4236"/>
            <p:cNvSpPr>
              <a:spLocks noChangeShapeType="1"/>
            </p:cNvSpPr>
            <p:nvPr/>
          </p:nvSpPr>
          <p:spPr bwMode="auto">
            <a:xfrm>
              <a:off x="3545" y="3389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86" name="Line 4237"/>
            <p:cNvSpPr>
              <a:spLocks noChangeShapeType="1"/>
            </p:cNvSpPr>
            <p:nvPr/>
          </p:nvSpPr>
          <p:spPr bwMode="auto">
            <a:xfrm>
              <a:off x="3563" y="3407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87" name="Line 4238"/>
            <p:cNvSpPr>
              <a:spLocks noChangeShapeType="1"/>
            </p:cNvSpPr>
            <p:nvPr/>
          </p:nvSpPr>
          <p:spPr bwMode="auto">
            <a:xfrm>
              <a:off x="3581" y="3425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88" name="Line 4239"/>
            <p:cNvSpPr>
              <a:spLocks noChangeShapeType="1"/>
            </p:cNvSpPr>
            <p:nvPr/>
          </p:nvSpPr>
          <p:spPr bwMode="auto">
            <a:xfrm>
              <a:off x="3599" y="3443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89" name="Line 4240"/>
            <p:cNvSpPr>
              <a:spLocks noChangeShapeType="1"/>
            </p:cNvSpPr>
            <p:nvPr/>
          </p:nvSpPr>
          <p:spPr bwMode="auto">
            <a:xfrm>
              <a:off x="3617" y="3461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90" name="Line 4241"/>
            <p:cNvSpPr>
              <a:spLocks noChangeShapeType="1"/>
            </p:cNvSpPr>
            <p:nvPr/>
          </p:nvSpPr>
          <p:spPr bwMode="auto">
            <a:xfrm>
              <a:off x="3635" y="3479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91" name="Line 4242"/>
            <p:cNvSpPr>
              <a:spLocks noChangeShapeType="1"/>
            </p:cNvSpPr>
            <p:nvPr/>
          </p:nvSpPr>
          <p:spPr bwMode="auto">
            <a:xfrm>
              <a:off x="3653" y="3497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92" name="Line 4243"/>
            <p:cNvSpPr>
              <a:spLocks noChangeShapeType="1"/>
            </p:cNvSpPr>
            <p:nvPr/>
          </p:nvSpPr>
          <p:spPr bwMode="auto">
            <a:xfrm>
              <a:off x="3671" y="3515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93" name="Line 4244"/>
            <p:cNvSpPr>
              <a:spLocks noChangeShapeType="1"/>
            </p:cNvSpPr>
            <p:nvPr/>
          </p:nvSpPr>
          <p:spPr bwMode="auto">
            <a:xfrm>
              <a:off x="3689" y="3533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94" name="Line 4245"/>
            <p:cNvSpPr>
              <a:spLocks noChangeShapeType="1"/>
            </p:cNvSpPr>
            <p:nvPr/>
          </p:nvSpPr>
          <p:spPr bwMode="auto">
            <a:xfrm>
              <a:off x="3707" y="3551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95" name="Line 4246"/>
            <p:cNvSpPr>
              <a:spLocks noChangeShapeType="1"/>
            </p:cNvSpPr>
            <p:nvPr/>
          </p:nvSpPr>
          <p:spPr bwMode="auto">
            <a:xfrm>
              <a:off x="3725" y="3569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96" name="Line 4247"/>
            <p:cNvSpPr>
              <a:spLocks noChangeShapeType="1"/>
            </p:cNvSpPr>
            <p:nvPr/>
          </p:nvSpPr>
          <p:spPr bwMode="auto">
            <a:xfrm>
              <a:off x="3153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97" name="Line 4248"/>
            <p:cNvSpPr>
              <a:spLocks noChangeShapeType="1"/>
            </p:cNvSpPr>
            <p:nvPr/>
          </p:nvSpPr>
          <p:spPr bwMode="auto">
            <a:xfrm>
              <a:off x="3176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98" name="Line 4249"/>
            <p:cNvSpPr>
              <a:spLocks noChangeShapeType="1"/>
            </p:cNvSpPr>
            <p:nvPr/>
          </p:nvSpPr>
          <p:spPr bwMode="auto">
            <a:xfrm>
              <a:off x="3199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799" name="Line 4250"/>
            <p:cNvSpPr>
              <a:spLocks noChangeShapeType="1"/>
            </p:cNvSpPr>
            <p:nvPr/>
          </p:nvSpPr>
          <p:spPr bwMode="auto">
            <a:xfrm>
              <a:off x="3222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00" name="Line 4251"/>
            <p:cNvSpPr>
              <a:spLocks noChangeShapeType="1"/>
            </p:cNvSpPr>
            <p:nvPr/>
          </p:nvSpPr>
          <p:spPr bwMode="auto">
            <a:xfrm>
              <a:off x="3245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01" name="Line 4252"/>
            <p:cNvSpPr>
              <a:spLocks noChangeShapeType="1"/>
            </p:cNvSpPr>
            <p:nvPr/>
          </p:nvSpPr>
          <p:spPr bwMode="auto">
            <a:xfrm>
              <a:off x="3268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02" name="Line 4253"/>
            <p:cNvSpPr>
              <a:spLocks noChangeShapeType="1"/>
            </p:cNvSpPr>
            <p:nvPr/>
          </p:nvSpPr>
          <p:spPr bwMode="auto">
            <a:xfrm>
              <a:off x="3291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03" name="Line 4254"/>
            <p:cNvSpPr>
              <a:spLocks noChangeShapeType="1"/>
            </p:cNvSpPr>
            <p:nvPr/>
          </p:nvSpPr>
          <p:spPr bwMode="auto">
            <a:xfrm>
              <a:off x="3314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04" name="Line 4255"/>
            <p:cNvSpPr>
              <a:spLocks noChangeShapeType="1"/>
            </p:cNvSpPr>
            <p:nvPr/>
          </p:nvSpPr>
          <p:spPr bwMode="auto">
            <a:xfrm>
              <a:off x="3337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05" name="Line 4256"/>
            <p:cNvSpPr>
              <a:spLocks noChangeShapeType="1"/>
            </p:cNvSpPr>
            <p:nvPr/>
          </p:nvSpPr>
          <p:spPr bwMode="auto">
            <a:xfrm>
              <a:off x="3360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06" name="Line 4257"/>
            <p:cNvSpPr>
              <a:spLocks noChangeShapeType="1"/>
            </p:cNvSpPr>
            <p:nvPr/>
          </p:nvSpPr>
          <p:spPr bwMode="auto">
            <a:xfrm>
              <a:off x="3383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07" name="Line 4258"/>
            <p:cNvSpPr>
              <a:spLocks noChangeShapeType="1"/>
            </p:cNvSpPr>
            <p:nvPr/>
          </p:nvSpPr>
          <p:spPr bwMode="auto">
            <a:xfrm>
              <a:off x="3406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08" name="Line 4259"/>
            <p:cNvSpPr>
              <a:spLocks noChangeShapeType="1"/>
            </p:cNvSpPr>
            <p:nvPr/>
          </p:nvSpPr>
          <p:spPr bwMode="auto">
            <a:xfrm>
              <a:off x="3429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09" name="Line 4260"/>
            <p:cNvSpPr>
              <a:spLocks noChangeShapeType="1"/>
            </p:cNvSpPr>
            <p:nvPr/>
          </p:nvSpPr>
          <p:spPr bwMode="auto">
            <a:xfrm>
              <a:off x="3452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10" name="Line 4261"/>
            <p:cNvSpPr>
              <a:spLocks noChangeShapeType="1"/>
            </p:cNvSpPr>
            <p:nvPr/>
          </p:nvSpPr>
          <p:spPr bwMode="auto">
            <a:xfrm>
              <a:off x="3475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11" name="Line 4262"/>
            <p:cNvSpPr>
              <a:spLocks noChangeShapeType="1"/>
            </p:cNvSpPr>
            <p:nvPr/>
          </p:nvSpPr>
          <p:spPr bwMode="auto">
            <a:xfrm>
              <a:off x="3498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12" name="Line 4263"/>
            <p:cNvSpPr>
              <a:spLocks noChangeShapeType="1"/>
            </p:cNvSpPr>
            <p:nvPr/>
          </p:nvSpPr>
          <p:spPr bwMode="auto">
            <a:xfrm>
              <a:off x="3521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13" name="Line 4264"/>
            <p:cNvSpPr>
              <a:spLocks noChangeShapeType="1"/>
            </p:cNvSpPr>
            <p:nvPr/>
          </p:nvSpPr>
          <p:spPr bwMode="auto">
            <a:xfrm>
              <a:off x="3544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14" name="Line 4265"/>
            <p:cNvSpPr>
              <a:spLocks noChangeShapeType="1"/>
            </p:cNvSpPr>
            <p:nvPr/>
          </p:nvSpPr>
          <p:spPr bwMode="auto">
            <a:xfrm>
              <a:off x="3567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15" name="Line 4266"/>
            <p:cNvSpPr>
              <a:spLocks noChangeShapeType="1"/>
            </p:cNvSpPr>
            <p:nvPr/>
          </p:nvSpPr>
          <p:spPr bwMode="auto">
            <a:xfrm>
              <a:off x="3590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16" name="Line 4267"/>
            <p:cNvSpPr>
              <a:spLocks noChangeShapeType="1"/>
            </p:cNvSpPr>
            <p:nvPr/>
          </p:nvSpPr>
          <p:spPr bwMode="auto">
            <a:xfrm>
              <a:off x="3613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17" name="Line 4268"/>
            <p:cNvSpPr>
              <a:spLocks noChangeShapeType="1"/>
            </p:cNvSpPr>
            <p:nvPr/>
          </p:nvSpPr>
          <p:spPr bwMode="auto">
            <a:xfrm>
              <a:off x="3636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18" name="Line 4269"/>
            <p:cNvSpPr>
              <a:spLocks noChangeShapeType="1"/>
            </p:cNvSpPr>
            <p:nvPr/>
          </p:nvSpPr>
          <p:spPr bwMode="auto">
            <a:xfrm>
              <a:off x="3659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19" name="Line 4270"/>
            <p:cNvSpPr>
              <a:spLocks noChangeShapeType="1"/>
            </p:cNvSpPr>
            <p:nvPr/>
          </p:nvSpPr>
          <p:spPr bwMode="auto">
            <a:xfrm>
              <a:off x="3682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20" name="Line 4271"/>
            <p:cNvSpPr>
              <a:spLocks noChangeShapeType="1"/>
            </p:cNvSpPr>
            <p:nvPr/>
          </p:nvSpPr>
          <p:spPr bwMode="auto">
            <a:xfrm>
              <a:off x="3705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21" name="Line 4272"/>
            <p:cNvSpPr>
              <a:spLocks noChangeShapeType="1"/>
            </p:cNvSpPr>
            <p:nvPr/>
          </p:nvSpPr>
          <p:spPr bwMode="auto">
            <a:xfrm>
              <a:off x="3728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22" name="Line 4273"/>
            <p:cNvSpPr>
              <a:spLocks noChangeShapeType="1"/>
            </p:cNvSpPr>
            <p:nvPr/>
          </p:nvSpPr>
          <p:spPr bwMode="auto">
            <a:xfrm>
              <a:off x="3751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23" name="Line 4274"/>
            <p:cNvSpPr>
              <a:spLocks noChangeShapeType="1"/>
            </p:cNvSpPr>
            <p:nvPr/>
          </p:nvSpPr>
          <p:spPr bwMode="auto">
            <a:xfrm>
              <a:off x="3774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24" name="Line 4275"/>
            <p:cNvSpPr>
              <a:spLocks noChangeShapeType="1"/>
            </p:cNvSpPr>
            <p:nvPr/>
          </p:nvSpPr>
          <p:spPr bwMode="auto">
            <a:xfrm>
              <a:off x="3797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25" name="Line 4276"/>
            <p:cNvSpPr>
              <a:spLocks noChangeShapeType="1"/>
            </p:cNvSpPr>
            <p:nvPr/>
          </p:nvSpPr>
          <p:spPr bwMode="auto">
            <a:xfrm>
              <a:off x="3820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26" name="Line 4277"/>
            <p:cNvSpPr>
              <a:spLocks noChangeShapeType="1"/>
            </p:cNvSpPr>
            <p:nvPr/>
          </p:nvSpPr>
          <p:spPr bwMode="auto">
            <a:xfrm>
              <a:off x="3843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27" name="Line 4278"/>
            <p:cNvSpPr>
              <a:spLocks noChangeShapeType="1"/>
            </p:cNvSpPr>
            <p:nvPr/>
          </p:nvSpPr>
          <p:spPr bwMode="auto">
            <a:xfrm>
              <a:off x="3866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28" name="Line 4279"/>
            <p:cNvSpPr>
              <a:spLocks noChangeShapeType="1"/>
            </p:cNvSpPr>
            <p:nvPr/>
          </p:nvSpPr>
          <p:spPr bwMode="auto">
            <a:xfrm>
              <a:off x="3889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29" name="Line 4280"/>
            <p:cNvSpPr>
              <a:spLocks noChangeShapeType="1"/>
            </p:cNvSpPr>
            <p:nvPr/>
          </p:nvSpPr>
          <p:spPr bwMode="auto">
            <a:xfrm>
              <a:off x="3912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30" name="Line 4281"/>
            <p:cNvSpPr>
              <a:spLocks noChangeShapeType="1"/>
            </p:cNvSpPr>
            <p:nvPr/>
          </p:nvSpPr>
          <p:spPr bwMode="auto">
            <a:xfrm>
              <a:off x="3935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31" name="Line 4282"/>
            <p:cNvSpPr>
              <a:spLocks noChangeShapeType="1"/>
            </p:cNvSpPr>
            <p:nvPr/>
          </p:nvSpPr>
          <p:spPr bwMode="auto">
            <a:xfrm>
              <a:off x="3958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32" name="Line 4283"/>
            <p:cNvSpPr>
              <a:spLocks noChangeShapeType="1"/>
            </p:cNvSpPr>
            <p:nvPr/>
          </p:nvSpPr>
          <p:spPr bwMode="auto">
            <a:xfrm>
              <a:off x="3981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33" name="Line 4284"/>
            <p:cNvSpPr>
              <a:spLocks noChangeShapeType="1"/>
            </p:cNvSpPr>
            <p:nvPr/>
          </p:nvSpPr>
          <p:spPr bwMode="auto">
            <a:xfrm>
              <a:off x="4004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34" name="Line 4285"/>
            <p:cNvSpPr>
              <a:spLocks noChangeShapeType="1"/>
            </p:cNvSpPr>
            <p:nvPr/>
          </p:nvSpPr>
          <p:spPr bwMode="auto">
            <a:xfrm>
              <a:off x="4027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35" name="Line 4286"/>
            <p:cNvSpPr>
              <a:spLocks noChangeShapeType="1"/>
            </p:cNvSpPr>
            <p:nvPr/>
          </p:nvSpPr>
          <p:spPr bwMode="auto">
            <a:xfrm>
              <a:off x="4050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36" name="Line 4287"/>
            <p:cNvSpPr>
              <a:spLocks noChangeShapeType="1"/>
            </p:cNvSpPr>
            <p:nvPr/>
          </p:nvSpPr>
          <p:spPr bwMode="auto">
            <a:xfrm>
              <a:off x="4073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37" name="Line 4288"/>
            <p:cNvSpPr>
              <a:spLocks noChangeShapeType="1"/>
            </p:cNvSpPr>
            <p:nvPr/>
          </p:nvSpPr>
          <p:spPr bwMode="auto">
            <a:xfrm>
              <a:off x="4096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38" name="Line 4289"/>
            <p:cNvSpPr>
              <a:spLocks noChangeShapeType="1"/>
            </p:cNvSpPr>
            <p:nvPr/>
          </p:nvSpPr>
          <p:spPr bwMode="auto">
            <a:xfrm>
              <a:off x="4119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39" name="Line 4290"/>
            <p:cNvSpPr>
              <a:spLocks noChangeShapeType="1"/>
            </p:cNvSpPr>
            <p:nvPr/>
          </p:nvSpPr>
          <p:spPr bwMode="auto">
            <a:xfrm>
              <a:off x="4142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40" name="Line 4291"/>
            <p:cNvSpPr>
              <a:spLocks noChangeShapeType="1"/>
            </p:cNvSpPr>
            <p:nvPr/>
          </p:nvSpPr>
          <p:spPr bwMode="auto">
            <a:xfrm>
              <a:off x="4165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41" name="Line 4292"/>
            <p:cNvSpPr>
              <a:spLocks noChangeShapeType="1"/>
            </p:cNvSpPr>
            <p:nvPr/>
          </p:nvSpPr>
          <p:spPr bwMode="auto">
            <a:xfrm>
              <a:off x="4188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42" name="Line 4293"/>
            <p:cNvSpPr>
              <a:spLocks noChangeShapeType="1"/>
            </p:cNvSpPr>
            <p:nvPr/>
          </p:nvSpPr>
          <p:spPr bwMode="auto">
            <a:xfrm>
              <a:off x="4211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43" name="Line 4294"/>
            <p:cNvSpPr>
              <a:spLocks noChangeShapeType="1"/>
            </p:cNvSpPr>
            <p:nvPr/>
          </p:nvSpPr>
          <p:spPr bwMode="auto">
            <a:xfrm>
              <a:off x="4234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44" name="Line 4295"/>
            <p:cNvSpPr>
              <a:spLocks noChangeShapeType="1"/>
            </p:cNvSpPr>
            <p:nvPr/>
          </p:nvSpPr>
          <p:spPr bwMode="auto">
            <a:xfrm>
              <a:off x="4257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45" name="Line 4296"/>
            <p:cNvSpPr>
              <a:spLocks noChangeShapeType="1"/>
            </p:cNvSpPr>
            <p:nvPr/>
          </p:nvSpPr>
          <p:spPr bwMode="auto">
            <a:xfrm>
              <a:off x="4280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46" name="Line 4297"/>
            <p:cNvSpPr>
              <a:spLocks noChangeShapeType="1"/>
            </p:cNvSpPr>
            <p:nvPr/>
          </p:nvSpPr>
          <p:spPr bwMode="auto">
            <a:xfrm>
              <a:off x="4303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47" name="Line 4298"/>
            <p:cNvSpPr>
              <a:spLocks noChangeShapeType="1"/>
            </p:cNvSpPr>
            <p:nvPr/>
          </p:nvSpPr>
          <p:spPr bwMode="auto">
            <a:xfrm>
              <a:off x="4326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48" name="Line 4299"/>
            <p:cNvSpPr>
              <a:spLocks noChangeShapeType="1"/>
            </p:cNvSpPr>
            <p:nvPr/>
          </p:nvSpPr>
          <p:spPr bwMode="auto">
            <a:xfrm>
              <a:off x="4349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49" name="Line 4300"/>
            <p:cNvSpPr>
              <a:spLocks noChangeShapeType="1"/>
            </p:cNvSpPr>
            <p:nvPr/>
          </p:nvSpPr>
          <p:spPr bwMode="auto">
            <a:xfrm>
              <a:off x="4372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50" name="Line 4301"/>
            <p:cNvSpPr>
              <a:spLocks noChangeShapeType="1"/>
            </p:cNvSpPr>
            <p:nvPr/>
          </p:nvSpPr>
          <p:spPr bwMode="auto">
            <a:xfrm>
              <a:off x="4395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51" name="Line 4302"/>
            <p:cNvSpPr>
              <a:spLocks noChangeShapeType="1"/>
            </p:cNvSpPr>
            <p:nvPr/>
          </p:nvSpPr>
          <p:spPr bwMode="auto">
            <a:xfrm>
              <a:off x="4418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52" name="Line 4303"/>
            <p:cNvSpPr>
              <a:spLocks noChangeShapeType="1"/>
            </p:cNvSpPr>
            <p:nvPr/>
          </p:nvSpPr>
          <p:spPr bwMode="auto">
            <a:xfrm>
              <a:off x="4441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53" name="Line 4304"/>
            <p:cNvSpPr>
              <a:spLocks noChangeShapeType="1"/>
            </p:cNvSpPr>
            <p:nvPr/>
          </p:nvSpPr>
          <p:spPr bwMode="auto">
            <a:xfrm>
              <a:off x="4464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54" name="Line 4305"/>
            <p:cNvSpPr>
              <a:spLocks noChangeShapeType="1"/>
            </p:cNvSpPr>
            <p:nvPr/>
          </p:nvSpPr>
          <p:spPr bwMode="auto">
            <a:xfrm>
              <a:off x="4487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55" name="Line 4306"/>
            <p:cNvSpPr>
              <a:spLocks noChangeShapeType="1"/>
            </p:cNvSpPr>
            <p:nvPr/>
          </p:nvSpPr>
          <p:spPr bwMode="auto">
            <a:xfrm>
              <a:off x="4510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56" name="Line 4307"/>
            <p:cNvSpPr>
              <a:spLocks noChangeShapeType="1"/>
            </p:cNvSpPr>
            <p:nvPr/>
          </p:nvSpPr>
          <p:spPr bwMode="auto">
            <a:xfrm>
              <a:off x="4533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57" name="Line 4308"/>
            <p:cNvSpPr>
              <a:spLocks noChangeShapeType="1"/>
            </p:cNvSpPr>
            <p:nvPr/>
          </p:nvSpPr>
          <p:spPr bwMode="auto">
            <a:xfrm>
              <a:off x="4556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58" name="Line 4309"/>
            <p:cNvSpPr>
              <a:spLocks noChangeShapeType="1"/>
            </p:cNvSpPr>
            <p:nvPr/>
          </p:nvSpPr>
          <p:spPr bwMode="auto">
            <a:xfrm>
              <a:off x="4579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59" name="Line 4310"/>
            <p:cNvSpPr>
              <a:spLocks noChangeShapeType="1"/>
            </p:cNvSpPr>
            <p:nvPr/>
          </p:nvSpPr>
          <p:spPr bwMode="auto">
            <a:xfrm>
              <a:off x="4602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60" name="Line 4311"/>
            <p:cNvSpPr>
              <a:spLocks noChangeShapeType="1"/>
            </p:cNvSpPr>
            <p:nvPr/>
          </p:nvSpPr>
          <p:spPr bwMode="auto">
            <a:xfrm>
              <a:off x="4625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61" name="Line 4312"/>
            <p:cNvSpPr>
              <a:spLocks noChangeShapeType="1"/>
            </p:cNvSpPr>
            <p:nvPr/>
          </p:nvSpPr>
          <p:spPr bwMode="auto">
            <a:xfrm>
              <a:off x="4648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62" name="Line 4313"/>
            <p:cNvSpPr>
              <a:spLocks noChangeShapeType="1"/>
            </p:cNvSpPr>
            <p:nvPr/>
          </p:nvSpPr>
          <p:spPr bwMode="auto">
            <a:xfrm>
              <a:off x="4671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63" name="Line 4314"/>
            <p:cNvSpPr>
              <a:spLocks noChangeShapeType="1"/>
            </p:cNvSpPr>
            <p:nvPr/>
          </p:nvSpPr>
          <p:spPr bwMode="auto">
            <a:xfrm>
              <a:off x="4694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64" name="Line 4315"/>
            <p:cNvSpPr>
              <a:spLocks noChangeShapeType="1"/>
            </p:cNvSpPr>
            <p:nvPr/>
          </p:nvSpPr>
          <p:spPr bwMode="auto">
            <a:xfrm>
              <a:off x="4713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</p:grpSp>
      <p:sp>
        <p:nvSpPr>
          <p:cNvPr id="865" name="Line 1288"/>
          <p:cNvSpPr>
            <a:spLocks noChangeShapeType="1"/>
          </p:cNvSpPr>
          <p:nvPr/>
        </p:nvSpPr>
        <p:spPr bwMode="auto">
          <a:xfrm flipH="1">
            <a:off x="2325688" y="2312988"/>
            <a:ext cx="38100" cy="1092200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latin typeface="Bell MT" pitchFamily="18" charset="0"/>
            </a:endParaRPr>
          </a:p>
        </p:txBody>
      </p:sp>
      <p:sp>
        <p:nvSpPr>
          <p:cNvPr id="866" name="Line 1289"/>
          <p:cNvSpPr>
            <a:spLocks noChangeShapeType="1"/>
          </p:cNvSpPr>
          <p:nvPr/>
        </p:nvSpPr>
        <p:spPr bwMode="auto">
          <a:xfrm>
            <a:off x="2432050" y="2305050"/>
            <a:ext cx="38100" cy="1079500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latin typeface="Bell MT" pitchFamily="18" charset="0"/>
            </a:endParaRPr>
          </a:p>
        </p:txBody>
      </p:sp>
      <p:pic>
        <p:nvPicPr>
          <p:cNvPr id="867" name="Picture 1312" descr="MCj0343365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75" y="3365500"/>
            <a:ext cx="1820863" cy="182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8" name="Line 1313"/>
          <p:cNvSpPr>
            <a:spLocks noChangeShapeType="1"/>
          </p:cNvSpPr>
          <p:nvPr/>
        </p:nvSpPr>
        <p:spPr bwMode="auto">
          <a:xfrm flipH="1">
            <a:off x="1795463" y="2214563"/>
            <a:ext cx="152400" cy="1130300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latin typeface="Bell MT" pitchFamily="18" charset="0"/>
            </a:endParaRPr>
          </a:p>
        </p:txBody>
      </p:sp>
      <p:sp>
        <p:nvSpPr>
          <p:cNvPr id="869" name="Line 1315"/>
          <p:cNvSpPr>
            <a:spLocks noChangeShapeType="1"/>
          </p:cNvSpPr>
          <p:nvPr/>
        </p:nvSpPr>
        <p:spPr bwMode="auto">
          <a:xfrm>
            <a:off x="2525713" y="2246313"/>
            <a:ext cx="76200" cy="1092200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latin typeface="Bell MT" pitchFamily="18" charset="0"/>
            </a:endParaRPr>
          </a:p>
        </p:txBody>
      </p:sp>
      <p:grpSp>
        <p:nvGrpSpPr>
          <p:cNvPr id="870" name="Group 1324"/>
          <p:cNvGrpSpPr>
            <a:grpSpLocks/>
          </p:cNvGrpSpPr>
          <p:nvPr/>
        </p:nvGrpSpPr>
        <p:grpSpPr bwMode="auto">
          <a:xfrm>
            <a:off x="3697286" y="5486400"/>
            <a:ext cx="765174" cy="857250"/>
            <a:chOff x="2441" y="3480"/>
            <a:chExt cx="482" cy="540"/>
          </a:xfrm>
        </p:grpSpPr>
        <p:sp>
          <p:nvSpPr>
            <p:cNvPr id="871" name="Line 1238"/>
            <p:cNvSpPr>
              <a:spLocks noChangeShapeType="1"/>
            </p:cNvSpPr>
            <p:nvPr/>
          </p:nvSpPr>
          <p:spPr bwMode="auto">
            <a:xfrm flipH="1">
              <a:off x="2508" y="3732"/>
              <a:ext cx="0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72" name="Line 1240"/>
            <p:cNvSpPr>
              <a:spLocks noChangeShapeType="1"/>
            </p:cNvSpPr>
            <p:nvPr/>
          </p:nvSpPr>
          <p:spPr bwMode="auto">
            <a:xfrm flipV="1">
              <a:off x="2508" y="3876"/>
              <a:ext cx="22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73" name="Line 1242"/>
            <p:cNvSpPr>
              <a:spLocks noChangeShapeType="1"/>
            </p:cNvSpPr>
            <p:nvPr/>
          </p:nvSpPr>
          <p:spPr bwMode="auto">
            <a:xfrm>
              <a:off x="2487" y="3987"/>
              <a:ext cx="4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74" name="Line 1243"/>
            <p:cNvSpPr>
              <a:spLocks noChangeShapeType="1"/>
            </p:cNvSpPr>
            <p:nvPr/>
          </p:nvSpPr>
          <p:spPr bwMode="auto">
            <a:xfrm>
              <a:off x="2464" y="3959"/>
              <a:ext cx="9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75" name="Line 1244"/>
            <p:cNvSpPr>
              <a:spLocks noChangeShapeType="1"/>
            </p:cNvSpPr>
            <p:nvPr/>
          </p:nvSpPr>
          <p:spPr bwMode="auto">
            <a:xfrm>
              <a:off x="2441" y="3931"/>
              <a:ext cx="13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76" name="Line 1316"/>
            <p:cNvSpPr>
              <a:spLocks noChangeShapeType="1"/>
            </p:cNvSpPr>
            <p:nvPr/>
          </p:nvSpPr>
          <p:spPr bwMode="auto">
            <a:xfrm>
              <a:off x="2552" y="3480"/>
              <a:ext cx="18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77" name="Line 1317"/>
            <p:cNvSpPr>
              <a:spLocks noChangeShapeType="1"/>
            </p:cNvSpPr>
            <p:nvPr/>
          </p:nvSpPr>
          <p:spPr bwMode="auto">
            <a:xfrm flipH="1" flipV="1">
              <a:off x="2728" y="3704"/>
              <a:ext cx="0" cy="17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78" name="Line 1318"/>
            <p:cNvSpPr>
              <a:spLocks noChangeShapeType="1"/>
            </p:cNvSpPr>
            <p:nvPr/>
          </p:nvSpPr>
          <p:spPr bwMode="auto">
            <a:xfrm flipH="1" flipV="1">
              <a:off x="2731" y="3483"/>
              <a:ext cx="0" cy="17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79" name="Line 1319"/>
            <p:cNvSpPr>
              <a:spLocks noChangeShapeType="1"/>
            </p:cNvSpPr>
            <p:nvPr/>
          </p:nvSpPr>
          <p:spPr bwMode="auto">
            <a:xfrm>
              <a:off x="2656" y="3648"/>
              <a:ext cx="15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80" name="Line 1320"/>
            <p:cNvSpPr>
              <a:spLocks noChangeShapeType="1"/>
            </p:cNvSpPr>
            <p:nvPr/>
          </p:nvSpPr>
          <p:spPr bwMode="auto">
            <a:xfrm>
              <a:off x="2691" y="3699"/>
              <a:ext cx="7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81" name="Text Box 1322"/>
            <p:cNvSpPr txBox="1">
              <a:spLocks noChangeArrowheads="1"/>
            </p:cNvSpPr>
            <p:nvPr/>
          </p:nvSpPr>
          <p:spPr bwMode="auto">
            <a:xfrm>
              <a:off x="2742" y="3510"/>
              <a:ext cx="181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latin typeface="Bell MT" pitchFamily="18" charset="0"/>
                </a:rPr>
                <a:t>+</a:t>
              </a:r>
            </a:p>
          </p:txBody>
        </p:sp>
        <p:sp>
          <p:nvSpPr>
            <p:cNvPr id="882" name="Text Box 1323"/>
            <p:cNvSpPr txBox="1">
              <a:spLocks noChangeArrowheads="1"/>
            </p:cNvSpPr>
            <p:nvPr/>
          </p:nvSpPr>
          <p:spPr bwMode="auto">
            <a:xfrm>
              <a:off x="2743" y="3658"/>
              <a:ext cx="15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latin typeface="Bell MT" pitchFamily="18" charset="0"/>
                </a:rPr>
                <a:t>-</a:t>
              </a:r>
            </a:p>
          </p:txBody>
        </p:sp>
      </p:grpSp>
      <p:grpSp>
        <p:nvGrpSpPr>
          <p:cNvPr id="883" name="Group 1347"/>
          <p:cNvGrpSpPr>
            <a:grpSpLocks/>
          </p:cNvGrpSpPr>
          <p:nvPr/>
        </p:nvGrpSpPr>
        <p:grpSpPr bwMode="auto">
          <a:xfrm>
            <a:off x="8223254" y="2320925"/>
            <a:ext cx="947738" cy="4027488"/>
            <a:chOff x="5124" y="1438"/>
            <a:chExt cx="597" cy="2537"/>
          </a:xfrm>
        </p:grpSpPr>
        <p:sp>
          <p:nvSpPr>
            <p:cNvPr id="884" name="Text Box 1343"/>
            <p:cNvSpPr txBox="1">
              <a:spLocks noChangeArrowheads="1"/>
            </p:cNvSpPr>
            <p:nvPr/>
          </p:nvSpPr>
          <p:spPr bwMode="auto">
            <a:xfrm>
              <a:off x="5540" y="2100"/>
              <a:ext cx="181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latin typeface="Bell MT" pitchFamily="18" charset="0"/>
                </a:rPr>
                <a:t>+</a:t>
              </a:r>
            </a:p>
          </p:txBody>
        </p:sp>
        <p:sp>
          <p:nvSpPr>
            <p:cNvPr id="885" name="Text Box 1344"/>
            <p:cNvSpPr txBox="1">
              <a:spLocks noChangeArrowheads="1"/>
            </p:cNvSpPr>
            <p:nvPr/>
          </p:nvSpPr>
          <p:spPr bwMode="auto">
            <a:xfrm>
              <a:off x="5541" y="2248"/>
              <a:ext cx="15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latin typeface="Bell MT" pitchFamily="18" charset="0"/>
                </a:rPr>
                <a:t>-</a:t>
              </a:r>
            </a:p>
          </p:txBody>
        </p:sp>
        <p:sp>
          <p:nvSpPr>
            <p:cNvPr id="886" name="Line 1326"/>
            <p:cNvSpPr>
              <a:spLocks noChangeShapeType="1"/>
            </p:cNvSpPr>
            <p:nvPr/>
          </p:nvSpPr>
          <p:spPr bwMode="auto">
            <a:xfrm flipH="1">
              <a:off x="5191" y="3687"/>
              <a:ext cx="0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87" name="Line 1327"/>
            <p:cNvSpPr>
              <a:spLocks noChangeShapeType="1"/>
            </p:cNvSpPr>
            <p:nvPr/>
          </p:nvSpPr>
          <p:spPr bwMode="auto">
            <a:xfrm flipV="1">
              <a:off x="5191" y="3831"/>
              <a:ext cx="34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88" name="Line 1328"/>
            <p:cNvSpPr>
              <a:spLocks noChangeShapeType="1"/>
            </p:cNvSpPr>
            <p:nvPr/>
          </p:nvSpPr>
          <p:spPr bwMode="auto">
            <a:xfrm>
              <a:off x="5170" y="3942"/>
              <a:ext cx="4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89" name="Line 1329"/>
            <p:cNvSpPr>
              <a:spLocks noChangeShapeType="1"/>
            </p:cNvSpPr>
            <p:nvPr/>
          </p:nvSpPr>
          <p:spPr bwMode="auto">
            <a:xfrm>
              <a:off x="5147" y="3914"/>
              <a:ext cx="9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90" name="Line 1330"/>
            <p:cNvSpPr>
              <a:spLocks noChangeShapeType="1"/>
            </p:cNvSpPr>
            <p:nvPr/>
          </p:nvSpPr>
          <p:spPr bwMode="auto">
            <a:xfrm>
              <a:off x="5124" y="3886"/>
              <a:ext cx="13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91" name="Line 1331"/>
            <p:cNvSpPr>
              <a:spLocks noChangeShapeType="1"/>
            </p:cNvSpPr>
            <p:nvPr/>
          </p:nvSpPr>
          <p:spPr bwMode="auto">
            <a:xfrm>
              <a:off x="5147" y="3435"/>
              <a:ext cx="38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92" name="Line 1332"/>
            <p:cNvSpPr>
              <a:spLocks noChangeShapeType="1"/>
            </p:cNvSpPr>
            <p:nvPr/>
          </p:nvSpPr>
          <p:spPr bwMode="auto">
            <a:xfrm flipH="1" flipV="1">
              <a:off x="5523" y="3659"/>
              <a:ext cx="0" cy="17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93" name="Line 1333"/>
            <p:cNvSpPr>
              <a:spLocks noChangeShapeType="1"/>
            </p:cNvSpPr>
            <p:nvPr/>
          </p:nvSpPr>
          <p:spPr bwMode="auto">
            <a:xfrm flipH="1" flipV="1">
              <a:off x="5526" y="3438"/>
              <a:ext cx="0" cy="17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94" name="Line 1334"/>
            <p:cNvSpPr>
              <a:spLocks noChangeShapeType="1"/>
            </p:cNvSpPr>
            <p:nvPr/>
          </p:nvSpPr>
          <p:spPr bwMode="auto">
            <a:xfrm>
              <a:off x="5451" y="3603"/>
              <a:ext cx="15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95" name="Line 1335"/>
            <p:cNvSpPr>
              <a:spLocks noChangeShapeType="1"/>
            </p:cNvSpPr>
            <p:nvPr/>
          </p:nvSpPr>
          <p:spPr bwMode="auto">
            <a:xfrm>
              <a:off x="5486" y="3654"/>
              <a:ext cx="7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96" name="Text Box 1336"/>
            <p:cNvSpPr txBox="1">
              <a:spLocks noChangeArrowheads="1"/>
            </p:cNvSpPr>
            <p:nvPr/>
          </p:nvSpPr>
          <p:spPr bwMode="auto">
            <a:xfrm>
              <a:off x="5537" y="3465"/>
              <a:ext cx="181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latin typeface="Bell MT" pitchFamily="18" charset="0"/>
                </a:rPr>
                <a:t>+</a:t>
              </a:r>
            </a:p>
          </p:txBody>
        </p:sp>
        <p:sp>
          <p:nvSpPr>
            <p:cNvPr id="897" name="Text Box 1337"/>
            <p:cNvSpPr txBox="1">
              <a:spLocks noChangeArrowheads="1"/>
            </p:cNvSpPr>
            <p:nvPr/>
          </p:nvSpPr>
          <p:spPr bwMode="auto">
            <a:xfrm>
              <a:off x="5538" y="3613"/>
              <a:ext cx="15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latin typeface="Bell MT" pitchFamily="18" charset="0"/>
                </a:rPr>
                <a:t>-</a:t>
              </a:r>
            </a:p>
          </p:txBody>
        </p:sp>
        <p:sp>
          <p:nvSpPr>
            <p:cNvPr id="898" name="Line 1339"/>
            <p:cNvSpPr>
              <a:spLocks noChangeShapeType="1"/>
            </p:cNvSpPr>
            <p:nvPr/>
          </p:nvSpPr>
          <p:spPr bwMode="auto">
            <a:xfrm flipH="1" flipV="1">
              <a:off x="5526" y="2294"/>
              <a:ext cx="0" cy="113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899" name="Line 1340"/>
            <p:cNvSpPr>
              <a:spLocks noChangeShapeType="1"/>
            </p:cNvSpPr>
            <p:nvPr/>
          </p:nvSpPr>
          <p:spPr bwMode="auto">
            <a:xfrm flipH="1" flipV="1">
              <a:off x="5529" y="1441"/>
              <a:ext cx="0" cy="79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00" name="Line 1341"/>
            <p:cNvSpPr>
              <a:spLocks noChangeShapeType="1"/>
            </p:cNvSpPr>
            <p:nvPr/>
          </p:nvSpPr>
          <p:spPr bwMode="auto">
            <a:xfrm>
              <a:off x="5454" y="2246"/>
              <a:ext cx="15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01" name="Line 1342"/>
            <p:cNvSpPr>
              <a:spLocks noChangeShapeType="1"/>
            </p:cNvSpPr>
            <p:nvPr/>
          </p:nvSpPr>
          <p:spPr bwMode="auto">
            <a:xfrm>
              <a:off x="5489" y="2289"/>
              <a:ext cx="7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02" name="Line 1345"/>
            <p:cNvSpPr>
              <a:spLocks noChangeShapeType="1"/>
            </p:cNvSpPr>
            <p:nvPr/>
          </p:nvSpPr>
          <p:spPr bwMode="auto">
            <a:xfrm>
              <a:off x="5150" y="1438"/>
              <a:ext cx="38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</p:grpSp>
      <p:grpSp>
        <p:nvGrpSpPr>
          <p:cNvPr id="903" name="Group 1350"/>
          <p:cNvGrpSpPr>
            <a:grpSpLocks/>
          </p:cNvGrpSpPr>
          <p:nvPr/>
        </p:nvGrpSpPr>
        <p:grpSpPr bwMode="auto">
          <a:xfrm>
            <a:off x="4943475" y="2006600"/>
            <a:ext cx="3335338" cy="3657600"/>
            <a:chOff x="3058" y="1240"/>
            <a:chExt cx="2101" cy="2304"/>
          </a:xfrm>
        </p:grpSpPr>
        <p:sp>
          <p:nvSpPr>
            <p:cNvPr id="904" name="Line 1254"/>
            <p:cNvSpPr>
              <a:spLocks noChangeShapeType="1"/>
            </p:cNvSpPr>
            <p:nvPr/>
          </p:nvSpPr>
          <p:spPr bwMode="auto">
            <a:xfrm>
              <a:off x="3060" y="1241"/>
              <a:ext cx="2099" cy="2029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ysDot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grpSp>
          <p:nvGrpSpPr>
            <p:cNvPr id="905" name="Group 1256"/>
            <p:cNvGrpSpPr>
              <a:grpSpLocks/>
            </p:cNvGrpSpPr>
            <p:nvPr/>
          </p:nvGrpSpPr>
          <p:grpSpPr bwMode="auto">
            <a:xfrm>
              <a:off x="3439" y="1581"/>
              <a:ext cx="1314" cy="1330"/>
              <a:chOff x="2058" y="1442"/>
              <a:chExt cx="1392" cy="1368"/>
            </a:xfrm>
          </p:grpSpPr>
          <p:sp>
            <p:nvSpPr>
              <p:cNvPr id="911" name="Oval 1257"/>
              <p:cNvSpPr>
                <a:spLocks noChangeAspect="1" noChangeArrowheads="1"/>
              </p:cNvSpPr>
              <p:nvPr/>
            </p:nvSpPr>
            <p:spPr bwMode="auto">
              <a:xfrm>
                <a:off x="2144" y="1584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12" name="Oval 1258"/>
              <p:cNvSpPr>
                <a:spLocks noChangeAspect="1" noChangeArrowheads="1"/>
              </p:cNvSpPr>
              <p:nvPr/>
            </p:nvSpPr>
            <p:spPr bwMode="auto">
              <a:xfrm>
                <a:off x="2243" y="1615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13" name="Oval 1259"/>
              <p:cNvSpPr>
                <a:spLocks noChangeAspect="1" noChangeArrowheads="1"/>
              </p:cNvSpPr>
              <p:nvPr/>
            </p:nvSpPr>
            <p:spPr bwMode="auto">
              <a:xfrm>
                <a:off x="2342" y="1770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14" name="Oval 1260"/>
              <p:cNvSpPr>
                <a:spLocks noChangeAspect="1" noChangeArrowheads="1"/>
              </p:cNvSpPr>
              <p:nvPr/>
            </p:nvSpPr>
            <p:spPr bwMode="auto">
              <a:xfrm>
                <a:off x="2441" y="1801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15" name="Oval 1261"/>
              <p:cNvSpPr>
                <a:spLocks noChangeAspect="1" noChangeArrowheads="1"/>
              </p:cNvSpPr>
              <p:nvPr/>
            </p:nvSpPr>
            <p:spPr bwMode="auto">
              <a:xfrm>
                <a:off x="2456" y="1876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16" name="Oval 1262"/>
              <p:cNvSpPr>
                <a:spLocks noChangeAspect="1" noChangeArrowheads="1"/>
              </p:cNvSpPr>
              <p:nvPr/>
            </p:nvSpPr>
            <p:spPr bwMode="auto">
              <a:xfrm>
                <a:off x="2599" y="1951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17" name="Oval 1263"/>
              <p:cNvSpPr>
                <a:spLocks noChangeAspect="1" noChangeArrowheads="1"/>
              </p:cNvSpPr>
              <p:nvPr/>
            </p:nvSpPr>
            <p:spPr bwMode="auto">
              <a:xfrm>
                <a:off x="2622" y="2030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18" name="Oval 1264"/>
              <p:cNvSpPr>
                <a:spLocks noChangeAspect="1" noChangeArrowheads="1"/>
              </p:cNvSpPr>
              <p:nvPr/>
            </p:nvSpPr>
            <p:spPr bwMode="auto">
              <a:xfrm>
                <a:off x="2685" y="2089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19" name="Oval 1265"/>
              <p:cNvSpPr>
                <a:spLocks noChangeAspect="1" noChangeArrowheads="1"/>
              </p:cNvSpPr>
              <p:nvPr/>
            </p:nvSpPr>
            <p:spPr bwMode="auto">
              <a:xfrm>
                <a:off x="2784" y="2124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20" name="Oval 1266"/>
              <p:cNvSpPr>
                <a:spLocks noChangeAspect="1" noChangeArrowheads="1"/>
              </p:cNvSpPr>
              <p:nvPr/>
            </p:nvSpPr>
            <p:spPr bwMode="auto">
              <a:xfrm>
                <a:off x="2883" y="2275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21" name="Oval 1267"/>
              <p:cNvSpPr>
                <a:spLocks noChangeAspect="1" noChangeArrowheads="1"/>
              </p:cNvSpPr>
              <p:nvPr/>
            </p:nvSpPr>
            <p:spPr bwMode="auto">
              <a:xfrm>
                <a:off x="2982" y="2310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22" name="Oval 1268"/>
              <p:cNvSpPr>
                <a:spLocks noChangeAspect="1" noChangeArrowheads="1"/>
              </p:cNvSpPr>
              <p:nvPr/>
            </p:nvSpPr>
            <p:spPr bwMode="auto">
              <a:xfrm>
                <a:off x="3033" y="2417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23" name="Oval 1269"/>
              <p:cNvSpPr>
                <a:spLocks noChangeAspect="1" noChangeArrowheads="1"/>
              </p:cNvSpPr>
              <p:nvPr/>
            </p:nvSpPr>
            <p:spPr bwMode="auto">
              <a:xfrm>
                <a:off x="3112" y="2436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24" name="Oval 1270"/>
              <p:cNvSpPr>
                <a:spLocks noChangeAspect="1" noChangeArrowheads="1"/>
              </p:cNvSpPr>
              <p:nvPr/>
            </p:nvSpPr>
            <p:spPr bwMode="auto">
              <a:xfrm>
                <a:off x="3191" y="2567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25" name="Oval 1271"/>
              <p:cNvSpPr>
                <a:spLocks noChangeAspect="1" noChangeArrowheads="1"/>
              </p:cNvSpPr>
              <p:nvPr/>
            </p:nvSpPr>
            <p:spPr bwMode="auto">
              <a:xfrm>
                <a:off x="3270" y="2586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26" name="Oval 1272"/>
              <p:cNvSpPr>
                <a:spLocks noChangeAspect="1" noChangeArrowheads="1"/>
              </p:cNvSpPr>
              <p:nvPr/>
            </p:nvSpPr>
            <p:spPr bwMode="auto">
              <a:xfrm>
                <a:off x="3349" y="2709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27" name="Oval 1273"/>
              <p:cNvSpPr>
                <a:spLocks noChangeAspect="1" noChangeArrowheads="1"/>
              </p:cNvSpPr>
              <p:nvPr/>
            </p:nvSpPr>
            <p:spPr bwMode="auto">
              <a:xfrm>
                <a:off x="3427" y="2732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28" name="Oval 1274"/>
              <p:cNvSpPr>
                <a:spLocks noChangeAspect="1" noChangeArrowheads="1"/>
              </p:cNvSpPr>
              <p:nvPr/>
            </p:nvSpPr>
            <p:spPr bwMode="auto">
              <a:xfrm>
                <a:off x="3423" y="2787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29" name="Oval 1275"/>
              <p:cNvSpPr>
                <a:spLocks noChangeAspect="1" noChangeArrowheads="1"/>
              </p:cNvSpPr>
              <p:nvPr/>
            </p:nvSpPr>
            <p:spPr bwMode="auto">
              <a:xfrm>
                <a:off x="2058" y="1442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906" name="Line 1276"/>
            <p:cNvSpPr>
              <a:spLocks noChangeShapeType="1"/>
            </p:cNvSpPr>
            <p:nvPr/>
          </p:nvSpPr>
          <p:spPr bwMode="auto">
            <a:xfrm>
              <a:off x="4366" y="2559"/>
              <a:ext cx="0" cy="77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sysDot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907" name="Line 1278"/>
            <p:cNvSpPr>
              <a:spLocks noChangeShapeType="1"/>
            </p:cNvSpPr>
            <p:nvPr/>
          </p:nvSpPr>
          <p:spPr bwMode="auto">
            <a:xfrm>
              <a:off x="3544" y="2964"/>
              <a:ext cx="1312" cy="580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08" name="Line 1279"/>
            <p:cNvSpPr>
              <a:spLocks noChangeShapeType="1"/>
            </p:cNvSpPr>
            <p:nvPr/>
          </p:nvSpPr>
          <p:spPr bwMode="auto">
            <a:xfrm flipH="1">
              <a:off x="3701" y="1924"/>
              <a:ext cx="12" cy="110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sysDot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909" name="Line 1348"/>
            <p:cNvSpPr>
              <a:spLocks noChangeShapeType="1"/>
            </p:cNvSpPr>
            <p:nvPr/>
          </p:nvSpPr>
          <p:spPr bwMode="auto">
            <a:xfrm>
              <a:off x="3058" y="1240"/>
              <a:ext cx="357" cy="345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10" name="Line 1349"/>
            <p:cNvSpPr>
              <a:spLocks noChangeShapeType="1"/>
            </p:cNvSpPr>
            <p:nvPr/>
          </p:nvSpPr>
          <p:spPr bwMode="auto">
            <a:xfrm>
              <a:off x="4781" y="2906"/>
              <a:ext cx="357" cy="345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930" name="Text Box 1351"/>
          <p:cNvSpPr txBox="1">
            <a:spLocks noChangeArrowheads="1"/>
          </p:cNvSpPr>
          <p:nvPr/>
        </p:nvSpPr>
        <p:spPr bwMode="auto">
          <a:xfrm>
            <a:off x="1736725" y="6108700"/>
            <a:ext cx="1087157" cy="276999"/>
          </a:xfrm>
          <a:prstGeom prst="rect">
            <a:avLst/>
          </a:prstGeom>
          <a:noFill/>
          <a:ln w="12700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FF"/>
                </a:solidFill>
                <a:latin typeface="Bell MT" pitchFamily="18" charset="0"/>
              </a:rPr>
              <a:t>Medipix2 chip</a:t>
            </a:r>
          </a:p>
        </p:txBody>
      </p:sp>
      <p:sp>
        <p:nvSpPr>
          <p:cNvPr id="931" name="Text Box 1352"/>
          <p:cNvSpPr txBox="1">
            <a:spLocks noChangeArrowheads="1"/>
          </p:cNvSpPr>
          <p:nvPr/>
        </p:nvSpPr>
        <p:spPr bwMode="auto">
          <a:xfrm>
            <a:off x="6035675" y="6100763"/>
            <a:ext cx="1717137" cy="276999"/>
          </a:xfrm>
          <a:prstGeom prst="rect">
            <a:avLst/>
          </a:prstGeom>
          <a:noFill/>
          <a:ln w="12700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FF"/>
                </a:solidFill>
                <a:latin typeface="Bell MT" pitchFamily="18" charset="0"/>
              </a:rPr>
              <a:t>Medipix2/TimePix chip</a:t>
            </a:r>
          </a:p>
        </p:txBody>
      </p:sp>
      <p:sp>
        <p:nvSpPr>
          <p:cNvPr id="932" name="Text Box 1353"/>
          <p:cNvSpPr txBox="1">
            <a:spLocks noChangeArrowheads="1"/>
          </p:cNvSpPr>
          <p:nvPr/>
        </p:nvSpPr>
        <p:spPr bwMode="auto">
          <a:xfrm>
            <a:off x="811213" y="1866900"/>
            <a:ext cx="99803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Bell MT" pitchFamily="18" charset="0"/>
              </a:rPr>
              <a:t>X-ray source</a:t>
            </a:r>
          </a:p>
        </p:txBody>
      </p:sp>
      <p:sp>
        <p:nvSpPr>
          <p:cNvPr id="933" name="Text Box 1354"/>
          <p:cNvSpPr txBox="1">
            <a:spLocks noChangeArrowheads="1"/>
          </p:cNvSpPr>
          <p:nvPr/>
        </p:nvSpPr>
        <p:spPr bwMode="auto">
          <a:xfrm>
            <a:off x="4895850" y="2605088"/>
            <a:ext cx="7136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Bell MT" pitchFamily="18" charset="0"/>
              </a:rPr>
              <a:t>Ionizing</a:t>
            </a:r>
          </a:p>
          <a:p>
            <a:r>
              <a:rPr lang="en-US" sz="1200">
                <a:latin typeface="Bell MT" pitchFamily="18" charset="0"/>
              </a:rPr>
              <a:t>particle</a:t>
            </a:r>
          </a:p>
        </p:txBody>
      </p:sp>
      <p:grpSp>
        <p:nvGrpSpPr>
          <p:cNvPr id="934" name="Group 1358"/>
          <p:cNvGrpSpPr>
            <a:grpSpLocks/>
          </p:cNvGrpSpPr>
          <p:nvPr/>
        </p:nvGrpSpPr>
        <p:grpSpPr bwMode="auto">
          <a:xfrm>
            <a:off x="3352800" y="4356100"/>
            <a:ext cx="1968500" cy="863600"/>
            <a:chOff x="2112" y="2720"/>
            <a:chExt cx="1240" cy="544"/>
          </a:xfrm>
        </p:grpSpPr>
        <p:sp>
          <p:nvSpPr>
            <p:cNvPr id="935" name="Text Box 1355"/>
            <p:cNvSpPr txBox="1">
              <a:spLocks noChangeArrowheads="1"/>
            </p:cNvSpPr>
            <p:nvPr/>
          </p:nvSpPr>
          <p:spPr bwMode="auto">
            <a:xfrm>
              <a:off x="2245" y="2720"/>
              <a:ext cx="58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chemeClr val="tx1"/>
                  </a:solidFill>
                  <a:latin typeface="Bell MT" pitchFamily="18" charset="0"/>
                </a:rPr>
                <a:t>Single pixel</a:t>
              </a:r>
            </a:p>
            <a:p>
              <a:r>
                <a:rPr lang="en-US" sz="1200">
                  <a:solidFill>
                    <a:schemeClr val="tx1"/>
                  </a:solidFill>
                  <a:latin typeface="Bell MT" pitchFamily="18" charset="0"/>
                </a:rPr>
                <a:t>readout cell</a:t>
              </a:r>
            </a:p>
          </p:txBody>
        </p:sp>
        <p:sp>
          <p:nvSpPr>
            <p:cNvPr id="936" name="Line 1356"/>
            <p:cNvSpPr>
              <a:spLocks noChangeShapeType="1"/>
            </p:cNvSpPr>
            <p:nvPr/>
          </p:nvSpPr>
          <p:spPr bwMode="auto">
            <a:xfrm flipH="1">
              <a:off x="2112" y="3088"/>
              <a:ext cx="400" cy="1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37" name="Line 1357"/>
            <p:cNvSpPr>
              <a:spLocks noChangeShapeType="1"/>
            </p:cNvSpPr>
            <p:nvPr/>
          </p:nvSpPr>
          <p:spPr bwMode="auto">
            <a:xfrm>
              <a:off x="2512" y="3088"/>
              <a:ext cx="840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</p:grpSp>
      <p:sp>
        <p:nvSpPr>
          <p:cNvPr id="938" name="Text Box 1359"/>
          <p:cNvSpPr txBox="1">
            <a:spLocks noChangeArrowheads="1"/>
          </p:cNvSpPr>
          <p:nvPr/>
        </p:nvSpPr>
        <p:spPr bwMode="auto">
          <a:xfrm>
            <a:off x="3384550" y="4310082"/>
            <a:ext cx="90672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</a:pPr>
            <a:r>
              <a:rPr lang="en-US" sz="1200" dirty="0">
                <a:solidFill>
                  <a:schemeClr val="tx1"/>
                </a:solidFill>
                <a:latin typeface="Bell MT" pitchFamily="18" charset="0"/>
              </a:rPr>
              <a:t>Flip-chip </a:t>
            </a:r>
          </a:p>
          <a:p>
            <a:pPr>
              <a:spcBef>
                <a:spcPct val="0"/>
              </a:spcBef>
            </a:pPr>
            <a:r>
              <a:rPr lang="en-US" sz="1200" dirty="0">
                <a:solidFill>
                  <a:schemeClr val="tx1"/>
                </a:solidFill>
                <a:latin typeface="Bell MT" pitchFamily="18" charset="0"/>
              </a:rPr>
              <a:t>bump bonding</a:t>
            </a:r>
          </a:p>
          <a:p>
            <a:pPr>
              <a:spcBef>
                <a:spcPct val="0"/>
              </a:spcBef>
            </a:pPr>
            <a:r>
              <a:rPr lang="en-US" sz="1200" dirty="0">
                <a:solidFill>
                  <a:schemeClr val="tx1"/>
                </a:solidFill>
                <a:latin typeface="Bell MT" pitchFamily="18" charset="0"/>
              </a:rPr>
              <a:t>connections</a:t>
            </a:r>
          </a:p>
        </p:txBody>
      </p:sp>
      <p:sp>
        <p:nvSpPr>
          <p:cNvPr id="939" name="Text Box 1360"/>
          <p:cNvSpPr txBox="1">
            <a:spLocks noChangeArrowheads="1"/>
          </p:cNvSpPr>
          <p:nvPr/>
        </p:nvSpPr>
        <p:spPr bwMode="auto">
          <a:xfrm>
            <a:off x="100013" y="3903663"/>
            <a:ext cx="93775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</a:pPr>
            <a:endParaRPr lang="en-US" sz="1200">
              <a:solidFill>
                <a:schemeClr val="tx1"/>
              </a:solidFill>
              <a:latin typeface="Bell MT" pitchFamily="18" charset="0"/>
            </a:endParaRPr>
          </a:p>
          <a:p>
            <a:pPr>
              <a:spcBef>
                <a:spcPct val="0"/>
              </a:spcBef>
            </a:pPr>
            <a:r>
              <a:rPr lang="en-US" sz="1200">
                <a:solidFill>
                  <a:schemeClr val="tx1"/>
                </a:solidFill>
                <a:latin typeface="Bell MT" pitchFamily="18" charset="0"/>
              </a:rPr>
              <a:t>Semiconductor</a:t>
            </a:r>
          </a:p>
          <a:p>
            <a:pPr>
              <a:spcBef>
                <a:spcPct val="0"/>
              </a:spcBef>
            </a:pPr>
            <a:r>
              <a:rPr lang="en-US" sz="1200">
                <a:solidFill>
                  <a:schemeClr val="tx1"/>
                </a:solidFill>
                <a:latin typeface="Bell MT" pitchFamily="18" charset="0"/>
              </a:rPr>
              <a:t>sensor</a:t>
            </a:r>
          </a:p>
        </p:txBody>
      </p:sp>
      <p:sp>
        <p:nvSpPr>
          <p:cNvPr id="940" name="Text Box 1362"/>
          <p:cNvSpPr txBox="1">
            <a:spLocks noChangeArrowheads="1"/>
          </p:cNvSpPr>
          <p:nvPr/>
        </p:nvSpPr>
        <p:spPr bwMode="auto">
          <a:xfrm>
            <a:off x="7519988" y="3281363"/>
            <a:ext cx="92435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1"/>
                </a:solidFill>
                <a:latin typeface="Bell MT" pitchFamily="18" charset="0"/>
              </a:rPr>
              <a:t>Gas volume</a:t>
            </a:r>
          </a:p>
        </p:txBody>
      </p:sp>
      <p:sp>
        <p:nvSpPr>
          <p:cNvPr id="941" name="Text Box 1364"/>
          <p:cNvSpPr txBox="1">
            <a:spLocks noChangeArrowheads="1"/>
          </p:cNvSpPr>
          <p:nvPr/>
        </p:nvSpPr>
        <p:spPr bwMode="auto">
          <a:xfrm>
            <a:off x="5907088" y="5441950"/>
            <a:ext cx="213167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1"/>
                </a:solidFill>
                <a:latin typeface="Bell MT" pitchFamily="18" charset="0"/>
              </a:rPr>
              <a:t>Amplification System (MPGD)</a:t>
            </a:r>
          </a:p>
        </p:txBody>
      </p:sp>
      <p:sp>
        <p:nvSpPr>
          <p:cNvPr id="942" name="Text Box 3755"/>
          <p:cNvSpPr txBox="1">
            <a:spLocks noChangeArrowheads="1"/>
          </p:cNvSpPr>
          <p:nvPr/>
        </p:nvSpPr>
        <p:spPr bwMode="auto">
          <a:xfrm>
            <a:off x="4676775" y="1217613"/>
            <a:ext cx="80534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1"/>
                </a:solidFill>
                <a:latin typeface="Bell MT" pitchFamily="18" charset="0"/>
              </a:rPr>
              <a:t>Drift grid</a:t>
            </a:r>
          </a:p>
        </p:txBody>
      </p:sp>
      <p:sp>
        <p:nvSpPr>
          <p:cNvPr id="943" name="Line 3756"/>
          <p:cNvSpPr>
            <a:spLocks noChangeShapeType="1"/>
          </p:cNvSpPr>
          <p:nvPr/>
        </p:nvSpPr>
        <p:spPr bwMode="auto">
          <a:xfrm>
            <a:off x="4584700" y="704850"/>
            <a:ext cx="0" cy="561975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latin typeface="Bell MT" pitchFamily="18" charset="0"/>
            </a:endParaRPr>
          </a:p>
        </p:txBody>
      </p:sp>
      <p:sp>
        <p:nvSpPr>
          <p:cNvPr id="944" name="Text Box 3757"/>
          <p:cNvSpPr txBox="1">
            <a:spLocks noChangeArrowheads="1"/>
          </p:cNvSpPr>
          <p:nvPr/>
        </p:nvSpPr>
        <p:spPr bwMode="auto">
          <a:xfrm>
            <a:off x="1323975" y="636588"/>
            <a:ext cx="1636987" cy="400110"/>
          </a:xfrm>
          <a:prstGeom prst="rect">
            <a:avLst/>
          </a:prstGeom>
          <a:noFill/>
          <a:ln w="12700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FF"/>
                </a:solidFill>
                <a:latin typeface="Bell MT" pitchFamily="18" charset="0"/>
              </a:rPr>
              <a:t>Solid detector</a:t>
            </a:r>
          </a:p>
        </p:txBody>
      </p:sp>
      <p:sp>
        <p:nvSpPr>
          <p:cNvPr id="945" name="Text Box 3758"/>
          <p:cNvSpPr txBox="1">
            <a:spLocks noChangeArrowheads="1"/>
          </p:cNvSpPr>
          <p:nvPr/>
        </p:nvSpPr>
        <p:spPr bwMode="auto">
          <a:xfrm>
            <a:off x="6022975" y="638175"/>
            <a:ext cx="1518364" cy="400110"/>
          </a:xfrm>
          <a:prstGeom prst="rect">
            <a:avLst/>
          </a:prstGeom>
          <a:noFill/>
          <a:ln w="12700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FF"/>
                </a:solidFill>
                <a:latin typeface="Bell MT" pitchFamily="18" charset="0"/>
              </a:rPr>
              <a:t>Gas detector</a:t>
            </a:r>
          </a:p>
        </p:txBody>
      </p:sp>
      <p:sp>
        <p:nvSpPr>
          <p:cNvPr id="946" name="Text Box 3759"/>
          <p:cNvSpPr txBox="1">
            <a:spLocks noChangeArrowheads="1"/>
          </p:cNvSpPr>
          <p:nvPr/>
        </p:nvSpPr>
        <p:spPr bwMode="auto">
          <a:xfrm>
            <a:off x="1806575" y="1092200"/>
            <a:ext cx="88896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FF"/>
                </a:solidFill>
                <a:latin typeface="Bell MT" pitchFamily="18" charset="0"/>
              </a:rPr>
              <a:t>x, y, F(x, y)</a:t>
            </a:r>
          </a:p>
        </p:txBody>
      </p:sp>
      <p:sp>
        <p:nvSpPr>
          <p:cNvPr id="947" name="Text Box 3760"/>
          <p:cNvSpPr txBox="1">
            <a:spLocks noChangeArrowheads="1"/>
          </p:cNvSpPr>
          <p:nvPr/>
        </p:nvSpPr>
        <p:spPr bwMode="auto">
          <a:xfrm>
            <a:off x="6256338" y="1096963"/>
            <a:ext cx="114223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FF"/>
                </a:solidFill>
                <a:latin typeface="Bell MT" pitchFamily="18" charset="0"/>
              </a:rPr>
              <a:t>x, y, z(t), E(x,y)</a:t>
            </a:r>
          </a:p>
        </p:txBody>
      </p:sp>
      <p:grpSp>
        <p:nvGrpSpPr>
          <p:cNvPr id="948" name="Group 3876"/>
          <p:cNvGrpSpPr>
            <a:grpSpLocks/>
          </p:cNvGrpSpPr>
          <p:nvPr/>
        </p:nvGrpSpPr>
        <p:grpSpPr bwMode="auto">
          <a:xfrm>
            <a:off x="4787900" y="1473200"/>
            <a:ext cx="3746500" cy="1028700"/>
            <a:chOff x="3016" y="928"/>
            <a:chExt cx="2360" cy="648"/>
          </a:xfrm>
        </p:grpSpPr>
        <p:sp>
          <p:nvSpPr>
            <p:cNvPr id="949" name="Line 3877"/>
            <p:cNvSpPr>
              <a:spLocks noChangeShapeType="1"/>
            </p:cNvSpPr>
            <p:nvPr/>
          </p:nvSpPr>
          <p:spPr bwMode="auto">
            <a:xfrm>
              <a:off x="301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50" name="Line 3878"/>
            <p:cNvSpPr>
              <a:spLocks noChangeShapeType="1"/>
            </p:cNvSpPr>
            <p:nvPr/>
          </p:nvSpPr>
          <p:spPr bwMode="auto">
            <a:xfrm>
              <a:off x="303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51" name="Line 3879"/>
            <p:cNvSpPr>
              <a:spLocks noChangeShapeType="1"/>
            </p:cNvSpPr>
            <p:nvPr/>
          </p:nvSpPr>
          <p:spPr bwMode="auto">
            <a:xfrm>
              <a:off x="306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52" name="Line 3880"/>
            <p:cNvSpPr>
              <a:spLocks noChangeShapeType="1"/>
            </p:cNvSpPr>
            <p:nvPr/>
          </p:nvSpPr>
          <p:spPr bwMode="auto">
            <a:xfrm>
              <a:off x="310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53" name="Line 3881"/>
            <p:cNvSpPr>
              <a:spLocks noChangeShapeType="1"/>
            </p:cNvSpPr>
            <p:nvPr/>
          </p:nvSpPr>
          <p:spPr bwMode="auto">
            <a:xfrm>
              <a:off x="315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54" name="Line 3882"/>
            <p:cNvSpPr>
              <a:spLocks noChangeShapeType="1"/>
            </p:cNvSpPr>
            <p:nvPr/>
          </p:nvSpPr>
          <p:spPr bwMode="auto">
            <a:xfrm>
              <a:off x="319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55" name="Line 3883"/>
            <p:cNvSpPr>
              <a:spLocks noChangeShapeType="1"/>
            </p:cNvSpPr>
            <p:nvPr/>
          </p:nvSpPr>
          <p:spPr bwMode="auto">
            <a:xfrm>
              <a:off x="324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56" name="Line 3884"/>
            <p:cNvSpPr>
              <a:spLocks noChangeShapeType="1"/>
            </p:cNvSpPr>
            <p:nvPr/>
          </p:nvSpPr>
          <p:spPr bwMode="auto">
            <a:xfrm>
              <a:off x="328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57" name="Line 3885"/>
            <p:cNvSpPr>
              <a:spLocks noChangeShapeType="1"/>
            </p:cNvSpPr>
            <p:nvPr/>
          </p:nvSpPr>
          <p:spPr bwMode="auto">
            <a:xfrm>
              <a:off x="333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58" name="Line 3886"/>
            <p:cNvSpPr>
              <a:spLocks noChangeShapeType="1"/>
            </p:cNvSpPr>
            <p:nvPr/>
          </p:nvSpPr>
          <p:spPr bwMode="auto">
            <a:xfrm>
              <a:off x="337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59" name="Line 3887"/>
            <p:cNvSpPr>
              <a:spLocks noChangeShapeType="1"/>
            </p:cNvSpPr>
            <p:nvPr/>
          </p:nvSpPr>
          <p:spPr bwMode="auto">
            <a:xfrm>
              <a:off x="342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60" name="Line 3888"/>
            <p:cNvSpPr>
              <a:spLocks noChangeShapeType="1"/>
            </p:cNvSpPr>
            <p:nvPr/>
          </p:nvSpPr>
          <p:spPr bwMode="auto">
            <a:xfrm>
              <a:off x="346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61" name="Line 3889"/>
            <p:cNvSpPr>
              <a:spLocks noChangeShapeType="1"/>
            </p:cNvSpPr>
            <p:nvPr/>
          </p:nvSpPr>
          <p:spPr bwMode="auto">
            <a:xfrm>
              <a:off x="351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62" name="Line 3890"/>
            <p:cNvSpPr>
              <a:spLocks noChangeShapeType="1"/>
            </p:cNvSpPr>
            <p:nvPr/>
          </p:nvSpPr>
          <p:spPr bwMode="auto">
            <a:xfrm>
              <a:off x="355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63" name="Line 3891"/>
            <p:cNvSpPr>
              <a:spLocks noChangeShapeType="1"/>
            </p:cNvSpPr>
            <p:nvPr/>
          </p:nvSpPr>
          <p:spPr bwMode="auto">
            <a:xfrm>
              <a:off x="360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64" name="Line 3892"/>
            <p:cNvSpPr>
              <a:spLocks noChangeShapeType="1"/>
            </p:cNvSpPr>
            <p:nvPr/>
          </p:nvSpPr>
          <p:spPr bwMode="auto">
            <a:xfrm>
              <a:off x="364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65" name="Line 3893"/>
            <p:cNvSpPr>
              <a:spLocks noChangeShapeType="1"/>
            </p:cNvSpPr>
            <p:nvPr/>
          </p:nvSpPr>
          <p:spPr bwMode="auto">
            <a:xfrm>
              <a:off x="369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66" name="Line 3894"/>
            <p:cNvSpPr>
              <a:spLocks noChangeShapeType="1"/>
            </p:cNvSpPr>
            <p:nvPr/>
          </p:nvSpPr>
          <p:spPr bwMode="auto">
            <a:xfrm>
              <a:off x="373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67" name="Line 3895"/>
            <p:cNvSpPr>
              <a:spLocks noChangeShapeType="1"/>
            </p:cNvSpPr>
            <p:nvPr/>
          </p:nvSpPr>
          <p:spPr bwMode="auto">
            <a:xfrm>
              <a:off x="378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68" name="Line 3896"/>
            <p:cNvSpPr>
              <a:spLocks noChangeShapeType="1"/>
            </p:cNvSpPr>
            <p:nvPr/>
          </p:nvSpPr>
          <p:spPr bwMode="auto">
            <a:xfrm>
              <a:off x="382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69" name="Line 3897"/>
            <p:cNvSpPr>
              <a:spLocks noChangeShapeType="1"/>
            </p:cNvSpPr>
            <p:nvPr/>
          </p:nvSpPr>
          <p:spPr bwMode="auto">
            <a:xfrm>
              <a:off x="387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70" name="Line 3898"/>
            <p:cNvSpPr>
              <a:spLocks noChangeShapeType="1"/>
            </p:cNvSpPr>
            <p:nvPr/>
          </p:nvSpPr>
          <p:spPr bwMode="auto">
            <a:xfrm>
              <a:off x="391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71" name="Line 3899"/>
            <p:cNvSpPr>
              <a:spLocks noChangeShapeType="1"/>
            </p:cNvSpPr>
            <p:nvPr/>
          </p:nvSpPr>
          <p:spPr bwMode="auto">
            <a:xfrm>
              <a:off x="396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72" name="Line 3900"/>
            <p:cNvSpPr>
              <a:spLocks noChangeShapeType="1"/>
            </p:cNvSpPr>
            <p:nvPr/>
          </p:nvSpPr>
          <p:spPr bwMode="auto">
            <a:xfrm>
              <a:off x="400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73" name="Line 3901"/>
            <p:cNvSpPr>
              <a:spLocks noChangeShapeType="1"/>
            </p:cNvSpPr>
            <p:nvPr/>
          </p:nvSpPr>
          <p:spPr bwMode="auto">
            <a:xfrm>
              <a:off x="405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74" name="Line 3902"/>
            <p:cNvSpPr>
              <a:spLocks noChangeShapeType="1"/>
            </p:cNvSpPr>
            <p:nvPr/>
          </p:nvSpPr>
          <p:spPr bwMode="auto">
            <a:xfrm>
              <a:off x="409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75" name="Line 3903"/>
            <p:cNvSpPr>
              <a:spLocks noChangeShapeType="1"/>
            </p:cNvSpPr>
            <p:nvPr/>
          </p:nvSpPr>
          <p:spPr bwMode="auto">
            <a:xfrm>
              <a:off x="414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76" name="Line 3904"/>
            <p:cNvSpPr>
              <a:spLocks noChangeShapeType="1"/>
            </p:cNvSpPr>
            <p:nvPr/>
          </p:nvSpPr>
          <p:spPr bwMode="auto">
            <a:xfrm>
              <a:off x="418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77" name="Line 3905"/>
            <p:cNvSpPr>
              <a:spLocks noChangeShapeType="1"/>
            </p:cNvSpPr>
            <p:nvPr/>
          </p:nvSpPr>
          <p:spPr bwMode="auto">
            <a:xfrm>
              <a:off x="423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78" name="Line 3906"/>
            <p:cNvSpPr>
              <a:spLocks noChangeShapeType="1"/>
            </p:cNvSpPr>
            <p:nvPr/>
          </p:nvSpPr>
          <p:spPr bwMode="auto">
            <a:xfrm>
              <a:off x="427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79" name="Line 3907"/>
            <p:cNvSpPr>
              <a:spLocks noChangeShapeType="1"/>
            </p:cNvSpPr>
            <p:nvPr/>
          </p:nvSpPr>
          <p:spPr bwMode="auto">
            <a:xfrm>
              <a:off x="432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80" name="Line 3908"/>
            <p:cNvSpPr>
              <a:spLocks noChangeShapeType="1"/>
            </p:cNvSpPr>
            <p:nvPr/>
          </p:nvSpPr>
          <p:spPr bwMode="auto">
            <a:xfrm>
              <a:off x="436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81" name="Line 3909"/>
            <p:cNvSpPr>
              <a:spLocks noChangeShapeType="1"/>
            </p:cNvSpPr>
            <p:nvPr/>
          </p:nvSpPr>
          <p:spPr bwMode="auto">
            <a:xfrm>
              <a:off x="441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82" name="Line 3910"/>
            <p:cNvSpPr>
              <a:spLocks noChangeShapeType="1"/>
            </p:cNvSpPr>
            <p:nvPr/>
          </p:nvSpPr>
          <p:spPr bwMode="auto">
            <a:xfrm>
              <a:off x="445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83" name="Line 3911"/>
            <p:cNvSpPr>
              <a:spLocks noChangeShapeType="1"/>
            </p:cNvSpPr>
            <p:nvPr/>
          </p:nvSpPr>
          <p:spPr bwMode="auto">
            <a:xfrm>
              <a:off x="450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84" name="Line 3912"/>
            <p:cNvSpPr>
              <a:spLocks noChangeShapeType="1"/>
            </p:cNvSpPr>
            <p:nvPr/>
          </p:nvSpPr>
          <p:spPr bwMode="auto">
            <a:xfrm>
              <a:off x="454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85" name="Line 3913"/>
            <p:cNvSpPr>
              <a:spLocks noChangeShapeType="1"/>
            </p:cNvSpPr>
            <p:nvPr/>
          </p:nvSpPr>
          <p:spPr bwMode="auto">
            <a:xfrm>
              <a:off x="459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86" name="Line 3914"/>
            <p:cNvSpPr>
              <a:spLocks noChangeShapeType="1"/>
            </p:cNvSpPr>
            <p:nvPr/>
          </p:nvSpPr>
          <p:spPr bwMode="auto">
            <a:xfrm>
              <a:off x="463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87" name="Line 3915"/>
            <p:cNvSpPr>
              <a:spLocks noChangeShapeType="1"/>
            </p:cNvSpPr>
            <p:nvPr/>
          </p:nvSpPr>
          <p:spPr bwMode="auto">
            <a:xfrm>
              <a:off x="468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88" name="Line 3916"/>
            <p:cNvSpPr>
              <a:spLocks noChangeShapeType="1"/>
            </p:cNvSpPr>
            <p:nvPr/>
          </p:nvSpPr>
          <p:spPr bwMode="auto">
            <a:xfrm>
              <a:off x="472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89" name="Line 3917"/>
            <p:cNvSpPr>
              <a:spLocks noChangeShapeType="1"/>
            </p:cNvSpPr>
            <p:nvPr/>
          </p:nvSpPr>
          <p:spPr bwMode="auto">
            <a:xfrm>
              <a:off x="308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90" name="Line 3918"/>
            <p:cNvSpPr>
              <a:spLocks noChangeShapeType="1"/>
            </p:cNvSpPr>
            <p:nvPr/>
          </p:nvSpPr>
          <p:spPr bwMode="auto">
            <a:xfrm>
              <a:off x="312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91" name="Line 3919"/>
            <p:cNvSpPr>
              <a:spLocks noChangeShapeType="1"/>
            </p:cNvSpPr>
            <p:nvPr/>
          </p:nvSpPr>
          <p:spPr bwMode="auto">
            <a:xfrm>
              <a:off x="317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92" name="Line 3920"/>
            <p:cNvSpPr>
              <a:spLocks noChangeShapeType="1"/>
            </p:cNvSpPr>
            <p:nvPr/>
          </p:nvSpPr>
          <p:spPr bwMode="auto">
            <a:xfrm>
              <a:off x="321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93" name="Line 3921"/>
            <p:cNvSpPr>
              <a:spLocks noChangeShapeType="1"/>
            </p:cNvSpPr>
            <p:nvPr/>
          </p:nvSpPr>
          <p:spPr bwMode="auto">
            <a:xfrm>
              <a:off x="326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94" name="Line 3922"/>
            <p:cNvSpPr>
              <a:spLocks noChangeShapeType="1"/>
            </p:cNvSpPr>
            <p:nvPr/>
          </p:nvSpPr>
          <p:spPr bwMode="auto">
            <a:xfrm>
              <a:off x="330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95" name="Line 3923"/>
            <p:cNvSpPr>
              <a:spLocks noChangeShapeType="1"/>
            </p:cNvSpPr>
            <p:nvPr/>
          </p:nvSpPr>
          <p:spPr bwMode="auto">
            <a:xfrm>
              <a:off x="335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96" name="Line 3924"/>
            <p:cNvSpPr>
              <a:spLocks noChangeShapeType="1"/>
            </p:cNvSpPr>
            <p:nvPr/>
          </p:nvSpPr>
          <p:spPr bwMode="auto">
            <a:xfrm>
              <a:off x="339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97" name="Line 3925"/>
            <p:cNvSpPr>
              <a:spLocks noChangeShapeType="1"/>
            </p:cNvSpPr>
            <p:nvPr/>
          </p:nvSpPr>
          <p:spPr bwMode="auto">
            <a:xfrm>
              <a:off x="344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98" name="Line 3926"/>
            <p:cNvSpPr>
              <a:spLocks noChangeShapeType="1"/>
            </p:cNvSpPr>
            <p:nvPr/>
          </p:nvSpPr>
          <p:spPr bwMode="auto">
            <a:xfrm>
              <a:off x="348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999" name="Line 3927"/>
            <p:cNvSpPr>
              <a:spLocks noChangeShapeType="1"/>
            </p:cNvSpPr>
            <p:nvPr/>
          </p:nvSpPr>
          <p:spPr bwMode="auto">
            <a:xfrm>
              <a:off x="353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00" name="Line 3928"/>
            <p:cNvSpPr>
              <a:spLocks noChangeShapeType="1"/>
            </p:cNvSpPr>
            <p:nvPr/>
          </p:nvSpPr>
          <p:spPr bwMode="auto">
            <a:xfrm>
              <a:off x="357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01" name="Line 3929"/>
            <p:cNvSpPr>
              <a:spLocks noChangeShapeType="1"/>
            </p:cNvSpPr>
            <p:nvPr/>
          </p:nvSpPr>
          <p:spPr bwMode="auto">
            <a:xfrm>
              <a:off x="362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02" name="Line 3930"/>
            <p:cNvSpPr>
              <a:spLocks noChangeShapeType="1"/>
            </p:cNvSpPr>
            <p:nvPr/>
          </p:nvSpPr>
          <p:spPr bwMode="auto">
            <a:xfrm>
              <a:off x="366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03" name="Line 3931"/>
            <p:cNvSpPr>
              <a:spLocks noChangeShapeType="1"/>
            </p:cNvSpPr>
            <p:nvPr/>
          </p:nvSpPr>
          <p:spPr bwMode="auto">
            <a:xfrm>
              <a:off x="371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04" name="Line 3932"/>
            <p:cNvSpPr>
              <a:spLocks noChangeShapeType="1"/>
            </p:cNvSpPr>
            <p:nvPr/>
          </p:nvSpPr>
          <p:spPr bwMode="auto">
            <a:xfrm>
              <a:off x="375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05" name="Line 3933"/>
            <p:cNvSpPr>
              <a:spLocks noChangeShapeType="1"/>
            </p:cNvSpPr>
            <p:nvPr/>
          </p:nvSpPr>
          <p:spPr bwMode="auto">
            <a:xfrm>
              <a:off x="380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06" name="Line 3934"/>
            <p:cNvSpPr>
              <a:spLocks noChangeShapeType="1"/>
            </p:cNvSpPr>
            <p:nvPr/>
          </p:nvSpPr>
          <p:spPr bwMode="auto">
            <a:xfrm>
              <a:off x="384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07" name="Line 3935"/>
            <p:cNvSpPr>
              <a:spLocks noChangeShapeType="1"/>
            </p:cNvSpPr>
            <p:nvPr/>
          </p:nvSpPr>
          <p:spPr bwMode="auto">
            <a:xfrm>
              <a:off x="389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08" name="Line 3936"/>
            <p:cNvSpPr>
              <a:spLocks noChangeShapeType="1"/>
            </p:cNvSpPr>
            <p:nvPr/>
          </p:nvSpPr>
          <p:spPr bwMode="auto">
            <a:xfrm>
              <a:off x="393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09" name="Line 3937"/>
            <p:cNvSpPr>
              <a:spLocks noChangeShapeType="1"/>
            </p:cNvSpPr>
            <p:nvPr/>
          </p:nvSpPr>
          <p:spPr bwMode="auto">
            <a:xfrm>
              <a:off x="398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10" name="Line 3938"/>
            <p:cNvSpPr>
              <a:spLocks noChangeShapeType="1"/>
            </p:cNvSpPr>
            <p:nvPr/>
          </p:nvSpPr>
          <p:spPr bwMode="auto">
            <a:xfrm>
              <a:off x="402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11" name="Line 3939"/>
            <p:cNvSpPr>
              <a:spLocks noChangeShapeType="1"/>
            </p:cNvSpPr>
            <p:nvPr/>
          </p:nvSpPr>
          <p:spPr bwMode="auto">
            <a:xfrm>
              <a:off x="407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12" name="Line 3940"/>
            <p:cNvSpPr>
              <a:spLocks noChangeShapeType="1"/>
            </p:cNvSpPr>
            <p:nvPr/>
          </p:nvSpPr>
          <p:spPr bwMode="auto">
            <a:xfrm>
              <a:off x="411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13" name="Line 3941"/>
            <p:cNvSpPr>
              <a:spLocks noChangeShapeType="1"/>
            </p:cNvSpPr>
            <p:nvPr/>
          </p:nvSpPr>
          <p:spPr bwMode="auto">
            <a:xfrm>
              <a:off x="416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14" name="Line 3942"/>
            <p:cNvSpPr>
              <a:spLocks noChangeShapeType="1"/>
            </p:cNvSpPr>
            <p:nvPr/>
          </p:nvSpPr>
          <p:spPr bwMode="auto">
            <a:xfrm>
              <a:off x="420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15" name="Line 3943"/>
            <p:cNvSpPr>
              <a:spLocks noChangeShapeType="1"/>
            </p:cNvSpPr>
            <p:nvPr/>
          </p:nvSpPr>
          <p:spPr bwMode="auto">
            <a:xfrm>
              <a:off x="425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16" name="Line 3944"/>
            <p:cNvSpPr>
              <a:spLocks noChangeShapeType="1"/>
            </p:cNvSpPr>
            <p:nvPr/>
          </p:nvSpPr>
          <p:spPr bwMode="auto">
            <a:xfrm>
              <a:off x="429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17" name="Line 3945"/>
            <p:cNvSpPr>
              <a:spLocks noChangeShapeType="1"/>
            </p:cNvSpPr>
            <p:nvPr/>
          </p:nvSpPr>
          <p:spPr bwMode="auto">
            <a:xfrm>
              <a:off x="434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18" name="Line 3946"/>
            <p:cNvSpPr>
              <a:spLocks noChangeShapeType="1"/>
            </p:cNvSpPr>
            <p:nvPr/>
          </p:nvSpPr>
          <p:spPr bwMode="auto">
            <a:xfrm>
              <a:off x="438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19" name="Line 3947"/>
            <p:cNvSpPr>
              <a:spLocks noChangeShapeType="1"/>
            </p:cNvSpPr>
            <p:nvPr/>
          </p:nvSpPr>
          <p:spPr bwMode="auto">
            <a:xfrm>
              <a:off x="443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20" name="Line 3948"/>
            <p:cNvSpPr>
              <a:spLocks noChangeShapeType="1"/>
            </p:cNvSpPr>
            <p:nvPr/>
          </p:nvSpPr>
          <p:spPr bwMode="auto">
            <a:xfrm>
              <a:off x="447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21" name="Line 3949"/>
            <p:cNvSpPr>
              <a:spLocks noChangeShapeType="1"/>
            </p:cNvSpPr>
            <p:nvPr/>
          </p:nvSpPr>
          <p:spPr bwMode="auto">
            <a:xfrm>
              <a:off x="452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22" name="Line 3950"/>
            <p:cNvSpPr>
              <a:spLocks noChangeShapeType="1"/>
            </p:cNvSpPr>
            <p:nvPr/>
          </p:nvSpPr>
          <p:spPr bwMode="auto">
            <a:xfrm>
              <a:off x="456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23" name="Line 3951"/>
            <p:cNvSpPr>
              <a:spLocks noChangeShapeType="1"/>
            </p:cNvSpPr>
            <p:nvPr/>
          </p:nvSpPr>
          <p:spPr bwMode="auto">
            <a:xfrm>
              <a:off x="461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24" name="Line 3952"/>
            <p:cNvSpPr>
              <a:spLocks noChangeShapeType="1"/>
            </p:cNvSpPr>
            <p:nvPr/>
          </p:nvSpPr>
          <p:spPr bwMode="auto">
            <a:xfrm>
              <a:off x="465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25" name="Line 3953"/>
            <p:cNvSpPr>
              <a:spLocks noChangeShapeType="1"/>
            </p:cNvSpPr>
            <p:nvPr/>
          </p:nvSpPr>
          <p:spPr bwMode="auto">
            <a:xfrm>
              <a:off x="470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26" name="Line 3954"/>
            <p:cNvSpPr>
              <a:spLocks noChangeShapeType="1"/>
            </p:cNvSpPr>
            <p:nvPr/>
          </p:nvSpPr>
          <p:spPr bwMode="auto">
            <a:xfrm>
              <a:off x="3016" y="928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27" name="Line 3955"/>
            <p:cNvSpPr>
              <a:spLocks noChangeShapeType="1"/>
            </p:cNvSpPr>
            <p:nvPr/>
          </p:nvSpPr>
          <p:spPr bwMode="auto">
            <a:xfrm>
              <a:off x="3034" y="946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28" name="Line 3956"/>
            <p:cNvSpPr>
              <a:spLocks noChangeShapeType="1"/>
            </p:cNvSpPr>
            <p:nvPr/>
          </p:nvSpPr>
          <p:spPr bwMode="auto">
            <a:xfrm>
              <a:off x="3052" y="964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29" name="Line 3957"/>
            <p:cNvSpPr>
              <a:spLocks noChangeShapeType="1"/>
            </p:cNvSpPr>
            <p:nvPr/>
          </p:nvSpPr>
          <p:spPr bwMode="auto">
            <a:xfrm>
              <a:off x="3070" y="982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30" name="Line 3958"/>
            <p:cNvSpPr>
              <a:spLocks noChangeShapeType="1"/>
            </p:cNvSpPr>
            <p:nvPr/>
          </p:nvSpPr>
          <p:spPr bwMode="auto">
            <a:xfrm>
              <a:off x="3088" y="1000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31" name="Line 3959"/>
            <p:cNvSpPr>
              <a:spLocks noChangeShapeType="1"/>
            </p:cNvSpPr>
            <p:nvPr/>
          </p:nvSpPr>
          <p:spPr bwMode="auto">
            <a:xfrm>
              <a:off x="3106" y="1018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32" name="Line 3960"/>
            <p:cNvSpPr>
              <a:spLocks noChangeShapeType="1"/>
            </p:cNvSpPr>
            <p:nvPr/>
          </p:nvSpPr>
          <p:spPr bwMode="auto">
            <a:xfrm>
              <a:off x="3124" y="1036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33" name="Line 3961"/>
            <p:cNvSpPr>
              <a:spLocks noChangeShapeType="1"/>
            </p:cNvSpPr>
            <p:nvPr/>
          </p:nvSpPr>
          <p:spPr bwMode="auto">
            <a:xfrm>
              <a:off x="3142" y="1054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34" name="Line 3962"/>
            <p:cNvSpPr>
              <a:spLocks noChangeShapeType="1"/>
            </p:cNvSpPr>
            <p:nvPr/>
          </p:nvSpPr>
          <p:spPr bwMode="auto">
            <a:xfrm>
              <a:off x="3160" y="1072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35" name="Line 3963"/>
            <p:cNvSpPr>
              <a:spLocks noChangeShapeType="1"/>
            </p:cNvSpPr>
            <p:nvPr/>
          </p:nvSpPr>
          <p:spPr bwMode="auto">
            <a:xfrm>
              <a:off x="3178" y="1090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36" name="Line 3964"/>
            <p:cNvSpPr>
              <a:spLocks noChangeShapeType="1"/>
            </p:cNvSpPr>
            <p:nvPr/>
          </p:nvSpPr>
          <p:spPr bwMode="auto">
            <a:xfrm>
              <a:off x="3196" y="1108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37" name="Line 3965"/>
            <p:cNvSpPr>
              <a:spLocks noChangeShapeType="1"/>
            </p:cNvSpPr>
            <p:nvPr/>
          </p:nvSpPr>
          <p:spPr bwMode="auto">
            <a:xfrm>
              <a:off x="3214" y="1126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38" name="Line 3966"/>
            <p:cNvSpPr>
              <a:spLocks noChangeShapeType="1"/>
            </p:cNvSpPr>
            <p:nvPr/>
          </p:nvSpPr>
          <p:spPr bwMode="auto">
            <a:xfrm>
              <a:off x="3232" y="1144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39" name="Line 3967"/>
            <p:cNvSpPr>
              <a:spLocks noChangeShapeType="1"/>
            </p:cNvSpPr>
            <p:nvPr/>
          </p:nvSpPr>
          <p:spPr bwMode="auto">
            <a:xfrm>
              <a:off x="3250" y="1162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40" name="Line 3968"/>
            <p:cNvSpPr>
              <a:spLocks noChangeShapeType="1"/>
            </p:cNvSpPr>
            <p:nvPr/>
          </p:nvSpPr>
          <p:spPr bwMode="auto">
            <a:xfrm>
              <a:off x="3268" y="1180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41" name="Line 3969"/>
            <p:cNvSpPr>
              <a:spLocks noChangeShapeType="1"/>
            </p:cNvSpPr>
            <p:nvPr/>
          </p:nvSpPr>
          <p:spPr bwMode="auto">
            <a:xfrm>
              <a:off x="3286" y="1198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42" name="Line 3970"/>
            <p:cNvSpPr>
              <a:spLocks noChangeShapeType="1"/>
            </p:cNvSpPr>
            <p:nvPr/>
          </p:nvSpPr>
          <p:spPr bwMode="auto">
            <a:xfrm>
              <a:off x="3304" y="1216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43" name="Line 3971"/>
            <p:cNvSpPr>
              <a:spLocks noChangeShapeType="1"/>
            </p:cNvSpPr>
            <p:nvPr/>
          </p:nvSpPr>
          <p:spPr bwMode="auto">
            <a:xfrm>
              <a:off x="3322" y="1234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44" name="Line 3972"/>
            <p:cNvSpPr>
              <a:spLocks noChangeShapeType="1"/>
            </p:cNvSpPr>
            <p:nvPr/>
          </p:nvSpPr>
          <p:spPr bwMode="auto">
            <a:xfrm>
              <a:off x="3340" y="1252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45" name="Line 3973"/>
            <p:cNvSpPr>
              <a:spLocks noChangeShapeType="1"/>
            </p:cNvSpPr>
            <p:nvPr/>
          </p:nvSpPr>
          <p:spPr bwMode="auto">
            <a:xfrm>
              <a:off x="3358" y="1270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46" name="Line 3974"/>
            <p:cNvSpPr>
              <a:spLocks noChangeShapeType="1"/>
            </p:cNvSpPr>
            <p:nvPr/>
          </p:nvSpPr>
          <p:spPr bwMode="auto">
            <a:xfrm>
              <a:off x="3376" y="1288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47" name="Line 3975"/>
            <p:cNvSpPr>
              <a:spLocks noChangeShapeType="1"/>
            </p:cNvSpPr>
            <p:nvPr/>
          </p:nvSpPr>
          <p:spPr bwMode="auto">
            <a:xfrm>
              <a:off x="3394" y="1306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48" name="Line 3976"/>
            <p:cNvSpPr>
              <a:spLocks noChangeShapeType="1"/>
            </p:cNvSpPr>
            <p:nvPr/>
          </p:nvSpPr>
          <p:spPr bwMode="auto">
            <a:xfrm>
              <a:off x="3412" y="1324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49" name="Line 3977"/>
            <p:cNvSpPr>
              <a:spLocks noChangeShapeType="1"/>
            </p:cNvSpPr>
            <p:nvPr/>
          </p:nvSpPr>
          <p:spPr bwMode="auto">
            <a:xfrm>
              <a:off x="3430" y="1342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50" name="Line 3978"/>
            <p:cNvSpPr>
              <a:spLocks noChangeShapeType="1"/>
            </p:cNvSpPr>
            <p:nvPr/>
          </p:nvSpPr>
          <p:spPr bwMode="auto">
            <a:xfrm>
              <a:off x="3448" y="1360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51" name="Line 3979"/>
            <p:cNvSpPr>
              <a:spLocks noChangeShapeType="1"/>
            </p:cNvSpPr>
            <p:nvPr/>
          </p:nvSpPr>
          <p:spPr bwMode="auto">
            <a:xfrm>
              <a:off x="3466" y="1378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52" name="Line 3980"/>
            <p:cNvSpPr>
              <a:spLocks noChangeShapeType="1"/>
            </p:cNvSpPr>
            <p:nvPr/>
          </p:nvSpPr>
          <p:spPr bwMode="auto">
            <a:xfrm>
              <a:off x="3484" y="1396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53" name="Line 3981"/>
            <p:cNvSpPr>
              <a:spLocks noChangeShapeType="1"/>
            </p:cNvSpPr>
            <p:nvPr/>
          </p:nvSpPr>
          <p:spPr bwMode="auto">
            <a:xfrm>
              <a:off x="3502" y="1414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54" name="Line 3982"/>
            <p:cNvSpPr>
              <a:spLocks noChangeShapeType="1"/>
            </p:cNvSpPr>
            <p:nvPr/>
          </p:nvSpPr>
          <p:spPr bwMode="auto">
            <a:xfrm>
              <a:off x="3520" y="1432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55" name="Line 3983"/>
            <p:cNvSpPr>
              <a:spLocks noChangeShapeType="1"/>
            </p:cNvSpPr>
            <p:nvPr/>
          </p:nvSpPr>
          <p:spPr bwMode="auto">
            <a:xfrm>
              <a:off x="3538" y="1450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56" name="Line 3984"/>
            <p:cNvSpPr>
              <a:spLocks noChangeShapeType="1"/>
            </p:cNvSpPr>
            <p:nvPr/>
          </p:nvSpPr>
          <p:spPr bwMode="auto">
            <a:xfrm>
              <a:off x="3556" y="1468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57" name="Line 3985"/>
            <p:cNvSpPr>
              <a:spLocks noChangeShapeType="1"/>
            </p:cNvSpPr>
            <p:nvPr/>
          </p:nvSpPr>
          <p:spPr bwMode="auto">
            <a:xfrm>
              <a:off x="3574" y="1486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58" name="Line 3986"/>
            <p:cNvSpPr>
              <a:spLocks noChangeShapeType="1"/>
            </p:cNvSpPr>
            <p:nvPr/>
          </p:nvSpPr>
          <p:spPr bwMode="auto">
            <a:xfrm>
              <a:off x="3592" y="1504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59" name="Line 3987"/>
            <p:cNvSpPr>
              <a:spLocks noChangeShapeType="1"/>
            </p:cNvSpPr>
            <p:nvPr/>
          </p:nvSpPr>
          <p:spPr bwMode="auto">
            <a:xfrm>
              <a:off x="3610" y="1522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60" name="Line 3988"/>
            <p:cNvSpPr>
              <a:spLocks noChangeShapeType="1"/>
            </p:cNvSpPr>
            <p:nvPr/>
          </p:nvSpPr>
          <p:spPr bwMode="auto">
            <a:xfrm>
              <a:off x="3628" y="1540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61" name="Line 3989"/>
            <p:cNvSpPr>
              <a:spLocks noChangeShapeType="1"/>
            </p:cNvSpPr>
            <p:nvPr/>
          </p:nvSpPr>
          <p:spPr bwMode="auto">
            <a:xfrm>
              <a:off x="3646" y="1558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62" name="Line 3990"/>
            <p:cNvSpPr>
              <a:spLocks noChangeShapeType="1"/>
            </p:cNvSpPr>
            <p:nvPr/>
          </p:nvSpPr>
          <p:spPr bwMode="auto">
            <a:xfrm>
              <a:off x="3664" y="1576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atin typeface="Bell MT" pitchFamily="18" charset="0"/>
              </a:endParaRPr>
            </a:p>
          </p:txBody>
        </p:sp>
      </p:grpSp>
      <p:sp>
        <p:nvSpPr>
          <p:cNvPr id="1063" name="Line 1280"/>
          <p:cNvSpPr>
            <a:spLocks noChangeShapeType="1"/>
          </p:cNvSpPr>
          <p:nvPr/>
        </p:nvSpPr>
        <p:spPr bwMode="auto">
          <a:xfrm>
            <a:off x="5819775" y="4597400"/>
            <a:ext cx="0" cy="1270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latin typeface="Bell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56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10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55" grpId="0" animBg="1"/>
      <p:bldP spid="756" grpId="0" animBg="1"/>
      <p:bldP spid="757" grpId="0" animBg="1"/>
      <p:bldP spid="758" grpId="0" animBg="1"/>
      <p:bldP spid="759" grpId="0" animBg="1"/>
      <p:bldP spid="865" grpId="0" animBg="1"/>
      <p:bldP spid="866" grpId="0" animBg="1"/>
      <p:bldP spid="868" grpId="0" animBg="1"/>
      <p:bldP spid="869" grpId="0" animBg="1"/>
      <p:bldP spid="932" grpId="0"/>
      <p:bldP spid="933" grpId="0"/>
      <p:bldP spid="938" grpId="0"/>
      <p:bldP spid="940" grpId="0"/>
      <p:bldP spid="941" grpId="0"/>
      <p:bldP spid="942" grpId="0"/>
      <p:bldP spid="10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InGrid</a:t>
            </a:r>
            <a:r>
              <a:rPr lang="fr-FR" dirty="0" smtClean="0"/>
              <a:t>: building </a:t>
            </a:r>
            <a:r>
              <a:rPr lang="fr-FR" dirty="0" err="1" smtClean="0"/>
              <a:t>process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DFC05F9-AEAB-4292-9302-8848F52D948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R&amp;D in micropixel detectors – Worshop, December 8</a:t>
            </a:r>
            <a:r>
              <a:rPr lang="en-US" baseline="30000" smtClean="0"/>
              <a:t>th</a:t>
            </a:r>
            <a:r>
              <a:rPr lang="en-US" smtClean="0"/>
              <a:t>, 2011</a:t>
            </a:r>
            <a:endParaRPr lang="en-US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794500" y="5842000"/>
            <a:ext cx="1690688" cy="36036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200" tIns="3600" rIns="7200" bIns="3600" anchor="ctr" anchorCtr="1"/>
          <a:lstStyle/>
          <a:p>
            <a:r>
              <a:rPr lang="en-US" sz="1200">
                <a:solidFill>
                  <a:srgbClr val="0000FF"/>
                </a:solidFill>
                <a:latin typeface="Bell MT" pitchFamily="18" charset="0"/>
              </a:rPr>
              <a:t>NIKHEF</a:t>
            </a:r>
            <a:br>
              <a:rPr lang="en-US" sz="1200">
                <a:solidFill>
                  <a:srgbClr val="0000FF"/>
                </a:solidFill>
                <a:latin typeface="Bell MT" pitchFamily="18" charset="0"/>
              </a:rPr>
            </a:br>
            <a:r>
              <a:rPr lang="en-US" sz="1200">
                <a:solidFill>
                  <a:srgbClr val="0000FF"/>
                </a:solidFill>
                <a:latin typeface="Bell MT" pitchFamily="18" charset="0"/>
              </a:rPr>
              <a:t>(MESA+, Univ. Twente)</a:t>
            </a:r>
          </a:p>
        </p:txBody>
      </p:sp>
      <p:grpSp>
        <p:nvGrpSpPr>
          <p:cNvPr id="8" name="Group 5"/>
          <p:cNvGrpSpPr>
            <a:grpSpLocks noChangeAspect="1"/>
          </p:cNvGrpSpPr>
          <p:nvPr/>
        </p:nvGrpSpPr>
        <p:grpSpPr bwMode="auto">
          <a:xfrm>
            <a:off x="6337300" y="2260600"/>
            <a:ext cx="2571750" cy="1143000"/>
            <a:chOff x="3456" y="1200"/>
            <a:chExt cx="2160" cy="960"/>
          </a:xfrm>
        </p:grpSpPr>
        <p:sp>
          <p:nvSpPr>
            <p:cNvPr id="9" name="Rectangle 6"/>
            <p:cNvSpPr>
              <a:spLocks noChangeAspect="1" noChangeArrowheads="1"/>
            </p:cNvSpPr>
            <p:nvPr/>
          </p:nvSpPr>
          <p:spPr bwMode="auto">
            <a:xfrm>
              <a:off x="3456" y="1968"/>
              <a:ext cx="2160" cy="1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0" name="Rectangle 7"/>
            <p:cNvSpPr>
              <a:spLocks noChangeAspect="1" noChangeArrowheads="1"/>
            </p:cNvSpPr>
            <p:nvPr/>
          </p:nvSpPr>
          <p:spPr bwMode="auto">
            <a:xfrm>
              <a:off x="3456" y="1632"/>
              <a:ext cx="2160" cy="33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1" name="Line 8"/>
            <p:cNvSpPr>
              <a:spLocks noChangeAspect="1" noChangeShapeType="1"/>
            </p:cNvSpPr>
            <p:nvPr/>
          </p:nvSpPr>
          <p:spPr bwMode="auto">
            <a:xfrm>
              <a:off x="3456" y="1536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2" name="Line 9"/>
            <p:cNvSpPr>
              <a:spLocks noChangeAspect="1" noChangeShapeType="1"/>
            </p:cNvSpPr>
            <p:nvPr/>
          </p:nvSpPr>
          <p:spPr bwMode="auto">
            <a:xfrm>
              <a:off x="3696" y="1536"/>
              <a:ext cx="62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3" name="Line 10"/>
            <p:cNvSpPr>
              <a:spLocks noChangeAspect="1" noChangeShapeType="1"/>
            </p:cNvSpPr>
            <p:nvPr/>
          </p:nvSpPr>
          <p:spPr bwMode="auto">
            <a:xfrm>
              <a:off x="4416" y="1536"/>
              <a:ext cx="62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4" name="Line 11"/>
            <p:cNvSpPr>
              <a:spLocks noChangeAspect="1" noChangeShapeType="1"/>
            </p:cNvSpPr>
            <p:nvPr/>
          </p:nvSpPr>
          <p:spPr bwMode="auto">
            <a:xfrm>
              <a:off x="5136" y="1536"/>
              <a:ext cx="4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5" name="AutoShape 12"/>
            <p:cNvSpPr>
              <a:spLocks noChangeAspect="1" noChangeArrowheads="1"/>
            </p:cNvSpPr>
            <p:nvPr/>
          </p:nvSpPr>
          <p:spPr bwMode="auto">
            <a:xfrm>
              <a:off x="3552" y="1200"/>
              <a:ext cx="192" cy="240"/>
            </a:xfrm>
            <a:prstGeom prst="downArrow">
              <a:avLst>
                <a:gd name="adj1" fmla="val 50000"/>
                <a:gd name="adj2" fmla="val 3125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eaLnBrk="0" hangingPunct="0"/>
              <a:endParaRPr lang="fr-FR" sz="1800">
                <a:latin typeface="Bell MT" pitchFamily="18" charset="0"/>
              </a:endParaRPr>
            </a:p>
          </p:txBody>
        </p:sp>
        <p:sp>
          <p:nvSpPr>
            <p:cNvPr id="16" name="AutoShape 13"/>
            <p:cNvSpPr>
              <a:spLocks noChangeAspect="1" noChangeArrowheads="1"/>
            </p:cNvSpPr>
            <p:nvPr/>
          </p:nvSpPr>
          <p:spPr bwMode="auto">
            <a:xfrm>
              <a:off x="4272" y="1200"/>
              <a:ext cx="192" cy="240"/>
            </a:xfrm>
            <a:prstGeom prst="downArrow">
              <a:avLst>
                <a:gd name="adj1" fmla="val 50000"/>
                <a:gd name="adj2" fmla="val 3125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eaLnBrk="0" hangingPunct="0"/>
              <a:endParaRPr lang="fr-FR" sz="1800">
                <a:latin typeface="Bell MT" pitchFamily="18" charset="0"/>
              </a:endParaRPr>
            </a:p>
          </p:txBody>
        </p:sp>
        <p:sp>
          <p:nvSpPr>
            <p:cNvPr id="17" name="AutoShape 14"/>
            <p:cNvSpPr>
              <a:spLocks noChangeAspect="1" noChangeArrowheads="1"/>
            </p:cNvSpPr>
            <p:nvPr/>
          </p:nvSpPr>
          <p:spPr bwMode="auto">
            <a:xfrm>
              <a:off x="4992" y="1200"/>
              <a:ext cx="192" cy="240"/>
            </a:xfrm>
            <a:prstGeom prst="downArrow">
              <a:avLst>
                <a:gd name="adj1" fmla="val 50000"/>
                <a:gd name="adj2" fmla="val 3125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eaLnBrk="0" hangingPunct="0"/>
              <a:endParaRPr lang="fr-FR" sz="1800">
                <a:latin typeface="Bell MT" pitchFamily="18" charset="0"/>
              </a:endParaRPr>
            </a:p>
          </p:txBody>
        </p:sp>
        <p:sp>
          <p:nvSpPr>
            <p:cNvPr id="18" name="Rectangle 15"/>
            <p:cNvSpPr>
              <a:spLocks noChangeAspect="1" noChangeArrowheads="1"/>
            </p:cNvSpPr>
            <p:nvPr/>
          </p:nvSpPr>
          <p:spPr bwMode="auto">
            <a:xfrm>
              <a:off x="3648" y="1632"/>
              <a:ext cx="48" cy="33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9" name="Rectangle 16"/>
            <p:cNvSpPr>
              <a:spLocks noChangeAspect="1" noChangeArrowheads="1"/>
            </p:cNvSpPr>
            <p:nvPr/>
          </p:nvSpPr>
          <p:spPr bwMode="auto">
            <a:xfrm>
              <a:off x="4368" y="1632"/>
              <a:ext cx="48" cy="33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20" name="Rectangle 17"/>
            <p:cNvSpPr>
              <a:spLocks noChangeAspect="1" noChangeArrowheads="1"/>
            </p:cNvSpPr>
            <p:nvPr/>
          </p:nvSpPr>
          <p:spPr bwMode="auto">
            <a:xfrm>
              <a:off x="5088" y="1632"/>
              <a:ext cx="48" cy="33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Bell MT" pitchFamily="18" charset="0"/>
              </a:endParaRPr>
            </a:p>
          </p:txBody>
        </p:sp>
      </p:grpSp>
      <p:grpSp>
        <p:nvGrpSpPr>
          <p:cNvPr id="21" name="Group 18"/>
          <p:cNvGrpSpPr>
            <a:grpSpLocks noChangeAspect="1"/>
          </p:cNvGrpSpPr>
          <p:nvPr/>
        </p:nvGrpSpPr>
        <p:grpSpPr bwMode="auto">
          <a:xfrm>
            <a:off x="6337300" y="3738563"/>
            <a:ext cx="2571750" cy="685800"/>
            <a:chOff x="3456" y="2640"/>
            <a:chExt cx="2160" cy="576"/>
          </a:xfrm>
        </p:grpSpPr>
        <p:sp>
          <p:nvSpPr>
            <p:cNvPr id="22" name="Rectangle 19"/>
            <p:cNvSpPr>
              <a:spLocks noChangeAspect="1" noChangeArrowheads="1"/>
            </p:cNvSpPr>
            <p:nvPr/>
          </p:nvSpPr>
          <p:spPr bwMode="auto">
            <a:xfrm>
              <a:off x="3456" y="3024"/>
              <a:ext cx="2160" cy="1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23" name="Rectangle 20"/>
            <p:cNvSpPr>
              <a:spLocks noChangeAspect="1" noChangeArrowheads="1"/>
            </p:cNvSpPr>
            <p:nvPr/>
          </p:nvSpPr>
          <p:spPr bwMode="auto">
            <a:xfrm>
              <a:off x="3456" y="2688"/>
              <a:ext cx="2160" cy="33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24" name="Rectangle 21"/>
            <p:cNvSpPr>
              <a:spLocks noChangeAspect="1" noChangeArrowheads="1"/>
            </p:cNvSpPr>
            <p:nvPr/>
          </p:nvSpPr>
          <p:spPr bwMode="auto">
            <a:xfrm>
              <a:off x="3648" y="2688"/>
              <a:ext cx="48" cy="33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25" name="Rectangle 22"/>
            <p:cNvSpPr>
              <a:spLocks noChangeAspect="1" noChangeArrowheads="1"/>
            </p:cNvSpPr>
            <p:nvPr/>
          </p:nvSpPr>
          <p:spPr bwMode="auto">
            <a:xfrm>
              <a:off x="4368" y="2688"/>
              <a:ext cx="48" cy="33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26" name="Rectangle 23"/>
            <p:cNvSpPr>
              <a:spLocks noChangeAspect="1" noChangeArrowheads="1"/>
            </p:cNvSpPr>
            <p:nvPr/>
          </p:nvSpPr>
          <p:spPr bwMode="auto">
            <a:xfrm>
              <a:off x="5088" y="2688"/>
              <a:ext cx="48" cy="33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27" name="Rectangle 24"/>
            <p:cNvSpPr>
              <a:spLocks noChangeAspect="1" noChangeArrowheads="1"/>
            </p:cNvSpPr>
            <p:nvPr/>
          </p:nvSpPr>
          <p:spPr bwMode="auto">
            <a:xfrm>
              <a:off x="3600" y="2640"/>
              <a:ext cx="144" cy="4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fr-FR" sz="1800">
                <a:latin typeface="Bell MT" pitchFamily="18" charset="0"/>
              </a:endParaRPr>
            </a:p>
          </p:txBody>
        </p:sp>
        <p:sp>
          <p:nvSpPr>
            <p:cNvPr id="28" name="Rectangle 25"/>
            <p:cNvSpPr>
              <a:spLocks noChangeAspect="1" noChangeArrowheads="1"/>
            </p:cNvSpPr>
            <p:nvPr/>
          </p:nvSpPr>
          <p:spPr bwMode="auto">
            <a:xfrm>
              <a:off x="3840" y="2640"/>
              <a:ext cx="144" cy="4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fr-FR" sz="1800">
                <a:latin typeface="Bell MT" pitchFamily="18" charset="0"/>
              </a:endParaRPr>
            </a:p>
          </p:txBody>
        </p:sp>
        <p:sp>
          <p:nvSpPr>
            <p:cNvPr id="29" name="Rectangle 26"/>
            <p:cNvSpPr>
              <a:spLocks noChangeAspect="1" noChangeArrowheads="1"/>
            </p:cNvSpPr>
            <p:nvPr/>
          </p:nvSpPr>
          <p:spPr bwMode="auto">
            <a:xfrm>
              <a:off x="4080" y="2640"/>
              <a:ext cx="144" cy="4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fr-FR" sz="1800">
                <a:latin typeface="Bell MT" pitchFamily="18" charset="0"/>
              </a:endParaRPr>
            </a:p>
          </p:txBody>
        </p:sp>
        <p:sp>
          <p:nvSpPr>
            <p:cNvPr id="30" name="Rectangle 27"/>
            <p:cNvSpPr>
              <a:spLocks noChangeAspect="1" noChangeArrowheads="1"/>
            </p:cNvSpPr>
            <p:nvPr/>
          </p:nvSpPr>
          <p:spPr bwMode="auto">
            <a:xfrm>
              <a:off x="4320" y="2640"/>
              <a:ext cx="144" cy="4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fr-FR" sz="1800">
                <a:latin typeface="Bell MT" pitchFamily="18" charset="0"/>
              </a:endParaRPr>
            </a:p>
          </p:txBody>
        </p:sp>
        <p:sp>
          <p:nvSpPr>
            <p:cNvPr id="31" name="Rectangle 28"/>
            <p:cNvSpPr>
              <a:spLocks noChangeAspect="1" noChangeArrowheads="1"/>
            </p:cNvSpPr>
            <p:nvPr/>
          </p:nvSpPr>
          <p:spPr bwMode="auto">
            <a:xfrm>
              <a:off x="4560" y="2640"/>
              <a:ext cx="144" cy="4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fr-FR" sz="1800">
                <a:latin typeface="Bell MT" pitchFamily="18" charset="0"/>
              </a:endParaRPr>
            </a:p>
          </p:txBody>
        </p:sp>
        <p:sp>
          <p:nvSpPr>
            <p:cNvPr id="32" name="Rectangle 29"/>
            <p:cNvSpPr>
              <a:spLocks noChangeAspect="1" noChangeArrowheads="1"/>
            </p:cNvSpPr>
            <p:nvPr/>
          </p:nvSpPr>
          <p:spPr bwMode="auto">
            <a:xfrm>
              <a:off x="4800" y="2640"/>
              <a:ext cx="144" cy="4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fr-FR" sz="1800">
                <a:latin typeface="Bell MT" pitchFamily="18" charset="0"/>
              </a:endParaRPr>
            </a:p>
          </p:txBody>
        </p:sp>
        <p:sp>
          <p:nvSpPr>
            <p:cNvPr id="33" name="Rectangle 30"/>
            <p:cNvSpPr>
              <a:spLocks noChangeAspect="1" noChangeArrowheads="1"/>
            </p:cNvSpPr>
            <p:nvPr/>
          </p:nvSpPr>
          <p:spPr bwMode="auto">
            <a:xfrm>
              <a:off x="5040" y="2640"/>
              <a:ext cx="144" cy="4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fr-FR" sz="1800">
                <a:latin typeface="Bell MT" pitchFamily="18" charset="0"/>
              </a:endParaRPr>
            </a:p>
          </p:txBody>
        </p:sp>
        <p:sp>
          <p:nvSpPr>
            <p:cNvPr id="34" name="Rectangle 31"/>
            <p:cNvSpPr>
              <a:spLocks noChangeAspect="1" noChangeArrowheads="1"/>
            </p:cNvSpPr>
            <p:nvPr/>
          </p:nvSpPr>
          <p:spPr bwMode="auto">
            <a:xfrm>
              <a:off x="5280" y="2640"/>
              <a:ext cx="144" cy="4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fr-FR" sz="1800">
                <a:latin typeface="Bell MT" pitchFamily="18" charset="0"/>
              </a:endParaRPr>
            </a:p>
          </p:txBody>
        </p:sp>
      </p:grpSp>
      <p:grpSp>
        <p:nvGrpSpPr>
          <p:cNvPr id="35" name="Group 32"/>
          <p:cNvGrpSpPr>
            <a:grpSpLocks noChangeAspect="1"/>
          </p:cNvGrpSpPr>
          <p:nvPr/>
        </p:nvGrpSpPr>
        <p:grpSpPr bwMode="auto">
          <a:xfrm>
            <a:off x="6337300" y="4718050"/>
            <a:ext cx="2571750" cy="685800"/>
            <a:chOff x="3456" y="3504"/>
            <a:chExt cx="2160" cy="576"/>
          </a:xfrm>
        </p:grpSpPr>
        <p:sp>
          <p:nvSpPr>
            <p:cNvPr id="36" name="Rectangle 33"/>
            <p:cNvSpPr>
              <a:spLocks noChangeAspect="1" noChangeArrowheads="1"/>
            </p:cNvSpPr>
            <p:nvPr/>
          </p:nvSpPr>
          <p:spPr bwMode="auto">
            <a:xfrm>
              <a:off x="3456" y="3888"/>
              <a:ext cx="2160" cy="1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37" name="Rectangle 34"/>
            <p:cNvSpPr>
              <a:spLocks noChangeAspect="1" noChangeArrowheads="1"/>
            </p:cNvSpPr>
            <p:nvPr/>
          </p:nvSpPr>
          <p:spPr bwMode="auto">
            <a:xfrm>
              <a:off x="3648" y="3552"/>
              <a:ext cx="48" cy="33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38" name="Rectangle 35"/>
            <p:cNvSpPr>
              <a:spLocks noChangeAspect="1" noChangeArrowheads="1"/>
            </p:cNvSpPr>
            <p:nvPr/>
          </p:nvSpPr>
          <p:spPr bwMode="auto">
            <a:xfrm>
              <a:off x="4368" y="3552"/>
              <a:ext cx="48" cy="33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39" name="Rectangle 36"/>
            <p:cNvSpPr>
              <a:spLocks noChangeAspect="1" noChangeArrowheads="1"/>
            </p:cNvSpPr>
            <p:nvPr/>
          </p:nvSpPr>
          <p:spPr bwMode="auto">
            <a:xfrm>
              <a:off x="5088" y="3552"/>
              <a:ext cx="48" cy="33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40" name="Rectangle 37"/>
            <p:cNvSpPr>
              <a:spLocks noChangeAspect="1" noChangeArrowheads="1"/>
            </p:cNvSpPr>
            <p:nvPr/>
          </p:nvSpPr>
          <p:spPr bwMode="auto">
            <a:xfrm>
              <a:off x="3600" y="3504"/>
              <a:ext cx="144" cy="4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fr-FR" sz="1800">
                <a:latin typeface="Bell MT" pitchFamily="18" charset="0"/>
              </a:endParaRPr>
            </a:p>
          </p:txBody>
        </p:sp>
        <p:sp>
          <p:nvSpPr>
            <p:cNvPr id="41" name="Rectangle 38"/>
            <p:cNvSpPr>
              <a:spLocks noChangeAspect="1" noChangeArrowheads="1"/>
            </p:cNvSpPr>
            <p:nvPr/>
          </p:nvSpPr>
          <p:spPr bwMode="auto">
            <a:xfrm>
              <a:off x="3840" y="3504"/>
              <a:ext cx="144" cy="4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fr-FR" sz="1800">
                <a:latin typeface="Bell MT" pitchFamily="18" charset="0"/>
              </a:endParaRPr>
            </a:p>
          </p:txBody>
        </p:sp>
        <p:sp>
          <p:nvSpPr>
            <p:cNvPr id="42" name="Rectangle 39"/>
            <p:cNvSpPr>
              <a:spLocks noChangeAspect="1" noChangeArrowheads="1"/>
            </p:cNvSpPr>
            <p:nvPr/>
          </p:nvSpPr>
          <p:spPr bwMode="auto">
            <a:xfrm>
              <a:off x="4080" y="3504"/>
              <a:ext cx="144" cy="4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fr-FR" sz="1800">
                <a:latin typeface="Bell MT" pitchFamily="18" charset="0"/>
              </a:endParaRPr>
            </a:p>
          </p:txBody>
        </p:sp>
        <p:sp>
          <p:nvSpPr>
            <p:cNvPr id="43" name="Rectangle 40"/>
            <p:cNvSpPr>
              <a:spLocks noChangeAspect="1" noChangeArrowheads="1"/>
            </p:cNvSpPr>
            <p:nvPr/>
          </p:nvSpPr>
          <p:spPr bwMode="auto">
            <a:xfrm>
              <a:off x="4320" y="3504"/>
              <a:ext cx="144" cy="4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fr-FR" sz="1800">
                <a:latin typeface="Bell MT" pitchFamily="18" charset="0"/>
              </a:endParaRPr>
            </a:p>
          </p:txBody>
        </p:sp>
        <p:sp>
          <p:nvSpPr>
            <p:cNvPr id="44" name="Rectangle 41"/>
            <p:cNvSpPr>
              <a:spLocks noChangeAspect="1" noChangeArrowheads="1"/>
            </p:cNvSpPr>
            <p:nvPr/>
          </p:nvSpPr>
          <p:spPr bwMode="auto">
            <a:xfrm>
              <a:off x="4560" y="3504"/>
              <a:ext cx="144" cy="4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fr-FR" sz="1800">
                <a:latin typeface="Bell MT" pitchFamily="18" charset="0"/>
              </a:endParaRPr>
            </a:p>
          </p:txBody>
        </p:sp>
        <p:sp>
          <p:nvSpPr>
            <p:cNvPr id="45" name="Rectangle 42"/>
            <p:cNvSpPr>
              <a:spLocks noChangeAspect="1" noChangeArrowheads="1"/>
            </p:cNvSpPr>
            <p:nvPr/>
          </p:nvSpPr>
          <p:spPr bwMode="auto">
            <a:xfrm>
              <a:off x="4800" y="3504"/>
              <a:ext cx="144" cy="4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fr-FR" sz="1800">
                <a:latin typeface="Bell MT" pitchFamily="18" charset="0"/>
              </a:endParaRPr>
            </a:p>
          </p:txBody>
        </p:sp>
        <p:sp>
          <p:nvSpPr>
            <p:cNvPr id="46" name="Rectangle 43"/>
            <p:cNvSpPr>
              <a:spLocks noChangeAspect="1" noChangeArrowheads="1"/>
            </p:cNvSpPr>
            <p:nvPr/>
          </p:nvSpPr>
          <p:spPr bwMode="auto">
            <a:xfrm>
              <a:off x="5040" y="3504"/>
              <a:ext cx="144" cy="4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fr-FR" sz="1800">
                <a:latin typeface="Bell MT" pitchFamily="18" charset="0"/>
              </a:endParaRPr>
            </a:p>
          </p:txBody>
        </p:sp>
        <p:sp>
          <p:nvSpPr>
            <p:cNvPr id="47" name="Rectangle 44"/>
            <p:cNvSpPr>
              <a:spLocks noChangeAspect="1" noChangeArrowheads="1"/>
            </p:cNvSpPr>
            <p:nvPr/>
          </p:nvSpPr>
          <p:spPr bwMode="auto">
            <a:xfrm>
              <a:off x="5280" y="3504"/>
              <a:ext cx="144" cy="4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fr-FR" sz="1800">
                <a:latin typeface="Bell MT" pitchFamily="18" charset="0"/>
              </a:endParaRPr>
            </a:p>
          </p:txBody>
        </p:sp>
      </p:grpSp>
      <p:grpSp>
        <p:nvGrpSpPr>
          <p:cNvPr id="48" name="Group 45"/>
          <p:cNvGrpSpPr>
            <a:grpSpLocks/>
          </p:cNvGrpSpPr>
          <p:nvPr/>
        </p:nvGrpSpPr>
        <p:grpSpPr bwMode="auto">
          <a:xfrm>
            <a:off x="6337300" y="1336675"/>
            <a:ext cx="2571750" cy="631825"/>
            <a:chOff x="3992" y="842"/>
            <a:chExt cx="1620" cy="398"/>
          </a:xfrm>
        </p:grpSpPr>
        <p:grpSp>
          <p:nvGrpSpPr>
            <p:cNvPr id="49" name="Group 46"/>
            <p:cNvGrpSpPr>
              <a:grpSpLocks noChangeAspect="1"/>
            </p:cNvGrpSpPr>
            <p:nvPr/>
          </p:nvGrpSpPr>
          <p:grpSpPr bwMode="auto">
            <a:xfrm>
              <a:off x="3992" y="844"/>
              <a:ext cx="1620" cy="396"/>
              <a:chOff x="3456" y="240"/>
              <a:chExt cx="2160" cy="528"/>
            </a:xfrm>
          </p:grpSpPr>
          <p:sp>
            <p:nvSpPr>
              <p:cNvPr id="52" name="Rectangle 47"/>
              <p:cNvSpPr>
                <a:spLocks noChangeAspect="1" noChangeArrowheads="1"/>
              </p:cNvSpPr>
              <p:nvPr/>
            </p:nvSpPr>
            <p:spPr bwMode="auto">
              <a:xfrm>
                <a:off x="3456" y="576"/>
                <a:ext cx="2160" cy="1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53" name="Rectangle 48"/>
              <p:cNvSpPr>
                <a:spLocks noChangeAspect="1" noChangeArrowheads="1"/>
              </p:cNvSpPr>
              <p:nvPr/>
            </p:nvSpPr>
            <p:spPr bwMode="auto">
              <a:xfrm>
                <a:off x="3456" y="240"/>
                <a:ext cx="2160" cy="336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Bell MT" pitchFamily="18" charset="0"/>
                </a:endParaRPr>
              </a:p>
            </p:txBody>
          </p:sp>
        </p:grpSp>
        <p:sp>
          <p:nvSpPr>
            <p:cNvPr id="50" name="Text Box 49"/>
            <p:cNvSpPr txBox="1">
              <a:spLocks noChangeAspect="1" noChangeArrowheads="1"/>
            </p:cNvSpPr>
            <p:nvPr/>
          </p:nvSpPr>
          <p:spPr bwMode="auto">
            <a:xfrm>
              <a:off x="4424" y="1053"/>
              <a:ext cx="72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tIns="82800"/>
            <a:lstStyle/>
            <a:p>
              <a:pPr algn="l" eaLnBrk="0" hangingPunct="0">
                <a:spcBef>
                  <a:spcPct val="50000"/>
                </a:spcBef>
              </a:pPr>
              <a:r>
                <a:rPr lang="en-US" sz="1400">
                  <a:solidFill>
                    <a:srgbClr val="0000FF"/>
                  </a:solidFill>
                  <a:latin typeface="Bell MT" pitchFamily="18" charset="0"/>
                </a:rPr>
                <a:t>substrate</a:t>
              </a:r>
            </a:p>
          </p:txBody>
        </p:sp>
        <p:sp>
          <p:nvSpPr>
            <p:cNvPr id="51" name="Text Box 50"/>
            <p:cNvSpPr txBox="1">
              <a:spLocks noChangeAspect="1" noChangeArrowheads="1"/>
            </p:cNvSpPr>
            <p:nvPr/>
          </p:nvSpPr>
          <p:spPr bwMode="auto">
            <a:xfrm>
              <a:off x="4360" y="842"/>
              <a:ext cx="920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tIns="82800"/>
            <a:lstStyle/>
            <a:p>
              <a:pPr algn="l" eaLnBrk="0" hangingPunct="0">
                <a:spcBef>
                  <a:spcPct val="50000"/>
                </a:spcBef>
              </a:pPr>
              <a:r>
                <a:rPr lang="en-US" sz="1400">
                  <a:solidFill>
                    <a:srgbClr val="0000FF"/>
                  </a:solidFill>
                  <a:latin typeface="Bell MT" pitchFamily="18" charset="0"/>
                </a:rPr>
                <a:t>photo-resist</a:t>
              </a:r>
            </a:p>
          </p:txBody>
        </p:sp>
      </p:grpSp>
      <p:sp>
        <p:nvSpPr>
          <p:cNvPr id="65" name="Rectangle 62"/>
          <p:cNvSpPr>
            <a:spLocks noChangeArrowheads="1"/>
          </p:cNvSpPr>
          <p:nvPr/>
        </p:nvSpPr>
        <p:spPr bwMode="auto">
          <a:xfrm>
            <a:off x="225425" y="2279650"/>
            <a:ext cx="4881563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/>
          <a:lstStyle/>
          <a:p>
            <a:pPr marL="268288" indent="-268288" algn="l">
              <a:spcBef>
                <a:spcPct val="20000"/>
              </a:spcBef>
            </a:pPr>
            <a:endParaRPr lang="en-US" sz="800" dirty="0">
              <a:solidFill>
                <a:srgbClr val="000099"/>
              </a:solidFill>
              <a:latin typeface="Bell MT" pitchFamily="18" charset="0"/>
            </a:endParaRPr>
          </a:p>
          <a:p>
            <a:pPr marL="268288" indent="-268288" algn="l">
              <a:spcBef>
                <a:spcPct val="20000"/>
              </a:spcBef>
              <a:buFontTx/>
              <a:buAutoNum type="arabicPeriod" startAt="2"/>
            </a:pPr>
            <a:r>
              <a:rPr lang="en-US" sz="1600" dirty="0">
                <a:solidFill>
                  <a:srgbClr val="000099"/>
                </a:solidFill>
                <a:latin typeface="Bell MT" pitchFamily="18" charset="0"/>
              </a:rPr>
              <a:t>Deposit photo-resist &amp; UV exposure</a:t>
            </a:r>
          </a:p>
          <a:p>
            <a:pPr marL="625475" lvl="1" indent="-177800" algn="l">
              <a:spcBef>
                <a:spcPct val="20000"/>
              </a:spcBef>
              <a:buFont typeface="Comic Sans MS" pitchFamily="66" charset="0"/>
              <a:buChar char="–"/>
            </a:pPr>
            <a:r>
              <a:rPr lang="en-US" sz="1400" dirty="0">
                <a:solidFill>
                  <a:srgbClr val="000099"/>
                </a:solidFill>
                <a:latin typeface="Bell MT" pitchFamily="18" charset="0"/>
              </a:rPr>
              <a:t>define the amplification gap (tens of </a:t>
            </a:r>
            <a:r>
              <a:rPr lang="en-US" sz="1400" dirty="0" err="1">
                <a:solidFill>
                  <a:srgbClr val="000099"/>
                </a:solidFill>
                <a:latin typeface="Bell MT" pitchFamily="18" charset="0"/>
              </a:rPr>
              <a:t>μm</a:t>
            </a:r>
            <a:r>
              <a:rPr lang="en-US" sz="1400" dirty="0">
                <a:solidFill>
                  <a:srgbClr val="000099"/>
                </a:solidFill>
                <a:latin typeface="Bell MT" pitchFamily="18" charset="0"/>
              </a:rPr>
              <a:t>)</a:t>
            </a:r>
          </a:p>
          <a:p>
            <a:pPr marL="625475" lvl="1" indent="-177800" algn="l">
              <a:spcBef>
                <a:spcPct val="20000"/>
              </a:spcBef>
              <a:buFont typeface="Comic Sans MS" pitchFamily="66" charset="0"/>
              <a:buChar char="–"/>
            </a:pPr>
            <a:r>
              <a:rPr lang="en-US" sz="1400" dirty="0">
                <a:solidFill>
                  <a:srgbClr val="000099"/>
                </a:solidFill>
                <a:latin typeface="Bell MT" pitchFamily="18" charset="0"/>
              </a:rPr>
              <a:t>define the grid support (pillars/walls)</a:t>
            </a:r>
          </a:p>
        </p:txBody>
      </p:sp>
      <p:sp>
        <p:nvSpPr>
          <p:cNvPr id="66" name="Rectangle 63"/>
          <p:cNvSpPr>
            <a:spLocks noChangeArrowheads="1"/>
          </p:cNvSpPr>
          <p:nvPr/>
        </p:nvSpPr>
        <p:spPr bwMode="auto">
          <a:xfrm>
            <a:off x="225425" y="3228975"/>
            <a:ext cx="4881563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/>
          <a:lstStyle/>
          <a:p>
            <a:pPr marL="268288" indent="-268288" algn="l">
              <a:spcBef>
                <a:spcPct val="20000"/>
              </a:spcBef>
            </a:pPr>
            <a:endParaRPr lang="en-US" sz="800" dirty="0">
              <a:solidFill>
                <a:srgbClr val="000099"/>
              </a:solidFill>
              <a:latin typeface="Bell MT" pitchFamily="18" charset="0"/>
            </a:endParaRPr>
          </a:p>
          <a:p>
            <a:pPr marL="268288" indent="-268288" algn="l">
              <a:spcBef>
                <a:spcPct val="20000"/>
              </a:spcBef>
              <a:buFont typeface="Comic Sans MS" pitchFamily="66" charset="0"/>
              <a:buAutoNum type="arabicPeriod" startAt="3"/>
            </a:pPr>
            <a:r>
              <a:rPr lang="en-US" sz="1600" dirty="0">
                <a:solidFill>
                  <a:srgbClr val="000099"/>
                </a:solidFill>
                <a:latin typeface="Bell MT" pitchFamily="18" charset="0"/>
              </a:rPr>
              <a:t>Deposit metal &amp; pattern</a:t>
            </a:r>
          </a:p>
          <a:p>
            <a:pPr marL="625475" lvl="1" indent="-177800" algn="l">
              <a:spcBef>
                <a:spcPct val="20000"/>
              </a:spcBef>
              <a:buFont typeface="Comic Sans MS" pitchFamily="66" charset="0"/>
              <a:buChar char="–"/>
            </a:pPr>
            <a:r>
              <a:rPr lang="en-US" sz="1400" dirty="0">
                <a:solidFill>
                  <a:srgbClr val="000099"/>
                </a:solidFill>
                <a:latin typeface="Bell MT" pitchFamily="18" charset="0"/>
              </a:rPr>
              <a:t>define the grid geometry</a:t>
            </a:r>
          </a:p>
        </p:txBody>
      </p:sp>
      <p:sp>
        <p:nvSpPr>
          <p:cNvPr id="67" name="Rectangle 64"/>
          <p:cNvSpPr>
            <a:spLocks noChangeArrowheads="1"/>
          </p:cNvSpPr>
          <p:nvPr/>
        </p:nvSpPr>
        <p:spPr bwMode="auto">
          <a:xfrm>
            <a:off x="225425" y="3924300"/>
            <a:ext cx="4881563" cy="61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/>
          <a:lstStyle/>
          <a:p>
            <a:pPr marL="268288" indent="-268288" algn="l">
              <a:spcBef>
                <a:spcPct val="20000"/>
              </a:spcBef>
              <a:buFontTx/>
              <a:buChar char="•"/>
            </a:pPr>
            <a:endParaRPr lang="en-US" sz="800">
              <a:solidFill>
                <a:srgbClr val="000099"/>
              </a:solidFill>
              <a:latin typeface="Bell MT" pitchFamily="18" charset="0"/>
            </a:endParaRPr>
          </a:p>
          <a:p>
            <a:pPr marL="268288" indent="-268288" algn="l">
              <a:spcBef>
                <a:spcPct val="20000"/>
              </a:spcBef>
              <a:buFontTx/>
              <a:buAutoNum type="arabicPeriod" startAt="4"/>
            </a:pPr>
            <a:r>
              <a:rPr lang="en-US" sz="1600">
                <a:solidFill>
                  <a:srgbClr val="000099"/>
                </a:solidFill>
                <a:latin typeface="Bell MT" pitchFamily="18" charset="0"/>
              </a:rPr>
              <a:t>Develop unexposed photo-resist</a:t>
            </a:r>
          </a:p>
          <a:p>
            <a:pPr marL="625475" lvl="1" indent="-177800" algn="l">
              <a:spcBef>
                <a:spcPct val="20000"/>
              </a:spcBef>
              <a:buFont typeface="Comic Sans MS" pitchFamily="66" charset="0"/>
              <a:buChar char="–"/>
            </a:pPr>
            <a:r>
              <a:rPr lang="en-US" sz="1400">
                <a:solidFill>
                  <a:srgbClr val="000099"/>
                </a:solidFill>
                <a:latin typeface="Bell MT" pitchFamily="18" charset="0"/>
              </a:rPr>
              <a:t>cleaning</a:t>
            </a:r>
          </a:p>
        </p:txBody>
      </p:sp>
      <p:sp>
        <p:nvSpPr>
          <p:cNvPr id="68" name="Rectangle 65"/>
          <p:cNvSpPr>
            <a:spLocks noChangeArrowheads="1"/>
          </p:cNvSpPr>
          <p:nvPr/>
        </p:nvSpPr>
        <p:spPr bwMode="auto">
          <a:xfrm>
            <a:off x="227013" y="1055688"/>
            <a:ext cx="48815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/>
          <a:lstStyle/>
          <a:p>
            <a:pPr marL="268288" indent="-268288" algn="l">
              <a:spcBef>
                <a:spcPct val="20000"/>
              </a:spcBef>
              <a:buFontTx/>
              <a:buChar char="•"/>
            </a:pPr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… using </a:t>
            </a:r>
            <a:r>
              <a:rPr lang="en-US" sz="1800" i="1" dirty="0">
                <a:solidFill>
                  <a:srgbClr val="000099"/>
                </a:solidFill>
                <a:latin typeface="Bell MT" pitchFamily="18" charset="0"/>
              </a:rPr>
              <a:t>wafer post-processing</a:t>
            </a:r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 :</a:t>
            </a:r>
          </a:p>
        </p:txBody>
      </p:sp>
      <p:sp>
        <p:nvSpPr>
          <p:cNvPr id="69" name="Rectangle 66"/>
          <p:cNvSpPr>
            <a:spLocks noChangeArrowheads="1"/>
          </p:cNvSpPr>
          <p:nvPr/>
        </p:nvSpPr>
        <p:spPr bwMode="auto">
          <a:xfrm>
            <a:off x="219075" y="1327150"/>
            <a:ext cx="4881563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/>
          <a:lstStyle/>
          <a:p>
            <a:pPr marL="268288" indent="-268288" algn="l">
              <a:spcBef>
                <a:spcPct val="20000"/>
              </a:spcBef>
              <a:buFontTx/>
              <a:buChar char="•"/>
            </a:pPr>
            <a:endParaRPr lang="en-US" sz="800" dirty="0">
              <a:solidFill>
                <a:srgbClr val="000099"/>
              </a:solidFill>
              <a:latin typeface="Bell MT" pitchFamily="18" charset="0"/>
            </a:endParaRPr>
          </a:p>
          <a:p>
            <a:pPr marL="268288" indent="-268288" algn="l">
              <a:spcBef>
                <a:spcPct val="20000"/>
              </a:spcBef>
              <a:buFontTx/>
              <a:buAutoNum type="arabicPeriod"/>
            </a:pPr>
            <a:r>
              <a:rPr lang="en-US" sz="1600" dirty="0">
                <a:solidFill>
                  <a:srgbClr val="000099"/>
                </a:solidFill>
                <a:latin typeface="Bell MT" pitchFamily="18" charset="0"/>
              </a:rPr>
              <a:t>The substrate could be:</a:t>
            </a:r>
          </a:p>
          <a:p>
            <a:pPr marL="625475" lvl="1" indent="-177800" algn="l">
              <a:spcBef>
                <a:spcPct val="20000"/>
              </a:spcBef>
              <a:buFont typeface="Comic Sans MS" pitchFamily="66" charset="0"/>
              <a:buChar char="–"/>
            </a:pPr>
            <a:r>
              <a:rPr lang="en-US" sz="1400" dirty="0">
                <a:solidFill>
                  <a:srgbClr val="000099"/>
                </a:solidFill>
                <a:latin typeface="Bell MT" pitchFamily="18" charset="0"/>
              </a:rPr>
              <a:t>naked or patterned wafer of Si</a:t>
            </a:r>
          </a:p>
          <a:p>
            <a:pPr marL="625475" lvl="1" indent="-177800" algn="l">
              <a:spcBef>
                <a:spcPct val="20000"/>
              </a:spcBef>
              <a:buFont typeface="Comic Sans MS" pitchFamily="66" charset="0"/>
              <a:buChar char="–"/>
            </a:pPr>
            <a:r>
              <a:rPr lang="en-US" sz="1400" dirty="0">
                <a:solidFill>
                  <a:srgbClr val="000099"/>
                </a:solidFill>
                <a:latin typeface="Bell MT" pitchFamily="18" charset="0"/>
              </a:rPr>
              <a:t>readout chip</a:t>
            </a:r>
          </a:p>
        </p:txBody>
      </p:sp>
      <p:sp>
        <p:nvSpPr>
          <p:cNvPr id="70" name="Rectangle 70"/>
          <p:cNvSpPr txBox="1">
            <a:spLocks noChangeArrowheads="1"/>
          </p:cNvSpPr>
          <p:nvPr/>
        </p:nvSpPr>
        <p:spPr bwMode="auto">
          <a:xfrm>
            <a:off x="234950" y="604838"/>
            <a:ext cx="871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99"/>
                </a:solidFill>
                <a:latin typeface="Bell MT" pitchFamily="18" charset="0"/>
                <a:ea typeface="+mn-ea"/>
                <a:cs typeface="Arial" pitchFamily="34" charset="0"/>
              </a:defRPr>
            </a:lvl1pPr>
            <a:lvl2pPr marL="528638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2pPr>
            <a:lvl3pPr marL="8810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3pPr>
            <a:lvl4pPr marL="125253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4pPr>
            <a:lvl5pPr marL="161131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5pPr>
            <a:lvl6pPr marL="20685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257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829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401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177800" indent="-177800"/>
            <a:r>
              <a:rPr lang="en-US" sz="1800" dirty="0" smtClean="0"/>
              <a:t>Integrate a GEM or </a:t>
            </a:r>
            <a:r>
              <a:rPr lang="en-US" sz="1800" dirty="0" err="1" smtClean="0"/>
              <a:t>Micromegas</a:t>
            </a:r>
            <a:r>
              <a:rPr lang="en-US" sz="1800" dirty="0" smtClean="0"/>
              <a:t> detector directly on a chip …</a:t>
            </a:r>
          </a:p>
          <a:p>
            <a:pPr marL="177800" indent="-177800"/>
            <a:endParaRPr lang="en-US" sz="1800" dirty="0"/>
          </a:p>
        </p:txBody>
      </p:sp>
      <p:pic>
        <p:nvPicPr>
          <p:cNvPr id="71" name="Picture 47" descr="ingrid on medipix9"/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704" y="4775199"/>
            <a:ext cx="2313702" cy="173445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picture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4775199"/>
            <a:ext cx="2313351" cy="173445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 Box 16"/>
          <p:cNvSpPr txBox="1">
            <a:spLocks noChangeArrowheads="1"/>
          </p:cNvSpPr>
          <p:nvPr/>
        </p:nvSpPr>
        <p:spPr bwMode="auto">
          <a:xfrm>
            <a:off x="1352688" y="5791348"/>
            <a:ext cx="208719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sz="1200" dirty="0" err="1">
                <a:solidFill>
                  <a:schemeClr val="bg1"/>
                </a:solidFill>
                <a:latin typeface="Bell MT" pitchFamily="18" charset="0"/>
              </a:rPr>
              <a:t>Resistive</a:t>
            </a:r>
            <a:r>
              <a:rPr lang="fr-FR" sz="1200" dirty="0">
                <a:solidFill>
                  <a:schemeClr val="bg1"/>
                </a:solidFill>
                <a:latin typeface="Bell MT" pitchFamily="18" charset="0"/>
              </a:rPr>
              <a:t> layer </a:t>
            </a:r>
            <a:r>
              <a:rPr lang="fr-FR" sz="1200" dirty="0" smtClean="0">
                <a:solidFill>
                  <a:schemeClr val="bg1"/>
                </a:solidFill>
                <a:latin typeface="Bell MT" pitchFamily="18" charset="0"/>
              </a:rPr>
              <a:t>for protection</a:t>
            </a:r>
            <a:endParaRPr lang="fr-FR" sz="1200" dirty="0">
              <a:solidFill>
                <a:schemeClr val="bg1"/>
              </a:solidFill>
              <a:latin typeface="Bell MT" pitchFamily="18" charset="0"/>
            </a:endParaRPr>
          </a:p>
        </p:txBody>
      </p:sp>
      <p:sp>
        <p:nvSpPr>
          <p:cNvPr id="74" name="Line 17"/>
          <p:cNvSpPr>
            <a:spLocks noChangeShapeType="1"/>
          </p:cNvSpPr>
          <p:nvPr/>
        </p:nvSpPr>
        <p:spPr bwMode="auto">
          <a:xfrm>
            <a:off x="1108982" y="5763137"/>
            <a:ext cx="0" cy="259044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46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5" grpId="0"/>
      <p:bldP spid="66" grpId="0"/>
      <p:bldP spid="67" grpId="0"/>
      <p:bldP spid="69" grpId="0"/>
      <p:bldP spid="73" grpId="0"/>
      <p:bldP spid="7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Espace réservé du contenu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832388"/>
              </p:ext>
            </p:extLst>
          </p:nvPr>
        </p:nvGraphicFramePr>
        <p:xfrm>
          <a:off x="685800" y="645362"/>
          <a:ext cx="7772400" cy="33223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570703"/>
                <a:gridCol w="6201697"/>
              </a:tblGrid>
              <a:tr h="301655">
                <a:tc>
                  <a:txBody>
                    <a:bodyPr/>
                    <a:lstStyle/>
                    <a:p>
                      <a:r>
                        <a:rPr lang="en-US" b="1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2006</a:t>
                      </a:r>
                      <a:endParaRPr lang="en-US" b="1" noProof="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EUDET contribution for</a:t>
                      </a:r>
                      <a:r>
                        <a:rPr lang="en-US" b="0" baseline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 </a:t>
                      </a:r>
                      <a:r>
                        <a:rPr lang="en-US" b="0" baseline="0" noProof="0" dirty="0" err="1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Timepix</a:t>
                      </a:r>
                      <a:r>
                        <a:rPr lang="en-US" b="0" baseline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 </a:t>
                      </a:r>
                      <a:r>
                        <a:rPr lang="en-US" b="0" baseline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wafers + postdoc</a:t>
                      </a:r>
                      <a:endParaRPr lang="en-US" b="0" noProof="0" dirty="0" smtClean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520666">
                <a:tc>
                  <a:txBody>
                    <a:bodyPr/>
                    <a:lstStyle/>
                    <a:p>
                      <a:r>
                        <a:rPr lang="en-US" b="1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2006-2007</a:t>
                      </a:r>
                      <a:endParaRPr lang="en-US" b="1" noProof="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Demonstrator: µTPC </a:t>
                      </a:r>
                      <a:r>
                        <a:rPr lang="en-US" b="0" noProof="0" dirty="0" err="1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Micromegas</a:t>
                      </a:r>
                      <a:endParaRPr lang="en-US" b="0" noProof="0" dirty="0" smtClean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  <a:p>
                      <a:r>
                        <a:rPr lang="en-US" b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Ingrid produced on naked wafer or only</a:t>
                      </a:r>
                      <a:r>
                        <a:rPr lang="en-US" b="0" baseline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 for </a:t>
                      </a:r>
                      <a:r>
                        <a:rPr lang="en-US" b="0" baseline="0" noProof="0" dirty="0" err="1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Nikhef</a:t>
                      </a:r>
                      <a:endParaRPr lang="en-US" b="0" noProof="0" dirty="0" smtClean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01655">
                <a:tc>
                  <a:txBody>
                    <a:bodyPr/>
                    <a:lstStyle/>
                    <a:p>
                      <a:r>
                        <a:rPr lang="en-US" b="1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2008</a:t>
                      </a:r>
                      <a:endParaRPr lang="en-US" b="1" noProof="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Demonstrator for</a:t>
                      </a:r>
                      <a:r>
                        <a:rPr lang="en-US" b="0" baseline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 x-rays </a:t>
                      </a:r>
                      <a:r>
                        <a:rPr lang="en-US" b="0" baseline="0" noProof="0" dirty="0" err="1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polarimetry</a:t>
                      </a:r>
                      <a:r>
                        <a:rPr lang="en-US" b="0" baseline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; </a:t>
                      </a:r>
                      <a:r>
                        <a:rPr lang="en-US" b="0" baseline="0" noProof="0" dirty="0" err="1" smtClean="0">
                          <a:solidFill>
                            <a:srgbClr val="FF0000"/>
                          </a:solidFill>
                          <a:latin typeface="Bell MT" pitchFamily="18" charset="0"/>
                        </a:rPr>
                        <a:t>SiProt</a:t>
                      </a:r>
                      <a:r>
                        <a:rPr lang="en-US" b="0" baseline="0" noProof="0" dirty="0" smtClean="0">
                          <a:solidFill>
                            <a:srgbClr val="FF0000"/>
                          </a:solidFill>
                          <a:latin typeface="Bell MT" pitchFamily="18" charset="0"/>
                        </a:rPr>
                        <a:t> for protection</a:t>
                      </a:r>
                      <a:endParaRPr lang="en-US" b="0" noProof="0" dirty="0">
                        <a:solidFill>
                          <a:srgbClr val="FF0000"/>
                        </a:solidFill>
                        <a:latin typeface="Bell MT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01655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2007-2009</a:t>
                      </a:r>
                      <a:endParaRPr lang="en-US" b="1" noProof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Ion feedback</a:t>
                      </a:r>
                      <a:r>
                        <a:rPr lang="en-US" b="0" baseline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 </a:t>
                      </a:r>
                      <a:r>
                        <a:rPr lang="en-US" b="0" baseline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measurement using raw </a:t>
                      </a:r>
                      <a:r>
                        <a:rPr lang="en-US" b="0" baseline="0" noProof="0" dirty="0" err="1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Ingrids</a:t>
                      </a:r>
                      <a:r>
                        <a:rPr lang="en-US" b="0" baseline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 (M. </a:t>
                      </a:r>
                      <a:r>
                        <a:rPr lang="en-US" b="0" baseline="0" noProof="0" dirty="0" err="1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Chefdeville</a:t>
                      </a:r>
                      <a:r>
                        <a:rPr lang="en-US" b="0" baseline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)</a:t>
                      </a:r>
                      <a:endParaRPr lang="en-US" b="0" noProof="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01655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2009</a:t>
                      </a:r>
                      <a:endParaRPr lang="en-US" b="1" noProof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First prototype of</a:t>
                      </a:r>
                      <a:r>
                        <a:rPr lang="en-US" b="0" baseline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 8 </a:t>
                      </a:r>
                      <a:r>
                        <a:rPr lang="en-US" b="0" baseline="0" noProof="0" dirty="0" err="1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Timepix</a:t>
                      </a:r>
                      <a:r>
                        <a:rPr lang="en-US" b="0" baseline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 chips board</a:t>
                      </a:r>
                      <a:endParaRPr lang="en-US" b="0" noProof="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743808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2009-2010</a:t>
                      </a:r>
                      <a:endParaRPr lang="en-US" b="1" noProof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First</a:t>
                      </a:r>
                      <a:r>
                        <a:rPr lang="en-US" b="0" baseline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 </a:t>
                      </a:r>
                      <a:r>
                        <a:rPr lang="en-US" b="0" baseline="0" noProof="0" dirty="0" err="1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Ingrids</a:t>
                      </a:r>
                      <a:r>
                        <a:rPr lang="en-US" b="0" baseline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 in Saclay (~12)</a:t>
                      </a:r>
                    </a:p>
                    <a:p>
                      <a:pPr marL="285750" indent="-285750">
                        <a:buFont typeface="Wingdings"/>
                        <a:buChar char="à"/>
                      </a:pPr>
                      <a:r>
                        <a:rPr lang="en-US" sz="1600" b="0" baseline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  <a:sym typeface="Wingdings" pitchFamily="2" charset="2"/>
                        </a:rPr>
                        <a:t>gas properties measurements using single chip</a:t>
                      </a:r>
                    </a:p>
                    <a:p>
                      <a:pPr marL="285750" indent="-285750">
                        <a:buFont typeface="Wingdings"/>
                        <a:buChar char="à"/>
                      </a:pPr>
                      <a:r>
                        <a:rPr lang="en-US" sz="1600" b="0" baseline="0" noProof="0" dirty="0" err="1" smtClean="0">
                          <a:solidFill>
                            <a:srgbClr val="000099"/>
                          </a:solidFill>
                          <a:latin typeface="Bell MT" pitchFamily="18" charset="0"/>
                          <a:sym typeface="Wingdings" pitchFamily="2" charset="2"/>
                        </a:rPr>
                        <a:t>Octopuce</a:t>
                      </a:r>
                      <a:r>
                        <a:rPr lang="en-US" sz="1600" b="0" baseline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  <a:sym typeface="Wingdings" pitchFamily="2" charset="2"/>
                        </a:rPr>
                        <a:t> board</a:t>
                      </a:r>
                      <a:endParaRPr lang="en-US" sz="1600" b="0" noProof="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01655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End 2010</a:t>
                      </a:r>
                      <a:endParaRPr lang="en-US" b="1" noProof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‘</a:t>
                      </a:r>
                      <a:r>
                        <a:rPr lang="en-US" b="0" noProof="0" dirty="0" err="1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Octopuce</a:t>
                      </a:r>
                      <a:r>
                        <a:rPr lang="en-US" b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’ </a:t>
                      </a:r>
                      <a:r>
                        <a:rPr lang="en-US" b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data taking in 5 </a:t>
                      </a:r>
                      <a:r>
                        <a:rPr lang="en-US" b="0" noProof="0" dirty="0" err="1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GeV</a:t>
                      </a:r>
                      <a:r>
                        <a:rPr lang="en-US" b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 electron </a:t>
                      </a:r>
                      <a:r>
                        <a:rPr lang="en-US" b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beam</a:t>
                      </a:r>
                      <a:r>
                        <a:rPr lang="en-US" b="0" baseline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 at </a:t>
                      </a:r>
                      <a:r>
                        <a:rPr lang="en-US" b="0" baseline="0" noProof="0" dirty="0" err="1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Desy</a:t>
                      </a:r>
                      <a:endParaRPr lang="en-US" b="0" noProof="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historical overview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DFC05F9-AEAB-4292-9302-8848F52D948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David.Attie@cea.fr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R&amp;D in micropixel detectors – Worshop, December 8</a:t>
            </a:r>
            <a:r>
              <a:rPr lang="en-US" baseline="30000" smtClean="0"/>
              <a:t>th</a:t>
            </a:r>
            <a:r>
              <a:rPr lang="en-US" smtClean="0"/>
              <a:t>, 2011</a:t>
            </a:r>
            <a:endParaRPr lang="en-US"/>
          </a:p>
        </p:txBody>
      </p:sp>
      <p:graphicFrame>
        <p:nvGraphicFramePr>
          <p:cNvPr id="16" name="Espace réservé du contenu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671916"/>
              </p:ext>
            </p:extLst>
          </p:nvPr>
        </p:nvGraphicFramePr>
        <p:xfrm>
          <a:off x="685800" y="4265031"/>
          <a:ext cx="7772400" cy="21945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570703"/>
                <a:gridCol w="6201697"/>
              </a:tblGrid>
              <a:tr h="194199">
                <a:tc>
                  <a:txBody>
                    <a:bodyPr/>
                    <a:lstStyle/>
                    <a:p>
                      <a:r>
                        <a:rPr lang="en-US" b="1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2006-2008</a:t>
                      </a:r>
                      <a:endParaRPr lang="en-US" b="1" noProof="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noProof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Postdoc EUDET</a:t>
                      </a:r>
                      <a:endParaRPr lang="en-US" b="0" noProof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194199">
                <a:tc>
                  <a:txBody>
                    <a:bodyPr/>
                    <a:lstStyle/>
                    <a:p>
                      <a:r>
                        <a:rPr lang="en-US" b="1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2009-2010</a:t>
                      </a:r>
                      <a:endParaRPr lang="en-US" b="1" noProof="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baseline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Master student (9 months): </a:t>
                      </a:r>
                      <a:r>
                        <a:rPr lang="en-US" b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M. </a:t>
                      </a:r>
                      <a:r>
                        <a:rPr lang="en-US" b="0" noProof="0" dirty="0" err="1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Lupeberger</a:t>
                      </a:r>
                      <a:r>
                        <a:rPr lang="en-US" b="0" baseline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 </a:t>
                      </a:r>
                      <a:endParaRPr lang="en-US" b="0" noProof="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194199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2010</a:t>
                      </a:r>
                      <a:endParaRPr lang="en-US" b="1" noProof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ANR 3DLAMI </a:t>
                      </a:r>
                      <a:r>
                        <a:rPr lang="en-US" b="0" noProof="0" dirty="0" err="1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Irfu</a:t>
                      </a:r>
                      <a:r>
                        <a:rPr lang="en-US" b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/LAL</a:t>
                      </a:r>
                      <a:r>
                        <a:rPr lang="en-US" b="0" baseline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  rejected</a:t>
                      </a:r>
                      <a:endParaRPr lang="en-US" b="0" noProof="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194199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2011</a:t>
                      </a:r>
                      <a:endParaRPr lang="en-US" b="1" noProof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P2IO </a:t>
                      </a:r>
                      <a:r>
                        <a:rPr lang="en-US" b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proposal submitted</a:t>
                      </a:r>
                      <a:endParaRPr lang="en-US" b="0" noProof="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194199">
                <a:tc>
                  <a:txBody>
                    <a:bodyPr/>
                    <a:lstStyle/>
                    <a:p>
                      <a:r>
                        <a:rPr lang="fr-FR" b="1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2012</a:t>
                      </a:r>
                      <a:endParaRPr lang="en-US" b="1" noProof="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 Participation in ANR ‘</a:t>
                      </a:r>
                      <a:r>
                        <a:rPr lang="en-US" b="0" noProof="0" dirty="0" err="1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jeune</a:t>
                      </a:r>
                      <a:r>
                        <a:rPr lang="en-US" b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’</a:t>
                      </a:r>
                      <a:r>
                        <a:rPr lang="en-US" b="0" baseline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 for DM</a:t>
                      </a:r>
                      <a:r>
                        <a:rPr lang="en-US" b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 physics (CAST)?</a:t>
                      </a:r>
                      <a:endParaRPr lang="en-US" b="0" noProof="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194199">
                <a:tc>
                  <a:txBody>
                    <a:bodyPr/>
                    <a:lstStyle/>
                    <a:p>
                      <a:r>
                        <a:rPr lang="en-US" b="1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2011-2014</a:t>
                      </a:r>
                      <a:endParaRPr lang="en-US" b="1" noProof="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PhD student: A. </a:t>
                      </a:r>
                      <a:r>
                        <a:rPr lang="en-US" b="0" noProof="0" dirty="0" err="1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Chaus</a:t>
                      </a:r>
                      <a:endParaRPr lang="en-US" b="0" noProof="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068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Micro-TPC using </a:t>
            </a:r>
            <a:r>
              <a:rPr lang="en-US" dirty="0" err="1"/>
              <a:t>TimePix</a:t>
            </a:r>
            <a:r>
              <a:rPr lang="en-US" dirty="0"/>
              <a:t>/</a:t>
            </a:r>
            <a:r>
              <a:rPr lang="en-US" dirty="0" err="1"/>
              <a:t>Micromegas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DFC05F9-AEAB-4292-9302-8848F52D948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R&amp;D in micropixel detectors – Worshop, December 8</a:t>
            </a:r>
            <a:r>
              <a:rPr lang="en-US" baseline="30000" smtClean="0"/>
              <a:t>th</a:t>
            </a:r>
            <a:r>
              <a:rPr lang="en-US" smtClean="0"/>
              <a:t>, 2011</a:t>
            </a:r>
            <a:endParaRPr lang="en-US" dirty="0"/>
          </a:p>
        </p:txBody>
      </p:sp>
      <p:pic>
        <p:nvPicPr>
          <p:cNvPr id="7" name="Picture 3" descr="3D ensemble iso éclat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6" r="17427"/>
          <a:stretch>
            <a:fillRect/>
          </a:stretch>
        </p:blipFill>
        <p:spPr bwMode="auto">
          <a:xfrm>
            <a:off x="4203700" y="633743"/>
            <a:ext cx="4795838" cy="566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621338" y="3157868"/>
            <a:ext cx="15414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1200"/>
              <a:t>Field cage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856288" y="1452893"/>
            <a:ext cx="5873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/>
              <a:t>Cover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626100" y="4245306"/>
            <a:ext cx="116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200"/>
              <a:t>Micromegas</a:t>
            </a:r>
          </a:p>
          <a:p>
            <a:r>
              <a:rPr lang="en-US" sz="1200"/>
              <a:t>mesh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976938" y="6037593"/>
            <a:ext cx="18176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/>
              <a:t>Medipix2/TimePix chip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203700" y="657556"/>
            <a:ext cx="21272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/>
              <a:t>Windows for X-ray sources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5681663" y="2300618"/>
            <a:ext cx="1135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/>
              <a:t>Windows for </a:t>
            </a:r>
          </a:p>
          <a:p>
            <a:pPr algn="l"/>
            <a:r>
              <a:rPr lang="en-US" sz="1200"/>
              <a:t>β sources</a:t>
            </a:r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6897688" y="1684668"/>
            <a:ext cx="787400" cy="635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107950" y="477093"/>
            <a:ext cx="374044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Char char="•"/>
            </a:pPr>
            <a:r>
              <a:rPr lang="en-US" sz="1600" dirty="0">
                <a:solidFill>
                  <a:srgbClr val="000099"/>
                </a:solidFill>
                <a:latin typeface="Bell MT" pitchFamily="18" charset="0"/>
              </a:rPr>
              <a:t> Micro-TPC with a 6 cm </a:t>
            </a:r>
            <a:r>
              <a:rPr lang="en-US" sz="1600" dirty="0" smtClean="0">
                <a:solidFill>
                  <a:srgbClr val="000099"/>
                </a:solidFill>
                <a:latin typeface="Bell MT" pitchFamily="18" charset="0"/>
              </a:rPr>
              <a:t>height </a:t>
            </a:r>
            <a:r>
              <a:rPr lang="en-US" sz="1600" dirty="0">
                <a:solidFill>
                  <a:srgbClr val="000099"/>
                </a:solidFill>
                <a:latin typeface="Bell MT" pitchFamily="18" charset="0"/>
              </a:rPr>
              <a:t>field cage</a:t>
            </a:r>
          </a:p>
          <a:p>
            <a:pPr algn="l">
              <a:buFontTx/>
              <a:buChar char="•"/>
            </a:pPr>
            <a:endParaRPr lang="en-US" sz="800" dirty="0">
              <a:solidFill>
                <a:srgbClr val="000099"/>
              </a:solidFill>
              <a:latin typeface="Bell MT" pitchFamily="18" charset="0"/>
            </a:endParaRPr>
          </a:p>
          <a:p>
            <a:pPr algn="l">
              <a:buFontTx/>
              <a:buChar char="•"/>
            </a:pPr>
            <a:r>
              <a:rPr lang="en-US" sz="1600" dirty="0">
                <a:solidFill>
                  <a:srgbClr val="000099"/>
                </a:solidFill>
                <a:latin typeface="Bell MT" pitchFamily="18" charset="0"/>
              </a:rPr>
              <a:t> Size : 4 cm × 5 cm × 8 cm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flipV="1">
            <a:off x="6510338" y="3934156"/>
            <a:ext cx="565150" cy="3651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 flipV="1">
            <a:off x="6532563" y="4762831"/>
            <a:ext cx="630237" cy="1228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 flipV="1">
            <a:off x="6359525" y="849643"/>
            <a:ext cx="7381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9" name="Picture 4" descr="IMG_00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1" r="20761"/>
          <a:stretch>
            <a:fillRect/>
          </a:stretch>
        </p:blipFill>
        <p:spPr bwMode="auto">
          <a:xfrm>
            <a:off x="2218184" y="1176403"/>
            <a:ext cx="1676132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G_00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22" y="1176403"/>
            <a:ext cx="162016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Line 5"/>
          <p:cNvSpPr>
            <a:spLocks noChangeShapeType="1"/>
          </p:cNvSpPr>
          <p:nvPr/>
        </p:nvSpPr>
        <p:spPr bwMode="auto">
          <a:xfrm>
            <a:off x="642229" y="1471036"/>
            <a:ext cx="0" cy="148612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 rot="16200000">
            <a:off x="143961" y="2045824"/>
            <a:ext cx="6302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600" dirty="0"/>
              <a:t>6 cm</a:t>
            </a:r>
          </a:p>
        </p:txBody>
      </p:sp>
      <p:pic>
        <p:nvPicPr>
          <p:cNvPr id="23" name="Picture 2" descr="55FeHigh_10us_340V_2kV_Time_25mm_Animation_slo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21" y="3446078"/>
            <a:ext cx="3665222" cy="296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4"/>
          <p:cNvSpPr txBox="1">
            <a:spLocks noChangeArrowheads="1"/>
          </p:cNvSpPr>
          <p:nvPr/>
        </p:nvSpPr>
        <p:spPr bwMode="auto">
          <a:xfrm>
            <a:off x="2826367" y="3450844"/>
            <a:ext cx="1333789" cy="29817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x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99"/>
                </a:solidFill>
                <a:latin typeface="Bell MT" pitchFamily="18" charset="0"/>
                <a:ea typeface="+mn-ea"/>
                <a:cs typeface="Arial" pitchFamily="34" charset="0"/>
              </a:defRPr>
            </a:lvl1pPr>
            <a:lvl2pPr marL="528638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2pPr>
            <a:lvl3pPr marL="8810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3pPr>
            <a:lvl4pPr marL="125253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4pPr>
            <a:lvl5pPr marL="161131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5pPr>
            <a:lvl6pPr marL="20685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257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829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401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200" dirty="0" err="1" smtClean="0"/>
              <a:t>TimePix</a:t>
            </a:r>
            <a:r>
              <a:rPr lang="en-US" sz="1200" dirty="0" smtClean="0"/>
              <a:t> chip</a:t>
            </a:r>
          </a:p>
          <a:p>
            <a:pPr marL="180975" indent="-180975">
              <a:lnSpc>
                <a:spcPct val="150000"/>
              </a:lnSpc>
              <a:buFontTx/>
              <a:buNone/>
            </a:pPr>
            <a:r>
              <a:rPr lang="en-US" sz="1200" dirty="0" smtClean="0"/>
              <a:t>	+ </a:t>
            </a:r>
            <a:r>
              <a:rPr lang="en-US" sz="1200" dirty="0" err="1" smtClean="0"/>
              <a:t>SiProt</a:t>
            </a:r>
            <a:r>
              <a:rPr lang="en-US" sz="1200" dirty="0" smtClean="0"/>
              <a:t> 20 </a:t>
            </a:r>
            <a:r>
              <a:rPr lang="el-GR" sz="1200" dirty="0" smtClean="0"/>
              <a:t>μ</a:t>
            </a:r>
            <a:r>
              <a:rPr lang="en-US" sz="1200" dirty="0" smtClean="0"/>
              <a:t>m</a:t>
            </a:r>
          </a:p>
          <a:p>
            <a:pPr marL="180975" indent="-180975">
              <a:lnSpc>
                <a:spcPct val="150000"/>
              </a:lnSpc>
              <a:buFontTx/>
              <a:buNone/>
            </a:pPr>
            <a:r>
              <a:rPr lang="en-US" sz="1200" dirty="0" smtClean="0"/>
              <a:t>	+ </a:t>
            </a:r>
            <a:r>
              <a:rPr lang="en-US" sz="1200" dirty="0" err="1" smtClean="0"/>
              <a:t>Micromegas</a:t>
            </a:r>
            <a:endParaRPr lang="en-US" sz="1200" dirty="0" smtClean="0"/>
          </a:p>
          <a:p>
            <a:pPr marL="180975" indent="-180975">
              <a:lnSpc>
                <a:spcPct val="150000"/>
              </a:lnSpc>
            </a:pPr>
            <a:r>
              <a:rPr lang="en-US" sz="1200" baseline="30000" dirty="0" smtClean="0">
                <a:solidFill>
                  <a:srgbClr val="009900"/>
                </a:solidFill>
              </a:rPr>
              <a:t>55</a:t>
            </a:r>
            <a:r>
              <a:rPr lang="en-US" sz="1200" dirty="0" smtClean="0">
                <a:solidFill>
                  <a:srgbClr val="009900"/>
                </a:solidFill>
              </a:rPr>
              <a:t>Fe source</a:t>
            </a:r>
            <a:endParaRPr lang="en-US" sz="1200" dirty="0" smtClean="0"/>
          </a:p>
          <a:p>
            <a:pPr marL="180975" indent="-180975">
              <a:lnSpc>
                <a:spcPct val="150000"/>
              </a:lnSpc>
            </a:pPr>
            <a:r>
              <a:rPr lang="en-US" sz="1200" dirty="0" err="1" smtClean="0">
                <a:solidFill>
                  <a:srgbClr val="0000FF"/>
                </a:solidFill>
              </a:rPr>
              <a:t>Ar</a:t>
            </a:r>
            <a:r>
              <a:rPr lang="en-US" sz="1200" dirty="0" smtClean="0">
                <a:solidFill>
                  <a:srgbClr val="0000FF"/>
                </a:solidFill>
              </a:rPr>
              <a:t>/</a:t>
            </a:r>
            <a:r>
              <a:rPr lang="en-US" sz="1200" dirty="0" err="1" smtClean="0">
                <a:solidFill>
                  <a:srgbClr val="0000FF"/>
                </a:solidFill>
              </a:rPr>
              <a:t>Iso</a:t>
            </a:r>
            <a:r>
              <a:rPr lang="en-US" sz="1200" dirty="0" smtClean="0">
                <a:solidFill>
                  <a:srgbClr val="0000FF"/>
                </a:solidFill>
              </a:rPr>
              <a:t> (95:5)</a:t>
            </a:r>
          </a:p>
          <a:p>
            <a:pPr marL="180975" indent="-180975">
              <a:lnSpc>
                <a:spcPct val="150000"/>
              </a:lnSpc>
            </a:pPr>
            <a:r>
              <a:rPr lang="en-US" sz="1200" dirty="0" smtClean="0">
                <a:solidFill>
                  <a:srgbClr val="FF0000"/>
                </a:solidFill>
              </a:rPr>
              <a:t>Time mode</a:t>
            </a:r>
            <a:endParaRPr lang="en-US" sz="1200" dirty="0" smtClean="0"/>
          </a:p>
          <a:p>
            <a:pPr marL="180975" indent="-180975">
              <a:lnSpc>
                <a:spcPct val="150000"/>
              </a:lnSpc>
            </a:pPr>
            <a:r>
              <a:rPr lang="en-US" sz="1200" dirty="0" smtClean="0"/>
              <a:t>z = 25 mm</a:t>
            </a:r>
          </a:p>
          <a:p>
            <a:pPr marL="180975" indent="-180975">
              <a:lnSpc>
                <a:spcPct val="150000"/>
              </a:lnSpc>
            </a:pPr>
            <a:r>
              <a:rPr lang="en-US" sz="1200" dirty="0" err="1" smtClean="0"/>
              <a:t>V</a:t>
            </a:r>
            <a:r>
              <a:rPr lang="en-US" sz="1200" baseline="-25000" dirty="0" err="1" smtClean="0"/>
              <a:t>mesh</a:t>
            </a:r>
            <a:r>
              <a:rPr lang="en-US" sz="1200" dirty="0" smtClean="0"/>
              <a:t> = -340 V</a:t>
            </a:r>
          </a:p>
          <a:p>
            <a:pPr marL="180975" indent="-180975">
              <a:lnSpc>
                <a:spcPct val="150000"/>
              </a:lnSpc>
            </a:pPr>
            <a:r>
              <a:rPr lang="en-US" sz="1200" dirty="0" err="1" smtClean="0"/>
              <a:t>t</a:t>
            </a:r>
            <a:r>
              <a:rPr lang="en-US" sz="1200" baseline="-25000" dirty="0" err="1" smtClean="0"/>
              <a:t>shutter</a:t>
            </a:r>
            <a:r>
              <a:rPr lang="en-US" sz="1200" dirty="0" smtClean="0"/>
              <a:t> = 283 </a:t>
            </a:r>
            <a:r>
              <a:rPr lang="en-US" sz="1200" dirty="0" err="1" smtClean="0"/>
              <a:t>μs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86400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Arial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47793</TotalTime>
  <Words>2185</Words>
  <Application>Microsoft Office PowerPoint</Application>
  <PresentationFormat>Affichage à l'écran (4:3)</PresentationFormat>
  <Paragraphs>663</Paragraphs>
  <Slides>31</Slides>
  <Notes>2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3" baseType="lpstr">
      <vt:lpstr>Modèle par défaut</vt:lpstr>
      <vt:lpstr>Equation</vt:lpstr>
      <vt:lpstr>Présentation PowerPoint</vt:lpstr>
      <vt:lpstr>Outline</vt:lpstr>
      <vt:lpstr>The Timepix chip</vt:lpstr>
      <vt:lpstr>From Medipix2 to TimePix</vt:lpstr>
      <vt:lpstr>TimePix Synchronization Logic (TSL) control</vt:lpstr>
      <vt:lpstr>Detectors using Medipix/Timepix chip</vt:lpstr>
      <vt:lpstr>InGrid: building process</vt:lpstr>
      <vt:lpstr>The historical overview</vt:lpstr>
      <vt:lpstr>Micro-TPC using TimePix/Micromegas</vt:lpstr>
      <vt:lpstr>TimePix box</vt:lpstr>
      <vt:lpstr>Polarimetry using photoelectric absorption</vt:lpstr>
      <vt:lpstr>Polarimeter prototype using TimePix/Micromegas</vt:lpstr>
      <vt:lpstr>Polarimeter prototype using TimePix/Micromegas</vt:lpstr>
      <vt:lpstr>InGrid: Measurements of primary statistics in gases</vt:lpstr>
      <vt:lpstr>Measurements of gas properties</vt:lpstr>
      <vt:lpstr>The ‘Octopuce’</vt:lpstr>
      <vt:lpstr>The ‘Octopuce’</vt:lpstr>
      <vt:lpstr>Octopuce in the Large prototype TPC at 0T</vt:lpstr>
      <vt:lpstr>Octopuce in the Large prototype TPC at 1T</vt:lpstr>
      <vt:lpstr>MAFalda: Medipix Analysis Framework</vt:lpstr>
      <vt:lpstr>MAFalda: first try</vt:lpstr>
      <vt:lpstr>Readout interface for Medipix/Timepix</vt:lpstr>
      <vt:lpstr>Status of the production in IZM (Bonn)</vt:lpstr>
      <vt:lpstr>Timepix3 scope</vt:lpstr>
      <vt:lpstr>Timepix3 Main Requirements</vt:lpstr>
      <vt:lpstr>The Timepix3 chip</vt:lpstr>
      <vt:lpstr>R&amp;D on chip protection </vt:lpstr>
      <vt:lpstr>Micromegas using induction signal</vt:lpstr>
      <vt:lpstr>Conclusions and perpectives</vt:lpstr>
      <vt:lpstr>The TimePix collaboration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Beam test of the Micromegas ILC-TPC Large Prototype</dc:title>
  <dc:subject>MPGD2009</dc:subject>
  <dc:creator>David Attié</dc:creator>
  <cp:lastModifiedBy>Attie</cp:lastModifiedBy>
  <cp:revision>3056</cp:revision>
  <dcterms:created xsi:type="dcterms:W3CDTF">1601-01-01T00:00:00Z</dcterms:created>
  <dcterms:modified xsi:type="dcterms:W3CDTF">2011-12-08T10:31:27Z</dcterms:modified>
</cp:coreProperties>
</file>