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458" r:id="rId2"/>
    <p:sldId id="933" r:id="rId3"/>
    <p:sldId id="964" r:id="rId4"/>
    <p:sldId id="975" r:id="rId5"/>
    <p:sldId id="967" r:id="rId6"/>
    <p:sldId id="968" r:id="rId7"/>
    <p:sldId id="974" r:id="rId8"/>
    <p:sldId id="908" r:id="rId9"/>
    <p:sldId id="934" r:id="rId10"/>
    <p:sldId id="937" r:id="rId11"/>
    <p:sldId id="965" r:id="rId12"/>
    <p:sldId id="966" r:id="rId13"/>
    <p:sldId id="920" r:id="rId14"/>
    <p:sldId id="926" r:id="rId15"/>
    <p:sldId id="961" r:id="rId16"/>
    <p:sldId id="976" r:id="rId17"/>
    <p:sldId id="977" r:id="rId18"/>
    <p:sldId id="979" r:id="rId19"/>
    <p:sldId id="980" r:id="rId20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FF"/>
    <a:srgbClr val="478F00"/>
    <a:srgbClr val="E60000"/>
    <a:srgbClr val="CC0000"/>
    <a:srgbClr val="253971"/>
    <a:srgbClr val="F8F8F8"/>
    <a:srgbClr val="5F9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4B1156A-380E-4F78-BDF5-A606A8083BF9}" styleName="Style moyen 4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43" autoAdjust="0"/>
    <p:restoredTop sz="92182" autoAdjust="0"/>
  </p:normalViewPr>
  <p:slideViewPr>
    <p:cSldViewPr snapToGrid="0" snapToObjects="1">
      <p:cViewPr varScale="1">
        <p:scale>
          <a:sx n="109" d="100"/>
          <a:sy n="109" d="100"/>
        </p:scale>
        <p:origin x="-522" y="-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 varScale="1">
        <p:scale>
          <a:sx n="74" d="100"/>
          <a:sy n="74" d="100"/>
        </p:scale>
        <p:origin x="-3306" y="-108"/>
      </p:cViewPr>
      <p:guideLst>
        <p:guide orient="horz" pos="3223"/>
        <p:guide pos="2236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t" anchorCtr="0" compatLnSpc="1">
            <a:prstTxWarp prst="textNoShape">
              <a:avLst/>
            </a:prstTxWarp>
          </a:bodyPr>
          <a:lstStyle>
            <a:lvl1pPr algn="l" defTabSz="949325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955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t" anchorCtr="0" compatLnSpc="1">
            <a:prstTxWarp prst="textNoShape">
              <a:avLst/>
            </a:prstTxWarp>
          </a:bodyPr>
          <a:lstStyle>
            <a:lvl1pPr algn="r" defTabSz="949325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b" anchorCtr="0" compatLnSpc="1">
            <a:prstTxWarp prst="textNoShape">
              <a:avLst/>
            </a:prstTxWarp>
          </a:bodyPr>
          <a:lstStyle>
            <a:lvl1pPr algn="l" defTabSz="949325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955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b" anchorCtr="0" compatLnSpc="1">
            <a:prstTxWarp prst="textNoShape">
              <a:avLst/>
            </a:prstTxWarp>
          </a:bodyPr>
          <a:lstStyle>
            <a:lvl1pPr algn="r" defTabSz="949325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5ADA98F3-B49D-491B-A47B-7A9A2F26F6A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26916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t" anchorCtr="0" compatLnSpc="1">
            <a:prstTxWarp prst="textNoShape">
              <a:avLst/>
            </a:prstTxWarp>
          </a:bodyPr>
          <a:lstStyle>
            <a:lvl1pPr algn="l" defTabSz="949325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955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t" anchorCtr="0" compatLnSpc="1">
            <a:prstTxWarp prst="textNoShape">
              <a:avLst/>
            </a:prstTxWarp>
          </a:bodyPr>
          <a:lstStyle>
            <a:lvl1pPr algn="r" defTabSz="949325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b" anchorCtr="0" compatLnSpc="1">
            <a:prstTxWarp prst="textNoShape">
              <a:avLst/>
            </a:prstTxWarp>
          </a:bodyPr>
          <a:lstStyle>
            <a:lvl1pPr algn="l" defTabSz="949325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955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b" anchorCtr="0" compatLnSpc="1">
            <a:prstTxWarp prst="textNoShape">
              <a:avLst/>
            </a:prstTxWarp>
          </a:bodyPr>
          <a:lstStyle>
            <a:lvl1pPr algn="r" defTabSz="949325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A514B6A9-369E-4A81-86F7-44FEC0B6C8E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16370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A0FF1E-FEB5-4021-A40B-C33391F5DF3B}" type="slidenum">
              <a:rPr lang="fr-FR" smtClean="0"/>
              <a:pPr>
                <a:defRPr/>
              </a:pPr>
              <a:t>1</a:t>
            </a:fld>
            <a:endParaRPr lang="fr-FR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FR" smtClean="0"/>
              <a:t>I’m here to present a TPC review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 userDrawn="1"/>
        </p:nvSpPr>
        <p:spPr bwMode="auto">
          <a:xfrm>
            <a:off x="0" y="6661150"/>
            <a:ext cx="9144000" cy="0"/>
          </a:xfrm>
          <a:prstGeom prst="line">
            <a:avLst/>
          </a:prstGeom>
          <a:noFill/>
          <a:ln w="19050">
            <a:solidFill>
              <a:srgbClr val="25397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442200" y="6661150"/>
            <a:ext cx="1619250" cy="179388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fld id="{1DFC05F9-AEAB-4292-9302-8848F52D948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85725" y="6661150"/>
            <a:ext cx="1619250" cy="179388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r>
              <a:rPr lang="fr-FR" dirty="0" smtClean="0"/>
              <a:t>David.Attie@cea.fr</a:t>
            </a:r>
            <a:endParaRPr lang="en-US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782763" y="6661150"/>
            <a:ext cx="5578475" cy="179388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Status of the R&amp;D in </a:t>
            </a:r>
            <a:r>
              <a:rPr lang="en-US" dirty="0" err="1" smtClean="0"/>
              <a:t>micropixel</a:t>
            </a:r>
            <a:r>
              <a:rPr lang="en-US" dirty="0" smtClean="0"/>
              <a:t> detectors – January 5</a:t>
            </a:r>
            <a:r>
              <a:rPr lang="en-US" baseline="30000" dirty="0" smtClean="0"/>
              <a:t>th</a:t>
            </a:r>
            <a:r>
              <a:rPr lang="en-US" dirty="0" smtClean="0"/>
              <a:t>, 2012</a:t>
            </a:r>
            <a:endParaRPr lang="en-US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505098" y="0"/>
            <a:ext cx="7671339" cy="432000"/>
          </a:xfrm>
          <a:prstGeom prst="rect">
            <a:avLst/>
          </a:prstGeom>
          <a:effectLst>
            <a:outerShdw blurRad="63500" sx="184000" sy="184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2000">
                <a:solidFill>
                  <a:srgbClr val="E60000"/>
                </a:solidFill>
                <a:effectLst>
                  <a:outerShdw blurRad="127000" dist="25400" dir="2700000" algn="tl" rotWithShape="0">
                    <a:srgbClr val="C00000">
                      <a:alpha val="50000"/>
                    </a:srgbClr>
                  </a:outerShdw>
                </a:effectLst>
                <a:latin typeface="Bookman Old Style" pitchFamily="18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8164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 userDrawn="1"/>
        </p:nvSpPr>
        <p:spPr bwMode="auto">
          <a:xfrm>
            <a:off x="0" y="6661150"/>
            <a:ext cx="9144000" cy="0"/>
          </a:xfrm>
          <a:prstGeom prst="line">
            <a:avLst/>
          </a:prstGeom>
          <a:noFill/>
          <a:ln w="19050">
            <a:solidFill>
              <a:srgbClr val="25397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7" name="Espace réservé du contenu 2"/>
          <p:cNvSpPr>
            <a:spLocks noGrp="1"/>
          </p:cNvSpPr>
          <p:nvPr>
            <p:ph idx="1"/>
          </p:nvPr>
        </p:nvSpPr>
        <p:spPr>
          <a:xfrm>
            <a:off x="685800" y="825500"/>
            <a:ext cx="7772400" cy="4114800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505098" y="0"/>
            <a:ext cx="7671339" cy="432000"/>
          </a:xfrm>
          <a:prstGeom prst="rect">
            <a:avLst/>
          </a:prstGeom>
          <a:effectLst>
            <a:outerShdw blurRad="63500" sx="184000" sy="184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2000">
                <a:solidFill>
                  <a:srgbClr val="E60000"/>
                </a:solidFill>
                <a:effectLst>
                  <a:outerShdw blurRad="127000" dist="25400" dir="2700000" algn="tl" rotWithShape="0">
                    <a:srgbClr val="C00000">
                      <a:alpha val="50000"/>
                    </a:srgbClr>
                  </a:outerShdw>
                </a:effectLst>
                <a:latin typeface="Bookman Old Style" pitchFamily="18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442200" y="6661150"/>
            <a:ext cx="1619250" cy="179388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fld id="{1DFC05F9-AEAB-4292-9302-8848F52D948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85725" y="6661150"/>
            <a:ext cx="1619250" cy="179388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r>
              <a:rPr lang="fr-FR" dirty="0" smtClean="0"/>
              <a:t>David.Attie@cea.fr</a:t>
            </a:r>
            <a:endParaRPr lang="en-US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782763" y="6661150"/>
            <a:ext cx="5578475" cy="179388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Status of the R&amp;D in </a:t>
            </a:r>
            <a:r>
              <a:rPr lang="en-US" dirty="0" err="1" smtClean="0"/>
              <a:t>micropixel</a:t>
            </a:r>
            <a:r>
              <a:rPr lang="en-US" dirty="0" smtClean="0"/>
              <a:t> detectors – January 5</a:t>
            </a:r>
            <a:r>
              <a:rPr lang="en-US" baseline="30000" dirty="0" smtClean="0"/>
              <a:t>th</a:t>
            </a:r>
            <a:r>
              <a:rPr lang="en-US" dirty="0" smtClean="0"/>
              <a:t>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48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7"/>
          <p:cNvSpPr>
            <a:spLocks noChangeArrowheads="1"/>
          </p:cNvSpPr>
          <p:nvPr/>
        </p:nvSpPr>
        <p:spPr bwMode="auto">
          <a:xfrm>
            <a:off x="0" y="-7938"/>
            <a:ext cx="9144000" cy="439738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1027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8255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pic>
        <p:nvPicPr>
          <p:cNvPr id="1028" name="Picture 20" descr="Sigle-Irfu"/>
          <p:cNvPicPr>
            <a:picLocks noChangeAspect="1" noChangeArrowheads="1"/>
          </p:cNvPicPr>
          <p:nvPr/>
        </p:nvPicPr>
        <p:blipFill>
          <a:blip r:embed="rId4">
            <a:lum bright="-3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" t="23494" r="2844" b="20253"/>
          <a:stretch>
            <a:fillRect/>
          </a:stretch>
        </p:blipFill>
        <p:spPr bwMode="auto">
          <a:xfrm>
            <a:off x="19050" y="-7938"/>
            <a:ext cx="434975" cy="45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30" name="Connecteur droit 13"/>
          <p:cNvCxnSpPr>
            <a:cxnSpLocks noChangeShapeType="1"/>
          </p:cNvCxnSpPr>
          <p:nvPr/>
        </p:nvCxnSpPr>
        <p:spPr bwMode="auto">
          <a:xfrm>
            <a:off x="504825" y="431800"/>
            <a:ext cx="8639175" cy="0"/>
          </a:xfrm>
          <a:prstGeom prst="line">
            <a:avLst/>
          </a:prstGeom>
          <a:noFill/>
          <a:ln w="19050" algn="ctr">
            <a:solidFill>
              <a:srgbClr val="5F972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31" name="Line 12"/>
          <p:cNvSpPr>
            <a:spLocks noChangeShapeType="1"/>
          </p:cNvSpPr>
          <p:nvPr userDrawn="1"/>
        </p:nvSpPr>
        <p:spPr bwMode="auto">
          <a:xfrm>
            <a:off x="0" y="6661150"/>
            <a:ext cx="9144000" cy="0"/>
          </a:xfrm>
          <a:prstGeom prst="line">
            <a:avLst/>
          </a:prstGeom>
          <a:noFill/>
          <a:ln w="19050">
            <a:solidFill>
              <a:srgbClr val="25397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3" name="Rectangle 1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442200" y="6661150"/>
            <a:ext cx="1619250" cy="179388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fld id="{1DFC05F9-AEAB-4292-9302-8848F52D948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sp>
        <p:nvSpPr>
          <p:cNvPr id="15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85725" y="6661150"/>
            <a:ext cx="1619250" cy="179388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r>
              <a:rPr lang="fr-FR" dirty="0" smtClean="0"/>
              <a:t>David.Attie@cea.fr</a:t>
            </a:r>
            <a:endParaRPr lang="en-US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782763" y="6661150"/>
            <a:ext cx="5578475" cy="179388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Status of the R&amp;D in </a:t>
            </a:r>
            <a:r>
              <a:rPr lang="en-US" dirty="0" err="1" smtClean="0"/>
              <a:t>micropixel</a:t>
            </a:r>
            <a:r>
              <a:rPr lang="en-US" dirty="0" smtClean="0"/>
              <a:t> detectors – January 5</a:t>
            </a:r>
            <a:r>
              <a:rPr lang="en-US" baseline="30000" dirty="0" smtClean="0"/>
              <a:t>th</a:t>
            </a:r>
            <a:r>
              <a:rPr lang="en-US" dirty="0" smtClean="0"/>
              <a:t>, 2012</a:t>
            </a:r>
            <a:endParaRPr lang="en-US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788" y="-10633"/>
            <a:ext cx="960003" cy="43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Arial" charset="0"/>
        </a:defRPr>
      </a:lvl9pPr>
    </p:titleStyle>
    <p:bodyStyle>
      <a:lvl1pPr marL="174625" indent="-174625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0099"/>
          </a:solidFill>
          <a:latin typeface="Bell MT" pitchFamily="18" charset="0"/>
          <a:ea typeface="+mn-ea"/>
          <a:cs typeface="Arial" pitchFamily="34" charset="0"/>
        </a:defRPr>
      </a:lvl1pPr>
      <a:lvl2pPr marL="528638" indent="-17462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99"/>
          </a:solidFill>
          <a:latin typeface="Bell MT" pitchFamily="18" charset="0"/>
          <a:cs typeface="Arial" pitchFamily="34" charset="0"/>
        </a:defRPr>
      </a:lvl2pPr>
      <a:lvl3pPr marL="881063" indent="-173038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000099"/>
          </a:solidFill>
          <a:latin typeface="Bell MT" pitchFamily="18" charset="0"/>
          <a:cs typeface="Arial" pitchFamily="34" charset="0"/>
        </a:defRPr>
      </a:lvl3pPr>
      <a:lvl4pPr marL="1252538" indent="-192088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000099"/>
          </a:solidFill>
          <a:latin typeface="Bell MT" pitchFamily="18" charset="0"/>
          <a:cs typeface="Arial" pitchFamily="34" charset="0"/>
        </a:defRPr>
      </a:lvl4pPr>
      <a:lvl5pPr marL="1611313" indent="-174625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rgbClr val="000099"/>
          </a:solidFill>
          <a:latin typeface="Bell MT" pitchFamily="18" charset="0"/>
          <a:cs typeface="Arial" pitchFamily="34" charset="0"/>
        </a:defRPr>
      </a:lvl5pPr>
      <a:lvl6pPr marL="2068513" indent="-174625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525713" indent="-174625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2982913" indent="-174625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440113" indent="-174625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611188" y="3625818"/>
            <a:ext cx="7921625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 anchor="ctr"/>
          <a:lstStyle/>
          <a:p>
            <a:pPr algn="ctr">
              <a:spcBef>
                <a:spcPct val="20000"/>
              </a:spcBef>
            </a:pPr>
            <a:r>
              <a:rPr lang="en-US" sz="1800" dirty="0">
                <a:solidFill>
                  <a:srgbClr val="0000FF"/>
                </a:solidFill>
                <a:latin typeface="Bell MT" pitchFamily="18" charset="0"/>
              </a:rPr>
              <a:t>D. </a:t>
            </a:r>
            <a:r>
              <a:rPr lang="en-US" sz="1800" dirty="0" err="1">
                <a:solidFill>
                  <a:srgbClr val="0000FF"/>
                </a:solidFill>
                <a:latin typeface="Bell MT" pitchFamily="18" charset="0"/>
              </a:rPr>
              <a:t>Attié</a:t>
            </a:r>
            <a:r>
              <a:rPr lang="en-US" sz="1800" dirty="0">
                <a:solidFill>
                  <a:srgbClr val="0000FF"/>
                </a:solidFill>
                <a:latin typeface="Bell MT" pitchFamily="18" charset="0"/>
              </a:rPr>
              <a:t>, A</a:t>
            </a:r>
            <a:r>
              <a:rPr lang="en-US" sz="1800" dirty="0" smtClean="0">
                <a:solidFill>
                  <a:srgbClr val="0000FF"/>
                </a:solidFill>
                <a:latin typeface="Bell MT" pitchFamily="18" charset="0"/>
              </a:rPr>
              <a:t>. </a:t>
            </a:r>
            <a:r>
              <a:rPr lang="en-US" sz="1800" dirty="0" err="1" smtClean="0">
                <a:solidFill>
                  <a:srgbClr val="0000FF"/>
                </a:solidFill>
                <a:latin typeface="Bell MT" pitchFamily="18" charset="0"/>
              </a:rPr>
              <a:t>Chaus</a:t>
            </a:r>
            <a:r>
              <a:rPr lang="en-US" sz="1800" dirty="0" smtClean="0">
                <a:solidFill>
                  <a:srgbClr val="0000FF"/>
                </a:solidFill>
                <a:latin typeface="Bell MT" pitchFamily="18" charset="0"/>
              </a:rPr>
              <a:t>, P</a:t>
            </a:r>
            <a:r>
              <a:rPr lang="en-US" sz="1800" dirty="0">
                <a:solidFill>
                  <a:srgbClr val="0000FF"/>
                </a:solidFill>
                <a:latin typeface="Bell MT" pitchFamily="18" charset="0"/>
              </a:rPr>
              <a:t>. Colas, </a:t>
            </a:r>
            <a:r>
              <a:rPr lang="en-US" sz="1800" dirty="0" smtClean="0">
                <a:solidFill>
                  <a:srgbClr val="0000FF"/>
                </a:solidFill>
                <a:latin typeface="Bell MT" pitchFamily="18" charset="0"/>
              </a:rPr>
              <a:t>X. </a:t>
            </a:r>
            <a:r>
              <a:rPr lang="en-US" sz="1800" dirty="0" err="1" smtClean="0">
                <a:solidFill>
                  <a:srgbClr val="0000FF"/>
                </a:solidFill>
                <a:latin typeface="Bell MT" pitchFamily="18" charset="0"/>
              </a:rPr>
              <a:t>Coppolani</a:t>
            </a:r>
            <a:r>
              <a:rPr lang="en-US" sz="1800" dirty="0" smtClean="0">
                <a:solidFill>
                  <a:srgbClr val="0000FF"/>
                </a:solidFill>
                <a:latin typeface="Bell MT" pitchFamily="18" charset="0"/>
              </a:rPr>
              <a:t>,</a:t>
            </a:r>
          </a:p>
          <a:p>
            <a:pPr algn="ctr">
              <a:spcBef>
                <a:spcPct val="20000"/>
              </a:spcBef>
            </a:pPr>
            <a:r>
              <a:rPr lang="en-US" sz="1800" dirty="0" smtClean="0">
                <a:solidFill>
                  <a:srgbClr val="0000FF"/>
                </a:solidFill>
                <a:latin typeface="Bell MT" pitchFamily="18" charset="0"/>
              </a:rPr>
              <a:t>E</a:t>
            </a:r>
            <a:r>
              <a:rPr lang="en-US" sz="1800" dirty="0">
                <a:solidFill>
                  <a:srgbClr val="0000FF"/>
                </a:solidFill>
                <a:latin typeface="Bell MT" pitchFamily="18" charset="0"/>
              </a:rPr>
              <a:t>. Delagnes</a:t>
            </a:r>
            <a:r>
              <a:rPr lang="en-US" sz="1800" dirty="0" smtClean="0">
                <a:solidFill>
                  <a:srgbClr val="0000FF"/>
                </a:solidFill>
                <a:latin typeface="Bell MT" pitchFamily="18" charset="0"/>
              </a:rPr>
              <a:t>, M</a:t>
            </a:r>
            <a:r>
              <a:rPr lang="en-US" sz="1800" dirty="0">
                <a:solidFill>
                  <a:srgbClr val="0000FF"/>
                </a:solidFill>
                <a:latin typeface="Bell MT" pitchFamily="18" charset="0"/>
              </a:rPr>
              <a:t>. </a:t>
            </a:r>
            <a:r>
              <a:rPr lang="en-US" sz="1800" dirty="0" err="1">
                <a:solidFill>
                  <a:srgbClr val="0000FF"/>
                </a:solidFill>
                <a:latin typeface="Bell MT" pitchFamily="18" charset="0"/>
              </a:rPr>
              <a:t>Riallot</a:t>
            </a:r>
            <a:r>
              <a:rPr lang="en-US" sz="1800" dirty="0">
                <a:solidFill>
                  <a:srgbClr val="0000FF"/>
                </a:solidFill>
                <a:latin typeface="Bell MT" pitchFamily="18" charset="0"/>
              </a:rPr>
              <a:t>, </a:t>
            </a:r>
            <a:r>
              <a:rPr lang="en-US" sz="1800" dirty="0" smtClean="0">
                <a:solidFill>
                  <a:srgbClr val="0000FF"/>
                </a:solidFill>
                <a:latin typeface="Bell MT" pitchFamily="18" charset="0"/>
              </a:rPr>
              <a:t>M. Titov</a:t>
            </a:r>
            <a:endParaRPr lang="en-US" sz="1800" dirty="0">
              <a:solidFill>
                <a:srgbClr val="0000FF"/>
              </a:solidFill>
              <a:latin typeface="Bell MT" pitchFamily="18" charset="0"/>
            </a:endParaRPr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0" y="-10633"/>
            <a:ext cx="9144000" cy="704850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 anchor="ctr"/>
          <a:lstStyle>
            <a:lvl1pPr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100" name="Rectangle 10"/>
          <p:cNvSpPr txBox="1">
            <a:spLocks noChangeArrowheads="1"/>
          </p:cNvSpPr>
          <p:nvPr/>
        </p:nvSpPr>
        <p:spPr bwMode="auto">
          <a:xfrm>
            <a:off x="1978025" y="5222875"/>
            <a:ext cx="5027613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dirty="0" smtClean="0">
                <a:solidFill>
                  <a:srgbClr val="253971"/>
                </a:solidFill>
                <a:latin typeface="Bell MT" pitchFamily="18" charset="0"/>
              </a:rPr>
              <a:t>Saclay, </a:t>
            </a:r>
            <a:r>
              <a:rPr lang="en-US" sz="1600" dirty="0" smtClean="0">
                <a:solidFill>
                  <a:srgbClr val="253971"/>
                </a:solidFill>
                <a:latin typeface="Bell MT" pitchFamily="18" charset="0"/>
              </a:rPr>
              <a:t>January</a:t>
            </a:r>
            <a:r>
              <a:rPr lang="en-US" sz="1600" dirty="0" smtClean="0">
                <a:solidFill>
                  <a:srgbClr val="253971"/>
                </a:solidFill>
                <a:latin typeface="Bell MT" pitchFamily="18" charset="0"/>
              </a:rPr>
              <a:t> 5</a:t>
            </a:r>
            <a:r>
              <a:rPr lang="en-US" sz="1600" baseline="30000" dirty="0" smtClean="0">
                <a:solidFill>
                  <a:srgbClr val="253971"/>
                </a:solidFill>
                <a:latin typeface="Bell MT" pitchFamily="18" charset="0"/>
              </a:rPr>
              <a:t>th</a:t>
            </a:r>
            <a:r>
              <a:rPr lang="en-US" sz="1600" dirty="0" smtClean="0">
                <a:solidFill>
                  <a:srgbClr val="253971"/>
                </a:solidFill>
                <a:latin typeface="Bell MT" pitchFamily="18" charset="0"/>
              </a:rPr>
              <a:t>, </a:t>
            </a:r>
            <a:r>
              <a:rPr lang="en-US" sz="1600" dirty="0" smtClean="0">
                <a:solidFill>
                  <a:srgbClr val="253971"/>
                </a:solidFill>
                <a:latin typeface="Bell MT" pitchFamily="18" charset="0"/>
              </a:rPr>
              <a:t>2012</a:t>
            </a:r>
            <a:endParaRPr lang="en-US" sz="1600" dirty="0">
              <a:solidFill>
                <a:srgbClr val="253971"/>
              </a:solidFill>
              <a:latin typeface="Bell MT" pitchFamily="18" charset="0"/>
            </a:endParaRPr>
          </a:p>
        </p:txBody>
      </p:sp>
      <p:pic>
        <p:nvPicPr>
          <p:cNvPr id="4102" name="Picture 4" descr="D:\irfu_i_transparent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5080000"/>
            <a:ext cx="711200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179513" y="463550"/>
            <a:ext cx="6756400" cy="305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09" rIns="91418" bIns="45709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Status of the R&amp;D 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in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micropixel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detectors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at </a:t>
            </a:r>
            <a:r>
              <a:rPr lang="en-US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Irfu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Octopuce</a:t>
            </a:r>
            <a:r>
              <a:rPr lang="fr-FR" dirty="0"/>
              <a:t> in the Large prototype TPC </a:t>
            </a:r>
            <a:r>
              <a:rPr lang="fr-FR" dirty="0" err="1"/>
              <a:t>at</a:t>
            </a:r>
            <a:r>
              <a:rPr lang="fr-FR" dirty="0"/>
              <a:t> </a:t>
            </a:r>
            <a:r>
              <a:rPr lang="fr-FR" dirty="0" smtClean="0"/>
              <a:t>1T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Status of the R&amp;D in </a:t>
            </a:r>
            <a:r>
              <a:rPr lang="en-US" dirty="0" err="1" smtClean="0"/>
              <a:t>micropixel</a:t>
            </a:r>
            <a:r>
              <a:rPr lang="en-US" dirty="0" smtClean="0"/>
              <a:t> detectors </a:t>
            </a:r>
            <a:r>
              <a:rPr lang="en-US" dirty="0" smtClean="0"/>
              <a:t>– </a:t>
            </a:r>
            <a:r>
              <a:rPr lang="en-US" dirty="0"/>
              <a:t>January 5</a:t>
            </a:r>
            <a:r>
              <a:rPr lang="en-US" baseline="30000" dirty="0"/>
              <a:t>th</a:t>
            </a:r>
            <a:r>
              <a:rPr lang="en-US" dirty="0" smtClean="0"/>
              <a:t>, 2012</a:t>
            </a:r>
            <a:endParaRPr lang="en-US" dirty="0"/>
          </a:p>
        </p:txBody>
      </p:sp>
      <p:pic>
        <p:nvPicPr>
          <p:cNvPr id="7" name="Picture 4" descr="D:\@TODOLIST\RUN019_Anima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2201863"/>
            <a:ext cx="8888412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contenu 1"/>
          <p:cNvSpPr>
            <a:spLocks noGrp="1"/>
          </p:cNvSpPr>
          <p:nvPr>
            <p:ph idx="1"/>
          </p:nvPr>
        </p:nvSpPr>
        <p:spPr>
          <a:xfrm>
            <a:off x="685800" y="620713"/>
            <a:ext cx="7772400" cy="4114800"/>
          </a:xfrm>
        </p:spPr>
        <p:txBody>
          <a:bodyPr/>
          <a:lstStyle/>
          <a:p>
            <a:r>
              <a:rPr lang="fr-FR" dirty="0" smtClean="0"/>
              <a:t>He/Iso 80/20</a:t>
            </a:r>
          </a:p>
          <a:p>
            <a:r>
              <a:rPr lang="fr-FR" dirty="0" err="1" smtClean="0"/>
              <a:t>V</a:t>
            </a:r>
            <a:r>
              <a:rPr lang="fr-FR" baseline="-25000" dirty="0" err="1" smtClean="0"/>
              <a:t>mesh</a:t>
            </a:r>
            <a:r>
              <a:rPr lang="fr-FR" dirty="0" smtClean="0"/>
              <a:t> = 380V</a:t>
            </a:r>
          </a:p>
          <a:p>
            <a:r>
              <a:rPr lang="fr-FR" dirty="0" smtClean="0"/>
              <a:t>Time mode</a:t>
            </a:r>
          </a:p>
          <a:p>
            <a:r>
              <a:rPr lang="fr-FR" dirty="0" err="1" smtClean="0"/>
              <a:t>Shutter</a:t>
            </a:r>
            <a:r>
              <a:rPr lang="fr-FR" dirty="0" smtClean="0"/>
              <a:t> Time: 100 us, </a:t>
            </a:r>
            <a:r>
              <a:rPr lang="fr-FR" dirty="0" err="1" smtClean="0"/>
              <a:t>start</a:t>
            </a:r>
            <a:r>
              <a:rPr lang="fr-FR" dirty="0" smtClean="0"/>
              <a:t> </a:t>
            </a:r>
            <a:r>
              <a:rPr lang="fr-FR" dirty="0" err="1" smtClean="0"/>
              <a:t>given</a:t>
            </a:r>
            <a:r>
              <a:rPr lang="fr-FR" dirty="0" smtClean="0"/>
              <a:t> by </a:t>
            </a:r>
            <a:r>
              <a:rPr lang="fr-FR" dirty="0" err="1" smtClean="0"/>
              <a:t>beam</a:t>
            </a:r>
            <a:r>
              <a:rPr lang="fr-FR" dirty="0" smtClean="0"/>
              <a:t> trigger</a:t>
            </a:r>
          </a:p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09940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85800" y="640443"/>
            <a:ext cx="7772400" cy="415471"/>
          </a:xfrm>
        </p:spPr>
        <p:txBody>
          <a:bodyPr/>
          <a:lstStyle/>
          <a:p>
            <a:r>
              <a:rPr lang="en-US" dirty="0" smtClean="0"/>
              <a:t>ROOT based analysis package developed by John Idarraga (LAL)</a:t>
            </a:r>
          </a:p>
          <a:p>
            <a:pPr lvl="1"/>
            <a:endParaRPr lang="en-US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MAFalda</a:t>
            </a:r>
            <a:r>
              <a:rPr lang="fr-FR" dirty="0" smtClean="0"/>
              <a:t>: </a:t>
            </a:r>
            <a:r>
              <a:rPr lang="en-US" dirty="0" err="1"/>
              <a:t>Medipix</a:t>
            </a:r>
            <a:r>
              <a:rPr lang="en-US" dirty="0"/>
              <a:t> </a:t>
            </a:r>
            <a:r>
              <a:rPr lang="en-US" dirty="0" smtClean="0"/>
              <a:t>Analysis Framework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Status of the R&amp;D in </a:t>
            </a:r>
            <a:r>
              <a:rPr lang="en-US" dirty="0" err="1" smtClean="0"/>
              <a:t>micropixel</a:t>
            </a:r>
            <a:r>
              <a:rPr lang="en-US" dirty="0" smtClean="0"/>
              <a:t> detectors </a:t>
            </a:r>
            <a:r>
              <a:rPr lang="en-US" dirty="0" smtClean="0"/>
              <a:t>– </a:t>
            </a:r>
            <a:r>
              <a:rPr lang="en-US" dirty="0"/>
              <a:t>January 5</a:t>
            </a:r>
            <a:r>
              <a:rPr lang="en-US" baseline="30000" dirty="0"/>
              <a:t>th</a:t>
            </a:r>
            <a:r>
              <a:rPr lang="en-US" dirty="0" smtClean="0"/>
              <a:t>, 2012</a:t>
            </a:r>
            <a:endParaRPr lang="en-US" dirty="0"/>
          </a:p>
        </p:txBody>
      </p:sp>
      <p:pic>
        <p:nvPicPr>
          <p:cNvPr id="7" name="Picture 8" descr="D:\PROJETS\TPC\MEETINGS\2011\111206-08_WorkshopMicromegas_Saclay\Images\reference_screensho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05" y="2960914"/>
            <a:ext cx="8317866" cy="352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PROJETS\TPC\MEETINGS\2011\111206-08_WorkshopMicromegas_Saclay\Images\fullMAFaldaScreensho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21" y="2239030"/>
            <a:ext cx="8158678" cy="429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contenu 1"/>
          <p:cNvSpPr txBox="1">
            <a:spLocks/>
          </p:cNvSpPr>
          <p:nvPr/>
        </p:nvSpPr>
        <p:spPr bwMode="auto">
          <a:xfrm>
            <a:off x="696686" y="1020536"/>
            <a:ext cx="7772400" cy="1113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C++ classes including processors:</a:t>
            </a:r>
          </a:p>
          <a:p>
            <a:pPr lvl="1"/>
            <a:r>
              <a:rPr lang="en-US" dirty="0" err="1" smtClean="0"/>
              <a:t>OctoCEA</a:t>
            </a:r>
            <a:r>
              <a:rPr lang="en-US" dirty="0" smtClean="0"/>
              <a:t> (define in a few minutes)</a:t>
            </a:r>
            <a:endParaRPr lang="en-US" dirty="0"/>
          </a:p>
          <a:p>
            <a:pPr lvl="1"/>
            <a:r>
              <a:rPr lang="en-US" dirty="0"/>
              <a:t>Pattern recognition of tracks for low energy threshold</a:t>
            </a:r>
          </a:p>
        </p:txBody>
      </p:sp>
    </p:spTree>
    <p:extLst>
      <p:ext uri="{BB962C8B-B14F-4D97-AF65-F5344CB8AC3E}">
        <p14:creationId xmlns:p14="http://schemas.microsoft.com/office/powerpoint/2010/main" val="184022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D:\PROJETS\TPC\MEETINGS\2011\111206-08_WorkshopMicromegas_Saclay\Images\Octopuce_highOccupancy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7"/>
          <a:stretch/>
        </p:blipFill>
        <p:spPr bwMode="auto">
          <a:xfrm>
            <a:off x="228588" y="464657"/>
            <a:ext cx="3960000" cy="313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MAFalda</a:t>
            </a:r>
            <a:r>
              <a:rPr lang="fr-FR" dirty="0" smtClean="0"/>
              <a:t>: first </a:t>
            </a:r>
            <a:r>
              <a:rPr lang="fr-FR" dirty="0" err="1" smtClean="0"/>
              <a:t>try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Status of the R&amp;D in </a:t>
            </a:r>
            <a:r>
              <a:rPr lang="en-US" dirty="0" err="1" smtClean="0"/>
              <a:t>micropixel</a:t>
            </a:r>
            <a:r>
              <a:rPr lang="en-US" dirty="0" smtClean="0"/>
              <a:t> detectors </a:t>
            </a:r>
            <a:r>
              <a:rPr lang="en-US" dirty="0" smtClean="0"/>
              <a:t>– </a:t>
            </a:r>
            <a:r>
              <a:rPr lang="en-US" dirty="0"/>
              <a:t>January 5</a:t>
            </a:r>
            <a:r>
              <a:rPr lang="en-US" baseline="30000" dirty="0"/>
              <a:t>th</a:t>
            </a:r>
            <a:r>
              <a:rPr lang="en-US" dirty="0" smtClean="0"/>
              <a:t>, 2012</a:t>
            </a:r>
            <a:endParaRPr lang="en-US" dirty="0"/>
          </a:p>
        </p:txBody>
      </p:sp>
      <p:pic>
        <p:nvPicPr>
          <p:cNvPr id="9" name="Picture 5" descr="D:\PROJETS\TPC\MEETINGS\2011\111206-08_WorkshopMicromegas_Saclay\Images\Octopuce_Track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"/>
          <a:stretch/>
        </p:blipFill>
        <p:spPr bwMode="auto">
          <a:xfrm>
            <a:off x="4744800" y="464657"/>
            <a:ext cx="3960000" cy="315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PROJETS\TPC\MEETINGS\2011\111206-08_WorkshopMicromegas_Saclay\Images\Octopuce_highOccupanc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34" y="3382056"/>
            <a:ext cx="3960000" cy="325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PROJETS\TPC\MEETINGS\2011\111206-08_WorkshopMicromegas_Saclay\Images\Octopuce_Track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800" y="3380793"/>
            <a:ext cx="3960000" cy="32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90680" y="5913685"/>
            <a:ext cx="17763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latin typeface="Bell MT" pitchFamily="18" charset="0"/>
              </a:rPr>
              <a:t>Thanks to </a:t>
            </a:r>
            <a:r>
              <a:rPr lang="en-US" sz="1200" dirty="0">
                <a:solidFill>
                  <a:srgbClr val="0000FF"/>
                </a:solidFill>
                <a:latin typeface="Bell MT" pitchFamily="18" charset="0"/>
              </a:rPr>
              <a:t>John Idarraga </a:t>
            </a:r>
          </a:p>
        </p:txBody>
      </p:sp>
    </p:spTree>
    <p:extLst>
      <p:ext uri="{BB962C8B-B14F-4D97-AF65-F5344CB8AC3E}">
        <p14:creationId xmlns:p14="http://schemas.microsoft.com/office/powerpoint/2010/main" val="310481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6686923"/>
              </p:ext>
            </p:extLst>
          </p:nvPr>
        </p:nvGraphicFramePr>
        <p:xfrm>
          <a:off x="627016" y="724742"/>
          <a:ext cx="7977053" cy="4598635"/>
        </p:xfrm>
        <a:graphic>
          <a:graphicData uri="http://schemas.openxmlformats.org/drawingml/2006/table">
            <a:tbl>
              <a:tblPr/>
              <a:tblGrid>
                <a:gridCol w="1088573"/>
                <a:gridCol w="1027611"/>
                <a:gridCol w="4200916"/>
                <a:gridCol w="1659953"/>
              </a:tblGrid>
              <a:tr h="24582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Interface</a:t>
                      </a:r>
                      <a:endParaRPr lang="en-US" sz="1400" b="1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dirty="0" err="1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Lab</a:t>
                      </a:r>
                      <a:endParaRPr lang="fr-FR" sz="1400" b="1" dirty="0" smtClean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400" b="1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Description</a:t>
                      </a:r>
                      <a:endParaRPr lang="en-US" sz="1400" b="1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dirty="0" err="1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Status</a:t>
                      </a:r>
                      <a:endParaRPr lang="en-US" sz="1400" b="1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4582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MUROS</a:t>
                      </a:r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dirty="0" err="1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Nikhef</a:t>
                      </a:r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r-FR" sz="140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The first interface,</a:t>
                      </a:r>
                      <a:r>
                        <a:rPr lang="fr-FR" sz="1400" baseline="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 NI </a:t>
                      </a:r>
                      <a:r>
                        <a:rPr lang="fr-FR" sz="1400" baseline="0" dirty="0" err="1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card</a:t>
                      </a:r>
                      <a:r>
                        <a:rPr lang="fr-FR" sz="1400" baseline="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 </a:t>
                      </a:r>
                      <a:r>
                        <a:rPr lang="fr-FR" sz="1400" baseline="0" dirty="0" err="1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needed</a:t>
                      </a:r>
                      <a:r>
                        <a:rPr lang="fr-FR" sz="1400" baseline="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, 8 chips max</a:t>
                      </a:r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fr-FR" sz="140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No longer </a:t>
                      </a:r>
                      <a:r>
                        <a:rPr lang="fr-FR" sz="1400" dirty="0" err="1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supported</a:t>
                      </a:r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USB V1.1</a:t>
                      </a:r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fr-FR" sz="140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IEAP (CZ)</a:t>
                      </a:r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First version distributed to Medipix2 users. Supports all versions of Medipix2. </a:t>
                      </a:r>
                      <a:r>
                        <a:rPr lang="en-US" sz="1400" dirty="0" err="1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TimePix</a:t>
                      </a:r>
                      <a: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 support is just partial. </a:t>
                      </a:r>
                    </a:p>
                  </a:txBody>
                  <a:tcPr marL="25879" marR="25879" marT="12940" marB="129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Available</a:t>
                      </a:r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8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USB V1.2</a:t>
                      </a:r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Slightly improved version: Power voltage recovery implemented</a:t>
                      </a:r>
                      <a:r>
                        <a:rPr lang="en-US" sz="140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.</a:t>
                      </a:r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Abandoned</a:t>
                      </a:r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5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USB V1.22</a:t>
                      </a:r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Currently distributed version. Full support of </a:t>
                      </a:r>
                      <a:r>
                        <a:rPr lang="en-US" sz="1400" dirty="0" err="1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TimePix</a:t>
                      </a:r>
                      <a: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 with selectable clock frequency (10, 20, 40 and 80 MHz), spectroscopic module integrated</a:t>
                      </a:r>
                      <a:r>
                        <a:rPr lang="en-US" sz="140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.</a:t>
                      </a:r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Available</a:t>
                      </a:r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5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USB Lite</a:t>
                      </a:r>
                      <a: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/>
                      </a:r>
                      <a:b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</a:br>
                      <a: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Ver. 1.3 </a:t>
                      </a: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Very compact size of 60 x 15 mm.. The interface (ver. 1.2) and Medipix2 (MXR) chip share the same PCB. </a:t>
                      </a:r>
                    </a:p>
                  </a:txBody>
                  <a:tcPr marL="25879" marR="25879" marT="12940" marB="129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First batch being </a:t>
                      </a:r>
                      <a:r>
                        <a:rPr lang="en-US" sz="140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manufactured</a:t>
                      </a:r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20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USB RUIN</a:t>
                      </a:r>
                      <a:r>
                        <a:rPr lang="en-US" sz="140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/>
                      </a:r>
                      <a:b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</a:br>
                      <a: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Ver. 2.0</a:t>
                      </a: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DSP driven. </a:t>
                      </a:r>
                      <a:r>
                        <a:rPr lang="en-US" sz="140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Equipped </a:t>
                      </a:r>
                      <a: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with 128 MB memory DDR2, USB2.0 interface and 1 </a:t>
                      </a:r>
                      <a:r>
                        <a:rPr lang="en-US" sz="1400" dirty="0" err="1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Gbps</a:t>
                      </a:r>
                      <a: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Ethernet </a:t>
                      </a:r>
                      <a: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adapter. Supports all chips and </a:t>
                      </a:r>
                      <a:r>
                        <a:rPr lang="en-US" sz="140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communication </a:t>
                      </a:r>
                      <a: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modes (serial and parallel) at highest frequencies supported by chip itself. Prototype is fully tested</a:t>
                      </a:r>
                      <a:r>
                        <a:rPr lang="en-US" sz="140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.</a:t>
                      </a:r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Preparation phase</a:t>
                      </a:r>
                      <a:b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</a:br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5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USB </a:t>
                      </a:r>
                      <a:r>
                        <a:rPr lang="en-US" sz="1400" b="1" dirty="0" err="1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FITPix</a:t>
                      </a:r>
                      <a:r>
                        <a:rPr lang="en-US" sz="140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/>
                      </a:r>
                      <a:b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</a:br>
                      <a: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Ver. 1.0</a:t>
                      </a: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FPGA driven, USB2.0 interface. Supports all chips (Medipix2, </a:t>
                      </a:r>
                      <a:r>
                        <a:rPr lang="en-US" sz="1400" dirty="0" err="1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Timepix</a:t>
                      </a:r>
                      <a:r>
                        <a:rPr lang="en-US" sz="1400" dirty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, Medipix3). Uses serial interface allowing 90 frames per second (for single chip</a:t>
                      </a:r>
                      <a:r>
                        <a:rPr lang="en-US" sz="140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).</a:t>
                      </a:r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400" dirty="0" smtClean="0">
                          <a:solidFill>
                            <a:srgbClr val="000099"/>
                          </a:solidFill>
                          <a:effectLst/>
                          <a:latin typeface="Bell MT" pitchFamily="18" charset="0"/>
                        </a:rPr>
                        <a:t>Available</a:t>
                      </a:r>
                      <a:endParaRPr lang="en-US" sz="1400" dirty="0">
                        <a:solidFill>
                          <a:srgbClr val="000099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58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dirty="0" smtClean="0">
                          <a:solidFill>
                            <a:srgbClr val="0000FF"/>
                          </a:solidFill>
                          <a:effectLst/>
                          <a:latin typeface="Bell MT" pitchFamily="18" charset="0"/>
                        </a:rPr>
                        <a:t>FPGA </a:t>
                      </a:r>
                      <a:r>
                        <a:rPr lang="fr-FR" sz="1400" dirty="0" err="1" smtClean="0">
                          <a:solidFill>
                            <a:srgbClr val="0000FF"/>
                          </a:solidFill>
                          <a:effectLst/>
                          <a:latin typeface="Bell MT" pitchFamily="18" charset="0"/>
                        </a:rPr>
                        <a:t>based</a:t>
                      </a:r>
                      <a:endParaRPr lang="en-US" sz="1400" dirty="0">
                        <a:solidFill>
                          <a:srgbClr val="0000FF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dirty="0" smtClean="0">
                          <a:solidFill>
                            <a:srgbClr val="0000FF"/>
                          </a:solidFill>
                          <a:effectLst/>
                          <a:latin typeface="Bell MT" pitchFamily="18" charset="0"/>
                        </a:rPr>
                        <a:t>Bonn </a:t>
                      </a:r>
                      <a:r>
                        <a:rPr lang="fr-FR" sz="1400" dirty="0" err="1" smtClean="0">
                          <a:solidFill>
                            <a:srgbClr val="0000FF"/>
                          </a:solidFill>
                          <a:effectLst/>
                          <a:latin typeface="Bell MT" pitchFamily="18" charset="0"/>
                        </a:rPr>
                        <a:t>Univ</a:t>
                      </a:r>
                      <a:r>
                        <a:rPr lang="fr-FR" sz="1400" dirty="0" smtClean="0">
                          <a:solidFill>
                            <a:srgbClr val="0000FF"/>
                          </a:solidFill>
                          <a:effectLst/>
                          <a:latin typeface="Bell MT" pitchFamily="18" charset="0"/>
                        </a:rPr>
                        <a:t>.</a:t>
                      </a:r>
                      <a:endParaRPr lang="en-US" sz="1400" dirty="0">
                        <a:solidFill>
                          <a:srgbClr val="0000FF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400" dirty="0" smtClean="0">
                          <a:solidFill>
                            <a:srgbClr val="0000FF"/>
                          </a:solidFill>
                          <a:effectLst/>
                          <a:latin typeface="Bell MT" pitchFamily="18" charset="0"/>
                        </a:rPr>
                        <a:t>FPGA </a:t>
                      </a:r>
                      <a:r>
                        <a:rPr lang="fr-FR" sz="1400" dirty="0" err="1" smtClean="0">
                          <a:solidFill>
                            <a:srgbClr val="0000FF"/>
                          </a:solidFill>
                          <a:effectLst/>
                          <a:latin typeface="Bell MT" pitchFamily="18" charset="0"/>
                        </a:rPr>
                        <a:t>based</a:t>
                      </a:r>
                      <a:r>
                        <a:rPr lang="fr-FR" sz="1400" dirty="0" smtClean="0">
                          <a:solidFill>
                            <a:srgbClr val="0000FF"/>
                          </a:solidFill>
                          <a:effectLst/>
                          <a:latin typeface="Bell MT" pitchFamily="18" charset="0"/>
                        </a:rPr>
                        <a:t> on </a:t>
                      </a:r>
                      <a:r>
                        <a:rPr lang="fr-FR" sz="1400" dirty="0" err="1" smtClean="0">
                          <a:solidFill>
                            <a:srgbClr val="0000FF"/>
                          </a:solidFill>
                          <a:effectLst/>
                          <a:latin typeface="Bell MT" pitchFamily="18" charset="0"/>
                        </a:rPr>
                        <a:t>Virtex</a:t>
                      </a:r>
                      <a:r>
                        <a:rPr lang="fr-FR" sz="1400" baseline="0" dirty="0" smtClean="0">
                          <a:solidFill>
                            <a:srgbClr val="0000FF"/>
                          </a:solidFill>
                          <a:effectLst/>
                          <a:latin typeface="Bell MT" pitchFamily="18" charset="0"/>
                        </a:rPr>
                        <a:t> 5 </a:t>
                      </a:r>
                      <a:r>
                        <a:rPr lang="fr-FR" sz="1400" baseline="0" dirty="0" smtClean="0">
                          <a:solidFill>
                            <a:srgbClr val="0000FF"/>
                          </a:solidFill>
                          <a:effectLst/>
                          <a:latin typeface="Bell MT" pitchFamily="18" charset="0"/>
                          <a:sym typeface="Wingdings" pitchFamily="2" charset="2"/>
                        </a:rPr>
                        <a:t> </a:t>
                      </a:r>
                      <a:r>
                        <a:rPr lang="fr-FR" sz="1400" baseline="0" dirty="0" smtClean="0">
                          <a:solidFill>
                            <a:srgbClr val="0000FF"/>
                          </a:solidFill>
                          <a:effectLst/>
                          <a:latin typeface="Bell MT" pitchFamily="18" charset="0"/>
                        </a:rPr>
                        <a:t>6, must </a:t>
                      </a:r>
                      <a:r>
                        <a:rPr lang="fr-FR" sz="1400" baseline="0" dirty="0" err="1" smtClean="0">
                          <a:solidFill>
                            <a:srgbClr val="0000FF"/>
                          </a:solidFill>
                          <a:effectLst/>
                          <a:latin typeface="Bell MT" pitchFamily="18" charset="0"/>
                        </a:rPr>
                        <a:t>be</a:t>
                      </a:r>
                      <a:r>
                        <a:rPr lang="fr-FR" sz="1400" baseline="0" dirty="0" smtClean="0">
                          <a:solidFill>
                            <a:srgbClr val="0000FF"/>
                          </a:solidFill>
                          <a:effectLst/>
                          <a:latin typeface="Bell MT" pitchFamily="18" charset="0"/>
                        </a:rPr>
                        <a:t> adaptable to SRS</a:t>
                      </a:r>
                      <a:endParaRPr lang="en-US" sz="1400" dirty="0">
                        <a:solidFill>
                          <a:srgbClr val="0000FF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dirty="0" smtClean="0">
                          <a:solidFill>
                            <a:srgbClr val="0000FF"/>
                          </a:solidFill>
                          <a:effectLst/>
                          <a:latin typeface="Bell MT" pitchFamily="18" charset="0"/>
                        </a:rPr>
                        <a:t>In</a:t>
                      </a:r>
                      <a:r>
                        <a:rPr lang="fr-FR" sz="1400" baseline="0" dirty="0" smtClean="0">
                          <a:solidFill>
                            <a:srgbClr val="0000FF"/>
                          </a:solidFill>
                          <a:effectLst/>
                          <a:latin typeface="Bell MT" pitchFamily="18" charset="0"/>
                        </a:rPr>
                        <a:t> </a:t>
                      </a:r>
                      <a:r>
                        <a:rPr lang="fr-FR" sz="1400" baseline="0" dirty="0" err="1" smtClean="0">
                          <a:solidFill>
                            <a:srgbClr val="0000FF"/>
                          </a:solidFill>
                          <a:effectLst/>
                          <a:latin typeface="Bell MT" pitchFamily="18" charset="0"/>
                        </a:rPr>
                        <a:t>progress</a:t>
                      </a:r>
                      <a:endParaRPr lang="en-US" sz="1400" dirty="0">
                        <a:solidFill>
                          <a:srgbClr val="0000FF"/>
                        </a:solidFill>
                        <a:effectLst/>
                        <a:latin typeface="Bell MT" pitchFamily="18" charset="0"/>
                      </a:endParaRPr>
                    </a:p>
                  </a:txBody>
                  <a:tcPr marL="25879" marR="25879" marT="12940" marB="129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Readout</a:t>
            </a:r>
            <a:r>
              <a:rPr lang="fr-FR" dirty="0" smtClean="0"/>
              <a:t> interface for </a:t>
            </a:r>
            <a:r>
              <a:rPr lang="fr-FR" dirty="0" err="1" smtClean="0"/>
              <a:t>Medipix</a:t>
            </a:r>
            <a:r>
              <a:rPr lang="fr-FR" dirty="0" smtClean="0"/>
              <a:t>/</a:t>
            </a:r>
            <a:r>
              <a:rPr lang="fr-FR" dirty="0" err="1" smtClean="0"/>
              <a:t>Timepix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Status of the R&amp;D in </a:t>
            </a:r>
            <a:r>
              <a:rPr lang="en-US" dirty="0" err="1" smtClean="0"/>
              <a:t>micropixel</a:t>
            </a:r>
            <a:r>
              <a:rPr lang="en-US" dirty="0" smtClean="0"/>
              <a:t> detectors </a:t>
            </a:r>
            <a:r>
              <a:rPr lang="en-US" dirty="0" smtClean="0"/>
              <a:t>– </a:t>
            </a:r>
            <a:r>
              <a:rPr lang="en-US" dirty="0"/>
              <a:t>January 5</a:t>
            </a:r>
            <a:r>
              <a:rPr lang="en-US" baseline="30000" dirty="0"/>
              <a:t>th</a:t>
            </a:r>
            <a:r>
              <a:rPr lang="en-US" dirty="0" smtClean="0"/>
              <a:t>, 2012</a:t>
            </a:r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4" t="4871" b="7111"/>
          <a:stretch>
            <a:fillRect/>
          </a:stretch>
        </p:blipFill>
        <p:spPr bwMode="auto">
          <a:xfrm>
            <a:off x="1108234" y="5480515"/>
            <a:ext cx="1193482" cy="95920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18" y="5501236"/>
            <a:ext cx="1245326" cy="1001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339" y="5408837"/>
            <a:ext cx="1177963" cy="1102564"/>
          </a:xfrm>
          <a:prstGeom prst="rect">
            <a:avLst/>
          </a:prstGeom>
        </p:spPr>
      </p:pic>
      <p:sp>
        <p:nvSpPr>
          <p:cNvPr id="9" name="Accolade ouvrante 8"/>
          <p:cNvSpPr/>
          <p:nvPr/>
        </p:nvSpPr>
        <p:spPr bwMode="auto">
          <a:xfrm>
            <a:off x="343987" y="1224643"/>
            <a:ext cx="235131" cy="3712028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 rot="16200000">
            <a:off x="-22638" y="2926768"/>
            <a:ext cx="524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000099"/>
                </a:solidFill>
                <a:latin typeface="Bell MT" pitchFamily="18" charset="0"/>
              </a:rPr>
              <a:t>USB</a:t>
            </a:r>
            <a:endParaRPr lang="en-US" sz="1400" dirty="0">
              <a:solidFill>
                <a:srgbClr val="000099"/>
              </a:solidFill>
              <a:latin typeface="Bell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54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Status</a:t>
            </a:r>
            <a:r>
              <a:rPr lang="fr-FR" dirty="0"/>
              <a:t> of the </a:t>
            </a:r>
            <a:r>
              <a:rPr lang="fr-FR" dirty="0" smtClean="0"/>
              <a:t>production in IZM (Bonn)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Status of the R&amp;D in </a:t>
            </a:r>
            <a:r>
              <a:rPr lang="en-US" dirty="0" err="1" smtClean="0"/>
              <a:t>micropixel</a:t>
            </a:r>
            <a:r>
              <a:rPr lang="en-US" dirty="0" smtClean="0"/>
              <a:t> detectors </a:t>
            </a:r>
            <a:r>
              <a:rPr lang="en-US" dirty="0" smtClean="0"/>
              <a:t>– </a:t>
            </a:r>
            <a:r>
              <a:rPr lang="en-US" dirty="0"/>
              <a:t>January 5</a:t>
            </a:r>
            <a:r>
              <a:rPr lang="en-US" baseline="30000" dirty="0"/>
              <a:t>th</a:t>
            </a:r>
            <a:r>
              <a:rPr lang="en-US" dirty="0" smtClean="0"/>
              <a:t>, 2012</a:t>
            </a:r>
            <a:endParaRPr lang="en-US" dirty="0"/>
          </a:p>
        </p:txBody>
      </p:sp>
      <p:pic>
        <p:nvPicPr>
          <p:cNvPr id="7" name="Picture 1" descr="integralFe55_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" t="2325" r="16388" b="2946"/>
          <a:stretch/>
        </p:blipFill>
        <p:spPr bwMode="auto">
          <a:xfrm>
            <a:off x="5560201" y="568310"/>
            <a:ext cx="3468591" cy="317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 descr="1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41" y="2599634"/>
            <a:ext cx="5205844" cy="390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 descr="closedhol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201" y="3902576"/>
            <a:ext cx="3468591" cy="260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85725" y="568310"/>
            <a:ext cx="534082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7313" indent="-87313">
              <a:buFont typeface="Arial" pitchFamily="34" charset="0"/>
              <a:buChar char="•"/>
            </a:pP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 First </a:t>
            </a:r>
            <a:r>
              <a:rPr lang="en-US" sz="1800" dirty="0" err="1" smtClean="0">
                <a:solidFill>
                  <a:srgbClr val="000099"/>
                </a:solidFill>
                <a:latin typeface="Bell MT" pitchFamily="18" charset="0"/>
              </a:rPr>
              <a:t>InGrid</a:t>
            </a:r>
            <a:r>
              <a:rPr lang="en-US" sz="1800" dirty="0" smtClean="0">
                <a:solidFill>
                  <a:srgbClr val="000099"/>
                </a:solidFill>
                <a:latin typeface="Bell MT" pitchFamily="18" charset="0"/>
              </a:rPr>
              <a:t> produced in </a:t>
            </a: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August 2011 after one </a:t>
            </a:r>
            <a:r>
              <a:rPr lang="en-US" sz="1800" dirty="0" smtClean="0">
                <a:solidFill>
                  <a:srgbClr val="000099"/>
                </a:solidFill>
                <a:latin typeface="Bell MT" pitchFamily="18" charset="0"/>
              </a:rPr>
              <a:t>year:</a:t>
            </a:r>
          </a:p>
          <a:p>
            <a:pPr marL="87313" indent="-87313">
              <a:buFont typeface="Arial" pitchFamily="34" charset="0"/>
              <a:buChar char="•"/>
            </a:pPr>
            <a:endParaRPr lang="en-US" sz="1800" dirty="0">
              <a:solidFill>
                <a:srgbClr val="000099"/>
              </a:solidFill>
              <a:latin typeface="Bell MT" pitchFamily="18" charset="0"/>
            </a:endParaRPr>
          </a:p>
          <a:p>
            <a:r>
              <a:rPr lang="en-US" sz="1800" dirty="0" smtClean="0">
                <a:solidFill>
                  <a:srgbClr val="000099"/>
                </a:solidFill>
                <a:latin typeface="Bell MT" pitchFamily="18" charset="0"/>
              </a:rPr>
              <a:t>  - wire </a:t>
            </a: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bonding pads covered with </a:t>
            </a:r>
            <a:r>
              <a:rPr lang="en-US" sz="1800" dirty="0" err="1" smtClean="0">
                <a:solidFill>
                  <a:srgbClr val="000099"/>
                </a:solidFill>
                <a:latin typeface="Bell MT" pitchFamily="18" charset="0"/>
              </a:rPr>
              <a:t>SiNi</a:t>
            </a:r>
            <a:r>
              <a:rPr lang="en-US" sz="1800" dirty="0" smtClean="0">
                <a:solidFill>
                  <a:srgbClr val="000099"/>
                </a:solidFill>
                <a:latin typeface="Bell MT" pitchFamily="18" charset="0"/>
              </a:rPr>
              <a:t> film</a:t>
            </a:r>
          </a:p>
          <a:p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en-US" sz="1800" dirty="0" smtClean="0">
                <a:solidFill>
                  <a:srgbClr val="000099"/>
                </a:solidFill>
                <a:latin typeface="Bell MT" pitchFamily="18" charset="0"/>
              </a:rPr>
              <a:t> </a:t>
            </a:r>
          </a:p>
          <a:p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en-US" sz="1800" dirty="0" smtClean="0">
                <a:solidFill>
                  <a:srgbClr val="000099"/>
                </a:solidFill>
                <a:latin typeface="Bell MT" pitchFamily="18" charset="0"/>
              </a:rPr>
              <a:t> - </a:t>
            </a:r>
            <a:r>
              <a:rPr lang="en-US" sz="1800" dirty="0" err="1" smtClean="0">
                <a:solidFill>
                  <a:srgbClr val="000099"/>
                </a:solidFill>
                <a:latin typeface="Bell MT" pitchFamily="18" charset="0"/>
              </a:rPr>
              <a:t>InGrid</a:t>
            </a:r>
            <a:r>
              <a:rPr lang="en-US" sz="1800" dirty="0" smtClean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peel-off at edges (due to unfortunate last </a:t>
            </a:r>
            <a:endParaRPr lang="en-US" sz="1800" dirty="0" smtClean="0">
              <a:solidFill>
                <a:srgbClr val="000099"/>
              </a:solidFill>
              <a:latin typeface="Bell MT" pitchFamily="18" charset="0"/>
            </a:endParaRPr>
          </a:p>
          <a:p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en-US" sz="1800" dirty="0" smtClean="0">
                <a:solidFill>
                  <a:srgbClr val="000099"/>
                </a:solidFill>
                <a:latin typeface="Bell MT" pitchFamily="18" charset="0"/>
              </a:rPr>
              <a:t>   correction </a:t>
            </a: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treatment</a:t>
            </a:r>
            <a:r>
              <a:rPr lang="en-US" sz="1800" dirty="0" smtClean="0">
                <a:solidFill>
                  <a:srgbClr val="000099"/>
                </a:solidFill>
                <a:latin typeface="Bell MT" pitchFamily="18" charset="0"/>
              </a:rPr>
              <a:t>…..!)</a:t>
            </a:r>
          </a:p>
          <a:p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747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workshop gridpix 1412_201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81" y="379066"/>
            <a:ext cx="9168357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GridPix</a:t>
            </a:r>
            <a:r>
              <a:rPr lang="fr-FR" dirty="0" smtClean="0"/>
              <a:t> workshop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Status of the R&amp;D in </a:t>
            </a:r>
            <a:r>
              <a:rPr lang="en-US" dirty="0" err="1" smtClean="0"/>
              <a:t>micropixel</a:t>
            </a:r>
            <a:r>
              <a:rPr lang="en-US" dirty="0" smtClean="0"/>
              <a:t> detectors </a:t>
            </a:r>
            <a:r>
              <a:rPr lang="en-US" dirty="0" smtClean="0"/>
              <a:t>– </a:t>
            </a:r>
            <a:r>
              <a:rPr lang="en-US" dirty="0"/>
              <a:t>January 5</a:t>
            </a:r>
            <a:r>
              <a:rPr lang="en-US" baseline="30000" dirty="0"/>
              <a:t>th</a:t>
            </a:r>
            <a:r>
              <a:rPr lang="en-US" dirty="0" smtClean="0"/>
              <a:t>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05098" y="656688"/>
            <a:ext cx="7772400" cy="4114800"/>
          </a:xfrm>
        </p:spPr>
        <p:txBody>
          <a:bodyPr/>
          <a:lstStyle/>
          <a:p>
            <a:r>
              <a:rPr lang="en-US" sz="1800" dirty="0" err="1" smtClean="0"/>
              <a:t>Nikhef</a:t>
            </a:r>
            <a:r>
              <a:rPr lang="en-US" sz="1800" dirty="0"/>
              <a:t>, Dec 19-21, 2011</a:t>
            </a:r>
          </a:p>
          <a:p>
            <a:endParaRPr lang="en-US" sz="1200" dirty="0" smtClean="0"/>
          </a:p>
          <a:p>
            <a:r>
              <a:rPr lang="en-US" sz="1800" dirty="0" smtClean="0"/>
              <a:t>protection </a:t>
            </a:r>
            <a:r>
              <a:rPr lang="en-US" sz="1800" dirty="0"/>
              <a:t>layer (SRN) made on 8” TPX wafer at MESA+</a:t>
            </a:r>
          </a:p>
          <a:p>
            <a:endParaRPr lang="en-US" sz="1200" dirty="0" smtClean="0"/>
          </a:p>
          <a:p>
            <a:r>
              <a:rPr lang="en-US" sz="1800" dirty="0" err="1" smtClean="0"/>
              <a:t>InGrid</a:t>
            </a:r>
            <a:r>
              <a:rPr lang="en-US" sz="1800" dirty="0" smtClean="0"/>
              <a:t> </a:t>
            </a:r>
            <a:r>
              <a:rPr lang="en-US" sz="1800" dirty="0"/>
              <a:t>made on 8” TPX wafer at IZM-</a:t>
            </a:r>
            <a:r>
              <a:rPr lang="en-US" sz="1800" dirty="0" err="1"/>
              <a:t>Fraunhofer</a:t>
            </a:r>
            <a:r>
              <a:rPr lang="en-US" sz="1800" dirty="0"/>
              <a:t> Berlin</a:t>
            </a:r>
          </a:p>
          <a:p>
            <a:endParaRPr lang="en-US" sz="1200" dirty="0" smtClean="0"/>
          </a:p>
          <a:p>
            <a:r>
              <a:rPr lang="en-US" sz="1800" dirty="0" smtClean="0"/>
              <a:t>Gas</a:t>
            </a:r>
            <a:r>
              <a:rPr lang="en-US" sz="1800" dirty="0"/>
              <a:t>: DME/CO2 50/50 @ atm. press.</a:t>
            </a:r>
          </a:p>
          <a:p>
            <a:endParaRPr lang="en-US" sz="1200" dirty="0" smtClean="0"/>
          </a:p>
          <a:p>
            <a:r>
              <a:rPr lang="en-US" sz="1800" dirty="0" smtClean="0"/>
              <a:t>Drift </a:t>
            </a:r>
            <a:r>
              <a:rPr lang="en-US" sz="1800" dirty="0"/>
              <a:t>gap: 2.5 mm</a:t>
            </a:r>
          </a:p>
          <a:p>
            <a:endParaRPr lang="en-US" sz="1200" dirty="0" smtClean="0"/>
          </a:p>
          <a:p>
            <a:r>
              <a:rPr lang="en-US" sz="1800" dirty="0" smtClean="0"/>
              <a:t>HV </a:t>
            </a:r>
            <a:r>
              <a:rPr lang="en-US" sz="1800" dirty="0"/>
              <a:t>grid: 620 - 670 V, HV cathode1160 V</a:t>
            </a:r>
          </a:p>
          <a:p>
            <a:endParaRPr lang="en-US" sz="1200" dirty="0" smtClean="0"/>
          </a:p>
          <a:p>
            <a:r>
              <a:rPr lang="en-US" sz="1800" dirty="0" smtClean="0"/>
              <a:t>No </a:t>
            </a:r>
            <a:r>
              <a:rPr lang="en-US" sz="1800" dirty="0"/>
              <a:t>discharges, no noise. </a:t>
            </a:r>
            <a:r>
              <a:rPr lang="en-US" sz="1800" dirty="0" err="1"/>
              <a:t>TimePix</a:t>
            </a:r>
            <a:r>
              <a:rPr lang="en-US" sz="1800" dirty="0"/>
              <a:t> Class A. Homogeneous response. Sharp </a:t>
            </a:r>
            <a:r>
              <a:rPr lang="en-US" sz="1800" dirty="0" err="1"/>
              <a:t>fiducial</a:t>
            </a:r>
            <a:r>
              <a:rPr lang="en-US" sz="1800" dirty="0"/>
              <a:t> surface due to W, N &amp; E dykes.</a:t>
            </a:r>
          </a:p>
          <a:p>
            <a:endParaRPr lang="en-US" sz="1200" dirty="0" smtClean="0"/>
          </a:p>
          <a:p>
            <a:r>
              <a:rPr lang="en-US" sz="1800" dirty="0" smtClean="0"/>
              <a:t>Gain </a:t>
            </a:r>
            <a:r>
              <a:rPr lang="en-US" sz="1800" dirty="0"/>
              <a:t>lower than expected: precise value of avalanche gap not known.</a:t>
            </a:r>
            <a:endParaRPr lang="en-US" sz="18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of new </a:t>
            </a:r>
            <a:r>
              <a:rPr lang="en-US" dirty="0" err="1"/>
              <a:t>GridPix</a:t>
            </a:r>
            <a:r>
              <a:rPr lang="en-US" dirty="0"/>
              <a:t> detector, made by Yevgen Bilevych et al.</a:t>
            </a:r>
            <a:br>
              <a:rPr lang="en-US" dirty="0"/>
            </a:b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Status of the R&amp;D in micropixel detectors – January 5</a:t>
            </a:r>
            <a:r>
              <a:rPr lang="en-US" baseline="30000" smtClean="0"/>
              <a:t>th</a:t>
            </a:r>
            <a:r>
              <a:rPr lang="en-US" smtClean="0"/>
              <a:t>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39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936421" y="5002275"/>
            <a:ext cx="4024699" cy="1521851"/>
          </a:xfrm>
        </p:spPr>
        <p:txBody>
          <a:bodyPr/>
          <a:lstStyle/>
          <a:p>
            <a:r>
              <a:rPr lang="en-US" sz="1600" dirty="0"/>
              <a:t>Irradiated with 55Fe with Cu </a:t>
            </a:r>
            <a:r>
              <a:rPr lang="en-US" sz="1600" dirty="0" smtClean="0"/>
              <a:t>shadow mask</a:t>
            </a:r>
            <a:r>
              <a:rPr lang="en-US" sz="1600" dirty="0"/>
              <a:t>. This </a:t>
            </a:r>
            <a:r>
              <a:rPr lang="en-US" sz="1600" dirty="0" err="1"/>
              <a:t>GridPix</a:t>
            </a:r>
            <a:r>
              <a:rPr lang="en-US" sz="1600" dirty="0"/>
              <a:t> is </a:t>
            </a:r>
            <a:r>
              <a:rPr lang="en-US" sz="1600" dirty="0" smtClean="0"/>
              <a:t>perfectly homogeneous</a:t>
            </a:r>
            <a:r>
              <a:rPr lang="en-US" sz="1600" dirty="0"/>
              <a:t>, within statistics.</a:t>
            </a:r>
          </a:p>
          <a:p>
            <a:r>
              <a:rPr lang="en-US" sz="1600" dirty="0" err="1"/>
              <a:t>GridHV</a:t>
            </a:r>
            <a:r>
              <a:rPr lang="en-US" sz="1600" dirty="0"/>
              <a:t> = 620 V</a:t>
            </a:r>
            <a:endParaRPr lang="en-US" sz="16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of new </a:t>
            </a:r>
            <a:r>
              <a:rPr lang="en-US" dirty="0" err="1"/>
              <a:t>GridPix</a:t>
            </a:r>
            <a:r>
              <a:rPr lang="en-US" dirty="0"/>
              <a:t> detector, made by Yevgen Bilevych et al.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Status of the R&amp;D in micropixel detectors – January 5</a:t>
            </a:r>
            <a:r>
              <a:rPr lang="en-US" baseline="30000" smtClean="0"/>
              <a:t>th</a:t>
            </a:r>
            <a:r>
              <a:rPr lang="en-US" smtClean="0"/>
              <a:t>, 2012</a:t>
            </a:r>
            <a:endParaRPr lang="en-US" dirty="0"/>
          </a:p>
        </p:txBody>
      </p:sp>
      <p:pic>
        <p:nvPicPr>
          <p:cNvPr id="7" name="Picture 2" descr="D:\PROJETS\TPC\MESURES\2011\111221_IngridHarry\Xmas2011_Page_1_Image_00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651" y="657052"/>
            <a:ext cx="4021219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PROJETS\TPC\MESURES\2011\111221_IngridHarry\Xmas2011_Page_1_Image_0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15" y="657052"/>
            <a:ext cx="402151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contenu 1"/>
          <p:cNvSpPr txBox="1">
            <a:spLocks/>
          </p:cNvSpPr>
          <p:nvPr/>
        </p:nvSpPr>
        <p:spPr bwMode="auto">
          <a:xfrm>
            <a:off x="505098" y="4977052"/>
            <a:ext cx="4297553" cy="152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dirty="0" err="1"/>
              <a:t>TimePix</a:t>
            </a:r>
            <a:r>
              <a:rPr lang="en-US" sz="1600" dirty="0"/>
              <a:t> in </a:t>
            </a:r>
            <a:r>
              <a:rPr lang="en-US" sz="1600" dirty="0" err="1"/>
              <a:t>ToT</a:t>
            </a:r>
            <a:r>
              <a:rPr lang="en-US" sz="1600" dirty="0"/>
              <a:t> </a:t>
            </a:r>
            <a:r>
              <a:rPr lang="en-US" sz="1600" dirty="0" smtClean="0"/>
              <a:t>mode. Irradiated </a:t>
            </a:r>
            <a:r>
              <a:rPr lang="en-US" sz="1600" dirty="0"/>
              <a:t>with 90Sr.</a:t>
            </a:r>
          </a:p>
          <a:p>
            <a:r>
              <a:rPr lang="en-US" sz="1600" dirty="0" err="1"/>
              <a:t>GridHV</a:t>
            </a:r>
            <a:r>
              <a:rPr lang="en-US" sz="1600" dirty="0"/>
              <a:t> = 670 </a:t>
            </a:r>
            <a:r>
              <a:rPr lang="en-US" sz="1600" dirty="0" smtClean="0"/>
              <a:t>V, </a:t>
            </a:r>
            <a:r>
              <a:rPr lang="en-US" sz="1600" dirty="0" err="1" smtClean="0"/>
              <a:t>CathHV</a:t>
            </a:r>
            <a:r>
              <a:rPr lang="en-US" sz="1600" dirty="0" smtClean="0"/>
              <a:t> </a:t>
            </a:r>
            <a:r>
              <a:rPr lang="en-US" sz="1600" dirty="0"/>
              <a:t>= 1100 V</a:t>
            </a:r>
          </a:p>
          <a:p>
            <a:r>
              <a:rPr lang="en-US" sz="1600" dirty="0"/>
              <a:t>B // E = ~ 0.07 T</a:t>
            </a:r>
          </a:p>
          <a:p>
            <a:r>
              <a:rPr lang="en-US" sz="1600" dirty="0"/>
              <a:t>MIP in top section has </a:t>
            </a:r>
            <a:r>
              <a:rPr lang="en-US" sz="1600" dirty="0" smtClean="0"/>
              <a:t>nice </a:t>
            </a:r>
            <a:r>
              <a:rPr lang="el-GR" sz="1600" dirty="0" smtClean="0"/>
              <a:t>δ-</a:t>
            </a:r>
            <a:r>
              <a:rPr lang="en-US" sz="1600" dirty="0"/>
              <a:t>ray. Above </a:t>
            </a:r>
            <a:r>
              <a:rPr lang="en-US" sz="1600" dirty="0" err="1" smtClean="0"/>
              <a:t>middle,left</a:t>
            </a:r>
            <a:r>
              <a:rPr lang="en-US" sz="1600" dirty="0" smtClean="0"/>
              <a:t>: lower-momenta </a:t>
            </a:r>
            <a:r>
              <a:rPr lang="en-US" sz="1600" dirty="0"/>
              <a:t>tracks</a:t>
            </a:r>
            <a:r>
              <a:rPr lang="en-US" sz="1600" dirty="0" smtClean="0"/>
              <a:t>,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47131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R&amp;D on chip protection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Status of the R&amp;D in micropixel detectors – January 5</a:t>
            </a:r>
            <a:r>
              <a:rPr lang="en-US" baseline="30000" smtClean="0"/>
              <a:t>th</a:t>
            </a:r>
            <a:r>
              <a:rPr lang="en-US" smtClean="0"/>
              <a:t>, 2012</a:t>
            </a:r>
            <a:endParaRPr lang="en-US" dirty="0"/>
          </a:p>
        </p:txBody>
      </p:sp>
      <p:pic>
        <p:nvPicPr>
          <p:cNvPr id="7" name="Picture 2" descr="D:\PROJETS\TPC\MESURES\2011\110727_BulkOnCeramique\BulkOnCeramic_430V-530V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49" y="2743200"/>
            <a:ext cx="6178438" cy="376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contenu 1"/>
          <p:cNvSpPr>
            <a:spLocks noGrp="1"/>
          </p:cNvSpPr>
          <p:nvPr>
            <p:ph idx="1"/>
          </p:nvPr>
        </p:nvSpPr>
        <p:spPr>
          <a:xfrm>
            <a:off x="505098" y="600965"/>
            <a:ext cx="7772400" cy="4114800"/>
          </a:xfrm>
        </p:spPr>
        <p:txBody>
          <a:bodyPr/>
          <a:lstStyle/>
          <a:p>
            <a:r>
              <a:rPr lang="fr-FR" sz="1800" dirty="0" err="1" smtClean="0"/>
              <a:t>Bulk</a:t>
            </a:r>
            <a:r>
              <a:rPr lang="fr-FR" sz="1800" dirty="0" smtClean="0"/>
              <a:t> on </a:t>
            </a:r>
            <a:r>
              <a:rPr lang="fr-FR" sz="1800" dirty="0" err="1" smtClean="0"/>
              <a:t>ceramic</a:t>
            </a:r>
            <a:r>
              <a:rPr lang="fr-FR" sz="1800" dirty="0" smtClean="0"/>
              <a:t> (300 </a:t>
            </a:r>
            <a:r>
              <a:rPr lang="fr-FR" sz="1800" dirty="0"/>
              <a:t>µ</a:t>
            </a:r>
            <a:r>
              <a:rPr lang="fr-FR" sz="1800" dirty="0" smtClean="0"/>
              <a:t>m) </a:t>
            </a:r>
            <a:r>
              <a:rPr lang="fr-FR" sz="1800" dirty="0" smtClean="0">
                <a:sym typeface="Wingdings" pitchFamily="2" charset="2"/>
              </a:rPr>
              <a:t> </a:t>
            </a:r>
            <a:r>
              <a:rPr lang="fr-FR" sz="1800" dirty="0" err="1" smtClean="0"/>
              <a:t>Piggyback</a:t>
            </a:r>
            <a:endParaRPr lang="fr-FR" sz="1800" dirty="0" smtClean="0"/>
          </a:p>
          <a:p>
            <a:endParaRPr lang="fr-FR" sz="1800" dirty="0" smtClean="0"/>
          </a:p>
          <a:p>
            <a:r>
              <a:rPr lang="fr-FR" sz="1800" dirty="0" smtClean="0"/>
              <a:t>First test in Argon/Iso 5% </a:t>
            </a:r>
          </a:p>
          <a:p>
            <a:endParaRPr lang="fr-FR" sz="1800" dirty="0" smtClean="0"/>
          </a:p>
          <a:p>
            <a:r>
              <a:rPr lang="fr-FR" sz="1800" dirty="0" smtClean="0"/>
              <a:t>No signal </a:t>
            </a:r>
            <a:r>
              <a:rPr lang="fr-FR" sz="1800" dirty="0" err="1" smtClean="0"/>
              <a:t>observed</a:t>
            </a:r>
            <a:r>
              <a:rPr lang="fr-FR" sz="1800" dirty="0" smtClean="0"/>
              <a:t> on </a:t>
            </a:r>
            <a:r>
              <a:rPr lang="fr-FR" sz="1800" dirty="0" err="1" smtClean="0"/>
              <a:t>TimePix</a:t>
            </a:r>
            <a:r>
              <a:rPr lang="fr-FR" sz="1800" dirty="0" smtClean="0"/>
              <a:t> chip</a:t>
            </a:r>
          </a:p>
          <a:p>
            <a:endParaRPr lang="en-US" sz="1800" dirty="0"/>
          </a:p>
        </p:txBody>
      </p:sp>
      <p:pic>
        <p:nvPicPr>
          <p:cNvPr id="9" name="Picture 2" descr="D:\PROJETS\TPC\MEETINGS\2011\111206-08_WorkshopMicromegas_Saclay\phot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6" r="17379"/>
          <a:stretch/>
        </p:blipFill>
        <p:spPr bwMode="auto">
          <a:xfrm rot="5400000">
            <a:off x="6273935" y="161777"/>
            <a:ext cx="2247866" cy="312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96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R&amp;D on chip protection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Status of the R&amp;D in micropixel detectors – January 5</a:t>
            </a:r>
            <a:r>
              <a:rPr lang="en-US" baseline="30000" smtClean="0"/>
              <a:t>th</a:t>
            </a:r>
            <a:r>
              <a:rPr lang="en-US" smtClean="0"/>
              <a:t>, 2012</a:t>
            </a:r>
            <a:endParaRPr lang="en-US" dirty="0"/>
          </a:p>
        </p:txBody>
      </p:sp>
      <p:pic>
        <p:nvPicPr>
          <p:cNvPr id="9218" name="Picture 2" descr="D:\PROJETS\TPC\MESURES\2011\111216_CeramicBulkOnMedipix\09_Am241\09_Am241_Ani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505" y="620300"/>
            <a:ext cx="4150588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PROJETS\TPC\MESURES\2011\111216_CeramicBulkOnMedipix\08_Fe55\08_Fe55_Anim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7" y="620300"/>
            <a:ext cx="4150588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ce réservé du contenu 1"/>
          <p:cNvSpPr txBox="1">
            <a:spLocks/>
          </p:cNvSpPr>
          <p:nvPr/>
        </p:nvSpPr>
        <p:spPr bwMode="auto">
          <a:xfrm>
            <a:off x="505098" y="4977052"/>
            <a:ext cx="4297553" cy="152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dirty="0" err="1" smtClean="0"/>
              <a:t>Medipix</a:t>
            </a:r>
            <a:r>
              <a:rPr lang="en-US" sz="1600" dirty="0" smtClean="0"/>
              <a:t> + Bulk on ceramic</a:t>
            </a:r>
            <a:endParaRPr lang="en-US" sz="1600" dirty="0"/>
          </a:p>
          <a:p>
            <a:r>
              <a:rPr lang="fr-FR" sz="1600" baseline="30000" dirty="0" smtClean="0"/>
              <a:t>55</a:t>
            </a:r>
            <a:r>
              <a:rPr lang="fr-FR" sz="1600" dirty="0" smtClean="0"/>
              <a:t>Fe source</a:t>
            </a:r>
            <a:endParaRPr lang="en-US" sz="1600" dirty="0"/>
          </a:p>
        </p:txBody>
      </p:sp>
      <p:sp>
        <p:nvSpPr>
          <p:cNvPr id="11" name="Espace réservé du contenu 1"/>
          <p:cNvSpPr txBox="1">
            <a:spLocks/>
          </p:cNvSpPr>
          <p:nvPr/>
        </p:nvSpPr>
        <p:spPr bwMode="auto">
          <a:xfrm>
            <a:off x="4655540" y="4977052"/>
            <a:ext cx="4297553" cy="152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dirty="0" err="1" smtClean="0"/>
              <a:t>Medipix</a:t>
            </a:r>
            <a:r>
              <a:rPr lang="en-US" sz="1600" dirty="0" smtClean="0"/>
              <a:t> + Bulk on ceramic</a:t>
            </a:r>
            <a:endParaRPr lang="en-US" sz="1600" dirty="0"/>
          </a:p>
          <a:p>
            <a:r>
              <a:rPr lang="fr-FR" sz="1600" baseline="30000" smtClean="0"/>
              <a:t>241</a:t>
            </a:r>
            <a:r>
              <a:rPr lang="fr-FR" sz="1600" smtClean="0"/>
              <a:t>Am </a:t>
            </a:r>
            <a:r>
              <a:rPr lang="fr-FR" sz="1600" dirty="0" smtClean="0"/>
              <a:t>source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1444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Outline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Status of the R&amp;D in </a:t>
            </a:r>
            <a:r>
              <a:rPr lang="en-US" dirty="0" err="1" smtClean="0"/>
              <a:t>micropixel</a:t>
            </a:r>
            <a:r>
              <a:rPr lang="en-US" dirty="0" smtClean="0"/>
              <a:t> detectors </a:t>
            </a:r>
            <a:r>
              <a:rPr lang="en-US" dirty="0" smtClean="0"/>
              <a:t>– </a:t>
            </a:r>
            <a:r>
              <a:rPr lang="en-US" dirty="0" smtClean="0"/>
              <a:t>January 5th, 2012</a:t>
            </a:r>
            <a:endParaRPr lang="en-US" dirty="0"/>
          </a:p>
        </p:txBody>
      </p:sp>
      <p:sp>
        <p:nvSpPr>
          <p:cNvPr id="7" name="Espace réservé du contenu 1"/>
          <p:cNvSpPr txBox="1">
            <a:spLocks/>
          </p:cNvSpPr>
          <p:nvPr/>
        </p:nvSpPr>
        <p:spPr bwMode="auto">
          <a:xfrm>
            <a:off x="838200" y="760185"/>
            <a:ext cx="7772400" cy="568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err="1" smtClean="0"/>
              <a:t>Timepix</a:t>
            </a:r>
            <a:r>
              <a:rPr lang="en-US" dirty="0" smtClean="0"/>
              <a:t>: a readout chip designed for gaseous detectors</a:t>
            </a:r>
          </a:p>
          <a:p>
            <a:endParaRPr lang="en-US" sz="1400" dirty="0" smtClean="0"/>
          </a:p>
          <a:p>
            <a:r>
              <a:rPr lang="en-US" dirty="0"/>
              <a:t>H</a:t>
            </a:r>
            <a:r>
              <a:rPr lang="en-US" dirty="0" smtClean="0"/>
              <a:t>istorical overview of this activity</a:t>
            </a:r>
          </a:p>
          <a:p>
            <a:pPr marL="0" indent="0">
              <a:buNone/>
            </a:pPr>
            <a:endParaRPr lang="en-US" sz="1400" dirty="0" smtClean="0"/>
          </a:p>
          <a:p>
            <a:r>
              <a:rPr lang="en-US" dirty="0" smtClean="0"/>
              <a:t>Applications using single electron efficiency:</a:t>
            </a:r>
          </a:p>
          <a:p>
            <a:pPr lvl="1"/>
            <a:r>
              <a:rPr lang="en-US" dirty="0" smtClean="0"/>
              <a:t>single chip: </a:t>
            </a:r>
          </a:p>
          <a:p>
            <a:pPr lvl="2"/>
            <a:r>
              <a:rPr lang="en-US" dirty="0" err="1"/>
              <a:t>p</a:t>
            </a:r>
            <a:r>
              <a:rPr lang="en-US" dirty="0" err="1" smtClean="0"/>
              <a:t>olarimetry</a:t>
            </a:r>
            <a:endParaRPr lang="en-US" dirty="0" smtClean="0"/>
          </a:p>
          <a:p>
            <a:pPr lvl="2"/>
            <a:r>
              <a:rPr lang="en-US" dirty="0" smtClean="0"/>
              <a:t>study of gas properties</a:t>
            </a:r>
          </a:p>
          <a:p>
            <a:pPr lvl="1"/>
            <a:r>
              <a:rPr lang="en-US" dirty="0" smtClean="0"/>
              <a:t>‘</a:t>
            </a:r>
            <a:r>
              <a:rPr lang="en-US" dirty="0" err="1" smtClean="0"/>
              <a:t>Octopuce</a:t>
            </a:r>
            <a:r>
              <a:rPr lang="en-US" dirty="0" smtClean="0"/>
              <a:t>’:</a:t>
            </a:r>
          </a:p>
          <a:p>
            <a:pPr lvl="2"/>
            <a:r>
              <a:rPr lang="en-US" dirty="0" smtClean="0"/>
              <a:t> tracking tools</a:t>
            </a:r>
          </a:p>
          <a:p>
            <a:pPr lvl="2"/>
            <a:r>
              <a:rPr lang="en-US" dirty="0" smtClean="0"/>
              <a:t>data analysis framework</a:t>
            </a:r>
          </a:p>
          <a:p>
            <a:pPr lvl="1"/>
            <a:endParaRPr lang="en-US" sz="1400" dirty="0" smtClean="0"/>
          </a:p>
          <a:p>
            <a:r>
              <a:rPr lang="en-US" dirty="0" err="1" smtClean="0"/>
              <a:t>InGrid</a:t>
            </a:r>
            <a:r>
              <a:rPr lang="en-US" dirty="0" smtClean="0"/>
              <a:t> production: status and plans</a:t>
            </a:r>
          </a:p>
          <a:p>
            <a:pPr lvl="1"/>
            <a:endParaRPr lang="en-US" sz="1400" dirty="0" smtClean="0"/>
          </a:p>
          <a:p>
            <a:r>
              <a:rPr lang="en-US" dirty="0" smtClean="0"/>
              <a:t>R&amp;D relating to chip protection</a:t>
            </a:r>
          </a:p>
          <a:p>
            <a:pPr marL="354013" lvl="1" indent="0">
              <a:buFontTx/>
              <a:buNone/>
            </a:pPr>
            <a:endParaRPr lang="en-US" sz="140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Conclusions and perspectives</a:t>
            </a:r>
          </a:p>
          <a:p>
            <a:pPr marL="354013" lvl="1" indent="0">
              <a:buFontTx/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74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Espace réservé du contenu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832388"/>
              </p:ext>
            </p:extLst>
          </p:nvPr>
        </p:nvGraphicFramePr>
        <p:xfrm>
          <a:off x="685800" y="645362"/>
          <a:ext cx="7772400" cy="33223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70703"/>
                <a:gridCol w="6201697"/>
              </a:tblGrid>
              <a:tr h="301655">
                <a:tc>
                  <a:txBody>
                    <a:bodyPr/>
                    <a:lstStyle/>
                    <a:p>
                      <a:r>
                        <a:rPr lang="en-US" b="1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2006</a:t>
                      </a:r>
                      <a:endParaRPr lang="en-US" b="1" noProof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EUDET contribution for</a:t>
                      </a:r>
                      <a:r>
                        <a:rPr lang="en-US" b="0" baseline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</a:t>
                      </a:r>
                      <a:r>
                        <a:rPr lang="en-US" b="0" baseline="0" noProof="0" dirty="0" err="1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Timepix</a:t>
                      </a:r>
                      <a:r>
                        <a:rPr lang="en-US" b="0" baseline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wafers + postdoc</a:t>
                      </a:r>
                      <a:endParaRPr lang="en-US" b="0" noProof="0" dirty="0" smtClean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520666">
                <a:tc>
                  <a:txBody>
                    <a:bodyPr/>
                    <a:lstStyle/>
                    <a:p>
                      <a:r>
                        <a:rPr lang="en-US" b="1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2006-2007</a:t>
                      </a:r>
                      <a:endParaRPr lang="en-US" b="1" noProof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Demonstrator: µTPC </a:t>
                      </a:r>
                      <a:r>
                        <a:rPr lang="en-US" b="0" noProof="0" dirty="0" err="1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Micromegas</a:t>
                      </a:r>
                      <a:endParaRPr lang="en-US" b="0" noProof="0" dirty="0" smtClean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  <a:p>
                      <a:r>
                        <a:rPr lang="en-US" b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Ingrid produced on naked wafer or only</a:t>
                      </a:r>
                      <a:r>
                        <a:rPr lang="en-US" b="0" baseline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for </a:t>
                      </a:r>
                      <a:r>
                        <a:rPr lang="en-US" b="0" baseline="0" noProof="0" dirty="0" err="1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Nikhef</a:t>
                      </a:r>
                      <a:endParaRPr lang="en-US" b="0" noProof="0" dirty="0" smtClean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01655">
                <a:tc>
                  <a:txBody>
                    <a:bodyPr/>
                    <a:lstStyle/>
                    <a:p>
                      <a:r>
                        <a:rPr lang="en-US" b="1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2008</a:t>
                      </a:r>
                      <a:endParaRPr lang="en-US" b="1" noProof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Demonstrator for</a:t>
                      </a:r>
                      <a:r>
                        <a:rPr lang="en-US" b="0" baseline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x-rays </a:t>
                      </a:r>
                      <a:r>
                        <a:rPr lang="en-US" b="0" baseline="0" noProof="0" dirty="0" err="1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polarimetry</a:t>
                      </a:r>
                      <a:r>
                        <a:rPr lang="en-US" b="0" baseline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; </a:t>
                      </a:r>
                      <a:r>
                        <a:rPr lang="en-US" b="0" baseline="0" noProof="0" dirty="0" err="1" smtClean="0">
                          <a:solidFill>
                            <a:srgbClr val="FF0000"/>
                          </a:solidFill>
                          <a:latin typeface="Bell MT" pitchFamily="18" charset="0"/>
                        </a:rPr>
                        <a:t>SiProt</a:t>
                      </a:r>
                      <a:r>
                        <a:rPr lang="en-US" b="0" baseline="0" noProof="0" dirty="0" smtClean="0">
                          <a:solidFill>
                            <a:srgbClr val="FF0000"/>
                          </a:solidFill>
                          <a:latin typeface="Bell MT" pitchFamily="18" charset="0"/>
                        </a:rPr>
                        <a:t> for protection</a:t>
                      </a:r>
                      <a:endParaRPr lang="en-US" b="0" noProof="0" dirty="0">
                        <a:solidFill>
                          <a:srgbClr val="FF0000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01655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2007-2009</a:t>
                      </a:r>
                      <a:endParaRPr lang="en-US" b="1" noProof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Ion feedback</a:t>
                      </a:r>
                      <a:r>
                        <a:rPr lang="en-US" b="0" baseline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measurement using raw </a:t>
                      </a:r>
                      <a:r>
                        <a:rPr lang="en-US" b="0" baseline="0" noProof="0" dirty="0" err="1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Ingrids</a:t>
                      </a:r>
                      <a:r>
                        <a:rPr lang="en-US" b="0" baseline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(M. </a:t>
                      </a:r>
                      <a:r>
                        <a:rPr lang="en-US" b="0" baseline="0" noProof="0" dirty="0" err="1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Chefdeville</a:t>
                      </a:r>
                      <a:r>
                        <a:rPr lang="en-US" b="0" baseline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)</a:t>
                      </a:r>
                      <a:endParaRPr lang="en-US" b="0" noProof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01655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2009</a:t>
                      </a:r>
                      <a:endParaRPr lang="en-US" b="1" noProof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First prototype of</a:t>
                      </a:r>
                      <a:r>
                        <a:rPr lang="en-US" b="0" baseline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8 </a:t>
                      </a:r>
                      <a:r>
                        <a:rPr lang="en-US" b="0" baseline="0" noProof="0" dirty="0" err="1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Timepix</a:t>
                      </a:r>
                      <a:r>
                        <a:rPr lang="en-US" b="0" baseline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chips board</a:t>
                      </a:r>
                      <a:endParaRPr lang="en-US" b="0" noProof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743808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2009-2010</a:t>
                      </a:r>
                      <a:endParaRPr lang="en-US" b="1" noProof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First</a:t>
                      </a:r>
                      <a:r>
                        <a:rPr lang="en-US" b="0" baseline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</a:t>
                      </a:r>
                      <a:r>
                        <a:rPr lang="en-US" b="0" baseline="0" noProof="0" dirty="0" err="1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Ingrids</a:t>
                      </a:r>
                      <a:r>
                        <a:rPr lang="en-US" b="0" baseline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in Saclay (~12)</a:t>
                      </a:r>
                    </a:p>
                    <a:p>
                      <a:pPr marL="285750" indent="-285750">
                        <a:buFont typeface="Wingdings"/>
                        <a:buChar char="à"/>
                      </a:pPr>
                      <a:r>
                        <a:rPr lang="en-US" sz="1600" b="0" baseline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  <a:sym typeface="Wingdings" pitchFamily="2" charset="2"/>
                        </a:rPr>
                        <a:t>gas properties measurements using single chip</a:t>
                      </a:r>
                    </a:p>
                    <a:p>
                      <a:pPr marL="285750" indent="-285750">
                        <a:buFont typeface="Wingdings"/>
                        <a:buChar char="à"/>
                      </a:pPr>
                      <a:r>
                        <a:rPr lang="en-US" sz="1600" b="0" baseline="0" noProof="0" dirty="0" err="1" smtClean="0">
                          <a:solidFill>
                            <a:srgbClr val="000099"/>
                          </a:solidFill>
                          <a:latin typeface="Bell MT" pitchFamily="18" charset="0"/>
                          <a:sym typeface="Wingdings" pitchFamily="2" charset="2"/>
                        </a:rPr>
                        <a:t>Octopuce</a:t>
                      </a:r>
                      <a:r>
                        <a:rPr lang="en-US" sz="1600" b="0" baseline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  <a:sym typeface="Wingdings" pitchFamily="2" charset="2"/>
                        </a:rPr>
                        <a:t> board</a:t>
                      </a:r>
                      <a:endParaRPr lang="en-US" sz="1600" b="0" noProof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01655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End 2010</a:t>
                      </a:r>
                      <a:endParaRPr lang="en-US" b="1" noProof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‘</a:t>
                      </a:r>
                      <a:r>
                        <a:rPr lang="en-US" b="0" noProof="0" dirty="0" err="1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Octopuce</a:t>
                      </a:r>
                      <a:r>
                        <a:rPr lang="en-US" b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’ data taking in 5 </a:t>
                      </a:r>
                      <a:r>
                        <a:rPr lang="en-US" b="0" noProof="0" dirty="0" err="1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GeV</a:t>
                      </a:r>
                      <a:r>
                        <a:rPr lang="en-US" b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electron beam</a:t>
                      </a:r>
                      <a:r>
                        <a:rPr lang="en-US" b="0" baseline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at </a:t>
                      </a:r>
                      <a:r>
                        <a:rPr lang="en-US" b="0" baseline="0" noProof="0" dirty="0" err="1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Desy</a:t>
                      </a:r>
                      <a:endParaRPr lang="en-US" b="0" noProof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historical overview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David.Attie@cea.fr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Status of the R&amp;D in </a:t>
            </a:r>
            <a:r>
              <a:rPr lang="en-US" dirty="0" err="1" smtClean="0"/>
              <a:t>micropixel</a:t>
            </a:r>
            <a:r>
              <a:rPr lang="en-US" dirty="0" smtClean="0"/>
              <a:t> detectors </a:t>
            </a:r>
            <a:r>
              <a:rPr lang="en-US" dirty="0" smtClean="0"/>
              <a:t>– </a:t>
            </a:r>
            <a:r>
              <a:rPr lang="en-US" dirty="0" smtClean="0"/>
              <a:t>January </a:t>
            </a:r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 smtClean="0"/>
              <a:t>, </a:t>
            </a:r>
            <a:r>
              <a:rPr lang="en-US" dirty="0" smtClean="0"/>
              <a:t>2012</a:t>
            </a:r>
            <a:endParaRPr lang="en-US" dirty="0"/>
          </a:p>
        </p:txBody>
      </p:sp>
      <p:graphicFrame>
        <p:nvGraphicFramePr>
          <p:cNvPr id="16" name="Espace réservé du contenu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671916"/>
              </p:ext>
            </p:extLst>
          </p:nvPr>
        </p:nvGraphicFramePr>
        <p:xfrm>
          <a:off x="685800" y="4265031"/>
          <a:ext cx="7772400" cy="21945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70703"/>
                <a:gridCol w="6201697"/>
              </a:tblGrid>
              <a:tr h="194199">
                <a:tc>
                  <a:txBody>
                    <a:bodyPr/>
                    <a:lstStyle/>
                    <a:p>
                      <a:r>
                        <a:rPr lang="en-US" b="1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2006-2008</a:t>
                      </a:r>
                      <a:endParaRPr lang="en-US" b="1" noProof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noProof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Postdoc EUDET</a:t>
                      </a:r>
                      <a:endParaRPr lang="en-US" b="0" noProof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194199">
                <a:tc>
                  <a:txBody>
                    <a:bodyPr/>
                    <a:lstStyle/>
                    <a:p>
                      <a:r>
                        <a:rPr lang="en-US" b="1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2009-2010</a:t>
                      </a:r>
                      <a:endParaRPr lang="en-US" b="1" noProof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baseline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Master student (9 months): </a:t>
                      </a:r>
                      <a:r>
                        <a:rPr lang="en-US" b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M. </a:t>
                      </a:r>
                      <a:r>
                        <a:rPr lang="en-US" b="0" noProof="0" dirty="0" err="1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Lupeberger</a:t>
                      </a:r>
                      <a:r>
                        <a:rPr lang="en-US" b="0" baseline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</a:t>
                      </a:r>
                      <a:endParaRPr lang="en-US" b="0" noProof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194199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2010</a:t>
                      </a:r>
                      <a:endParaRPr lang="en-US" b="1" noProof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ANR 3DLAMI </a:t>
                      </a:r>
                      <a:r>
                        <a:rPr lang="en-US" b="0" noProof="0" dirty="0" err="1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Irfu</a:t>
                      </a:r>
                      <a:r>
                        <a:rPr lang="en-US" b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/LAL</a:t>
                      </a:r>
                      <a:r>
                        <a:rPr lang="en-US" b="0" baseline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 rejected</a:t>
                      </a:r>
                      <a:endParaRPr lang="en-US" b="0" noProof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194199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2011</a:t>
                      </a:r>
                      <a:endParaRPr lang="en-US" b="1" noProof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P2IO proposal submitted</a:t>
                      </a:r>
                      <a:endParaRPr lang="en-US" b="0" noProof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194199">
                <a:tc>
                  <a:txBody>
                    <a:bodyPr/>
                    <a:lstStyle/>
                    <a:p>
                      <a:r>
                        <a:rPr lang="fr-FR" b="1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2012</a:t>
                      </a:r>
                      <a:endParaRPr lang="en-US" b="1" noProof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Participation in ANR ‘</a:t>
                      </a:r>
                      <a:r>
                        <a:rPr lang="en-US" b="0" noProof="0" dirty="0" err="1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jeune</a:t>
                      </a:r>
                      <a:r>
                        <a:rPr lang="en-US" b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’</a:t>
                      </a:r>
                      <a:r>
                        <a:rPr lang="en-US" b="0" baseline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for DM</a:t>
                      </a:r>
                      <a:r>
                        <a:rPr lang="en-US" b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physics (CAST)?</a:t>
                      </a:r>
                      <a:endParaRPr lang="en-US" b="0" noProof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194199">
                <a:tc>
                  <a:txBody>
                    <a:bodyPr/>
                    <a:lstStyle/>
                    <a:p>
                      <a:r>
                        <a:rPr lang="en-US" b="1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2011-2014</a:t>
                      </a:r>
                      <a:endParaRPr lang="en-US" b="1" noProof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PhD student: A. </a:t>
                      </a:r>
                      <a:r>
                        <a:rPr lang="en-US" b="0" noProof="0" dirty="0" err="1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Chaus</a:t>
                      </a:r>
                      <a:endParaRPr lang="en-US" b="0" noProof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068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TimePix</a:t>
            </a:r>
            <a:r>
              <a:rPr lang="fr-FR" dirty="0" smtClean="0"/>
              <a:t> box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Status of the R&amp;D in </a:t>
            </a:r>
            <a:r>
              <a:rPr lang="en-US" dirty="0" err="1" smtClean="0"/>
              <a:t>micropixel</a:t>
            </a:r>
            <a:r>
              <a:rPr lang="en-US" dirty="0" smtClean="0"/>
              <a:t> detectors </a:t>
            </a:r>
            <a:r>
              <a:rPr lang="en-US" dirty="0" smtClean="0"/>
              <a:t>– </a:t>
            </a:r>
            <a:r>
              <a:rPr lang="en-US" dirty="0"/>
              <a:t>January 5</a:t>
            </a:r>
            <a:r>
              <a:rPr lang="en-US" baseline="30000" dirty="0"/>
              <a:t>th</a:t>
            </a:r>
            <a:r>
              <a:rPr lang="en-US" dirty="0" smtClean="0"/>
              <a:t>, 2012</a:t>
            </a:r>
            <a:endParaRPr lang="en-US" dirty="0"/>
          </a:p>
        </p:txBody>
      </p:sp>
      <p:pic>
        <p:nvPicPr>
          <p:cNvPr id="12291" name="Picture 3" descr="D:\TimepixISO_c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238" y="449418"/>
            <a:ext cx="4925379" cy="458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\\dapdc5\Manip\Micromegas\52_Sauvegarde CAO\Paul Colas\Boite Medipix\Images\Ensemble boite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7" r="6795"/>
          <a:stretch/>
        </p:blipFill>
        <p:spPr bwMode="auto">
          <a:xfrm>
            <a:off x="181524" y="2649073"/>
            <a:ext cx="4345552" cy="387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314778" y="683921"/>
            <a:ext cx="4031488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Char char="•"/>
            </a:pP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en-US" sz="1800" dirty="0" smtClean="0">
                <a:solidFill>
                  <a:srgbClr val="000099"/>
                </a:solidFill>
                <a:latin typeface="Bell MT" pitchFamily="18" charset="0"/>
              </a:rPr>
              <a:t>Two specific boxes have been built</a:t>
            </a:r>
            <a:endParaRPr lang="en-US" sz="1800" dirty="0">
              <a:solidFill>
                <a:srgbClr val="000099"/>
              </a:solidFill>
              <a:latin typeface="Bell MT" pitchFamily="18" charset="0"/>
            </a:endParaRPr>
          </a:p>
          <a:p>
            <a:pPr algn="l">
              <a:buFontTx/>
              <a:buChar char="•"/>
            </a:pPr>
            <a:endParaRPr lang="en-US" sz="1000" dirty="0">
              <a:solidFill>
                <a:srgbClr val="000099"/>
              </a:solidFill>
              <a:latin typeface="Bell MT" pitchFamily="18" charset="0"/>
            </a:endParaRPr>
          </a:p>
          <a:p>
            <a:pPr algn="l">
              <a:buFontTx/>
              <a:buChar char="•"/>
            </a:pP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 Size : </a:t>
            </a:r>
            <a:r>
              <a:rPr lang="en-US" sz="1800" dirty="0" smtClean="0">
                <a:solidFill>
                  <a:srgbClr val="000099"/>
                </a:solidFill>
                <a:latin typeface="Bell MT" pitchFamily="18" charset="0"/>
              </a:rPr>
              <a:t>25 </a:t>
            </a: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cm × </a:t>
            </a:r>
            <a:r>
              <a:rPr lang="en-US" sz="1800" dirty="0" smtClean="0">
                <a:solidFill>
                  <a:srgbClr val="000099"/>
                </a:solidFill>
                <a:latin typeface="Bell MT" pitchFamily="18" charset="0"/>
              </a:rPr>
              <a:t>10 </a:t>
            </a: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cm × </a:t>
            </a:r>
            <a:r>
              <a:rPr lang="en-US" sz="1800" dirty="0" smtClean="0">
                <a:solidFill>
                  <a:srgbClr val="000099"/>
                </a:solidFill>
                <a:latin typeface="Bell MT" pitchFamily="18" charset="0"/>
              </a:rPr>
              <a:t>5 cm</a:t>
            </a:r>
          </a:p>
          <a:p>
            <a:pPr algn="l">
              <a:buFontTx/>
              <a:buChar char="•"/>
            </a:pPr>
            <a:endParaRPr lang="fr-FR" sz="1800" dirty="0">
              <a:solidFill>
                <a:srgbClr val="000099"/>
              </a:solidFill>
              <a:latin typeface="Bell MT" pitchFamily="18" charset="0"/>
            </a:endParaRPr>
          </a:p>
          <a:p>
            <a:pPr algn="l">
              <a:buFontTx/>
              <a:buChar char="•"/>
            </a:pPr>
            <a:r>
              <a:rPr lang="fr-FR" sz="1800" dirty="0" smtClean="0">
                <a:solidFill>
                  <a:srgbClr val="000099"/>
                </a:solidFill>
                <a:latin typeface="Bell MT" pitchFamily="18" charset="0"/>
              </a:rPr>
              <a:t> Use </a:t>
            </a:r>
            <a:r>
              <a:rPr lang="fr-FR" sz="1800" dirty="0" err="1" smtClean="0">
                <a:solidFill>
                  <a:srgbClr val="000099"/>
                </a:solidFill>
                <a:latin typeface="Bell MT" pitchFamily="18" charset="0"/>
              </a:rPr>
              <a:t>many</a:t>
            </a:r>
            <a:r>
              <a:rPr lang="fr-FR" sz="1800" dirty="0" smtClean="0">
                <a:solidFill>
                  <a:srgbClr val="000099"/>
                </a:solidFill>
                <a:latin typeface="Bell MT" pitchFamily="18" charset="0"/>
              </a:rPr>
              <a:t> times to test </a:t>
            </a:r>
            <a:r>
              <a:rPr lang="fr-FR" sz="1800" dirty="0" err="1" smtClean="0">
                <a:solidFill>
                  <a:srgbClr val="000099"/>
                </a:solidFill>
                <a:latin typeface="Bell MT" pitchFamily="18" charset="0"/>
              </a:rPr>
              <a:t>bulk</a:t>
            </a:r>
            <a:r>
              <a:rPr lang="fr-FR" sz="1800" dirty="0" smtClean="0">
                <a:solidFill>
                  <a:srgbClr val="000099"/>
                </a:solidFill>
                <a:latin typeface="Bell MT" pitchFamily="18" charset="0"/>
              </a:rPr>
              <a:t>, µ</a:t>
            </a:r>
            <a:r>
              <a:rPr lang="fr-FR" sz="1800" dirty="0" err="1" smtClean="0">
                <a:solidFill>
                  <a:srgbClr val="000099"/>
                </a:solidFill>
                <a:latin typeface="Bell MT" pitchFamily="18" charset="0"/>
              </a:rPr>
              <a:t>bulk</a:t>
            </a:r>
            <a:r>
              <a:rPr lang="fr-FR" sz="1800" dirty="0" smtClean="0">
                <a:solidFill>
                  <a:srgbClr val="000099"/>
                </a:solidFill>
                <a:latin typeface="Bell MT" pitchFamily="18" charset="0"/>
              </a:rPr>
              <a:t>, etc.</a:t>
            </a:r>
            <a:endParaRPr lang="en-US" sz="1800" dirty="0">
              <a:solidFill>
                <a:srgbClr val="000099"/>
              </a:solidFill>
              <a:latin typeface="Bell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99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1" descr="D:\PROJETS\TPC\MEETINGS\2011\111206-08_WorkshopMicromegas_Saclay\Images\Lupberger\2010-M.Lupberger_DiplomaThesis_23_08_2010_Page_52_Image_00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693" y="2932666"/>
            <a:ext cx="27178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95" y="1566801"/>
            <a:ext cx="2701810" cy="672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 descr="D:\PROJETS\TPC\MEETINGS\2011\111206-08_WorkshopMicromegas_Saclay\Images\Lupberger\2010-M.Lupberger_DiplomaThesis_23_08_2010_Page_56_Image_00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4" y="2406654"/>
            <a:ext cx="6092589" cy="413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D:\PROJETS\TPC\MEETINGS\2011\111206-08_WorkshopMicromegas_Saclay\Images\Lupberger\2010-M.Lupberger_DiplomaThesis_23_08_2010_Page_56_Image_000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4" y="2406654"/>
            <a:ext cx="6092589" cy="413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D:\PROJETS\TPC\MEETINGS\2011\111206-08_WorkshopMicromegas_Saclay\Images\Lupberger\2010-M.Lupberger_DiplomaThesis_23_08_2010_Page_57_Image_00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4" y="2406654"/>
            <a:ext cx="6092589" cy="413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InGrid</a:t>
            </a:r>
            <a:r>
              <a:rPr lang="en-US" dirty="0" smtClean="0"/>
              <a:t>: Measurements </a:t>
            </a:r>
            <a:r>
              <a:rPr lang="en-US" dirty="0"/>
              <a:t>of primary statistics in gases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Status of the R&amp;D in </a:t>
            </a:r>
            <a:r>
              <a:rPr lang="en-US" dirty="0" err="1" smtClean="0"/>
              <a:t>micropixel</a:t>
            </a:r>
            <a:r>
              <a:rPr lang="en-US" dirty="0" smtClean="0"/>
              <a:t> detectors </a:t>
            </a:r>
            <a:r>
              <a:rPr lang="en-US" dirty="0" smtClean="0"/>
              <a:t>– </a:t>
            </a:r>
            <a:r>
              <a:rPr lang="en-US" dirty="0"/>
              <a:t>January 5</a:t>
            </a:r>
            <a:r>
              <a:rPr lang="en-US" baseline="30000" dirty="0"/>
              <a:t>th</a:t>
            </a:r>
            <a:r>
              <a:rPr lang="en-US" dirty="0" smtClean="0"/>
              <a:t>, 2012</a:t>
            </a:r>
            <a:endParaRPr lang="en-US" dirty="0"/>
          </a:p>
        </p:txBody>
      </p:sp>
      <p:pic>
        <p:nvPicPr>
          <p:cNvPr id="18" name="Picture 11" descr="D:\PROJETS\TPC\MEETINGS\2011\111206-08_WorkshopMicromegas_Saclay\Images\Lupberger\2010-M.Lupberger_DiplomaThesis_23_08_2010_Page_57_Image_000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0" y="2406650"/>
            <a:ext cx="6092589" cy="413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44463" y="627063"/>
            <a:ext cx="8999537" cy="129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/>
          <a:lstStyle/>
          <a:p>
            <a:pPr marL="174625" indent="-174625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D</a:t>
            </a:r>
            <a:r>
              <a:rPr lang="en-US" sz="1800" dirty="0">
                <a:solidFill>
                  <a:srgbClr val="000099"/>
                </a:solidFill>
                <a:latin typeface="Bell MT" pitchFamily="18" charset="0"/>
                <a:sym typeface="Wingdings" pitchFamily="2" charset="2"/>
              </a:rPr>
              <a:t>iffusion </a:t>
            </a:r>
            <a:r>
              <a:rPr lang="en-US" sz="1800" dirty="0" err="1">
                <a:solidFill>
                  <a:srgbClr val="000099"/>
                </a:solidFill>
                <a:latin typeface="Bell MT" pitchFamily="18" charset="0"/>
              </a:rPr>
              <a:t>σ</a:t>
            </a:r>
            <a:r>
              <a:rPr lang="en-US" sz="1800" baseline="-25000" dirty="0" err="1">
                <a:solidFill>
                  <a:srgbClr val="000099"/>
                </a:solidFill>
                <a:latin typeface="Bell MT" pitchFamily="18" charset="0"/>
              </a:rPr>
              <a:t>t</a:t>
            </a: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 should be big enough to separate </a:t>
            </a:r>
            <a:r>
              <a:rPr lang="en-US" sz="1800" dirty="0" smtClean="0">
                <a:solidFill>
                  <a:srgbClr val="000099"/>
                </a:solidFill>
                <a:latin typeface="Bell MT" pitchFamily="18" charset="0"/>
              </a:rPr>
              <a:t>e-: cluster[1]=83.8</a:t>
            </a: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% </a:t>
            </a:r>
            <a:r>
              <a:rPr lang="en-US" sz="1800" dirty="0" smtClean="0">
                <a:solidFill>
                  <a:srgbClr val="000099"/>
                </a:solidFill>
                <a:latin typeface="Bell MT" pitchFamily="18" charset="0"/>
              </a:rPr>
              <a:t>; cluster[2]= 11.4</a:t>
            </a: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%</a:t>
            </a:r>
            <a:endParaRPr lang="en-US" sz="900" dirty="0">
              <a:solidFill>
                <a:srgbClr val="000099"/>
              </a:solidFill>
              <a:latin typeface="Bell MT" pitchFamily="18" charset="0"/>
            </a:endParaRPr>
          </a:p>
          <a:p>
            <a:pPr marL="174625" indent="-174625" algn="l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Study of primary electrons and </a:t>
            </a:r>
            <a:r>
              <a:rPr lang="en-US" sz="1800" dirty="0" err="1">
                <a:solidFill>
                  <a:srgbClr val="000099"/>
                </a:solidFill>
                <a:latin typeface="Bell MT" pitchFamily="18" charset="0"/>
              </a:rPr>
              <a:t>Fano</a:t>
            </a: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 factor F using </a:t>
            </a:r>
            <a:r>
              <a:rPr lang="en-US" sz="1800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</a:t>
            </a:r>
            <a:r>
              <a:rPr lang="en-US" sz="1800" baseline="-25000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RMS</a:t>
            </a:r>
          </a:p>
          <a:p>
            <a:pPr marL="174625" indent="-174625" algn="l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solidFill>
                  <a:srgbClr val="000099"/>
                </a:solidFill>
                <a:latin typeface="Bell MT" pitchFamily="18" charset="0"/>
              </a:rPr>
              <a:t>Gain fluctuation of avalanche statistics accessible</a:t>
            </a:r>
            <a:endParaRPr lang="en-US" sz="1800" dirty="0">
              <a:solidFill>
                <a:srgbClr val="000099"/>
              </a:solidFill>
              <a:latin typeface="Bell MT" pitchFamily="18" charset="0"/>
            </a:endParaRPr>
          </a:p>
          <a:p>
            <a:pPr marL="174625" indent="-174625" algn="l">
              <a:lnSpc>
                <a:spcPct val="120000"/>
              </a:lnSpc>
              <a:spcBef>
                <a:spcPct val="20000"/>
              </a:spcBef>
            </a:pPr>
            <a:endParaRPr lang="en-US" sz="1800" dirty="0">
              <a:solidFill>
                <a:srgbClr val="000099"/>
              </a:solidFill>
              <a:latin typeface="Bell MT" pitchFamily="18" charset="0"/>
            </a:endParaRPr>
          </a:p>
        </p:txBody>
      </p:sp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6980589" y="6048769"/>
            <a:ext cx="1404007" cy="32428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/>
          <a:lstStyle/>
          <a:p>
            <a:pPr algn="l">
              <a:spcBef>
                <a:spcPct val="20000"/>
              </a:spcBef>
            </a:pPr>
            <a:r>
              <a:rPr lang="en-US" sz="1600" dirty="0" smtClean="0">
                <a:solidFill>
                  <a:srgbClr val="FF0000"/>
                </a:solidFill>
                <a:latin typeface="Bell MT" pitchFamily="18" charset="0"/>
                <a:sym typeface="Symbol"/>
              </a:rPr>
              <a:t></a:t>
            </a:r>
            <a:r>
              <a:rPr lang="en-US" sz="1600" baseline="-25000" dirty="0" smtClean="0">
                <a:solidFill>
                  <a:srgbClr val="FF0000"/>
                </a:solidFill>
                <a:latin typeface="Bell MT" pitchFamily="18" charset="0"/>
              </a:rPr>
              <a:t>FWHM</a:t>
            </a:r>
            <a:r>
              <a:rPr lang="en-US" sz="1600" dirty="0" smtClean="0">
                <a:solidFill>
                  <a:srgbClr val="FF0000"/>
                </a:solidFill>
                <a:latin typeface="Bell MT" pitchFamily="18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Bell MT" pitchFamily="18" charset="0"/>
              </a:rPr>
              <a:t>= </a:t>
            </a:r>
            <a:r>
              <a:rPr lang="en-US" sz="1600" dirty="0" smtClean="0">
                <a:solidFill>
                  <a:srgbClr val="FF0000"/>
                </a:solidFill>
                <a:latin typeface="Bell MT" pitchFamily="18" charset="0"/>
              </a:rPr>
              <a:t>10 %</a:t>
            </a:r>
            <a:endParaRPr lang="en-US" sz="1600" dirty="0">
              <a:solidFill>
                <a:srgbClr val="FF0000"/>
              </a:solidFill>
              <a:latin typeface="Bell MT" pitchFamily="18" charset="0"/>
            </a:endParaRPr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3786981" y="5588453"/>
            <a:ext cx="1714500" cy="46672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>
                <a:solidFill>
                  <a:schemeClr val="accent2"/>
                </a:solidFill>
                <a:latin typeface="Bell MT" pitchFamily="18" charset="0"/>
              </a:rPr>
              <a:t>Kβ-filtered spectrum with Cr foil</a:t>
            </a:r>
          </a:p>
        </p:txBody>
      </p:sp>
      <p:sp>
        <p:nvSpPr>
          <p:cNvPr id="30" name="Text Box 16"/>
          <p:cNvSpPr txBox="1">
            <a:spLocks noChangeArrowheads="1"/>
          </p:cNvSpPr>
          <p:nvPr/>
        </p:nvSpPr>
        <p:spPr bwMode="auto">
          <a:xfrm>
            <a:off x="505098" y="1913360"/>
            <a:ext cx="4486254" cy="335926"/>
          </a:xfrm>
          <a:prstGeom prst="rect">
            <a:avLst/>
          </a:prstGeom>
          <a:noFill/>
          <a:ln w="9525">
            <a:solidFill>
              <a:srgbClr val="478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 smtClean="0">
                <a:solidFill>
                  <a:srgbClr val="478F00"/>
                </a:solidFill>
                <a:latin typeface="Bell MT" pitchFamily="18" charset="0"/>
              </a:rPr>
              <a:t>TimePix+Ingrid+15 </a:t>
            </a:r>
            <a:r>
              <a:rPr lang="en-US" sz="1400" dirty="0" err="1">
                <a:solidFill>
                  <a:srgbClr val="478F00"/>
                </a:solidFill>
                <a:latin typeface="Bell MT" pitchFamily="18" charset="0"/>
              </a:rPr>
              <a:t>μm</a:t>
            </a:r>
            <a:r>
              <a:rPr lang="en-US" sz="1400" dirty="0">
                <a:solidFill>
                  <a:srgbClr val="478F00"/>
                </a:solidFill>
                <a:latin typeface="Bell MT" pitchFamily="18" charset="0"/>
              </a:rPr>
              <a:t> </a:t>
            </a:r>
            <a:r>
              <a:rPr lang="en-US" sz="1400" dirty="0" err="1">
                <a:solidFill>
                  <a:srgbClr val="478F00"/>
                </a:solidFill>
                <a:latin typeface="Bell MT" pitchFamily="18" charset="0"/>
              </a:rPr>
              <a:t>SiProt</a:t>
            </a:r>
            <a:r>
              <a:rPr lang="en-US" sz="1400" dirty="0">
                <a:solidFill>
                  <a:srgbClr val="478F00"/>
                </a:solidFill>
                <a:latin typeface="Bell MT" pitchFamily="18" charset="0"/>
              </a:rPr>
              <a:t> </a:t>
            </a:r>
            <a:r>
              <a:rPr lang="en-US" sz="1400" dirty="0" smtClean="0">
                <a:solidFill>
                  <a:srgbClr val="478F00"/>
                </a:solidFill>
                <a:latin typeface="Bell MT" pitchFamily="18" charset="0"/>
              </a:rPr>
              <a:t>in Argon </a:t>
            </a:r>
            <a:r>
              <a:rPr lang="en-US" sz="1400" dirty="0">
                <a:solidFill>
                  <a:srgbClr val="478F00"/>
                </a:solidFill>
                <a:latin typeface="Bell MT" pitchFamily="18" charset="0"/>
              </a:rPr>
              <a:t>+ 5% </a:t>
            </a:r>
            <a:r>
              <a:rPr lang="en-US" sz="1400" dirty="0" err="1">
                <a:solidFill>
                  <a:srgbClr val="478F00"/>
                </a:solidFill>
                <a:latin typeface="Bell MT" pitchFamily="18" charset="0"/>
              </a:rPr>
              <a:t>Isobutane</a:t>
            </a:r>
            <a:endParaRPr lang="fr-FR" sz="1400" dirty="0">
              <a:solidFill>
                <a:srgbClr val="478F00"/>
              </a:solidFill>
              <a:latin typeface="Bell MT" pitchFamily="18" charset="0"/>
            </a:endParaRPr>
          </a:p>
        </p:txBody>
      </p:sp>
      <p:sp>
        <p:nvSpPr>
          <p:cNvPr id="7" name="Ellipse 6"/>
          <p:cNvSpPr/>
          <p:nvPr/>
        </p:nvSpPr>
        <p:spPr bwMode="auto">
          <a:xfrm>
            <a:off x="7486644" y="3700566"/>
            <a:ext cx="828000" cy="828000"/>
          </a:xfrm>
          <a:prstGeom prst="ellipse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955971" y="3438852"/>
            <a:ext cx="1567543" cy="1513114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74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 of gas properties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Status of the R&amp;D in </a:t>
            </a:r>
            <a:r>
              <a:rPr lang="en-US" dirty="0" err="1" smtClean="0"/>
              <a:t>micropixel</a:t>
            </a:r>
            <a:r>
              <a:rPr lang="en-US" dirty="0" smtClean="0"/>
              <a:t> detectors </a:t>
            </a:r>
            <a:r>
              <a:rPr lang="en-US" dirty="0" smtClean="0"/>
              <a:t>– </a:t>
            </a:r>
            <a:r>
              <a:rPr lang="en-US" dirty="0"/>
              <a:t>January 5</a:t>
            </a:r>
            <a:r>
              <a:rPr lang="en-US" baseline="30000" dirty="0"/>
              <a:t>th</a:t>
            </a:r>
            <a:r>
              <a:rPr lang="en-US" dirty="0" smtClean="0"/>
              <a:t>, 2012</a:t>
            </a:r>
            <a:endParaRPr lang="en-US" dirty="0"/>
          </a:p>
        </p:txBody>
      </p:sp>
      <p:pic>
        <p:nvPicPr>
          <p:cNvPr id="6156" name="Picture 12" descr="D:\PROJETS\TPC\MEETINGS\2011\111206-08_WorkshopMicromegas_Saclay\Images\Lupberger\2010-M.Lupberger_DiplomaThesis_23_08_2010_Page_75_Image_0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62" y="3659187"/>
            <a:ext cx="3939988" cy="267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 descr="D:\PROJETS\TPC\MEETINGS\2011\111206-08_WorkshopMicromegas_Saclay\Images\Lupberger\2010-M.Lupberger_DiplomaThesis_23_08_2010_Page_83_Image_00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3735387"/>
            <a:ext cx="4540250" cy="283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D:\PROJETS\TPC\MEETINGS\2011\111206-08_WorkshopMicromegas_Saclay\Images\Lupberger\2010-M.Lupberger_DiplomaThesis_23_08_2010_Page_83_Image_00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596898"/>
            <a:ext cx="4540250" cy="283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1" name="Picture 17" descr="D:\PROJETS\TPC\MEETINGS\2011\111206-08_WorkshopMicromegas_Saclay\Images\Lupberger\2010-M.Lupberger_DiplomaThesis_23_08_2010_Page_86_Image_00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39" y="590531"/>
            <a:ext cx="4065588" cy="304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:\PROJETS\TPC\MEETINGS\2011\111206-08_WorkshopMicromegas_Saclay\Images\Lupberger\2010-M.Lupberger_DiplomaThesis_23_08_2010_Page_66_Image_00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574319"/>
            <a:ext cx="4540250" cy="28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PROJETS\TPC\MEETINGS\2011\111206-08_WorkshopMicromegas_Saclay\Images\Lupberger\2010-M.Lupberger_DiplomaThesis_23_08_2010_Page_70_Image_000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" y="3625320"/>
            <a:ext cx="4540250" cy="28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PROJETS\TPC\MEETINGS\2011\111206-08_WorkshopMicromegas_Saclay\Images\Lupberger\2010-M.Lupberger_DiplomaThesis_23_08_2010_Page_68_Image_000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016" y="3611695"/>
            <a:ext cx="4540250" cy="28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32"/>
          <p:cNvSpPr txBox="1">
            <a:spLocks noChangeArrowheads="1"/>
          </p:cNvSpPr>
          <p:nvPr/>
        </p:nvSpPr>
        <p:spPr bwMode="auto">
          <a:xfrm>
            <a:off x="1275662" y="6357133"/>
            <a:ext cx="28706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fr-FR" sz="1400" dirty="0" smtClean="0">
                <a:solidFill>
                  <a:srgbClr val="0000FF"/>
                </a:solidFill>
                <a:latin typeface="Bell MT" pitchFamily="18" charset="0"/>
              </a:rPr>
              <a:t>M. Lupberger, </a:t>
            </a:r>
            <a:r>
              <a:rPr lang="fr-FR" sz="1400" dirty="0" err="1" smtClean="0">
                <a:solidFill>
                  <a:srgbClr val="0000FF"/>
                </a:solidFill>
                <a:latin typeface="Bell MT" pitchFamily="18" charset="0"/>
              </a:rPr>
              <a:t>Diploma</a:t>
            </a:r>
            <a:r>
              <a:rPr lang="fr-FR" sz="1400" dirty="0" smtClean="0">
                <a:solidFill>
                  <a:srgbClr val="0000FF"/>
                </a:solidFill>
                <a:latin typeface="Bell MT" pitchFamily="18" charset="0"/>
              </a:rPr>
              <a:t> </a:t>
            </a:r>
            <a:r>
              <a:rPr lang="fr-FR" sz="1400" dirty="0" err="1" smtClean="0">
                <a:solidFill>
                  <a:srgbClr val="0000FF"/>
                </a:solidFill>
                <a:latin typeface="Bell MT" pitchFamily="18" charset="0"/>
              </a:rPr>
              <a:t>thesis</a:t>
            </a:r>
            <a:r>
              <a:rPr lang="fr-FR" sz="1400" dirty="0" smtClean="0">
                <a:solidFill>
                  <a:srgbClr val="0000FF"/>
                </a:solidFill>
                <a:latin typeface="Bell MT" pitchFamily="18" charset="0"/>
              </a:rPr>
              <a:t>, 2010  </a:t>
            </a:r>
            <a:endParaRPr lang="fr-FR" sz="1400" dirty="0">
              <a:solidFill>
                <a:srgbClr val="0000FF"/>
              </a:solidFill>
              <a:latin typeface="Bell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56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‘</a:t>
            </a:r>
            <a:r>
              <a:rPr lang="fr-FR" dirty="0" err="1" smtClean="0"/>
              <a:t>Octopuce</a:t>
            </a:r>
            <a:r>
              <a:rPr lang="fr-FR" dirty="0" smtClean="0"/>
              <a:t>’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Status of the R&amp;D in </a:t>
            </a:r>
            <a:r>
              <a:rPr lang="en-US" dirty="0" err="1" smtClean="0"/>
              <a:t>micropixel</a:t>
            </a:r>
            <a:r>
              <a:rPr lang="en-US" dirty="0" smtClean="0"/>
              <a:t> detectors </a:t>
            </a:r>
            <a:r>
              <a:rPr lang="en-US" dirty="0" smtClean="0"/>
              <a:t>– </a:t>
            </a:r>
            <a:r>
              <a:rPr lang="en-US" dirty="0" smtClean="0"/>
              <a:t>January 5th, 2012</a:t>
            </a:r>
            <a:endParaRPr lang="en-US" dirty="0"/>
          </a:p>
        </p:txBody>
      </p:sp>
      <p:pic>
        <p:nvPicPr>
          <p:cNvPr id="9218" name="Picture 2" descr="D:\Ens-PCB TimePixPanel_V3-2_simplifié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49" y="523056"/>
            <a:ext cx="8640000" cy="611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73008" y="6262972"/>
            <a:ext cx="26917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99"/>
                </a:solidFill>
                <a:latin typeface="Bell MT" pitchFamily="18" charset="0"/>
              </a:rPr>
              <a:t>Timepix</a:t>
            </a:r>
            <a:r>
              <a:rPr lang="fr-FR" sz="1200" dirty="0" smtClean="0">
                <a:solidFill>
                  <a:srgbClr val="000099"/>
                </a:solidFill>
                <a:latin typeface="Bell MT" pitchFamily="18" charset="0"/>
              </a:rPr>
              <a:t> pane for Large Prototype TPC</a:t>
            </a:r>
            <a:endParaRPr lang="en-US" sz="1200" dirty="0">
              <a:solidFill>
                <a:srgbClr val="000099"/>
              </a:solidFill>
              <a:latin typeface="Bell MT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563394" y="5884982"/>
            <a:ext cx="1268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000099"/>
                </a:solidFill>
                <a:latin typeface="Bell MT" pitchFamily="18" charset="0"/>
              </a:rPr>
              <a:t>Mezzanine </a:t>
            </a:r>
            <a:r>
              <a:rPr lang="fr-FR" sz="1200" dirty="0" err="1" smtClean="0">
                <a:solidFill>
                  <a:srgbClr val="000099"/>
                </a:solidFill>
                <a:latin typeface="Bell MT" pitchFamily="18" charset="0"/>
              </a:rPr>
              <a:t>board</a:t>
            </a:r>
            <a:endParaRPr lang="en-US" sz="1200" dirty="0">
              <a:solidFill>
                <a:srgbClr val="000099"/>
              </a:solidFill>
              <a:latin typeface="Bell MT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521234" y="5884981"/>
            <a:ext cx="1059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99"/>
                </a:solidFill>
                <a:latin typeface="Bell MT" pitchFamily="18" charset="0"/>
              </a:rPr>
              <a:t>Mother</a:t>
            </a:r>
            <a:r>
              <a:rPr lang="fr-FR" sz="1200" dirty="0" smtClean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fr-FR" sz="1200" dirty="0" err="1" smtClean="0">
                <a:solidFill>
                  <a:srgbClr val="000099"/>
                </a:solidFill>
                <a:latin typeface="Bell MT" pitchFamily="18" charset="0"/>
              </a:rPr>
              <a:t>board</a:t>
            </a:r>
            <a:endParaRPr lang="en-US" sz="1200" dirty="0">
              <a:solidFill>
                <a:srgbClr val="000099"/>
              </a:solidFill>
              <a:latin typeface="Bell MT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715794" y="1395713"/>
            <a:ext cx="8931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99"/>
                </a:solidFill>
                <a:latin typeface="Bell MT" pitchFamily="18" charset="0"/>
              </a:rPr>
              <a:t>Guard</a:t>
            </a:r>
            <a:r>
              <a:rPr lang="fr-FR" sz="1200" dirty="0" smtClean="0">
                <a:solidFill>
                  <a:srgbClr val="000099"/>
                </a:solidFill>
                <a:latin typeface="Bell MT" pitchFamily="18" charset="0"/>
              </a:rPr>
              <a:t> ring</a:t>
            </a:r>
            <a:endParaRPr lang="en-US" sz="1200" dirty="0">
              <a:solidFill>
                <a:srgbClr val="000099"/>
              </a:solidFill>
              <a:latin typeface="Bell MT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46583" y="594232"/>
            <a:ext cx="578935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fr-FR" sz="1800" dirty="0" smtClean="0">
                <a:solidFill>
                  <a:srgbClr val="000099"/>
                </a:solidFill>
                <a:latin typeface="Bell MT" pitchFamily="18" charset="0"/>
              </a:rPr>
              <a:t>Chips on a mezzanine </a:t>
            </a:r>
            <a:r>
              <a:rPr lang="fr-FR" sz="1800" dirty="0" err="1" smtClean="0">
                <a:solidFill>
                  <a:srgbClr val="000099"/>
                </a:solidFill>
                <a:latin typeface="Bell MT" pitchFamily="18" charset="0"/>
              </a:rPr>
              <a:t>board</a:t>
            </a:r>
            <a:r>
              <a:rPr lang="fr-FR" sz="1800" dirty="0" smtClean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fr-FR" sz="1800" dirty="0" err="1" smtClean="0">
                <a:solidFill>
                  <a:srgbClr val="000099"/>
                </a:solidFill>
                <a:latin typeface="Bell MT" pitchFamily="18" charset="0"/>
              </a:rPr>
              <a:t>making</a:t>
            </a:r>
            <a:r>
              <a:rPr lang="fr-FR" sz="1800" dirty="0" smtClean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fr-FR" sz="1800" dirty="0" err="1" smtClean="0">
                <a:solidFill>
                  <a:srgbClr val="000099"/>
                </a:solidFill>
                <a:latin typeface="Bell MT" pitchFamily="18" charset="0"/>
              </a:rPr>
              <a:t>wire</a:t>
            </a:r>
            <a:r>
              <a:rPr lang="fr-FR" sz="1800" dirty="0" smtClean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fr-FR" sz="1800" dirty="0" err="1" smtClean="0">
                <a:solidFill>
                  <a:srgbClr val="000099"/>
                </a:solidFill>
                <a:latin typeface="Bell MT" pitchFamily="18" charset="0"/>
              </a:rPr>
              <a:t>bonding</a:t>
            </a:r>
            <a:r>
              <a:rPr lang="fr-FR" sz="1800" dirty="0" smtClean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fr-FR" sz="1800" dirty="0" err="1" smtClean="0">
                <a:solidFill>
                  <a:srgbClr val="000099"/>
                </a:solidFill>
                <a:latin typeface="Bell MT" pitchFamily="18" charset="0"/>
              </a:rPr>
              <a:t>easier</a:t>
            </a:r>
            <a:r>
              <a:rPr lang="fr-FR" sz="1800" dirty="0" smtClean="0">
                <a:solidFill>
                  <a:srgbClr val="000099"/>
                </a:solidFill>
                <a:latin typeface="Bell MT" pitchFamily="18" charset="0"/>
              </a:rPr>
              <a:t>  </a:t>
            </a:r>
          </a:p>
          <a:p>
            <a:pPr marL="171450" indent="-171450">
              <a:buFont typeface="Arial" pitchFamily="34" charset="0"/>
              <a:buChar char="•"/>
            </a:pPr>
            <a:endParaRPr lang="fr-FR" sz="800" dirty="0">
              <a:solidFill>
                <a:srgbClr val="000099"/>
              </a:solidFill>
              <a:latin typeface="Bell MT" pitchFamily="18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fr-FR" sz="1800" dirty="0" smtClean="0">
                <a:solidFill>
                  <a:srgbClr val="000099"/>
                </a:solidFill>
                <a:latin typeface="Bell MT" pitchFamily="18" charset="0"/>
              </a:rPr>
              <a:t>Large Prototype compatible</a:t>
            </a:r>
          </a:p>
          <a:p>
            <a:pPr marL="171450" indent="-171450">
              <a:buFont typeface="Arial" pitchFamily="34" charset="0"/>
              <a:buChar char="•"/>
            </a:pPr>
            <a:endParaRPr lang="fr-FR" sz="800" dirty="0" smtClean="0">
              <a:solidFill>
                <a:srgbClr val="000099"/>
              </a:solidFill>
              <a:latin typeface="Bell MT" pitchFamily="18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fr-FR" sz="1800" dirty="0" err="1" smtClean="0">
                <a:solidFill>
                  <a:srgbClr val="000099"/>
                </a:solidFill>
                <a:latin typeface="Bell MT" pitchFamily="18" charset="0"/>
              </a:rPr>
              <a:t>Heat</a:t>
            </a:r>
            <a:r>
              <a:rPr lang="fr-FR" sz="1800" dirty="0" smtClean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fr-FR" sz="1800" dirty="0" err="1" smtClean="0">
                <a:solidFill>
                  <a:srgbClr val="000099"/>
                </a:solidFill>
                <a:latin typeface="Bell MT" pitchFamily="18" charset="0"/>
              </a:rPr>
              <a:t>dissipator</a:t>
            </a:r>
            <a:endParaRPr lang="en-US" sz="1800" dirty="0">
              <a:solidFill>
                <a:srgbClr val="000099"/>
              </a:solidFill>
              <a:latin typeface="Bell MT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7" y="1883530"/>
            <a:ext cx="3096000" cy="3958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D:\Octopuce\RIMG00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51" y="4152009"/>
            <a:ext cx="288018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D:\Octopuce\RIMG008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12" y="1994597"/>
            <a:ext cx="288000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89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‘</a:t>
            </a:r>
            <a:r>
              <a:rPr lang="fr-FR" dirty="0" err="1" smtClean="0"/>
              <a:t>Octopuce</a:t>
            </a:r>
            <a:r>
              <a:rPr lang="fr-FR" dirty="0" smtClean="0"/>
              <a:t>’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Status of the R&amp;D in </a:t>
            </a:r>
            <a:r>
              <a:rPr lang="en-US" dirty="0" err="1" smtClean="0"/>
              <a:t>micropixel</a:t>
            </a:r>
            <a:r>
              <a:rPr lang="en-US" dirty="0" smtClean="0"/>
              <a:t> detectors </a:t>
            </a:r>
            <a:r>
              <a:rPr lang="en-US" dirty="0" smtClean="0"/>
              <a:t>– </a:t>
            </a:r>
            <a:r>
              <a:rPr lang="en-US" dirty="0"/>
              <a:t>January 5</a:t>
            </a:r>
            <a:r>
              <a:rPr lang="en-US" baseline="30000" dirty="0"/>
              <a:t>th</a:t>
            </a:r>
            <a:r>
              <a:rPr lang="en-US" dirty="0" smtClean="0"/>
              <a:t>, 2012</a:t>
            </a:r>
            <a:endParaRPr lang="en-US" dirty="0"/>
          </a:p>
        </p:txBody>
      </p:sp>
      <p:pic>
        <p:nvPicPr>
          <p:cNvPr id="7" name="Picture 2" descr="D:\Freiburg\Octopuce\P1010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82" y="676977"/>
            <a:ext cx="4423003" cy="3317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D:\Freiburg\Octopuce\octopuce_wholeGrid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659969"/>
            <a:ext cx="42306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D:\Freiburg\Octopuce\octopuce_chip1_HV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75" y="4630554"/>
            <a:ext cx="2399999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llipse 9"/>
          <p:cNvSpPr/>
          <p:nvPr/>
        </p:nvSpPr>
        <p:spPr>
          <a:xfrm>
            <a:off x="6038850" y="1272744"/>
            <a:ext cx="214313" cy="214313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latin typeface="Bell MT" pitchFamily="18" charset="0"/>
            </a:endParaRPr>
          </a:p>
        </p:txBody>
      </p:sp>
      <p:cxnSp>
        <p:nvCxnSpPr>
          <p:cNvPr id="11" name="Connecteur droit 10"/>
          <p:cNvCxnSpPr>
            <a:stCxn id="10" idx="3"/>
          </p:cNvCxnSpPr>
          <p:nvPr/>
        </p:nvCxnSpPr>
        <p:spPr>
          <a:xfrm rot="5400000">
            <a:off x="2361407" y="1022713"/>
            <a:ext cx="3276600" cy="4141787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Picture 5" descr="D:\Freiburg\Octopuce\octopuce_chip2_grid_hole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63" y="4652059"/>
            <a:ext cx="24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llipse 13"/>
          <p:cNvSpPr/>
          <p:nvPr/>
        </p:nvSpPr>
        <p:spPr>
          <a:xfrm>
            <a:off x="6764338" y="1745819"/>
            <a:ext cx="214312" cy="214313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latin typeface="Bell MT" pitchFamily="18" charset="0"/>
            </a:endParaRPr>
          </a:p>
        </p:txBody>
      </p:sp>
      <p:cxnSp>
        <p:nvCxnSpPr>
          <p:cNvPr id="15" name="Connecteur droit 14"/>
          <p:cNvCxnSpPr>
            <a:stCxn id="14" idx="5"/>
          </p:cNvCxnSpPr>
          <p:nvPr/>
        </p:nvCxnSpPr>
        <p:spPr>
          <a:xfrm rot="16200000" flipH="1">
            <a:off x="5929313" y="2945969"/>
            <a:ext cx="2946400" cy="911225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Picture 6" descr="D:\Freiburg\Octopuce\octopuce_chip3_grid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675" y="4630554"/>
            <a:ext cx="24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Ellipse 16"/>
          <p:cNvSpPr/>
          <p:nvPr/>
        </p:nvSpPr>
        <p:spPr>
          <a:xfrm>
            <a:off x="5781675" y="2188732"/>
            <a:ext cx="214313" cy="21431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latin typeface="Bell MT" pitchFamily="18" charset="0"/>
            </a:endParaRPr>
          </a:p>
        </p:txBody>
      </p:sp>
      <p:cxnSp>
        <p:nvCxnSpPr>
          <p:cNvPr id="18" name="Connecteur droit 17"/>
          <p:cNvCxnSpPr>
            <a:stCxn id="17" idx="4"/>
          </p:cNvCxnSpPr>
          <p:nvPr/>
        </p:nvCxnSpPr>
        <p:spPr>
          <a:xfrm rot="5400000">
            <a:off x="4387056" y="3516676"/>
            <a:ext cx="2614613" cy="38735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008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1"/>
          <p:cNvSpPr txBox="1">
            <a:spLocks/>
          </p:cNvSpPr>
          <p:nvPr/>
        </p:nvSpPr>
        <p:spPr bwMode="auto">
          <a:xfrm>
            <a:off x="685800" y="620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 smtClean="0"/>
              <a:t>He/Iso 80/20</a:t>
            </a:r>
          </a:p>
          <a:p>
            <a:r>
              <a:rPr lang="fr-FR" dirty="0" err="1" smtClean="0"/>
              <a:t>V</a:t>
            </a:r>
            <a:r>
              <a:rPr lang="fr-FR" baseline="-25000" dirty="0" err="1" smtClean="0"/>
              <a:t>mesh</a:t>
            </a:r>
            <a:r>
              <a:rPr lang="fr-FR" dirty="0" smtClean="0"/>
              <a:t> = 380V</a:t>
            </a:r>
          </a:p>
          <a:p>
            <a:r>
              <a:rPr lang="fr-FR" dirty="0" smtClean="0"/>
              <a:t>Time mode</a:t>
            </a:r>
          </a:p>
          <a:p>
            <a:r>
              <a:rPr lang="fr-FR" dirty="0" err="1" smtClean="0"/>
              <a:t>Shutter</a:t>
            </a:r>
            <a:r>
              <a:rPr lang="fr-FR" dirty="0" smtClean="0"/>
              <a:t> Time: 100 us, </a:t>
            </a:r>
            <a:r>
              <a:rPr lang="fr-FR" dirty="0" err="1" smtClean="0"/>
              <a:t>start</a:t>
            </a:r>
            <a:r>
              <a:rPr lang="fr-FR" dirty="0" smtClean="0"/>
              <a:t> </a:t>
            </a:r>
            <a:r>
              <a:rPr lang="fr-FR" dirty="0" err="1" smtClean="0"/>
              <a:t>given</a:t>
            </a:r>
            <a:r>
              <a:rPr lang="fr-FR" dirty="0" smtClean="0"/>
              <a:t> by </a:t>
            </a:r>
            <a:r>
              <a:rPr lang="fr-FR" dirty="0" err="1" smtClean="0"/>
              <a:t>beam</a:t>
            </a:r>
            <a:r>
              <a:rPr lang="fr-FR" dirty="0" smtClean="0"/>
              <a:t> trigger</a:t>
            </a:r>
          </a:p>
          <a:p>
            <a:endParaRPr lang="fr-FR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Octopuce</a:t>
            </a:r>
            <a:r>
              <a:rPr lang="fr-FR" dirty="0" smtClean="0"/>
              <a:t> in the Large prototype TPC </a:t>
            </a:r>
            <a:r>
              <a:rPr lang="fr-FR" dirty="0" err="1" smtClean="0"/>
              <a:t>at</a:t>
            </a:r>
            <a:r>
              <a:rPr lang="fr-FR" dirty="0" smtClean="0"/>
              <a:t> 0T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DFC05F9-AEAB-4292-9302-8848F52D948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Status of the R&amp;D in </a:t>
            </a:r>
            <a:r>
              <a:rPr lang="en-US" dirty="0" err="1" smtClean="0"/>
              <a:t>micropixel</a:t>
            </a:r>
            <a:r>
              <a:rPr lang="en-US" dirty="0" smtClean="0"/>
              <a:t> detectors </a:t>
            </a:r>
            <a:r>
              <a:rPr lang="en-US" dirty="0" smtClean="0"/>
              <a:t>– </a:t>
            </a:r>
            <a:r>
              <a:rPr lang="en-US" dirty="0"/>
              <a:t>January 5</a:t>
            </a:r>
            <a:r>
              <a:rPr lang="en-US" baseline="30000" dirty="0"/>
              <a:t>th</a:t>
            </a:r>
            <a:r>
              <a:rPr lang="en-US" dirty="0" smtClean="0"/>
              <a:t>, 2012</a:t>
            </a:r>
            <a:endParaRPr lang="en-US" dirty="0"/>
          </a:p>
        </p:txBody>
      </p:sp>
      <p:pic>
        <p:nvPicPr>
          <p:cNvPr id="8" name="Picture 2" descr="D:\@TODOLIST\RUN006_GIF\Octopuce_Anima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2201863"/>
            <a:ext cx="8888412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88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Arial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47947</TotalTime>
  <Words>1214</Words>
  <Application>Microsoft Office PowerPoint</Application>
  <PresentationFormat>Affichage à l'écran (4:3)</PresentationFormat>
  <Paragraphs>230</Paragraphs>
  <Slides>19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0" baseType="lpstr">
      <vt:lpstr>Modèle par défaut</vt:lpstr>
      <vt:lpstr>Présentation PowerPoint</vt:lpstr>
      <vt:lpstr>Outline</vt:lpstr>
      <vt:lpstr>The historical overview</vt:lpstr>
      <vt:lpstr>TimePix box</vt:lpstr>
      <vt:lpstr>InGrid: Measurements of primary statistics in gases</vt:lpstr>
      <vt:lpstr>Measurements of gas properties</vt:lpstr>
      <vt:lpstr>The ‘Octopuce’</vt:lpstr>
      <vt:lpstr>The ‘Octopuce’</vt:lpstr>
      <vt:lpstr>Octopuce in the Large prototype TPC at 0T</vt:lpstr>
      <vt:lpstr>Octopuce in the Large prototype TPC at 1T</vt:lpstr>
      <vt:lpstr>MAFalda: Medipix Analysis Framework</vt:lpstr>
      <vt:lpstr>MAFalda: first try</vt:lpstr>
      <vt:lpstr>Readout interface for Medipix/Timepix</vt:lpstr>
      <vt:lpstr>Status of the production in IZM (Bonn)</vt:lpstr>
      <vt:lpstr>GridPix workshop</vt:lpstr>
      <vt:lpstr>Test of new GridPix detector, made by Yevgen Bilevych et al. </vt:lpstr>
      <vt:lpstr>Test of new GridPix detector, made by Yevgen Bilevych et al.</vt:lpstr>
      <vt:lpstr>R&amp;D on chip protection </vt:lpstr>
      <vt:lpstr>R&amp;D on chip protection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Beam test of the Micromegas ILC-TPC Large Prototype</dc:title>
  <dc:subject>MPGD2009</dc:subject>
  <dc:creator>David Attié</dc:creator>
  <cp:lastModifiedBy>Attie</cp:lastModifiedBy>
  <cp:revision>3062</cp:revision>
  <dcterms:created xsi:type="dcterms:W3CDTF">1601-01-01T00:00:00Z</dcterms:created>
  <dcterms:modified xsi:type="dcterms:W3CDTF">2012-01-05T07:04:31Z</dcterms:modified>
</cp:coreProperties>
</file>