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0" r:id="rId5"/>
    <p:sldId id="271" r:id="rId6"/>
    <p:sldId id="272" r:id="rId7"/>
    <p:sldId id="267" r:id="rId8"/>
    <p:sldId id="266" r:id="rId9"/>
    <p:sldId id="265" r:id="rId10"/>
    <p:sldId id="264" r:id="rId11"/>
    <p:sldId id="269" r:id="rId12"/>
    <p:sldId id="268" r:id="rId13"/>
    <p:sldId id="260" r:id="rId14"/>
    <p:sldId id="262" r:id="rId15"/>
    <p:sldId id="263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509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olas\AppData\Local\Microsoft\Windows\Temporary%20Internet%20Files\Content.Outlook\7U5X0AKX\THL_calibration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301598517760392E-2"/>
          <c:y val="5.5932342257867765E-2"/>
          <c:w val="0.77827107171496201"/>
          <c:h val="0.80339182515846441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plus"/>
            <c:size val="7"/>
            <c:spPr>
              <a:noFill/>
              <a:ln>
                <a:solidFill>
                  <a:srgbClr val="83CAFF"/>
                </a:solidFill>
                <a:prstDash val="solid"/>
              </a:ln>
            </c:spPr>
          </c:marker>
          <c:trendline>
            <c:spPr>
              <a:ln w="3175">
                <a:solidFill>
                  <a:srgbClr val="83CAFF"/>
                </a:solidFill>
                <a:prstDash val="solid"/>
              </a:ln>
            </c:spPr>
            <c:trendlineType val="linear"/>
            <c:dispRSqr val="1"/>
            <c:dispEq val="1"/>
            <c:trendlineLbl>
              <c:layout/>
              <c:numFmt formatCode="General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l"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r-FR"/>
                </a:p>
              </c:txPr>
            </c:trendlineLbl>
          </c:trendline>
          <c:xVal>
            <c:numRef>
              <c:f>Sheet1!$N$59:$T$59</c:f>
              <c:numCache>
                <c:formatCode>General</c:formatCode>
                <c:ptCount val="7"/>
                <c:pt idx="0">
                  <c:v>500</c:v>
                </c:pt>
                <c:pt idx="1">
                  <c:v>750</c:v>
                </c:pt>
                <c:pt idx="2">
                  <c:v>1000</c:v>
                </c:pt>
                <c:pt idx="3">
                  <c:v>1250</c:v>
                </c:pt>
                <c:pt idx="4">
                  <c:v>1500</c:v>
                </c:pt>
                <c:pt idx="5">
                  <c:v>2000</c:v>
                </c:pt>
                <c:pt idx="6">
                  <c:v>2500</c:v>
                </c:pt>
              </c:numCache>
            </c:numRef>
          </c:xVal>
          <c:yVal>
            <c:numRef>
              <c:f>Sheet1!$N$58:$T$58</c:f>
              <c:numCache>
                <c:formatCode>General</c:formatCode>
                <c:ptCount val="7"/>
                <c:pt idx="0">
                  <c:v>467</c:v>
                </c:pt>
                <c:pt idx="1">
                  <c:v>473</c:v>
                </c:pt>
                <c:pt idx="2">
                  <c:v>481</c:v>
                </c:pt>
                <c:pt idx="3">
                  <c:v>488</c:v>
                </c:pt>
                <c:pt idx="4">
                  <c:v>496</c:v>
                </c:pt>
                <c:pt idx="5">
                  <c:v>513</c:v>
                </c:pt>
                <c:pt idx="6">
                  <c:v>529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2831104"/>
        <c:axId val="133128192"/>
      </c:scatterChart>
      <c:valAx>
        <c:axId val="1328311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/>
                  <a:t>THL[e]</a:t>
                </a:r>
              </a:p>
            </c:rich>
          </c:tx>
          <c:layout>
            <c:manualLayout>
              <c:xMode val="edge"/>
              <c:yMode val="edge"/>
              <c:x val="0.4360683117871107"/>
              <c:y val="0.9271209459107171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B3B3B3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33128192"/>
        <c:crosses val="autoZero"/>
        <c:crossBetween val="midCat"/>
      </c:valAx>
      <c:valAx>
        <c:axId val="133128192"/>
        <c:scaling>
          <c:orientation val="minMax"/>
        </c:scaling>
        <c:delete val="0"/>
        <c:axPos val="l"/>
        <c:majorGridlines>
          <c:spPr>
            <a:ln w="3175">
              <a:solidFill>
                <a:srgbClr val="B3B3B3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/>
                  <a:t>THL[DAC]</a:t>
                </a:r>
              </a:p>
            </c:rich>
          </c:tx>
          <c:layout>
            <c:manualLayout>
              <c:xMode val="edge"/>
              <c:yMode val="edge"/>
              <c:x val="1.404287783721204E-2"/>
              <c:y val="0.3983060736545128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B3B3B3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32831104"/>
        <c:crosses val="autoZero"/>
        <c:crossBetween val="midCat"/>
      </c:valAx>
      <c:spPr>
        <a:noFill/>
        <a:ln w="3175">
          <a:solidFill>
            <a:srgbClr val="B3B3B3"/>
          </a:solidFill>
          <a:prstDash val="solid"/>
        </a:ln>
      </c:spPr>
    </c:plotArea>
    <c:plotVisOnly val="1"/>
    <c:dispBlanksAs val="span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0F5EA-2D33-4593-B411-E966450F4C94}" type="datetimeFigureOut">
              <a:rPr lang="fr-FR" smtClean="0"/>
              <a:t>22/02/2012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7CBE4-6AAD-4942-9FE8-93AFF4FC45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1599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0F5EA-2D33-4593-B411-E966450F4C94}" type="datetimeFigureOut">
              <a:rPr lang="fr-FR" smtClean="0"/>
              <a:t>22/02/2012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7CBE4-6AAD-4942-9FE8-93AFF4FC45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7414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0F5EA-2D33-4593-B411-E966450F4C94}" type="datetimeFigureOut">
              <a:rPr lang="fr-FR" smtClean="0"/>
              <a:t>22/02/2012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7CBE4-6AAD-4942-9FE8-93AFF4FC45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1881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2"/>
          <p:cNvSpPr>
            <a:spLocks noChangeShapeType="1"/>
          </p:cNvSpPr>
          <p:nvPr userDrawn="1"/>
        </p:nvSpPr>
        <p:spPr bwMode="auto">
          <a:xfrm>
            <a:off x="0" y="6661150"/>
            <a:ext cx="9144000" cy="0"/>
          </a:xfrm>
          <a:prstGeom prst="line">
            <a:avLst/>
          </a:prstGeom>
          <a:noFill/>
          <a:ln w="19050">
            <a:solidFill>
              <a:srgbClr val="253971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fr-FR"/>
          </a:p>
        </p:txBody>
      </p:sp>
      <p:sp>
        <p:nvSpPr>
          <p:cNvPr id="17" name="Espace réservé du contenu 2"/>
          <p:cNvSpPr>
            <a:spLocks noGrp="1"/>
          </p:cNvSpPr>
          <p:nvPr>
            <p:ph idx="1"/>
          </p:nvPr>
        </p:nvSpPr>
        <p:spPr>
          <a:xfrm>
            <a:off x="685800" y="825500"/>
            <a:ext cx="7772400" cy="4114800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505098" y="-8792"/>
            <a:ext cx="7829006" cy="432000"/>
          </a:xfrm>
          <a:prstGeom prst="rect">
            <a:avLst/>
          </a:prstGeom>
          <a:effectLst>
            <a:outerShdw blurRad="63500" sx="184000" sy="184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2000">
                <a:solidFill>
                  <a:srgbClr val="E60000"/>
                </a:solidFill>
                <a:effectLst>
                  <a:outerShdw blurRad="127000" dist="25400" dir="2700000" algn="tl" rotWithShape="0">
                    <a:srgbClr val="C00000">
                      <a:alpha val="50000"/>
                    </a:srgbClr>
                  </a:outerShdw>
                </a:effectLst>
                <a:latin typeface="Bookman Old Style" pitchFamily="18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00">
                <a:solidFill>
                  <a:srgbClr val="253971"/>
                </a:solidFill>
                <a:latin typeface="Bookman Old Style" pitchFamily="18" charset="0"/>
                <a:cs typeface="+mn-cs"/>
              </a:defRPr>
            </a:lvl1pPr>
          </a:lstStyle>
          <a:p>
            <a:pPr>
              <a:defRPr/>
            </a:pPr>
            <a:fld id="{E7310506-C047-4A56-8B6D-D5173FBEC12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1000">
                <a:solidFill>
                  <a:srgbClr val="253971"/>
                </a:solidFill>
                <a:latin typeface="Bookman Old Style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December 9, 2010</a:t>
            </a: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1000">
                <a:solidFill>
                  <a:srgbClr val="253971"/>
                </a:solidFill>
                <a:latin typeface="Bookman Old Style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LCTPC WP phone meeting #119</a:t>
            </a:r>
          </a:p>
        </p:txBody>
      </p:sp>
    </p:spTree>
    <p:extLst>
      <p:ext uri="{BB962C8B-B14F-4D97-AF65-F5344CB8AC3E}">
        <p14:creationId xmlns:p14="http://schemas.microsoft.com/office/powerpoint/2010/main" val="3325413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0F5EA-2D33-4593-B411-E966450F4C94}" type="datetimeFigureOut">
              <a:rPr lang="fr-FR" smtClean="0"/>
              <a:t>22/02/2012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7CBE4-6AAD-4942-9FE8-93AFF4FC45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2732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0F5EA-2D33-4593-B411-E966450F4C94}" type="datetimeFigureOut">
              <a:rPr lang="fr-FR" smtClean="0"/>
              <a:t>22/02/2012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7CBE4-6AAD-4942-9FE8-93AFF4FC45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2568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0F5EA-2D33-4593-B411-E966450F4C94}" type="datetimeFigureOut">
              <a:rPr lang="fr-FR" smtClean="0"/>
              <a:t>22/02/2012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7CBE4-6AAD-4942-9FE8-93AFF4FC45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5540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0F5EA-2D33-4593-B411-E966450F4C94}" type="datetimeFigureOut">
              <a:rPr lang="fr-FR" smtClean="0"/>
              <a:t>22/02/2012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7CBE4-6AAD-4942-9FE8-93AFF4FC45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8995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0F5EA-2D33-4593-B411-E966450F4C94}" type="datetimeFigureOut">
              <a:rPr lang="fr-FR" smtClean="0"/>
              <a:t>22/02/2012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7CBE4-6AAD-4942-9FE8-93AFF4FC45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379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0F5EA-2D33-4593-B411-E966450F4C94}" type="datetimeFigureOut">
              <a:rPr lang="fr-FR" smtClean="0"/>
              <a:t>22/02/2012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7CBE4-6AAD-4942-9FE8-93AFF4FC45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700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0F5EA-2D33-4593-B411-E966450F4C94}" type="datetimeFigureOut">
              <a:rPr lang="fr-FR" smtClean="0"/>
              <a:t>22/02/2012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7CBE4-6AAD-4942-9FE8-93AFF4FC45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4408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0F5EA-2D33-4593-B411-E966450F4C94}" type="datetimeFigureOut">
              <a:rPr lang="fr-FR" smtClean="0"/>
              <a:t>22/02/2012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7CBE4-6AAD-4942-9FE8-93AFF4FC45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074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0F5EA-2D33-4593-B411-E966450F4C94}" type="datetimeFigureOut">
              <a:rPr lang="fr-FR" smtClean="0"/>
              <a:t>22/02/2012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7CBE4-6AAD-4942-9FE8-93AFF4FC45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6391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dilbert.com/strips/comic/2012-02-21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GridPix</a:t>
            </a:r>
            <a:r>
              <a:rPr lang="fr-FR" dirty="0" smtClean="0"/>
              <a:t> </a:t>
            </a:r>
            <a:r>
              <a:rPr lang="fr-FR" dirty="0" err="1" smtClean="0"/>
              <a:t>studies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Saclay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94928"/>
          </a:xfrm>
        </p:spPr>
        <p:txBody>
          <a:bodyPr/>
          <a:lstStyle/>
          <a:p>
            <a:r>
              <a:rPr lang="fr-FR" dirty="0" smtClean="0"/>
              <a:t>Avalanche fluctuations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843808" y="501317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D. </a:t>
            </a:r>
            <a:r>
              <a:rPr lang="fr-FR" dirty="0" err="1" smtClean="0"/>
              <a:t>Attié</a:t>
            </a:r>
            <a:r>
              <a:rPr lang="fr-FR" dirty="0" smtClean="0"/>
              <a:t>, A. </a:t>
            </a:r>
            <a:r>
              <a:rPr lang="fr-FR" dirty="0" err="1" smtClean="0"/>
              <a:t>Chaus</a:t>
            </a:r>
            <a:r>
              <a:rPr lang="fr-FR" dirty="0" smtClean="0"/>
              <a:t>, P. Colas, M. </a:t>
            </a:r>
            <a:r>
              <a:rPr lang="fr-FR" dirty="0" err="1" smtClean="0"/>
              <a:t>Titov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467544" y="332656"/>
            <a:ext cx="17123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r-FR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RD51</a:t>
            </a:r>
            <a:endParaRPr lang="fr-FR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339752" y="692696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GridPix</a:t>
            </a:r>
            <a:r>
              <a:rPr lang="fr-F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workshop, </a:t>
            </a:r>
            <a:r>
              <a:rPr lang="fr-F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Feb</a:t>
            </a:r>
            <a:r>
              <a:rPr lang="fr-F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22, 2012</a:t>
            </a:r>
            <a:endParaRPr lang="fr-FR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82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Avalanche fluctuations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 smtClean="0"/>
              <a:t>Time over </a:t>
            </a:r>
            <a:r>
              <a:rPr lang="fr-FR" sz="2800" dirty="0" err="1" smtClean="0"/>
              <a:t>threshold</a:t>
            </a:r>
            <a:r>
              <a:rPr lang="fr-FR" sz="2800" dirty="0" smtClean="0"/>
              <a:t> calibration</a:t>
            </a:r>
            <a:endParaRPr lang="fr-FR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204864"/>
            <a:ext cx="5832648" cy="381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72816"/>
            <a:ext cx="356235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229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Direct </a:t>
            </a:r>
            <a:r>
              <a:rPr lang="fr-FR" dirty="0" err="1" smtClean="0"/>
              <a:t>measurement</a:t>
            </a:r>
            <a:r>
              <a:rPr lang="fr-FR" dirty="0" smtClean="0"/>
              <a:t> of avalanche size distribution </a:t>
            </a:r>
            <a:r>
              <a:rPr lang="fr-FR" dirty="0" err="1" smtClean="0"/>
              <a:t>using</a:t>
            </a:r>
            <a:r>
              <a:rPr lang="fr-FR" dirty="0" smtClean="0"/>
              <a:t> TOT</a:t>
            </a:r>
            <a:endParaRPr lang="fr-F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77677"/>
            <a:ext cx="6486383" cy="4515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329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Efficiency</a:t>
            </a:r>
            <a:r>
              <a:rPr lang="fr-FR" dirty="0" smtClean="0"/>
              <a:t> for single </a:t>
            </a:r>
            <a:r>
              <a:rPr lang="fr-FR" dirty="0" err="1" smtClean="0"/>
              <a:t>electron</a:t>
            </a:r>
            <a:r>
              <a:rPr lang="fr-FR" dirty="0" smtClean="0"/>
              <a:t> </a:t>
            </a:r>
            <a:r>
              <a:rPr lang="fr-FR" dirty="0" err="1" smtClean="0"/>
              <a:t>detection</a:t>
            </a:r>
            <a:endParaRPr lang="fr-F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5328592" cy="3241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492896"/>
            <a:ext cx="5258916" cy="391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579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aul\ilc\SiTPC\Octopuce\P10202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457633" y="1086983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23528" y="692696"/>
            <a:ext cx="36724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December</a:t>
            </a:r>
            <a:r>
              <a:rPr lang="fr-FR" dirty="0" smtClean="0"/>
              <a:t> 15, 2011 : good news, Yevgen </a:t>
            </a:r>
            <a:r>
              <a:rPr lang="fr-FR" dirty="0" err="1" smtClean="0"/>
              <a:t>Bilevytch</a:t>
            </a:r>
            <a:r>
              <a:rPr lang="fr-FR" dirty="0" smtClean="0"/>
              <a:t> came </a:t>
            </a:r>
            <a:r>
              <a:rPr lang="fr-FR" dirty="0" err="1" smtClean="0"/>
              <a:t>with</a:t>
            </a:r>
            <a:r>
              <a:rPr lang="fr-FR" dirty="0" smtClean="0"/>
              <a:t> 3 boxes of 16 good </a:t>
            </a:r>
            <a:r>
              <a:rPr lang="fr-FR" dirty="0" err="1" smtClean="0"/>
              <a:t>InGrids</a:t>
            </a:r>
            <a:r>
              <a:rPr lang="fr-FR" dirty="0" smtClean="0"/>
              <a:t> on </a:t>
            </a:r>
            <a:r>
              <a:rPr lang="fr-FR" dirty="0" err="1" smtClean="0"/>
              <a:t>TimePix</a:t>
            </a:r>
            <a:r>
              <a:rPr lang="fr-FR" dirty="0" smtClean="0"/>
              <a:t> chips, </a:t>
            </a:r>
            <a:r>
              <a:rPr lang="fr-FR" dirty="0" err="1" smtClean="0"/>
              <a:t>done</a:t>
            </a:r>
            <a:r>
              <a:rPr lang="fr-FR" dirty="0" smtClean="0"/>
              <a:t> by wafer-</a:t>
            </a:r>
            <a:r>
              <a:rPr lang="fr-FR" dirty="0" err="1" smtClean="0"/>
              <a:t>scale</a:t>
            </a:r>
            <a:r>
              <a:rPr lang="fr-FR" dirty="0" smtClean="0"/>
              <a:t> post-</a:t>
            </a:r>
            <a:r>
              <a:rPr lang="fr-FR" dirty="0" err="1" smtClean="0"/>
              <a:t>processing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IZM Berlin. Boxes </a:t>
            </a:r>
            <a:r>
              <a:rPr lang="fr-FR" dirty="0" err="1" smtClean="0"/>
              <a:t>shared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Bonn, </a:t>
            </a:r>
            <a:r>
              <a:rPr lang="fr-FR" dirty="0" err="1" smtClean="0"/>
              <a:t>Nikhef</a:t>
            </a:r>
            <a:r>
              <a:rPr lang="fr-FR" dirty="0" smtClean="0"/>
              <a:t> and Saclay</a:t>
            </a:r>
          </a:p>
          <a:p>
            <a:endParaRPr lang="fr-FR" dirty="0"/>
          </a:p>
          <a:p>
            <a:r>
              <a:rPr lang="fr-FR" dirty="0" err="1" smtClean="0"/>
              <a:t>Tested</a:t>
            </a:r>
            <a:r>
              <a:rPr lang="fr-FR" dirty="0" smtClean="0"/>
              <a:t> by Harry van der Graaf et al. </a:t>
            </a:r>
            <a:r>
              <a:rPr lang="fr-FR" dirty="0" err="1"/>
              <a:t>b</a:t>
            </a:r>
            <a:r>
              <a:rPr lang="fr-FR" dirty="0" err="1" smtClean="0"/>
              <a:t>efore</a:t>
            </a:r>
            <a:r>
              <a:rPr lang="fr-FR" dirty="0" smtClean="0"/>
              <a:t> Christmas.</a:t>
            </a:r>
          </a:p>
          <a:p>
            <a:endParaRPr lang="fr-FR" dirty="0"/>
          </a:p>
          <a:p>
            <a:r>
              <a:rPr lang="fr-FR" dirty="0" smtClean="0"/>
              <a:t>  </a:t>
            </a:r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28" y="3400284"/>
            <a:ext cx="2863552" cy="3053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695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404664"/>
            <a:ext cx="5760000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51520" y="476672"/>
            <a:ext cx="24482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At</a:t>
            </a:r>
            <a:r>
              <a:rPr lang="fr-FR" dirty="0" smtClean="0"/>
              <a:t> Saclay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bonded</a:t>
            </a:r>
            <a:r>
              <a:rPr lang="fr-FR" dirty="0" smtClean="0"/>
              <a:t> 5 chips on </a:t>
            </a:r>
            <a:r>
              <a:rPr lang="fr-FR" dirty="0" err="1" smtClean="0"/>
              <a:t>boards</a:t>
            </a:r>
            <a:r>
              <a:rPr lang="fr-FR" dirty="0" smtClean="0"/>
              <a:t>. </a:t>
            </a:r>
          </a:p>
          <a:p>
            <a:endParaRPr lang="fr-FR" dirty="0"/>
          </a:p>
          <a:p>
            <a:r>
              <a:rPr lang="fr-FR" dirty="0" err="1" smtClean="0"/>
              <a:t>At</a:t>
            </a:r>
            <a:r>
              <a:rPr lang="fr-FR" dirty="0" smtClean="0"/>
              <a:t> first </a:t>
            </a:r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had</a:t>
            </a:r>
            <a:r>
              <a:rPr lang="fr-FR" dirty="0" smtClean="0"/>
              <a:t> a </a:t>
            </a:r>
            <a:r>
              <a:rPr lang="fr-FR" dirty="0" err="1" smtClean="0"/>
              <a:t>wrong</a:t>
            </a:r>
            <a:r>
              <a:rPr lang="fr-FR" dirty="0" smtClean="0"/>
              <a:t> </a:t>
            </a:r>
            <a:r>
              <a:rPr lang="fr-FR" dirty="0" err="1" smtClean="0"/>
              <a:t>connection</a:t>
            </a:r>
            <a:r>
              <a:rPr lang="fr-FR" dirty="0" smtClean="0"/>
              <a:t> to HV</a:t>
            </a:r>
          </a:p>
          <a:p>
            <a:endParaRPr lang="fr-FR" dirty="0"/>
          </a:p>
          <a:p>
            <a:r>
              <a:rPr lang="fr-FR" dirty="0" err="1" smtClean="0"/>
              <a:t>After</a:t>
            </a:r>
            <a:r>
              <a:rPr lang="fr-FR" dirty="0" smtClean="0"/>
              <a:t> </a:t>
            </a:r>
            <a:r>
              <a:rPr lang="fr-FR" dirty="0" err="1" smtClean="0"/>
              <a:t>correcting</a:t>
            </a:r>
            <a:r>
              <a:rPr lang="fr-FR" dirty="0" smtClean="0"/>
              <a:t> </a:t>
            </a:r>
            <a:r>
              <a:rPr lang="fr-FR" dirty="0" err="1" smtClean="0"/>
              <a:t>this</a:t>
            </a:r>
            <a:r>
              <a:rPr lang="fr-FR" dirty="0" smtClean="0"/>
              <a:t>, a 1st chip </a:t>
            </a:r>
            <a:r>
              <a:rPr lang="fr-FR" dirty="0" err="1" smtClean="0"/>
              <a:t>worked</a:t>
            </a:r>
            <a:r>
              <a:rPr lang="fr-FR" dirty="0" smtClean="0"/>
              <a:t> for 1-2 </a:t>
            </a:r>
            <a:r>
              <a:rPr lang="fr-FR" dirty="0" err="1" smtClean="0"/>
              <a:t>days</a:t>
            </a:r>
            <a:r>
              <a:rPr lang="fr-FR" dirty="0" smtClean="0"/>
              <a:t>, and </a:t>
            </a:r>
            <a:r>
              <a:rPr lang="fr-FR" dirty="0" err="1" smtClean="0"/>
              <a:t>suddenly</a:t>
            </a:r>
            <a:r>
              <a:rPr lang="fr-FR" dirty="0" smtClean="0"/>
              <a:t> </a:t>
            </a:r>
            <a:r>
              <a:rPr lang="fr-FR" dirty="0" err="1" smtClean="0"/>
              <a:t>died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the </a:t>
            </a:r>
            <a:r>
              <a:rPr lang="fr-FR" dirty="0" err="1" smtClean="0"/>
              <a:t>highest</a:t>
            </a:r>
            <a:r>
              <a:rPr lang="fr-FR" dirty="0" smtClean="0"/>
              <a:t> voltage in Ar Isobutane 5%</a:t>
            </a:r>
          </a:p>
          <a:p>
            <a:endParaRPr lang="fr-FR" dirty="0"/>
          </a:p>
          <a:p>
            <a:r>
              <a:rPr lang="fr-FR" dirty="0" smtClean="0"/>
              <a:t>A second chip </a:t>
            </a:r>
            <a:r>
              <a:rPr lang="fr-FR" dirty="0" err="1" smtClean="0"/>
              <a:t>looked</a:t>
            </a:r>
            <a:r>
              <a:rPr lang="fr-FR" dirty="0" smtClean="0"/>
              <a:t> </a:t>
            </a:r>
            <a:r>
              <a:rPr lang="fr-FR" dirty="0" err="1" smtClean="0"/>
              <a:t>unstable</a:t>
            </a:r>
            <a:r>
              <a:rPr lang="fr-FR" dirty="0" smtClean="0"/>
              <a:t> and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discarded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51520" y="5085184"/>
            <a:ext cx="835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 3rd chip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now</a:t>
            </a:r>
            <a:r>
              <a:rPr lang="fr-FR" dirty="0" smtClean="0"/>
              <a:t> </a:t>
            </a:r>
            <a:r>
              <a:rPr lang="fr-FR" dirty="0" err="1" smtClean="0"/>
              <a:t>taking</a:t>
            </a:r>
            <a:r>
              <a:rPr lang="fr-FR" dirty="0" smtClean="0"/>
              <a:t> good data in </a:t>
            </a:r>
            <a:r>
              <a:rPr lang="fr-FR" dirty="0" err="1" smtClean="0"/>
              <a:t>our</a:t>
            </a:r>
            <a:r>
              <a:rPr lang="fr-FR" dirty="0" smtClean="0"/>
              <a:t> new, </a:t>
            </a:r>
            <a:r>
              <a:rPr lang="fr-FR" dirty="0" err="1" smtClean="0"/>
              <a:t>optimized</a:t>
            </a:r>
            <a:r>
              <a:rPr lang="fr-FR" dirty="0" smtClean="0"/>
              <a:t> </a:t>
            </a:r>
            <a:r>
              <a:rPr lang="fr-FR" dirty="0" err="1" smtClean="0"/>
              <a:t>gas</a:t>
            </a:r>
            <a:r>
              <a:rPr lang="fr-FR" dirty="0" smtClean="0"/>
              <a:t> box (Heinrich Schindler, Rob </a:t>
            </a:r>
            <a:r>
              <a:rPr lang="fr-FR" dirty="0" err="1" smtClean="0"/>
              <a:t>Veenhof</a:t>
            </a:r>
            <a:r>
              <a:rPr lang="fr-FR" dirty="0" smtClean="0"/>
              <a:t>). Calibration, </a:t>
            </a:r>
            <a:r>
              <a:rPr lang="fr-FR" dirty="0" err="1" smtClean="0"/>
              <a:t>electron</a:t>
            </a:r>
            <a:r>
              <a:rPr lang="fr-FR" dirty="0" smtClean="0"/>
              <a:t> </a:t>
            </a:r>
            <a:r>
              <a:rPr lang="fr-FR" dirty="0" err="1" smtClean="0"/>
              <a:t>counting</a:t>
            </a:r>
            <a:r>
              <a:rPr lang="fr-FR" dirty="0" smtClean="0"/>
              <a:t>, </a:t>
            </a:r>
            <a:r>
              <a:rPr lang="fr-FR" dirty="0" err="1" smtClean="0"/>
              <a:t>efficiency</a:t>
            </a:r>
            <a:r>
              <a:rPr lang="fr-FR" dirty="0" smtClean="0"/>
              <a:t> vs </a:t>
            </a:r>
            <a:r>
              <a:rPr lang="fr-FR" dirty="0" err="1" smtClean="0"/>
              <a:t>threshold</a:t>
            </a:r>
            <a:r>
              <a:rPr lang="fr-FR" dirty="0" smtClean="0"/>
              <a:t>, avalanche fluctuations, are </a:t>
            </a:r>
            <a:r>
              <a:rPr lang="fr-FR" dirty="0" err="1" smtClean="0"/>
              <a:t>ongoing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003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2727408"/>
              </p:ext>
            </p:extLst>
          </p:nvPr>
        </p:nvGraphicFramePr>
        <p:xfrm>
          <a:off x="323528" y="548680"/>
          <a:ext cx="8712968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755576" y="4797152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Threshold</a:t>
            </a:r>
            <a:r>
              <a:rPr lang="fr-FR" dirty="0" smtClean="0"/>
              <a:t> calibration </a:t>
            </a:r>
            <a:r>
              <a:rPr lang="fr-FR" dirty="0" err="1" smtClean="0"/>
              <a:t>using</a:t>
            </a:r>
            <a:r>
              <a:rPr lang="fr-FR" dirty="0" smtClean="0"/>
              <a:t> 10 -&gt; 50 mV on a </a:t>
            </a:r>
            <a:r>
              <a:rPr lang="fr-FR" dirty="0" err="1" smtClean="0"/>
              <a:t>capacitor</a:t>
            </a:r>
            <a:endParaRPr lang="fr-FR" dirty="0" smtClean="0"/>
          </a:p>
          <a:p>
            <a:r>
              <a:rPr lang="fr-FR" dirty="0" err="1" smtClean="0"/>
              <a:t>Threshold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set as </a:t>
            </a:r>
            <a:r>
              <a:rPr lang="fr-FR" dirty="0" err="1" smtClean="0"/>
              <a:t>low</a:t>
            </a:r>
            <a:r>
              <a:rPr lang="fr-FR" dirty="0" smtClean="0"/>
              <a:t> as 500 </a:t>
            </a:r>
            <a:r>
              <a:rPr lang="fr-FR" dirty="0" err="1" smtClean="0"/>
              <a:t>electrons</a:t>
            </a:r>
            <a:r>
              <a:rPr lang="fr-FR" dirty="0" smtClean="0"/>
              <a:t> (</a:t>
            </a:r>
            <a:r>
              <a:rPr lang="fr-FR" dirty="0" err="1" smtClean="0"/>
              <a:t>used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700)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051720" y="5722897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WORK RE-STARTED AND IN PROGRESS !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230188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fr-FR" dirty="0" smtClean="0"/>
              <a:t>On-</a:t>
            </a:r>
            <a:r>
              <a:rPr lang="fr-FR" dirty="0" err="1" smtClean="0"/>
              <a:t>going</a:t>
            </a:r>
            <a:r>
              <a:rPr lang="fr-FR" dirty="0" smtClean="0"/>
              <a:t> </a:t>
            </a:r>
            <a:r>
              <a:rPr lang="fr-FR" dirty="0" err="1" smtClean="0"/>
              <a:t>work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Saclay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3024336"/>
          </a:xfrm>
        </p:spPr>
        <p:txBody>
          <a:bodyPr>
            <a:normAutofit fontScale="92500" lnSpcReduction="20000"/>
          </a:bodyPr>
          <a:lstStyle/>
          <a:p>
            <a:r>
              <a:rPr lang="fr-FR" dirty="0" err="1" smtClean="0"/>
              <a:t>Until</a:t>
            </a:r>
            <a:r>
              <a:rPr lang="fr-FR" dirty="0" smtClean="0"/>
              <a:t> </a:t>
            </a:r>
            <a:r>
              <a:rPr lang="fr-FR" dirty="0" err="1" smtClean="0"/>
              <a:t>now</a:t>
            </a:r>
            <a:r>
              <a:rPr lang="fr-FR" dirty="0" smtClean="0"/>
              <a:t> in LCTPC (EUDET, AIDA)</a:t>
            </a:r>
          </a:p>
          <a:p>
            <a:pPr lvl="1"/>
            <a:r>
              <a:rPr lang="fr-FR" dirty="0" smtClean="0"/>
              <a:t>Concept of digital TPC: single-</a:t>
            </a:r>
            <a:r>
              <a:rPr lang="fr-FR" dirty="0" err="1" smtClean="0"/>
              <a:t>electron</a:t>
            </a:r>
            <a:r>
              <a:rPr lang="fr-FR" dirty="0" smtClean="0"/>
              <a:t> </a:t>
            </a:r>
            <a:r>
              <a:rPr lang="fr-FR" dirty="0" err="1" smtClean="0"/>
              <a:t>sensitivity</a:t>
            </a:r>
            <a:r>
              <a:rPr lang="fr-FR" dirty="0" smtClean="0"/>
              <a:t> </a:t>
            </a:r>
            <a:r>
              <a:rPr lang="fr-FR" dirty="0" err="1" smtClean="0"/>
              <a:t>yields</a:t>
            </a:r>
            <a:r>
              <a:rPr lang="fr-FR" dirty="0" smtClean="0"/>
              <a:t> </a:t>
            </a:r>
            <a:r>
              <a:rPr lang="fr-FR" dirty="0" err="1" smtClean="0"/>
              <a:t>ultimate</a:t>
            </a:r>
            <a:r>
              <a:rPr lang="fr-FR" dirty="0" smtClean="0"/>
              <a:t> </a:t>
            </a:r>
            <a:r>
              <a:rPr lang="fr-FR" dirty="0" err="1" smtClean="0"/>
              <a:t>resolution</a:t>
            </a:r>
            <a:r>
              <a:rPr lang="fr-FR" dirty="0" smtClean="0"/>
              <a:t> and cluster </a:t>
            </a:r>
            <a:r>
              <a:rPr lang="fr-FR" dirty="0" err="1" smtClean="0"/>
              <a:t>counting</a:t>
            </a:r>
            <a:r>
              <a:rPr lang="fr-FR" dirty="0" smtClean="0"/>
              <a:t> </a:t>
            </a:r>
            <a:r>
              <a:rPr lang="fr-FR" dirty="0" err="1" smtClean="0"/>
              <a:t>dE</a:t>
            </a:r>
            <a:r>
              <a:rPr lang="fr-FR" dirty="0" smtClean="0"/>
              <a:t>/dx</a:t>
            </a:r>
          </a:p>
          <a:p>
            <a:r>
              <a:rPr lang="fr-FR" dirty="0" smtClean="0"/>
              <a:t>If a light </a:t>
            </a:r>
            <a:r>
              <a:rPr lang="fr-FR" dirty="0" err="1" smtClean="0"/>
              <a:t>higgs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discovered</a:t>
            </a:r>
            <a:r>
              <a:rPr lang="fr-FR" dirty="0" smtClean="0"/>
              <a:t>, the </a:t>
            </a:r>
            <a:r>
              <a:rPr lang="fr-FR" dirty="0" err="1" smtClean="0"/>
              <a:t>emphasis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turn</a:t>
            </a:r>
            <a:r>
              <a:rPr lang="fr-FR" dirty="0" smtClean="0"/>
              <a:t> to a standard pad TPC</a:t>
            </a:r>
          </a:p>
          <a:p>
            <a:r>
              <a:rPr lang="fr-FR" dirty="0" smtClean="0"/>
              <a:t>In </a:t>
            </a:r>
            <a:r>
              <a:rPr lang="fr-FR" dirty="0" err="1" smtClean="0"/>
              <a:t>this</a:t>
            </a:r>
            <a:r>
              <a:rPr lang="fr-FR" dirty="0" smtClean="0"/>
              <a:t> case, CAST </a:t>
            </a:r>
            <a:r>
              <a:rPr lang="fr-FR" dirty="0" err="1" smtClean="0"/>
              <a:t>with</a:t>
            </a:r>
            <a:r>
              <a:rPr lang="fr-FR" dirty="0" smtClean="0"/>
              <a:t> X-ray focus or </a:t>
            </a:r>
            <a:r>
              <a:rPr lang="fr-FR" dirty="0" err="1" smtClean="0"/>
              <a:t>directional</a:t>
            </a:r>
            <a:r>
              <a:rPr lang="fr-FR" dirty="0" smtClean="0"/>
              <a:t> </a:t>
            </a:r>
            <a:r>
              <a:rPr lang="fr-FR" dirty="0" err="1" smtClean="0"/>
              <a:t>dark</a:t>
            </a:r>
            <a:r>
              <a:rPr lang="fr-FR" dirty="0" smtClean="0"/>
              <a:t> </a:t>
            </a:r>
            <a:r>
              <a:rPr lang="fr-FR" dirty="0" err="1" smtClean="0"/>
              <a:t>matter</a:t>
            </a:r>
            <a:r>
              <a:rPr lang="fr-FR" dirty="0" smtClean="0"/>
              <a:t> </a:t>
            </a:r>
            <a:r>
              <a:rPr lang="fr-FR" dirty="0" err="1" smtClean="0"/>
              <a:t>search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the </a:t>
            </a:r>
            <a:r>
              <a:rPr lang="fr-FR" dirty="0" err="1" smtClean="0"/>
              <a:t>driving</a:t>
            </a:r>
            <a:r>
              <a:rPr lang="fr-FR" dirty="0" smtClean="0"/>
              <a:t> application 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863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fr-FR" dirty="0" smtClean="0"/>
              <a:t>On-</a:t>
            </a:r>
            <a:r>
              <a:rPr lang="fr-FR" dirty="0" err="1" smtClean="0"/>
              <a:t>going</a:t>
            </a:r>
            <a:r>
              <a:rPr lang="fr-FR" dirty="0" smtClean="0"/>
              <a:t> </a:t>
            </a:r>
            <a:r>
              <a:rPr lang="fr-FR" dirty="0" err="1" smtClean="0"/>
              <a:t>work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Saclay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3024336"/>
          </a:xfrm>
        </p:spPr>
        <p:txBody>
          <a:bodyPr>
            <a:normAutofit fontScale="92500" lnSpcReduction="20000"/>
          </a:bodyPr>
          <a:lstStyle/>
          <a:p>
            <a:r>
              <a:rPr lang="fr-FR" dirty="0" err="1" smtClean="0"/>
              <a:t>Until</a:t>
            </a:r>
            <a:r>
              <a:rPr lang="fr-FR" dirty="0" smtClean="0"/>
              <a:t> </a:t>
            </a:r>
            <a:r>
              <a:rPr lang="fr-FR" dirty="0" err="1" smtClean="0"/>
              <a:t>now</a:t>
            </a:r>
            <a:r>
              <a:rPr lang="fr-FR" dirty="0" smtClean="0"/>
              <a:t> in LCTPC (EUDET, AIDA)</a:t>
            </a:r>
          </a:p>
          <a:p>
            <a:pPr lvl="1"/>
            <a:r>
              <a:rPr lang="fr-FR" dirty="0" smtClean="0"/>
              <a:t>Concept of digital TPC: single-</a:t>
            </a:r>
            <a:r>
              <a:rPr lang="fr-FR" dirty="0" err="1" smtClean="0"/>
              <a:t>electron</a:t>
            </a:r>
            <a:r>
              <a:rPr lang="fr-FR" dirty="0" smtClean="0"/>
              <a:t> </a:t>
            </a:r>
            <a:r>
              <a:rPr lang="fr-FR" dirty="0" err="1" smtClean="0"/>
              <a:t>sensitivity</a:t>
            </a:r>
            <a:r>
              <a:rPr lang="fr-FR" dirty="0" smtClean="0"/>
              <a:t> </a:t>
            </a:r>
            <a:r>
              <a:rPr lang="fr-FR" dirty="0" err="1" smtClean="0"/>
              <a:t>yields</a:t>
            </a:r>
            <a:r>
              <a:rPr lang="fr-FR" dirty="0" smtClean="0"/>
              <a:t> </a:t>
            </a:r>
            <a:r>
              <a:rPr lang="fr-FR" dirty="0" err="1" smtClean="0"/>
              <a:t>ultimate</a:t>
            </a:r>
            <a:r>
              <a:rPr lang="fr-FR" dirty="0" smtClean="0"/>
              <a:t> </a:t>
            </a:r>
            <a:r>
              <a:rPr lang="fr-FR" dirty="0" err="1" smtClean="0"/>
              <a:t>resolution</a:t>
            </a:r>
            <a:r>
              <a:rPr lang="fr-FR" dirty="0" smtClean="0"/>
              <a:t> and cluster </a:t>
            </a:r>
            <a:r>
              <a:rPr lang="fr-FR" dirty="0" err="1" smtClean="0"/>
              <a:t>counting</a:t>
            </a:r>
            <a:r>
              <a:rPr lang="fr-FR" dirty="0" smtClean="0"/>
              <a:t> </a:t>
            </a:r>
            <a:r>
              <a:rPr lang="fr-FR" dirty="0" err="1" smtClean="0"/>
              <a:t>dE</a:t>
            </a:r>
            <a:r>
              <a:rPr lang="fr-FR" dirty="0" smtClean="0"/>
              <a:t>/dx</a:t>
            </a:r>
          </a:p>
          <a:p>
            <a:r>
              <a:rPr lang="fr-FR" dirty="0" smtClean="0"/>
              <a:t>If a light </a:t>
            </a:r>
            <a:r>
              <a:rPr lang="fr-FR" dirty="0" err="1" smtClean="0"/>
              <a:t>higgs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discovered</a:t>
            </a:r>
            <a:r>
              <a:rPr lang="fr-FR" dirty="0" smtClean="0"/>
              <a:t>, the </a:t>
            </a:r>
            <a:r>
              <a:rPr lang="fr-FR" dirty="0" err="1" smtClean="0"/>
              <a:t>emphasis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turn</a:t>
            </a:r>
            <a:r>
              <a:rPr lang="fr-FR" dirty="0" smtClean="0"/>
              <a:t> to a standard pad TPC</a:t>
            </a:r>
          </a:p>
          <a:p>
            <a:r>
              <a:rPr lang="fr-FR" dirty="0" smtClean="0"/>
              <a:t>In </a:t>
            </a:r>
            <a:r>
              <a:rPr lang="fr-FR" dirty="0" err="1" smtClean="0"/>
              <a:t>this</a:t>
            </a:r>
            <a:r>
              <a:rPr lang="fr-FR" dirty="0" smtClean="0"/>
              <a:t> case, CAST </a:t>
            </a:r>
            <a:r>
              <a:rPr lang="fr-FR" dirty="0" err="1" smtClean="0"/>
              <a:t>with</a:t>
            </a:r>
            <a:r>
              <a:rPr lang="fr-FR" dirty="0" smtClean="0"/>
              <a:t> X-ray focus or </a:t>
            </a:r>
            <a:r>
              <a:rPr lang="fr-FR" dirty="0" err="1" smtClean="0"/>
              <a:t>directional</a:t>
            </a:r>
            <a:r>
              <a:rPr lang="fr-FR" dirty="0" smtClean="0"/>
              <a:t> </a:t>
            </a:r>
            <a:r>
              <a:rPr lang="fr-FR" dirty="0" err="1" smtClean="0"/>
              <a:t>dark</a:t>
            </a:r>
            <a:r>
              <a:rPr lang="fr-FR" dirty="0" smtClean="0"/>
              <a:t> </a:t>
            </a:r>
            <a:r>
              <a:rPr lang="fr-FR" dirty="0" err="1" smtClean="0"/>
              <a:t>matter</a:t>
            </a:r>
            <a:r>
              <a:rPr lang="fr-FR" dirty="0" smtClean="0"/>
              <a:t> </a:t>
            </a:r>
            <a:r>
              <a:rPr lang="fr-FR" dirty="0" err="1" smtClean="0"/>
              <a:t>search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the </a:t>
            </a:r>
            <a:r>
              <a:rPr lang="fr-FR" dirty="0" err="1" smtClean="0"/>
              <a:t>driving</a:t>
            </a:r>
            <a:r>
              <a:rPr lang="fr-FR" dirty="0" smtClean="0"/>
              <a:t> application  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Picture 3" descr="The Official Dilbert Website featuring Scott Adams Dilbert strips, animations and mor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467" y="4005064"/>
            <a:ext cx="7253917" cy="225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37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2520280"/>
          </a:xfrm>
        </p:spPr>
        <p:txBody>
          <a:bodyPr>
            <a:normAutofit fontScale="92500" lnSpcReduction="20000"/>
          </a:bodyPr>
          <a:lstStyle/>
          <a:p>
            <a:r>
              <a:rPr lang="fr-FR" dirty="0" err="1" smtClean="0"/>
              <a:t>Tool</a:t>
            </a:r>
            <a:r>
              <a:rPr lang="fr-FR" dirty="0" smtClean="0"/>
              <a:t> for </a:t>
            </a:r>
            <a:r>
              <a:rPr lang="fr-FR" dirty="0" err="1" smtClean="0"/>
              <a:t>fundamental</a:t>
            </a:r>
            <a:r>
              <a:rPr lang="fr-FR" dirty="0" smtClean="0"/>
              <a:t> </a:t>
            </a:r>
            <a:r>
              <a:rPr lang="fr-FR" dirty="0" err="1" smtClean="0"/>
              <a:t>studies</a:t>
            </a:r>
            <a:r>
              <a:rPr lang="fr-FR" dirty="0" smtClean="0"/>
              <a:t> of </a:t>
            </a:r>
            <a:r>
              <a:rPr lang="fr-FR" dirty="0" err="1" smtClean="0"/>
              <a:t>gases</a:t>
            </a:r>
            <a:endParaRPr lang="fr-FR" dirty="0" smtClean="0"/>
          </a:p>
          <a:p>
            <a:pPr lvl="1"/>
            <a:r>
              <a:rPr lang="fr-FR" dirty="0" err="1" smtClean="0"/>
              <a:t>Ionization</a:t>
            </a:r>
            <a:endParaRPr lang="fr-FR" dirty="0" smtClean="0"/>
          </a:p>
          <a:p>
            <a:pPr lvl="1"/>
            <a:r>
              <a:rPr lang="fr-FR" dirty="0" err="1" smtClean="0"/>
              <a:t>Counting</a:t>
            </a:r>
            <a:r>
              <a:rPr lang="fr-FR" dirty="0" smtClean="0"/>
              <a:t> of X-ray </a:t>
            </a:r>
            <a:r>
              <a:rPr lang="fr-FR" dirty="0" err="1" smtClean="0"/>
              <a:t>induced</a:t>
            </a:r>
            <a:r>
              <a:rPr lang="fr-FR" dirty="0" smtClean="0"/>
              <a:t> </a:t>
            </a:r>
            <a:r>
              <a:rPr lang="fr-FR" dirty="0" err="1" smtClean="0"/>
              <a:t>electron</a:t>
            </a:r>
            <a:r>
              <a:rPr lang="fr-FR" dirty="0" err="1"/>
              <a:t>s</a:t>
            </a:r>
            <a:r>
              <a:rPr lang="fr-FR" dirty="0" smtClean="0"/>
              <a:t>, Fano factor </a:t>
            </a:r>
            <a:r>
              <a:rPr lang="fr-FR" dirty="0" err="1" smtClean="0"/>
              <a:t>measurements</a:t>
            </a:r>
            <a:endParaRPr lang="fr-FR" dirty="0" smtClean="0"/>
          </a:p>
          <a:p>
            <a:pPr lvl="1"/>
            <a:r>
              <a:rPr lang="fr-FR" dirty="0" smtClean="0"/>
              <a:t>Avalanche fluctuations</a:t>
            </a:r>
          </a:p>
          <a:p>
            <a:r>
              <a:rPr lang="fr-FR" dirty="0" err="1" smtClean="0"/>
              <a:t>Octopuce</a:t>
            </a:r>
            <a:r>
              <a:rPr lang="fr-FR" dirty="0" smtClean="0"/>
              <a:t>: 8-chip</a:t>
            </a:r>
          </a:p>
          <a:p>
            <a:endParaRPr lang="fr-FR" dirty="0"/>
          </a:p>
        </p:txBody>
      </p:sp>
      <p:sp>
        <p:nvSpPr>
          <p:cNvPr id="4" name="Rectangle 4">
            <a:hlinkClick r:id=""/>
          </p:cNvPr>
          <p:cNvSpPr>
            <a:spLocks noChangeArrowheads="1"/>
          </p:cNvSpPr>
          <p:nvPr/>
        </p:nvSpPr>
        <p:spPr bwMode="auto">
          <a:xfrm>
            <a:off x="4495800" y="0"/>
            <a:ext cx="152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61" tIns="6348" rIns="4761" bIns="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6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Send to a Friend or Friends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4495800" y="0"/>
            <a:ext cx="1524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761" tIns="6348" rIns="4761" bIns="6348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9" name="Picture 9" descr="D:\IMG_3779_cr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1772816"/>
            <a:ext cx="1260475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:\@TODOLIST\RUN006_GIF\Octopuce_Animatio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2937"/>
            <a:ext cx="7836571" cy="380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69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u contenu 1"/>
          <p:cNvSpPr>
            <a:spLocks noGrp="1"/>
          </p:cNvSpPr>
          <p:nvPr>
            <p:ph idx="1"/>
          </p:nvPr>
        </p:nvSpPr>
        <p:spPr>
          <a:xfrm>
            <a:off x="685800" y="825500"/>
            <a:ext cx="7772400" cy="1163340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He/Iso 80/20</a:t>
            </a:r>
          </a:p>
          <a:p>
            <a:r>
              <a:rPr lang="fr-FR" dirty="0" err="1" smtClean="0"/>
              <a:t>Vmesh</a:t>
            </a:r>
            <a:r>
              <a:rPr lang="fr-FR" dirty="0" smtClean="0"/>
              <a:t> = 400V</a:t>
            </a:r>
          </a:p>
          <a:p>
            <a:r>
              <a:rPr lang="fr-FR" dirty="0" smtClean="0"/>
              <a:t>Time mode</a:t>
            </a:r>
          </a:p>
          <a:p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04825" y="-9525"/>
            <a:ext cx="7829550" cy="433388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TPC </a:t>
            </a:r>
            <a:r>
              <a:rPr lang="fr-FR" dirty="0" err="1" smtClean="0"/>
              <a:t>at</a:t>
            </a:r>
            <a:r>
              <a:rPr lang="fr-FR" dirty="0" smtClean="0"/>
              <a:t> 1T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1AAC56-62BE-4EEC-B374-92B2ED259CF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December 9, 2010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LCTPC WP phone meeting #119</a:t>
            </a:r>
          </a:p>
        </p:txBody>
      </p:sp>
      <p:pic>
        <p:nvPicPr>
          <p:cNvPr id="32775" name="Picture 9" descr="D:\@TODOLIST\BeamTest November 2010\Data\TPC\2010-12-04_1128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2277765"/>
            <a:ext cx="8861425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5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Paul\ilc\SiTPC\Octopuce\P1020258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404664"/>
            <a:ext cx="3637665" cy="226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Paul\ilc\SiTPC\Octopuce\P1020205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80112" y="420238"/>
            <a:ext cx="3086100" cy="225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Paul\ilc\SiTPC\Octopuce\P102026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2440" y="2564904"/>
            <a:ext cx="48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11560" y="3573016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The </a:t>
            </a:r>
            <a:r>
              <a:rPr lang="fr-FR" dirty="0" err="1" smtClean="0"/>
              <a:t>Octopuce</a:t>
            </a:r>
            <a:r>
              <a:rPr lang="fr-FR" dirty="0" smtClean="0"/>
              <a:t> module </a:t>
            </a:r>
            <a:r>
              <a:rPr lang="fr-FR" dirty="0" err="1" smtClean="0"/>
              <a:t>at</a:t>
            </a:r>
            <a:r>
              <a:rPr lang="fr-FR" dirty="0" smtClean="0"/>
              <a:t> DESY</a:t>
            </a:r>
          </a:p>
          <a:p>
            <a:endParaRPr lang="fr-FR" dirty="0"/>
          </a:p>
          <a:p>
            <a:r>
              <a:rPr lang="fr-FR" dirty="0" smtClean="0"/>
              <a:t>(</a:t>
            </a:r>
            <a:r>
              <a:rPr lang="fr-FR" dirty="0" err="1" smtClean="0"/>
              <a:t>Nikhef</a:t>
            </a:r>
            <a:r>
              <a:rPr lang="fr-FR" dirty="0" smtClean="0"/>
              <a:t>-Saclay)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435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Electron </a:t>
            </a:r>
            <a:r>
              <a:rPr lang="fr-FR" dirty="0" err="1" smtClean="0"/>
              <a:t>counting</a:t>
            </a:r>
            <a:r>
              <a:rPr lang="fr-FR" dirty="0" smtClean="0"/>
              <a:t> and avalanche </a:t>
            </a:r>
            <a:r>
              <a:rPr lang="fr-FR" dirty="0" err="1" smtClean="0"/>
              <a:t>statistics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M. </a:t>
            </a:r>
            <a:r>
              <a:rPr lang="fr-FR" dirty="0" err="1" smtClean="0"/>
              <a:t>Lupberger’s</a:t>
            </a:r>
            <a:r>
              <a:rPr lang="fr-FR" dirty="0" smtClean="0"/>
              <a:t> </a:t>
            </a:r>
            <a:r>
              <a:rPr lang="fr-FR" dirty="0" err="1" smtClean="0"/>
              <a:t>Diploma</a:t>
            </a:r>
            <a:r>
              <a:rPr lang="fr-FR" dirty="0" smtClean="0"/>
              <a:t> </a:t>
            </a:r>
            <a:r>
              <a:rPr lang="fr-FR" dirty="0" err="1" smtClean="0"/>
              <a:t>thesis</a:t>
            </a:r>
            <a:r>
              <a:rPr lang="fr-FR" dirty="0" smtClean="0"/>
              <a:t> (2009-2010, Saclay and Freiburg)</a:t>
            </a:r>
          </a:p>
          <a:p>
            <a:r>
              <a:rPr lang="fr-FR" dirty="0" err="1" smtClean="0"/>
              <a:t>Now</a:t>
            </a:r>
            <a:r>
              <a:rPr lang="fr-FR" dirty="0" smtClean="0"/>
              <a:t> </a:t>
            </a:r>
            <a:r>
              <a:rPr lang="fr-FR" dirty="0" err="1" smtClean="0"/>
              <a:t>being</a:t>
            </a:r>
            <a:r>
              <a:rPr lang="fr-FR" dirty="0" smtClean="0"/>
              <a:t> </a:t>
            </a:r>
            <a:r>
              <a:rPr lang="fr-FR" dirty="0" err="1" smtClean="0"/>
              <a:t>continued</a:t>
            </a:r>
            <a:r>
              <a:rPr lang="fr-FR" dirty="0" smtClean="0"/>
              <a:t> by Andrii </a:t>
            </a:r>
            <a:r>
              <a:rPr lang="fr-FR" dirty="0" err="1" smtClean="0"/>
              <a:t>Chaus</a:t>
            </a:r>
            <a:r>
              <a:rPr lang="fr-FR" dirty="0" smtClean="0"/>
              <a:t> (</a:t>
            </a:r>
            <a:r>
              <a:rPr lang="fr-FR" dirty="0" err="1" smtClean="0"/>
              <a:t>PhD</a:t>
            </a:r>
            <a:r>
              <a:rPr lang="fr-FR" dirty="0" smtClean="0"/>
              <a:t> </a:t>
            </a:r>
            <a:r>
              <a:rPr lang="fr-FR" dirty="0" err="1" smtClean="0"/>
              <a:t>student</a:t>
            </a:r>
            <a:r>
              <a:rPr lang="fr-FR" dirty="0" smtClean="0"/>
              <a:t> </a:t>
            </a:r>
            <a:r>
              <a:rPr lang="fr-FR" dirty="0" err="1" smtClean="0"/>
              <a:t>supervised</a:t>
            </a:r>
            <a:r>
              <a:rPr lang="fr-FR" dirty="0" smtClean="0"/>
              <a:t> by M. </a:t>
            </a:r>
            <a:r>
              <a:rPr lang="fr-FR" dirty="0" err="1" smtClean="0"/>
              <a:t>Titov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4" name="Picture 2" descr="55FeHigh_10us_340V_2kV_Time_25mm_Animation_slow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780" y="3775989"/>
            <a:ext cx="3384376" cy="273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43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Electron </a:t>
            </a:r>
            <a:r>
              <a:rPr lang="fr-FR" dirty="0" err="1" smtClean="0"/>
              <a:t>counting</a:t>
            </a:r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254" y="1988840"/>
            <a:ext cx="6572250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67544" y="2204864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Direct </a:t>
            </a:r>
            <a:r>
              <a:rPr lang="fr-FR" dirty="0" err="1" smtClean="0"/>
              <a:t>access</a:t>
            </a:r>
            <a:r>
              <a:rPr lang="fr-FR" dirty="0" smtClean="0"/>
              <a:t> to Fano fluctuations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06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Avalanche fluctuations</a:t>
            </a:r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308348"/>
            <a:ext cx="5724396" cy="4208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51520" y="1772816"/>
            <a:ext cx="31680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Avalanche size </a:t>
            </a:r>
            <a:r>
              <a:rPr lang="fr-FR" dirty="0" err="1" smtClean="0"/>
              <a:t>fluctuates</a:t>
            </a:r>
            <a:r>
              <a:rPr lang="fr-FR" dirty="0" smtClean="0"/>
              <a:t> </a:t>
            </a:r>
            <a:r>
              <a:rPr lang="fr-FR" dirty="0" err="1" smtClean="0"/>
              <a:t>according</a:t>
            </a:r>
            <a:r>
              <a:rPr lang="fr-FR" dirty="0" smtClean="0"/>
              <a:t> to a distribution. The </a:t>
            </a:r>
            <a:r>
              <a:rPr lang="fr-FR" dirty="0" err="1" smtClean="0"/>
              <a:t>rms</a:t>
            </a:r>
            <a:r>
              <a:rPr lang="fr-FR" dirty="0" smtClean="0"/>
              <a:t> of </a:t>
            </a:r>
            <a:r>
              <a:rPr lang="fr-FR" dirty="0" err="1" smtClean="0"/>
              <a:t>this</a:t>
            </a:r>
            <a:r>
              <a:rPr lang="fr-FR" dirty="0" smtClean="0"/>
              <a:t> distribution </a:t>
            </a:r>
            <a:r>
              <a:rPr lang="fr-FR" dirty="0" err="1" smtClean="0"/>
              <a:t>is</a:t>
            </a:r>
            <a:r>
              <a:rPr lang="fr-FR" dirty="0" smtClean="0"/>
              <a:t> an important </a:t>
            </a:r>
            <a:r>
              <a:rPr lang="fr-FR" dirty="0" err="1" smtClean="0"/>
              <a:t>ingredient</a:t>
            </a:r>
            <a:r>
              <a:rPr lang="fr-FR" dirty="0" smtClean="0"/>
              <a:t> to single </a:t>
            </a:r>
            <a:r>
              <a:rPr lang="fr-FR" dirty="0" err="1" smtClean="0"/>
              <a:t>electron</a:t>
            </a:r>
            <a:r>
              <a:rPr lang="fr-FR" dirty="0" smtClean="0"/>
              <a:t> </a:t>
            </a:r>
            <a:r>
              <a:rPr lang="fr-FR" dirty="0" err="1" smtClean="0"/>
              <a:t>efficiency</a:t>
            </a:r>
            <a:r>
              <a:rPr lang="fr-FR" dirty="0"/>
              <a:t> </a:t>
            </a:r>
            <a:r>
              <a:rPr lang="fr-FR" dirty="0" smtClean="0"/>
              <a:t>and </a:t>
            </a:r>
            <a:r>
              <a:rPr lang="fr-FR" dirty="0" err="1" smtClean="0"/>
              <a:t>resolution</a:t>
            </a:r>
            <a:r>
              <a:rPr lang="fr-FR" dirty="0" smtClean="0"/>
              <a:t> of a position-sensitive detector.</a:t>
            </a:r>
          </a:p>
          <a:p>
            <a:endParaRPr lang="fr-FR" dirty="0"/>
          </a:p>
          <a:p>
            <a:r>
              <a:rPr lang="fr-FR" dirty="0" smtClean="0"/>
              <a:t>Common </a:t>
            </a:r>
            <a:r>
              <a:rPr lang="fr-FR" dirty="0" err="1" smtClean="0"/>
              <a:t>parametrization</a:t>
            </a:r>
            <a:r>
              <a:rPr lang="fr-FR" dirty="0" smtClean="0"/>
              <a:t>: </a:t>
            </a:r>
            <a:r>
              <a:rPr lang="fr-FR" dirty="0" err="1" smtClean="0"/>
              <a:t>polya</a:t>
            </a:r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240" y="5517232"/>
            <a:ext cx="46482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22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472</Words>
  <Application>Microsoft Office PowerPoint</Application>
  <PresentationFormat>Affichage à l'écran (4:3)</PresentationFormat>
  <Paragraphs>62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GridPix studies at Saclay</vt:lpstr>
      <vt:lpstr>On-going work at Saclay</vt:lpstr>
      <vt:lpstr>On-going work at Saclay</vt:lpstr>
      <vt:lpstr>Présentation PowerPoint</vt:lpstr>
      <vt:lpstr>TPC at 1T</vt:lpstr>
      <vt:lpstr>Présentation PowerPoint</vt:lpstr>
      <vt:lpstr>Electron counting and avalanche statistics</vt:lpstr>
      <vt:lpstr>Electron counting</vt:lpstr>
      <vt:lpstr>Avalanche fluctuations</vt:lpstr>
      <vt:lpstr>Avalanche fluctuations</vt:lpstr>
      <vt:lpstr>Direct measurement of avalanche size distribution using TOT</vt:lpstr>
      <vt:lpstr>Efficiency for single electron detection</vt:lpstr>
      <vt:lpstr>Présentation PowerPoint</vt:lpstr>
      <vt:lpstr>Présentation PowerPoint</vt:lpstr>
      <vt:lpstr>Présentation PowerPoint</vt:lpstr>
    </vt:vector>
  </TitlesOfParts>
  <Company>CEA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GridPix studies at Saclay</dc:title>
  <dc:creator>Colas Paul</dc:creator>
  <cp:lastModifiedBy>Colas Paul</cp:lastModifiedBy>
  <cp:revision>19</cp:revision>
  <dcterms:created xsi:type="dcterms:W3CDTF">2012-02-21T17:34:41Z</dcterms:created>
  <dcterms:modified xsi:type="dcterms:W3CDTF">2012-02-22T09:03:54Z</dcterms:modified>
</cp:coreProperties>
</file>