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notesMasterIdLst>
    <p:notesMasterId r:id="rId21"/>
  </p:notesMasterIdLst>
  <p:sldIdLst>
    <p:sldId id="256" r:id="rId4"/>
    <p:sldId id="278" r:id="rId5"/>
    <p:sldId id="281" r:id="rId6"/>
    <p:sldId id="279" r:id="rId7"/>
    <p:sldId id="268" r:id="rId8"/>
    <p:sldId id="258" r:id="rId9"/>
    <p:sldId id="266" r:id="rId10"/>
    <p:sldId id="267" r:id="rId11"/>
    <p:sldId id="280" r:id="rId12"/>
    <p:sldId id="262" r:id="rId13"/>
    <p:sldId id="263" r:id="rId14"/>
    <p:sldId id="264" r:id="rId15"/>
    <p:sldId id="269" r:id="rId16"/>
    <p:sldId id="270" r:id="rId17"/>
    <p:sldId id="283" r:id="rId18"/>
    <p:sldId id="265" r:id="rId19"/>
    <p:sldId id="274" r:id="rId20"/>
  </p:sldIdLst>
  <p:sldSz cx="9144000" cy="6858000" type="screen4x3"/>
  <p:notesSz cx="6794500" cy="9906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0000CC"/>
    <a:srgbClr val="0000FF"/>
    <a:srgbClr val="CC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5" autoAdjust="0"/>
    <p:restoredTop sz="92674" autoAdjust="0"/>
  </p:normalViewPr>
  <p:slideViewPr>
    <p:cSldViewPr>
      <p:cViewPr>
        <p:scale>
          <a:sx n="90" d="100"/>
          <a:sy n="90" d="100"/>
        </p:scale>
        <p:origin x="-624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C3E2D-8978-49F8-B2C8-CBBBA356B723}" type="datetimeFigureOut">
              <a:rPr lang="fr-FR" smtClean="0"/>
              <a:pPr/>
              <a:t>23/03/2012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BBD4E-651F-4C92-9051-49F483DD720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78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96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0396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912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4510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72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60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137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9442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404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70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408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217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399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BBD4E-651F-4C92-9051-49F483DD7209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99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 altLang="zh-CN" smtClean="0"/>
              <a:t>21-23 March 2012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99792" y="6492875"/>
            <a:ext cx="3752056" cy="365125"/>
          </a:xfrm>
        </p:spPr>
        <p:txBody>
          <a:bodyPr/>
          <a:lstStyle>
            <a:lvl1pPr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954BB32C-45C0-492D-A35B-712B8E6E2F3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752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2223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4215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283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7829006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 algn="l">
              <a:defRPr sz="1400">
                <a:solidFill>
                  <a:srgbClr val="00206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 altLang="zh-CN" smtClean="0"/>
              <a:t>21-23 March 2012</a:t>
            </a:r>
            <a:endParaRPr lang="en-US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699792" y="6492875"/>
            <a:ext cx="3752056" cy="365125"/>
          </a:xfrm>
        </p:spPr>
        <p:txBody>
          <a:bodyPr/>
          <a:lstStyle>
            <a:lvl1pPr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954BB32C-45C0-492D-A35B-712B8E6E2F3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2070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7829006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8602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7829006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altLang="zh-CN" smtClean="0"/>
              <a:t>21-23 March 2012</a:t>
            </a:r>
            <a:endParaRPr lang="en-US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699792" y="6492875"/>
            <a:ext cx="3752056" cy="365125"/>
          </a:xfrm>
        </p:spPr>
        <p:txBody>
          <a:bodyPr/>
          <a:lstStyle>
            <a:lvl1pPr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569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7829006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altLang="zh-CN" smtClean="0"/>
              <a:t>21-23 March 2012</a:t>
            </a:r>
            <a:endParaRPr lang="en-US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699792" y="6492875"/>
            <a:ext cx="3752056" cy="365125"/>
          </a:xfrm>
        </p:spPr>
        <p:txBody>
          <a:bodyPr/>
          <a:lstStyle>
            <a:lvl1pPr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113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7829006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r>
              <a:rPr lang="fr-FR" altLang="zh-CN" smtClean="0"/>
              <a:t>21-23 March 2012</a:t>
            </a:r>
            <a:endParaRPr lang="en-US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699792" y="6492875"/>
            <a:ext cx="3752056" cy="365125"/>
          </a:xfrm>
        </p:spPr>
        <p:txBody>
          <a:bodyPr/>
          <a:lstStyle>
            <a:lvl1pPr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113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685800" y="825500"/>
            <a:ext cx="7772400" cy="4114800"/>
          </a:xfrm>
        </p:spPr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505098" y="-8792"/>
            <a:ext cx="7829006" cy="432000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 sz="20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rgbClr val="253971"/>
                </a:solidFill>
                <a:latin typeface="Bookman Old Style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2"/>
          </p:nvPr>
        </p:nvSpPr>
        <p:spPr>
          <a:xfrm>
            <a:off x="2699792" y="6492875"/>
            <a:ext cx="3752056" cy="365125"/>
          </a:xfrm>
        </p:spPr>
        <p:txBody>
          <a:bodyPr/>
          <a:lstStyle>
            <a:lvl1pPr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dirty="0" err="1" smtClean="0"/>
              <a:t>W.Wang_Beam</a:t>
            </a:r>
            <a:r>
              <a:rPr lang="en-US" dirty="0" smtClean="0"/>
              <a:t> tests of Fast Neutron Imaging in China</a:t>
            </a:r>
            <a:endParaRPr lang="fr-FR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54BB32C-45C0-492D-A35B-712B8E6E2F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70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CFB71-F968-462B-9687-707C9B23E84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873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 smtClean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CFB71-F968-462B-9687-707C9B23E84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89731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CFB71-F968-462B-9687-707C9B23E84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9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CFB71-F968-462B-9687-707C9B23E84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994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CFB71-F968-462B-9687-707C9B23E84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263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CFB71-F968-462B-9687-707C9B23E84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495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CFB71-F968-462B-9687-707C9B23E84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4474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CFB71-F968-462B-9687-707C9B23E84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46735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CFB71-F968-462B-9687-707C9B23E84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4807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CFB71-F968-462B-9687-707C9B23E84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9168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5ACFB71-F968-462B-9687-707C9B23E84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518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70609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 altLang="zh-CN" smtClean="0"/>
              <a:t>21-23 March 2012</a:t>
            </a:r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699792" y="6492875"/>
            <a:ext cx="3752056" cy="365125"/>
          </a:xfrm>
        </p:spPr>
        <p:txBody>
          <a:bodyPr/>
          <a:lstStyle>
            <a:lvl1pPr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954BB32C-45C0-492D-A35B-712B8E6E2F3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785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24A9-4935-408E-89A7-E6AF5A1058C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045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24A9-4935-408E-89A7-E6AF5A1058C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2966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24A9-4935-408E-89A7-E6AF5A1058C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3082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24A9-4935-408E-89A7-E6AF5A1058C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906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24A9-4935-408E-89A7-E6AF5A1058C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9037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24A9-4935-408E-89A7-E6AF5A1058C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7139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24A9-4935-408E-89A7-E6AF5A1058C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621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24A9-4935-408E-89A7-E6AF5A1058C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86906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24A9-4935-408E-89A7-E6AF5A1058C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8358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24A9-4935-408E-89A7-E6AF5A1058C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669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423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24A9-4935-408E-89A7-E6AF5A1058C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57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61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47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75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5167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35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267744" y="6356350"/>
            <a:ext cx="37520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W.Wang_5th FCPPL workshop Orsay-Saclay,France</a:t>
            </a:r>
            <a:endParaRPr lang="fr-FR" dirty="0" smtClean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BB32C-45C0-492D-A35B-712B8E6E2F3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31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91" r:id="rId18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99792" y="6492875"/>
            <a:ext cx="3752056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954BB32C-45C0-492D-A35B-712B8E6E2F3F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220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altLang="zh-CN" smtClean="0"/>
              <a:t>21-23 March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W.Wang_5th FCPPL workshop Orsay-Saclay,France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224A9-4935-408E-89A7-E6AF5A1058C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96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gif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742951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</a:rPr>
              <a:t>TPC for ILC and application to Fast Neutron Imaging</a:t>
            </a:r>
            <a:endParaRPr lang="fr-FR" sz="48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65237" y="3356992"/>
            <a:ext cx="792162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8" tIns="45709" rIns="91418" bIns="45709" anchor="ctr"/>
          <a:lstStyle/>
          <a:p>
            <a:pPr algn="ctr">
              <a:spcBef>
                <a:spcPct val="20000"/>
              </a:spcBef>
            </a:pP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L. An</a:t>
            </a:r>
            <a:r>
              <a:rPr lang="en-US" sz="1800" baseline="30000" dirty="0">
                <a:solidFill>
                  <a:srgbClr val="0000FF"/>
                </a:solidFill>
                <a:latin typeface="Bell MT" pitchFamily="18" charset="0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, D. Attié</a:t>
            </a:r>
            <a:r>
              <a:rPr lang="en-US" sz="1800" baseline="30000" dirty="0">
                <a:solidFill>
                  <a:srgbClr val="0000FF"/>
                </a:solidFill>
                <a:latin typeface="Bell MT" pitchFamily="18" charset="0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, 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Y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. Chen</a:t>
            </a:r>
            <a:r>
              <a:rPr lang="en-US" sz="1800" baseline="30000" dirty="0">
                <a:solidFill>
                  <a:srgbClr val="0000FF"/>
                </a:solidFill>
                <a:latin typeface="Bell MT" pitchFamily="18" charset="0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, 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P. Colas</a:t>
            </a:r>
            <a:r>
              <a:rPr lang="en-US" sz="1800" baseline="30000" dirty="0" smtClean="0">
                <a:solidFill>
                  <a:srgbClr val="0000FF"/>
                </a:solidFill>
                <a:latin typeface="Bell MT" pitchFamily="18" charset="0"/>
              </a:rPr>
              <a:t>1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, M. Riallot</a:t>
            </a:r>
            <a:r>
              <a:rPr lang="en-US" sz="1800" baseline="30000" dirty="0" smtClean="0">
                <a:solidFill>
                  <a:srgbClr val="0000FF"/>
                </a:solidFill>
                <a:latin typeface="Bell MT" pitchFamily="18" charset="0"/>
              </a:rPr>
              <a:t>1</a:t>
            </a:r>
            <a:r>
              <a:rPr lang="en-US" sz="1800" dirty="0">
                <a:solidFill>
                  <a:srgbClr val="0000FF"/>
                </a:solidFill>
                <a:latin typeface="Bell MT" pitchFamily="18" charset="0"/>
              </a:rPr>
              <a:t>, H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. Shen</a:t>
            </a:r>
            <a:r>
              <a:rPr lang="en-US" sz="1800" baseline="30000" dirty="0" smtClean="0">
                <a:solidFill>
                  <a:srgbClr val="0000FF"/>
                </a:solidFill>
                <a:latin typeface="Bell MT" pitchFamily="18" charset="0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, </a:t>
            </a:r>
          </a:p>
          <a:p>
            <a:pPr algn="ctr">
              <a:spcBef>
                <a:spcPct val="20000"/>
              </a:spcBef>
            </a:pP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W. Wang</a:t>
            </a:r>
            <a:r>
              <a:rPr lang="en-US" sz="1800" baseline="30000" dirty="0" smtClean="0">
                <a:solidFill>
                  <a:srgbClr val="0000FF"/>
                </a:solidFill>
                <a:latin typeface="Bell MT" pitchFamily="18" charset="0"/>
              </a:rPr>
              <a:t>1,2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, X. Wang</a:t>
            </a:r>
            <a:r>
              <a:rPr lang="en-US" sz="1800" baseline="30000" dirty="0" smtClean="0">
                <a:solidFill>
                  <a:srgbClr val="0000FF"/>
                </a:solidFill>
                <a:latin typeface="Bell MT" pitchFamily="18" charset="0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, C. Zhang</a:t>
            </a:r>
            <a:r>
              <a:rPr lang="en-US" sz="1800" baseline="30000" dirty="0" smtClean="0">
                <a:solidFill>
                  <a:srgbClr val="0000FF"/>
                </a:solidFill>
                <a:latin typeface="Bell MT" pitchFamily="18" charset="0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, X. Zhang</a:t>
            </a:r>
            <a:r>
              <a:rPr lang="en-US" sz="1800" baseline="30000" dirty="0" smtClean="0">
                <a:solidFill>
                  <a:srgbClr val="0000FF"/>
                </a:solidFill>
                <a:latin typeface="Bell MT" pitchFamily="18" charset="0"/>
              </a:rPr>
              <a:t>2</a:t>
            </a:r>
            <a:r>
              <a:rPr lang="en-US" sz="1800" dirty="0" smtClean="0">
                <a:solidFill>
                  <a:srgbClr val="0000FF"/>
                </a:solidFill>
                <a:latin typeface="Bell MT" pitchFamily="18" charset="0"/>
              </a:rPr>
              <a:t>, Y. Zhang</a:t>
            </a:r>
            <a:r>
              <a:rPr lang="en-US" sz="1800" baseline="30000" dirty="0" smtClean="0">
                <a:solidFill>
                  <a:srgbClr val="0000FF"/>
                </a:solidFill>
                <a:latin typeface="Bell MT" pitchFamily="18" charset="0"/>
              </a:rPr>
              <a:t>2</a:t>
            </a:r>
            <a:endParaRPr lang="en-US" sz="1800" baseline="30000" dirty="0">
              <a:solidFill>
                <a:srgbClr val="0000FF"/>
              </a:solidFill>
              <a:latin typeface="Bell MT" pitchFamily="18" charset="0"/>
            </a:endParaRPr>
          </a:p>
        </p:txBody>
      </p:sp>
      <p:pic>
        <p:nvPicPr>
          <p:cNvPr id="6" name="Picture 2" descr="D:\PROJETS\Fast Neutron Imaging\CONFERENCE\111023-30_IEEE_Meeting\logoirfu04quadri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575" y="5493981"/>
            <a:ext cx="22725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1784" y="5157192"/>
            <a:ext cx="1393575" cy="139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550075" y="603386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ll MT" pitchFamily="18" charset="0"/>
              </a:rPr>
              <a:t>(1)</a:t>
            </a:r>
            <a:endParaRPr lang="en-US" sz="1200" dirty="0">
              <a:latin typeface="Bell MT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537896" y="6033865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Bell MT" pitchFamily="18" charset="0"/>
              </a:rPr>
              <a:t>(2)</a:t>
            </a:r>
            <a:endParaRPr lang="en-US" sz="1200" dirty="0">
              <a:latin typeface="Bell MT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10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123728" y="6492875"/>
            <a:ext cx="4256112" cy="365125"/>
          </a:xfrm>
        </p:spPr>
        <p:txBody>
          <a:bodyPr/>
          <a:lstStyle/>
          <a:p>
            <a:pPr algn="r"/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520144" y="472514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5</a:t>
            </a:r>
            <a:r>
              <a:rPr lang="en-GB" baseline="30000" dirty="0" smtClean="0"/>
              <a:t>th</a:t>
            </a:r>
            <a:r>
              <a:rPr lang="en-GB" dirty="0" smtClean="0"/>
              <a:t> FCPPL workshop </a:t>
            </a:r>
            <a:r>
              <a:rPr lang="en-GB" dirty="0" err="1" smtClean="0"/>
              <a:t>Orsay-Saclay</a:t>
            </a:r>
            <a:r>
              <a:rPr lang="en-GB" dirty="0" smtClean="0"/>
              <a:t>, France</a:t>
            </a:r>
          </a:p>
          <a:p>
            <a:pPr algn="ctr"/>
            <a:r>
              <a:rPr lang="en-GB" dirty="0" smtClean="0"/>
              <a:t>21-23 March 2012</a:t>
            </a:r>
            <a:endParaRPr lang="fr-F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88640"/>
            <a:ext cx="2062177" cy="130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34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D:\PROJETS\Fast Neutron Imaging\CONFERENCE\111023-30_IEEE_Meeting\Gain_Curve\-300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56" y="3052564"/>
            <a:ext cx="4557276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 bwMode="auto">
          <a:xfrm>
            <a:off x="382135" y="1134525"/>
            <a:ext cx="8229600" cy="179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Gain curve measured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from 5.9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keV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line using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baseline="30000" dirty="0">
                <a:solidFill>
                  <a:schemeClr val="accent2">
                    <a:lumMod val="75000"/>
                  </a:schemeClr>
                </a:solidFill>
              </a:rPr>
              <a:t>55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Fe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source. Signals read out on the mesh in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Ar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Isobutane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5%: G~10</a:t>
            </a:r>
            <a:r>
              <a:rPr lang="en-US" b="1" baseline="30000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@ 300 V</a:t>
            </a:r>
          </a:p>
          <a:p>
            <a:pPr marL="176213" indent="-176213">
              <a:buNone/>
            </a:pPr>
            <a:endParaRPr lang="en-US" sz="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Energy resolution of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sym typeface="Symbol"/>
              </a:rPr>
              <a:t>~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12 % due to detector capacitance and noise </a:t>
            </a:r>
          </a:p>
          <a:p>
            <a:pPr marL="173038" indent="-173038">
              <a:buNone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	best energy resolution measured for a bulk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Micromegas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(~7 %)</a:t>
            </a:r>
            <a:endParaRPr lang="en-US" sz="1800" dirty="0" smtClean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68960"/>
            <a:ext cx="436183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re 1"/>
          <p:cNvSpPr txBox="1">
            <a:spLocks/>
          </p:cNvSpPr>
          <p:nvPr/>
        </p:nvSpPr>
        <p:spPr>
          <a:xfrm>
            <a:off x="0" y="139389"/>
            <a:ext cx="914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b="1" dirty="0" smtClean="0">
                <a:solidFill>
                  <a:srgbClr val="002060"/>
                </a:solidFill>
              </a:rPr>
              <a:t>Performances of the </a:t>
            </a:r>
            <a:r>
              <a:rPr lang="fr-FR" sz="3200" b="1" dirty="0" err="1" smtClean="0">
                <a:solidFill>
                  <a:srgbClr val="002060"/>
                </a:solidFill>
              </a:rPr>
              <a:t>Micromegas</a:t>
            </a:r>
            <a:r>
              <a:rPr lang="fr-FR" sz="3200" b="1" dirty="0" smtClean="0">
                <a:solidFill>
                  <a:srgbClr val="002060"/>
                </a:solidFill>
              </a:rPr>
              <a:t> detector</a:t>
            </a:r>
            <a:endParaRPr lang="fr-FR" sz="3200" b="1" dirty="0">
              <a:solidFill>
                <a:srgbClr val="00206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123728" y="6492875"/>
            <a:ext cx="4256112" cy="365125"/>
          </a:xfr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500036"/>
            <a:ext cx="2133600" cy="365125"/>
          </a:xfrm>
        </p:spPr>
        <p:txBody>
          <a:bodyPr/>
          <a:lstStyle/>
          <a:p>
            <a:fld id="{954BB32C-45C0-492D-A35B-712B8E6E2F3F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27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-Besource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8" t="9304" r="4540" b="10277"/>
          <a:stretch/>
        </p:blipFill>
        <p:spPr>
          <a:xfrm>
            <a:off x="667146" y="3233502"/>
            <a:ext cx="4624934" cy="3159846"/>
          </a:xfrm>
          <a:prstGeom prst="rect">
            <a:avLst/>
          </a:prstGeom>
        </p:spPr>
      </p:pic>
      <p:pic>
        <p:nvPicPr>
          <p:cNvPr id="5" name="Picture 2" descr="D:\PROJETS\Fast Neutron Imaging\CONFERENCE\111023-30_IEEE_Meeting\GIF\GIF_239\small\RUN_239_animate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53" y="3129328"/>
            <a:ext cx="212407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59049" y="2816803"/>
            <a:ext cx="20072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kern="0" dirty="0" smtClean="0">
                <a:solidFill>
                  <a:srgbClr val="000099"/>
                </a:solidFill>
                <a:latin typeface="Bell MT" pitchFamily="18" charset="0"/>
                <a:cs typeface="Arial" pitchFamily="34" charset="0"/>
              </a:rPr>
              <a:t>Data sample from source</a:t>
            </a:r>
            <a:endParaRPr lang="en-US" sz="1400" dirty="0"/>
          </a:p>
        </p:txBody>
      </p:sp>
      <p:cxnSp>
        <p:nvCxnSpPr>
          <p:cNvPr id="7" name="Connecteur droit avec flèche 6"/>
          <p:cNvCxnSpPr/>
          <p:nvPr/>
        </p:nvCxnSpPr>
        <p:spPr bwMode="auto">
          <a:xfrm flipH="1">
            <a:off x="6159049" y="6455043"/>
            <a:ext cx="206567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8" name="Connecteur droit avec flèche 7"/>
          <p:cNvCxnSpPr/>
          <p:nvPr/>
        </p:nvCxnSpPr>
        <p:spPr bwMode="auto">
          <a:xfrm flipV="1">
            <a:off x="5950025" y="3129328"/>
            <a:ext cx="0" cy="306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7088518" y="6301153"/>
            <a:ext cx="36420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Bell MT" pitchFamily="18" charset="0"/>
              </a:rPr>
              <a:t>36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16200000">
            <a:off x="5767924" y="4393145"/>
            <a:ext cx="36420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Bell MT" pitchFamily="18" charset="0"/>
              </a:rPr>
              <a:t>48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11" name="Espace réservé du contenu 1"/>
          <p:cNvSpPr>
            <a:spLocks noGrp="1"/>
          </p:cNvSpPr>
          <p:nvPr>
            <p:ph idx="1"/>
          </p:nvPr>
        </p:nvSpPr>
        <p:spPr>
          <a:xfrm>
            <a:off x="637193" y="845479"/>
            <a:ext cx="7772400" cy="252375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Located in Lanzhou University, data taking in July 2011</a:t>
            </a:r>
          </a:p>
          <a:p>
            <a:pPr>
              <a:buFont typeface="Arial" pitchFamily="34" charset="0"/>
              <a:buChar char="•"/>
            </a:pPr>
            <a:endParaRPr lang="en-US" sz="1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Intensity: ~6 ×10</a:t>
            </a:r>
            <a:r>
              <a:rPr lang="en-US" sz="2000" b="1" baseline="30000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 Hz (4π)</a:t>
            </a:r>
          </a:p>
          <a:p>
            <a:endParaRPr lang="en-US" sz="1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Neutron energy spectrum, according to ISO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8529 (reference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radiations for calibrating neutron-measuring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devices)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Mean energy ~4.5 MeV, up to 11 MeV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0" y="139389"/>
            <a:ext cx="914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baseline="30000" dirty="0" smtClean="0">
                <a:solidFill>
                  <a:srgbClr val="002060"/>
                </a:solidFill>
              </a:rPr>
              <a:t>241</a:t>
            </a:r>
            <a:r>
              <a:rPr lang="en-US" sz="3200" b="1" dirty="0" smtClean="0">
                <a:solidFill>
                  <a:srgbClr val="002060"/>
                </a:solidFill>
              </a:rPr>
              <a:t>Am–</a:t>
            </a:r>
            <a:r>
              <a:rPr lang="en-US" sz="3200" b="1" baseline="30000" dirty="0" smtClean="0">
                <a:solidFill>
                  <a:srgbClr val="002060"/>
                </a:solidFill>
              </a:rPr>
              <a:t>9</a:t>
            </a:r>
            <a:r>
              <a:rPr lang="en-US" sz="3200" b="1" dirty="0" smtClean="0">
                <a:solidFill>
                  <a:srgbClr val="002060"/>
                </a:solidFill>
              </a:rPr>
              <a:t>Be source</a:t>
            </a:r>
            <a:endParaRPr lang="fr-FR" sz="3200" b="1" dirty="0">
              <a:solidFill>
                <a:srgbClr val="002060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123728" y="6492875"/>
            <a:ext cx="4256112" cy="365125"/>
          </a:xfr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500036"/>
            <a:ext cx="2133600" cy="365125"/>
          </a:xfrm>
        </p:spPr>
        <p:txBody>
          <a:bodyPr/>
          <a:lstStyle/>
          <a:p>
            <a:fld id="{954BB32C-45C0-492D-A35B-712B8E6E2F3F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42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>
            <a:spLocks noGrp="1"/>
          </p:cNvSpPr>
          <p:nvPr>
            <p:ph idx="1"/>
          </p:nvPr>
        </p:nvSpPr>
        <p:spPr>
          <a:xfrm>
            <a:off x="611560" y="1052736"/>
            <a:ext cx="4392488" cy="27363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800" dirty="0" smtClean="0"/>
          </a:p>
          <a:p>
            <a:pPr>
              <a:spcBef>
                <a:spcPts val="1200"/>
              </a:spcBef>
            </a:pP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</a:rPr>
              <a:t>64mm 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</a:rPr>
              <a:t>plastic 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</a:rPr>
              <a:t>in front of the detector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lang="en-US" sz="1400" b="1" dirty="0" err="1" smtClean="0">
                <a:solidFill>
                  <a:schemeClr val="accent6">
                    <a:lumMod val="50000"/>
                  </a:schemeClr>
                </a:solidFill>
              </a:rPr>
              <a:t>Vmesh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</a:rPr>
              <a:t>= 300V </a:t>
            </a:r>
            <a:r>
              <a:rPr lang="en-US" sz="1400" b="1" dirty="0" smtClean="0">
                <a:solidFill>
                  <a:schemeClr val="accent6">
                    <a:lumMod val="50000"/>
                  </a:schemeClr>
                </a:solidFill>
              </a:rPr>
              <a:t>            Electronic Gain = 360</a:t>
            </a:r>
          </a:p>
          <a:p>
            <a:pPr>
              <a:spcBef>
                <a:spcPts val="1200"/>
              </a:spcBef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Cluster size is maximum at 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</a:rPr>
              <a:t>~5</a:t>
            </a:r>
          </a:p>
          <a:p>
            <a:pPr>
              <a:spcBef>
                <a:spcPts val="1200"/>
              </a:spcBef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</a:rPr>
              <a:t>Uniform time </a:t>
            </a:r>
            <a:r>
              <a:rPr lang="en-US" sz="1800" b="1" dirty="0" smtClean="0">
                <a:solidFill>
                  <a:schemeClr val="accent6">
                    <a:lumMod val="50000"/>
                  </a:schemeClr>
                </a:solidFill>
              </a:rPr>
              <a:t>spectrum</a:t>
            </a:r>
            <a:endParaRPr lang="en-US" sz="18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1800" dirty="0" smtClean="0"/>
          </a:p>
          <a:p>
            <a:endParaRPr lang="en-US" sz="800" dirty="0" smtClean="0"/>
          </a:p>
          <a:p>
            <a:pPr marL="0" indent="0">
              <a:buNone/>
            </a:pPr>
            <a:endParaRPr lang="fr-FR" sz="1800" dirty="0">
              <a:sym typeface="Wingdings" pitchFamily="2" charset="2"/>
            </a:endParaRPr>
          </a:p>
          <a:p>
            <a:endParaRPr lang="en-US" sz="18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57" y="3703527"/>
            <a:ext cx="3383663" cy="2429908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0" y="139389"/>
            <a:ext cx="91440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04000">
              <a:spcBef>
                <a:spcPts val="1800"/>
              </a:spcBef>
            </a:pPr>
            <a:r>
              <a:rPr lang="en-US" sz="3200" b="1" dirty="0">
                <a:solidFill>
                  <a:srgbClr val="002060"/>
                </a:solidFill>
              </a:rPr>
              <a:t>Data analysis and results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" r="7645"/>
          <a:stretch/>
        </p:blipFill>
        <p:spPr>
          <a:xfrm>
            <a:off x="5312249" y="3685163"/>
            <a:ext cx="3433997" cy="24482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7"/>
          <a:stretch/>
        </p:blipFill>
        <p:spPr>
          <a:xfrm>
            <a:off x="5312248" y="1153271"/>
            <a:ext cx="3433997" cy="2481913"/>
          </a:xfrm>
          <a:prstGeom prst="rect">
            <a:avLst/>
          </a:prstGeom>
        </p:spPr>
      </p:pic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>
          <a:xfrm>
            <a:off x="2123728" y="6492875"/>
            <a:ext cx="4256112" cy="365125"/>
          </a:xfr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>
          <a:xfrm>
            <a:off x="7010400" y="6500036"/>
            <a:ext cx="2133600" cy="365125"/>
          </a:xfrm>
        </p:spPr>
        <p:txBody>
          <a:bodyPr/>
          <a:lstStyle/>
          <a:p>
            <a:fld id="{954BB32C-45C0-492D-A35B-712B8E6E2F3F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0395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PROJETS\Fast Neutron Imaging\CONFERENCE\111023-30_IEEE_Meeting\ANALYSIS\Im_RUN_72_LZU\ReIma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296" y="3377495"/>
            <a:ext cx="45339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PROJETS\Fast Neutron Imaging\CONFERENCE\111023-30_IEEE_Meeting\ANALYSIS\Im_RUN_72_LZU\cADC_Ro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241" y="457075"/>
            <a:ext cx="45339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PROJETS\Fast Neutron Imaging\PHOTOS\Juillet 2011\Paul\P102057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991" y="3799947"/>
            <a:ext cx="2520000" cy="242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PROJETS\Fast Neutron Imaging\PHOTOS\Collimateurs\DSCN0372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992" y="934357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85098" y="577095"/>
            <a:ext cx="1524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Thickness: 17 </a:t>
            </a:r>
            <a:r>
              <a:rPr lang="en-US" sz="1400" smtClean="0">
                <a:solidFill>
                  <a:srgbClr val="000099"/>
                </a:solidFill>
                <a:latin typeface="Bell MT" pitchFamily="18" charset="0"/>
              </a:rPr>
              <a:t>mm</a:t>
            </a:r>
            <a:endParaRPr lang="en-US" sz="14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111156" y="1829794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3 </a:t>
            </a:r>
            <a:r>
              <a:rPr lang="en-US" sz="1400" smtClean="0">
                <a:solidFill>
                  <a:srgbClr val="000099"/>
                </a:solidFill>
                <a:latin typeface="Bell MT" pitchFamily="18" charset="0"/>
              </a:rPr>
              <a:t>mm</a:t>
            </a:r>
            <a:endParaRPr lang="en-US" sz="14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303028" y="3107818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Pb</a:t>
            </a:r>
            <a:endParaRPr lang="en-US" sz="14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13713" y="6231917"/>
            <a:ext cx="808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Paraffin</a:t>
            </a:r>
            <a:endParaRPr lang="en-US" sz="14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20313" y="3255934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+</a:t>
            </a:r>
            <a:endParaRPr lang="en-US" sz="4000" b="1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 bwMode="auto">
          <a:xfrm>
            <a:off x="3207659" y="4695066"/>
            <a:ext cx="1619487" cy="44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sz="1800" b="1" smtClean="0"/>
              <a:t>Imaging</a:t>
            </a:r>
            <a:endParaRPr lang="en-US" sz="1800" b="1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 bwMode="auto">
          <a:xfrm>
            <a:off x="3202192" y="1740996"/>
            <a:ext cx="1619487" cy="75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sz="1800" b="1" dirty="0" smtClean="0"/>
              <a:t>Counting</a:t>
            </a:r>
          </a:p>
          <a:p>
            <a:pPr algn="ctr">
              <a:buFontTx/>
              <a:buNone/>
            </a:pPr>
            <a:r>
              <a:rPr lang="fr-FR" sz="1800" b="1" dirty="0" smtClean="0"/>
              <a:t>mode</a:t>
            </a:r>
            <a:endParaRPr lang="en-US" sz="1800" b="1" dirty="0"/>
          </a:p>
        </p:txBody>
      </p:sp>
      <p:sp>
        <p:nvSpPr>
          <p:cNvPr id="22" name="Accolade fermante 21"/>
          <p:cNvSpPr/>
          <p:nvPr/>
        </p:nvSpPr>
        <p:spPr bwMode="auto">
          <a:xfrm>
            <a:off x="2784337" y="899632"/>
            <a:ext cx="181581" cy="5400000"/>
          </a:xfrm>
          <a:prstGeom prst="rightBrac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3" name="Connecteur droit 22"/>
          <p:cNvCxnSpPr>
            <a:stCxn id="22" idx="1"/>
          </p:cNvCxnSpPr>
          <p:nvPr/>
        </p:nvCxnSpPr>
        <p:spPr bwMode="auto">
          <a:xfrm flipV="1">
            <a:off x="2965918" y="2465408"/>
            <a:ext cx="455950" cy="113422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cteur droit 23"/>
          <p:cNvCxnSpPr>
            <a:stCxn id="22" idx="1"/>
          </p:cNvCxnSpPr>
          <p:nvPr/>
        </p:nvCxnSpPr>
        <p:spPr bwMode="auto">
          <a:xfrm>
            <a:off x="2965918" y="3599632"/>
            <a:ext cx="455950" cy="10607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Connecteur droit avec flèche 24"/>
          <p:cNvCxnSpPr/>
          <p:nvPr/>
        </p:nvCxnSpPr>
        <p:spPr bwMode="auto">
          <a:xfrm>
            <a:off x="3421868" y="2476981"/>
            <a:ext cx="131006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Connecteur droit avec flèche 25"/>
          <p:cNvCxnSpPr/>
          <p:nvPr/>
        </p:nvCxnSpPr>
        <p:spPr bwMode="auto">
          <a:xfrm>
            <a:off x="3421868" y="4671916"/>
            <a:ext cx="131553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Connecteur droit avec flèche 28"/>
          <p:cNvCxnSpPr/>
          <p:nvPr/>
        </p:nvCxnSpPr>
        <p:spPr bwMode="auto">
          <a:xfrm>
            <a:off x="687893" y="2057275"/>
            <a:ext cx="180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cxnSp>
        <p:nvCxnSpPr>
          <p:cNvPr id="37" name="Connecteur droit avec flèche 36"/>
          <p:cNvCxnSpPr/>
          <p:nvPr/>
        </p:nvCxnSpPr>
        <p:spPr bwMode="auto">
          <a:xfrm flipH="1">
            <a:off x="938093" y="2070775"/>
            <a:ext cx="180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sp>
        <p:nvSpPr>
          <p:cNvPr id="27" name="ZoneTexte 26"/>
          <p:cNvSpPr txBox="1"/>
          <p:nvPr/>
        </p:nvSpPr>
        <p:spPr>
          <a:xfrm>
            <a:off x="3102014" y="5388599"/>
            <a:ext cx="1629921" cy="584775"/>
          </a:xfrm>
          <a:prstGeom prst="rect">
            <a:avLst/>
          </a:prstGeom>
          <a:noFill/>
          <a:ln>
            <a:solidFill>
              <a:srgbClr val="E6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E60000"/>
                </a:solidFill>
                <a:latin typeface="Bell MT" pitchFamily="18" charset="0"/>
              </a:rPr>
              <a:t>Tracking</a:t>
            </a:r>
            <a:r>
              <a:rPr lang="fr-FR" sz="1600" dirty="0" smtClean="0">
                <a:solidFill>
                  <a:srgbClr val="E60000"/>
                </a:solidFill>
                <a:latin typeface="Bell MT" pitchFamily="18" charset="0"/>
              </a:rPr>
              <a:t> +</a:t>
            </a:r>
            <a:r>
              <a:rPr lang="en-US" sz="1600" dirty="0" smtClean="0">
                <a:solidFill>
                  <a:srgbClr val="E60000"/>
                </a:solidFill>
                <a:latin typeface="Bell MT" pitchFamily="18" charset="0"/>
              </a:rPr>
              <a:t>cuts in time &amp; charge</a:t>
            </a:r>
            <a:endParaRPr lang="en-US" sz="1600" dirty="0">
              <a:solidFill>
                <a:srgbClr val="E60000"/>
              </a:solidFill>
              <a:latin typeface="Bell MT" pitchFamily="18" charset="0"/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7573" y="9015"/>
            <a:ext cx="9144000" cy="621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Imaging with Lanzhou mask</a:t>
            </a:r>
            <a:endParaRPr lang="fr-FR" sz="3200" b="1" dirty="0">
              <a:solidFill>
                <a:srgbClr val="00206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54BB32C-45C0-492D-A35B-712B8E6E2F3F}" type="slidenum">
              <a:rPr lang="fr-FR" smtClean="0">
                <a:solidFill>
                  <a:srgbClr val="002060"/>
                </a:solidFill>
              </a:rPr>
              <a:pPr/>
              <a:t>13</a:t>
            </a:fld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1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fr-FR" altLang="zh-CN" sz="1200" smtClean="0">
                <a:solidFill>
                  <a:srgbClr val="002060"/>
                </a:solidFill>
                <a:latin typeface="+mn-lt"/>
              </a:rPr>
              <a:t>21-23 March 2012</a:t>
            </a:r>
            <a:endParaRPr lang="en-US" sz="12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825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PROJETS\Fast Neutron Imaging\CONFERENCE\111023-30_IEEE_Meeting\ANALYSIS\Im_RUN_81_CEA\ReIma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552" y="3394398"/>
            <a:ext cx="45339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PROJETS\Fast Neutron Imaging\CONFERENCE\111023-30_IEEE_Meeting\ANALYSIS\Im_RUN_81_CEA\cADC_Ro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182" y="460768"/>
            <a:ext cx="45339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PROJETS\Fast Neutron Imaging\PHOTOS\Collimateurs\DSCN037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336" y="934357"/>
            <a:ext cx="252000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264337" y="3799947"/>
            <a:ext cx="2520000" cy="2421604"/>
            <a:chOff x="612351" y="3603172"/>
            <a:chExt cx="2520000" cy="2421604"/>
          </a:xfrm>
        </p:grpSpPr>
        <p:pic>
          <p:nvPicPr>
            <p:cNvPr id="2052" name="Picture 4" descr="D:\PROJETS\Fast Neutron Imaging\PHOTOS\Juillet 2011\Paul\P1020575.JPG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9602"/>
            <a:stretch/>
          </p:blipFill>
          <p:spPr bwMode="auto">
            <a:xfrm>
              <a:off x="612351" y="3603172"/>
              <a:ext cx="2520000" cy="2421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2906486" y="3603172"/>
              <a:ext cx="225865" cy="2421604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19" name="Espace réservé du contenu 2"/>
          <p:cNvSpPr txBox="1">
            <a:spLocks/>
          </p:cNvSpPr>
          <p:nvPr/>
        </p:nvSpPr>
        <p:spPr bwMode="auto">
          <a:xfrm>
            <a:off x="3202192" y="1740996"/>
            <a:ext cx="1619487" cy="75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sz="1800" b="1" dirty="0" smtClean="0"/>
              <a:t>Counting</a:t>
            </a:r>
          </a:p>
          <a:p>
            <a:pPr algn="ctr">
              <a:buFontTx/>
              <a:buNone/>
            </a:pPr>
            <a:r>
              <a:rPr lang="fr-FR" sz="1800" b="1" dirty="0"/>
              <a:t>m</a:t>
            </a:r>
            <a:r>
              <a:rPr lang="fr-FR" sz="1800" b="1" dirty="0" smtClean="0"/>
              <a:t>ode</a:t>
            </a:r>
            <a:endParaRPr lang="en-US" sz="18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785098" y="577095"/>
            <a:ext cx="1524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Thickness: 17 </a:t>
            </a:r>
            <a:r>
              <a:rPr lang="en-US" sz="1400" smtClean="0">
                <a:solidFill>
                  <a:srgbClr val="000099"/>
                </a:solidFill>
                <a:latin typeface="Bell MT" pitchFamily="18" charset="0"/>
              </a:rPr>
              <a:t>mm</a:t>
            </a:r>
            <a:endParaRPr lang="en-US" sz="14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88006" y="1829794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3 </a:t>
            </a:r>
            <a:r>
              <a:rPr lang="en-US" sz="1400" smtClean="0">
                <a:solidFill>
                  <a:srgbClr val="000099"/>
                </a:solidFill>
                <a:latin typeface="Bell MT" pitchFamily="18" charset="0"/>
              </a:rPr>
              <a:t>mm</a:t>
            </a:r>
            <a:endParaRPr lang="en-US" sz="14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279878" y="3107818"/>
            <a:ext cx="429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Pb</a:t>
            </a:r>
            <a:endParaRPr lang="en-US" sz="14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090563" y="6231917"/>
            <a:ext cx="808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Paraffin</a:t>
            </a:r>
            <a:endParaRPr lang="en-US" sz="14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 bwMode="auto">
          <a:xfrm>
            <a:off x="3207659" y="4695066"/>
            <a:ext cx="1619487" cy="44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</a:pPr>
            <a:r>
              <a:rPr lang="en-US" sz="1800" b="1" smtClean="0"/>
              <a:t>Imaging</a:t>
            </a:r>
            <a:endParaRPr lang="en-US" sz="1800" b="1"/>
          </a:p>
        </p:txBody>
      </p:sp>
      <p:cxnSp>
        <p:nvCxnSpPr>
          <p:cNvPr id="37" name="Connecteur droit avec flèche 36"/>
          <p:cNvCxnSpPr/>
          <p:nvPr/>
        </p:nvCxnSpPr>
        <p:spPr bwMode="auto">
          <a:xfrm>
            <a:off x="699468" y="2057275"/>
            <a:ext cx="180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cxnSp>
        <p:nvCxnSpPr>
          <p:cNvPr id="38" name="Connecteur droit avec flèche 37"/>
          <p:cNvCxnSpPr/>
          <p:nvPr/>
        </p:nvCxnSpPr>
        <p:spPr bwMode="auto">
          <a:xfrm flipH="1">
            <a:off x="949668" y="2070775"/>
            <a:ext cx="180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sp>
        <p:nvSpPr>
          <p:cNvPr id="27" name="ZoneTexte 26"/>
          <p:cNvSpPr txBox="1"/>
          <p:nvPr/>
        </p:nvSpPr>
        <p:spPr>
          <a:xfrm>
            <a:off x="3102014" y="5388599"/>
            <a:ext cx="1629921" cy="584775"/>
          </a:xfrm>
          <a:prstGeom prst="rect">
            <a:avLst/>
          </a:prstGeom>
          <a:noFill/>
          <a:ln>
            <a:solidFill>
              <a:srgbClr val="E6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>
                <a:solidFill>
                  <a:srgbClr val="E60000"/>
                </a:solidFill>
                <a:latin typeface="Bell MT" pitchFamily="18" charset="0"/>
              </a:rPr>
              <a:t>Tracking</a:t>
            </a:r>
            <a:r>
              <a:rPr lang="fr-FR" sz="1600" dirty="0" smtClean="0">
                <a:solidFill>
                  <a:srgbClr val="E60000"/>
                </a:solidFill>
                <a:latin typeface="Bell MT" pitchFamily="18" charset="0"/>
              </a:rPr>
              <a:t> +</a:t>
            </a:r>
            <a:r>
              <a:rPr lang="en-US" sz="1600" dirty="0" smtClean="0">
                <a:solidFill>
                  <a:srgbClr val="E60000"/>
                </a:solidFill>
                <a:latin typeface="Bell MT" pitchFamily="18" charset="0"/>
              </a:rPr>
              <a:t>cuts in time &amp; charge</a:t>
            </a:r>
            <a:endParaRPr lang="en-US" sz="1600" dirty="0">
              <a:solidFill>
                <a:srgbClr val="E60000"/>
              </a:solidFill>
              <a:latin typeface="Bell MT" pitchFamily="18" charset="0"/>
            </a:endParaRPr>
          </a:p>
        </p:txBody>
      </p:sp>
      <p:sp>
        <p:nvSpPr>
          <p:cNvPr id="28" name="Accolade fermante 27"/>
          <p:cNvSpPr/>
          <p:nvPr/>
        </p:nvSpPr>
        <p:spPr bwMode="auto">
          <a:xfrm>
            <a:off x="2784337" y="899632"/>
            <a:ext cx="181581" cy="5400000"/>
          </a:xfrm>
          <a:prstGeom prst="rightBrace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9" name="Connecteur droit 28"/>
          <p:cNvCxnSpPr>
            <a:stCxn id="28" idx="1"/>
          </p:cNvCxnSpPr>
          <p:nvPr/>
        </p:nvCxnSpPr>
        <p:spPr bwMode="auto">
          <a:xfrm flipV="1">
            <a:off x="2965918" y="2465408"/>
            <a:ext cx="455950" cy="113422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necteur droit 29"/>
          <p:cNvCxnSpPr>
            <a:stCxn id="28" idx="1"/>
          </p:cNvCxnSpPr>
          <p:nvPr/>
        </p:nvCxnSpPr>
        <p:spPr bwMode="auto">
          <a:xfrm>
            <a:off x="2965918" y="3599632"/>
            <a:ext cx="455950" cy="106070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Connecteur droit avec flèche 31"/>
          <p:cNvCxnSpPr/>
          <p:nvPr/>
        </p:nvCxnSpPr>
        <p:spPr bwMode="auto">
          <a:xfrm>
            <a:off x="3421868" y="2476981"/>
            <a:ext cx="131006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Connecteur droit avec flèche 38"/>
          <p:cNvCxnSpPr/>
          <p:nvPr/>
        </p:nvCxnSpPr>
        <p:spPr bwMode="auto">
          <a:xfrm>
            <a:off x="3421868" y="4671916"/>
            <a:ext cx="131553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ZoneTexte 39"/>
          <p:cNvSpPr txBox="1"/>
          <p:nvPr/>
        </p:nvSpPr>
        <p:spPr>
          <a:xfrm>
            <a:off x="1220313" y="3255934"/>
            <a:ext cx="526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+</a:t>
            </a:r>
            <a:endParaRPr lang="en-US" sz="4000" b="1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31" name="Titre 1"/>
          <p:cNvSpPr txBox="1">
            <a:spLocks/>
          </p:cNvSpPr>
          <p:nvPr/>
        </p:nvSpPr>
        <p:spPr>
          <a:xfrm>
            <a:off x="-76818" y="-240"/>
            <a:ext cx="9144000" cy="621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Imaging with CEA mask</a:t>
            </a:r>
            <a:endParaRPr lang="fr-FR" sz="3200" b="1" dirty="0">
              <a:solidFill>
                <a:srgbClr val="00206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54BB32C-45C0-492D-A35B-712B8E6E2F3F}" type="slidenum">
              <a:rPr lang="fr-FR" smtClean="0">
                <a:solidFill>
                  <a:srgbClr val="002060"/>
                </a:solidFill>
              </a:rPr>
              <a:pPr/>
              <a:t>14</a:t>
            </a:fld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6" name="日期占位符 25"/>
          <p:cNvSpPr>
            <a:spLocks noGrp="1"/>
          </p:cNvSpPr>
          <p:nvPr>
            <p:ph type="dt" sz="half" idx="11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fr-FR" altLang="zh-CN" sz="1200" dirty="0" smtClean="0">
                <a:latin typeface="+mn-lt"/>
              </a:rPr>
              <a:t>21-23 March 2012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369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PROJETS\Fast Neutron Imaging\CONFERENCE\111023-30_IEEE_Meeting\ANALYSIS\Im_RUN_25_Slot\ReIma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550" y="3421566"/>
            <a:ext cx="4533901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PROJETS\Fast Neutron Imaging\CONFERENCE\111023-30_IEEE_Meeting\ANALYSIS\Im_RUN_101_Slot\ReIma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70" y="3416782"/>
            <a:ext cx="453390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PROJETS\Fast Neutron Imaging\PHOTOS\Collimateurs\DSCN037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120" y="776696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PROJETS\Fast Neutron Imaging\PHOTOS\Collimateurs\DSCN037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182" y="782418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178867" y="2317476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99"/>
                </a:solidFill>
                <a:latin typeface="Bell MT" pitchFamily="18" charset="0"/>
              </a:rPr>
              <a:t>1.5 mm</a:t>
            </a:r>
            <a:endParaRPr lang="en-US" sz="14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222407" y="1501022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99"/>
                </a:solidFill>
                <a:latin typeface="Bell MT" pitchFamily="18" charset="0"/>
              </a:rPr>
              <a:t>3 mm</a:t>
            </a:r>
            <a:endParaRPr lang="en-US" sz="14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856753" y="2317476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99"/>
                </a:solidFill>
                <a:latin typeface="Bell MT" pitchFamily="18" charset="0"/>
              </a:rPr>
              <a:t>3.5 mm</a:t>
            </a:r>
            <a:endParaRPr lang="en-US" sz="14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878525" y="1501021"/>
            <a:ext cx="601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99"/>
                </a:solidFill>
                <a:latin typeface="Bell MT" pitchFamily="18" charset="0"/>
              </a:rPr>
              <a:t>5 mm</a:t>
            </a:r>
            <a:endParaRPr lang="en-US" sz="14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979294" y="3158033"/>
            <a:ext cx="923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00099"/>
                </a:solidFill>
                <a:latin typeface="Bell MT" pitchFamily="18" charset="0"/>
                <a:sym typeface="Symbol"/>
              </a:rPr>
              <a:t></a:t>
            </a:r>
            <a:r>
              <a:rPr lang="en-US" sz="1400" smtClean="0">
                <a:solidFill>
                  <a:srgbClr val="000099"/>
                </a:solidFill>
                <a:latin typeface="Bell MT" pitchFamily="18" charset="0"/>
              </a:rPr>
              <a:t>2.5 mm</a:t>
            </a:r>
            <a:endParaRPr lang="en-US" sz="140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945682" y="467451"/>
            <a:ext cx="1524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Bell MT" pitchFamily="18" charset="0"/>
                <a:sym typeface="Symbol"/>
              </a:rPr>
              <a:t>Thickness: 17 </a:t>
            </a:r>
            <a:r>
              <a:rPr lang="en-US" sz="1400" dirty="0" smtClean="0">
                <a:latin typeface="Bell MT" pitchFamily="18" charset="0"/>
              </a:rPr>
              <a:t>mm</a:t>
            </a:r>
            <a:endParaRPr lang="en-US" sz="1400" dirty="0">
              <a:latin typeface="Bell MT" pitchFamily="18" charset="0"/>
            </a:endParaRPr>
          </a:p>
        </p:txBody>
      </p:sp>
      <p:cxnSp>
        <p:nvCxnSpPr>
          <p:cNvPr id="17" name="Connecteur droit avec flèche 16"/>
          <p:cNvCxnSpPr/>
          <p:nvPr/>
        </p:nvCxnSpPr>
        <p:spPr bwMode="auto">
          <a:xfrm>
            <a:off x="6216146" y="2271318"/>
            <a:ext cx="0" cy="18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cxnSp>
        <p:nvCxnSpPr>
          <p:cNvPr id="18" name="Connecteur droit avec flèche 17"/>
          <p:cNvCxnSpPr/>
          <p:nvPr/>
        </p:nvCxnSpPr>
        <p:spPr bwMode="auto">
          <a:xfrm flipV="1">
            <a:off x="6216146" y="2481845"/>
            <a:ext cx="0" cy="180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sp>
        <p:nvSpPr>
          <p:cNvPr id="19" name="Titre 1"/>
          <p:cNvSpPr txBox="1">
            <a:spLocks/>
          </p:cNvSpPr>
          <p:nvPr/>
        </p:nvSpPr>
        <p:spPr>
          <a:xfrm>
            <a:off x="7573" y="0"/>
            <a:ext cx="9144000" cy="621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2060"/>
                </a:solidFill>
              </a:rPr>
              <a:t>Imaging using others masks</a:t>
            </a:r>
            <a:endParaRPr lang="fr-FR" sz="3200" b="1" dirty="0">
              <a:solidFill>
                <a:srgbClr val="002060"/>
              </a:solidFill>
            </a:endParaRPr>
          </a:p>
        </p:txBody>
      </p:sp>
      <p:sp>
        <p:nvSpPr>
          <p:cNvPr id="21" name="Espace réservé du pied de page 3"/>
          <p:cNvSpPr>
            <a:spLocks noGrp="1"/>
          </p:cNvSpPr>
          <p:nvPr>
            <p:ph type="ftr" sz="quarter" idx="12"/>
          </p:nvPr>
        </p:nvSpPr>
        <p:spPr>
          <a:xfrm>
            <a:off x="2699792" y="6492875"/>
            <a:ext cx="3752056" cy="365125"/>
          </a:xfr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22" name="Espace réservé du numéro de diapositive 4"/>
          <p:cNvSpPr>
            <a:spLocks noGrp="1"/>
          </p:cNvSpPr>
          <p:nvPr>
            <p:ph type="sldNum" sz="quarter" idx="13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954BB32C-45C0-492D-A35B-712B8E6E2F3F}" type="slidenum">
              <a:rPr lang="fr-FR" smtClean="0">
                <a:solidFill>
                  <a:srgbClr val="002060"/>
                </a:solidFill>
              </a:rPr>
              <a:pPr/>
              <a:t>15</a:t>
            </a:fld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23" name="日期占位符 25"/>
          <p:cNvSpPr>
            <a:spLocks noGrp="1"/>
          </p:cNvSpPr>
          <p:nvPr>
            <p:ph type="dt" sz="half" idx="11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fr-FR" altLang="zh-CN" sz="1200" dirty="0" smtClean="0">
                <a:latin typeface="+mn-lt"/>
              </a:rPr>
              <a:t>21-23 March 2012</a:t>
            </a:r>
            <a:endParaRPr lang="en-US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357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090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Conclusion and Next step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4" name="Espace réservé du contenu 1"/>
          <p:cNvSpPr txBox="1">
            <a:spLocks/>
          </p:cNvSpPr>
          <p:nvPr/>
        </p:nvSpPr>
        <p:spPr>
          <a:xfrm>
            <a:off x="505098" y="1268760"/>
            <a:ext cx="8027342" cy="4330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Since July 2011, the detector is ready for neutron imaging data taking</a:t>
            </a: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Characteristics were studied using </a:t>
            </a:r>
            <a:r>
              <a:rPr lang="en-US" sz="2800" baseline="30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Fe and </a:t>
            </a:r>
            <a:r>
              <a:rPr lang="en-US" sz="2800" baseline="30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241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Am+Be</a:t>
            </a: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Still need to optimize the converter and the drift space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       -    Using 1mm polyethylene as converter layer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smtClean="0">
                <a:solidFill>
                  <a:srgbClr val="002060"/>
                </a:solidFill>
              </a:rPr>
              <a:t>      -    Using thin drift gap (1mm) to reduce </a:t>
            </a:r>
            <a:r>
              <a:rPr lang="en-US" sz="2000" dirty="0">
                <a:solidFill>
                  <a:srgbClr val="002060"/>
                </a:solidFill>
              </a:rPr>
              <a:t>the inaccuracy</a:t>
            </a:r>
            <a:endParaRPr lang="en-US" sz="20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2060"/>
                </a:solidFill>
              </a:rPr>
              <a:t>       Or Using thick drift gap (3cm) to get good proton track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123728" y="6492875"/>
            <a:ext cx="4256112" cy="365125"/>
          </a:xfrm>
        </p:spPr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7010400" y="6500036"/>
            <a:ext cx="2133600" cy="365125"/>
          </a:xfrm>
        </p:spPr>
        <p:txBody>
          <a:bodyPr/>
          <a:lstStyle/>
          <a:p>
            <a:fld id="{954BB32C-45C0-492D-A35B-712B8E6E2F3F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016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23728" y="1628800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 smtClean="0">
                <a:solidFill>
                  <a:schemeClr val="accent6">
                    <a:lumMod val="50000"/>
                  </a:schemeClr>
                </a:solidFill>
                <a:latin typeface="Edwardian Script ITC" pitchFamily="66" charset="0"/>
              </a:rPr>
              <a:t>Thank you!</a:t>
            </a:r>
            <a:endParaRPr lang="fr-FR" sz="9600" b="1" dirty="0">
              <a:solidFill>
                <a:schemeClr val="accent6">
                  <a:lumMod val="50000"/>
                </a:schemeClr>
              </a:solidFill>
              <a:latin typeface="Edwardian Script ITC" pitchFamily="66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899592" y="4077072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IN CHINA this work </a:t>
            </a:r>
            <a:r>
              <a:rPr lang="en-US" sz="1400" dirty="0" smtClean="0">
                <a:solidFill>
                  <a:srgbClr val="002060"/>
                </a:solidFill>
              </a:rPr>
              <a:t>is supported </a:t>
            </a:r>
            <a:r>
              <a:rPr lang="en-US" sz="1400" dirty="0">
                <a:solidFill>
                  <a:srgbClr val="002060"/>
                </a:solidFill>
              </a:rPr>
              <a:t>by the National Science Foundation </a:t>
            </a:r>
            <a:r>
              <a:rPr lang="en-US" sz="1400" dirty="0" smtClean="0">
                <a:solidFill>
                  <a:srgbClr val="002060"/>
                </a:solidFill>
              </a:rPr>
              <a:t>of </a:t>
            </a:r>
            <a:r>
              <a:rPr lang="en-US" sz="1400" dirty="0" err="1" smtClean="0">
                <a:solidFill>
                  <a:srgbClr val="002060"/>
                </a:solidFill>
              </a:rPr>
              <a:t>China,Grant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No.:10875054 and 10605011 and by the </a:t>
            </a:r>
            <a:r>
              <a:rPr lang="en-US" sz="1400" dirty="0" smtClean="0">
                <a:solidFill>
                  <a:srgbClr val="002060"/>
                </a:solidFill>
              </a:rPr>
              <a:t>Fundamental Research </a:t>
            </a:r>
            <a:r>
              <a:rPr lang="en-US" sz="1400" dirty="0">
                <a:solidFill>
                  <a:srgbClr val="002060"/>
                </a:solidFill>
              </a:rPr>
              <a:t>Funds for Central University, Grant </a:t>
            </a:r>
            <a:r>
              <a:rPr lang="en-US" sz="1400" dirty="0" err="1">
                <a:solidFill>
                  <a:srgbClr val="002060"/>
                </a:solidFill>
              </a:rPr>
              <a:t>No.lzu</a:t>
            </a:r>
            <a:r>
              <a:rPr lang="en-US" sz="1400" dirty="0">
                <a:solidFill>
                  <a:srgbClr val="002060"/>
                </a:solidFill>
              </a:rPr>
              <a:t> jbky-2010-24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IN FRANCE this work </a:t>
            </a:r>
            <a:r>
              <a:rPr lang="en-US" sz="1400" dirty="0" smtClean="0">
                <a:solidFill>
                  <a:srgbClr val="002060"/>
                </a:solidFill>
              </a:rPr>
              <a:t>is supported by </a:t>
            </a:r>
            <a:r>
              <a:rPr lang="en-US" sz="1400" dirty="0">
                <a:solidFill>
                  <a:srgbClr val="002060"/>
                </a:solidFill>
              </a:rPr>
              <a:t>the FCPPL</a:t>
            </a:r>
            <a:endParaRPr lang="fr-FR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4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0"/>
          <p:cNvGrpSpPr/>
          <p:nvPr/>
        </p:nvGrpSpPr>
        <p:grpSpPr>
          <a:xfrm>
            <a:off x="6138010" y="692697"/>
            <a:ext cx="2870711" cy="2546584"/>
            <a:chOff x="2744788" y="357188"/>
            <a:chExt cx="6399212" cy="5330825"/>
          </a:xfrm>
        </p:grpSpPr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4788" y="357188"/>
              <a:ext cx="6399212" cy="522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6" descr="C:\Program Files\Microsoft Office\MEDIA\CAGCAT10\j0285698.wm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64150" y="4357688"/>
              <a:ext cx="1236663" cy="1330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</a:rPr>
              <a:t>Micromegazs</a:t>
            </a:r>
            <a:r>
              <a:rPr lang="en-US" b="1" dirty="0" smtClean="0">
                <a:solidFill>
                  <a:srgbClr val="002060"/>
                </a:solidFill>
              </a:rPr>
              <a:t> TPC </a:t>
            </a:r>
            <a:r>
              <a:rPr lang="en-US" b="1" dirty="0">
                <a:solidFill>
                  <a:srgbClr val="002060"/>
                </a:solidFill>
              </a:rPr>
              <a:t>for ILC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31452" y="115610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accent2">
                    <a:lumMod val="75000"/>
                  </a:schemeClr>
                </a:solidFill>
              </a:rPr>
              <a:t>A TPC for ILC:</a:t>
            </a:r>
          </a:p>
        </p:txBody>
      </p:sp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75" y="1525434"/>
            <a:ext cx="1377761" cy="133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90" y="3717032"/>
            <a:ext cx="3023554" cy="2259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09" y="3753623"/>
            <a:ext cx="3024336" cy="222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773105" y="1628800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2008</a:t>
            </a:r>
            <a:r>
              <a:rPr lang="fr-FR" dirty="0"/>
              <a:t>-</a:t>
            </a:r>
            <a:r>
              <a:rPr lang="fr-FR" altLang="zh-CN" dirty="0"/>
              <a:t>2011: </a:t>
            </a:r>
            <a:r>
              <a:rPr lang="en-GB" dirty="0" smtClean="0"/>
              <a:t>7 </a:t>
            </a:r>
            <a:r>
              <a:rPr lang="fr-FR" altLang="zh-CN" dirty="0" smtClean="0"/>
              <a:t> </a:t>
            </a:r>
            <a:r>
              <a:rPr lang="fr-FR" altLang="zh-CN" dirty="0" err="1"/>
              <a:t>different</a:t>
            </a:r>
            <a:r>
              <a:rPr lang="fr-FR" altLang="zh-CN" dirty="0"/>
              <a:t> </a:t>
            </a:r>
            <a:r>
              <a:rPr lang="en-GB" dirty="0" smtClean="0"/>
              <a:t>modules have been tested at DESY, </a:t>
            </a:r>
            <a:r>
              <a:rPr lang="fr-FR" altLang="zh-CN" dirty="0" smtClean="0"/>
              <a:t>one </a:t>
            </a:r>
            <a:r>
              <a:rPr lang="fr-FR" altLang="zh-CN" dirty="0" err="1" smtClean="0"/>
              <a:t>at</a:t>
            </a:r>
            <a:r>
              <a:rPr lang="fr-FR" altLang="zh-CN" dirty="0" smtClean="0"/>
              <a:t> a time</a:t>
            </a:r>
          </a:p>
          <a:p>
            <a:r>
              <a:rPr lang="fr-FR" altLang="zh-CN" dirty="0" smtClean="0"/>
              <a:t>2012: 7 </a:t>
            </a:r>
            <a:r>
              <a:rPr lang="fr-FR" altLang="zh-CN" dirty="0" err="1" smtClean="0"/>
              <a:t>fully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integrated</a:t>
            </a:r>
            <a:r>
              <a:rPr lang="fr-FR" altLang="zh-CN" dirty="0" smtClean="0"/>
              <a:t> modules </a:t>
            </a:r>
            <a:r>
              <a:rPr lang="fr-FR" altLang="zh-CN" dirty="0" err="1" smtClean="0"/>
              <a:t>will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be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tested</a:t>
            </a:r>
            <a:r>
              <a:rPr lang="fr-FR" altLang="zh-CN" dirty="0" smtClean="0"/>
              <a:t> </a:t>
            </a:r>
            <a:r>
              <a:rPr lang="fr-FR" altLang="zh-CN" dirty="0" err="1" smtClean="0"/>
              <a:t>at</a:t>
            </a:r>
            <a:r>
              <a:rPr lang="fr-FR" altLang="zh-CN" dirty="0" smtClean="0"/>
              <a:t> DESY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740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35" y="3541619"/>
            <a:ext cx="2967720" cy="232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2" y="1107530"/>
            <a:ext cx="3388601" cy="229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130967" y="764704"/>
            <a:ext cx="1962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Uniformity</a:t>
            </a:r>
            <a:r>
              <a:rPr lang="fr-FR" dirty="0"/>
              <a:t> (B = 0T)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79512" y="6083504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Resolution as a function of drift distance (B=1T)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179512" y="3284984"/>
            <a:ext cx="4104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Average charge by row using cosmic-ray events</a:t>
            </a:r>
            <a:endParaRPr lang="fr-FR" sz="1600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436" y="3561620"/>
            <a:ext cx="2852492" cy="237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28" y="4677608"/>
            <a:ext cx="218823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678396" y="116632"/>
            <a:ext cx="7931224" cy="706090"/>
          </a:xfrm>
        </p:spPr>
        <p:txBody>
          <a:bodyPr/>
          <a:lstStyle/>
          <a:p>
            <a:r>
              <a:rPr lang="en-US" b="1" dirty="0" err="1" smtClean="0">
                <a:solidFill>
                  <a:srgbClr val="002060"/>
                </a:solidFill>
              </a:rPr>
              <a:t>Micromegas</a:t>
            </a:r>
            <a:r>
              <a:rPr lang="en-US" b="1" dirty="0" smtClean="0">
                <a:solidFill>
                  <a:srgbClr val="002060"/>
                </a:solidFill>
              </a:rPr>
              <a:t> TPC </a:t>
            </a:r>
            <a:r>
              <a:rPr lang="en-US" b="1" dirty="0">
                <a:solidFill>
                  <a:srgbClr val="002060"/>
                </a:solidFill>
              </a:rPr>
              <a:t>for ILC</a:t>
            </a:r>
            <a:endParaRPr lang="fr-FR" dirty="0"/>
          </a:p>
        </p:txBody>
      </p:sp>
      <p:pic>
        <p:nvPicPr>
          <p:cNvPr id="19" name="Picture 2" descr="D:\PROJETS\TPC\MESURES\081208-11_LP_BeamTestsMagnet_DESY\Pictures\081209_LowDrift_500ns_Animation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764704"/>
            <a:ext cx="3515444" cy="272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6872939" y="384121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av. thickness  is less than 0.2 X</a:t>
            </a:r>
            <a:r>
              <a:rPr lang="en-GB" baseline="-25000" dirty="0" smtClean="0"/>
              <a:t>o</a:t>
            </a:r>
            <a:endParaRPr lang="fr-FR" baseline="-25000" dirty="0"/>
          </a:p>
        </p:txBody>
      </p:sp>
    </p:spTree>
    <p:extLst>
      <p:ext uri="{BB962C8B-B14F-4D97-AF65-F5344CB8AC3E}">
        <p14:creationId xmlns:p14="http://schemas.microsoft.com/office/powerpoint/2010/main" val="217097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4316413" cy="369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3101" y="260648"/>
            <a:ext cx="7931224" cy="70609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Fast Neutron Imaging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94771" y="1052736"/>
            <a:ext cx="72728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CN" sz="2800" b="1" dirty="0" err="1" smtClean="0">
                <a:solidFill>
                  <a:schemeClr val="accent2">
                    <a:lumMod val="75000"/>
                  </a:schemeClr>
                </a:solidFill>
              </a:rPr>
              <a:t>Within</a:t>
            </a:r>
            <a:r>
              <a:rPr lang="zh-CN" altLang="fr-F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altLang="zh-CN" sz="2800" b="1" dirty="0" smtClean="0">
                <a:solidFill>
                  <a:schemeClr val="accent2">
                    <a:lumMod val="75000"/>
                  </a:schemeClr>
                </a:solidFill>
              </a:rPr>
              <a:t>FCPPL</a:t>
            </a:r>
            <a:r>
              <a:rPr lang="en-US" altLang="zh-CN" sz="2800" b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 application to Fast Neutron Imaging with Lanzhou University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306225" y="5653697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1. R&amp;D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of Fast Neutron Imaging detector based on Bulk-</a:t>
            </a:r>
            <a:r>
              <a:rPr lang="en-US" sz="1400" b="1" dirty="0" err="1">
                <a:solidFill>
                  <a:schemeClr val="accent6">
                    <a:lumMod val="75000"/>
                  </a:schemeClr>
                </a:solidFill>
              </a:rPr>
              <a:t>Micromegas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Mini-TPC , </a:t>
            </a:r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</a:rPr>
              <a:t>Huaya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</a:rPr>
              <a:t>Shen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, 4</a:t>
            </a:r>
            <a:r>
              <a:rPr lang="en-US" sz="1400" b="1" baseline="30000" dirty="0" smtClean="0">
                <a:solidFill>
                  <a:schemeClr val="accent6">
                    <a:lumMod val="75000"/>
                  </a:schemeClr>
                </a:solidFill>
              </a:rPr>
              <a:t>th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 FCPPL, Shandong</a:t>
            </a:r>
          </a:p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. R&amp;D of a Fast-Neutron Imaging Detector Based on Bulk-</a:t>
            </a:r>
            <a:r>
              <a:rPr lang="en-US" sz="1400" b="1" dirty="0" err="1">
                <a:solidFill>
                  <a:schemeClr val="accent6">
                    <a:lumMod val="75000"/>
                  </a:schemeClr>
                </a:solidFill>
              </a:rPr>
              <a:t>Micromegas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TPC, David </a:t>
            </a:r>
            <a:r>
              <a:rPr lang="en-US" sz="1400" b="1" dirty="0" err="1" smtClean="0">
                <a:solidFill>
                  <a:schemeClr val="accent6">
                    <a:lumMod val="75000"/>
                  </a:schemeClr>
                </a:solidFill>
              </a:rPr>
              <a:t>Attié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2011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IEEE Nuclear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Science </a:t>
            </a: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</a:rPr>
              <a:t>Symposium and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Medical Imaging Conference</a:t>
            </a:r>
          </a:p>
          <a:p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7704" y="29249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Lanzhou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5636" y="37170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Sichuan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59267" y="2478668"/>
            <a:ext cx="280831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Distance: 800km</a:t>
            </a:r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sz="800" dirty="0" smtClean="0"/>
          </a:p>
          <a:p>
            <a:r>
              <a:rPr lang="en-US" altLang="zh-CN" sz="2000" b="1" dirty="0" smtClean="0">
                <a:solidFill>
                  <a:schemeClr val="accent2">
                    <a:lumMod val="75000"/>
                  </a:schemeClr>
                </a:solidFill>
              </a:rPr>
              <a:t>Data taking: </a:t>
            </a:r>
          </a:p>
          <a:p>
            <a:r>
              <a:rPr lang="en-US" baseline="30000" dirty="0" smtClean="0"/>
              <a:t>      241</a:t>
            </a:r>
            <a:r>
              <a:rPr lang="en-US" dirty="0" smtClean="0"/>
              <a:t>Am-</a:t>
            </a:r>
            <a:r>
              <a:rPr lang="en-US" baseline="30000" dirty="0" smtClean="0"/>
              <a:t>9</a:t>
            </a:r>
            <a:r>
              <a:rPr lang="en-US" dirty="0" smtClean="0"/>
              <a:t>Be source</a:t>
            </a:r>
            <a:endParaRPr lang="en-US" altLang="zh-CN" dirty="0" smtClean="0"/>
          </a:p>
          <a:p>
            <a:r>
              <a:rPr lang="en-US" altLang="zh-CN" dirty="0" smtClean="0"/>
              <a:t>    14MeV Neutron beam</a:t>
            </a:r>
          </a:p>
          <a:p>
            <a:endParaRPr lang="zh-CN" altLang="en-US" dirty="0"/>
          </a:p>
        </p:txBody>
      </p:sp>
      <p:pic>
        <p:nvPicPr>
          <p:cNvPr id="3" name="Picture 2" descr="H:\Chine2011\P1020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38" y="1864578"/>
            <a:ext cx="1800147" cy="135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0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PROJETS\Fast Neutron Imaging\DATA\GIF_RUN029\selection2\RUN029_animated2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410" y="3906069"/>
            <a:ext cx="1800000" cy="271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9" name="Connecteur droit avec flèche 118"/>
          <p:cNvCxnSpPr/>
          <p:nvPr/>
        </p:nvCxnSpPr>
        <p:spPr bwMode="auto">
          <a:xfrm flipH="1">
            <a:off x="344825" y="3839513"/>
            <a:ext cx="1728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0" name="Connecteur droit avec flèche 49"/>
          <p:cNvCxnSpPr/>
          <p:nvPr/>
        </p:nvCxnSpPr>
        <p:spPr bwMode="auto">
          <a:xfrm flipV="1">
            <a:off x="215576" y="3883888"/>
            <a:ext cx="0" cy="26444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1674346" y="2485639"/>
            <a:ext cx="4712842" cy="8646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</a:rPr>
              <a:t>gas</a:t>
            </a:r>
          </a:p>
        </p:txBody>
      </p:sp>
      <p:sp>
        <p:nvSpPr>
          <p:cNvPr id="5130" name="Triangle rectangle 5129"/>
          <p:cNvSpPr/>
          <p:nvPr/>
        </p:nvSpPr>
        <p:spPr bwMode="auto">
          <a:xfrm rot="16200000">
            <a:off x="3951327" y="2648998"/>
            <a:ext cx="596541" cy="586604"/>
          </a:xfrm>
          <a:prstGeom prst="rtTriangle">
            <a:avLst/>
          </a:prstGeom>
          <a:pattFill prst="lgConfetti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58" name="Groupe 157"/>
          <p:cNvGrpSpPr/>
          <p:nvPr/>
        </p:nvGrpSpPr>
        <p:grpSpPr>
          <a:xfrm>
            <a:off x="790153" y="3042484"/>
            <a:ext cx="7689198" cy="889663"/>
            <a:chOff x="920785" y="2596158"/>
            <a:chExt cx="7689198" cy="889663"/>
          </a:xfrm>
        </p:grpSpPr>
        <p:sp>
          <p:nvSpPr>
            <p:cNvPr id="34" name="Rectangle 33"/>
            <p:cNvSpPr/>
            <p:nvPr/>
          </p:nvSpPr>
          <p:spPr bwMode="auto">
            <a:xfrm>
              <a:off x="2155443" y="2693341"/>
              <a:ext cx="62008" cy="14180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920785" y="2596158"/>
              <a:ext cx="7296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latin typeface="Bell MT" pitchFamily="18" charset="0"/>
                </a:rPr>
                <a:t>128 µm</a:t>
              </a:r>
              <a:endParaRPr lang="en-US" sz="1400">
                <a:latin typeface="Bell MT" pitchFamily="18" charset="0"/>
              </a:endParaRPr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7840220" y="2600748"/>
              <a:ext cx="7697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Bell MT" pitchFamily="18" charset="0"/>
                </a:rPr>
                <a:t>HV</a:t>
              </a:r>
              <a:r>
                <a:rPr lang="en-US" sz="1600" baseline="-25000" smtClean="0">
                  <a:latin typeface="Bell MT" pitchFamily="18" charset="0"/>
                </a:rPr>
                <a:t>mesh</a:t>
              </a:r>
              <a:endParaRPr lang="en-US" sz="1600" baseline="-25000">
                <a:latin typeface="Bell MT" pitchFamily="18" charset="0"/>
              </a:endParaRPr>
            </a:p>
          </p:txBody>
        </p:sp>
        <p:grpSp>
          <p:nvGrpSpPr>
            <p:cNvPr id="73" name="Groupe 72"/>
            <p:cNvGrpSpPr/>
            <p:nvPr/>
          </p:nvGrpSpPr>
          <p:grpSpPr>
            <a:xfrm>
              <a:off x="7447660" y="2735320"/>
              <a:ext cx="495098" cy="750501"/>
              <a:chOff x="1673420" y="2039483"/>
              <a:chExt cx="632717" cy="1282307"/>
            </a:xfrm>
          </p:grpSpPr>
          <p:cxnSp>
            <p:nvCxnSpPr>
              <p:cNvPr id="74" name="Connecteur droit 73"/>
              <p:cNvCxnSpPr/>
              <p:nvPr/>
            </p:nvCxnSpPr>
            <p:spPr bwMode="auto">
              <a:xfrm>
                <a:off x="1798565" y="2039483"/>
                <a:ext cx="855" cy="670307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5" name="Triangle isocèle 74"/>
              <p:cNvSpPr/>
              <p:nvPr/>
            </p:nvSpPr>
            <p:spPr bwMode="auto">
              <a:xfrm rot="10800000">
                <a:off x="1673420" y="2729566"/>
                <a:ext cx="252000" cy="180000"/>
              </a:xfrm>
              <a:prstGeom prst="triangle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cxnSp>
            <p:nvCxnSpPr>
              <p:cNvPr id="76" name="Connecteur droit 75"/>
              <p:cNvCxnSpPr/>
              <p:nvPr/>
            </p:nvCxnSpPr>
            <p:spPr bwMode="auto">
              <a:xfrm>
                <a:off x="1799419" y="2889789"/>
                <a:ext cx="220" cy="432001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77" name="Connecteur droit 76"/>
              <p:cNvCxnSpPr/>
              <p:nvPr/>
            </p:nvCxnSpPr>
            <p:spPr bwMode="auto">
              <a:xfrm>
                <a:off x="2047057" y="2819566"/>
                <a:ext cx="259080" cy="0"/>
              </a:xfrm>
              <a:prstGeom prst="line">
                <a:avLst/>
              </a:prstGeom>
              <a:solidFill>
                <a:schemeClr val="accent1"/>
              </a:solidFill>
              <a:ln w="635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Connecteur droit 77"/>
              <p:cNvCxnSpPr/>
              <p:nvPr/>
            </p:nvCxnSpPr>
            <p:spPr bwMode="auto">
              <a:xfrm>
                <a:off x="1808519" y="2484910"/>
                <a:ext cx="36000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Connecteur droit 78"/>
              <p:cNvCxnSpPr/>
              <p:nvPr/>
            </p:nvCxnSpPr>
            <p:spPr bwMode="auto">
              <a:xfrm>
                <a:off x="2177734" y="2482856"/>
                <a:ext cx="0" cy="2880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Connecteur droit 79"/>
              <p:cNvCxnSpPr/>
              <p:nvPr/>
            </p:nvCxnSpPr>
            <p:spPr bwMode="auto">
              <a:xfrm>
                <a:off x="2177734" y="2822672"/>
                <a:ext cx="0" cy="2880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1" name="Connecteur droit 80"/>
              <p:cNvCxnSpPr/>
              <p:nvPr/>
            </p:nvCxnSpPr>
            <p:spPr bwMode="auto">
              <a:xfrm flipH="1">
                <a:off x="1809397" y="3110609"/>
                <a:ext cx="360000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7" name="Rectangle 46"/>
            <p:cNvSpPr/>
            <p:nvPr/>
          </p:nvSpPr>
          <p:spPr bwMode="auto">
            <a:xfrm>
              <a:off x="5276596" y="2693507"/>
              <a:ext cx="62008" cy="14180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5723017" y="2693071"/>
              <a:ext cx="62008" cy="14180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169731" y="2693507"/>
              <a:ext cx="62008" cy="14180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599509" y="2693376"/>
              <a:ext cx="62008" cy="14180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3045930" y="2693565"/>
              <a:ext cx="62008" cy="14180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3492351" y="2691253"/>
              <a:ext cx="62008" cy="14180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3938772" y="2691442"/>
              <a:ext cx="62008" cy="14180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4385193" y="2694132"/>
              <a:ext cx="62008" cy="14180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4831614" y="2693696"/>
              <a:ext cx="62008" cy="141806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 bwMode="auto">
            <a:xfrm>
              <a:off x="1847765" y="2733594"/>
              <a:ext cx="465057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Connecteur droit avec flèche 58"/>
            <p:cNvCxnSpPr/>
            <p:nvPr/>
          </p:nvCxnSpPr>
          <p:spPr bwMode="auto">
            <a:xfrm>
              <a:off x="1849637" y="2720092"/>
              <a:ext cx="0" cy="11911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med" len="sm"/>
              <a:tailEnd type="stealth" w="med" len="sm"/>
            </a:ln>
            <a:effectLst/>
          </p:spPr>
        </p:cxnSp>
        <p:cxnSp>
          <p:nvCxnSpPr>
            <p:cNvPr id="65" name="Connecteur droit avec flèche 64"/>
            <p:cNvCxnSpPr/>
            <p:nvPr/>
          </p:nvCxnSpPr>
          <p:spPr bwMode="auto">
            <a:xfrm flipV="1">
              <a:off x="6500217" y="2728668"/>
              <a:ext cx="12401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/>
            </a:ln>
            <a:effectLst/>
          </p:spPr>
        </p:cxnSp>
        <p:cxnSp>
          <p:nvCxnSpPr>
            <p:cNvPr id="84" name="Connecteur droit avec flèche 83"/>
            <p:cNvCxnSpPr/>
            <p:nvPr/>
          </p:nvCxnSpPr>
          <p:spPr bwMode="auto">
            <a:xfrm>
              <a:off x="6404396" y="2715165"/>
              <a:ext cx="0" cy="11911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arrow" w="med" len="sm"/>
              <a:tailEnd type="none" w="med" len="sm"/>
            </a:ln>
            <a:effectLst/>
          </p:spPr>
        </p:cxnSp>
        <p:sp>
          <p:nvSpPr>
            <p:cNvPr id="86" name="ZoneTexte 85"/>
            <p:cNvSpPr txBox="1"/>
            <p:nvPr/>
          </p:nvSpPr>
          <p:spPr>
            <a:xfrm>
              <a:off x="6200735" y="3160563"/>
              <a:ext cx="12763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rgbClr val="C00000"/>
                  </a:solidFill>
                  <a:latin typeface="Bell MT" pitchFamily="18" charset="0"/>
                </a:rPr>
                <a:t>E</a:t>
              </a:r>
              <a:r>
                <a:rPr lang="en-US" sz="1200" baseline="-25000" smtClean="0">
                  <a:solidFill>
                    <a:srgbClr val="C00000"/>
                  </a:solidFill>
                  <a:latin typeface="Bell MT" pitchFamily="18" charset="0"/>
                </a:rPr>
                <a:t>amp</a:t>
              </a:r>
              <a:r>
                <a:rPr lang="en-US" sz="1200" smtClean="0">
                  <a:solidFill>
                    <a:srgbClr val="C00000"/>
                  </a:solidFill>
                  <a:latin typeface="Bell MT" pitchFamily="18" charset="0"/>
                </a:rPr>
                <a:t> ~ 30 kV/cm</a:t>
              </a:r>
              <a:endParaRPr lang="en-US" sz="1200" baseline="-25000">
                <a:solidFill>
                  <a:srgbClr val="C00000"/>
                </a:solidFill>
                <a:latin typeface="Bell MT" pitchFamily="18" charset="0"/>
              </a:endParaRPr>
            </a:p>
          </p:txBody>
        </p:sp>
      </p:grp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002060"/>
                </a:solidFill>
                <a:effectLst/>
                <a:latin typeface="+mj-lt"/>
              </a:rPr>
              <a:t>Micromegas</a:t>
            </a:r>
            <a:r>
              <a:rPr lang="en-US" sz="2400" b="1" dirty="0" smtClean="0">
                <a:solidFill>
                  <a:srgbClr val="002060"/>
                </a:solidFill>
                <a:effectLst/>
                <a:latin typeface="+mj-lt"/>
              </a:rPr>
              <a:t> TPC for neutron imaging</a:t>
            </a:r>
            <a:endParaRPr lang="en-US" sz="2400" b="1" dirty="0">
              <a:solidFill>
                <a:srgbClr val="002060"/>
              </a:solidFill>
              <a:effectLst/>
              <a:latin typeface="+mj-lt"/>
            </a:endParaRPr>
          </a:p>
        </p:txBody>
      </p:sp>
      <p:pic>
        <p:nvPicPr>
          <p:cNvPr id="52" name="Picture 4" descr="D:\PROJETS\Fast Neutron Imaging\PHOTOS\Detecteur\Circuit 01-1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8801" y="4008322"/>
            <a:ext cx="231863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" descr="D:\PROJETS\Fast Neutron Imaging\PHOTOS\Detecteur\Bulk circuit 01-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2464" y="4006869"/>
            <a:ext cx="2207801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e 100"/>
          <p:cNvGrpSpPr/>
          <p:nvPr/>
        </p:nvGrpSpPr>
        <p:grpSpPr>
          <a:xfrm>
            <a:off x="1717133" y="3250457"/>
            <a:ext cx="4650577" cy="319630"/>
            <a:chOff x="1847765" y="2804131"/>
            <a:chExt cx="4650577" cy="319630"/>
          </a:xfrm>
        </p:grpSpPr>
        <p:sp>
          <p:nvSpPr>
            <p:cNvPr id="9" name="Rectangle 8"/>
            <p:cNvSpPr/>
            <p:nvPr/>
          </p:nvSpPr>
          <p:spPr bwMode="auto">
            <a:xfrm>
              <a:off x="1847765" y="2840149"/>
              <a:ext cx="4650577" cy="28361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979014" y="2805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202139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2425263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648387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871512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3094636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3317760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3540885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764009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987133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210258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433382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656506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879631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102755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5325879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5549004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5772128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5995252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6218377" y="2804131"/>
              <a:ext cx="186023" cy="28361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cxnSp>
        <p:nvCxnSpPr>
          <p:cNvPr id="8" name="Connecteur droit 7"/>
          <p:cNvCxnSpPr/>
          <p:nvPr/>
        </p:nvCxnSpPr>
        <p:spPr bwMode="auto">
          <a:xfrm>
            <a:off x="1712446" y="2573814"/>
            <a:ext cx="4650577" cy="0"/>
          </a:xfrm>
          <a:prstGeom prst="line">
            <a:avLst/>
          </a:prstGeom>
          <a:solidFill>
            <a:schemeClr val="accent1"/>
          </a:solidFill>
          <a:ln w="63500" cap="flat" cmpd="tri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120" name="Groupe 5119"/>
          <p:cNvGrpSpPr/>
          <p:nvPr/>
        </p:nvGrpSpPr>
        <p:grpSpPr>
          <a:xfrm>
            <a:off x="812596" y="2485639"/>
            <a:ext cx="7621871" cy="694281"/>
            <a:chOff x="943228" y="2039313"/>
            <a:chExt cx="7621871" cy="694281"/>
          </a:xfrm>
        </p:grpSpPr>
        <p:sp>
          <p:nvSpPr>
            <p:cNvPr id="37" name="ZoneTexte 36"/>
            <p:cNvSpPr txBox="1"/>
            <p:nvPr/>
          </p:nvSpPr>
          <p:spPr>
            <a:xfrm>
              <a:off x="943228" y="2300911"/>
              <a:ext cx="6912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latin typeface="Bell MT" pitchFamily="18" charset="0"/>
                </a:rPr>
                <a:t>10 mm</a:t>
              </a:r>
              <a:endParaRPr lang="en-US" sz="1400">
                <a:latin typeface="Bell MT" pitchFamily="18" charset="0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7840221" y="2039313"/>
              <a:ext cx="7248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>
                  <a:latin typeface="Bell MT" pitchFamily="18" charset="0"/>
                </a:rPr>
                <a:t>HV</a:t>
              </a:r>
              <a:r>
                <a:rPr lang="en-US" sz="1600" baseline="-25000" smtClean="0">
                  <a:latin typeface="Bell MT" pitchFamily="18" charset="0"/>
                </a:rPr>
                <a:t>drift</a:t>
              </a:r>
              <a:endParaRPr lang="en-US" sz="1600" baseline="-25000">
                <a:latin typeface="Bell MT" pitchFamily="18" charset="0"/>
              </a:endParaRPr>
            </a:p>
          </p:txBody>
        </p:sp>
        <p:cxnSp>
          <p:nvCxnSpPr>
            <p:cNvPr id="10" name="Connecteur droit 9"/>
            <p:cNvCxnSpPr/>
            <p:nvPr/>
          </p:nvCxnSpPr>
          <p:spPr bwMode="auto">
            <a:xfrm>
              <a:off x="1849640" y="2205529"/>
              <a:ext cx="465057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Connecteur droit avec flèche 32"/>
            <p:cNvCxnSpPr/>
            <p:nvPr/>
          </p:nvCxnSpPr>
          <p:spPr bwMode="auto">
            <a:xfrm>
              <a:off x="1849640" y="2205529"/>
              <a:ext cx="0" cy="52806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med" len="sm"/>
              <a:tailEnd type="stealth" w="med" len="sm"/>
            </a:ln>
            <a:effectLst/>
          </p:spPr>
        </p:cxnSp>
        <p:cxnSp>
          <p:nvCxnSpPr>
            <p:cNvPr id="41" name="Connecteur droit avec flèche 40"/>
            <p:cNvCxnSpPr/>
            <p:nvPr/>
          </p:nvCxnSpPr>
          <p:spPr bwMode="auto">
            <a:xfrm>
              <a:off x="6500217" y="2205529"/>
              <a:ext cx="12401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/>
            </a:ln>
            <a:effectLst/>
          </p:spPr>
        </p:cxnSp>
        <p:cxnSp>
          <p:nvCxnSpPr>
            <p:cNvPr id="83" name="Connecteur droit avec flèche 82"/>
            <p:cNvCxnSpPr/>
            <p:nvPr/>
          </p:nvCxnSpPr>
          <p:spPr bwMode="auto">
            <a:xfrm>
              <a:off x="6404400" y="2200602"/>
              <a:ext cx="0" cy="52806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arrow" w="med" len="sm"/>
              <a:tailEnd type="none" w="med" len="sm"/>
            </a:ln>
            <a:effectLst/>
          </p:spPr>
        </p:cxnSp>
        <p:sp>
          <p:nvSpPr>
            <p:cNvPr id="85" name="ZoneTexte 84"/>
            <p:cNvSpPr txBox="1"/>
            <p:nvPr/>
          </p:nvSpPr>
          <p:spPr>
            <a:xfrm>
              <a:off x="6399025" y="2260575"/>
              <a:ext cx="12843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rgbClr val="C00000"/>
                  </a:solidFill>
                  <a:latin typeface="Bell MT" pitchFamily="18" charset="0"/>
                </a:rPr>
                <a:t>E</a:t>
              </a:r>
              <a:r>
                <a:rPr lang="en-US" sz="1200" baseline="-25000" smtClean="0">
                  <a:solidFill>
                    <a:srgbClr val="C00000"/>
                  </a:solidFill>
                  <a:latin typeface="Bell MT" pitchFamily="18" charset="0"/>
                </a:rPr>
                <a:t>drift</a:t>
              </a:r>
              <a:r>
                <a:rPr lang="en-US" sz="1200" smtClean="0">
                  <a:solidFill>
                    <a:srgbClr val="C00000"/>
                  </a:solidFill>
                  <a:latin typeface="Bell MT" pitchFamily="18" charset="0"/>
                </a:rPr>
                <a:t> ~ 200 V/cm</a:t>
              </a:r>
              <a:endParaRPr lang="en-US" sz="1200" baseline="-25000">
                <a:solidFill>
                  <a:srgbClr val="C00000"/>
                </a:solidFill>
                <a:latin typeface="Bell MT" pitchFamily="18" charset="0"/>
              </a:endParaRPr>
            </a:p>
          </p:txBody>
        </p:sp>
      </p:grpSp>
      <p:grpSp>
        <p:nvGrpSpPr>
          <p:cNvPr id="90" name="Groupe 89"/>
          <p:cNvGrpSpPr/>
          <p:nvPr/>
        </p:nvGrpSpPr>
        <p:grpSpPr>
          <a:xfrm>
            <a:off x="2297741" y="3281473"/>
            <a:ext cx="495098" cy="1035085"/>
            <a:chOff x="1673420" y="1573019"/>
            <a:chExt cx="632717" cy="1768548"/>
          </a:xfrm>
        </p:grpSpPr>
        <p:cxnSp>
          <p:nvCxnSpPr>
            <p:cNvPr id="91" name="Connecteur droit 90"/>
            <p:cNvCxnSpPr/>
            <p:nvPr/>
          </p:nvCxnSpPr>
          <p:spPr bwMode="auto">
            <a:xfrm>
              <a:off x="1797106" y="1573019"/>
              <a:ext cx="0" cy="115654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2" name="Triangle isocèle 91"/>
            <p:cNvSpPr/>
            <p:nvPr/>
          </p:nvSpPr>
          <p:spPr bwMode="auto">
            <a:xfrm rot="10800000">
              <a:off x="1673420" y="2729566"/>
              <a:ext cx="252000" cy="180000"/>
            </a:xfrm>
            <a:prstGeom prst="triangl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93" name="Connecteur droit 92"/>
            <p:cNvCxnSpPr>
              <a:stCxn id="92" idx="0"/>
            </p:cNvCxnSpPr>
            <p:nvPr/>
          </p:nvCxnSpPr>
          <p:spPr bwMode="auto">
            <a:xfrm>
              <a:off x="1799420" y="2909566"/>
              <a:ext cx="220" cy="43200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94" name="Connecteur droit 93"/>
            <p:cNvCxnSpPr/>
            <p:nvPr/>
          </p:nvCxnSpPr>
          <p:spPr bwMode="auto">
            <a:xfrm>
              <a:off x="2047057" y="2819566"/>
              <a:ext cx="259080" cy="0"/>
            </a:xfrm>
            <a:prstGeom prst="line">
              <a:avLst/>
            </a:prstGeom>
            <a:solidFill>
              <a:schemeClr val="accent1"/>
            </a:solidFill>
            <a:ln w="635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Connecteur droit 94"/>
            <p:cNvCxnSpPr/>
            <p:nvPr/>
          </p:nvCxnSpPr>
          <p:spPr bwMode="auto">
            <a:xfrm>
              <a:off x="1808518" y="2504688"/>
              <a:ext cx="360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Connecteur droit 95"/>
            <p:cNvCxnSpPr/>
            <p:nvPr/>
          </p:nvCxnSpPr>
          <p:spPr bwMode="auto">
            <a:xfrm>
              <a:off x="2177734" y="2502634"/>
              <a:ext cx="0" cy="288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Connecteur droit 96"/>
            <p:cNvCxnSpPr/>
            <p:nvPr/>
          </p:nvCxnSpPr>
          <p:spPr bwMode="auto">
            <a:xfrm>
              <a:off x="2177734" y="2842448"/>
              <a:ext cx="0" cy="2880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Connecteur droit 97"/>
            <p:cNvCxnSpPr/>
            <p:nvPr/>
          </p:nvCxnSpPr>
          <p:spPr bwMode="auto">
            <a:xfrm flipH="1">
              <a:off x="1809397" y="3130386"/>
              <a:ext cx="360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0" name="Groupe 99"/>
          <p:cNvGrpSpPr/>
          <p:nvPr/>
        </p:nvGrpSpPr>
        <p:grpSpPr>
          <a:xfrm>
            <a:off x="2190526" y="2157918"/>
            <a:ext cx="3778200" cy="264679"/>
            <a:chOff x="2321158" y="1819542"/>
            <a:chExt cx="3778200" cy="264679"/>
          </a:xfrm>
        </p:grpSpPr>
        <p:sp>
          <p:nvSpPr>
            <p:cNvPr id="60" name="Rectangle 59"/>
            <p:cNvSpPr/>
            <p:nvPr/>
          </p:nvSpPr>
          <p:spPr bwMode="auto">
            <a:xfrm>
              <a:off x="2321158" y="1819562"/>
              <a:ext cx="3778200" cy="264659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ell MT" pitchFamily="18" charset="0"/>
                </a:rPr>
                <a:t>Wax</a:t>
              </a:r>
            </a:p>
          </p:txBody>
        </p:sp>
        <p:cxnSp>
          <p:nvCxnSpPr>
            <p:cNvPr id="89" name="Connecteur droit 88"/>
            <p:cNvCxnSpPr/>
            <p:nvPr/>
          </p:nvCxnSpPr>
          <p:spPr bwMode="auto">
            <a:xfrm>
              <a:off x="3410771" y="1819562"/>
              <a:ext cx="0" cy="2560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Connecteur droit 101"/>
            <p:cNvCxnSpPr/>
            <p:nvPr/>
          </p:nvCxnSpPr>
          <p:spPr bwMode="auto">
            <a:xfrm>
              <a:off x="3563171" y="1819558"/>
              <a:ext cx="0" cy="2560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Connecteur droit 102"/>
            <p:cNvCxnSpPr/>
            <p:nvPr/>
          </p:nvCxnSpPr>
          <p:spPr bwMode="auto">
            <a:xfrm>
              <a:off x="3933291" y="1819554"/>
              <a:ext cx="0" cy="2560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Connecteur droit 103"/>
            <p:cNvCxnSpPr/>
            <p:nvPr/>
          </p:nvCxnSpPr>
          <p:spPr bwMode="auto">
            <a:xfrm>
              <a:off x="4303411" y="1819550"/>
              <a:ext cx="0" cy="2560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Connecteur droit 104"/>
            <p:cNvCxnSpPr/>
            <p:nvPr/>
          </p:nvCxnSpPr>
          <p:spPr bwMode="auto">
            <a:xfrm>
              <a:off x="4673531" y="1819546"/>
              <a:ext cx="0" cy="2560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Connecteur droit 105"/>
            <p:cNvCxnSpPr/>
            <p:nvPr/>
          </p:nvCxnSpPr>
          <p:spPr bwMode="auto">
            <a:xfrm>
              <a:off x="4825931" y="1819542"/>
              <a:ext cx="0" cy="2560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9" name="Groupe 108"/>
          <p:cNvGrpSpPr/>
          <p:nvPr/>
        </p:nvGrpSpPr>
        <p:grpSpPr>
          <a:xfrm>
            <a:off x="2190522" y="1874878"/>
            <a:ext cx="3778200" cy="264679"/>
            <a:chOff x="2321158" y="1819542"/>
            <a:chExt cx="3778200" cy="264679"/>
          </a:xfrm>
        </p:grpSpPr>
        <p:sp>
          <p:nvSpPr>
            <p:cNvPr id="110" name="Rectangle 109"/>
            <p:cNvSpPr/>
            <p:nvPr/>
          </p:nvSpPr>
          <p:spPr bwMode="auto">
            <a:xfrm>
              <a:off x="2321158" y="1819562"/>
              <a:ext cx="3778200" cy="26465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Bell MT" pitchFamily="18" charset="0"/>
                </a:rPr>
                <a:t>Pb</a:t>
              </a:r>
              <a:endPara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ll MT" pitchFamily="18" charset="0"/>
              </a:endParaRPr>
            </a:p>
          </p:txBody>
        </p:sp>
        <p:cxnSp>
          <p:nvCxnSpPr>
            <p:cNvPr id="111" name="Connecteur droit 110"/>
            <p:cNvCxnSpPr/>
            <p:nvPr/>
          </p:nvCxnSpPr>
          <p:spPr bwMode="auto">
            <a:xfrm>
              <a:off x="3410771" y="1819562"/>
              <a:ext cx="0" cy="2560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Connecteur droit 111"/>
            <p:cNvCxnSpPr/>
            <p:nvPr/>
          </p:nvCxnSpPr>
          <p:spPr bwMode="auto">
            <a:xfrm>
              <a:off x="3563171" y="1819558"/>
              <a:ext cx="0" cy="2560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Connecteur droit 112"/>
            <p:cNvCxnSpPr/>
            <p:nvPr/>
          </p:nvCxnSpPr>
          <p:spPr bwMode="auto">
            <a:xfrm>
              <a:off x="3933291" y="1819554"/>
              <a:ext cx="0" cy="2560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Connecteur droit 113"/>
            <p:cNvCxnSpPr/>
            <p:nvPr/>
          </p:nvCxnSpPr>
          <p:spPr bwMode="auto">
            <a:xfrm>
              <a:off x="4303411" y="1819550"/>
              <a:ext cx="0" cy="2560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Connecteur droit 114"/>
            <p:cNvCxnSpPr/>
            <p:nvPr/>
          </p:nvCxnSpPr>
          <p:spPr bwMode="auto">
            <a:xfrm>
              <a:off x="4673531" y="1819546"/>
              <a:ext cx="0" cy="2560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Connecteur droit 115"/>
            <p:cNvCxnSpPr/>
            <p:nvPr/>
          </p:nvCxnSpPr>
          <p:spPr bwMode="auto">
            <a:xfrm>
              <a:off x="4825931" y="1819542"/>
              <a:ext cx="0" cy="2560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63" name="Espace réservé du contenu 2"/>
          <p:cNvSpPr txBox="1">
            <a:spLocks/>
          </p:cNvSpPr>
          <p:nvPr/>
        </p:nvSpPr>
        <p:spPr bwMode="auto">
          <a:xfrm>
            <a:off x="396874" y="515912"/>
            <a:ext cx="6311383" cy="4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Detector layout: </a:t>
            </a:r>
            <a: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</a:rPr>
              <a:t>1728 (36</a:t>
            </a:r>
            <a:r>
              <a:rPr lang="en-US" altLang="zh-CN" sz="1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</a:rPr>
              <a:t>×48)  </a:t>
            </a:r>
            <a:r>
              <a:rPr lang="en-US" altLang="zh-CN" sz="1800" dirty="0">
                <a:solidFill>
                  <a:schemeClr val="accent6">
                    <a:lumMod val="75000"/>
                  </a:schemeClr>
                </a:solidFill>
              </a:rPr>
              <a:t>pads of </a:t>
            </a:r>
            <a:r>
              <a:rPr lang="en-US" altLang="zh-CN" sz="1800" dirty="0" smtClean="0">
                <a:solidFill>
                  <a:schemeClr val="accent6">
                    <a:lumMod val="75000"/>
                  </a:schemeClr>
                </a:solidFill>
              </a:rPr>
              <a:t>1.75 mm × 1.50 mm</a:t>
            </a:r>
          </a:p>
        </p:txBody>
      </p:sp>
      <p:sp>
        <p:nvSpPr>
          <p:cNvPr id="164" name="Espace réservé du contenu 2"/>
          <p:cNvSpPr txBox="1">
            <a:spLocks/>
          </p:cNvSpPr>
          <p:nvPr/>
        </p:nvSpPr>
        <p:spPr bwMode="auto">
          <a:xfrm>
            <a:off x="395332" y="902609"/>
            <a:ext cx="4224073" cy="4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</a:rPr>
              <a:t>Gas mixture: Argon + 5% </a:t>
            </a:r>
            <a:r>
              <a:rPr lang="en-US" sz="1800" dirty="0" err="1" smtClean="0">
                <a:solidFill>
                  <a:schemeClr val="accent2">
                    <a:lumMod val="75000"/>
                  </a:schemeClr>
                </a:solidFill>
              </a:rPr>
              <a:t>Isobutane</a:t>
            </a:r>
            <a:endParaRPr lang="en-US" sz="18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Tx/>
              <a:buNone/>
            </a:pPr>
            <a:endParaRPr lang="en-US" sz="1800" dirty="0"/>
          </a:p>
        </p:txBody>
      </p:sp>
      <p:sp>
        <p:nvSpPr>
          <p:cNvPr id="165" name="Espace réservé du contenu 2"/>
          <p:cNvSpPr txBox="1">
            <a:spLocks/>
          </p:cNvSpPr>
          <p:nvPr/>
        </p:nvSpPr>
        <p:spPr bwMode="auto">
          <a:xfrm>
            <a:off x="6431758" y="515912"/>
            <a:ext cx="2114639" cy="4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+ bulk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Micromegas</a:t>
            </a:r>
            <a:endParaRPr lang="en-US" altLang="zh-CN" sz="1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6" name="Espace réservé du contenu 2"/>
          <p:cNvSpPr txBox="1">
            <a:spLocks/>
          </p:cNvSpPr>
          <p:nvPr/>
        </p:nvSpPr>
        <p:spPr bwMode="auto">
          <a:xfrm>
            <a:off x="407757" y="1313386"/>
            <a:ext cx="3950083" cy="4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>
                <a:solidFill>
                  <a:srgbClr val="0000CC"/>
                </a:solidFill>
              </a:rPr>
              <a:t>Elastic scattering on hydrogen n </a:t>
            </a:r>
            <a:r>
              <a:rPr lang="en-US" sz="1800" dirty="0" smtClean="0">
                <a:solidFill>
                  <a:srgbClr val="0000CC"/>
                </a:solidFill>
                <a:sym typeface="Wingdings" pitchFamily="2" charset="2"/>
              </a:rPr>
              <a:t> p</a:t>
            </a:r>
            <a:endParaRPr lang="en-US" altLang="zh-CN" sz="1800" dirty="0" smtClean="0">
              <a:solidFill>
                <a:srgbClr val="0000CC"/>
              </a:solidFill>
            </a:endParaRPr>
          </a:p>
        </p:txBody>
      </p:sp>
      <p:sp>
        <p:nvSpPr>
          <p:cNvPr id="167" name="Espace réservé du contenu 2"/>
          <p:cNvSpPr txBox="1">
            <a:spLocks/>
          </p:cNvSpPr>
          <p:nvPr/>
        </p:nvSpPr>
        <p:spPr bwMode="auto">
          <a:xfrm>
            <a:off x="4107809" y="1314386"/>
            <a:ext cx="2935592" cy="4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 + masks (</a:t>
            </a:r>
            <a:r>
              <a:rPr lang="en-US" sz="1800" dirty="0" err="1" smtClean="0">
                <a:solidFill>
                  <a:schemeClr val="bg2">
                    <a:lumMod val="25000"/>
                  </a:schemeClr>
                </a:solidFill>
              </a:rPr>
              <a:t>Pb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</a:rPr>
              <a:t>, paraffin wax)</a:t>
            </a:r>
            <a:endParaRPr lang="en-US" altLang="zh-CN" sz="18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121" name="ZoneTexte 5120"/>
          <p:cNvSpPr txBox="1"/>
          <p:nvPr/>
        </p:nvSpPr>
        <p:spPr>
          <a:xfrm>
            <a:off x="3049480" y="6219803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  <a:latin typeface="Bell MT" pitchFamily="18" charset="0"/>
              </a:rPr>
              <a:t>PCB</a:t>
            </a:r>
            <a:endParaRPr lang="en-US" sz="160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170" name="ZoneTexte 169"/>
          <p:cNvSpPr txBox="1"/>
          <p:nvPr/>
        </p:nvSpPr>
        <p:spPr>
          <a:xfrm>
            <a:off x="6338497" y="6210035"/>
            <a:ext cx="1224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Bell MT" pitchFamily="18" charset="0"/>
              </a:rPr>
              <a:t>Micromegas</a:t>
            </a:r>
            <a:endParaRPr lang="en-US" sz="1600">
              <a:latin typeface="Bell MT" pitchFamily="18" charset="0"/>
            </a:endParaRPr>
          </a:p>
        </p:txBody>
      </p:sp>
      <p:cxnSp>
        <p:nvCxnSpPr>
          <p:cNvPr id="5127" name="Connecteur droit 5126"/>
          <p:cNvCxnSpPr/>
          <p:nvPr/>
        </p:nvCxnSpPr>
        <p:spPr bwMode="auto">
          <a:xfrm>
            <a:off x="4618885" y="1756391"/>
            <a:ext cx="0" cy="828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5129" name="Connecteur droit 5128"/>
          <p:cNvCxnSpPr>
            <a:endCxn id="22" idx="0"/>
          </p:cNvCxnSpPr>
          <p:nvPr/>
        </p:nvCxnSpPr>
        <p:spPr bwMode="auto">
          <a:xfrm flipH="1">
            <a:off x="3949513" y="2574091"/>
            <a:ext cx="669372" cy="6763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31" name="ZoneTexte 5130"/>
          <p:cNvSpPr txBox="1"/>
          <p:nvPr/>
        </p:nvSpPr>
        <p:spPr>
          <a:xfrm>
            <a:off x="4627608" y="156816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Bell MT" pitchFamily="18" charset="0"/>
              </a:rPr>
              <a:t>n</a:t>
            </a:r>
            <a:endParaRPr lang="en-US" sz="1800" dirty="0">
              <a:solidFill>
                <a:srgbClr val="FF0000"/>
              </a:solidFill>
              <a:latin typeface="Bell MT" pitchFamily="18" charset="0"/>
            </a:endParaRPr>
          </a:p>
        </p:txBody>
      </p:sp>
      <p:sp>
        <p:nvSpPr>
          <p:cNvPr id="178" name="ZoneTexte 177"/>
          <p:cNvSpPr txBox="1"/>
          <p:nvPr/>
        </p:nvSpPr>
        <p:spPr>
          <a:xfrm>
            <a:off x="3984935" y="267774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rgbClr val="FF0000"/>
                </a:solidFill>
                <a:latin typeface="Bell MT" pitchFamily="18" charset="0"/>
              </a:rPr>
              <a:t>p</a:t>
            </a:r>
            <a:endParaRPr lang="en-US" sz="1800">
              <a:solidFill>
                <a:srgbClr val="FF0000"/>
              </a:solidFill>
              <a:latin typeface="Bell MT" pitchFamily="18" charset="0"/>
            </a:endParaRPr>
          </a:p>
        </p:txBody>
      </p:sp>
      <p:grpSp>
        <p:nvGrpSpPr>
          <p:cNvPr id="39" name="Groupe 38"/>
          <p:cNvGrpSpPr/>
          <p:nvPr/>
        </p:nvGrpSpPr>
        <p:grpSpPr>
          <a:xfrm>
            <a:off x="6352137" y="1831428"/>
            <a:ext cx="2332708" cy="753272"/>
            <a:chOff x="6352137" y="1831428"/>
            <a:chExt cx="2332708" cy="753272"/>
          </a:xfrm>
        </p:grpSpPr>
        <p:sp>
          <p:nvSpPr>
            <p:cNvPr id="87" name="ZoneTexte 86"/>
            <p:cNvSpPr txBox="1"/>
            <p:nvPr/>
          </p:nvSpPr>
          <p:spPr>
            <a:xfrm>
              <a:off x="6511381" y="1831428"/>
              <a:ext cx="2173464" cy="461665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Bell MT" pitchFamily="18" charset="0"/>
                </a:rPr>
                <a:t>Aluminized polyethylene 25 µm</a:t>
              </a:r>
              <a:endParaRPr lang="en-US" sz="1200" baseline="-25000" dirty="0" smtClean="0">
                <a:latin typeface="Bell MT" pitchFamily="18" charset="0"/>
              </a:endParaRPr>
            </a:p>
            <a:p>
              <a:pPr algn="ctr"/>
              <a:r>
                <a:rPr lang="en-US" sz="1200" dirty="0" smtClean="0">
                  <a:latin typeface="Bell MT" pitchFamily="18" charset="0"/>
                </a:rPr>
                <a:t>between 2 layers (0.5 µm) of Al</a:t>
              </a:r>
            </a:p>
          </p:txBody>
        </p:sp>
        <p:cxnSp>
          <p:nvCxnSpPr>
            <p:cNvPr id="12" name="Connecteur droit 11"/>
            <p:cNvCxnSpPr/>
            <p:nvPr/>
          </p:nvCxnSpPr>
          <p:spPr bwMode="auto">
            <a:xfrm flipH="1">
              <a:off x="6352137" y="2296842"/>
              <a:ext cx="148358" cy="28785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3" name="Rectangle 42"/>
          <p:cNvSpPr/>
          <p:nvPr/>
        </p:nvSpPr>
        <p:spPr>
          <a:xfrm>
            <a:off x="807766" y="3666768"/>
            <a:ext cx="82105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latin typeface="Bell MT" pitchFamily="18" charset="0"/>
              </a:rPr>
              <a:t>57.4 </a:t>
            </a:r>
            <a:r>
              <a:rPr lang="en-US" sz="1400" dirty="0" smtClean="0">
                <a:latin typeface="Bell MT" pitchFamily="18" charset="0"/>
              </a:rPr>
              <a:t>mm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117" name="Rectangle 116"/>
          <p:cNvSpPr/>
          <p:nvPr/>
        </p:nvSpPr>
        <p:spPr>
          <a:xfrm rot="16200000">
            <a:off x="-217395" y="4974080"/>
            <a:ext cx="86594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 smtClean="0">
                <a:latin typeface="Bell MT" pitchFamily="18" charset="0"/>
              </a:rPr>
              <a:t>88.6  mm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041686" y="6287223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Bell MT" pitchFamily="18" charset="0"/>
              </a:rPr>
              <a:t>Cosmics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104410" y="5902258"/>
            <a:ext cx="696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Bell MT" pitchFamily="18" charset="0"/>
              </a:rPr>
              <a:t>(x, y, t)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45" name="Espace réservé du numéro de diapositive 4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54BB32C-45C0-492D-A35B-712B8E6E2F3F}" type="slidenum">
              <a:rPr lang="fr-FR" smtClean="0">
                <a:solidFill>
                  <a:srgbClr val="002060"/>
                </a:solidFill>
              </a:rPr>
              <a:pPr/>
              <a:t>5</a:t>
            </a:fld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18" name="日期占位符 117"/>
          <p:cNvSpPr>
            <a:spLocks noGrp="1"/>
          </p:cNvSpPr>
          <p:nvPr>
            <p:ph type="dt" sz="half" idx="11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fr-FR" altLang="zh-CN" sz="1200" smtClean="0">
                <a:solidFill>
                  <a:srgbClr val="002060"/>
                </a:solidFill>
                <a:latin typeface="+mn-lt"/>
              </a:rPr>
              <a:t>21-23 March 2012</a:t>
            </a:r>
            <a:endParaRPr lang="en-US" sz="1200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819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130" grpId="0" animBg="1"/>
      <p:bldP spid="164" grpId="0"/>
      <p:bldP spid="165" grpId="0"/>
      <p:bldP spid="166" grpId="0"/>
      <p:bldP spid="167" grpId="0"/>
      <p:bldP spid="170" grpId="0"/>
      <p:bldP spid="5131" grpId="0"/>
      <p:bldP spid="178" grpId="0"/>
      <p:bldP spid="43" grpId="0" animBg="1"/>
      <p:bldP spid="117" grpId="0" animBg="1"/>
      <p:bldP spid="7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06090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rgbClr val="002060"/>
                </a:solidFill>
              </a:rPr>
              <a:t>Characteristics </a:t>
            </a:r>
            <a:r>
              <a:rPr lang="en-US" sz="3400" b="1" dirty="0">
                <a:solidFill>
                  <a:srgbClr val="002060"/>
                </a:solidFill>
              </a:rPr>
              <a:t>and simulation </a:t>
            </a:r>
            <a:r>
              <a:rPr lang="en-US" sz="3400" b="1" dirty="0" smtClean="0">
                <a:solidFill>
                  <a:srgbClr val="002060"/>
                </a:solidFill>
              </a:rPr>
              <a:t>of </a:t>
            </a:r>
            <a:r>
              <a:rPr lang="en-US" sz="3400" b="1" dirty="0">
                <a:solidFill>
                  <a:srgbClr val="002060"/>
                </a:solidFill>
              </a:rPr>
              <a:t>FNI detector</a:t>
            </a:r>
          </a:p>
        </p:txBody>
      </p:sp>
      <p:sp>
        <p:nvSpPr>
          <p:cNvPr id="10" name="Espace réservé du contenu 1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00141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Expected characteristics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of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Fast Neutron Imaging detector based on TPC:</a:t>
            </a:r>
          </a:p>
          <a:p>
            <a:endParaRPr lang="en-US" sz="1000" dirty="0"/>
          </a:p>
          <a:p>
            <a:pPr marL="450850" indent="-277813">
              <a:buFont typeface="+mj-lt"/>
              <a:buAutoNum type="arabicPeriod"/>
            </a:pPr>
            <a:r>
              <a:rPr lang="en-US" sz="2600" b="1" dirty="0" smtClean="0">
                <a:solidFill>
                  <a:srgbClr val="0000CC"/>
                </a:solidFill>
              </a:rPr>
              <a:t>High </a:t>
            </a:r>
            <a:r>
              <a:rPr lang="en-US" sz="2600" b="1" dirty="0">
                <a:solidFill>
                  <a:srgbClr val="0000CC"/>
                </a:solidFill>
              </a:rPr>
              <a:t>spatial resolution: &lt;</a:t>
            </a:r>
            <a:r>
              <a:rPr lang="en-US" sz="2600" b="1" dirty="0" smtClean="0">
                <a:solidFill>
                  <a:srgbClr val="0000CC"/>
                </a:solidFill>
              </a:rPr>
              <a:t>100 µm</a:t>
            </a:r>
            <a:endParaRPr lang="en-US" sz="2600" b="1" dirty="0">
              <a:solidFill>
                <a:srgbClr val="0000CC"/>
              </a:solidFill>
            </a:endParaRPr>
          </a:p>
          <a:p>
            <a:pPr marL="450850" indent="-450850">
              <a:buNone/>
            </a:pPr>
            <a:r>
              <a:rPr lang="en-US" sz="1900" b="1" dirty="0" smtClean="0">
                <a:solidFill>
                  <a:srgbClr val="0000CC"/>
                </a:solidFill>
              </a:rPr>
              <a:t>	</a:t>
            </a:r>
            <a:r>
              <a:rPr lang="en-US" sz="1900" b="1" dirty="0" smtClean="0"/>
              <a:t>high </a:t>
            </a:r>
            <a:r>
              <a:rPr lang="en-US" sz="1900" b="1" dirty="0"/>
              <a:t>quality </a:t>
            </a:r>
            <a:r>
              <a:rPr lang="en-US" sz="1900" b="1" dirty="0" smtClean="0"/>
              <a:t>imaging </a:t>
            </a:r>
            <a:r>
              <a:rPr lang="fr-FR" sz="1900" b="1" dirty="0" err="1" smtClean="0"/>
              <a:t>from</a:t>
            </a:r>
            <a:r>
              <a:rPr lang="fr-FR" sz="1900" b="1" dirty="0" smtClean="0"/>
              <a:t> Micro-Pattern </a:t>
            </a:r>
            <a:r>
              <a:rPr lang="fr-FR" sz="1900" b="1" dirty="0" err="1" smtClean="0"/>
              <a:t>Gas</a:t>
            </a:r>
            <a:r>
              <a:rPr lang="fr-FR" sz="1900" b="1" dirty="0" smtClean="0"/>
              <a:t> Detector</a:t>
            </a:r>
          </a:p>
          <a:p>
            <a:pPr marL="450850" indent="-450850">
              <a:buNone/>
            </a:pPr>
            <a:r>
              <a:rPr lang="fr-FR" sz="1900" b="1" dirty="0"/>
              <a:t>	</a:t>
            </a:r>
            <a:r>
              <a:rPr lang="fr-FR" sz="1900" b="1" dirty="0" smtClean="0"/>
              <a:t>as </a:t>
            </a:r>
            <a:r>
              <a:rPr lang="en-US" sz="1900" b="1" dirty="0" smtClean="0"/>
              <a:t>Micro-Mesh </a:t>
            </a:r>
            <a:r>
              <a:rPr lang="en-US" sz="1900" b="1" dirty="0"/>
              <a:t>Gaseous Structure (</a:t>
            </a:r>
            <a:r>
              <a:rPr lang="en-US" sz="1900" b="1" dirty="0" err="1"/>
              <a:t>Micromegas</a:t>
            </a:r>
            <a:r>
              <a:rPr lang="en-US" sz="1900" b="1" dirty="0"/>
              <a:t>)</a:t>
            </a:r>
          </a:p>
          <a:p>
            <a:endParaRPr lang="en-US" sz="1900" b="1" dirty="0">
              <a:solidFill>
                <a:srgbClr val="0000CC"/>
              </a:solidFill>
            </a:endParaRPr>
          </a:p>
          <a:p>
            <a:pPr marL="450850" lvl="1" indent="-277813">
              <a:buFont typeface="+mj-lt"/>
              <a:buAutoNum type="arabicPeriod" startAt="2"/>
            </a:pPr>
            <a:r>
              <a:rPr lang="en-US" sz="2400" b="1" dirty="0" smtClean="0">
                <a:solidFill>
                  <a:srgbClr val="0000CC"/>
                </a:solidFill>
              </a:rPr>
              <a:t>Low </a:t>
            </a:r>
            <a:r>
              <a:rPr lang="en-US" sz="2400" b="1" dirty="0">
                <a:solidFill>
                  <a:srgbClr val="0000CC"/>
                </a:solidFill>
              </a:rPr>
              <a:t>efficiency: ~ 0.01-1%, </a:t>
            </a:r>
            <a:endParaRPr lang="en-US" sz="2400" b="1" dirty="0" smtClean="0">
              <a:solidFill>
                <a:srgbClr val="0000CC"/>
              </a:solidFill>
            </a:endParaRPr>
          </a:p>
          <a:p>
            <a:pPr marL="717550" lvl="1" indent="-266700"/>
            <a:r>
              <a:rPr lang="en-US" sz="1900" b="1" dirty="0" smtClean="0"/>
              <a:t>subject to thickness </a:t>
            </a:r>
            <a:r>
              <a:rPr lang="en-US" sz="1900" b="1" dirty="0"/>
              <a:t>and kind of </a:t>
            </a:r>
            <a:r>
              <a:rPr lang="en-US" sz="1900" b="1" dirty="0" smtClean="0"/>
              <a:t>converter</a:t>
            </a:r>
          </a:p>
          <a:p>
            <a:pPr marL="717550" lvl="1" indent="-266700"/>
            <a:r>
              <a:rPr lang="en-US" sz="1900" b="1" dirty="0" smtClean="0"/>
              <a:t>suitable </a:t>
            </a:r>
            <a:r>
              <a:rPr lang="en-US" sz="1900" b="1" dirty="0"/>
              <a:t>for </a:t>
            </a:r>
            <a:r>
              <a:rPr lang="en-US" sz="1900" b="1" dirty="0" smtClean="0"/>
              <a:t>beam monitor/profile </a:t>
            </a:r>
            <a:endParaRPr lang="en-US" sz="1900" b="1" dirty="0"/>
          </a:p>
          <a:p>
            <a:pPr marL="717550" lvl="1" indent="-266700"/>
            <a:r>
              <a:rPr lang="en-US" sz="1900" b="1" dirty="0" smtClean="0"/>
              <a:t>imaging  in very high flux</a:t>
            </a:r>
            <a:endParaRPr lang="en-US" sz="1900" b="1" dirty="0"/>
          </a:p>
          <a:p>
            <a:endParaRPr lang="fr-FR" sz="1200" dirty="0" smtClean="0"/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Simulation tools:</a:t>
            </a:r>
          </a:p>
          <a:p>
            <a:pPr lvl="1"/>
            <a:r>
              <a:rPr lang="en-US" sz="2100" b="1" dirty="0" smtClean="0">
                <a:solidFill>
                  <a:srgbClr val="0000CC"/>
                </a:solidFill>
              </a:rPr>
              <a:t>Garfield (electric fields and gas properties) </a:t>
            </a:r>
          </a:p>
          <a:p>
            <a:pPr lvl="1"/>
            <a:r>
              <a:rPr lang="en-US" sz="2100" b="1" dirty="0" smtClean="0">
                <a:solidFill>
                  <a:srgbClr val="0000CC"/>
                </a:solidFill>
              </a:rPr>
              <a:t>Geant4 (physics processes)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123728" y="6492875"/>
            <a:ext cx="4256112" cy="365125"/>
          </a:xfrm>
        </p:spPr>
        <p:txBody>
          <a:bodyPr/>
          <a:lstStyle/>
          <a:p>
            <a:pPr algn="r"/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500036"/>
            <a:ext cx="2133600" cy="365125"/>
          </a:xfrm>
        </p:spPr>
        <p:txBody>
          <a:bodyPr/>
          <a:lstStyle/>
          <a:p>
            <a:fld id="{954BB32C-45C0-492D-A35B-712B8E6E2F3F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altLang="zh-CN" smtClean="0"/>
              <a:t>21-23 March 2012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23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95" y="893639"/>
            <a:ext cx="4089969" cy="366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Espace réservé du contenu 1"/>
          <p:cNvSpPr>
            <a:spLocks noGrp="1"/>
          </p:cNvSpPr>
          <p:nvPr>
            <p:ph idx="1"/>
          </p:nvPr>
        </p:nvSpPr>
        <p:spPr>
          <a:xfrm>
            <a:off x="424069" y="4691403"/>
            <a:ext cx="4533900" cy="1558471"/>
          </a:xfrm>
        </p:spPr>
        <p:txBody>
          <a:bodyPr>
            <a:normAutofit fontScale="85000" lnSpcReduction="10000"/>
          </a:bodyPr>
          <a:lstStyle/>
          <a:p>
            <a:r>
              <a:rPr lang="en-GB" altLang="zh-CN" dirty="0">
                <a:solidFill>
                  <a:srgbClr val="FF0000"/>
                </a:solidFill>
              </a:rPr>
              <a:t>Data </a:t>
            </a:r>
            <a:r>
              <a:rPr lang="en-GB" altLang="zh-CN" dirty="0" smtClean="0">
                <a:solidFill>
                  <a:srgbClr val="FF0000"/>
                </a:solidFill>
              </a:rPr>
              <a:t>reconstruction </a:t>
            </a:r>
            <a:r>
              <a:rPr lang="en-GB" altLang="zh-CN" dirty="0">
                <a:solidFill>
                  <a:srgbClr val="FF0000"/>
                </a:solidFill>
              </a:rPr>
              <a:t>method</a:t>
            </a:r>
            <a:r>
              <a:rPr lang="en-GB" altLang="zh-CN" dirty="0"/>
              <a:t>:</a:t>
            </a:r>
          </a:p>
          <a:p>
            <a:pPr lvl="1"/>
            <a:r>
              <a:rPr lang="en-GB" altLang="zh-CN" sz="1600" dirty="0"/>
              <a:t>i</a:t>
            </a:r>
            <a:r>
              <a:rPr lang="en-GB" altLang="zh-CN" sz="1600" dirty="0" smtClean="0"/>
              <a:t>dentify cluster (track)</a:t>
            </a:r>
          </a:p>
          <a:p>
            <a:pPr lvl="1"/>
            <a:r>
              <a:rPr lang="en-GB" altLang="zh-CN" sz="1600" dirty="0"/>
              <a:t>e</a:t>
            </a:r>
            <a:r>
              <a:rPr lang="en-GB" altLang="zh-CN" sz="1600" dirty="0" smtClean="0"/>
              <a:t>xtract hit position where the time is maximum </a:t>
            </a:r>
            <a:r>
              <a:rPr lang="en-GB" altLang="zh-CN" sz="1600" dirty="0" err="1" smtClean="0"/>
              <a:t>t</a:t>
            </a:r>
            <a:r>
              <a:rPr lang="en-GB" altLang="zh-CN" sz="1600" baseline="-25000" dirty="0" err="1" smtClean="0"/>
              <a:t>max</a:t>
            </a:r>
            <a:r>
              <a:rPr lang="en-GB" altLang="zh-CN" sz="1600" dirty="0"/>
              <a:t> </a:t>
            </a:r>
            <a:r>
              <a:rPr lang="en-GB" altLang="zh-CN" sz="1600" dirty="0" smtClean="0">
                <a:sym typeface="Wingdings" pitchFamily="2" charset="2"/>
              </a:rPr>
              <a:t> i</a:t>
            </a:r>
            <a:r>
              <a:rPr lang="en-GB" altLang="zh-CN" sz="1600" dirty="0" smtClean="0"/>
              <a:t>nteraction point</a:t>
            </a:r>
          </a:p>
          <a:p>
            <a:pPr lvl="1"/>
            <a:r>
              <a:rPr lang="en-GB" altLang="zh-CN" sz="1600" dirty="0" smtClean="0"/>
              <a:t>integrate all events </a:t>
            </a:r>
            <a:r>
              <a:rPr lang="en-GB" altLang="zh-CN" sz="1600" dirty="0" smtClean="0">
                <a:sym typeface="Wingdings" pitchFamily="2" charset="2"/>
              </a:rPr>
              <a:t> image</a:t>
            </a:r>
            <a:endParaRPr lang="en-GB" altLang="zh-CN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>
            <a:off x="4085863" y="144384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7" name="Groupe 26"/>
          <p:cNvGrpSpPr/>
          <p:nvPr/>
        </p:nvGrpSpPr>
        <p:grpSpPr>
          <a:xfrm>
            <a:off x="4763477" y="822981"/>
            <a:ext cx="4056264" cy="3384353"/>
            <a:chOff x="755576" y="617949"/>
            <a:chExt cx="3931054" cy="354046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774058"/>
              <a:ext cx="3931054" cy="3384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219369" y="3338990"/>
              <a:ext cx="230505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Bell MT" pitchFamily="18" charset="0"/>
                </a:rPr>
                <a:t>Neutron event interacting </a:t>
              </a: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Bell MT" pitchFamily="18" charset="0"/>
                </a:rPr>
                <a:t>with </a:t>
              </a:r>
              <a:r>
                <a:rPr lang="en-US" sz="1400" dirty="0">
                  <a:solidFill>
                    <a:schemeClr val="bg1"/>
                  </a:solidFill>
                  <a:latin typeface="Bell MT" pitchFamily="18" charset="0"/>
                </a:rPr>
                <a:t>polyethylene foil </a:t>
              </a:r>
              <a:endParaRPr lang="en-US" sz="1400" dirty="0" smtClean="0">
                <a:solidFill>
                  <a:schemeClr val="bg1"/>
                </a:solidFill>
                <a:latin typeface="Bell MT" pitchFamily="18" charset="0"/>
              </a:endParaRPr>
            </a:p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Bell MT" pitchFamily="18" charset="0"/>
                </a:rPr>
                <a:t>and knocking </a:t>
              </a:r>
              <a:r>
                <a:rPr lang="en-US" sz="1400" dirty="0">
                  <a:solidFill>
                    <a:schemeClr val="bg1"/>
                  </a:solidFill>
                  <a:latin typeface="Bell MT" pitchFamily="18" charset="0"/>
                </a:rPr>
                <a:t>out a proton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3156166" y="617949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>
                  <a:solidFill>
                    <a:srgbClr val="92D050"/>
                  </a:solidFill>
                  <a:latin typeface="Bell MT" pitchFamily="18" charset="0"/>
                </a:rPr>
                <a:t>n</a:t>
              </a:r>
              <a:endParaRPr lang="en-US" sz="1800" dirty="0">
                <a:solidFill>
                  <a:srgbClr val="92D050"/>
                </a:solidFill>
                <a:latin typeface="Bell MT" pitchFamily="18" charset="0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749839" y="216679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800" dirty="0" smtClean="0">
                  <a:solidFill>
                    <a:srgbClr val="0000FF"/>
                  </a:solidFill>
                  <a:latin typeface="Bell MT" pitchFamily="18" charset="0"/>
                </a:rPr>
                <a:t>p</a:t>
              </a:r>
              <a:endParaRPr lang="en-US" sz="1800" dirty="0">
                <a:solidFill>
                  <a:srgbClr val="0000FF"/>
                </a:solidFill>
                <a:latin typeface="Bell MT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137776" y="2525814"/>
              <a:ext cx="126853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chemeClr val="bg1"/>
                  </a:solidFill>
                  <a:latin typeface="Bell MT" pitchFamily="18" charset="0"/>
                </a:rPr>
                <a:t>e- avalanche</a:t>
              </a:r>
              <a:endParaRPr lang="en-US" sz="1400" dirty="0">
                <a:solidFill>
                  <a:schemeClr val="bg1"/>
                </a:solidFill>
                <a:latin typeface="Bell MT" pitchFamily="18" charset="0"/>
              </a:endParaRPr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985106" y="1294214"/>
            <a:ext cx="2103543" cy="2833540"/>
            <a:chOff x="5712914" y="987281"/>
            <a:chExt cx="2055352" cy="2851779"/>
          </a:xfrm>
        </p:grpSpPr>
        <p:sp>
          <p:nvSpPr>
            <p:cNvPr id="16" name="Rectangle 15"/>
            <p:cNvSpPr/>
            <p:nvPr/>
          </p:nvSpPr>
          <p:spPr>
            <a:xfrm>
              <a:off x="5712914" y="987281"/>
              <a:ext cx="10004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Bell MT" pitchFamily="18" charset="0"/>
                </a:rPr>
                <a:t>Garfield</a:t>
              </a:r>
              <a:endParaRPr lang="en-US" sz="1400" dirty="0">
                <a:latin typeface="Bell MT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767865" y="3531283"/>
              <a:ext cx="100040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latin typeface="Bell MT" pitchFamily="18" charset="0"/>
                </a:rPr>
                <a:t>Avalanches</a:t>
              </a:r>
              <a:endParaRPr lang="en-US" sz="1400" dirty="0">
                <a:latin typeface="Bell MT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813764" y="1905180"/>
              <a:ext cx="100040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 smtClean="0">
                  <a:solidFill>
                    <a:srgbClr val="00B050"/>
                  </a:solidFill>
                  <a:latin typeface="Bell MT" pitchFamily="18" charset="0"/>
                </a:rPr>
                <a:t>Proton </a:t>
              </a:r>
              <a:r>
                <a:rPr lang="fr-FR" sz="1400" b="1" dirty="0" err="1" smtClean="0">
                  <a:solidFill>
                    <a:srgbClr val="00B050"/>
                  </a:solidFill>
                  <a:latin typeface="Bell MT" pitchFamily="18" charset="0"/>
                </a:rPr>
                <a:t>track</a:t>
              </a:r>
              <a:endParaRPr lang="en-US" sz="1400" b="1" dirty="0">
                <a:solidFill>
                  <a:srgbClr val="00B050"/>
                </a:solidFill>
                <a:latin typeface="Bell MT" pitchFamily="18" charset="0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980395" y="6078624"/>
            <a:ext cx="1752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Bell MT" pitchFamily="18" charset="0"/>
              </a:rPr>
              <a:t>X-Y readout plan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 rot="16200000">
            <a:off x="4051283" y="5083036"/>
            <a:ext cx="17527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Bell MT" pitchFamily="18" charset="0"/>
              </a:rPr>
              <a:t>Drift time</a:t>
            </a:r>
            <a:endParaRPr lang="en-US" sz="1400" dirty="0">
              <a:latin typeface="Bell MT" pitchFamily="18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71" y="4324023"/>
            <a:ext cx="4533900" cy="229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633" y="4360536"/>
            <a:ext cx="4181475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7270670" y="5811385"/>
            <a:ext cx="12650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  <a:latin typeface="Bell MT" pitchFamily="18" charset="0"/>
                <a:sym typeface="Symbol"/>
              </a:rPr>
              <a:t></a:t>
            </a:r>
            <a:r>
              <a:rPr lang="en-GB" sz="1600" dirty="0" smtClean="0">
                <a:solidFill>
                  <a:srgbClr val="FF0000"/>
                </a:solidFill>
                <a:latin typeface="Bell MT" pitchFamily="18" charset="0"/>
              </a:rPr>
              <a:t> </a:t>
            </a:r>
            <a:r>
              <a:rPr lang="en-GB" altLang="zh-CN" sz="1600" dirty="0">
                <a:solidFill>
                  <a:srgbClr val="FF0000"/>
                </a:solidFill>
                <a:latin typeface="Bell MT" pitchFamily="18" charset="0"/>
              </a:rPr>
              <a:t>= </a:t>
            </a:r>
            <a:r>
              <a:rPr lang="en-GB" altLang="zh-CN" sz="1600" dirty="0" smtClean="0">
                <a:solidFill>
                  <a:srgbClr val="FF0000"/>
                </a:solidFill>
                <a:latin typeface="Bell MT" pitchFamily="18" charset="0"/>
              </a:rPr>
              <a:t>91.9 µm</a:t>
            </a:r>
            <a:endParaRPr lang="en-US" altLang="zh-CN" sz="1600" dirty="0">
              <a:solidFill>
                <a:srgbClr val="FF0000"/>
              </a:solidFill>
              <a:latin typeface="Bell MT" pitchFamily="18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8017965" y="4567918"/>
            <a:ext cx="431800" cy="431800"/>
          </a:xfrm>
          <a:prstGeom prst="ellipse">
            <a:avLst/>
          </a:prstGeom>
          <a:solidFill>
            <a:srgbClr val="00FF00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sz="1400" dirty="0" smtClean="0">
                <a:latin typeface="Bell MT" pitchFamily="18" charset="0"/>
              </a:rPr>
              <a:t>p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 rot="16200000">
            <a:off x="4029780" y="5425100"/>
            <a:ext cx="17751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latin typeface="Bell MT" pitchFamily="18" charset="0"/>
              </a:rPr>
              <a:t>Avalanche drift time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38270" y="6005724"/>
            <a:ext cx="15444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 smtClean="0">
                <a:latin typeface="Bell MT" pitchFamily="18" charset="0"/>
              </a:rPr>
              <a:t>y-z </a:t>
            </a:r>
            <a:r>
              <a:rPr lang="fr-FR" sz="1400" dirty="0" err="1" smtClean="0">
                <a:latin typeface="Bell MT" pitchFamily="18" charset="0"/>
              </a:rPr>
              <a:t>readout</a:t>
            </a:r>
            <a:r>
              <a:rPr lang="fr-FR" sz="1400" dirty="0" smtClean="0">
                <a:latin typeface="Bell MT" pitchFamily="18" charset="0"/>
              </a:rPr>
              <a:t> plane</a:t>
            </a:r>
            <a:endParaRPr lang="en-US" sz="1400" dirty="0">
              <a:latin typeface="Bell MT" pitchFamily="18" charset="0"/>
            </a:endParaRPr>
          </a:p>
        </p:txBody>
      </p:sp>
      <p:sp>
        <p:nvSpPr>
          <p:cNvPr id="31" name="Titre 1"/>
          <p:cNvSpPr>
            <a:spLocks noGrp="1"/>
          </p:cNvSpPr>
          <p:nvPr>
            <p:ph type="title"/>
          </p:nvPr>
        </p:nvSpPr>
        <p:spPr>
          <a:xfrm>
            <a:off x="-37256" y="132212"/>
            <a:ext cx="9144000" cy="706090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dirty="0">
                <a:solidFill>
                  <a:srgbClr val="002060"/>
                </a:solidFill>
                <a:effectLst/>
                <a:latin typeface="+mj-lt"/>
              </a:rPr>
              <a:t>Monte-Carlo simulation</a:t>
            </a:r>
          </a:p>
        </p:txBody>
      </p:sp>
      <p:sp>
        <p:nvSpPr>
          <p:cNvPr id="35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2123728" y="6492875"/>
            <a:ext cx="4256112" cy="365125"/>
          </a:xfrm>
        </p:spPr>
        <p:txBody>
          <a:bodyPr/>
          <a:lstStyle/>
          <a:p>
            <a:pPr algn="r"/>
            <a:r>
              <a:rPr lang="en-US" sz="1200" dirty="0" smtClean="0">
                <a:solidFill>
                  <a:srgbClr val="002060"/>
                </a:solidFill>
                <a:latin typeface="+mn-lt"/>
              </a:rPr>
              <a:t>W.Wang_5th FCPPL workshop </a:t>
            </a:r>
            <a:r>
              <a:rPr lang="en-US" sz="1200" dirty="0" err="1" smtClean="0">
                <a:solidFill>
                  <a:srgbClr val="002060"/>
                </a:solidFill>
                <a:latin typeface="+mn-lt"/>
              </a:rPr>
              <a:t>Orsay-Saclay,France</a:t>
            </a:r>
            <a:endParaRPr lang="fr-FR" sz="12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6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7010400" y="6500036"/>
            <a:ext cx="2133600" cy="365125"/>
          </a:xfrm>
        </p:spPr>
        <p:txBody>
          <a:bodyPr/>
          <a:lstStyle/>
          <a:p>
            <a:pPr algn="r"/>
            <a:fld id="{954BB32C-45C0-492D-A35B-712B8E6E2F3F}" type="slidenum">
              <a:rPr lang="fr-FR" smtClean="0"/>
              <a:pPr algn="r"/>
              <a:t>7</a:t>
            </a:fld>
            <a:endParaRPr lang="fr-FR" dirty="0"/>
          </a:p>
        </p:txBody>
      </p:sp>
      <p:sp>
        <p:nvSpPr>
          <p:cNvPr id="29" name="日期占位符 2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z="1200" dirty="0" smtClean="0"/>
              <a:t>21-23 March 2012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355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3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01488"/>
          </a:xfrm>
        </p:spPr>
        <p:txBody>
          <a:bodyPr>
            <a:normAutofit/>
          </a:bodyPr>
          <a:lstStyle/>
          <a:p>
            <a:r>
              <a:rPr lang="en-US" sz="3400" b="1" dirty="0" smtClean="0">
                <a:solidFill>
                  <a:srgbClr val="002060"/>
                </a:solidFill>
                <a:effectLst/>
                <a:latin typeface="+mj-lt"/>
              </a:rPr>
              <a:t>Geant4 simulation for converter efficiency </a:t>
            </a:r>
            <a:endParaRPr lang="en-US" sz="3400" b="1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17462" y="980728"/>
            <a:ext cx="7772400" cy="687614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Neutron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itchFamily="2" charset="2"/>
              </a:rPr>
              <a:t>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latin typeface="+mj-lt"/>
                <a:sym typeface="Wingdings" pitchFamily="2" charset="2"/>
              </a:rPr>
              <a:t>p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roton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recoiling efficiency in a polyethylene [C</a:t>
            </a:r>
            <a:r>
              <a:rPr lang="en-US" sz="2400" b="1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H</a:t>
            </a:r>
            <a:r>
              <a:rPr lang="en-US" sz="2400" b="1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4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]</a:t>
            </a:r>
            <a:r>
              <a:rPr lang="en-US" sz="2400" b="1" baseline="-25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layer coming from 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241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Am-</a:t>
            </a:r>
            <a:r>
              <a:rPr lang="en-US" sz="2400" b="1" baseline="30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9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Be source</a:t>
            </a:r>
          </a:p>
        </p:txBody>
      </p:sp>
      <p:grpSp>
        <p:nvGrpSpPr>
          <p:cNvPr id="9" name="Groupe 8"/>
          <p:cNvGrpSpPr/>
          <p:nvPr/>
        </p:nvGrpSpPr>
        <p:grpSpPr>
          <a:xfrm>
            <a:off x="285248" y="2543312"/>
            <a:ext cx="3293787" cy="2965682"/>
            <a:chOff x="707537" y="2767161"/>
            <a:chExt cx="3293787" cy="2965682"/>
          </a:xfrm>
        </p:grpSpPr>
        <p:sp>
          <p:nvSpPr>
            <p:cNvPr id="26" name="ZoneTexte 25"/>
            <p:cNvSpPr txBox="1"/>
            <p:nvPr/>
          </p:nvSpPr>
          <p:spPr>
            <a:xfrm>
              <a:off x="989960" y="2767161"/>
              <a:ext cx="27092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latin typeface="Bell MT" pitchFamily="18" charset="0"/>
                </a:rPr>
                <a:t>Incident neutron spectrum</a:t>
              </a:r>
              <a:endParaRPr lang="en-US" sz="1800" dirty="0">
                <a:latin typeface="Bell MT" pitchFamily="18" charset="0"/>
              </a:endParaRPr>
            </a:p>
          </p:txBody>
        </p:sp>
        <p:pic>
          <p:nvPicPr>
            <p:cNvPr id="27" name="Picture 3" descr="Am-Besource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"/>
                      </a14:imgEffect>
                      <a14:imgEffect>
                        <a14:brightnessContrast bright="10000" contras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8" t="9304" r="4540" b="10277"/>
            <a:stretch/>
          </p:blipFill>
          <p:spPr>
            <a:xfrm>
              <a:off x="707537" y="3240600"/>
              <a:ext cx="3293787" cy="203341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11777" y="5363511"/>
              <a:ext cx="24375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According </a:t>
              </a:r>
              <a:r>
                <a:rPr lang="en-US" dirty="0"/>
                <a:t>to ISO </a:t>
              </a:r>
              <a:r>
                <a:rPr lang="en-US" dirty="0" smtClean="0"/>
                <a:t>8529</a:t>
              </a:r>
              <a:r>
                <a:rPr lang="en-US" baseline="30000" dirty="0" smtClean="0"/>
                <a:t>(*) </a:t>
              </a:r>
              <a:endParaRPr lang="fr-FR" baseline="30000" dirty="0"/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53224"/>
            <a:ext cx="5142676" cy="388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85653" y="5949280"/>
            <a:ext cx="7950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*  INTERNATIONAL </a:t>
            </a:r>
            <a:r>
              <a:rPr lang="en-GB" sz="1200" dirty="0"/>
              <a:t>STANDARD ISO 8529. Reference neutron radiations – Part 1: Characteristic and methods of productions. International Standard ISO 8529-1 (2001).</a:t>
            </a:r>
            <a:endParaRPr lang="fr-FR" sz="1200" dirty="0"/>
          </a:p>
        </p:txBody>
      </p:sp>
      <p:sp>
        <p:nvSpPr>
          <p:cNvPr id="32" name="椭圆 31"/>
          <p:cNvSpPr/>
          <p:nvPr/>
        </p:nvSpPr>
        <p:spPr>
          <a:xfrm>
            <a:off x="4716016" y="4509120"/>
            <a:ext cx="360040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Espace réservé du pied de page 1"/>
          <p:cNvSpPr txBox="1">
            <a:spLocks/>
          </p:cNvSpPr>
          <p:nvPr/>
        </p:nvSpPr>
        <p:spPr>
          <a:xfrm>
            <a:off x="2123728" y="6492875"/>
            <a:ext cx="4256112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srgbClr val="002060"/>
                </a:solidFill>
              </a:rPr>
              <a:t>W.Wang_5th FCPPL workshop </a:t>
            </a:r>
            <a:r>
              <a:rPr lang="en-US" sz="1200" dirty="0" err="1" smtClean="0">
                <a:solidFill>
                  <a:srgbClr val="002060"/>
                </a:solidFill>
              </a:rPr>
              <a:t>Orsay-Saclay,France</a:t>
            </a:r>
            <a:endParaRPr lang="fr-FR" sz="1200" dirty="0">
              <a:solidFill>
                <a:srgbClr val="002060"/>
              </a:solidFill>
            </a:endParaRPr>
          </a:p>
        </p:txBody>
      </p:sp>
      <p:sp>
        <p:nvSpPr>
          <p:cNvPr id="33" name="日期占位符 28"/>
          <p:cNvSpPr txBox="1">
            <a:spLocks/>
          </p:cNvSpPr>
          <p:nvPr/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altLang="zh-CN" sz="1200" dirty="0" smtClean="0">
                <a:solidFill>
                  <a:srgbClr val="002060"/>
                </a:solidFill>
              </a:rPr>
              <a:t>21-23 March 2012</a:t>
            </a:r>
            <a:endParaRPr lang="en-US" sz="1200" dirty="0">
              <a:solidFill>
                <a:srgbClr val="002060"/>
              </a:solidFill>
            </a:endParaRPr>
          </a:p>
        </p:txBody>
      </p:sp>
      <p:sp>
        <p:nvSpPr>
          <p:cNvPr id="34" name="Espace réservé du numéro de diapositive 2"/>
          <p:cNvSpPr txBox="1">
            <a:spLocks/>
          </p:cNvSpPr>
          <p:nvPr/>
        </p:nvSpPr>
        <p:spPr>
          <a:xfrm>
            <a:off x="7010400" y="6500036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54BB32C-45C0-492D-A35B-712B8E6E2F3F}" type="slidenum">
              <a:rPr lang="fr-FR" sz="1200" smtClean="0">
                <a:solidFill>
                  <a:srgbClr val="002060"/>
                </a:solidFill>
              </a:rPr>
              <a:pPr algn="r"/>
              <a:t>8</a:t>
            </a:fld>
            <a:endParaRPr lang="fr-FR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6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altLang="zh-CN" smtClean="0"/>
              <a:t>21-23 March 2012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W.Wang_5th FCPPL workshop Orsay-Saclay,France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54BB32C-45C0-492D-A35B-712B8E6E2F3F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49" y="3861048"/>
            <a:ext cx="268917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79492"/>
            <a:ext cx="2304256" cy="250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234" y="907692"/>
            <a:ext cx="2430894" cy="25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itre 2"/>
          <p:cNvSpPr txBox="1">
            <a:spLocks/>
          </p:cNvSpPr>
          <p:nvPr/>
        </p:nvSpPr>
        <p:spPr>
          <a:xfrm>
            <a:off x="-180528" y="0"/>
            <a:ext cx="9144000" cy="701488"/>
          </a:xfrm>
          <a:prstGeom prst="rect">
            <a:avLst/>
          </a:prstGeom>
          <a:effectLst>
            <a:outerShdw blurRad="63500" sx="184000" sy="184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E60000"/>
                </a:solidFill>
                <a:effectLst>
                  <a:outerShdw blurRad="127000" dist="25400" dir="2700000" algn="tl" rotWithShape="0">
                    <a:srgbClr val="C00000">
                      <a:alpha val="50000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002060"/>
                </a:solidFill>
                <a:effectLst/>
                <a:latin typeface="+mj-lt"/>
              </a:rPr>
              <a:t>Assembled </a:t>
            </a:r>
            <a:r>
              <a:rPr lang="en-US" sz="3200" b="1" dirty="0">
                <a:solidFill>
                  <a:srgbClr val="002060"/>
                </a:solidFill>
                <a:effectLst/>
                <a:latin typeface="+mj-lt"/>
              </a:rPr>
              <a:t>FNI detector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12160" y="1669081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Readout electronics: </a:t>
            </a:r>
          </a:p>
          <a:p>
            <a:r>
              <a:rPr lang="en-GB" dirty="0"/>
              <a:t>  The AFTER-based </a:t>
            </a:r>
            <a:r>
              <a:rPr lang="en-GB" dirty="0" smtClean="0"/>
              <a:t>electronics</a:t>
            </a:r>
          </a:p>
          <a:p>
            <a:r>
              <a:rPr lang="fr-FR" dirty="0" smtClean="0"/>
              <a:t>  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5405"/>
          <a:stretch>
            <a:fillRect/>
          </a:stretch>
        </p:blipFill>
        <p:spPr bwMode="auto">
          <a:xfrm>
            <a:off x="3203848" y="3861048"/>
            <a:ext cx="285544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61048"/>
            <a:ext cx="277180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45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</TotalTime>
  <Words>919</Words>
  <Application>Microsoft Office PowerPoint</Application>
  <PresentationFormat>Affichage à l'écran (4:3)</PresentationFormat>
  <Paragraphs>228</Paragraphs>
  <Slides>17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3</vt:i4>
      </vt:variant>
      <vt:variant>
        <vt:lpstr>Titres des diapositives</vt:lpstr>
      </vt:variant>
      <vt:variant>
        <vt:i4>17</vt:i4>
      </vt:variant>
    </vt:vector>
  </HeadingPairs>
  <TitlesOfParts>
    <vt:vector size="20" baseType="lpstr">
      <vt:lpstr>Thème Office</vt:lpstr>
      <vt:lpstr>Conception personnalisée</vt:lpstr>
      <vt:lpstr>1_Conception personnalisée</vt:lpstr>
      <vt:lpstr>TPC for ILC and application to Fast Neutron Imaging</vt:lpstr>
      <vt:lpstr>Micromegazs TPC for ILC</vt:lpstr>
      <vt:lpstr>Micromegas TPC for ILC</vt:lpstr>
      <vt:lpstr>Fast Neutron Imaging</vt:lpstr>
      <vt:lpstr>Micromegas TPC for neutron imaging</vt:lpstr>
      <vt:lpstr>Characteristics and simulation of FNI detector</vt:lpstr>
      <vt:lpstr>Monte-Carlo simulation</vt:lpstr>
      <vt:lpstr>Geant4 simulation for converter efficiency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 and Next step</vt:lpstr>
      <vt:lpstr>Présentation PowerPoint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tests of Fast Neutron Imaging in China</dc:title>
  <dc:creator>WANG Wenxin</dc:creator>
  <cp:lastModifiedBy>WANG Wenxin</cp:lastModifiedBy>
  <cp:revision>214</cp:revision>
  <cp:lastPrinted>2012-03-23T11:14:26Z</cp:lastPrinted>
  <dcterms:created xsi:type="dcterms:W3CDTF">2011-12-04T07:13:43Z</dcterms:created>
  <dcterms:modified xsi:type="dcterms:W3CDTF">2012-03-23T11:53:08Z</dcterms:modified>
</cp:coreProperties>
</file>