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6" r:id="rId3"/>
    <p:sldId id="295" r:id="rId4"/>
    <p:sldId id="297" r:id="rId5"/>
    <p:sldId id="279" r:id="rId6"/>
    <p:sldId id="299" r:id="rId7"/>
    <p:sldId id="301" r:id="rId8"/>
    <p:sldId id="302" r:id="rId9"/>
    <p:sldId id="303" r:id="rId10"/>
    <p:sldId id="278" r:id="rId11"/>
    <p:sldId id="280" r:id="rId12"/>
    <p:sldId id="281" r:id="rId13"/>
    <p:sldId id="284" r:id="rId14"/>
    <p:sldId id="307" r:id="rId15"/>
    <p:sldId id="286" r:id="rId16"/>
    <p:sldId id="300" r:id="rId17"/>
    <p:sldId id="261" r:id="rId18"/>
    <p:sldId id="257" r:id="rId19"/>
    <p:sldId id="262" r:id="rId20"/>
    <p:sldId id="265" r:id="rId21"/>
    <p:sldId id="268" r:id="rId22"/>
    <p:sldId id="271" r:id="rId23"/>
    <p:sldId id="270" r:id="rId24"/>
    <p:sldId id="298" r:id="rId25"/>
    <p:sldId id="304" r:id="rId26"/>
    <p:sldId id="305" r:id="rId27"/>
    <p:sldId id="306" r:id="rId28"/>
    <p:sldId id="293" r:id="rId29"/>
    <p:sldId id="283" r:id="rId30"/>
    <p:sldId id="285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4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-2179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12297-A301-49AC-B265-6D0363B420A8}" type="datetimeFigureOut">
              <a:rPr lang="fr-FR" smtClean="0"/>
              <a:t>24/05/2012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BE218-78FF-4A35-8C57-542B9BAE2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27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6AB75-4ED2-43C0-B006-45C4DF1C8006}" type="datetimeFigureOut">
              <a:rPr lang="fr-FR" smtClean="0"/>
              <a:pPr/>
              <a:t>24/05/2012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51CE8-FF45-4F4C-9ED2-C32A62D63F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856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E995E-ACB1-4064-861E-013ABDEC5E7A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51CE8-FF45-4F4C-9ED2-C32A62D63FD3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51CE8-FF45-4F4C-9ED2-C32A62D63FD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64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BC4A5128-43FF-4A54-BDD3-53E7667F9A1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24/05/2012</a:t>
            </a: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P. Colas - LCTPC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BC4A5128-43FF-4A54-BDD3-53E7667F9A1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24/05/2012</a:t>
            </a: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P. Colas - LCTPC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BC4A5128-43FF-4A54-BDD3-53E7667F9A1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24/05/2012</a:t>
            </a: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P. Colas - LCTPC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BC4A5128-43FF-4A54-BDD3-53E7667F9A1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24/05/2012</a:t>
            </a: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P. Colas - LCTPC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24/05/2012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3B151-582A-44CA-981C-2417A953341F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 userDrawn="1">
            <p:ph type="ftr" sz="quarter" idx="12"/>
          </p:nvPr>
        </p:nvSpPr>
        <p:spPr>
          <a:xfrm>
            <a:off x="4139952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P. Colas - LCTPC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55504" y="6356350"/>
            <a:ext cx="3352800" cy="365125"/>
          </a:xfrm>
        </p:spPr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64B2E7-80C9-4E57-834D-4DF028318FA3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  <p:sldLayoutId id="2147483679" r:id="rId15"/>
    <p:sldLayoutId id="2147483680" r:id="rId16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800" dirty="0" smtClean="0"/>
              <a:t>A TPC for the </a:t>
            </a:r>
            <a:r>
              <a:rPr lang="fr-FR" sz="4800" dirty="0" err="1" smtClean="0"/>
              <a:t>Linear</a:t>
            </a:r>
            <a:r>
              <a:rPr lang="fr-FR" sz="4800" dirty="0" smtClean="0"/>
              <a:t> </a:t>
            </a:r>
            <a:r>
              <a:rPr lang="fr-FR" sz="4800" dirty="0" err="1" smtClean="0"/>
              <a:t>Collider</a:t>
            </a:r>
            <a:endParaRPr lang="fr-FR" sz="4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P. Colas</a:t>
            </a:r>
          </a:p>
          <a:p>
            <a:r>
              <a:rPr lang="fr-FR" dirty="0" smtClean="0"/>
              <a:t>on </a:t>
            </a:r>
            <a:r>
              <a:rPr lang="fr-FR" dirty="0" err="1" smtClean="0"/>
              <a:t>behalf</a:t>
            </a:r>
            <a:r>
              <a:rPr lang="fr-FR" dirty="0" smtClean="0"/>
              <a:t> of LCTPC</a:t>
            </a:r>
            <a:endParaRPr lang="fr-FR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085184"/>
            <a:ext cx="16414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FRONTIER DETECTORS FOR FRONTIER PHYS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008112" cy="108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331640" y="404664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Frontier</a:t>
            </a:r>
            <a:r>
              <a:rPr lang="fr-FR" dirty="0" smtClean="0"/>
              <a:t> detectors for </a:t>
            </a:r>
            <a:r>
              <a:rPr lang="fr-FR" dirty="0" err="1" smtClean="0"/>
              <a:t>frontier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endParaRPr lang="fr-FR" dirty="0" smtClean="0"/>
          </a:p>
          <a:p>
            <a:r>
              <a:rPr lang="fr-FR" dirty="0" smtClean="0"/>
              <a:t>12 th Pisa meeting on </a:t>
            </a:r>
            <a:r>
              <a:rPr lang="fr-FR" dirty="0" err="1" smtClean="0"/>
              <a:t>advanced</a:t>
            </a:r>
            <a:r>
              <a:rPr lang="fr-FR" dirty="0" smtClean="0"/>
              <a:t> detectors</a:t>
            </a:r>
          </a:p>
          <a:p>
            <a:r>
              <a:rPr lang="fr-FR" dirty="0" smtClean="0"/>
              <a:t>Isola d’</a:t>
            </a:r>
            <a:r>
              <a:rPr lang="fr-FR" dirty="0" err="1" smtClean="0"/>
              <a:t>Elba</a:t>
            </a:r>
            <a:r>
              <a:rPr lang="fr-FR" dirty="0" smtClean="0"/>
              <a:t>, 20-26 May 2012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186808" cy="100811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Charge </a:t>
            </a:r>
            <a:r>
              <a:rPr lang="fr-FR" dirty="0" err="1" smtClean="0"/>
              <a:t>spreading</a:t>
            </a:r>
            <a:r>
              <a:rPr lang="fr-FR" dirty="0" smtClean="0"/>
              <a:t> by </a:t>
            </a:r>
            <a:r>
              <a:rPr lang="fr-FR" dirty="0" err="1" smtClean="0"/>
              <a:t>resistive</a:t>
            </a:r>
            <a:r>
              <a:rPr lang="fr-FR" dirty="0" smtClean="0"/>
              <a:t> foil</a:t>
            </a:r>
            <a:endParaRPr lang="fr-FR" dirty="0"/>
          </a:p>
        </p:txBody>
      </p:sp>
      <p:pic>
        <p:nvPicPr>
          <p:cNvPr id="5" name="Picture 5" descr="InductionModel.EPS                                             000027B9OS 9.1                         B7FF4A2C:"/>
          <p:cNvPicPr>
            <a:picLocks noChangeAspect="1" noChangeArrowheads="1"/>
          </p:cNvPicPr>
          <p:nvPr/>
        </p:nvPicPr>
        <p:blipFill>
          <a:blip r:embed="rId2" cstate="print"/>
          <a:srcRect l="4417" r="1105"/>
          <a:stretch>
            <a:fillRect/>
          </a:stretch>
        </p:blipFill>
        <p:spPr bwMode="auto">
          <a:xfrm>
            <a:off x="539552" y="2784351"/>
            <a:ext cx="3312368" cy="158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368" y="4351097"/>
            <a:ext cx="3073152" cy="167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23528" y="1484784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Resistive</a:t>
            </a:r>
            <a:r>
              <a:rPr lang="fr-FR" dirty="0" smtClean="0"/>
              <a:t> </a:t>
            </a:r>
            <a:r>
              <a:rPr lang="fr-FR" dirty="0" err="1" smtClean="0"/>
              <a:t>coating</a:t>
            </a:r>
            <a:r>
              <a:rPr lang="fr-FR" dirty="0" smtClean="0"/>
              <a:t> on top of an </a:t>
            </a:r>
            <a:r>
              <a:rPr lang="fr-FR" dirty="0" err="1" smtClean="0"/>
              <a:t>insulator</a:t>
            </a:r>
            <a:r>
              <a:rPr lang="fr-FR" dirty="0" smtClean="0"/>
              <a:t>: </a:t>
            </a:r>
            <a:r>
              <a:rPr lang="fr-FR" dirty="0" err="1" smtClean="0"/>
              <a:t>Continuous</a:t>
            </a:r>
            <a:r>
              <a:rPr lang="fr-FR" dirty="0" smtClean="0"/>
              <a:t> RC network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spreads</a:t>
            </a:r>
            <a:r>
              <a:rPr lang="fr-FR" dirty="0" smtClean="0"/>
              <a:t> the charge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smtClean="0">
                <a:latin typeface="Symbol" pitchFamily="18" charset="2"/>
              </a:rPr>
              <a:t>s</a:t>
            </a:r>
            <a:r>
              <a:rPr lang="fr-FR" dirty="0" smtClean="0"/>
              <a:t>(avalanche)~15µ to mm: </a:t>
            </a:r>
            <a:r>
              <a:rPr lang="fr-FR" dirty="0" err="1" smtClean="0"/>
              <a:t>matching</a:t>
            </a:r>
            <a:r>
              <a:rPr lang="fr-FR" dirty="0" smtClean="0"/>
              <a:t> pad </a:t>
            </a:r>
            <a:r>
              <a:rPr lang="fr-FR" dirty="0" err="1" smtClean="0"/>
              <a:t>width</a:t>
            </a:r>
            <a:r>
              <a:rPr lang="fr-FR" dirty="0" smtClean="0"/>
              <a:t> </a:t>
            </a:r>
            <a:r>
              <a:rPr lang="fr-FR" dirty="0" err="1" smtClean="0"/>
              <a:t>improves</a:t>
            </a:r>
            <a:r>
              <a:rPr lang="fr-FR" dirty="0" smtClean="0"/>
              <a:t> position </a:t>
            </a:r>
            <a:r>
              <a:rPr lang="fr-FR" dirty="0" err="1" smtClean="0"/>
              <a:t>sensitivity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67544" y="6021288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M. Dixit, A. </a:t>
            </a:r>
            <a:r>
              <a:rPr lang="fr-FR" sz="1400" dirty="0" err="1" smtClean="0"/>
              <a:t>Rankin</a:t>
            </a:r>
            <a:r>
              <a:rPr lang="fr-FR" sz="1400" dirty="0" smtClean="0"/>
              <a:t>, NIM A 566 (2006) 28</a:t>
            </a:r>
            <a:endParaRPr lang="fr-FR" sz="1400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556792"/>
            <a:ext cx="3737936" cy="45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5364088" y="119675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Z=20cm, 200 ns </a:t>
            </a:r>
            <a:r>
              <a:rPr lang="fr-FR" dirty="0" err="1" smtClean="0"/>
              <a:t>shaping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004048" y="40466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PAD RESPONSE</a:t>
            </a:r>
            <a:r>
              <a:rPr lang="fr-FR" dirty="0" smtClean="0"/>
              <a:t>: Relative fraction of ‘charge’ </a:t>
            </a:r>
            <a:r>
              <a:rPr lang="fr-FR" dirty="0" err="1" smtClean="0"/>
              <a:t>seen</a:t>
            </a:r>
            <a:r>
              <a:rPr lang="fr-FR" dirty="0" smtClean="0"/>
              <a:t> by the pad, vs x(pad)-x(</a:t>
            </a:r>
            <a:r>
              <a:rPr lang="fr-FR" dirty="0" err="1" smtClean="0"/>
              <a:t>track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 rot="5400000" flipH="1" flipV="1">
            <a:off x="5580112" y="270892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5400000" flipH="1" flipV="1">
            <a:off x="6228183" y="270892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 flipH="1" flipV="1">
            <a:off x="6876256" y="270892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5400000" flipH="1" flipV="1">
            <a:off x="5004048" y="270892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508104" y="60932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x(pad) – x(</a:t>
            </a:r>
            <a:r>
              <a:rPr lang="fr-FR" dirty="0" err="1" smtClean="0"/>
              <a:t>track</a:t>
            </a:r>
            <a:r>
              <a:rPr lang="fr-FR" dirty="0" smtClean="0"/>
              <a:t>)   (mm)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85192" y="404664"/>
            <a:ext cx="8229600" cy="794352"/>
          </a:xfrm>
        </p:spPr>
        <p:txBody>
          <a:bodyPr>
            <a:noAutofit/>
          </a:bodyPr>
          <a:lstStyle/>
          <a:p>
            <a:r>
              <a:rPr lang="fr-FR" sz="3600" dirty="0" err="1" smtClean="0"/>
              <a:t>Micromegas</a:t>
            </a:r>
            <a:r>
              <a:rPr lang="fr-FR" sz="3600" dirty="0" smtClean="0"/>
              <a:t> Modules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dirty="0" err="1" smtClean="0"/>
              <a:t>resistive</a:t>
            </a:r>
            <a:r>
              <a:rPr lang="fr-FR" sz="3600" dirty="0" smtClean="0"/>
              <a:t> </a:t>
            </a:r>
            <a:r>
              <a:rPr lang="fr-FR" sz="3600" dirty="0" err="1" smtClean="0"/>
              <a:t>coating</a:t>
            </a:r>
            <a:endParaRPr lang="fr-FR" sz="3600" dirty="0"/>
          </a:p>
        </p:txBody>
      </p:sp>
      <p:pic>
        <p:nvPicPr>
          <p:cNvPr id="7" name="Picture 2" descr="D:\PROJETS\TPC\MESURES\081208-11_LP_BeamTestsMagnet_DESY\Pictures\081209_LowDrift_500ns_Anim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96752"/>
            <a:ext cx="464013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303936" y="472514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24 </a:t>
            </a:r>
            <a:r>
              <a:rPr lang="fr-FR" dirty="0" err="1" smtClean="0"/>
              <a:t>rows</a:t>
            </a:r>
            <a:r>
              <a:rPr lang="fr-FR" dirty="0" smtClean="0"/>
              <a:t> x 72 </a:t>
            </a:r>
            <a:r>
              <a:rPr lang="fr-FR" dirty="0" err="1" smtClean="0"/>
              <a:t>columns</a:t>
            </a:r>
            <a:r>
              <a:rPr lang="fr-FR" dirty="0" smtClean="0"/>
              <a:t> of 3 x 6.8 mm² pads</a:t>
            </a:r>
            <a:endParaRPr lang="fr-FR" dirty="0"/>
          </a:p>
        </p:txBody>
      </p:sp>
      <p:pic>
        <p:nvPicPr>
          <p:cNvPr id="8" name="Picture 2" descr="D:\PROJETS\TPC\MESURES\091102-05_LP_BeamTests_SiEnveloppe_DESY\IMGP0070_r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1556792"/>
            <a:ext cx="3528392" cy="274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23528" y="5177849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Various</a:t>
            </a:r>
            <a:r>
              <a:rPr lang="fr-FR" dirty="0" smtClean="0"/>
              <a:t> </a:t>
            </a:r>
            <a:r>
              <a:rPr lang="fr-FR" dirty="0" err="1" smtClean="0"/>
              <a:t>resistive</a:t>
            </a:r>
            <a:r>
              <a:rPr lang="fr-FR" dirty="0" smtClean="0"/>
              <a:t> </a:t>
            </a:r>
            <a:r>
              <a:rPr lang="fr-FR" dirty="0" err="1" smtClean="0"/>
              <a:t>coatings</a:t>
            </a:r>
            <a:r>
              <a:rPr lang="fr-FR" dirty="0" smtClean="0"/>
              <a:t> have been </a:t>
            </a:r>
            <a:r>
              <a:rPr lang="fr-FR" dirty="0" err="1" smtClean="0"/>
              <a:t>tried</a:t>
            </a:r>
            <a:r>
              <a:rPr lang="fr-FR" dirty="0" smtClean="0"/>
              <a:t>: </a:t>
            </a:r>
            <a:r>
              <a:rPr lang="fr-FR" dirty="0" err="1" smtClean="0"/>
              <a:t>Carbon</a:t>
            </a:r>
            <a:r>
              <a:rPr lang="fr-FR" dirty="0" smtClean="0"/>
              <a:t>-</a:t>
            </a:r>
            <a:r>
              <a:rPr lang="fr-FR" dirty="0" err="1" smtClean="0"/>
              <a:t>loaded</a:t>
            </a:r>
            <a:r>
              <a:rPr lang="fr-FR" dirty="0" smtClean="0"/>
              <a:t> </a:t>
            </a:r>
            <a:r>
              <a:rPr lang="fr-FR" dirty="0" err="1" smtClean="0"/>
              <a:t>Kapton</a:t>
            </a:r>
            <a:r>
              <a:rPr lang="fr-FR" dirty="0" smtClean="0"/>
              <a:t> (CLK),</a:t>
            </a:r>
          </a:p>
          <a:p>
            <a:r>
              <a:rPr lang="fr-FR" dirty="0" smtClean="0"/>
              <a:t>3 and 5 </a:t>
            </a:r>
            <a:r>
              <a:rPr lang="fr-FR" dirty="0" err="1" smtClean="0"/>
              <a:t>Mohm</a:t>
            </a:r>
            <a:r>
              <a:rPr lang="fr-FR" dirty="0" smtClean="0"/>
              <a:t>/square, </a:t>
            </a:r>
            <a:r>
              <a:rPr lang="fr-FR" dirty="0" err="1" smtClean="0"/>
              <a:t>resistive</a:t>
            </a:r>
            <a:r>
              <a:rPr lang="fr-FR" dirty="0" smtClean="0"/>
              <a:t> </a:t>
            </a:r>
            <a:r>
              <a:rPr lang="fr-FR" dirty="0" err="1" smtClean="0"/>
              <a:t>ink</a:t>
            </a:r>
            <a:r>
              <a:rPr lang="fr-FR" dirty="0" smtClean="0"/>
              <a:t>.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ZoneTexte 6"/>
          <p:cNvSpPr txBox="1">
            <a:spLocks noChangeArrowheads="1"/>
          </p:cNvSpPr>
          <p:nvPr/>
        </p:nvSpPr>
        <p:spPr bwMode="auto">
          <a:xfrm>
            <a:off x="3923928" y="1700808"/>
            <a:ext cx="1071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/>
              <a:t>Z=5cm</a:t>
            </a:r>
          </a:p>
        </p:txBody>
      </p:sp>
      <p:sp>
        <p:nvSpPr>
          <p:cNvPr id="15365" name="ZoneTexte 7"/>
          <p:cNvSpPr txBox="1">
            <a:spLocks noChangeArrowheads="1"/>
          </p:cNvSpPr>
          <p:nvPr/>
        </p:nvSpPr>
        <p:spPr bwMode="auto">
          <a:xfrm>
            <a:off x="3923928" y="3272444"/>
            <a:ext cx="1071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/>
              <a:t>Z=35cm</a:t>
            </a:r>
          </a:p>
        </p:txBody>
      </p:sp>
      <p:sp>
        <p:nvSpPr>
          <p:cNvPr id="15366" name="ZoneTexte 8"/>
          <p:cNvSpPr txBox="1">
            <a:spLocks noChangeArrowheads="1"/>
          </p:cNvSpPr>
          <p:nvPr/>
        </p:nvSpPr>
        <p:spPr bwMode="auto">
          <a:xfrm>
            <a:off x="3923928" y="5129832"/>
            <a:ext cx="1071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/>
              <a:t>Z=50cm</a:t>
            </a:r>
          </a:p>
        </p:txBody>
      </p:sp>
      <p:sp>
        <p:nvSpPr>
          <p:cNvPr id="15367" name="ZoneTexte 9"/>
          <p:cNvSpPr txBox="1">
            <a:spLocks noChangeArrowheads="1"/>
          </p:cNvSpPr>
          <p:nvPr/>
        </p:nvSpPr>
        <p:spPr bwMode="auto">
          <a:xfrm>
            <a:off x="611560" y="1196752"/>
            <a:ext cx="36004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200" dirty="0"/>
              <a:t>MEAN RESIDUAL vs ROW </a:t>
            </a:r>
            <a:r>
              <a:rPr lang="fr-FR" sz="2200" dirty="0" err="1"/>
              <a:t>number</a:t>
            </a:r>
            <a:endParaRPr lang="fr-FR" sz="2200" dirty="0"/>
          </a:p>
          <a:p>
            <a:endParaRPr lang="fr-FR" sz="2200" dirty="0"/>
          </a:p>
          <a:p>
            <a:r>
              <a:rPr lang="fr-FR" sz="2200" dirty="0"/>
              <a:t>Z-</a:t>
            </a:r>
            <a:r>
              <a:rPr lang="fr-FR" sz="2200" dirty="0" err="1"/>
              <a:t>independent</a:t>
            </a:r>
            <a:r>
              <a:rPr lang="fr-FR" sz="2200" dirty="0"/>
              <a:t> </a:t>
            </a:r>
            <a:r>
              <a:rPr lang="fr-FR" sz="2200" dirty="0" err="1"/>
              <a:t>distortions</a:t>
            </a:r>
            <a:endParaRPr lang="fr-FR" sz="2200" dirty="0"/>
          </a:p>
          <a:p>
            <a:endParaRPr lang="fr-FR" sz="2200" dirty="0"/>
          </a:p>
          <a:p>
            <a:r>
              <a:rPr lang="fr-FR" sz="2200" dirty="0" err="1"/>
              <a:t>Distortions</a:t>
            </a:r>
            <a:r>
              <a:rPr lang="fr-FR" sz="2200" dirty="0"/>
              <a:t> up to 50 microns for </a:t>
            </a:r>
            <a:r>
              <a:rPr lang="fr-FR" sz="2200" dirty="0" err="1"/>
              <a:t>resistive</a:t>
            </a:r>
            <a:r>
              <a:rPr lang="fr-FR" sz="2200" dirty="0"/>
              <a:t> </a:t>
            </a:r>
            <a:r>
              <a:rPr lang="fr-FR" sz="2200" dirty="0" err="1" smtClean="0"/>
              <a:t>ink</a:t>
            </a:r>
            <a:r>
              <a:rPr lang="fr-FR" sz="2200" dirty="0" smtClean="0"/>
              <a:t> (</a:t>
            </a:r>
            <a:r>
              <a:rPr lang="fr-FR" sz="2200" dirty="0" err="1" smtClean="0">
                <a:solidFill>
                  <a:srgbClr val="000099"/>
                </a:solidFill>
              </a:rPr>
              <a:t>blue</a:t>
            </a:r>
            <a:r>
              <a:rPr lang="fr-FR" sz="2200" dirty="0" smtClean="0"/>
              <a:t> points)</a:t>
            </a:r>
            <a:endParaRPr lang="fr-FR" sz="2200" dirty="0"/>
          </a:p>
          <a:p>
            <a:endParaRPr lang="fr-FR" sz="2200" dirty="0"/>
          </a:p>
          <a:p>
            <a:r>
              <a:rPr lang="fr-FR" sz="2200" dirty="0" err="1"/>
              <a:t>Rms</a:t>
            </a:r>
            <a:r>
              <a:rPr lang="fr-FR" sz="2200" dirty="0"/>
              <a:t> 7 </a:t>
            </a:r>
            <a:r>
              <a:rPr lang="fr-FR" sz="2200" dirty="0" smtClean="0"/>
              <a:t>microns </a:t>
            </a:r>
            <a:r>
              <a:rPr lang="fr-FR" sz="2200" dirty="0"/>
              <a:t>for </a:t>
            </a:r>
            <a:r>
              <a:rPr lang="fr-FR" sz="2200" dirty="0" smtClean="0"/>
              <a:t>CLK film (</a:t>
            </a:r>
            <a:r>
              <a:rPr lang="fr-FR" sz="2200" dirty="0" err="1" smtClean="0">
                <a:solidFill>
                  <a:srgbClr val="FF0000"/>
                </a:solidFill>
              </a:rPr>
              <a:t>red</a:t>
            </a:r>
            <a:r>
              <a:rPr lang="fr-FR" sz="2200" dirty="0" smtClean="0"/>
              <a:t> points)</a:t>
            </a:r>
          </a:p>
          <a:p>
            <a:endParaRPr lang="fr-FR" sz="2200" dirty="0" smtClean="0"/>
          </a:p>
          <a:p>
            <a:r>
              <a:rPr lang="fr-FR" sz="2200" dirty="0" smtClean="0"/>
              <a:t>-&gt; select CLK</a:t>
            </a:r>
            <a:endParaRPr lang="fr-FR" sz="2200" dirty="0"/>
          </a:p>
        </p:txBody>
      </p:sp>
      <p:grpSp>
        <p:nvGrpSpPr>
          <p:cNvPr id="2" name="Group 14"/>
          <p:cNvGrpSpPr/>
          <p:nvPr/>
        </p:nvGrpSpPr>
        <p:grpSpPr>
          <a:xfrm>
            <a:off x="4932040" y="548680"/>
            <a:ext cx="4176464" cy="5656284"/>
            <a:chOff x="5499487" y="96929"/>
            <a:chExt cx="3244463" cy="6680109"/>
          </a:xfrm>
        </p:grpSpPr>
        <p:pic>
          <p:nvPicPr>
            <p:cNvPr id="15362" name="Picture 3" descr="D:\Paul\ilc\Beijing10\Beijing\1027&amp;1085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0694" y="2382929"/>
              <a:ext cx="3243256" cy="2200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3" name="Picture 4" descr="D:\Paul\ilc\Beijing10\Beijing\1088&amp;1018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99487" y="4596621"/>
              <a:ext cx="3215887" cy="2180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5" descr="D:\Paul\ilc\Beijing10\Beijing\1076&amp;1043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0694" y="96929"/>
              <a:ext cx="3243256" cy="2200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-36512" y="432048"/>
            <a:ext cx="5544616" cy="9087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Uniformity (B=1T data)</a:t>
            </a:r>
            <a:endParaRPr kumimoji="0" lang="en-CA" sz="32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012160" y="616530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Row</a:t>
            </a:r>
            <a:r>
              <a:rPr lang="fr-FR" dirty="0" smtClean="0"/>
              <a:t> </a:t>
            </a:r>
            <a:r>
              <a:rPr lang="fr-FR" dirty="0" err="1" smtClean="0"/>
              <a:t>number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 4.g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7624" y="2564904"/>
            <a:ext cx="3816424" cy="2952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5661248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72314"/>
                </a:solidFill>
                <a:effectLst/>
                <a:ea typeface="宋体" pitchFamily="2" charset="-122"/>
                <a:cs typeface="Times New Roman" pitchFamily="18" charset="0"/>
              </a:rPr>
              <a:t>Module 4 </a:t>
            </a:r>
            <a:endParaRPr lang="fr-FR" sz="2000" b="1" dirty="0">
              <a:solidFill>
                <a:srgbClr val="572314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1560" y="44624"/>
            <a:ext cx="8172400" cy="93610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Micromegas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results  </a:t>
            </a:r>
            <a:r>
              <a:rPr lang="en-US" sz="2800" b="1" kern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(B = 0T &amp; 1T)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Carbon-loaded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kapton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resistive foil</a:t>
            </a:r>
            <a:endParaRPr kumimoji="0" lang="en-CA" sz="28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2356246" y="1381969"/>
          <a:ext cx="1727200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公式" r:id="rId4" imgW="1168200" imgH="507960" progId="Equation.3">
                  <p:embed/>
                </p:oleObj>
              </mc:Choice>
              <mc:Fallback>
                <p:oleObj name="公式" r:id="rId4" imgW="1168200" imgH="5079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6246" y="1381969"/>
                        <a:ext cx="1727200" cy="750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478" y="1268760"/>
            <a:ext cx="3944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771800" y="5661248"/>
            <a:ext cx="2088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6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χ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2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 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:     10.6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Ndf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:    10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eft Bracket 13"/>
          <p:cNvSpPr/>
          <p:nvPr/>
        </p:nvSpPr>
        <p:spPr>
          <a:xfrm>
            <a:off x="2699792" y="5733256"/>
            <a:ext cx="45719" cy="576064"/>
          </a:xfrm>
          <a:prstGeom prst="lef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ight Bracket 14"/>
          <p:cNvSpPr/>
          <p:nvPr/>
        </p:nvSpPr>
        <p:spPr>
          <a:xfrm>
            <a:off x="3995936" y="5733256"/>
            <a:ext cx="45719" cy="576064"/>
          </a:xfrm>
          <a:prstGeom prst="righ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/>
          <p:cNvSpPr txBox="1"/>
          <p:nvPr/>
        </p:nvSpPr>
        <p:spPr>
          <a:xfrm>
            <a:off x="1115616" y="233958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B=0 T  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d</a:t>
            </a:r>
            <a:r>
              <a:rPr lang="en-US" dirty="0" smtClean="0"/>
              <a:t> = 3</a:t>
            </a:r>
            <a:r>
              <a:rPr lang="fr-FR" dirty="0" smtClean="0"/>
              <a:t>15.1</a:t>
            </a:r>
            <a:r>
              <a:rPr lang="en-US" baseline="-25000" dirty="0" smtClean="0"/>
              <a:t>  </a:t>
            </a:r>
            <a:r>
              <a:rPr lang="en-US" dirty="0" smtClean="0"/>
              <a:t>µm/√cm (</a:t>
            </a:r>
            <a:r>
              <a:rPr lang="en-US" dirty="0" err="1" smtClean="0"/>
              <a:t>Magboltz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5508104" y="5589240"/>
            <a:ext cx="2071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>
                <a:solidFill>
                  <a:srgbClr val="572314"/>
                </a:solidFill>
              </a:rPr>
              <a:t>Module 3</a:t>
            </a:r>
            <a:endParaRPr lang="fr-FR" sz="2000" b="1" dirty="0">
              <a:solidFill>
                <a:srgbClr val="572314"/>
              </a:solidFill>
            </a:endParaRPr>
          </a:p>
        </p:txBody>
      </p:sp>
      <p:pic>
        <p:nvPicPr>
          <p:cNvPr id="24" name="Picture 23" descr="module CLK.gif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92080" y="2564904"/>
            <a:ext cx="3672408" cy="2952328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7596336" y="5589240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b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χ</a:t>
            </a:r>
            <a:r>
              <a:rPr kumimoji="0" lang="en-US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2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 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:     29.1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Ndf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:        11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eft Bracket 25"/>
          <p:cNvSpPr/>
          <p:nvPr/>
        </p:nvSpPr>
        <p:spPr>
          <a:xfrm>
            <a:off x="7524328" y="5728321"/>
            <a:ext cx="45719" cy="576064"/>
          </a:xfrm>
          <a:prstGeom prst="lef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ight Bracket 26"/>
          <p:cNvSpPr/>
          <p:nvPr/>
        </p:nvSpPr>
        <p:spPr>
          <a:xfrm>
            <a:off x="8702745" y="5728321"/>
            <a:ext cx="45719" cy="576064"/>
          </a:xfrm>
          <a:prstGeom prst="righ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Box 27"/>
          <p:cNvSpPr txBox="1"/>
          <p:nvPr/>
        </p:nvSpPr>
        <p:spPr>
          <a:xfrm>
            <a:off x="5292080" y="23488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B=1 T  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d</a:t>
            </a:r>
            <a:r>
              <a:rPr lang="en-US" dirty="0" smtClean="0"/>
              <a:t> = 94.2</a:t>
            </a:r>
            <a:r>
              <a:rPr lang="en-US" baseline="-25000" dirty="0" smtClean="0"/>
              <a:t>  </a:t>
            </a:r>
            <a:r>
              <a:rPr lang="en-US" dirty="0" smtClean="0"/>
              <a:t>µm/√cm (</a:t>
            </a:r>
            <a:r>
              <a:rPr lang="en-US" dirty="0" err="1" smtClean="0"/>
              <a:t>Magboltz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13D0-3D16-4FE4-8648-34342CC60BFF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499992" y="1916832"/>
            <a:ext cx="232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</a:t>
            </a:r>
            <a:r>
              <a:rPr lang="fr-FR" i="1" baseline="-25000" dirty="0" smtClean="0"/>
              <a:t>d</a:t>
            </a:r>
            <a:r>
              <a:rPr lang="fr-FR" dirty="0" smtClean="0"/>
              <a:t> : </a:t>
            </a:r>
            <a:r>
              <a:rPr lang="fr-FR" dirty="0" smtClean="0">
                <a:latin typeface="+mj-lt"/>
              </a:rPr>
              <a:t>diffusion constant</a:t>
            </a:r>
            <a:endParaRPr lang="fr-FR" dirty="0">
              <a:latin typeface="+mj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347864" y="9087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Gas</a:t>
            </a:r>
            <a:r>
              <a:rPr lang="fr-FR" dirty="0" smtClean="0"/>
              <a:t>:  Ar/CF4/Iso   95/3/2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 4.g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7624" y="2564904"/>
            <a:ext cx="3816424" cy="2952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5661248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72314"/>
                </a:solidFill>
                <a:effectLst/>
                <a:ea typeface="宋体" pitchFamily="2" charset="-122"/>
                <a:cs typeface="Times New Roman" pitchFamily="18" charset="0"/>
              </a:rPr>
              <a:t>Module 4 </a:t>
            </a:r>
            <a:endParaRPr lang="fr-FR" sz="2000" b="1" dirty="0">
              <a:solidFill>
                <a:srgbClr val="572314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1560" y="44624"/>
            <a:ext cx="8172400" cy="93610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Micromegas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results  </a:t>
            </a:r>
            <a:r>
              <a:rPr lang="en-US" sz="2800" b="1" kern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(B = 0T &amp; 1T)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Carbon-loaded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kapton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resistive foil</a:t>
            </a:r>
            <a:endParaRPr kumimoji="0" lang="en-CA" sz="28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2356246" y="1381969"/>
          <a:ext cx="1727200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" name="公式" r:id="rId4" imgW="1168200" imgH="507960" progId="Equation.3">
                  <p:embed/>
                </p:oleObj>
              </mc:Choice>
              <mc:Fallback>
                <p:oleObj name="公式" r:id="rId4" imgW="1168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6246" y="1381969"/>
                        <a:ext cx="1727200" cy="750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478" y="1268760"/>
            <a:ext cx="3944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771800" y="5661248"/>
            <a:ext cx="2088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6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χ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2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 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:     10.6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Ndf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:    10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eft Bracket 13"/>
          <p:cNvSpPr/>
          <p:nvPr/>
        </p:nvSpPr>
        <p:spPr>
          <a:xfrm>
            <a:off x="2699792" y="5733256"/>
            <a:ext cx="45719" cy="576064"/>
          </a:xfrm>
          <a:prstGeom prst="lef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ight Bracket 14"/>
          <p:cNvSpPr/>
          <p:nvPr/>
        </p:nvSpPr>
        <p:spPr>
          <a:xfrm>
            <a:off x="3995936" y="5733256"/>
            <a:ext cx="45719" cy="576064"/>
          </a:xfrm>
          <a:prstGeom prst="righ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/>
          <p:cNvSpPr txBox="1"/>
          <p:nvPr/>
        </p:nvSpPr>
        <p:spPr>
          <a:xfrm>
            <a:off x="1115616" y="233958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B=0 T  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d</a:t>
            </a:r>
            <a:r>
              <a:rPr lang="en-US" dirty="0" smtClean="0"/>
              <a:t> = 3</a:t>
            </a:r>
            <a:r>
              <a:rPr lang="fr-FR" dirty="0" smtClean="0"/>
              <a:t>15.1</a:t>
            </a:r>
            <a:r>
              <a:rPr lang="en-US" baseline="-25000" dirty="0" smtClean="0"/>
              <a:t>  </a:t>
            </a:r>
            <a:r>
              <a:rPr lang="en-US" dirty="0" smtClean="0"/>
              <a:t>µm/√cm (</a:t>
            </a:r>
            <a:r>
              <a:rPr lang="en-US" dirty="0" err="1" smtClean="0"/>
              <a:t>Magboltz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5508104" y="5589240"/>
            <a:ext cx="2071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>
                <a:solidFill>
                  <a:srgbClr val="572314"/>
                </a:solidFill>
              </a:rPr>
              <a:t>Module 3</a:t>
            </a:r>
            <a:endParaRPr lang="fr-FR" sz="2000" b="1" dirty="0">
              <a:solidFill>
                <a:srgbClr val="572314"/>
              </a:solidFill>
            </a:endParaRPr>
          </a:p>
        </p:txBody>
      </p:sp>
      <p:pic>
        <p:nvPicPr>
          <p:cNvPr id="24" name="Picture 23" descr="module CLK.gif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92080" y="2564904"/>
            <a:ext cx="3672408" cy="2952328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7596336" y="5589240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b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χ</a:t>
            </a:r>
            <a:r>
              <a:rPr kumimoji="0" lang="en-US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2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 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:     29.1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Ndf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Calibri" pitchFamily="34" charset="0"/>
              </a:rPr>
              <a:t>:        11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eft Bracket 25"/>
          <p:cNvSpPr/>
          <p:nvPr/>
        </p:nvSpPr>
        <p:spPr>
          <a:xfrm>
            <a:off x="7524328" y="5728321"/>
            <a:ext cx="45719" cy="576064"/>
          </a:xfrm>
          <a:prstGeom prst="lef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ight Bracket 26"/>
          <p:cNvSpPr/>
          <p:nvPr/>
        </p:nvSpPr>
        <p:spPr>
          <a:xfrm>
            <a:off x="8702745" y="5728321"/>
            <a:ext cx="45719" cy="576064"/>
          </a:xfrm>
          <a:prstGeom prst="righ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Box 27"/>
          <p:cNvSpPr txBox="1"/>
          <p:nvPr/>
        </p:nvSpPr>
        <p:spPr>
          <a:xfrm>
            <a:off x="5292080" y="23488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B=1 T  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d</a:t>
            </a:r>
            <a:r>
              <a:rPr lang="en-US" dirty="0" smtClean="0"/>
              <a:t> = 94.2</a:t>
            </a:r>
            <a:r>
              <a:rPr lang="en-US" baseline="-25000" dirty="0" smtClean="0"/>
              <a:t>  </a:t>
            </a:r>
            <a:r>
              <a:rPr lang="en-US" dirty="0" smtClean="0"/>
              <a:t>µm/√cm (</a:t>
            </a:r>
            <a:r>
              <a:rPr lang="en-US" dirty="0" err="1" smtClean="0"/>
              <a:t>Magboltz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13D0-3D16-4FE4-8648-34342CC60BFF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499992" y="1916832"/>
            <a:ext cx="232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</a:t>
            </a:r>
            <a:r>
              <a:rPr lang="fr-FR" i="1" baseline="-25000" dirty="0" smtClean="0"/>
              <a:t>d</a:t>
            </a:r>
            <a:r>
              <a:rPr lang="fr-FR" dirty="0" smtClean="0"/>
              <a:t> : </a:t>
            </a:r>
            <a:r>
              <a:rPr lang="fr-FR" dirty="0" smtClean="0">
                <a:latin typeface="+mj-lt"/>
              </a:rPr>
              <a:t>diffusion constant</a:t>
            </a:r>
            <a:endParaRPr lang="fr-FR" dirty="0">
              <a:latin typeface="+mj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347864" y="9087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Gas</a:t>
            </a:r>
            <a:r>
              <a:rPr lang="fr-FR" dirty="0" smtClean="0"/>
              <a:t>:  Ar/CF4/Iso   95/3/2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 rot="20297020">
            <a:off x="3109366" y="3811540"/>
            <a:ext cx="2736304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Extrapolates</a:t>
            </a:r>
            <a:r>
              <a:rPr lang="fr-FR" dirty="0" smtClean="0"/>
              <a:t> to &lt;100 µm </a:t>
            </a:r>
            <a:r>
              <a:rPr lang="fr-FR" dirty="0" err="1" smtClean="0"/>
              <a:t>at</a:t>
            </a:r>
            <a:r>
              <a:rPr lang="fr-FR" dirty="0" smtClean="0"/>
              <a:t> 2.3 m in B=3.5 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0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en-US"/>
          </a:p>
        </p:txBody>
      </p:sp>
      <p:sp>
        <p:nvSpPr>
          <p:cNvPr id="5125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6AA86E-9E8B-4BF8-8B4D-0B73BF44AFE1}" type="slidenum">
              <a:rPr lang="en-US"/>
              <a:pPr/>
              <a:t>15</a:t>
            </a:fld>
            <a:endParaRPr lang="en-US"/>
          </a:p>
        </p:txBody>
      </p:sp>
      <p:pic>
        <p:nvPicPr>
          <p:cNvPr id="5122" name="Picture 6" descr="D:\test.jpg"/>
          <p:cNvPicPr>
            <a:picLocks noChangeAspect="1" noChangeArrowheads="1"/>
          </p:cNvPicPr>
          <p:nvPr/>
        </p:nvPicPr>
        <p:blipFill>
          <a:blip r:embed="rId2" cstate="print"/>
          <a:srcRect l="16490" r="22684"/>
          <a:stretch>
            <a:fillRect/>
          </a:stretch>
        </p:blipFill>
        <p:spPr bwMode="auto">
          <a:xfrm rot="19277031">
            <a:off x="467030" y="948359"/>
            <a:ext cx="2332743" cy="295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899592" y="62068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Test in a high intensity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p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beam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6" name="Espace réservé du pied de page 4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mtClean="0"/>
              <a:t>P. Colas - LCTPC</a:t>
            </a:r>
            <a:endParaRPr lang="en-US" dirty="0"/>
          </a:p>
        </p:txBody>
      </p:sp>
      <p:pic>
        <p:nvPicPr>
          <p:cNvPr id="21" name="Picture 2" descr="D:\Paul\RD51\WG7\2010-results\picturesCERNJuly2010\T-onepadR54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501008"/>
            <a:ext cx="693754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èche droite 2"/>
          <p:cNvSpPr/>
          <p:nvPr/>
        </p:nvSpPr>
        <p:spPr>
          <a:xfrm>
            <a:off x="395536" y="2564904"/>
            <a:ext cx="25202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915816" y="1503056"/>
            <a:ext cx="6001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Test </a:t>
            </a:r>
            <a:r>
              <a:rPr lang="fr-FR" dirty="0" err="1"/>
              <a:t>at</a:t>
            </a:r>
            <a:r>
              <a:rPr lang="fr-FR" dirty="0"/>
              <a:t> CERN (July 2010) </a:t>
            </a:r>
            <a:r>
              <a:rPr lang="fr-FR" dirty="0" err="1"/>
              <a:t>at</a:t>
            </a:r>
            <a:r>
              <a:rPr lang="fr-FR" dirty="0"/>
              <a:t> 180 kHz (5 x 2 cm² </a:t>
            </a:r>
            <a:r>
              <a:rPr lang="fr-FR" dirty="0" err="1"/>
              <a:t>beam</a:t>
            </a:r>
            <a:r>
              <a:rPr lang="fr-FR" dirty="0"/>
              <a:t>) </a:t>
            </a:r>
            <a:r>
              <a:rPr lang="fr-FR" dirty="0" err="1"/>
              <a:t>showed</a:t>
            </a:r>
            <a:r>
              <a:rPr lang="fr-FR" dirty="0"/>
              <a:t> no </a:t>
            </a:r>
            <a:r>
              <a:rPr lang="fr-FR" dirty="0" err="1"/>
              <a:t>charging</a:t>
            </a:r>
            <a:r>
              <a:rPr lang="fr-FR" dirty="0"/>
              <a:t> up and stable </a:t>
            </a:r>
            <a:r>
              <a:rPr lang="fr-FR" dirty="0" err="1"/>
              <a:t>operation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0" y="692696"/>
            <a:ext cx="862114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779912" y="3284984"/>
            <a:ext cx="216024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See</a:t>
            </a:r>
            <a:r>
              <a:rPr lang="fr-FR" dirty="0" smtClean="0"/>
              <a:t> T. </a:t>
            </a:r>
            <a:r>
              <a:rPr lang="fr-FR" dirty="0" err="1" smtClean="0"/>
              <a:t>Krautscheid’s</a:t>
            </a:r>
            <a:r>
              <a:rPr lang="fr-FR" dirty="0" smtClean="0"/>
              <a:t> talk, </a:t>
            </a:r>
            <a:r>
              <a:rPr lang="fr-FR" dirty="0" err="1" smtClean="0"/>
              <a:t>this</a:t>
            </a:r>
            <a:r>
              <a:rPr lang="fr-FR" dirty="0" smtClean="0"/>
              <a:t> session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75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8834" y="43284"/>
            <a:ext cx="8693646" cy="43338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 7 </a:t>
            </a:r>
            <a:r>
              <a:rPr lang="en-US" sz="2400" b="1" dirty="0">
                <a:solidFill>
                  <a:schemeClr val="tx1"/>
                </a:solidFill>
              </a:rPr>
              <a:t>module </a:t>
            </a:r>
            <a:r>
              <a:rPr lang="en-US" sz="2400" b="1" dirty="0" smtClean="0">
                <a:solidFill>
                  <a:schemeClr val="tx1"/>
                </a:solidFill>
              </a:rPr>
              <a:t>project – </a:t>
            </a:r>
            <a:r>
              <a:rPr lang="en-US" sz="2400" b="1" dirty="0" err="1" smtClean="0">
                <a:solidFill>
                  <a:schemeClr val="tx1"/>
                </a:solidFill>
              </a:rPr>
              <a:t>Micromegas</a:t>
            </a:r>
            <a:r>
              <a:rPr lang="en-US" sz="2400" b="1" dirty="0" smtClean="0">
                <a:solidFill>
                  <a:schemeClr val="tx1"/>
                </a:solidFill>
              </a:rPr>
              <a:t> electronic integration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6A130-A841-4AF0-BA81-9F78510F510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222" name="Picture 2" descr="D:\PROJETS\TPC\DESIGN\Sauvegarde CAO\Paul Colas\TPC_Electroniqu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r="11699"/>
          <a:stretch>
            <a:fillRect/>
          </a:stretch>
        </p:blipFill>
        <p:spPr bwMode="auto">
          <a:xfrm>
            <a:off x="203200" y="552450"/>
            <a:ext cx="43211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PROJETS\TPC\DESIGN\Sauvegarde CAO\Paul Colas\TPC_Electroniqu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11954"/>
          <a:stretch>
            <a:fillRect/>
          </a:stretch>
        </p:blipFill>
        <p:spPr bwMode="auto">
          <a:xfrm>
            <a:off x="4645025" y="552450"/>
            <a:ext cx="431958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871913"/>
            <a:ext cx="3460750" cy="259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5" name="Picture 2" descr="D:\PROJETS\TPC\MESURES\2011\110502-14_BeamTest_DESY\Photos\IMG_05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3844925"/>
            <a:ext cx="34766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24/05/2012</a:t>
            </a:r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P. Colas - LCTPC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r>
              <a:rPr lang="fr-FR" sz="4000" dirty="0" err="1" smtClean="0"/>
              <a:t>Integration</a:t>
            </a:r>
            <a:r>
              <a:rPr lang="fr-FR" sz="4000" dirty="0" smtClean="0"/>
              <a:t> of the T2K </a:t>
            </a:r>
            <a:r>
              <a:rPr lang="fr-FR" sz="4000" dirty="0" err="1" smtClean="0"/>
              <a:t>electronics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New detector : new </a:t>
            </a:r>
            <a:r>
              <a:rPr lang="fr-FR" dirty="0" err="1" smtClean="0"/>
              <a:t>routing</a:t>
            </a:r>
            <a:r>
              <a:rPr lang="fr-FR" dirty="0" smtClean="0"/>
              <a:t> to </a:t>
            </a:r>
            <a:r>
              <a:rPr lang="fr-FR" dirty="0" err="1" smtClean="0"/>
              <a:t>adapt</a:t>
            </a:r>
            <a:r>
              <a:rPr lang="fr-FR" dirty="0" smtClean="0"/>
              <a:t> to new </a:t>
            </a:r>
            <a:r>
              <a:rPr lang="fr-FR" dirty="0" err="1" smtClean="0"/>
              <a:t>connectors</a:t>
            </a:r>
            <a:r>
              <a:rPr lang="fr-FR" dirty="0" smtClean="0"/>
              <a:t>, </a:t>
            </a:r>
            <a:r>
              <a:rPr lang="fr-FR" dirty="0" err="1" smtClean="0"/>
              <a:t>lower</a:t>
            </a:r>
            <a:r>
              <a:rPr lang="fr-FR" dirty="0" smtClean="0"/>
              <a:t> anode </a:t>
            </a:r>
            <a:r>
              <a:rPr lang="fr-FR" dirty="0" err="1" smtClean="0"/>
              <a:t>resistivity</a:t>
            </a:r>
            <a:r>
              <a:rPr lang="fr-FR" dirty="0" smtClean="0"/>
              <a:t> (3 M</a:t>
            </a:r>
            <a:r>
              <a:rPr lang="fr-FR" dirty="0" smtClean="0">
                <a:latin typeface="Symbol" pitchFamily="18" charset="2"/>
              </a:rPr>
              <a:t>W</a:t>
            </a:r>
            <a:r>
              <a:rPr lang="fr-FR" dirty="0" smtClean="0"/>
              <a:t>/</a:t>
            </a:r>
            <a:r>
              <a:rPr lang="fr-FR" dirty="0" err="1" smtClean="0"/>
              <a:t>sq</a:t>
            </a:r>
            <a:r>
              <a:rPr lang="fr-FR" dirty="0" smtClean="0"/>
              <a:t>), new </a:t>
            </a:r>
            <a:r>
              <a:rPr lang="fr-FR" dirty="0" err="1" smtClean="0"/>
              <a:t>res</a:t>
            </a:r>
            <a:r>
              <a:rPr lang="fr-FR" dirty="0" smtClean="0"/>
              <a:t>. foil </a:t>
            </a:r>
            <a:r>
              <a:rPr lang="fr-FR" dirty="0" err="1" smtClean="0"/>
              <a:t>grounding</a:t>
            </a:r>
            <a:r>
              <a:rPr lang="fr-FR" dirty="0" smtClean="0"/>
              <a:t> on the </a:t>
            </a:r>
            <a:r>
              <a:rPr lang="fr-FR" dirty="0" err="1" smtClean="0"/>
              <a:t>edge</a:t>
            </a:r>
            <a:r>
              <a:rPr lang="fr-FR" dirty="0" smtClean="0"/>
              <a:t> of the PCB.</a:t>
            </a:r>
          </a:p>
          <a:p>
            <a:r>
              <a:rPr lang="fr-FR" dirty="0" smtClean="0"/>
              <a:t>New 300 points flat </a:t>
            </a:r>
            <a:r>
              <a:rPr lang="fr-FR" dirty="0" err="1" smtClean="0"/>
              <a:t>connectors</a:t>
            </a:r>
            <a:r>
              <a:rPr lang="fr-FR" dirty="0" smtClean="0"/>
              <a:t> (</a:t>
            </a:r>
            <a:r>
              <a:rPr lang="fr-FR" dirty="0" err="1" smtClean="0"/>
              <a:t>zero</a:t>
            </a:r>
            <a:r>
              <a:rPr lang="fr-FR" dirty="0" smtClean="0"/>
              <a:t> extraction force)</a:t>
            </a:r>
          </a:p>
          <a:p>
            <a:r>
              <a:rPr lang="fr-FR" dirty="0" smtClean="0"/>
              <a:t>New front end: </a:t>
            </a:r>
            <a:r>
              <a:rPr lang="fr-FR" dirty="0" err="1" smtClean="0"/>
              <a:t>keep</a:t>
            </a:r>
            <a:r>
              <a:rPr lang="fr-FR" dirty="0" smtClean="0"/>
              <a:t> </a:t>
            </a:r>
            <a:r>
              <a:rPr lang="fr-FR" dirty="0" err="1" smtClean="0"/>
              <a:t>naked</a:t>
            </a:r>
            <a:r>
              <a:rPr lang="fr-FR" dirty="0" smtClean="0"/>
              <a:t> AFTER chips and </a:t>
            </a:r>
            <a:r>
              <a:rPr lang="fr-FR" dirty="0" err="1" smtClean="0"/>
              <a:t>remove</a:t>
            </a:r>
            <a:r>
              <a:rPr lang="fr-FR" dirty="0" smtClean="0"/>
              <a:t> double diodes (count on </a:t>
            </a:r>
            <a:r>
              <a:rPr lang="fr-FR" dirty="0" err="1" smtClean="0"/>
              <a:t>resistive</a:t>
            </a:r>
            <a:r>
              <a:rPr lang="fr-FR" dirty="0" smtClean="0"/>
              <a:t> foil to </a:t>
            </a:r>
            <a:r>
              <a:rPr lang="fr-FR" dirty="0" err="1" smtClean="0"/>
              <a:t>protect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sparks</a:t>
            </a:r>
            <a:r>
              <a:rPr lang="fr-FR" dirty="0" smtClean="0"/>
              <a:t>)</a:t>
            </a:r>
          </a:p>
          <a:p>
            <a:r>
              <a:rPr lang="fr-FR" dirty="0" smtClean="0"/>
              <a:t>New Front End Mezzanine (FEMI)</a:t>
            </a:r>
          </a:p>
          <a:p>
            <a:r>
              <a:rPr lang="fr-FR" dirty="0" smtClean="0"/>
              <a:t>New back-end for up to 12 modules</a:t>
            </a:r>
          </a:p>
          <a:p>
            <a:r>
              <a:rPr lang="fr-FR" dirty="0" smtClean="0"/>
              <a:t>New DAQ, 7-module </a:t>
            </a:r>
            <a:r>
              <a:rPr lang="fr-FR" dirty="0" err="1" smtClean="0"/>
              <a:t>ready</a:t>
            </a:r>
            <a:r>
              <a:rPr lang="fr-FR" dirty="0" smtClean="0"/>
              <a:t> and more compact format</a:t>
            </a:r>
          </a:p>
          <a:p>
            <a:r>
              <a:rPr lang="fr-FR" dirty="0" smtClean="0"/>
              <a:t>New trigger </a:t>
            </a:r>
            <a:r>
              <a:rPr lang="fr-FR" dirty="0" err="1" smtClean="0"/>
              <a:t>discriminator</a:t>
            </a:r>
            <a:r>
              <a:rPr lang="fr-FR" dirty="0" smtClean="0"/>
              <a:t> and </a:t>
            </a:r>
            <a:r>
              <a:rPr lang="fr-FR" dirty="0" err="1" smtClean="0"/>
              <a:t>logic</a:t>
            </a:r>
            <a:r>
              <a:rPr lang="fr-FR" dirty="0" smtClean="0"/>
              <a:t> (FPGA).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57606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Integrated electronics for 7-module project</a:t>
            </a:r>
            <a:endParaRPr lang="en-US" sz="4000" dirty="0"/>
          </a:p>
        </p:txBody>
      </p:sp>
      <p:sp>
        <p:nvSpPr>
          <p:cNvPr id="11272" name="Espace réservé du contenu 1"/>
          <p:cNvSpPr>
            <a:spLocks noGrp="1"/>
          </p:cNvSpPr>
          <p:nvPr>
            <p:ph idx="1"/>
          </p:nvPr>
        </p:nvSpPr>
        <p:spPr>
          <a:xfrm>
            <a:off x="2843808" y="764704"/>
            <a:ext cx="4752528" cy="108012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smtClean="0">
                <a:solidFill>
                  <a:srgbClr val="0000FF"/>
                </a:solidFill>
                <a:cs typeface="Arial" charset="0"/>
              </a:rPr>
              <a:t>Remove packaging and protection diodes</a:t>
            </a:r>
          </a:p>
          <a:p>
            <a:pPr eaLnBrk="1" hangingPunct="1"/>
            <a:r>
              <a:rPr lang="en-US" sz="1600" dirty="0" smtClean="0">
                <a:solidFill>
                  <a:srgbClr val="0000FF"/>
                </a:solidFill>
                <a:cs typeface="Arial" charset="0"/>
              </a:rPr>
              <a:t>Wire –bond AFTER chips</a:t>
            </a:r>
          </a:p>
          <a:p>
            <a:pPr eaLnBrk="1" hangingPunct="1"/>
            <a:r>
              <a:rPr lang="en-US" sz="1600" dirty="0" smtClean="0">
                <a:solidFill>
                  <a:srgbClr val="0000FF"/>
                </a:solidFill>
                <a:cs typeface="Arial" charset="0"/>
              </a:rPr>
              <a:t>Use 2 × 300 pins connector</a:t>
            </a:r>
          </a:p>
        </p:txBody>
      </p:sp>
      <p:pic>
        <p:nvPicPr>
          <p:cNvPr id="11270" name="Picture 9" descr="PhotoFEC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684213"/>
            <a:ext cx="1965325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rapèze 7"/>
          <p:cNvSpPr/>
          <p:nvPr/>
        </p:nvSpPr>
        <p:spPr bwMode="auto">
          <a:xfrm>
            <a:off x="762000" y="3521075"/>
            <a:ext cx="1800225" cy="1116013"/>
          </a:xfrm>
          <a:prstGeom prst="trapezoid">
            <a:avLst>
              <a:gd name="adj" fmla="val 66997"/>
            </a:avLst>
          </a:prstGeom>
          <a:solidFill>
            <a:schemeClr val="bg1">
              <a:lumMod val="9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>
              <a:cs typeface="+mn-cs"/>
            </a:endParaRPr>
          </a:p>
        </p:txBody>
      </p:sp>
      <p:pic>
        <p:nvPicPr>
          <p:cNvPr id="1127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1831157" cy="120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180" y="2059161"/>
            <a:ext cx="1366837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6" descr="Photos 0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26" r="47417" b="2589"/>
          <a:stretch>
            <a:fillRect/>
          </a:stretch>
        </p:blipFill>
        <p:spPr bwMode="auto">
          <a:xfrm>
            <a:off x="762000" y="4637088"/>
            <a:ext cx="1800225" cy="1809750"/>
          </a:xfrm>
          <a:prstGeom prst="rect">
            <a:avLst/>
          </a:prstGeom>
          <a:solidFill>
            <a:srgbClr val="FF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6" name="Connecteur droit avec flèche 12"/>
          <p:cNvCxnSpPr>
            <a:cxnSpLocks noChangeShapeType="1"/>
          </p:cNvCxnSpPr>
          <p:nvPr/>
        </p:nvCxnSpPr>
        <p:spPr bwMode="auto">
          <a:xfrm>
            <a:off x="727075" y="3906838"/>
            <a:ext cx="1800225" cy="1587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7" name="Connecteur droit avec flèche 14"/>
          <p:cNvCxnSpPr>
            <a:cxnSpLocks noChangeShapeType="1"/>
          </p:cNvCxnSpPr>
          <p:nvPr/>
        </p:nvCxnSpPr>
        <p:spPr bwMode="auto">
          <a:xfrm rot="16200000" flipH="1">
            <a:off x="1117600" y="2284413"/>
            <a:ext cx="3060700" cy="0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8" name="Connecteur droit avec flèche 17"/>
          <p:cNvCxnSpPr>
            <a:cxnSpLocks noChangeShapeType="1"/>
          </p:cNvCxnSpPr>
          <p:nvPr/>
        </p:nvCxnSpPr>
        <p:spPr bwMode="auto">
          <a:xfrm>
            <a:off x="749300" y="4518025"/>
            <a:ext cx="1800225" cy="1588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9" name="Connecteur droit avec flèche 18"/>
          <p:cNvCxnSpPr>
            <a:cxnSpLocks noChangeShapeType="1"/>
          </p:cNvCxnSpPr>
          <p:nvPr/>
        </p:nvCxnSpPr>
        <p:spPr bwMode="auto">
          <a:xfrm rot="5400000">
            <a:off x="4545904" y="3384724"/>
            <a:ext cx="1800225" cy="0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0" name="Connecteur droit avec flèche 20"/>
          <p:cNvCxnSpPr>
            <a:cxnSpLocks noChangeShapeType="1"/>
          </p:cNvCxnSpPr>
          <p:nvPr/>
        </p:nvCxnSpPr>
        <p:spPr bwMode="auto">
          <a:xfrm rot="5400000" flipH="1" flipV="1">
            <a:off x="1814513" y="5559425"/>
            <a:ext cx="1776412" cy="1588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81" name="Picture 3" descr="Camer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5354638"/>
            <a:ext cx="503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82" name="Connecteur droit avec flèche 25"/>
          <p:cNvCxnSpPr>
            <a:cxnSpLocks noChangeShapeType="1"/>
          </p:cNvCxnSpPr>
          <p:nvPr/>
        </p:nvCxnSpPr>
        <p:spPr bwMode="auto">
          <a:xfrm>
            <a:off x="4730750" y="5224463"/>
            <a:ext cx="576263" cy="1587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3" name="Connecteur droit avec flèche 26"/>
          <p:cNvCxnSpPr>
            <a:cxnSpLocks noChangeShapeType="1"/>
          </p:cNvCxnSpPr>
          <p:nvPr/>
        </p:nvCxnSpPr>
        <p:spPr bwMode="auto">
          <a:xfrm rot="5400000">
            <a:off x="5142707" y="5614194"/>
            <a:ext cx="431800" cy="1587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4" name="Connecteur droit avec flèche 28"/>
          <p:cNvCxnSpPr>
            <a:cxnSpLocks noChangeAspect="1"/>
          </p:cNvCxnSpPr>
          <p:nvPr/>
        </p:nvCxnSpPr>
        <p:spPr bwMode="auto">
          <a:xfrm>
            <a:off x="5724128" y="2754486"/>
            <a:ext cx="1174273" cy="674514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5" name="ZoneTexte 38"/>
          <p:cNvSpPr txBox="1">
            <a:spLocks noChangeArrowheads="1"/>
          </p:cNvSpPr>
          <p:nvPr/>
        </p:nvSpPr>
        <p:spPr bwMode="auto">
          <a:xfrm>
            <a:off x="2647950" y="1903413"/>
            <a:ext cx="687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0000FF"/>
                </a:solidFill>
                <a:latin typeface="Bell MT" pitchFamily="18" charset="0"/>
              </a:rPr>
              <a:t>25 cm</a:t>
            </a:r>
          </a:p>
        </p:txBody>
      </p:sp>
      <p:sp>
        <p:nvSpPr>
          <p:cNvPr id="11286" name="ZoneTexte 39"/>
          <p:cNvSpPr txBox="1">
            <a:spLocks noChangeArrowheads="1"/>
          </p:cNvSpPr>
          <p:nvPr/>
        </p:nvSpPr>
        <p:spPr bwMode="auto">
          <a:xfrm>
            <a:off x="708025" y="3908425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0000FF"/>
                </a:solidFill>
                <a:latin typeface="Bell MT" pitchFamily="18" charset="0"/>
              </a:rPr>
              <a:t>14 cm</a:t>
            </a:r>
          </a:p>
        </p:txBody>
      </p:sp>
      <p:sp>
        <p:nvSpPr>
          <p:cNvPr id="11287" name="ZoneTexte 40"/>
          <p:cNvSpPr txBox="1">
            <a:spLocks noChangeArrowheads="1"/>
          </p:cNvSpPr>
          <p:nvPr/>
        </p:nvSpPr>
        <p:spPr bwMode="auto">
          <a:xfrm>
            <a:off x="4716463" y="4867275"/>
            <a:ext cx="835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0000FF"/>
                </a:solidFill>
                <a:latin typeface="Bell MT" pitchFamily="18" charset="0"/>
              </a:rPr>
              <a:t>0,78 cm</a:t>
            </a:r>
          </a:p>
        </p:txBody>
      </p:sp>
      <p:sp>
        <p:nvSpPr>
          <p:cNvPr id="11288" name="ZoneTexte 41"/>
          <p:cNvSpPr txBox="1">
            <a:spLocks noChangeArrowheads="1"/>
          </p:cNvSpPr>
          <p:nvPr/>
        </p:nvSpPr>
        <p:spPr bwMode="auto">
          <a:xfrm>
            <a:off x="5387975" y="5441950"/>
            <a:ext cx="835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0000FF"/>
                </a:solidFill>
                <a:latin typeface="Bell MT" pitchFamily="18" charset="0"/>
              </a:rPr>
              <a:t>0,74 cm</a:t>
            </a:r>
          </a:p>
        </p:txBody>
      </p:sp>
      <p:sp>
        <p:nvSpPr>
          <p:cNvPr id="11289" name="ZoneTexte 42"/>
          <p:cNvSpPr txBox="1">
            <a:spLocks noChangeArrowheads="1"/>
          </p:cNvSpPr>
          <p:nvPr/>
        </p:nvSpPr>
        <p:spPr bwMode="auto">
          <a:xfrm>
            <a:off x="5713958" y="2946847"/>
            <a:ext cx="730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0000FF"/>
                </a:solidFill>
                <a:latin typeface="Bell MT" pitchFamily="18" charset="0"/>
              </a:rPr>
              <a:t>4,5 cm</a:t>
            </a:r>
          </a:p>
        </p:txBody>
      </p:sp>
      <p:sp>
        <p:nvSpPr>
          <p:cNvPr id="11290" name="ZoneTexte 43"/>
          <p:cNvSpPr txBox="1">
            <a:spLocks noChangeArrowheads="1"/>
          </p:cNvSpPr>
          <p:nvPr/>
        </p:nvSpPr>
        <p:spPr bwMode="auto">
          <a:xfrm>
            <a:off x="5393159" y="3234878"/>
            <a:ext cx="835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0000FF"/>
                </a:solidFill>
                <a:latin typeface="Bell MT" pitchFamily="18" charset="0"/>
              </a:rPr>
              <a:t>12,5 cm</a:t>
            </a:r>
          </a:p>
        </p:txBody>
      </p:sp>
      <p:sp>
        <p:nvSpPr>
          <p:cNvPr id="11291" name="ZoneTexte 44"/>
          <p:cNvSpPr txBox="1">
            <a:spLocks noChangeArrowheads="1"/>
          </p:cNvSpPr>
          <p:nvPr/>
        </p:nvSpPr>
        <p:spPr bwMode="auto">
          <a:xfrm>
            <a:off x="4550667" y="4313411"/>
            <a:ext cx="730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0000FF"/>
                </a:solidFill>
                <a:latin typeface="Bell MT" pitchFamily="18" charset="0"/>
              </a:rPr>
              <a:t>2,8 cm</a:t>
            </a:r>
          </a:p>
        </p:txBody>
      </p:sp>
      <p:cxnSp>
        <p:nvCxnSpPr>
          <p:cNvPr id="11292" name="Connecteur droit avec flèche 45"/>
          <p:cNvCxnSpPr>
            <a:cxnSpLocks noChangeAspect="1"/>
          </p:cNvCxnSpPr>
          <p:nvPr/>
        </p:nvCxnSpPr>
        <p:spPr bwMode="auto">
          <a:xfrm>
            <a:off x="4758630" y="4145136"/>
            <a:ext cx="388937" cy="223837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Flèche droite 29"/>
          <p:cNvSpPr/>
          <p:nvPr/>
        </p:nvSpPr>
        <p:spPr bwMode="auto">
          <a:xfrm>
            <a:off x="3060700" y="5354638"/>
            <a:ext cx="1020763" cy="34607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>
              <a:cs typeface="+mn-cs"/>
            </a:endParaRPr>
          </a:p>
        </p:txBody>
      </p:sp>
      <p:sp>
        <p:nvSpPr>
          <p:cNvPr id="11294" name="ZoneTexte 49"/>
          <p:cNvSpPr txBox="1">
            <a:spLocks noChangeArrowheads="1"/>
          </p:cNvSpPr>
          <p:nvPr/>
        </p:nvSpPr>
        <p:spPr bwMode="auto">
          <a:xfrm>
            <a:off x="1393825" y="4178300"/>
            <a:ext cx="731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0000FF"/>
                </a:solidFill>
                <a:latin typeface="Bell MT" pitchFamily="18" charset="0"/>
              </a:rPr>
              <a:t>3,5 cm</a:t>
            </a:r>
          </a:p>
        </p:txBody>
      </p:sp>
      <p:sp>
        <p:nvSpPr>
          <p:cNvPr id="11295" name="ZoneTexte 50"/>
          <p:cNvSpPr txBox="1">
            <a:spLocks noChangeArrowheads="1"/>
          </p:cNvSpPr>
          <p:nvPr/>
        </p:nvSpPr>
        <p:spPr bwMode="auto">
          <a:xfrm>
            <a:off x="2681288" y="4887913"/>
            <a:ext cx="730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0000FF"/>
                </a:solidFill>
                <a:latin typeface="Bell MT" pitchFamily="18" charset="0"/>
              </a:rPr>
              <a:t>3,5 cm</a:t>
            </a:r>
          </a:p>
        </p:txBody>
      </p:sp>
      <p:sp>
        <p:nvSpPr>
          <p:cNvPr id="33" name="Espace réservé du contenu 1"/>
          <p:cNvSpPr txBox="1">
            <a:spLocks/>
          </p:cNvSpPr>
          <p:nvPr/>
        </p:nvSpPr>
        <p:spPr bwMode="auto">
          <a:xfrm>
            <a:off x="0" y="2038350"/>
            <a:ext cx="5969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/>
          <a:lstStyle/>
          <a:p>
            <a:pPr marL="174625" indent="-174625" eaLnBrk="0" hangingPunct="0">
              <a:spcBef>
                <a:spcPct val="20000"/>
              </a:spcBef>
              <a:defRPr/>
            </a:pPr>
            <a:r>
              <a:rPr lang="en-US" sz="1600" kern="0" dirty="0">
                <a:solidFill>
                  <a:srgbClr val="0000FF"/>
                </a:solidFill>
                <a:latin typeface="Bell MT" pitchFamily="18" charset="0"/>
              </a:rPr>
              <a:t>FEC</a:t>
            </a:r>
          </a:p>
        </p:txBody>
      </p:sp>
      <p:sp>
        <p:nvSpPr>
          <p:cNvPr id="34" name="Espace réservé du contenu 1"/>
          <p:cNvSpPr txBox="1">
            <a:spLocks/>
          </p:cNvSpPr>
          <p:nvPr/>
        </p:nvSpPr>
        <p:spPr bwMode="auto">
          <a:xfrm>
            <a:off x="152400" y="5354638"/>
            <a:ext cx="5969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/>
          <a:lstStyle/>
          <a:p>
            <a:pPr marL="174625" indent="-174625" eaLnBrk="0" hangingPunct="0">
              <a:spcBef>
                <a:spcPct val="20000"/>
              </a:spcBef>
              <a:defRPr/>
            </a:pPr>
            <a:r>
              <a:rPr lang="en-US" sz="1600" kern="0" dirty="0">
                <a:solidFill>
                  <a:srgbClr val="0000FF"/>
                </a:solidFill>
                <a:latin typeface="Bell MT" pitchFamily="18" charset="0"/>
              </a:rPr>
              <a:t>Chip</a:t>
            </a:r>
          </a:p>
        </p:txBody>
      </p:sp>
      <p:sp>
        <p:nvSpPr>
          <p:cNvPr id="35" name="Flèche droite 34"/>
          <p:cNvSpPr/>
          <p:nvPr/>
        </p:nvSpPr>
        <p:spPr bwMode="auto">
          <a:xfrm>
            <a:off x="3004442" y="3030711"/>
            <a:ext cx="1020763" cy="34448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>
              <a:cs typeface="+mn-cs"/>
            </a:endParaRPr>
          </a:p>
        </p:txBody>
      </p:sp>
      <p:sp>
        <p:nvSpPr>
          <p:cNvPr id="36" name="Espace réservé de la date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37" name="Espace réservé du numéro de diapositive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38" name="Espace réservé du pied de page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pic>
        <p:nvPicPr>
          <p:cNvPr id="39" name="Image 38" descr="IMG_438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854099"/>
            <a:ext cx="1152128" cy="49081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5816" y="5934670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Arial" charset="0"/>
              </a:rPr>
              <a:t>after 2 weeks of operation: no ASIC lost:</a:t>
            </a:r>
          </a:p>
          <a:p>
            <a:pPr lvl="1">
              <a:defRPr/>
            </a:pPr>
            <a:r>
              <a:rPr lang="en-US" b="1" dirty="0" smtClean="0">
                <a:cs typeface="Arial" charset="0"/>
              </a:rPr>
              <a:t>The resistive foil protects against sparks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 detector concepts : ILD and </a:t>
            </a:r>
            <a:r>
              <a:rPr lang="fr-FR" dirty="0" err="1" smtClean="0"/>
              <a:t>SiD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956143"/>
          </a:xfrm>
        </p:spPr>
        <p:txBody>
          <a:bodyPr>
            <a:normAutofit lnSpcReduction="10000"/>
          </a:bodyPr>
          <a:lstStyle/>
          <a:p>
            <a:r>
              <a:rPr lang="fr-FR" dirty="0" err="1" smtClean="0"/>
              <a:t>SiD</a:t>
            </a:r>
            <a:r>
              <a:rPr lang="fr-FR" dirty="0" smtClean="0"/>
              <a:t>: all-</a:t>
            </a:r>
            <a:r>
              <a:rPr lang="fr-FR" dirty="0" err="1" smtClean="0"/>
              <a:t>silicon</a:t>
            </a:r>
            <a:endParaRPr lang="fr-FR" dirty="0" smtClean="0"/>
          </a:p>
          <a:p>
            <a:r>
              <a:rPr lang="fr-FR" dirty="0" smtClean="0"/>
              <a:t>ILD: TPC for the central </a:t>
            </a:r>
            <a:r>
              <a:rPr lang="fr-FR" dirty="0" err="1" smtClean="0"/>
              <a:t>tracking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91623"/>
            <a:ext cx="3600400" cy="355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71600" y="148478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Both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the ‘</a:t>
            </a:r>
            <a:r>
              <a:rPr lang="fr-FR" dirty="0" err="1" smtClean="0"/>
              <a:t>particle</a:t>
            </a:r>
            <a:r>
              <a:rPr lang="fr-FR" dirty="0" smtClean="0"/>
              <a:t> flow’ </a:t>
            </a:r>
            <a:r>
              <a:rPr lang="fr-FR" dirty="0" err="1" smtClean="0"/>
              <a:t>paradigm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178837" y="2808745"/>
            <a:ext cx="48245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Benchmark </a:t>
            </a:r>
            <a:r>
              <a:rPr lang="fr-FR" dirty="0" err="1" smtClean="0"/>
              <a:t>process</a:t>
            </a:r>
            <a:r>
              <a:rPr lang="fr-FR" dirty="0" smtClean="0"/>
              <a:t>: </a:t>
            </a:r>
            <a:r>
              <a:rPr lang="fr-FR" dirty="0" err="1" smtClean="0"/>
              <a:t>e+e</a:t>
            </a:r>
            <a:r>
              <a:rPr lang="fr-FR" dirty="0" smtClean="0"/>
              <a:t>- -&gt; HZ, Z-&gt;µµ</a:t>
            </a:r>
          </a:p>
          <a:p>
            <a:endParaRPr lang="fr-FR" dirty="0" smtClean="0"/>
          </a:p>
          <a:p>
            <a:r>
              <a:rPr lang="fr-FR" sz="2000" b="1" dirty="0" err="1" smtClean="0"/>
              <a:t>Requirements</a:t>
            </a:r>
            <a:r>
              <a:rPr lang="fr-FR" sz="2000" b="1" dirty="0" smtClean="0"/>
              <a:t>:</a:t>
            </a:r>
          </a:p>
          <a:p>
            <a:r>
              <a:rPr lang="fr-FR" dirty="0" err="1" smtClean="0"/>
              <a:t>Momentum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</a:p>
          <a:p>
            <a:r>
              <a:rPr lang="fr-FR" dirty="0" smtClean="0">
                <a:latin typeface="Symbol" pitchFamily="18" charset="2"/>
              </a:rPr>
              <a:t>d</a:t>
            </a:r>
            <a:r>
              <a:rPr lang="fr-FR" dirty="0" smtClean="0"/>
              <a:t>(1/</a:t>
            </a:r>
            <a:r>
              <a:rPr lang="fr-FR" dirty="0" err="1" smtClean="0"/>
              <a:t>p</a:t>
            </a:r>
            <a:r>
              <a:rPr lang="fr-FR" baseline="-25000" dirty="0" err="1" smtClean="0"/>
              <a:t>T</a:t>
            </a:r>
            <a:r>
              <a:rPr lang="fr-FR" dirty="0" smtClean="0"/>
              <a:t>) &lt;2.10</a:t>
            </a:r>
            <a:r>
              <a:rPr lang="fr-FR" baseline="30000" dirty="0" smtClean="0"/>
              <a:t>-5</a:t>
            </a:r>
            <a:r>
              <a:rPr lang="fr-FR" dirty="0" smtClean="0"/>
              <a:t> </a:t>
            </a:r>
            <a:r>
              <a:rPr lang="fr-FR" dirty="0" err="1" smtClean="0"/>
              <a:t>GeV</a:t>
            </a:r>
            <a:r>
              <a:rPr lang="fr-FR" dirty="0" smtClean="0"/>
              <a:t>/c </a:t>
            </a:r>
            <a:r>
              <a:rPr lang="fr-FR" dirty="0" err="1" smtClean="0"/>
              <a:t>with</a:t>
            </a:r>
            <a:r>
              <a:rPr lang="fr-FR" dirty="0" smtClean="0"/>
              <a:t> vertex </a:t>
            </a:r>
            <a:r>
              <a:rPr lang="fr-FR" dirty="0" err="1" smtClean="0"/>
              <a:t>constraint</a:t>
            </a:r>
            <a:endParaRPr lang="fr-FR" dirty="0" smtClean="0"/>
          </a:p>
          <a:p>
            <a:r>
              <a:rPr lang="fr-FR" dirty="0">
                <a:latin typeface="Symbol" pitchFamily="18" charset="2"/>
              </a:rPr>
              <a:t>d</a:t>
            </a:r>
            <a:r>
              <a:rPr lang="fr-FR" dirty="0"/>
              <a:t>(1/</a:t>
            </a:r>
            <a:r>
              <a:rPr lang="fr-FR" dirty="0" err="1"/>
              <a:t>p</a:t>
            </a:r>
            <a:r>
              <a:rPr lang="fr-FR" baseline="-25000" dirty="0" err="1"/>
              <a:t>T</a:t>
            </a:r>
            <a:r>
              <a:rPr lang="fr-FR" dirty="0"/>
              <a:t>) </a:t>
            </a:r>
            <a:r>
              <a:rPr lang="fr-FR" dirty="0" smtClean="0"/>
              <a:t>&lt;9.10</a:t>
            </a:r>
            <a:r>
              <a:rPr lang="fr-FR" baseline="30000" dirty="0" smtClean="0"/>
              <a:t>-5</a:t>
            </a:r>
            <a:r>
              <a:rPr lang="fr-FR" dirty="0" smtClean="0"/>
              <a:t> </a:t>
            </a:r>
            <a:r>
              <a:rPr lang="fr-FR" dirty="0" err="1"/>
              <a:t>GeV</a:t>
            </a:r>
            <a:r>
              <a:rPr lang="fr-FR" dirty="0"/>
              <a:t>/c </a:t>
            </a:r>
            <a:r>
              <a:rPr lang="fr-FR" dirty="0" smtClean="0"/>
              <a:t>TPC </a:t>
            </a:r>
            <a:r>
              <a:rPr lang="fr-FR" dirty="0" err="1" smtClean="0"/>
              <a:t>only</a:t>
            </a:r>
            <a:endParaRPr lang="fr-FR" dirty="0" smtClean="0"/>
          </a:p>
          <a:p>
            <a:r>
              <a:rPr lang="fr-FR" dirty="0" smtClean="0"/>
              <a:t>(200 points </a:t>
            </a:r>
            <a:r>
              <a:rPr lang="fr-FR" dirty="0" err="1" smtClean="0"/>
              <a:t>with</a:t>
            </a:r>
            <a:r>
              <a:rPr lang="fr-FR" dirty="0" smtClean="0"/>
              <a:t> 100 µ </a:t>
            </a:r>
            <a:r>
              <a:rPr lang="fr-FR" dirty="0" err="1" smtClean="0"/>
              <a:t>resolution</a:t>
            </a:r>
            <a:r>
              <a:rPr lang="fr-FR" dirty="0" smtClean="0"/>
              <a:t> in </a:t>
            </a:r>
            <a:r>
              <a:rPr lang="fr-FR" dirty="0" err="1" smtClean="0"/>
              <a:t>R</a:t>
            </a:r>
            <a:r>
              <a:rPr lang="fr-FR" dirty="0" err="1" smtClean="0">
                <a:latin typeface="Symbol" pitchFamily="18" charset="2"/>
              </a:rPr>
              <a:t>f</a:t>
            </a:r>
            <a:r>
              <a:rPr lang="fr-FR" dirty="0" smtClean="0"/>
              <a:t>)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2-track </a:t>
            </a:r>
            <a:r>
              <a:rPr lang="fr-FR" dirty="0" err="1" smtClean="0"/>
              <a:t>separation</a:t>
            </a:r>
            <a:r>
              <a:rPr lang="fr-FR" dirty="0" smtClean="0"/>
              <a:t>: 2 mm in </a:t>
            </a:r>
            <a:r>
              <a:rPr lang="fr-FR" dirty="0" err="1"/>
              <a:t>R</a:t>
            </a:r>
            <a:r>
              <a:rPr lang="fr-FR" dirty="0" err="1">
                <a:latin typeface="Symbol" pitchFamily="18" charset="2"/>
              </a:rPr>
              <a:t>f</a:t>
            </a:r>
            <a:r>
              <a:rPr lang="fr-FR" dirty="0">
                <a:latin typeface="Symbol" pitchFamily="18" charset="2"/>
              </a:rPr>
              <a:t> </a:t>
            </a:r>
            <a:r>
              <a:rPr lang="fr-FR" dirty="0" smtClean="0"/>
              <a:t>and 6 mm in z in a high </a:t>
            </a:r>
            <a:r>
              <a:rPr lang="fr-FR" dirty="0" err="1" smtClean="0"/>
              <a:t>density</a:t>
            </a:r>
            <a:r>
              <a:rPr lang="fr-FR" dirty="0" smtClean="0"/>
              <a:t> background</a:t>
            </a:r>
          </a:p>
          <a:p>
            <a:endParaRPr lang="fr-FR" dirty="0"/>
          </a:p>
          <a:p>
            <a:r>
              <a:rPr lang="fr-FR" dirty="0" err="1" smtClean="0"/>
              <a:t>Material</a:t>
            </a:r>
            <a:r>
              <a:rPr lang="fr-FR" dirty="0" smtClean="0"/>
              <a:t> budget: &lt;5% X</a:t>
            </a:r>
            <a:r>
              <a:rPr lang="fr-FR" baseline="-25000" dirty="0" smtClean="0"/>
              <a:t>0</a:t>
            </a:r>
            <a:r>
              <a:rPr lang="fr-FR" dirty="0" smtClean="0"/>
              <a:t> in the barrel </a:t>
            </a:r>
            <a:r>
              <a:rPr lang="fr-FR" dirty="0" err="1" smtClean="0"/>
              <a:t>region</a:t>
            </a:r>
            <a:r>
              <a:rPr lang="fr-FR" dirty="0" smtClean="0"/>
              <a:t>, &lt;25% X</a:t>
            </a:r>
            <a:r>
              <a:rPr lang="fr-FR" baseline="-25000" dirty="0" smtClean="0"/>
              <a:t>0</a:t>
            </a:r>
            <a:r>
              <a:rPr lang="fr-FR" dirty="0" smtClean="0"/>
              <a:t> in the </a:t>
            </a:r>
            <a:r>
              <a:rPr lang="fr-FR" dirty="0" err="1" smtClean="0"/>
              <a:t>endcap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endParaRPr lang="fr-FR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395536" y="32756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B=3.5 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0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D:\TMP\DétecteurIL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1" y="760817"/>
            <a:ext cx="6458297" cy="482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D:\TMP\DétecteurILC+FE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707"/>
            <a:ext cx="6732240" cy="502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D:\TMP\DétecteurILC+FECs+F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6297"/>
            <a:ext cx="6386289" cy="476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4374FE-340B-4CB9-ACC9-06757317037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24/05/2012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P. Colas - LCTPC</a:t>
            </a:r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27" y="44624"/>
            <a:ext cx="324677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2531134"/>
            <a:ext cx="1200963" cy="33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7544" y="566124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Goals</a:t>
            </a:r>
            <a:r>
              <a:rPr lang="fr-FR" dirty="0" smtClean="0"/>
              <a:t>: </a:t>
            </a:r>
          </a:p>
          <a:p>
            <a:r>
              <a:rPr lang="fr-FR" dirty="0" smtClean="0"/>
              <a:t>-test of full </a:t>
            </a:r>
            <a:r>
              <a:rPr lang="fr-FR" dirty="0" err="1" smtClean="0"/>
              <a:t>integration</a:t>
            </a:r>
            <a:endParaRPr lang="fr-FR" dirty="0" smtClean="0"/>
          </a:p>
          <a:p>
            <a:r>
              <a:rPr lang="fr-FR" dirty="0" smtClean="0"/>
              <a:t>-test of quasi </a:t>
            </a:r>
            <a:r>
              <a:rPr lang="fr-FR" dirty="0" err="1" smtClean="0"/>
              <a:t>industrial</a:t>
            </a:r>
            <a:r>
              <a:rPr lang="fr-FR" dirty="0" smtClean="0"/>
              <a:t> production,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characterization</a:t>
            </a:r>
            <a:r>
              <a:rPr lang="fr-FR" dirty="0" smtClean="0"/>
              <a:t> and </a:t>
            </a:r>
            <a:r>
              <a:rPr lang="fr-FR" dirty="0" err="1" smtClean="0"/>
              <a:t>qality</a:t>
            </a:r>
            <a:r>
              <a:rPr lang="fr-FR" dirty="0" smtClean="0"/>
              <a:t> </a:t>
            </a:r>
            <a:r>
              <a:rPr lang="fr-FR" dirty="0" err="1" smtClean="0"/>
              <a:t>procedures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1560" y="260648"/>
            <a:ext cx="35283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The goal of &lt; 25% X0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attained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202488" y="2204864"/>
            <a:ext cx="16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radiator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2FB93F-C362-400D-90F5-B93433C1763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quarter" idx="11"/>
          </p:nvPr>
        </p:nvSpPr>
        <p:spPr>
          <a:xfrm>
            <a:off x="457200" y="623731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24/05/2012</a:t>
            </a:r>
            <a:endParaRPr lang="en-US" dirty="0"/>
          </a:p>
        </p:txBody>
      </p:sp>
      <p:pic>
        <p:nvPicPr>
          <p:cNvPr id="20487" name="Picture 2" descr="D:\PROJETS\TPC\MESURES\2011\110502-14_BeamTest_DESY\Animation\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74763"/>
            <a:ext cx="72009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P. Colas - LCTPC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9512" y="44624"/>
            <a:ext cx="8496944" cy="1296144"/>
          </a:xfrm>
        </p:spPr>
        <p:txBody>
          <a:bodyPr>
            <a:normAutofit/>
          </a:bodyPr>
          <a:lstStyle/>
          <a:p>
            <a:r>
              <a:rPr lang="fr-FR" b="1" dirty="0" smtClean="0"/>
              <a:t>Thermal </a:t>
            </a:r>
            <a:r>
              <a:rPr lang="fr-FR" b="1" dirty="0" err="1" smtClean="0"/>
              <a:t>studies</a:t>
            </a:r>
            <a:r>
              <a:rPr lang="fr-FR" dirty="0" smtClean="0"/>
              <a:t>. IR camera shows hot spots (</a:t>
            </a:r>
            <a:r>
              <a:rPr lang="fr-FR" dirty="0" err="1" smtClean="0"/>
              <a:t>regulators</a:t>
            </a:r>
            <a:r>
              <a:rPr lang="fr-FR" dirty="0" smtClean="0"/>
              <a:t>, ADC). T-probes on </a:t>
            </a:r>
            <a:r>
              <a:rPr lang="fr-FR" dirty="0" err="1" smtClean="0"/>
              <a:t>every</a:t>
            </a:r>
            <a:r>
              <a:rPr lang="fr-FR" dirty="0" smtClean="0"/>
              <a:t> component.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913" y="938991"/>
            <a:ext cx="2551927" cy="191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24/05/2012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924800" y="5924302"/>
            <a:ext cx="762000" cy="365125"/>
          </a:xfrm>
        </p:spPr>
        <p:txBody>
          <a:bodyPr/>
          <a:lstStyle/>
          <a:p>
            <a:pPr>
              <a:defRPr/>
            </a:pPr>
            <a:fld id="{BC4A5128-43FF-4A54-BDD3-53E7667F9A1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P. Colas - LCTPC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268760"/>
            <a:ext cx="3528392" cy="238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4509" y="3543556"/>
            <a:ext cx="4016003" cy="262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5580112" y="52292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Nitrogen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732512" y="2780928"/>
            <a:ext cx="287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Onset</a:t>
            </a:r>
            <a:r>
              <a:rPr lang="fr-FR" dirty="0" smtClean="0"/>
              <a:t> of the </a:t>
            </a:r>
            <a:r>
              <a:rPr lang="fr-FR" dirty="0" err="1" smtClean="0"/>
              <a:t>electronics</a:t>
            </a:r>
            <a:endParaRPr lang="fr-F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97595"/>
            <a:ext cx="4608512" cy="315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9512" y="289325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2-phase CO2 </a:t>
            </a:r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(KEK, </a:t>
            </a:r>
            <a:r>
              <a:rPr lang="fr-FR" dirty="0" err="1"/>
              <a:t>Nikhef</a:t>
            </a:r>
            <a:r>
              <a:rPr lang="fr-FR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1224136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 smtClean="0"/>
              <a:t>Confirms</a:t>
            </a:r>
            <a:r>
              <a:rPr lang="fr-FR" dirty="0" smtClean="0"/>
              <a:t> </a:t>
            </a:r>
            <a:r>
              <a:rPr lang="fr-FR" dirty="0" err="1" smtClean="0"/>
              <a:t>previous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excl</a:t>
            </a:r>
            <a:r>
              <a:rPr lang="fr-FR" dirty="0" smtClean="0"/>
              <a:t>. </a:t>
            </a:r>
            <a:r>
              <a:rPr lang="fr-FR" dirty="0" err="1" smtClean="0"/>
              <a:t>rows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ASICs</a:t>
            </a:r>
            <a:r>
              <a:rPr lang="fr-FR" dirty="0" smtClean="0"/>
              <a:t> in </a:t>
            </a:r>
            <a:r>
              <a:rPr lang="fr-FR" dirty="0" err="1" smtClean="0"/>
              <a:t>bad</a:t>
            </a:r>
            <a:r>
              <a:rPr lang="fr-FR" dirty="0" smtClean="0"/>
              <a:t> contact).</a:t>
            </a:r>
          </a:p>
          <a:p>
            <a:r>
              <a:rPr lang="fr-FR" dirty="0" smtClean="0"/>
              <a:t>Optimum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obtained</a:t>
            </a:r>
            <a:r>
              <a:rPr lang="fr-FR" dirty="0" smtClean="0"/>
              <a:t> for </a:t>
            </a:r>
            <a:r>
              <a:rPr lang="fr-FR" dirty="0" err="1" smtClean="0"/>
              <a:t>peaking</a:t>
            </a:r>
            <a:r>
              <a:rPr lang="fr-FR" dirty="0" smtClean="0"/>
              <a:t> time </a:t>
            </a:r>
            <a:r>
              <a:rPr lang="fr-FR" dirty="0" err="1" smtClean="0"/>
              <a:t>below</a:t>
            </a:r>
            <a:r>
              <a:rPr lang="fr-FR" dirty="0" smtClean="0"/>
              <a:t> 200 ns : good for 2-track </a:t>
            </a:r>
            <a:r>
              <a:rPr lang="fr-FR" dirty="0" err="1" smtClean="0"/>
              <a:t>separation</a:t>
            </a:r>
            <a:endParaRPr lang="fr-F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252275"/>
            <a:ext cx="4283521" cy="290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560" y="0"/>
            <a:ext cx="7200800" cy="90872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Preliminary results (May 2011) : resolution (B=1T data)</a:t>
            </a:r>
            <a:endParaRPr kumimoji="0" lang="en-CA" sz="32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pic>
        <p:nvPicPr>
          <p:cNvPr id="35842" name="Picture 2" descr="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44" y="2124819"/>
            <a:ext cx="4546371" cy="44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148064" y="537321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Resolution</a:t>
            </a:r>
            <a:r>
              <a:rPr lang="fr-FR" dirty="0" smtClean="0"/>
              <a:t> vs z for </a:t>
            </a:r>
            <a:r>
              <a:rPr lang="fr-FR" dirty="0" err="1" smtClean="0"/>
              <a:t>various</a:t>
            </a:r>
            <a:r>
              <a:rPr lang="fr-FR" dirty="0" smtClean="0"/>
              <a:t> </a:t>
            </a:r>
            <a:r>
              <a:rPr lang="fr-FR" dirty="0" err="1" smtClean="0"/>
              <a:t>peaking</a:t>
            </a:r>
            <a:r>
              <a:rPr lang="fr-FR" dirty="0" smtClean="0"/>
              <a:t> times.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739480" y="6356350"/>
            <a:ext cx="3352800" cy="365125"/>
          </a:xfrm>
        </p:spPr>
        <p:txBody>
          <a:bodyPr/>
          <a:lstStyle/>
          <a:p>
            <a:r>
              <a:rPr lang="pt-BR" dirty="0" smtClean="0"/>
              <a:t>P. Colas - LCTPC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87470" cy="538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8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Ion </a:t>
            </a:r>
            <a:r>
              <a:rPr lang="fr-FR" dirty="0" err="1" smtClean="0"/>
              <a:t>disk</a:t>
            </a:r>
            <a:r>
              <a:rPr lang="fr-FR" dirty="0" smtClean="0"/>
              <a:t> and </a:t>
            </a:r>
            <a:r>
              <a:rPr lang="fr-FR" dirty="0" err="1" smtClean="0"/>
              <a:t>gating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err="1" smtClean="0"/>
              <a:t>During</a:t>
            </a:r>
            <a:r>
              <a:rPr lang="fr-FR" dirty="0" smtClean="0"/>
              <a:t> 1 ms </a:t>
            </a:r>
            <a:r>
              <a:rPr lang="fr-FR" dirty="0" err="1" smtClean="0"/>
              <a:t>every</a:t>
            </a:r>
            <a:r>
              <a:rPr lang="fr-FR" dirty="0" smtClean="0"/>
              <a:t> 200 ms, </a:t>
            </a:r>
            <a:r>
              <a:rPr lang="fr-FR" dirty="0" err="1" smtClean="0"/>
              <a:t>bunch</a:t>
            </a:r>
            <a:r>
              <a:rPr lang="fr-FR" dirty="0" smtClean="0"/>
              <a:t> </a:t>
            </a:r>
            <a:r>
              <a:rPr lang="fr-FR" dirty="0" err="1" smtClean="0"/>
              <a:t>crossings</a:t>
            </a:r>
            <a:r>
              <a:rPr lang="fr-FR" dirty="0" smtClean="0"/>
              <a:t> </a:t>
            </a:r>
            <a:r>
              <a:rPr lang="fr-FR" dirty="0" err="1" smtClean="0"/>
              <a:t>produce</a:t>
            </a:r>
            <a:r>
              <a:rPr lang="fr-FR" dirty="0" smtClean="0"/>
              <a:t> </a:t>
            </a:r>
            <a:r>
              <a:rPr lang="fr-FR" dirty="0" err="1" smtClean="0"/>
              <a:t>ionization</a:t>
            </a:r>
            <a:r>
              <a:rPr lang="fr-FR" dirty="0" smtClean="0"/>
              <a:t> in the </a:t>
            </a:r>
            <a:r>
              <a:rPr lang="fr-FR" dirty="0" err="1" smtClean="0"/>
              <a:t>gas</a:t>
            </a:r>
            <a:r>
              <a:rPr lang="fr-FR" dirty="0"/>
              <a:t>:</a:t>
            </a:r>
            <a:r>
              <a:rPr lang="fr-FR" dirty="0" smtClean="0"/>
              <a:t> positive ions drift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slowly</a:t>
            </a:r>
            <a:r>
              <a:rPr lang="fr-FR" dirty="0" smtClean="0"/>
              <a:t> to the cathode. Ions </a:t>
            </a:r>
            <a:r>
              <a:rPr lang="fr-FR" dirty="0" err="1" smtClean="0"/>
              <a:t>produced</a:t>
            </a:r>
            <a:r>
              <a:rPr lang="fr-FR" dirty="0" smtClean="0"/>
              <a:t> in the avalanches </a:t>
            </a:r>
            <a:r>
              <a:rPr lang="fr-FR" dirty="0" err="1" smtClean="0"/>
              <a:t>near</a:t>
            </a:r>
            <a:r>
              <a:rPr lang="fr-FR" dirty="0" smtClean="0"/>
              <a:t> the anode drift all the </a:t>
            </a:r>
            <a:r>
              <a:rPr lang="fr-FR" dirty="0" err="1" smtClean="0"/>
              <a:t>way</a:t>
            </a:r>
            <a:r>
              <a:rPr lang="fr-FR" dirty="0" smtClean="0"/>
              <a:t> back to the cathode, </a:t>
            </a:r>
            <a:r>
              <a:rPr lang="fr-FR" dirty="0" err="1" smtClean="0"/>
              <a:t>resulting</a:t>
            </a:r>
            <a:r>
              <a:rPr lang="fr-FR" dirty="0" smtClean="0"/>
              <a:t> in a </a:t>
            </a:r>
            <a:r>
              <a:rPr lang="fr-FR" dirty="0" err="1" smtClean="0"/>
              <a:t>slowly</a:t>
            </a:r>
            <a:r>
              <a:rPr lang="fr-FR" dirty="0" smtClean="0"/>
              <a:t> </a:t>
            </a:r>
            <a:r>
              <a:rPr lang="fr-FR" dirty="0" err="1" smtClean="0"/>
              <a:t>moving</a:t>
            </a:r>
            <a:r>
              <a:rPr lang="fr-FR" dirty="0" smtClean="0"/>
              <a:t> ion </a:t>
            </a:r>
            <a:r>
              <a:rPr lang="fr-FR" dirty="0" err="1" smtClean="0"/>
              <a:t>sheet</a:t>
            </a:r>
            <a:r>
              <a:rPr lang="fr-FR" dirty="0" smtClean="0"/>
              <a:t>.</a:t>
            </a:r>
          </a:p>
          <a:p>
            <a:r>
              <a:rPr lang="fr-FR" dirty="0" smtClean="0"/>
              <a:t>Background </a:t>
            </a:r>
            <a:r>
              <a:rPr lang="fr-FR" dirty="0" err="1" smtClean="0"/>
              <a:t>evts</a:t>
            </a:r>
            <a:r>
              <a:rPr lang="fr-FR" dirty="0" smtClean="0"/>
              <a:t> have been </a:t>
            </a:r>
            <a:r>
              <a:rPr lang="fr-FR" dirty="0" err="1" smtClean="0"/>
              <a:t>simulated</a:t>
            </a:r>
            <a:r>
              <a:rPr lang="fr-FR" dirty="0" smtClean="0"/>
              <a:t> and charge </a:t>
            </a:r>
            <a:r>
              <a:rPr lang="fr-FR" dirty="0" err="1" smtClean="0"/>
              <a:t>density</a:t>
            </a:r>
            <a:r>
              <a:rPr lang="fr-FR" dirty="0" smtClean="0"/>
              <a:t> and </a:t>
            </a:r>
            <a:r>
              <a:rPr lang="fr-FR" dirty="0" err="1" smtClean="0"/>
              <a:t>resulting</a:t>
            </a:r>
            <a:r>
              <a:rPr lang="fr-FR" dirty="0" smtClean="0"/>
              <a:t>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estimated</a:t>
            </a:r>
            <a:r>
              <a:rPr lang="fr-FR" dirty="0" smtClean="0"/>
              <a:t>. </a:t>
            </a:r>
            <a:r>
              <a:rPr lang="fr-FR" dirty="0" err="1" smtClean="0"/>
              <a:t>Preliminary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: </a:t>
            </a:r>
          </a:p>
          <a:p>
            <a:pPr marL="0" indent="0">
              <a:buNone/>
            </a:pPr>
            <a:r>
              <a:rPr lang="fr-FR" dirty="0" smtClean="0"/>
              <a:t>	</a:t>
            </a:r>
            <a:r>
              <a:rPr lang="fr-FR" dirty="0" err="1" smtClean="0"/>
              <a:t>Primary</a:t>
            </a:r>
            <a:r>
              <a:rPr lang="fr-FR" dirty="0" smtClean="0"/>
              <a:t> </a:t>
            </a:r>
            <a:r>
              <a:rPr lang="fr-FR" dirty="0" err="1" smtClean="0"/>
              <a:t>ionization</a:t>
            </a:r>
            <a:r>
              <a:rPr lang="fr-FR" dirty="0" smtClean="0"/>
              <a:t> </a:t>
            </a:r>
            <a:r>
              <a:rPr lang="fr-FR" dirty="0" err="1" smtClean="0"/>
              <a:t>gives</a:t>
            </a:r>
            <a:r>
              <a:rPr lang="fr-FR" dirty="0" smtClean="0"/>
              <a:t> up to 8.5 µm </a:t>
            </a:r>
            <a:r>
              <a:rPr lang="fr-FR" dirty="0" err="1" smtClean="0"/>
              <a:t>distortions</a:t>
            </a:r>
            <a:r>
              <a:rPr lang="fr-FR" dirty="0" smtClean="0"/>
              <a:t> (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tolerated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r>
              <a:rPr lang="fr-FR" dirty="0" smtClean="0"/>
              <a:t>	‘ion </a:t>
            </a:r>
            <a:r>
              <a:rPr lang="fr-FR" dirty="0" err="1" smtClean="0"/>
              <a:t>sheet</a:t>
            </a:r>
            <a:r>
              <a:rPr lang="fr-FR" dirty="0" smtClean="0"/>
              <a:t>’ </a:t>
            </a:r>
            <a:r>
              <a:rPr lang="fr-FR" dirty="0" err="1" smtClean="0"/>
              <a:t>effect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in 60 µ </a:t>
            </a:r>
            <a:r>
              <a:rPr lang="fr-FR" dirty="0" err="1" smtClean="0"/>
              <a:t>distortions</a:t>
            </a:r>
            <a:r>
              <a:rPr lang="fr-FR" dirty="0" smtClean="0"/>
              <a:t> (not acceptable)</a:t>
            </a:r>
          </a:p>
          <a:p>
            <a:pPr marL="0" indent="0">
              <a:buNone/>
            </a:pPr>
            <a:r>
              <a:rPr lang="fr-FR" dirty="0" smtClean="0"/>
              <a:t>	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gating</a:t>
            </a:r>
            <a:r>
              <a:rPr lang="fr-FR" dirty="0" smtClean="0"/>
              <a:t> </a:t>
            </a:r>
            <a:r>
              <a:rPr lang="fr-FR" dirty="0" err="1" smtClean="0"/>
              <a:t>grid</a:t>
            </a:r>
            <a:r>
              <a:rPr lang="fr-FR" dirty="0" smtClean="0"/>
              <a:t> </a:t>
            </a:r>
            <a:r>
              <a:rPr lang="fr-FR" dirty="0" err="1" smtClean="0"/>
              <a:t>near</a:t>
            </a:r>
            <a:r>
              <a:rPr lang="fr-FR" dirty="0" smtClean="0"/>
              <a:t> the anode,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reduced</a:t>
            </a:r>
            <a:r>
              <a:rPr lang="fr-FR" dirty="0" smtClean="0"/>
              <a:t> to a </a:t>
            </a:r>
            <a:r>
              <a:rPr lang="fr-FR" dirty="0" err="1" smtClean="0"/>
              <a:t>negligible</a:t>
            </a:r>
            <a:r>
              <a:rPr lang="fr-FR" dirty="0" smtClean="0"/>
              <a:t> </a:t>
            </a:r>
            <a:r>
              <a:rPr lang="fr-FR" dirty="0" err="1" smtClean="0"/>
              <a:t>amount</a:t>
            </a:r>
            <a:r>
              <a:rPr lang="fr-FR" dirty="0" smtClean="0"/>
              <a:t>.</a:t>
            </a:r>
          </a:p>
          <a:p>
            <a:r>
              <a:rPr lang="fr-FR" dirty="0" smtClean="0"/>
              <a:t>-&gt; </a:t>
            </a:r>
            <a:r>
              <a:rPr lang="fr-FR" dirty="0" err="1" smtClean="0"/>
              <a:t>gating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necessary</a:t>
            </a:r>
            <a:r>
              <a:rPr lang="fr-FR" dirty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train </a:t>
            </a:r>
            <a:r>
              <a:rPr lang="fr-FR" dirty="0" err="1" smtClean="0"/>
              <a:t>crossings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0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856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Preparation</a:t>
            </a:r>
            <a:r>
              <a:rPr lang="fr-FR" dirty="0" smtClean="0"/>
              <a:t> for future </a:t>
            </a:r>
            <a:r>
              <a:rPr lang="fr-FR" dirty="0" err="1" smtClean="0"/>
              <a:t>electronics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268760"/>
            <a:ext cx="4269160" cy="504056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Design and </a:t>
            </a:r>
            <a:r>
              <a:rPr lang="fr-FR" dirty="0" err="1" smtClean="0"/>
              <a:t>optimization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in </a:t>
            </a:r>
            <a:r>
              <a:rPr lang="fr-FR" dirty="0" err="1" smtClean="0"/>
              <a:t>progress</a:t>
            </a:r>
            <a:r>
              <a:rPr lang="fr-FR" dirty="0" smtClean="0"/>
              <a:t> for a new chip </a:t>
            </a:r>
            <a:r>
              <a:rPr lang="fr-FR" dirty="0" err="1" smtClean="0"/>
              <a:t>GdSP</a:t>
            </a:r>
            <a:r>
              <a:rPr lang="fr-FR" dirty="0" smtClean="0"/>
              <a:t>, </a:t>
            </a:r>
            <a:r>
              <a:rPr lang="fr-FR" dirty="0" err="1" smtClean="0"/>
              <a:t>evolution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SALTRO16:</a:t>
            </a:r>
          </a:p>
          <a:p>
            <a:pPr lvl="1"/>
            <a:r>
              <a:rPr lang="fr-FR" dirty="0" smtClean="0"/>
              <a:t>64 or 128 </a:t>
            </a:r>
            <a:r>
              <a:rPr lang="fr-FR" dirty="0" err="1" smtClean="0"/>
              <a:t>channels</a:t>
            </a:r>
            <a:endParaRPr lang="fr-FR" dirty="0" smtClean="0"/>
          </a:p>
          <a:p>
            <a:pPr lvl="1"/>
            <a:r>
              <a:rPr lang="fr-FR" dirty="0" smtClean="0"/>
              <a:t>130 nm </a:t>
            </a:r>
            <a:r>
              <a:rPr lang="fr-FR" dirty="0" err="1" smtClean="0"/>
              <a:t>technology</a:t>
            </a:r>
            <a:endParaRPr lang="fr-FR" dirty="0" smtClean="0"/>
          </a:p>
          <a:p>
            <a:pPr lvl="1"/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noise</a:t>
            </a:r>
          </a:p>
          <a:p>
            <a:pPr lvl="1"/>
            <a:r>
              <a:rPr lang="fr-FR" dirty="0" err="1" smtClean="0"/>
              <a:t>Integrated</a:t>
            </a:r>
            <a:r>
              <a:rPr lang="fr-FR" dirty="0" smtClean="0"/>
              <a:t> ADC</a:t>
            </a:r>
          </a:p>
          <a:p>
            <a:pPr lvl="1"/>
            <a:r>
              <a:rPr lang="fr-FR" dirty="0" err="1" smtClean="0"/>
              <a:t>Low</a:t>
            </a:r>
            <a:r>
              <a:rPr lang="fr-FR" dirty="0" smtClean="0"/>
              <a:t> power </a:t>
            </a:r>
            <a:r>
              <a:rPr lang="fr-FR" dirty="0" err="1" smtClean="0"/>
              <a:t>consumption</a:t>
            </a:r>
            <a:r>
              <a:rPr lang="fr-FR" dirty="0" smtClean="0"/>
              <a:t> (all-inclusive 7-8 mW/</a:t>
            </a:r>
            <a:r>
              <a:rPr lang="fr-FR" dirty="0" err="1" smtClean="0"/>
              <a:t>ch</a:t>
            </a:r>
            <a:r>
              <a:rPr lang="fr-FR" dirty="0" smtClean="0"/>
              <a:t>) </a:t>
            </a:r>
          </a:p>
          <a:p>
            <a:pPr lvl="1"/>
            <a:r>
              <a:rPr lang="fr-FR" dirty="0" smtClean="0"/>
              <a:t>6 </a:t>
            </a:r>
            <a:r>
              <a:rPr lang="fr-FR" dirty="0" err="1" smtClean="0"/>
              <a:t>different</a:t>
            </a:r>
            <a:r>
              <a:rPr lang="fr-FR" dirty="0" smtClean="0"/>
              <a:t> power </a:t>
            </a:r>
            <a:r>
              <a:rPr lang="fr-FR" dirty="0" err="1" smtClean="0"/>
              <a:t>regions</a:t>
            </a:r>
            <a:r>
              <a:rPr lang="fr-FR" dirty="0" smtClean="0"/>
              <a:t> for power </a:t>
            </a:r>
            <a:r>
              <a:rPr lang="fr-FR" dirty="0" err="1" smtClean="0"/>
              <a:t>cycling</a:t>
            </a:r>
            <a:endParaRPr lang="fr-FR" dirty="0" smtClean="0"/>
          </a:p>
          <a:p>
            <a:pPr lvl="1"/>
            <a:r>
              <a:rPr lang="fr-FR" dirty="0" smtClean="0"/>
              <a:t>High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  <a:r>
              <a:rPr lang="fr-FR" dirty="0" err="1" smtClean="0"/>
              <a:t>filtering</a:t>
            </a:r>
            <a:r>
              <a:rPr lang="fr-FR" dirty="0" smtClean="0"/>
              <a:t> (</a:t>
            </a:r>
            <a:r>
              <a:rPr lang="fr-FR" dirty="0" err="1" smtClean="0"/>
              <a:t>baseline</a:t>
            </a:r>
            <a:r>
              <a:rPr lang="fr-FR" dirty="0" smtClean="0"/>
              <a:t> </a:t>
            </a:r>
            <a:r>
              <a:rPr lang="fr-FR" dirty="0" err="1" smtClean="0"/>
              <a:t>subtraction</a:t>
            </a:r>
            <a:r>
              <a:rPr lang="fr-FR" dirty="0" smtClean="0"/>
              <a:t>, </a:t>
            </a:r>
            <a:r>
              <a:rPr lang="fr-FR" dirty="0" err="1" smtClean="0"/>
              <a:t>spike</a:t>
            </a:r>
            <a:r>
              <a:rPr lang="fr-FR" dirty="0" smtClean="0"/>
              <a:t> </a:t>
            </a:r>
            <a:r>
              <a:rPr lang="fr-FR" dirty="0" err="1" smtClean="0"/>
              <a:t>removal</a:t>
            </a:r>
            <a:r>
              <a:rPr lang="fr-FR" dirty="0" smtClean="0"/>
              <a:t>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27" y="1412776"/>
            <a:ext cx="49720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42" y="3861048"/>
            <a:ext cx="475791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43635" y="3429000"/>
            <a:ext cx="4968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Gaseous</a:t>
            </a:r>
            <a:r>
              <a:rPr lang="fr-FR" sz="1600" dirty="0" smtClean="0"/>
              <a:t> detector Signal Processor, P. </a:t>
            </a:r>
            <a:r>
              <a:rPr lang="fr-FR" sz="1600" dirty="0" err="1" smtClean="0"/>
              <a:t>Aspell</a:t>
            </a:r>
            <a:r>
              <a:rPr lang="fr-FR" sz="1600" dirty="0" smtClean="0"/>
              <a:t> </a:t>
            </a:r>
            <a:r>
              <a:rPr lang="fr-FR" sz="1600" i="1" dirty="0" smtClean="0"/>
              <a:t>et al</a:t>
            </a:r>
            <a:r>
              <a:rPr lang="fr-FR" sz="1600" dirty="0" smtClean="0"/>
              <a:t>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1511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4888" y="404664"/>
            <a:ext cx="8229600" cy="564672"/>
          </a:xfrm>
        </p:spPr>
        <p:txBody>
          <a:bodyPr>
            <a:noAutofit/>
          </a:bodyPr>
          <a:lstStyle/>
          <a:p>
            <a:r>
              <a:rPr lang="fr-FR" sz="3200" dirty="0" smtClean="0"/>
              <a:t>Software : </a:t>
            </a:r>
            <a:r>
              <a:rPr lang="fr-FR" sz="3200" dirty="0" err="1" smtClean="0"/>
              <a:t>track</a:t>
            </a:r>
            <a:r>
              <a:rPr lang="fr-FR" sz="3200" dirty="0" smtClean="0"/>
              <a:t> reconstruction and </a:t>
            </a:r>
            <a:r>
              <a:rPr lang="fr-FR" sz="3200" dirty="0" err="1" smtClean="0"/>
              <a:t>fitting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24744"/>
            <a:ext cx="8268444" cy="1800200"/>
          </a:xfrm>
        </p:spPr>
        <p:txBody>
          <a:bodyPr>
            <a:normAutofit fontScale="85000" lnSpcReduction="10000"/>
          </a:bodyPr>
          <a:lstStyle/>
          <a:p>
            <a:r>
              <a:rPr lang="fr-FR" dirty="0" err="1" smtClean="0"/>
              <a:t>Going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various</a:t>
            </a:r>
            <a:r>
              <a:rPr lang="fr-FR" dirty="0" smtClean="0"/>
              <a:t> programs for </a:t>
            </a:r>
            <a:r>
              <a:rPr lang="fr-FR" dirty="0" err="1" smtClean="0"/>
              <a:t>track</a:t>
            </a:r>
            <a:r>
              <a:rPr lang="fr-FR" dirty="0" smtClean="0"/>
              <a:t> reconstruction to one (Marlin TPC) </a:t>
            </a:r>
            <a:r>
              <a:rPr lang="fr-FR" dirty="0" err="1" smtClean="0"/>
              <a:t>within</a:t>
            </a:r>
            <a:r>
              <a:rPr lang="fr-FR" dirty="0" smtClean="0"/>
              <a:t> LC </a:t>
            </a:r>
            <a:r>
              <a:rPr lang="fr-FR" dirty="0" err="1" smtClean="0"/>
              <a:t>framework</a:t>
            </a:r>
            <a:endParaRPr lang="fr-FR" dirty="0" smtClean="0"/>
          </a:p>
          <a:p>
            <a:pPr lvl="1"/>
            <a:r>
              <a:rPr lang="fr-FR" dirty="0" smtClean="0"/>
              <a:t>Can serve for all </a:t>
            </a:r>
            <a:r>
              <a:rPr lang="fr-FR" dirty="0" err="1" smtClean="0"/>
              <a:t>beam</a:t>
            </a:r>
            <a:r>
              <a:rPr lang="fr-FR" dirty="0" smtClean="0"/>
              <a:t> test prototypes and for ILD simulation data</a:t>
            </a:r>
          </a:p>
          <a:p>
            <a:pPr lvl="1"/>
            <a:r>
              <a:rPr lang="fr-FR" dirty="0" err="1" smtClean="0"/>
              <a:t>Allow</a:t>
            </a:r>
            <a:r>
              <a:rPr lang="fr-FR" dirty="0" smtClean="0"/>
              <a:t> multi-module </a:t>
            </a:r>
            <a:r>
              <a:rPr lang="fr-FR" dirty="0" err="1" smtClean="0"/>
              <a:t>alignment</a:t>
            </a:r>
            <a:endParaRPr lang="fr-FR" dirty="0" smtClean="0"/>
          </a:p>
          <a:p>
            <a:pPr lvl="1"/>
            <a:r>
              <a:rPr lang="fr-FR" dirty="0" err="1" smtClean="0"/>
              <a:t>Kalman</a:t>
            </a:r>
            <a:r>
              <a:rPr lang="fr-FR" dirty="0" smtClean="0"/>
              <a:t> </a:t>
            </a:r>
            <a:r>
              <a:rPr lang="fr-FR" dirty="0" err="1" smtClean="0"/>
              <a:t>filter</a:t>
            </a:r>
            <a:r>
              <a:rPr lang="fr-FR" dirty="0" smtClean="0"/>
              <a:t> </a:t>
            </a:r>
            <a:r>
              <a:rPr lang="fr-FR" dirty="0" err="1" smtClean="0"/>
              <a:t>track</a:t>
            </a:r>
            <a:r>
              <a:rPr lang="fr-FR" dirty="0" smtClean="0"/>
              <a:t> </a:t>
            </a:r>
            <a:r>
              <a:rPr lang="fr-FR" dirty="0" err="1" smtClean="0"/>
              <a:t>finding</a:t>
            </a:r>
            <a:r>
              <a:rPr lang="fr-FR" dirty="0" smtClean="0"/>
              <a:t> and  </a:t>
            </a:r>
            <a:r>
              <a:rPr lang="fr-FR" dirty="0" err="1" smtClean="0"/>
              <a:t>fitting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43226"/>
            <a:ext cx="5832648" cy="341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115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MPGDs</a:t>
            </a:r>
            <a:r>
              <a:rPr lang="fr-FR" dirty="0" smtClean="0"/>
              <a:t> have been </a:t>
            </a:r>
            <a:r>
              <a:rPr lang="fr-FR" dirty="0" err="1" smtClean="0"/>
              <a:t>shown</a:t>
            </a:r>
            <a:r>
              <a:rPr lang="fr-FR" dirty="0" smtClean="0"/>
              <a:t> to </a:t>
            </a:r>
            <a:r>
              <a:rPr lang="fr-FR" dirty="0" err="1" smtClean="0"/>
              <a:t>fulfill</a:t>
            </a:r>
            <a:r>
              <a:rPr lang="fr-FR" dirty="0" smtClean="0"/>
              <a:t> the </a:t>
            </a:r>
            <a:r>
              <a:rPr lang="fr-FR" dirty="0" err="1" smtClean="0"/>
              <a:t>requirements</a:t>
            </a:r>
            <a:r>
              <a:rPr lang="fr-FR" dirty="0" smtClean="0"/>
              <a:t> for the </a:t>
            </a:r>
            <a:r>
              <a:rPr lang="fr-FR" dirty="0" err="1" smtClean="0"/>
              <a:t>readout</a:t>
            </a:r>
            <a:r>
              <a:rPr lang="fr-FR" dirty="0" smtClean="0"/>
              <a:t> of a TPC for the LC. </a:t>
            </a:r>
          </a:p>
          <a:p>
            <a:r>
              <a:rPr lang="fr-FR" dirty="0"/>
              <a:t>Pixel </a:t>
            </a:r>
            <a:r>
              <a:rPr lang="fr-FR" dirty="0" err="1"/>
              <a:t>readout</a:t>
            </a:r>
            <a:r>
              <a:rPr lang="fr-FR" dirty="0"/>
              <a:t> </a:t>
            </a:r>
            <a:r>
              <a:rPr lang="fr-FR" dirty="0" err="1"/>
              <a:t>needs</a:t>
            </a:r>
            <a:r>
              <a:rPr lang="fr-FR" dirty="0"/>
              <a:t> more </a:t>
            </a:r>
            <a:r>
              <a:rPr lang="fr-FR" dirty="0" err="1"/>
              <a:t>development</a:t>
            </a:r>
            <a:r>
              <a:rPr lang="fr-FR" dirty="0"/>
              <a:t> to gain in </a:t>
            </a:r>
            <a:r>
              <a:rPr lang="fr-FR" dirty="0" err="1"/>
              <a:t>reliability</a:t>
            </a:r>
            <a:r>
              <a:rPr lang="fr-FR" dirty="0"/>
              <a:t> and </a:t>
            </a:r>
            <a:r>
              <a:rPr lang="fr-FR" dirty="0" err="1"/>
              <a:t>operability</a:t>
            </a:r>
            <a:r>
              <a:rPr lang="fr-FR" dirty="0"/>
              <a:t> in large surfaces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Integration</a:t>
            </a:r>
            <a:r>
              <a:rPr lang="fr-FR" dirty="0" smtClean="0"/>
              <a:t>  </a:t>
            </a:r>
            <a:r>
              <a:rPr lang="fr-FR" dirty="0" err="1" smtClean="0"/>
              <a:t>work</a:t>
            </a:r>
            <a:r>
              <a:rPr lang="fr-FR" dirty="0" smtClean="0"/>
              <a:t> (</a:t>
            </a:r>
            <a:r>
              <a:rPr lang="fr-FR" dirty="0" err="1" smtClean="0"/>
              <a:t>electronics</a:t>
            </a:r>
            <a:r>
              <a:rPr lang="fr-FR" dirty="0" smtClean="0"/>
              <a:t> and </a:t>
            </a:r>
            <a:r>
              <a:rPr lang="fr-FR" dirty="0" err="1" smtClean="0"/>
              <a:t>cooling</a:t>
            </a:r>
            <a:r>
              <a:rPr lang="fr-FR" dirty="0" smtClean="0"/>
              <a:t>)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going</a:t>
            </a:r>
            <a:r>
              <a:rPr lang="fr-FR" dirty="0" smtClean="0"/>
              <a:t> on, and </a:t>
            </a:r>
            <a:r>
              <a:rPr lang="fr-FR" dirty="0" err="1" smtClean="0"/>
              <a:t>practical</a:t>
            </a:r>
            <a:r>
              <a:rPr lang="fr-FR" dirty="0" smtClean="0"/>
              <a:t> production issues are </a:t>
            </a:r>
            <a:r>
              <a:rPr lang="fr-FR" dirty="0" err="1" smtClean="0"/>
              <a:t>addressed</a:t>
            </a:r>
            <a:r>
              <a:rPr lang="fr-FR" dirty="0" smtClean="0"/>
              <a:t> for the pad </a:t>
            </a:r>
            <a:r>
              <a:rPr lang="fr-FR" dirty="0" err="1" smtClean="0"/>
              <a:t>readout</a:t>
            </a:r>
            <a:r>
              <a:rPr lang="fr-FR" dirty="0" smtClean="0"/>
              <a:t>.</a:t>
            </a:r>
          </a:p>
          <a:p>
            <a:r>
              <a:rPr lang="fr-FR" dirty="0" smtClean="0"/>
              <a:t>All aspects/limitations are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addressed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included</a:t>
            </a:r>
            <a:r>
              <a:rPr lang="fr-FR" dirty="0" smtClean="0"/>
              <a:t> in the ‘Detector Baseline Document’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512" y="1412776"/>
            <a:ext cx="471601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9552" y="116632"/>
            <a:ext cx="3960440" cy="98072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Uniformity</a:t>
            </a:r>
            <a:endParaRPr kumimoji="0" lang="en-CA" sz="28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2684983" y="312616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Average charge by row</a:t>
            </a:r>
            <a:endParaRPr lang="fr-FR" sz="2400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0474" y="188640"/>
            <a:ext cx="273405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76056" y="3678123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Using cosmic-ray events</a:t>
            </a:r>
          </a:p>
          <a:p>
            <a:r>
              <a:rPr lang="en-US" sz="2400" b="1" dirty="0" smtClean="0">
                <a:solidFill>
                  <a:srgbClr val="000099"/>
                </a:solidFill>
              </a:rPr>
              <a:t>B=OT</a:t>
            </a:r>
            <a:endParaRPr lang="fr-FR" sz="2400" b="1" dirty="0">
              <a:solidFill>
                <a:srgbClr val="000099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13D0-3D16-4FE4-8648-34342CC60BFF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051720" y="566298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Excellent </a:t>
            </a:r>
            <a:r>
              <a:rPr lang="fr-FR" b="1" dirty="0" err="1" smtClean="0"/>
              <a:t>uniformity</a:t>
            </a:r>
            <a:r>
              <a:rPr lang="fr-FR" b="1" dirty="0" smtClean="0"/>
              <a:t> up to the </a:t>
            </a:r>
            <a:r>
              <a:rPr lang="fr-FR" b="1" dirty="0" err="1" smtClean="0"/>
              <a:t>edge</a:t>
            </a:r>
            <a:r>
              <a:rPr lang="fr-FR" b="1" dirty="0" smtClean="0"/>
              <a:t> of the module, </a:t>
            </a:r>
            <a:r>
              <a:rPr lang="fr-FR" b="1" dirty="0" err="1" smtClean="0"/>
              <a:t>thanks</a:t>
            </a:r>
            <a:r>
              <a:rPr lang="fr-FR" b="1" dirty="0" smtClean="0"/>
              <a:t> to the ‘</a:t>
            </a:r>
            <a:r>
              <a:rPr lang="fr-FR" b="1" dirty="0" err="1" smtClean="0"/>
              <a:t>bulk</a:t>
            </a:r>
            <a:r>
              <a:rPr lang="fr-FR" b="1" dirty="0" smtClean="0"/>
              <a:t>’ </a:t>
            </a:r>
            <a:r>
              <a:rPr lang="fr-FR" b="1" dirty="0" err="1" smtClean="0"/>
              <a:t>technology</a:t>
            </a:r>
            <a:r>
              <a:rPr lang="fr-FR" b="1" dirty="0" smtClean="0"/>
              <a:t>. </a:t>
            </a:r>
            <a:endParaRPr lang="fr-FR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56" y="1657370"/>
            <a:ext cx="3779912" cy="371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9"/>
          <p:cNvSpPr txBox="1"/>
          <p:nvPr/>
        </p:nvSpPr>
        <p:spPr>
          <a:xfrm rot="16200000">
            <a:off x="-1893911" y="327017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dirty="0" smtClean="0"/>
              <a:t>Average charge by row 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899592" y="3861048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Using 5 </a:t>
            </a:r>
            <a:r>
              <a:rPr lang="en-US" sz="2400" b="1" dirty="0" err="1" smtClean="0">
                <a:solidFill>
                  <a:srgbClr val="000099"/>
                </a:solidFill>
              </a:rPr>
              <a:t>GeV</a:t>
            </a:r>
            <a:r>
              <a:rPr lang="en-US" sz="2400" b="1" dirty="0" smtClean="0">
                <a:solidFill>
                  <a:srgbClr val="000099"/>
                </a:solidFill>
              </a:rPr>
              <a:t> e-</a:t>
            </a:r>
          </a:p>
          <a:p>
            <a:r>
              <a:rPr lang="en-US" sz="2400" b="1" dirty="0" smtClean="0">
                <a:solidFill>
                  <a:srgbClr val="000099"/>
                </a:solidFill>
              </a:rPr>
              <a:t>B=1T</a:t>
            </a:r>
            <a:endParaRPr lang="fr-FR" sz="2400" b="1" dirty="0">
              <a:solidFill>
                <a:srgbClr val="000099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95536" y="5013176"/>
            <a:ext cx="3888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   0          5          10         15        20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572000" y="5147900"/>
            <a:ext cx="4680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   0            5            10            15           20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308304" y="140348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 distribution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4888" y="548680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All the R&amp;D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gathered</a:t>
            </a:r>
            <a:r>
              <a:rPr lang="fr-FR" dirty="0" smtClean="0"/>
              <a:t> in LCTPC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1448900"/>
            <a:ext cx="7027315" cy="508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308304" y="1628800"/>
            <a:ext cx="1584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38(*) </a:t>
            </a:r>
            <a:r>
              <a:rPr lang="fr-FR" dirty="0" err="1" smtClean="0"/>
              <a:t>member</a:t>
            </a:r>
            <a:r>
              <a:rPr lang="fr-FR" dirty="0" smtClean="0"/>
              <a:t> + 7 observer institutes </a:t>
            </a:r>
            <a:r>
              <a:rPr lang="fr-FR" dirty="0" err="1" smtClean="0"/>
              <a:t>from</a:t>
            </a:r>
            <a:r>
              <a:rPr lang="fr-FR" dirty="0" smtClean="0"/>
              <a:t> 12 countries</a:t>
            </a:r>
          </a:p>
          <a:p>
            <a:endParaRPr lang="fr-FR" dirty="0"/>
          </a:p>
          <a:p>
            <a:r>
              <a:rPr lang="fr-FR" dirty="0" smtClean="0"/>
              <a:t>(*) 25 </a:t>
            </a:r>
            <a:r>
              <a:rPr lang="fr-FR" dirty="0" err="1" smtClean="0"/>
              <a:t>signed</a:t>
            </a:r>
            <a:r>
              <a:rPr lang="fr-FR" dirty="0" smtClean="0"/>
              <a:t> the MOA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236296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www.lctpc.org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89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00392" cy="57606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eff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measurement</a:t>
            </a:r>
            <a:r>
              <a:rPr lang="fr-F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fr-F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Micromegas</a:t>
            </a:r>
            <a:endParaRPr lang="fr-FR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13D0-3D16-4FE4-8648-34342CC60BFF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403648" y="3356992"/>
            <a:ext cx="4824536" cy="2160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lvl="0" indent="-283464">
              <a:spcBef>
                <a:spcPts val="600"/>
              </a:spcBef>
              <a:buClr>
                <a:schemeClr val="accent1"/>
              </a:buClr>
              <a:buSzPct val="80000"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268760"/>
            <a:ext cx="7920880" cy="49685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600" kern="1400" dirty="0" smtClean="0"/>
              <a:t>    </a:t>
            </a:r>
            <a:r>
              <a:rPr lang="en-US" sz="2600" kern="1400" dirty="0" smtClean="0">
                <a:cs typeface="Andalus" pitchFamily="18" charset="-78"/>
              </a:rPr>
              <a:t>Averaging B=0T and B=1T data, modules 4, 5 and 3 (excluding ink module):</a:t>
            </a:r>
          </a:p>
          <a:p>
            <a:pPr marL="540000" lvl="1">
              <a:spcBef>
                <a:spcPts val="1200"/>
              </a:spcBef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 smtClean="0"/>
              <a:t>N</a:t>
            </a:r>
            <a:r>
              <a:rPr lang="en-US" sz="2400" baseline="-25000" dirty="0" smtClean="0"/>
              <a:t>eff </a:t>
            </a:r>
            <a:r>
              <a:rPr lang="en-US" sz="2400" dirty="0" smtClean="0"/>
              <a:t>= 38.0±0.2(stat)  (</a:t>
            </a:r>
            <a:r>
              <a:rPr lang="en-US" sz="2400" dirty="0" err="1" smtClean="0"/>
              <a:t>systematics</a:t>
            </a:r>
            <a:r>
              <a:rPr lang="en-US" sz="2400" dirty="0" smtClean="0"/>
              <a:t> difficult to assess)</a:t>
            </a:r>
          </a:p>
          <a:p>
            <a:pPr marL="540000" lvl="1">
              <a:spcBef>
                <a:spcPts val="1200"/>
              </a:spcBef>
              <a:buClr>
                <a:srgbClr val="000099"/>
              </a:buClr>
              <a:buFont typeface="Arial" pitchFamily="34" charset="0"/>
              <a:buChar char="•"/>
            </a:pPr>
            <a:r>
              <a:rPr lang="el-GR" sz="2400" dirty="0" smtClean="0"/>
              <a:t>σ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= 59 ± 3 µm</a:t>
            </a:r>
          </a:p>
          <a:p>
            <a:pPr marL="540000" lvl="1">
              <a:spcBef>
                <a:spcPts val="1200"/>
              </a:spcBef>
              <a:buClr>
                <a:srgbClr val="000099"/>
              </a:buClr>
              <a:buFont typeface="Arial" pitchFamily="34" charset="0"/>
              <a:buChar char="•"/>
            </a:pPr>
            <a:endParaRPr lang="en-US" dirty="0" smtClean="0"/>
          </a:p>
          <a:p>
            <a:pPr marL="540000" lvl="1">
              <a:spcBef>
                <a:spcPts val="1200"/>
              </a:spcBef>
              <a:buClr>
                <a:srgbClr val="000099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540000" lvl="1">
              <a:spcBef>
                <a:spcPts val="1200"/>
              </a:spcBef>
              <a:buClr>
                <a:srgbClr val="000099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180000" lvl="1">
              <a:lnSpc>
                <a:spcPct val="125000"/>
              </a:lnSpc>
              <a:buNone/>
            </a:pPr>
            <a:r>
              <a:rPr lang="en-US" dirty="0" smtClean="0"/>
              <a:t>Note that  1/&lt;1/N&gt; = 47.1 from Heed for 5 </a:t>
            </a:r>
            <a:r>
              <a:rPr lang="en-US" dirty="0" err="1" smtClean="0"/>
              <a:t>Gev</a:t>
            </a:r>
            <a:r>
              <a:rPr lang="en-US" dirty="0" smtClean="0"/>
              <a:t> electrons on 6.84mm long pads.</a:t>
            </a:r>
          </a:p>
          <a:p>
            <a:pPr marL="180000" lvl="1">
              <a:lnSpc>
                <a:spcPct val="125000"/>
              </a:lnSpc>
              <a:buNone/>
            </a:pPr>
            <a:r>
              <a:rPr lang="en-US" dirty="0" smtClean="0"/>
              <a:t>Thus N</a:t>
            </a:r>
            <a:r>
              <a:rPr lang="en-US" baseline="-25000" dirty="0" smtClean="0"/>
              <a:t>eff</a:t>
            </a:r>
            <a:r>
              <a:rPr lang="en-US" dirty="0" smtClean="0"/>
              <a:t> has to be between 23.5 (for exponential gain fluctuations) and 47.1 if there are no gain fluctuations.</a:t>
            </a:r>
          </a:p>
          <a:p>
            <a:pPr marL="180000" lvl="1">
              <a:lnSpc>
                <a:spcPct val="125000"/>
              </a:lnSpc>
              <a:buNone/>
            </a:pPr>
            <a:r>
              <a:rPr lang="en-US" dirty="0" smtClean="0"/>
              <a:t> 1/&lt;1/N&gt; = 34.9 for 5.4 mm pads (GEM case).</a:t>
            </a:r>
            <a:endParaRPr lang="en-US" sz="2400" dirty="0" smtClean="0"/>
          </a:p>
          <a:p>
            <a:pPr lvl="1">
              <a:buNone/>
            </a:pPr>
            <a:endParaRPr lang="en-US" dirty="0" smtClean="0"/>
          </a:p>
        </p:txBody>
      </p:sp>
      <p:graphicFrame>
        <p:nvGraphicFramePr>
          <p:cNvPr id="34818" name="Object 6"/>
          <p:cNvGraphicFramePr>
            <a:graphicFrameLocks noChangeAspect="1"/>
          </p:cNvGraphicFramePr>
          <p:nvPr/>
        </p:nvGraphicFramePr>
        <p:xfrm>
          <a:off x="1115616" y="2716336"/>
          <a:ext cx="3179762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3" name="Equation" r:id="rId3" imgW="1434960" imgH="419040" progId="Equation.3">
                  <p:embed/>
                </p:oleObj>
              </mc:Choice>
              <mc:Fallback>
                <p:oleObj name="Equation" r:id="rId3" imgW="143496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716336"/>
                        <a:ext cx="3179762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5004048" y="292494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D. </a:t>
            </a:r>
            <a:r>
              <a:rPr lang="fr-FR" dirty="0" err="1" smtClean="0"/>
              <a:t>Arogancia</a:t>
            </a:r>
            <a:r>
              <a:rPr lang="fr-FR" dirty="0" smtClean="0"/>
              <a:t> et al., NIM A 602 (2009) 403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The EUDET test setup </a:t>
            </a:r>
            <a:r>
              <a:rPr lang="fr-FR" dirty="0" err="1" smtClean="0"/>
              <a:t>at</a:t>
            </a:r>
            <a:r>
              <a:rPr lang="fr-FR" dirty="0" smtClean="0"/>
              <a:t> DESY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1512168"/>
          </a:xfrm>
        </p:spPr>
        <p:txBody>
          <a:bodyPr/>
          <a:lstStyle/>
          <a:p>
            <a:r>
              <a:rPr lang="fr-FR" dirty="0" smtClean="0"/>
              <a:t>The EUDET (FP6) setup </a:t>
            </a:r>
            <a:r>
              <a:rPr lang="fr-FR" dirty="0" err="1" smtClean="0"/>
              <a:t>at</a:t>
            </a:r>
            <a:r>
              <a:rPr lang="fr-FR" dirty="0" smtClean="0"/>
              <a:t> DESY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operational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2008</a:t>
            </a:r>
          </a:p>
          <a:p>
            <a:r>
              <a:rPr lang="fr-FR" dirty="0" smtClean="0"/>
              <a:t>Just </a:t>
            </a:r>
            <a:r>
              <a:rPr lang="fr-FR" dirty="0" err="1" smtClean="0"/>
              <a:t>upgraded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AIDA (FP7): </a:t>
            </a:r>
            <a:r>
              <a:rPr lang="fr-FR" dirty="0" err="1" smtClean="0"/>
              <a:t>autonomous</a:t>
            </a:r>
            <a:r>
              <a:rPr lang="fr-FR" dirty="0" smtClean="0"/>
              <a:t> </a:t>
            </a:r>
            <a:r>
              <a:rPr lang="fr-FR" dirty="0" err="1" smtClean="0"/>
              <a:t>magnet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2 </a:t>
            </a:r>
            <a:r>
              <a:rPr lang="fr-FR" dirty="0" err="1" smtClean="0"/>
              <a:t>cryo-coolers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35843" name="Picture 3" descr="D:\Paul\ilc\LPtrigger\Aimant\Time-Projection-Chamber+MicromégasPanel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8243"/>
            <a:ext cx="4248472" cy="36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51520" y="314096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SiPM</a:t>
            </a:r>
            <a:r>
              <a:rPr lang="fr-FR" dirty="0" smtClean="0"/>
              <a:t> trigger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520" y="42210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Field cage</a:t>
            </a:r>
            <a:endParaRPr lang="fr-F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22200"/>
          <a:stretch/>
        </p:blipFill>
        <p:spPr bwMode="auto">
          <a:xfrm>
            <a:off x="5484439" y="2237750"/>
            <a:ext cx="3264025" cy="385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46537" r="7595"/>
          <a:stretch/>
        </p:blipFill>
        <p:spPr bwMode="auto">
          <a:xfrm>
            <a:off x="3476021" y="2250646"/>
            <a:ext cx="1888067" cy="9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97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527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Beam</a:t>
            </a:r>
            <a:r>
              <a:rPr lang="fr-FR" dirty="0" smtClean="0"/>
              <a:t> tests </a:t>
            </a:r>
            <a:r>
              <a:rPr lang="fr-FR" dirty="0" err="1" smtClean="0"/>
              <a:t>at</a:t>
            </a:r>
            <a:r>
              <a:rPr lang="fr-FR" dirty="0" smtClean="0"/>
              <a:t> DESY : 5 technologies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40768"/>
            <a:ext cx="5472608" cy="4320480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Laser-</a:t>
            </a:r>
            <a:r>
              <a:rPr lang="fr-FR" dirty="0" err="1" smtClean="0"/>
              <a:t>etched</a:t>
            </a:r>
            <a:r>
              <a:rPr lang="fr-FR" dirty="0" smtClean="0"/>
              <a:t> Double </a:t>
            </a:r>
            <a:r>
              <a:rPr lang="fr-FR" dirty="0" err="1" smtClean="0"/>
              <a:t>GEMs</a:t>
            </a:r>
            <a:r>
              <a:rPr lang="fr-FR" dirty="0" smtClean="0"/>
              <a:t> 100 µ </a:t>
            </a:r>
            <a:r>
              <a:rPr lang="fr-FR" dirty="0" err="1" smtClean="0"/>
              <a:t>thick</a:t>
            </a:r>
            <a:r>
              <a:rPr lang="fr-FR" dirty="0" smtClean="0"/>
              <a:t> (‘</a:t>
            </a:r>
            <a:r>
              <a:rPr lang="fr-FR" dirty="0" err="1"/>
              <a:t>A</a:t>
            </a:r>
            <a:r>
              <a:rPr lang="fr-FR" dirty="0" err="1" smtClean="0"/>
              <a:t>sian</a:t>
            </a:r>
            <a:r>
              <a:rPr lang="fr-FR" dirty="0" smtClean="0"/>
              <a:t> </a:t>
            </a:r>
            <a:r>
              <a:rPr lang="fr-FR" dirty="0" err="1" smtClean="0"/>
              <a:t>GEMs</a:t>
            </a:r>
            <a:r>
              <a:rPr lang="fr-FR" dirty="0" smtClean="0"/>
              <a:t>’)</a:t>
            </a:r>
          </a:p>
          <a:p>
            <a:pPr algn="just"/>
            <a:r>
              <a:rPr lang="fr-FR" dirty="0" err="1" smtClean="0"/>
              <a:t>Micromegas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charge </a:t>
            </a:r>
            <a:r>
              <a:rPr lang="fr-FR" dirty="0" err="1" smtClean="0"/>
              <a:t>disper-sion</a:t>
            </a:r>
            <a:r>
              <a:rPr lang="fr-FR" dirty="0" smtClean="0"/>
              <a:t> by </a:t>
            </a:r>
            <a:r>
              <a:rPr lang="fr-FR" dirty="0" err="1" smtClean="0"/>
              <a:t>resistive</a:t>
            </a:r>
            <a:r>
              <a:rPr lang="fr-FR" dirty="0" smtClean="0"/>
              <a:t> anode</a:t>
            </a:r>
          </a:p>
          <a:p>
            <a:pPr algn="just"/>
            <a:r>
              <a:rPr lang="fr-FR" dirty="0" smtClean="0"/>
              <a:t>GEM + pixel </a:t>
            </a:r>
            <a:r>
              <a:rPr lang="fr-FR" dirty="0" err="1" smtClean="0"/>
              <a:t>readout</a:t>
            </a:r>
            <a:endParaRPr lang="fr-FR" dirty="0" smtClean="0"/>
          </a:p>
          <a:p>
            <a:pPr algn="just"/>
            <a:r>
              <a:rPr lang="fr-FR" dirty="0" smtClean="0"/>
              <a:t>InGrid (</a:t>
            </a:r>
            <a:r>
              <a:rPr lang="fr-FR" dirty="0" err="1" smtClean="0"/>
              <a:t>integrated</a:t>
            </a:r>
            <a:r>
              <a:rPr lang="fr-FR" dirty="0" smtClean="0"/>
              <a:t> </a:t>
            </a:r>
            <a:r>
              <a:rPr lang="fr-FR" dirty="0" err="1" smtClean="0"/>
              <a:t>Micromegas</a:t>
            </a:r>
            <a:r>
              <a:rPr lang="fr-FR" dirty="0" smtClean="0"/>
              <a:t> </a:t>
            </a:r>
            <a:r>
              <a:rPr lang="fr-FR" dirty="0" err="1" smtClean="0"/>
              <a:t>grid</a:t>
            </a:r>
            <a:r>
              <a:rPr lang="fr-FR" dirty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pixel </a:t>
            </a:r>
            <a:r>
              <a:rPr lang="fr-FR" dirty="0" err="1" smtClean="0"/>
              <a:t>readout</a:t>
            </a:r>
            <a:r>
              <a:rPr lang="fr-FR" dirty="0" smtClean="0"/>
              <a:t>)</a:t>
            </a:r>
          </a:p>
          <a:p>
            <a:pPr algn="just"/>
            <a:r>
              <a:rPr lang="fr-FR" dirty="0" err="1" smtClean="0"/>
              <a:t>Wet-etched</a:t>
            </a:r>
            <a:r>
              <a:rPr lang="fr-FR" dirty="0" smtClean="0"/>
              <a:t> triple </a:t>
            </a:r>
            <a:r>
              <a:rPr lang="fr-FR" dirty="0" err="1" smtClean="0"/>
              <a:t>GEMs</a:t>
            </a:r>
            <a:r>
              <a:rPr lang="fr-FR" dirty="0" smtClean="0"/>
              <a:t> (‘</a:t>
            </a:r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GEMs</a:t>
            </a:r>
            <a:r>
              <a:rPr lang="fr-FR" dirty="0" smtClean="0"/>
              <a:t>’)</a:t>
            </a:r>
          </a:p>
        </p:txBody>
      </p:sp>
      <p:pic>
        <p:nvPicPr>
          <p:cNvPr id="4" name="Picture 1" descr="D:\Photos\Photo 070.jpg"/>
          <p:cNvPicPr>
            <a:picLocks noChangeAspect="1" noChangeArrowheads="1"/>
          </p:cNvPicPr>
          <p:nvPr/>
        </p:nvPicPr>
        <p:blipFill>
          <a:blip r:embed="rId2" cstate="print"/>
          <a:srcRect l="14999" r="6779"/>
          <a:stretch>
            <a:fillRect/>
          </a:stretch>
        </p:blipFill>
        <p:spPr bwMode="auto">
          <a:xfrm>
            <a:off x="6012160" y="1340768"/>
            <a:ext cx="2873077" cy="275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Advantages</a:t>
            </a:r>
            <a:r>
              <a:rPr lang="fr-FR" dirty="0" smtClean="0"/>
              <a:t> of </a:t>
            </a:r>
            <a:r>
              <a:rPr lang="fr-FR" dirty="0" err="1" smtClean="0"/>
              <a:t>MPGDs</a:t>
            </a:r>
            <a:r>
              <a:rPr lang="fr-FR" dirty="0" smtClean="0"/>
              <a:t> over </a:t>
            </a:r>
            <a:r>
              <a:rPr lang="fr-FR" dirty="0" err="1" smtClean="0"/>
              <a:t>wires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Reduction</a:t>
            </a:r>
            <a:r>
              <a:rPr lang="fr-FR" dirty="0" smtClean="0"/>
              <a:t> of </a:t>
            </a:r>
            <a:r>
              <a:rPr lang="fr-FR" dirty="0" err="1" smtClean="0"/>
              <a:t>ExB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(</a:t>
            </a:r>
            <a:r>
              <a:rPr lang="fr-FR" dirty="0" err="1" smtClean="0"/>
              <a:t>improves</a:t>
            </a:r>
            <a:r>
              <a:rPr lang="fr-FR" dirty="0" smtClean="0"/>
              <a:t> spatial </a:t>
            </a:r>
            <a:r>
              <a:rPr lang="fr-FR" dirty="0" err="1" smtClean="0"/>
              <a:t>resolution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mechanical</a:t>
            </a:r>
            <a:r>
              <a:rPr lang="fr-FR" dirty="0" smtClean="0"/>
              <a:t> tension</a:t>
            </a:r>
          </a:p>
          <a:p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ageing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wires</a:t>
            </a:r>
            <a:endParaRPr lang="fr-FR" dirty="0" smtClean="0"/>
          </a:p>
          <a:p>
            <a:r>
              <a:rPr lang="fr-FR" dirty="0" err="1" smtClean="0"/>
              <a:t>Fast</a:t>
            </a:r>
            <a:r>
              <a:rPr lang="fr-FR" dirty="0" smtClean="0"/>
              <a:t> signal O(few </a:t>
            </a:r>
            <a:r>
              <a:rPr lang="fr-FR" dirty="0" err="1" smtClean="0"/>
              <a:t>ten</a:t>
            </a:r>
            <a:r>
              <a:rPr lang="fr-FR" dirty="0" smtClean="0"/>
              <a:t> ns), </a:t>
            </a:r>
            <a:r>
              <a:rPr lang="fr-FR" dirty="0" err="1" smtClean="0"/>
              <a:t>fast</a:t>
            </a:r>
            <a:r>
              <a:rPr lang="fr-FR" dirty="0" smtClean="0"/>
              <a:t> and efficient ion collection</a:t>
            </a:r>
          </a:p>
          <a:p>
            <a:r>
              <a:rPr lang="fr-FR" dirty="0" smtClean="0"/>
              <a:t>Natural or </a:t>
            </a:r>
            <a:r>
              <a:rPr lang="fr-FR" dirty="0" err="1" smtClean="0"/>
              <a:t>tunable</a:t>
            </a:r>
            <a:r>
              <a:rPr lang="fr-FR" dirty="0" smtClean="0"/>
              <a:t> suppression of ion </a:t>
            </a:r>
            <a:r>
              <a:rPr lang="fr-FR" dirty="0" err="1" smtClean="0"/>
              <a:t>backflow</a:t>
            </a:r>
            <a:endParaRPr lang="fr-FR" dirty="0" smtClean="0"/>
          </a:p>
          <a:p>
            <a:r>
              <a:rPr lang="fr-FR" dirty="0" err="1" smtClean="0"/>
              <a:t>Discharge</a:t>
            </a:r>
            <a:r>
              <a:rPr lang="fr-FR" dirty="0" smtClean="0"/>
              <a:t> </a:t>
            </a:r>
            <a:r>
              <a:rPr lang="fr-FR" dirty="0" err="1" smtClean="0"/>
              <a:t>probability</a:t>
            </a:r>
            <a:r>
              <a:rPr lang="fr-FR" dirty="0" smtClean="0"/>
              <a:t> and </a:t>
            </a:r>
            <a:r>
              <a:rPr lang="fr-FR" dirty="0" err="1" smtClean="0"/>
              <a:t>consequences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mastered</a:t>
            </a:r>
            <a:r>
              <a:rPr lang="fr-FR" dirty="0" smtClean="0"/>
              <a:t> (use of </a:t>
            </a:r>
            <a:r>
              <a:rPr lang="fr-FR" dirty="0" err="1" smtClean="0"/>
              <a:t>resistive</a:t>
            </a:r>
            <a:r>
              <a:rPr lang="fr-FR" dirty="0" smtClean="0"/>
              <a:t> </a:t>
            </a:r>
            <a:r>
              <a:rPr lang="fr-FR" dirty="0" err="1" smtClean="0"/>
              <a:t>coatings</a:t>
            </a:r>
            <a:r>
              <a:rPr lang="fr-FR" dirty="0"/>
              <a:t>,</a:t>
            </a:r>
            <a:r>
              <a:rPr lang="fr-FR" dirty="0" smtClean="0"/>
              <a:t>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step</a:t>
            </a:r>
            <a:r>
              <a:rPr lang="fr-FR" dirty="0" smtClean="0"/>
              <a:t> amplification, segmentation)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3762" y="188640"/>
            <a:ext cx="8470725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Double GEM Modules (</a:t>
            </a:r>
            <a:r>
              <a:rPr lang="fr-FR" dirty="0" err="1" smtClean="0"/>
              <a:t>Asian</a:t>
            </a:r>
            <a:r>
              <a:rPr lang="fr-FR" dirty="0" smtClean="0"/>
              <a:t> </a:t>
            </a:r>
            <a:r>
              <a:rPr lang="fr-FR" dirty="0" err="1" smtClean="0"/>
              <a:t>GEMs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484785"/>
            <a:ext cx="4235840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50328"/>
            <a:ext cx="3384376" cy="328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148064" y="15567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Laser-</a:t>
            </a:r>
            <a:r>
              <a:rPr lang="fr-FR" dirty="0" err="1" smtClean="0"/>
              <a:t>etched</a:t>
            </a:r>
            <a:r>
              <a:rPr lang="fr-FR" dirty="0" smtClean="0"/>
              <a:t> </a:t>
            </a:r>
            <a:r>
              <a:rPr lang="fr-FR" dirty="0" err="1" smtClean="0"/>
              <a:t>Liquid</a:t>
            </a:r>
            <a:r>
              <a:rPr lang="fr-FR" dirty="0" smtClean="0"/>
              <a:t> Crystal </a:t>
            </a:r>
            <a:r>
              <a:rPr lang="fr-FR" dirty="0" err="1" smtClean="0"/>
              <a:t>Polymer</a:t>
            </a:r>
            <a:r>
              <a:rPr lang="fr-FR" dirty="0"/>
              <a:t> </a:t>
            </a:r>
            <a:r>
              <a:rPr lang="fr-FR" dirty="0" smtClean="0"/>
              <a:t>100 µm </a:t>
            </a:r>
            <a:r>
              <a:rPr lang="fr-FR" dirty="0" err="1" smtClean="0"/>
              <a:t>thick</a:t>
            </a:r>
            <a:r>
              <a:rPr lang="fr-FR" dirty="0" smtClean="0"/>
              <a:t>, by </a:t>
            </a:r>
            <a:r>
              <a:rPr lang="fr-FR" dirty="0" err="1" smtClean="0"/>
              <a:t>SciEnergy</a:t>
            </a:r>
            <a:r>
              <a:rPr lang="fr-FR" dirty="0" smtClean="0"/>
              <a:t>, </a:t>
            </a:r>
            <a:r>
              <a:rPr lang="fr-FR" dirty="0" err="1" smtClean="0"/>
              <a:t>Japan</a:t>
            </a:r>
            <a:endParaRPr lang="fr-FR" dirty="0" smtClean="0"/>
          </a:p>
          <a:p>
            <a:r>
              <a:rPr lang="fr-FR" dirty="0" smtClean="0"/>
              <a:t>28 </a:t>
            </a:r>
            <a:r>
              <a:rPr lang="fr-FR" dirty="0" err="1" smtClean="0"/>
              <a:t>staggered</a:t>
            </a:r>
            <a:r>
              <a:rPr lang="fr-FR" dirty="0" smtClean="0"/>
              <a:t> </a:t>
            </a:r>
            <a:r>
              <a:rPr lang="fr-FR" dirty="0" err="1" smtClean="0"/>
              <a:t>rows</a:t>
            </a:r>
            <a:r>
              <a:rPr lang="fr-FR" dirty="0" smtClean="0"/>
              <a:t> of 176-192 pads</a:t>
            </a:r>
          </a:p>
          <a:p>
            <a:r>
              <a:rPr lang="fr-FR" dirty="0" smtClean="0"/>
              <a:t>1.2 x 5.4 mm²</a:t>
            </a:r>
          </a:p>
        </p:txBody>
      </p:sp>
    </p:spTree>
    <p:extLst>
      <p:ext uri="{BB962C8B-B14F-4D97-AF65-F5344CB8AC3E}">
        <p14:creationId xmlns:p14="http://schemas.microsoft.com/office/powerpoint/2010/main" val="28315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Performance of Double </a:t>
            </a:r>
            <a:r>
              <a:rPr lang="fr-FR" dirty="0" err="1" smtClean="0"/>
              <a:t>GEMs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58464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49080"/>
            <a:ext cx="7153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51520" y="4482986"/>
            <a:ext cx="1584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Distortions</a:t>
            </a:r>
            <a:r>
              <a:rPr lang="fr-FR" dirty="0" smtClean="0"/>
              <a:t> due to HV setting on the frame : </a:t>
            </a:r>
            <a:r>
              <a:rPr lang="fr-FR" dirty="0" err="1" smtClean="0"/>
              <a:t>corrected</a:t>
            </a:r>
            <a:r>
              <a:rPr lang="fr-FR" dirty="0" smtClean="0"/>
              <a:t> offline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04048" y="1196752"/>
            <a:ext cx="3984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</a:t>
            </a:r>
            <a:r>
              <a:rPr lang="fr-FR" dirty="0" err="1" smtClean="0">
                <a:latin typeface="Symbol" pitchFamily="18" charset="2"/>
              </a:rPr>
              <a:t>f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zero</a:t>
            </a:r>
            <a:r>
              <a:rPr lang="fr-FR" dirty="0" smtClean="0"/>
              <a:t> drift: 60 microns</a:t>
            </a:r>
          </a:p>
          <a:p>
            <a:r>
              <a:rPr lang="fr-FR" dirty="0" err="1" smtClean="0"/>
              <a:t>Behavior</a:t>
            </a:r>
            <a:r>
              <a:rPr lang="fr-FR" dirty="0" smtClean="0"/>
              <a:t> consistent </a:t>
            </a:r>
            <a:r>
              <a:rPr lang="fr-FR" dirty="0" err="1" smtClean="0"/>
              <a:t>with</a:t>
            </a:r>
            <a:r>
              <a:rPr lang="fr-FR" dirty="0" smtClean="0"/>
              <a:t> expectation </a:t>
            </a:r>
            <a:r>
              <a:rPr lang="fr-FR" dirty="0" err="1" smtClean="0"/>
              <a:t>from</a:t>
            </a:r>
            <a:r>
              <a:rPr lang="fr-FR" dirty="0" smtClean="0"/>
              <a:t> diffusion.</a:t>
            </a:r>
          </a:p>
        </p:txBody>
      </p:sp>
    </p:spTree>
    <p:extLst>
      <p:ext uri="{BB962C8B-B14F-4D97-AF65-F5344CB8AC3E}">
        <p14:creationId xmlns:p14="http://schemas.microsoft.com/office/powerpoint/2010/main" val="38223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507288" cy="924712"/>
          </a:xfrm>
        </p:spPr>
        <p:txBody>
          <a:bodyPr>
            <a:noAutofit/>
          </a:bodyPr>
          <a:lstStyle/>
          <a:p>
            <a:r>
              <a:rPr lang="fr-FR" sz="4000" dirty="0" err="1" smtClean="0"/>
              <a:t>Tripple</a:t>
            </a:r>
            <a:r>
              <a:rPr lang="fr-FR" sz="4000" dirty="0" smtClean="0"/>
              <a:t> GEM Module (‘</a:t>
            </a:r>
            <a:r>
              <a:rPr lang="fr-FR" sz="4000" dirty="0" err="1" smtClean="0"/>
              <a:t>European</a:t>
            </a:r>
            <a:r>
              <a:rPr lang="fr-FR" sz="4000" dirty="0" smtClean="0"/>
              <a:t> </a:t>
            </a:r>
            <a:r>
              <a:rPr lang="fr-FR" sz="4000" dirty="0" err="1" smtClean="0"/>
              <a:t>GEMs</a:t>
            </a:r>
            <a:r>
              <a:rPr lang="fr-FR" sz="4000" dirty="0" smtClean="0"/>
              <a:t> ’)</a:t>
            </a:r>
            <a:endParaRPr lang="fr-FR" sz="4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24/05/2012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P. Colas - LCTPC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B2E7-80C9-4E57-834D-4DF028318FA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4" y="3284984"/>
            <a:ext cx="819877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7544" y="148478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standard CERN </a:t>
            </a:r>
            <a:r>
              <a:rPr lang="fr-FR" dirty="0" err="1" smtClean="0"/>
              <a:t>GEMs</a:t>
            </a:r>
            <a:r>
              <a:rPr lang="fr-FR" dirty="0" smtClean="0"/>
              <a:t> </a:t>
            </a:r>
            <a:r>
              <a:rPr lang="fr-FR" dirty="0" err="1" smtClean="0"/>
              <a:t>mounted</a:t>
            </a:r>
            <a:r>
              <a:rPr lang="fr-FR" dirty="0" smtClean="0"/>
              <a:t> on a light </a:t>
            </a:r>
            <a:r>
              <a:rPr lang="fr-FR" dirty="0" err="1" smtClean="0"/>
              <a:t>ceramic</a:t>
            </a:r>
            <a:r>
              <a:rPr lang="fr-FR" dirty="0" smtClean="0"/>
              <a:t> frame (1 mm) and </a:t>
            </a:r>
            <a:r>
              <a:rPr lang="fr-FR" dirty="0" err="1" smtClean="0"/>
              <a:t>segmented</a:t>
            </a:r>
            <a:r>
              <a:rPr lang="fr-FR" dirty="0" smtClean="0"/>
              <a:t> in 4 to </a:t>
            </a:r>
            <a:r>
              <a:rPr lang="fr-FR" dirty="0" err="1" smtClean="0"/>
              <a:t>reduce</a:t>
            </a:r>
            <a:r>
              <a:rPr lang="fr-FR" dirty="0" smtClean="0"/>
              <a:t> </a:t>
            </a:r>
            <a:r>
              <a:rPr lang="fr-FR" dirty="0" err="1" smtClean="0"/>
              <a:t>stored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Partially</a:t>
            </a:r>
            <a:r>
              <a:rPr lang="fr-FR" dirty="0" smtClean="0"/>
              <a:t> </a:t>
            </a:r>
            <a:r>
              <a:rPr lang="fr-FR" dirty="0" err="1" smtClean="0"/>
              <a:t>equipped</a:t>
            </a:r>
            <a:r>
              <a:rPr lang="fr-FR" dirty="0" smtClean="0"/>
              <a:t> (1000 pads, 1.26 x 5.85 mm²)</a:t>
            </a:r>
          </a:p>
          <a:p>
            <a:r>
              <a:rPr lang="fr-FR" dirty="0" smtClean="0"/>
              <a:t>5000 pad version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502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4040</TotalTime>
  <Words>1610</Words>
  <Application>Microsoft Office PowerPoint</Application>
  <PresentationFormat>Affichage à l'écran (4:3)</PresentationFormat>
  <Paragraphs>287</Paragraphs>
  <Slides>30</Slides>
  <Notes>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33" baseType="lpstr">
      <vt:lpstr>Débit</vt:lpstr>
      <vt:lpstr>公式</vt:lpstr>
      <vt:lpstr>Equation</vt:lpstr>
      <vt:lpstr>A TPC for the Linear Collider</vt:lpstr>
      <vt:lpstr>2 detector concepts : ILD and SiD</vt:lpstr>
      <vt:lpstr>All the R&amp;D is gathered in LCTPC</vt:lpstr>
      <vt:lpstr>The EUDET test setup at DESY</vt:lpstr>
      <vt:lpstr>Beam tests at DESY : 5 technologies</vt:lpstr>
      <vt:lpstr>Advantages of MPGDs over wires</vt:lpstr>
      <vt:lpstr>Double GEM Modules (Asian GEMs)</vt:lpstr>
      <vt:lpstr>Performance of Double GEMs</vt:lpstr>
      <vt:lpstr>Tripple GEM Module (‘European GEMs ’)</vt:lpstr>
      <vt:lpstr>Charge spreading by resistive foil</vt:lpstr>
      <vt:lpstr>Micromegas Modules with resistive coating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7 module project – Micromegas electronic integration</vt:lpstr>
      <vt:lpstr>Integration of the T2K electronics</vt:lpstr>
      <vt:lpstr>Integrated electronics for 7-module project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Ion disk and gating</vt:lpstr>
      <vt:lpstr>Preparation for future electronics</vt:lpstr>
      <vt:lpstr>Software : track reconstruction and fitting</vt:lpstr>
      <vt:lpstr>CONCLUSIONS</vt:lpstr>
      <vt:lpstr>Présentation PowerPoint</vt:lpstr>
      <vt:lpstr>Neff measurement with Micromegas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test of a new integrated Micromegas module</dc:title>
  <dc:creator>Paul Colas</dc:creator>
  <cp:lastModifiedBy>Colas Paul</cp:lastModifiedBy>
  <cp:revision>90</cp:revision>
  <dcterms:created xsi:type="dcterms:W3CDTF">2011-05-11T14:59:46Z</dcterms:created>
  <dcterms:modified xsi:type="dcterms:W3CDTF">2012-05-24T13:59:32Z</dcterms:modified>
</cp:coreProperties>
</file>