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7" r:id="rId4"/>
    <p:sldId id="289" r:id="rId5"/>
    <p:sldId id="262" r:id="rId6"/>
    <p:sldId id="266" r:id="rId7"/>
    <p:sldId id="271" r:id="rId8"/>
    <p:sldId id="264" r:id="rId9"/>
    <p:sldId id="261" r:id="rId10"/>
    <p:sldId id="268" r:id="rId11"/>
    <p:sldId id="286" r:id="rId12"/>
    <p:sldId id="290" r:id="rId13"/>
    <p:sldId id="259" r:id="rId14"/>
    <p:sldId id="281" r:id="rId15"/>
    <p:sldId id="278" r:id="rId16"/>
    <p:sldId id="274" r:id="rId17"/>
    <p:sldId id="273" r:id="rId18"/>
    <p:sldId id="285" r:id="rId19"/>
    <p:sldId id="282" r:id="rId20"/>
    <p:sldId id="260" r:id="rId21"/>
    <p:sldId id="28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FFFFFF"/>
    <a:srgbClr val="D3AAA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28" autoAdjust="0"/>
  </p:normalViewPr>
  <p:slideViewPr>
    <p:cSldViewPr>
      <p:cViewPr>
        <p:scale>
          <a:sx n="90" d="100"/>
          <a:sy n="90" d="100"/>
        </p:scale>
        <p:origin x="-97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42A23-0FF4-4635-8486-74815DD0C2BC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F0E5-F985-41F1-857D-7137F69373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61625-49D7-4745-954A-944D61075623}" type="datetimeFigureOut">
              <a:rPr lang="fr-FR" smtClean="0"/>
              <a:t>29/05/2012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CBCC-1F8B-4CE5-BA33-C9B6C8F11C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CBCC-1F8B-4CE5-BA33-C9B6C8F11C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45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1CE8-FF45-4F4C-9ED2-C32A62D63FD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CBCC-1F8B-4CE5-BA33-C9B6C8F11CFC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92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15980" y="6409134"/>
            <a:ext cx="2476500" cy="476250"/>
          </a:xfrm>
        </p:spPr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58180" y="6417890"/>
            <a:ext cx="39624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95536" y="6428184"/>
            <a:ext cx="457200" cy="313184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7BBAD35A-4651-47B1-91C5-7A2D65A21F9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313" y="1449303"/>
            <a:ext cx="8991719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5313" y="1396720"/>
            <a:ext cx="8991719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5313" y="2976649"/>
            <a:ext cx="8991719" cy="110532"/>
          </a:xfrm>
          <a:prstGeom prst="rect">
            <a:avLst/>
          </a:prstGeom>
          <a:solidFill>
            <a:srgbClr val="D3AAA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62092" y="6356176"/>
            <a:ext cx="457200" cy="385192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7BBAD35A-4651-47B1-91C5-7A2D65A21F9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Date Placeholder 27"/>
          <p:cNvSpPr>
            <a:spLocks noGrp="1"/>
          </p:cNvSpPr>
          <p:nvPr>
            <p:ph type="dt" sz="half" idx="10"/>
          </p:nvPr>
        </p:nvSpPr>
        <p:spPr>
          <a:xfrm>
            <a:off x="6487988" y="6337126"/>
            <a:ext cx="2476500" cy="476250"/>
          </a:xfrm>
        </p:spPr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30188" y="6318076"/>
            <a:ext cx="39624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09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15980" y="6409134"/>
            <a:ext cx="2476500" cy="476250"/>
          </a:xfrm>
        </p:spPr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58180" y="6417890"/>
            <a:ext cx="39624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95536" y="6428184"/>
            <a:ext cx="457200" cy="313184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7BBAD35A-4651-47B1-91C5-7A2D65A21F9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15980" y="6409134"/>
            <a:ext cx="2476500" cy="476250"/>
          </a:xfrm>
        </p:spPr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58180" y="6417890"/>
            <a:ext cx="39624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95536" y="6428184"/>
            <a:ext cx="457200" cy="313184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7BBAD35A-4651-47B1-91C5-7A2D65A21F9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15980" y="6409134"/>
            <a:ext cx="2476500" cy="476250"/>
          </a:xfrm>
        </p:spPr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58180" y="6417890"/>
            <a:ext cx="39624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95536" y="6428184"/>
            <a:ext cx="457200" cy="313184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7BBAD35A-4651-47B1-91C5-7A2D65A21F9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W.Wang_FJPPL workshop</a:t>
            </a:r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BBAD35A-4651-47B1-91C5-7A2D65A21F9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lcild.org/ild-detector-syste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7128792" cy="1872208"/>
          </a:xfrm>
        </p:spPr>
        <p:txBody>
          <a:bodyPr>
            <a:normAutofit fontScale="40000" lnSpcReduction="20000"/>
          </a:bodyPr>
          <a:lstStyle/>
          <a:p>
            <a:r>
              <a:rPr lang="it-IT" sz="5000" kern="100" dirty="0" smtClean="0">
                <a:latin typeface="+mj-lt"/>
                <a:ea typeface="MS Mincho"/>
                <a:cs typeface="Times New Roman"/>
              </a:rPr>
              <a:t>P.Colas  </a:t>
            </a:r>
            <a:r>
              <a:rPr lang="en-US" sz="5000" kern="100" dirty="0" err="1" smtClean="0">
                <a:latin typeface="+mj-lt"/>
                <a:ea typeface="MS Mincho"/>
                <a:cs typeface="Times New Roman"/>
              </a:rPr>
              <a:t>D.Attié</a:t>
            </a:r>
            <a:r>
              <a:rPr lang="en-US" sz="5000" kern="100" dirty="0" smtClean="0">
                <a:latin typeface="+mj-lt"/>
                <a:ea typeface="MS Mincho"/>
                <a:cs typeface="Times New Roman"/>
              </a:rPr>
              <a:t>, </a:t>
            </a:r>
            <a:r>
              <a:rPr lang="en-GB" sz="5000" kern="100" dirty="0" err="1" smtClean="0">
                <a:latin typeface="+mj-lt"/>
                <a:ea typeface="MS Mincho"/>
                <a:cs typeface="Times New Roman"/>
              </a:rPr>
              <a:t>W.Wang</a:t>
            </a:r>
            <a:r>
              <a:rPr lang="en-GB" sz="5000" kern="100" dirty="0" smtClean="0">
                <a:latin typeface="+mj-lt"/>
                <a:ea typeface="MS Mincho"/>
                <a:cs typeface="Times New Roman"/>
              </a:rPr>
              <a:t>, </a:t>
            </a:r>
            <a:r>
              <a:rPr lang="en-US" sz="5000" kern="100" dirty="0" err="1" smtClean="0">
                <a:latin typeface="+mj-lt"/>
                <a:ea typeface="MS Mincho"/>
                <a:cs typeface="Times New Roman"/>
              </a:rPr>
              <a:t>I.Giomataris</a:t>
            </a:r>
            <a:endParaRPr lang="en-US" sz="5000" kern="100" dirty="0" smtClean="0">
              <a:latin typeface="+mj-lt"/>
              <a:ea typeface="MS Mincho"/>
              <a:cs typeface="Times New Roman"/>
            </a:endParaRPr>
          </a:p>
          <a:p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 CEA/</a:t>
            </a:r>
            <a:r>
              <a:rPr lang="en-US" sz="3800" kern="100" dirty="0" err="1" smtClean="0">
                <a:latin typeface="+mj-lt"/>
                <a:ea typeface="MS Mincho"/>
                <a:cs typeface="Times New Roman"/>
              </a:rPr>
              <a:t>Saclay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, France</a:t>
            </a:r>
          </a:p>
          <a:p>
            <a:endParaRPr lang="fr-FR" sz="1500" kern="100" dirty="0">
              <a:latin typeface="+mj-lt"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it-IT" sz="4500" kern="100" dirty="0" smtClean="0">
                <a:latin typeface="+mj-lt"/>
              </a:rPr>
              <a:t>K.Fujii   </a:t>
            </a:r>
            <a:r>
              <a:rPr lang="en-US" sz="4500" kern="100" dirty="0" err="1" smtClean="0">
                <a:latin typeface="+mj-lt"/>
              </a:rPr>
              <a:t>T.Fusayasu</a:t>
            </a:r>
            <a:r>
              <a:rPr lang="en-US" sz="4500" kern="100" dirty="0" smtClean="0">
                <a:latin typeface="+mj-lt"/>
              </a:rPr>
              <a:t>, </a:t>
            </a:r>
            <a:r>
              <a:rPr lang="en-US" sz="4500" kern="100" dirty="0" err="1" smtClean="0">
                <a:latin typeface="+mj-lt"/>
              </a:rPr>
              <a:t>K.Kato</a:t>
            </a:r>
            <a:r>
              <a:rPr lang="en-US" sz="4500" kern="100" dirty="0" smtClean="0">
                <a:latin typeface="+mj-lt"/>
              </a:rPr>
              <a:t>, M</a:t>
            </a:r>
            <a:r>
              <a:rPr lang="en-US" sz="4500" kern="100" dirty="0">
                <a:latin typeface="+mj-lt"/>
              </a:rPr>
              <a:t>. </a:t>
            </a:r>
            <a:r>
              <a:rPr lang="en-US" sz="4500" kern="100" dirty="0" smtClean="0">
                <a:latin typeface="+mj-lt"/>
              </a:rPr>
              <a:t>Kobayashi, </a:t>
            </a:r>
          </a:p>
          <a:p>
            <a:pPr>
              <a:spcAft>
                <a:spcPts val="0"/>
              </a:spcAft>
            </a:pPr>
            <a:r>
              <a:rPr lang="en-US" sz="4500" kern="100" dirty="0" smtClean="0">
                <a:latin typeface="+mj-lt"/>
              </a:rPr>
              <a:t>T</a:t>
            </a:r>
            <a:r>
              <a:rPr lang="en-US" sz="4500" kern="100" dirty="0">
                <a:latin typeface="+mj-lt"/>
              </a:rPr>
              <a:t>. </a:t>
            </a:r>
            <a:r>
              <a:rPr lang="en-US" sz="4500" kern="100" dirty="0" smtClean="0">
                <a:latin typeface="+mj-lt"/>
              </a:rPr>
              <a:t>Matsuda, O</a:t>
            </a:r>
            <a:r>
              <a:rPr lang="en-US" sz="4500" kern="100" dirty="0">
                <a:latin typeface="+mj-lt"/>
              </a:rPr>
              <a:t>. </a:t>
            </a:r>
            <a:r>
              <a:rPr lang="en-US" sz="4500" kern="100" dirty="0" err="1" smtClean="0">
                <a:latin typeface="+mj-lt"/>
              </a:rPr>
              <a:t>Nitoh</a:t>
            </a:r>
            <a:r>
              <a:rPr lang="en-US" sz="4500" kern="100" dirty="0" smtClean="0">
                <a:latin typeface="+mj-lt"/>
              </a:rPr>
              <a:t>, A Sugiyama, T</a:t>
            </a:r>
            <a:r>
              <a:rPr lang="en-US" sz="4500" kern="100" dirty="0">
                <a:latin typeface="+mj-lt"/>
              </a:rPr>
              <a:t>. </a:t>
            </a:r>
            <a:r>
              <a:rPr lang="en-US" sz="4500" kern="100" dirty="0" smtClean="0">
                <a:latin typeface="+mj-lt"/>
              </a:rPr>
              <a:t>Watanabe</a:t>
            </a:r>
          </a:p>
          <a:p>
            <a:pPr>
              <a:spcAft>
                <a:spcPts val="0"/>
              </a:spcAft>
            </a:pP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KEK/IPNS, Nagasaki </a:t>
            </a:r>
            <a:r>
              <a:rPr lang="en-US" sz="3800" kern="100" dirty="0">
                <a:latin typeface="+mj-lt"/>
                <a:ea typeface="MS Mincho"/>
                <a:cs typeface="Times New Roman"/>
              </a:rPr>
              <a:t>U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., Kinki </a:t>
            </a:r>
            <a:r>
              <a:rPr lang="en-US" sz="3800" kern="100" dirty="0">
                <a:latin typeface="+mj-lt"/>
                <a:ea typeface="MS Mincho"/>
                <a:cs typeface="Times New Roman"/>
              </a:rPr>
              <a:t>U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., TUAT, Saga </a:t>
            </a:r>
            <a:r>
              <a:rPr lang="en-US" sz="3800" kern="100" dirty="0">
                <a:latin typeface="+mj-lt"/>
                <a:ea typeface="MS Mincho"/>
                <a:cs typeface="Times New Roman"/>
              </a:rPr>
              <a:t>U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., </a:t>
            </a:r>
            <a:r>
              <a:rPr lang="en-US" sz="3800" kern="100" dirty="0" err="1" smtClean="0">
                <a:latin typeface="+mj-lt"/>
                <a:ea typeface="MS Mincho"/>
                <a:cs typeface="Times New Roman"/>
              </a:rPr>
              <a:t>Kogakuin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 </a:t>
            </a:r>
            <a:r>
              <a:rPr lang="en-US" sz="3800" kern="100" dirty="0">
                <a:latin typeface="+mj-lt"/>
                <a:ea typeface="MS Mincho"/>
                <a:cs typeface="Times New Roman"/>
              </a:rPr>
              <a:t>U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., </a:t>
            </a:r>
            <a:r>
              <a:rPr lang="en-US" sz="3800" kern="100" dirty="0" err="1" smtClean="0">
                <a:latin typeface="+mj-lt"/>
                <a:ea typeface="MS Mincho"/>
                <a:cs typeface="Times New Roman"/>
              </a:rPr>
              <a:t>Sokendai</a:t>
            </a:r>
            <a:r>
              <a:rPr lang="en-US" sz="3800" kern="100" dirty="0" smtClean="0">
                <a:latin typeface="+mj-lt"/>
                <a:ea typeface="MS Mincho"/>
                <a:cs typeface="Times New Roman"/>
              </a:rPr>
              <a:t>, Japan</a:t>
            </a:r>
            <a:endParaRPr lang="fr-FR" sz="3800" kern="100" dirty="0" smtClean="0">
              <a:latin typeface="+mj-lt"/>
              <a:ea typeface="MS Mincho"/>
              <a:cs typeface="Times New Roman"/>
            </a:endParaRPr>
          </a:p>
          <a:p>
            <a:pPr algn="just"/>
            <a:endParaRPr lang="en-GB" sz="3200" kern="100" dirty="0" smtClean="0">
              <a:latin typeface="Century"/>
              <a:ea typeface="MS Mincho"/>
              <a:cs typeface="Times New Roman"/>
            </a:endParaRPr>
          </a:p>
          <a:p>
            <a:pPr algn="just"/>
            <a:endParaRPr lang="en-GB" sz="3200" kern="100" dirty="0" smtClean="0">
              <a:latin typeface="Century"/>
              <a:ea typeface="MS Mincho"/>
              <a:cs typeface="Times New Roman"/>
            </a:endParaRPr>
          </a:p>
          <a:p>
            <a:pPr algn="just"/>
            <a:endParaRPr lang="fr-FR" sz="3200" kern="100" dirty="0">
              <a:latin typeface="Century"/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fr-FR" sz="2800" kern="100" dirty="0">
              <a:latin typeface="Century"/>
              <a:ea typeface="MS Mincho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919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Construction and tests of a TPC endplate prototype for the ILC</a:t>
            </a:r>
            <a:endParaRPr lang="fr-FR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"/>
    </mc:Choice>
    <mc:Fallback xmlns="">
      <p:transition spd="slow" advTm="17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10976" r="24544" b="14391"/>
          <a:stretch>
            <a:fillRect/>
          </a:stretch>
        </p:blipFill>
        <p:spPr bwMode="auto">
          <a:xfrm>
            <a:off x="5300451" y="3816841"/>
            <a:ext cx="2635895" cy="24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D:\PROJETS\TPC\DESIGN\Sauvegarde CAO\Paul Colas\MicromegasPanel\TPC3\Photos\Ensemble Electronique\Photos-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6" b="13759"/>
          <a:stretch>
            <a:fillRect/>
          </a:stretch>
        </p:blipFill>
        <p:spPr bwMode="auto">
          <a:xfrm>
            <a:off x="919250" y="894730"/>
            <a:ext cx="3076686" cy="241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tx1"/>
                </a:solidFill>
              </a:rPr>
              <a:t>New T2K </a:t>
            </a:r>
            <a:r>
              <a:rPr lang="en-GB" sz="3600" b="1" dirty="0" smtClean="0">
                <a:solidFill>
                  <a:schemeClr val="tx1"/>
                </a:solidFill>
              </a:rPr>
              <a:t>Electronics</a:t>
            </a:r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3038"/>
            <a:ext cx="3869443" cy="28803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5" name="Picture 14" descr="D:\TMP\DétecteurILC+FECs+F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9796"/>
            <a:ext cx="356741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2210" y="33477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FEM</a:t>
            </a: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300192" y="3276695"/>
            <a:ext cx="432048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77147" y="1266464"/>
            <a:ext cx="91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FEC</a:t>
            </a: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28438" y="1467211"/>
            <a:ext cx="464783" cy="3371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131840" y="2997955"/>
            <a:ext cx="864096" cy="440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347864" y="3479796"/>
            <a:ext cx="648072" cy="2372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5616" y="3333525"/>
            <a:ext cx="18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Module frame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24744"/>
            <a:ext cx="2551927" cy="19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39" y="3212976"/>
            <a:ext cx="3915637" cy="264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22139"/>
            <a:ext cx="4278809" cy="27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12519" y="5859606"/>
            <a:ext cx="29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switching</a:t>
            </a:r>
            <a:r>
              <a:rPr lang="fr-FR" dirty="0"/>
              <a:t> 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5695" y="591545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 smtClean="0"/>
              <a:t>cooling</a:t>
            </a:r>
            <a:r>
              <a:rPr lang="fr-FR" dirty="0"/>
              <a:t> (</a:t>
            </a:r>
            <a:r>
              <a:rPr lang="fr-FR" dirty="0" err="1"/>
              <a:t>Nitrogen</a:t>
            </a:r>
            <a:r>
              <a:rPr lang="fr-FR" dirty="0"/>
              <a:t> </a:t>
            </a:r>
            <a:r>
              <a:rPr lang="fr-FR" dirty="0" err="1" smtClean="0"/>
              <a:t>cooling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/>
              <a:t>Electronics</a:t>
            </a:r>
            <a:r>
              <a:rPr lang="fr-FR" sz="3600" b="1" dirty="0"/>
              <a:t> thermal </a:t>
            </a:r>
            <a:r>
              <a:rPr lang="fr-FR" sz="3600" b="1" dirty="0" err="1"/>
              <a:t>studies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Picture 2" descr="D:\PROJETS\TPC\MESURES\081208-11_LP_BeamTestsMagnet_DESY\Pictures\081209_LowDrift_500ns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032" y="1124744"/>
            <a:ext cx="6584352" cy="480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7"/>
          <p:cNvSpPr txBox="1"/>
          <p:nvPr/>
        </p:nvSpPr>
        <p:spPr>
          <a:xfrm>
            <a:off x="2699792" y="58679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 </a:t>
            </a:r>
            <a:r>
              <a:rPr lang="fr-FR" dirty="0" err="1" smtClean="0"/>
              <a:t>rows</a:t>
            </a:r>
            <a:r>
              <a:rPr lang="fr-FR" dirty="0" smtClean="0"/>
              <a:t> x 72 </a:t>
            </a:r>
            <a:r>
              <a:rPr lang="fr-FR" dirty="0" err="1" smtClean="0"/>
              <a:t>columns</a:t>
            </a:r>
            <a:r>
              <a:rPr lang="fr-FR" dirty="0" smtClean="0"/>
              <a:t> of 3 x 6.8 mm² pads</a:t>
            </a:r>
            <a:endParaRPr lang="fr-F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/>
              <a:t>E</a:t>
            </a:r>
            <a:r>
              <a:rPr lang="fr-FR" sz="3600" b="1" dirty="0" smtClean="0"/>
              <a:t>vents display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r="4546"/>
          <a:stretch/>
        </p:blipFill>
        <p:spPr bwMode="auto">
          <a:xfrm>
            <a:off x="1907704" y="1029815"/>
            <a:ext cx="475252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Resolution of the </a:t>
            </a:r>
            <a:r>
              <a:rPr lang="en-GB" sz="3200" b="1" dirty="0" smtClean="0"/>
              <a:t>detector (B=1T)</a:t>
            </a:r>
            <a:endParaRPr lang="fr-FR" sz="32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5445224"/>
            <a:ext cx="382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0 </a:t>
            </a:r>
            <a:r>
              <a:rPr lang="en-GB" dirty="0" smtClean="0">
                <a:sym typeface="Symbol"/>
              </a:rPr>
              <a:t>  </a:t>
            </a:r>
            <a:r>
              <a:rPr lang="en-GB" dirty="0" smtClean="0"/>
              <a:t>: the resolution at Z=0</a:t>
            </a:r>
          </a:p>
          <a:p>
            <a:r>
              <a:rPr lang="en-GB" i="1" dirty="0" smtClean="0"/>
              <a:t>N</a:t>
            </a:r>
            <a:r>
              <a:rPr lang="en-GB" i="1" baseline="-25000" dirty="0" smtClean="0"/>
              <a:t>eff  </a:t>
            </a:r>
            <a:r>
              <a:rPr lang="en-GB" dirty="0" smtClean="0"/>
              <a:t>: the effective number of electrons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80122"/>
              </p:ext>
            </p:extLst>
          </p:nvPr>
        </p:nvGraphicFramePr>
        <p:xfrm>
          <a:off x="1547664" y="5229200"/>
          <a:ext cx="20923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Équation" r:id="rId4" imgW="1168200" imgH="507960" progId="Equation.3">
                  <p:embed/>
                </p:oleObj>
              </mc:Choice>
              <mc:Fallback>
                <p:oleObj name="Équation" r:id="rId4" imgW="1168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229200"/>
                        <a:ext cx="2092325" cy="908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4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48" y="3381722"/>
            <a:ext cx="35814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Bench test</a:t>
            </a:r>
            <a:r>
              <a:rPr lang="fr-FR" sz="3200" b="1" dirty="0"/>
              <a:t> </a:t>
            </a:r>
            <a:r>
              <a:rPr lang="fr-FR" sz="3200" b="1" dirty="0" err="1" smtClean="0"/>
              <a:t>using</a:t>
            </a:r>
            <a:r>
              <a:rPr lang="fr-FR" sz="3200" b="1" dirty="0" smtClean="0"/>
              <a:t> </a:t>
            </a:r>
            <a:r>
              <a:rPr lang="fr-FR" sz="3200" b="1" baseline="30000" dirty="0" smtClean="0"/>
              <a:t>55</a:t>
            </a:r>
            <a:r>
              <a:rPr lang="fr-FR" sz="3200" b="1" dirty="0" smtClean="0"/>
              <a:t>Fe</a:t>
            </a:r>
            <a:endParaRPr lang="en-GB" sz="3200" b="1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26" name="Picture 2" descr="K:\2012-04-16_20-SaclayTestBench\Benchtest photos\DSC00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7" y="1030373"/>
            <a:ext cx="2687815" cy="20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2012-04-16_20-SaclayTestBench\Benchtest photos\DSC003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5" t="675" r="5783" b="-675"/>
          <a:stretch/>
        </p:blipFill>
        <p:spPr bwMode="auto">
          <a:xfrm>
            <a:off x="5928176" y="1020778"/>
            <a:ext cx="2796661" cy="20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5" y="3463300"/>
            <a:ext cx="4034889" cy="2736304"/>
          </a:xfrm>
        </p:spPr>
      </p:pic>
      <p:pic>
        <p:nvPicPr>
          <p:cNvPr id="7" name="Picture 4" descr="I:\Creation\IMG0114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79" y="1034661"/>
            <a:ext cx="2703997" cy="20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1541" y="307567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Tested at CERN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3820093" y="30490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Tested at </a:t>
            </a:r>
            <a:r>
              <a:rPr lang="en-GB" dirty="0" err="1" smtClean="0"/>
              <a:t>Saclay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12160" y="5910290"/>
            <a:ext cx="142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smtClean="0"/>
              <a:t>55</a:t>
            </a:r>
            <a:r>
              <a:rPr lang="en-GB" dirty="0" smtClean="0"/>
              <a:t>Fe spectrum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298" y="3676382"/>
            <a:ext cx="25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772400" cy="5472608"/>
          </a:xfrm>
        </p:spPr>
        <p:txBody>
          <a:bodyPr>
            <a:normAutofit/>
          </a:bodyPr>
          <a:lstStyle/>
          <a:p>
            <a:r>
              <a:rPr lang="en-US" b="1" dirty="0" err="1"/>
              <a:t>MarlinTPC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dirty="0" smtClean="0"/>
              <a:t>Marlin </a:t>
            </a:r>
            <a:r>
              <a:rPr lang="en-US" dirty="0"/>
              <a:t>based simulation, </a:t>
            </a:r>
            <a:r>
              <a:rPr lang="en-US" dirty="0" smtClean="0"/>
              <a:t>digitization, </a:t>
            </a:r>
            <a:r>
              <a:rPr lang="en-US" dirty="0"/>
              <a:t>reconstruction and analysis code for the TPC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       see: http</a:t>
            </a:r>
            <a:r>
              <a:rPr lang="en-US" sz="1800" dirty="0"/>
              <a:t>://ilcsoft.desy.de/portal/software_packages/marlintpc/</a:t>
            </a:r>
            <a:br>
              <a:rPr lang="en-US" sz="1800" dirty="0"/>
            </a:br>
            <a:endParaRPr lang="en-US" sz="1800" dirty="0"/>
          </a:p>
          <a:p>
            <a:r>
              <a:rPr lang="fr-FR" b="1" dirty="0" err="1"/>
              <a:t>KalTest</a:t>
            </a:r>
            <a:r>
              <a:rPr lang="fr-FR" b="1" dirty="0"/>
              <a:t>: </a:t>
            </a:r>
            <a:r>
              <a:rPr lang="fr-FR" b="1" dirty="0" smtClean="0"/>
              <a:t>(</a:t>
            </a:r>
            <a:r>
              <a:rPr lang="fr-FR" b="1" dirty="0" err="1" smtClean="0"/>
              <a:t>installed</a:t>
            </a:r>
            <a:r>
              <a:rPr lang="fr-FR" b="1" dirty="0" smtClean="0"/>
              <a:t> in Marlin)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dirty="0"/>
              <a:t>A ROOT-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Kalman</a:t>
            </a:r>
            <a:r>
              <a:rPr lang="fr-FR" dirty="0"/>
              <a:t> </a:t>
            </a:r>
            <a:r>
              <a:rPr lang="fr-FR" dirty="0" err="1"/>
              <a:t>Filter</a:t>
            </a:r>
            <a:r>
              <a:rPr lang="fr-FR" dirty="0"/>
              <a:t> Package.</a:t>
            </a:r>
          </a:p>
          <a:p>
            <a:pPr marL="0" indent="0">
              <a:buNone/>
            </a:pPr>
            <a:r>
              <a:rPr lang="en-US" dirty="0"/>
              <a:t>- Minimum number of user-implemented classes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b="1" dirty="0" err="1"/>
              <a:t>MeasLayer</a:t>
            </a:r>
            <a:r>
              <a:rPr lang="fr-FR" dirty="0"/>
              <a:t> : </a:t>
            </a:r>
            <a:r>
              <a:rPr lang="fr-FR" dirty="0" err="1"/>
              <a:t>measurement</a:t>
            </a:r>
            <a:r>
              <a:rPr lang="fr-FR" dirty="0"/>
              <a:t> layer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 err="1"/>
              <a:t>KalDetector</a:t>
            </a:r>
            <a:r>
              <a:rPr lang="en-US" dirty="0"/>
              <a:t> : an array containing </a:t>
            </a:r>
            <a:r>
              <a:rPr lang="en-US" dirty="0" err="1"/>
              <a:t>MeasLayers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You can put different kinds of </a:t>
            </a:r>
            <a:r>
              <a:rPr lang="en-US" dirty="0" err="1"/>
              <a:t>MeasLayers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Hit</a:t>
            </a:r>
            <a:r>
              <a:rPr lang="en-US" dirty="0"/>
              <a:t> : coordinate vector as defined by the </a:t>
            </a:r>
            <a:r>
              <a:rPr lang="en-US" dirty="0" err="1" smtClean="0"/>
              <a:t>MeasLayer</a:t>
            </a:r>
            <a:endParaRPr lang="en-US" dirty="0" smtClean="0"/>
          </a:p>
          <a:p>
            <a:endParaRPr lang="fr-FR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 smtClean="0"/>
          </a:p>
          <a:p>
            <a:pPr algn="ctr"/>
            <a:r>
              <a:rPr lang="en-GB" sz="5100" b="1" dirty="0" smtClean="0"/>
              <a:t>Marlin TPC and </a:t>
            </a:r>
            <a:r>
              <a:rPr lang="en-GB" sz="5100" b="1" dirty="0" err="1" smtClean="0"/>
              <a:t>Kalman</a:t>
            </a:r>
            <a:r>
              <a:rPr lang="en-GB" sz="5100" b="1" dirty="0" smtClean="0"/>
              <a:t> filter</a:t>
            </a:r>
          </a:p>
        </p:txBody>
      </p:sp>
    </p:spTree>
    <p:extLst>
      <p:ext uri="{BB962C8B-B14F-4D97-AF65-F5344CB8AC3E}">
        <p14:creationId xmlns:p14="http://schemas.microsoft.com/office/powerpoint/2010/main" val="14307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charge-per-pad-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16016" y="3402796"/>
            <a:ext cx="4032448" cy="2734649"/>
          </a:xfrm>
          <a:prstGeom prst="rect">
            <a:avLst/>
          </a:prstGeom>
        </p:spPr>
      </p:pic>
      <p:pic>
        <p:nvPicPr>
          <p:cNvPr id="5" name="Image 3" descr="ADC-per-pad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402796"/>
            <a:ext cx="4032448" cy="27346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/>
              <a:t>Events display</a:t>
            </a:r>
            <a:endParaRPr lang="fr-FR" sz="32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44844" y="1148551"/>
            <a:ext cx="8175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Compared some pulses between </a:t>
            </a:r>
            <a:r>
              <a:rPr lang="en-US" sz="2400" b="1" dirty="0" err="1"/>
              <a:t>LPMon</a:t>
            </a:r>
            <a:r>
              <a:rPr lang="en-US" sz="2400" b="1" dirty="0"/>
              <a:t> </a:t>
            </a:r>
            <a:r>
              <a:rPr lang="en-US" sz="2400" b="1" dirty="0" smtClean="0"/>
              <a:t>online display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MarlinTPC</a:t>
            </a:r>
            <a:r>
              <a:rPr lang="en-US" sz="2400" b="1" dirty="0" smtClean="0"/>
              <a:t> (ILC framework)</a:t>
            </a:r>
          </a:p>
          <a:p>
            <a:r>
              <a:rPr lang="en-US" sz="2400" b="1" dirty="0"/>
              <a:t>One « event display </a:t>
            </a:r>
            <a:r>
              <a:rPr lang="en-US" sz="2400" b="1" dirty="0" smtClean="0"/>
              <a:t>»:</a:t>
            </a:r>
            <a:endParaRPr lang="en-US" sz="2400" b="1" dirty="0"/>
          </a:p>
        </p:txBody>
      </p:sp>
      <p:sp>
        <p:nvSpPr>
          <p:cNvPr id="9" name="ZoneTexte 5"/>
          <p:cNvSpPr txBox="1"/>
          <p:nvPr/>
        </p:nvSpPr>
        <p:spPr>
          <a:xfrm>
            <a:off x="1475656" y="2924944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LPDisplay</a:t>
            </a:r>
            <a:endParaRPr lang="fr-FR" sz="1600" dirty="0"/>
          </a:p>
        </p:txBody>
      </p:sp>
      <p:sp>
        <p:nvSpPr>
          <p:cNvPr id="10" name="ZoneTexte 6"/>
          <p:cNvSpPr txBox="1"/>
          <p:nvPr/>
        </p:nvSpPr>
        <p:spPr>
          <a:xfrm>
            <a:off x="6386716" y="3001144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MarlinTPC</a:t>
            </a:r>
            <a:endParaRPr lang="fr-FR" sz="1600" dirty="0"/>
          </a:p>
        </p:txBody>
      </p:sp>
      <p:pic>
        <p:nvPicPr>
          <p:cNvPr id="14" name="Image 10" descr="LP-TPCDisp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896" y="1988840"/>
            <a:ext cx="1295400" cy="924560"/>
          </a:xfrm>
          <a:prstGeom prst="rect">
            <a:avLst/>
          </a:prstGeom>
        </p:spPr>
      </p:pic>
      <p:sp>
        <p:nvSpPr>
          <p:cNvPr id="15" name="ZoneTexte 11"/>
          <p:cNvSpPr txBox="1"/>
          <p:nvPr/>
        </p:nvSpPr>
        <p:spPr>
          <a:xfrm>
            <a:off x="5781992" y="2302947"/>
            <a:ext cx="199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Y</a:t>
            </a:r>
            <a:endParaRPr lang="fr-FR" sz="1600" dirty="0"/>
          </a:p>
        </p:txBody>
      </p:sp>
      <p:sp>
        <p:nvSpPr>
          <p:cNvPr id="16" name="ZoneTexte 12"/>
          <p:cNvSpPr txBox="1"/>
          <p:nvPr/>
        </p:nvSpPr>
        <p:spPr>
          <a:xfrm>
            <a:off x="6239192" y="2760147"/>
            <a:ext cx="19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X</a:t>
            </a:r>
            <a:endParaRPr lang="fr-FR" sz="1600" dirty="0"/>
          </a:p>
        </p:txBody>
      </p:sp>
      <p:cxnSp>
        <p:nvCxnSpPr>
          <p:cNvPr id="17" name="Connecteur droit avec flèche 13"/>
          <p:cNvCxnSpPr/>
          <p:nvPr/>
        </p:nvCxnSpPr>
        <p:spPr bwMode="auto">
          <a:xfrm rot="5400000" flipH="1" flipV="1">
            <a:off x="5810064" y="2808275"/>
            <a:ext cx="249628" cy="9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4"/>
          <p:cNvCxnSpPr/>
          <p:nvPr/>
        </p:nvCxnSpPr>
        <p:spPr bwMode="auto">
          <a:xfrm rot="5400000" flipH="1" flipV="1">
            <a:off x="6037692" y="3015847"/>
            <a:ext cx="249628" cy="9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cxnSp>
    </p:spTree>
    <p:extLst>
      <p:ext uri="{BB962C8B-B14F-4D97-AF65-F5344CB8AC3E}">
        <p14:creationId xmlns:p14="http://schemas.microsoft.com/office/powerpoint/2010/main" val="27706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D_Aniamtion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0460"/>
            <a:ext cx="8093027" cy="47771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CED Viewer</a:t>
            </a:r>
            <a:endParaRPr lang="fr-FR" sz="32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7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 smtClean="0"/>
          </a:p>
          <a:p>
            <a:pPr algn="ctr"/>
            <a:r>
              <a:rPr lang="en-GB" sz="5700" b="1" dirty="0" smtClean="0"/>
              <a:t>Double GEM (@ KEK)</a:t>
            </a:r>
          </a:p>
        </p:txBody>
      </p:sp>
      <p:pic>
        <p:nvPicPr>
          <p:cNvPr id="8" name="Picture 7" descr="D:\DCIM\106NIKON\DSCN0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40" y="4108710"/>
            <a:ext cx="25444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02" y="3645024"/>
            <a:ext cx="39909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27858" cy="300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0" y="1212823"/>
            <a:ext cx="30099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GEM events in Marlin TPC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55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95" y="116632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ILD &amp;TPC</a:t>
            </a:r>
            <a:endParaRPr lang="fr-FR" sz="3600" b="1" dirty="0"/>
          </a:p>
        </p:txBody>
      </p:sp>
      <p:pic>
        <p:nvPicPr>
          <p:cNvPr id="4" name="Picture 3" descr="ILD Detector (CAD Drawing)">
            <a:hlinkClick r:id="rId2" tooltip="&quot;ILD Detector Systems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16835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77850" y="68758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ILD detector concept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55403" y="2708920"/>
            <a:ext cx="3888432" cy="3528392"/>
            <a:chOff x="2744788" y="357188"/>
            <a:chExt cx="6399212" cy="533082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4788" y="357188"/>
              <a:ext cx="6399212" cy="522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" descr="C:\Program Files\Microsoft Office\MEDIA\CAGCAT10\j0285698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4150" y="4357688"/>
              <a:ext cx="1236663" cy="13303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2508770" y="2079110"/>
            <a:ext cx="4428953" cy="722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73524" y="2708920"/>
            <a:ext cx="2502532" cy="209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30426" y="2175247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ILC-TPC Large Prototype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4080921" y="904029"/>
            <a:ext cx="4824536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99"/>
                </a:solidFill>
              </a:rPr>
              <a:t>Design for an ILD TPC in </a:t>
            </a:r>
            <a:r>
              <a:rPr lang="fr-FR" sz="2000" b="1" dirty="0" err="1" smtClean="0">
                <a:solidFill>
                  <a:srgbClr val="000099"/>
                </a:solidFill>
              </a:rPr>
              <a:t>progress</a:t>
            </a:r>
            <a:r>
              <a:rPr lang="fr-FR" sz="2000" b="1" dirty="0" smtClean="0">
                <a:solidFill>
                  <a:srgbClr val="000099"/>
                </a:solidFill>
              </a:rPr>
              <a:t> 2x80 </a:t>
            </a:r>
            <a:r>
              <a:rPr lang="fr-FR" sz="2000" b="1" dirty="0">
                <a:solidFill>
                  <a:srgbClr val="000099"/>
                </a:solidFill>
              </a:rPr>
              <a:t>modules </a:t>
            </a:r>
            <a:r>
              <a:rPr lang="fr-FR" sz="2000" b="1" dirty="0" err="1">
                <a:solidFill>
                  <a:srgbClr val="000099"/>
                </a:solidFill>
              </a:rPr>
              <a:t>with</a:t>
            </a:r>
            <a:r>
              <a:rPr lang="fr-FR" sz="2000" b="1" dirty="0">
                <a:solidFill>
                  <a:srgbClr val="000099"/>
                </a:solidFill>
              </a:rPr>
              <a:t> 8000 pads </a:t>
            </a:r>
            <a:r>
              <a:rPr lang="fr-FR" sz="2000" b="1" dirty="0" err="1" smtClean="0">
                <a:solidFill>
                  <a:srgbClr val="000099"/>
                </a:solidFill>
              </a:rPr>
              <a:t>each</a:t>
            </a:r>
            <a:endParaRPr lang="fr-FR" sz="2000" b="1" dirty="0" smtClean="0">
              <a:solidFill>
                <a:srgbClr val="000099"/>
              </a:solidFill>
            </a:endParaRPr>
          </a:p>
          <a:p>
            <a:r>
              <a:rPr lang="en-US" sz="2000" b="1" dirty="0" smtClean="0">
                <a:solidFill>
                  <a:srgbClr val="000099"/>
                </a:solidFill>
              </a:rPr>
              <a:t>Spatial</a:t>
            </a:r>
            <a:r>
              <a:rPr lang="fr-FR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Resolution</a:t>
            </a:r>
            <a:r>
              <a:rPr lang="fr-FR" sz="2000" b="1" dirty="0" smtClean="0">
                <a:solidFill>
                  <a:srgbClr val="000099"/>
                </a:solidFill>
              </a:rPr>
              <a:t> </a:t>
            </a:r>
            <a:r>
              <a:rPr lang="el-GR" sz="2000" b="1" dirty="0" smtClean="0">
                <a:solidFill>
                  <a:srgbClr val="000099"/>
                </a:solidFill>
              </a:rPr>
              <a:t>δ(</a:t>
            </a:r>
            <a:r>
              <a:rPr lang="fr-FR" sz="2000" b="1" dirty="0">
                <a:solidFill>
                  <a:srgbClr val="000099"/>
                </a:solidFill>
              </a:rPr>
              <a:t>x</a:t>
            </a:r>
            <a:r>
              <a:rPr lang="fr-FR" sz="2000" b="1" dirty="0" smtClean="0">
                <a:solidFill>
                  <a:srgbClr val="000099"/>
                </a:solidFill>
              </a:rPr>
              <a:t>) ~ 100 </a:t>
            </a:r>
            <a:r>
              <a:rPr lang="el-GR" sz="2000" b="1" dirty="0" smtClean="0">
                <a:solidFill>
                  <a:srgbClr val="000099"/>
                </a:solidFill>
              </a:rPr>
              <a:t>μ</a:t>
            </a:r>
            <a:r>
              <a:rPr lang="fr-FR" sz="2000" b="1" dirty="0" smtClean="0">
                <a:solidFill>
                  <a:srgbClr val="000099"/>
                </a:solidFill>
              </a:rPr>
              <a:t>m in a 3.5T</a:t>
            </a:r>
          </a:p>
          <a:p>
            <a:r>
              <a:rPr lang="en-US" sz="2000" b="1" dirty="0">
                <a:solidFill>
                  <a:srgbClr val="000099"/>
                </a:solidFill>
              </a:rPr>
              <a:t>for the full 2.3 m drift</a:t>
            </a:r>
            <a:endParaRPr lang="fr-FR" sz="2000" b="1" dirty="0" smtClean="0">
              <a:solidFill>
                <a:srgbClr val="000099"/>
              </a:solidFill>
            </a:endParaRPr>
          </a:p>
          <a:p>
            <a:endParaRPr lang="fr-FR" sz="105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96" y="4581128"/>
            <a:ext cx="4528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Seven </a:t>
            </a:r>
            <a:r>
              <a:rPr lang="en-GB" dirty="0" err="1"/>
              <a:t>Micromegas</a:t>
            </a:r>
            <a:r>
              <a:rPr lang="en-GB" dirty="0"/>
              <a:t> modules will be tested simultaneously </a:t>
            </a:r>
            <a:r>
              <a:rPr lang="en-GB" dirty="0" smtClean="0"/>
              <a:t>in </a:t>
            </a:r>
            <a:r>
              <a:rPr lang="en-GB" dirty="0"/>
              <a:t>June </a:t>
            </a:r>
            <a:r>
              <a:rPr lang="en-GB" dirty="0" smtClean="0"/>
              <a:t>2012 with new </a:t>
            </a:r>
            <a:r>
              <a:rPr lang="en-GB" dirty="0"/>
              <a:t>integrated </a:t>
            </a:r>
            <a:r>
              <a:rPr lang="en-GB" dirty="0" smtClean="0"/>
              <a:t>electronics.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New </a:t>
            </a:r>
            <a:r>
              <a:rPr lang="en-GB" dirty="0"/>
              <a:t>GEM modules </a:t>
            </a:r>
            <a:r>
              <a:rPr lang="en-GB" dirty="0" smtClean="0"/>
              <a:t>and </a:t>
            </a:r>
            <a:r>
              <a:rPr lang="en-GB" dirty="0"/>
              <a:t>SALTRO16 chips </a:t>
            </a:r>
            <a:r>
              <a:rPr lang="en-GB" dirty="0" smtClean="0"/>
              <a:t>are </a:t>
            </a:r>
            <a:r>
              <a:rPr lang="en-GB" dirty="0"/>
              <a:t>being prepared for the momentum resolution measurements in 2012</a:t>
            </a:r>
            <a:r>
              <a:rPr lang="en-GB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8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844408" cy="5328592"/>
          </a:xfrm>
        </p:spPr>
        <p:txBody>
          <a:bodyPr>
            <a:normAutofit fontScale="92500"/>
          </a:bodyPr>
          <a:lstStyle/>
          <a:p>
            <a:r>
              <a:rPr lang="fr-FR" sz="2800" dirty="0" err="1" smtClean="0"/>
              <a:t>Several</a:t>
            </a:r>
            <a:r>
              <a:rPr lang="fr-FR" sz="2800" dirty="0" smtClean="0"/>
              <a:t> type of </a:t>
            </a:r>
            <a:r>
              <a:rPr lang="fr-FR" sz="2800" dirty="0" err="1" smtClean="0"/>
              <a:t>readout</a:t>
            </a:r>
            <a:r>
              <a:rPr lang="fr-FR" sz="2800" dirty="0" smtClean="0"/>
              <a:t> modules(</a:t>
            </a:r>
            <a:r>
              <a:rPr lang="fr-FR" sz="2800" dirty="0" err="1" smtClean="0"/>
              <a:t>Micromegas</a:t>
            </a:r>
            <a:r>
              <a:rPr lang="fr-FR" sz="2800" dirty="0" smtClean="0"/>
              <a:t> and GEM) have been </a:t>
            </a:r>
            <a:r>
              <a:rPr lang="fr-FR" sz="2800" dirty="0" err="1" smtClean="0"/>
              <a:t>studied</a:t>
            </a:r>
            <a:r>
              <a:rPr lang="fr-FR" sz="2800" dirty="0" smtClean="0"/>
              <a:t> and  the </a:t>
            </a:r>
            <a:r>
              <a:rPr lang="fr-FR" sz="2800" dirty="0" err="1" smtClean="0"/>
              <a:t>resolutions</a:t>
            </a:r>
            <a:r>
              <a:rPr lang="fr-FR" sz="2800" dirty="0" smtClean="0"/>
              <a:t> of </a:t>
            </a:r>
            <a:r>
              <a:rPr lang="fr-FR" sz="2800" dirty="0" err="1" smtClean="0"/>
              <a:t>both</a:t>
            </a:r>
            <a:r>
              <a:rPr lang="fr-FR" sz="2800" dirty="0" smtClean="0"/>
              <a:t>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fulfill</a:t>
            </a:r>
            <a:r>
              <a:rPr lang="fr-FR" sz="2800" dirty="0" smtClean="0"/>
              <a:t> the </a:t>
            </a:r>
            <a:r>
              <a:rPr lang="fr-FR" sz="2800" dirty="0" err="1" smtClean="0"/>
              <a:t>requirements</a:t>
            </a:r>
            <a:r>
              <a:rPr lang="fr-FR" sz="2800" dirty="0" smtClean="0"/>
              <a:t> for the </a:t>
            </a:r>
            <a:r>
              <a:rPr lang="fr-FR" sz="2800" dirty="0" err="1" smtClean="0"/>
              <a:t>readout</a:t>
            </a:r>
            <a:r>
              <a:rPr lang="fr-FR" sz="2800" dirty="0" smtClean="0"/>
              <a:t> of a TPC for the ILC. </a:t>
            </a:r>
          </a:p>
          <a:p>
            <a:r>
              <a:rPr lang="fr-FR" sz="2800" dirty="0" err="1" smtClean="0"/>
              <a:t>Integration</a:t>
            </a:r>
            <a:r>
              <a:rPr lang="fr-FR" sz="2800" dirty="0" smtClean="0"/>
              <a:t>  </a:t>
            </a:r>
            <a:r>
              <a:rPr lang="fr-FR" sz="2800" dirty="0" err="1"/>
              <a:t>work</a:t>
            </a:r>
            <a:r>
              <a:rPr lang="fr-FR" sz="2800" dirty="0"/>
              <a:t> (</a:t>
            </a:r>
            <a:r>
              <a:rPr lang="fr-FR" sz="2800" dirty="0" err="1"/>
              <a:t>electronics</a:t>
            </a:r>
            <a:r>
              <a:rPr lang="fr-FR" sz="2800" dirty="0"/>
              <a:t> and </a:t>
            </a:r>
            <a:r>
              <a:rPr lang="fr-FR" sz="2800" dirty="0" err="1"/>
              <a:t>cooling</a:t>
            </a:r>
            <a:r>
              <a:rPr lang="fr-FR" sz="2800" dirty="0"/>
              <a:t>)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going</a:t>
            </a:r>
            <a:r>
              <a:rPr lang="fr-FR" sz="2800" dirty="0"/>
              <a:t> </a:t>
            </a:r>
            <a:r>
              <a:rPr lang="fr-FR" sz="2800" dirty="0" smtClean="0"/>
              <a:t>on.</a:t>
            </a:r>
          </a:p>
          <a:p>
            <a:r>
              <a:rPr lang="en-US" sz="2800" dirty="0"/>
              <a:t>A</a:t>
            </a:r>
            <a:r>
              <a:rPr lang="en-GB" sz="2800" dirty="0"/>
              <a:t> 2-phase CO</a:t>
            </a:r>
            <a:r>
              <a:rPr lang="en-GB" sz="2800" baseline="-25000" dirty="0"/>
              <a:t>2</a:t>
            </a:r>
            <a:r>
              <a:rPr lang="en-GB" sz="2800" dirty="0"/>
              <a:t> circulation cooling system was built </a:t>
            </a:r>
            <a:r>
              <a:rPr lang="en-GB" sz="2800" dirty="0" smtClean="0"/>
              <a:t>at KEK and </a:t>
            </a:r>
            <a:r>
              <a:rPr lang="en-GB" sz="2800" dirty="0"/>
              <a:t>will be installed at </a:t>
            </a:r>
            <a:r>
              <a:rPr lang="en-GB" sz="2800" dirty="0" smtClean="0"/>
              <a:t>DESY</a:t>
            </a:r>
            <a:endParaRPr lang="fr-FR" sz="2800" dirty="0"/>
          </a:p>
          <a:p>
            <a:r>
              <a:rPr lang="en-GB" sz="2800" dirty="0" smtClean="0"/>
              <a:t>Software is being developed </a:t>
            </a:r>
            <a:r>
              <a:rPr lang="en-GB" sz="2800" dirty="0"/>
              <a:t>under the </a:t>
            </a:r>
            <a:r>
              <a:rPr lang="en-GB" sz="2800" dirty="0" err="1"/>
              <a:t>MarlinTPC</a:t>
            </a:r>
            <a:r>
              <a:rPr lang="en-GB" sz="2800" dirty="0"/>
              <a:t> framework. </a:t>
            </a:r>
            <a:endParaRPr lang="en-GB" sz="2800" dirty="0" smtClean="0"/>
          </a:p>
          <a:p>
            <a:r>
              <a:rPr lang="en-GB" sz="2800" dirty="0" smtClean="0"/>
              <a:t>Plan for this year is to continue collaborative analysis of GEM and </a:t>
            </a:r>
            <a:r>
              <a:rPr lang="en-GB" sz="2800" dirty="0" err="1" smtClean="0"/>
              <a:t>Micromegas</a:t>
            </a:r>
            <a:r>
              <a:rPr lang="en-GB" sz="2800" dirty="0" smtClean="0"/>
              <a:t> data, and develop common software.  Request 8000 </a:t>
            </a:r>
            <a:r>
              <a:rPr lang="en-US" sz="2800" dirty="0" smtClean="0"/>
              <a:t>€</a:t>
            </a:r>
            <a:r>
              <a:rPr lang="en-US" sz="2800" b="1" dirty="0" smtClean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F</a:t>
            </a:r>
            <a:r>
              <a:rPr lang="en-US" sz="2800" dirty="0" smtClean="0"/>
              <a:t>rance and 1250 k¥ for Japan(4 travels for each side). </a:t>
            </a:r>
            <a:endParaRPr lang="fr-FR" sz="2800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67506" y="94456"/>
            <a:ext cx="82915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184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29/05/2012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W.Wang_FJPPL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060848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i="1" dirty="0" smtClean="0">
                <a:solidFill>
                  <a:srgbClr val="C00000"/>
                </a:solidFill>
                <a:latin typeface="Edwardian Script ITC" pitchFamily="66" charset="0"/>
                <a:cs typeface="Times New Roman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93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/>
              <a:t>FJPPL Report</a:t>
            </a:r>
            <a:endParaRPr lang="fr-FR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5014" y="764704"/>
            <a:ext cx="5236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dirty="0" smtClean="0"/>
          </a:p>
          <a:p>
            <a:pPr algn="just"/>
            <a:r>
              <a:rPr lang="en-GB" dirty="0" smtClean="0"/>
              <a:t>In May last year, despite the earthquake, </a:t>
            </a:r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Colas’s</a:t>
            </a:r>
            <a:r>
              <a:rPr lang="en-US" dirty="0"/>
              <a:t> travel, planned well in advance, took place, and most of the Japanese team was present during this week of collaborative work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</a:t>
            </a:r>
            <a:r>
              <a:rPr lang="en-GB" dirty="0" smtClean="0"/>
              <a:t> 2-phase CO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irculation cooling system was built and will be installed at DESY.</a:t>
            </a:r>
          </a:p>
          <a:p>
            <a:pPr algn="just"/>
            <a:r>
              <a:rPr lang="en-GB" dirty="0" smtClean="0"/>
              <a:t>Ion backflow studies were started.</a:t>
            </a:r>
          </a:p>
          <a:p>
            <a:pPr algn="just"/>
            <a:r>
              <a:rPr lang="en-GB" dirty="0" smtClean="0"/>
              <a:t>The test-beam analysis software is being developed under the </a:t>
            </a:r>
            <a:r>
              <a:rPr lang="en-GB" dirty="0" err="1" smtClean="0"/>
              <a:t>MarlinTPC</a:t>
            </a:r>
            <a:r>
              <a:rPr lang="en-GB" dirty="0" smtClean="0"/>
              <a:t> framework. The </a:t>
            </a:r>
            <a:r>
              <a:rPr lang="en-GB" dirty="0" err="1" smtClean="0"/>
              <a:t>Kalman</a:t>
            </a:r>
            <a:r>
              <a:rPr lang="en-GB" dirty="0" smtClean="0"/>
              <a:t> filter implementation of track finding and fitting is used in the ILC software.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738815" y="5598315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Akiya</a:t>
            </a:r>
            <a:r>
              <a:rPr lang="en-GB" dirty="0" smtClean="0"/>
              <a:t> Miyamoto’s office after the big earthquake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31485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20" y="3816466"/>
            <a:ext cx="3543996" cy="24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7842926"/>
              </p:ext>
            </p:extLst>
          </p:nvPr>
        </p:nvGraphicFramePr>
        <p:xfrm>
          <a:off x="395536" y="1124744"/>
          <a:ext cx="8496944" cy="5040566"/>
        </p:xfrm>
        <a:graphic>
          <a:graphicData uri="http://schemas.openxmlformats.org/drawingml/2006/table">
            <a:tbl>
              <a:tblPr/>
              <a:tblGrid>
                <a:gridCol w="2802293"/>
                <a:gridCol w="1429185"/>
                <a:gridCol w="1113100"/>
                <a:gridCol w="1111400"/>
                <a:gridCol w="2040966"/>
              </a:tblGrid>
              <a:tr h="32339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Spending on French Funds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Description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€/unit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Nb of units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entury"/>
                          <a:ea typeface="SimSun"/>
                        </a:rPr>
                        <a:t>Total (€)</a:t>
                      </a:r>
                      <a:endParaRPr lang="fr-FR" sz="1000" b="1" kern="100">
                        <a:effectLst/>
                        <a:latin typeface="Century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entury"/>
                          <a:ea typeface="SimSun"/>
                        </a:rPr>
                        <a:t>Provided by</a:t>
                      </a:r>
                      <a:r>
                        <a:rPr lang="en-US" sz="900" b="1" kern="100">
                          <a:effectLst/>
                          <a:latin typeface="Century"/>
                        </a:rPr>
                        <a:t>:</a:t>
                      </a:r>
                      <a:r>
                        <a:rPr lang="en-US" sz="900" b="1" kern="100" baseline="30000">
                          <a:effectLst/>
                          <a:latin typeface="Century"/>
                        </a:rPr>
                        <a:t>1</a:t>
                      </a:r>
                      <a:endParaRPr lang="fr-FR" sz="1000" b="1" kern="100">
                        <a:effectLst/>
                        <a:latin typeface="Century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P. Colas, 9 days in KEK (May 18-27)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720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CEA/Irfu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Travel 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1200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1200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CEA/Irfu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W. Wang, 7 days in Kobe (August 28 – Sep 4) for MPGD/RD51 conference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150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1500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CEA/Irfu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Travel 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1200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1200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CEA/Irfu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I Giomataris, 4 days in KEK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(150)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(600)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(KEK)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Kamioka to Tsukuba travel (IG)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(200)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(200)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(KEK)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Total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4940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2339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Spending on KEK Fund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Description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k¥/Unit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Nb of units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Total (k¥)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  <a:latin typeface="Century"/>
                        </a:rPr>
                        <a:t> </a:t>
                      </a:r>
                      <a:endParaRPr lang="fr-FR" sz="1000" b="1" kern="100">
                        <a:effectLst/>
                        <a:latin typeface="Century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K. Fujii, 8 days at Saclay, Jan 4-11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160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23391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T. Matsuda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60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8157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Travel</a:t>
                      </a:r>
                      <a:r>
                        <a:rPr lang="en-US" sz="900" kern="100" dirty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150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300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194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Total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fr-FR" sz="1050" kern="10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520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fr-FR" sz="105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FJPPL Report from 4/2011 to 3/2012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1605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9495" y="116632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Large prototype at DESY</a:t>
            </a:r>
            <a:endParaRPr lang="fr-FR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745450"/>
            <a:ext cx="467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May 2012 at DESY after upgrade </a:t>
            </a:r>
          </a:p>
          <a:p>
            <a:pPr algn="ctr"/>
            <a:r>
              <a:rPr lang="en-GB" sz="2000" dirty="0" smtClean="0"/>
              <a:t>at </a:t>
            </a:r>
            <a:r>
              <a:rPr lang="en-GB" sz="2000" dirty="0"/>
              <a:t>T</a:t>
            </a:r>
            <a:r>
              <a:rPr lang="en-GB" sz="2000" dirty="0" smtClean="0"/>
              <a:t>oshiba company (July,2011- March 2012)</a:t>
            </a:r>
            <a:endParaRPr lang="fr-FR" sz="2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22200"/>
          <a:stretch/>
        </p:blipFill>
        <p:spPr bwMode="auto">
          <a:xfrm>
            <a:off x="755576" y="1153663"/>
            <a:ext cx="3816424" cy="450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6016" y="1125899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Modification</a:t>
            </a:r>
            <a:r>
              <a:rPr lang="en-US" b="1" dirty="0"/>
              <a:t>: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cryo</a:t>
            </a:r>
            <a:r>
              <a:rPr lang="en-US" dirty="0" smtClean="0"/>
              <a:t>-coolers at 4 and 10K.</a:t>
            </a:r>
            <a:endParaRPr lang="en-US" dirty="0"/>
          </a:p>
          <a:p>
            <a:r>
              <a:rPr lang="en-US" dirty="0"/>
              <a:t>PCMAG is based on the conduction cooling of the thin superconducting </a:t>
            </a:r>
            <a:r>
              <a:rPr lang="en-US" dirty="0" smtClean="0"/>
              <a:t>coil from </a:t>
            </a:r>
            <a:r>
              <a:rPr lang="en-US" dirty="0"/>
              <a:t>the reservoir tank filled with Liq. He. </a:t>
            </a:r>
            <a:r>
              <a:rPr lang="en-US" dirty="0" smtClean="0"/>
              <a:t>It is rather easy to switch to the cooling by </a:t>
            </a:r>
            <a:r>
              <a:rPr lang="en-US" dirty="0" err="1" smtClean="0"/>
              <a:t>cryo</a:t>
            </a:r>
            <a:r>
              <a:rPr lang="en-US" dirty="0" smtClean="0"/>
              <a:t>-coolers (actually to cool the reservoir tank).</a:t>
            </a:r>
          </a:p>
          <a:p>
            <a:r>
              <a:rPr lang="en-US" b="1" dirty="0" smtClean="0"/>
              <a:t>Advantages in the operation after the modification:</a:t>
            </a:r>
          </a:p>
          <a:p>
            <a:r>
              <a:rPr lang="en-US" dirty="0" smtClean="0"/>
              <a:t>Simply </a:t>
            </a:r>
            <a:r>
              <a:rPr lang="en-US" dirty="0"/>
              <a:t>switch-on the </a:t>
            </a:r>
            <a:r>
              <a:rPr lang="en-US" dirty="0" err="1"/>
              <a:t>cryo</a:t>
            </a:r>
            <a:r>
              <a:rPr lang="en-US" dirty="0"/>
              <a:t>-coolers to start cooling PCMAG.</a:t>
            </a:r>
          </a:p>
          <a:p>
            <a:r>
              <a:rPr lang="en-US" dirty="0"/>
              <a:t>No Liq. He fillings, no recovery of He gas, and no pre-cooling.</a:t>
            </a:r>
          </a:p>
          <a:p>
            <a:r>
              <a:rPr lang="en-US" dirty="0"/>
              <a:t>Safe operation without Liq. He.</a:t>
            </a:r>
          </a:p>
          <a:p>
            <a:r>
              <a:rPr lang="en-US" dirty="0"/>
              <a:t>Long-period, unattended-operations possible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128792" cy="648072"/>
          </a:xfrm>
        </p:spPr>
        <p:txBody>
          <a:bodyPr>
            <a:norm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everal type of readout modules are studied.</a:t>
            </a:r>
            <a:endParaRPr lang="fr-FR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LP </a:t>
            </a:r>
            <a:r>
              <a:rPr lang="en-US" sz="3600" b="1" dirty="0" smtClean="0"/>
              <a:t>Modules</a:t>
            </a:r>
            <a:endParaRPr lang="fr-FR" sz="36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60395"/>
              </p:ext>
            </p:extLst>
          </p:nvPr>
        </p:nvGraphicFramePr>
        <p:xfrm>
          <a:off x="755575" y="2276872"/>
          <a:ext cx="7776865" cy="2803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622"/>
                <a:gridCol w="3212184"/>
                <a:gridCol w="2874059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Readout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Pads</a:t>
                      </a:r>
                    </a:p>
                    <a:p>
                      <a:pPr algn="ctr"/>
                      <a:r>
                        <a:rPr lang="en-GB" b="1" dirty="0" smtClean="0"/>
                        <a:t>(width:1~3mm)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Timepix</a:t>
                      </a:r>
                      <a:endParaRPr lang="en-GB" b="1" dirty="0" smtClean="0"/>
                    </a:p>
                    <a:p>
                      <a:pPr algn="ctr"/>
                      <a:r>
                        <a:rPr lang="en-GB" b="1" dirty="0" smtClean="0"/>
                        <a:t>(pixel:</a:t>
                      </a:r>
                      <a:r>
                        <a:rPr lang="en-GB" b="1" baseline="0" dirty="0" smtClean="0"/>
                        <a:t> 55µm ×55µm</a:t>
                      </a:r>
                      <a:r>
                        <a:rPr lang="en-GB" b="1" dirty="0" smtClean="0"/>
                        <a:t>)</a:t>
                      </a:r>
                      <a:endParaRPr lang="fr-FR" b="1" dirty="0"/>
                    </a:p>
                  </a:txBody>
                  <a:tcPr anchor="ctr"/>
                </a:tc>
              </a:tr>
              <a:tr h="670405"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MPGDs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Double GEMs (Laser-etched)</a:t>
                      </a:r>
                    </a:p>
                    <a:p>
                      <a:pPr algn="ctr"/>
                      <a:r>
                        <a:rPr lang="en-GB" b="1" dirty="0" smtClean="0"/>
                        <a:t>Japan</a:t>
                      </a:r>
                      <a:r>
                        <a:rPr lang="en-GB" b="1" baseline="0" dirty="0" smtClean="0"/>
                        <a:t>ese team</a:t>
                      </a:r>
                      <a:endParaRPr lang="fr-FR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/>
                </a:tc>
              </a:tr>
              <a:tr h="67040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Triple</a:t>
                      </a:r>
                      <a:r>
                        <a:rPr lang="en-GB" b="1" baseline="0" dirty="0" smtClean="0"/>
                        <a:t> GEMs (wet-etched)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Triple GEMs</a:t>
                      </a:r>
                      <a:endParaRPr lang="fr-FR" b="1" dirty="0" smtClean="0"/>
                    </a:p>
                  </a:txBody>
                  <a:tcPr anchor="ctr"/>
                </a:tc>
              </a:tr>
              <a:tr h="67040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Micromegas</a:t>
                      </a:r>
                      <a:r>
                        <a:rPr lang="en-GB" b="1" dirty="0" smtClean="0"/>
                        <a:t> (Resistive anode)</a:t>
                      </a:r>
                    </a:p>
                    <a:p>
                      <a:pPr algn="ctr"/>
                      <a:r>
                        <a:rPr lang="en-GB" b="1" dirty="0" smtClean="0"/>
                        <a:t>French</a:t>
                      </a:r>
                      <a:r>
                        <a:rPr lang="en-GB" b="1" baseline="0" dirty="0" smtClean="0"/>
                        <a:t> team</a:t>
                      </a:r>
                      <a:endParaRPr lang="fr-FR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Ingrid (</a:t>
                      </a:r>
                      <a:r>
                        <a:rPr lang="en-GB" b="1" dirty="0" err="1" smtClean="0"/>
                        <a:t>Micromegas</a:t>
                      </a:r>
                      <a:r>
                        <a:rPr lang="en-GB" b="1" dirty="0" smtClean="0"/>
                        <a:t>)</a:t>
                      </a:r>
                      <a:endParaRPr lang="fr-FR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340" y="895830"/>
            <a:ext cx="9001125" cy="5287963"/>
            <a:chOff x="127142" y="893747"/>
            <a:chExt cx="8494916" cy="5145258"/>
          </a:xfrm>
        </p:grpSpPr>
        <p:pic>
          <p:nvPicPr>
            <p:cNvPr id="5" name="Picture 4" descr="D:\PROJETS\TPC\MESURES\091102-05_LP_BeamTests_SiEnveloppe_DESY\IMGP0070_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42" y="893747"/>
              <a:ext cx="8494916" cy="5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8"/>
            <p:cNvSpPr txBox="1">
              <a:spLocks noChangeArrowheads="1"/>
            </p:cNvSpPr>
            <p:nvPr/>
          </p:nvSpPr>
          <p:spPr bwMode="auto">
            <a:xfrm>
              <a:off x="3952246" y="5411245"/>
              <a:ext cx="1525258" cy="56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bg1"/>
                  </a:solidFill>
                  <a:latin typeface="Bookman Old Style" pitchFamily="18" charset="0"/>
                </a:rPr>
                <a:t>Resistive ink</a:t>
              </a:r>
            </a:p>
            <a:p>
              <a:pPr algn="ctr" eaLnBrk="1" hangingPunct="1"/>
              <a:r>
                <a:rPr lang="en-US" sz="1400">
                  <a:solidFill>
                    <a:schemeClr val="bg1"/>
                  </a:solidFill>
                  <a:latin typeface="Bookman Old Style" pitchFamily="18" charset="0"/>
                </a:rPr>
                <a:t>~2(?) MΩ/□</a:t>
              </a:r>
            </a:p>
          </p:txBody>
        </p:sp>
        <p:sp>
          <p:nvSpPr>
            <p:cNvPr id="7" name="ZoneTexte 9"/>
            <p:cNvSpPr txBox="1">
              <a:spLocks noChangeArrowheads="1"/>
            </p:cNvSpPr>
            <p:nvPr/>
          </p:nvSpPr>
          <p:spPr bwMode="auto">
            <a:xfrm>
              <a:off x="829291" y="3117746"/>
              <a:ext cx="2033942" cy="88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bg1"/>
                  </a:solidFill>
                  <a:latin typeface="Bookman Old Style" pitchFamily="18" charset="0"/>
                </a:rPr>
                <a:t>Resistive </a:t>
              </a:r>
              <a:r>
                <a:rPr lang="en-US" dirty="0" err="1">
                  <a:solidFill>
                    <a:schemeClr val="bg1"/>
                  </a:solidFill>
                  <a:latin typeface="Bookman Old Style" pitchFamily="18" charset="0"/>
                </a:rPr>
                <a:t>Kapton</a:t>
              </a:r>
              <a:endParaRPr lang="en-US" dirty="0">
                <a:solidFill>
                  <a:schemeClr val="bg1"/>
                </a:solidFill>
                <a:latin typeface="Bookman Old Style" pitchFamily="18" charset="0"/>
              </a:endParaRPr>
            </a:p>
            <a:p>
              <a:pPr algn="ctr" eaLnBrk="1" hangingPunct="1"/>
              <a:r>
                <a:rPr lang="en-US" sz="1400" dirty="0">
                  <a:solidFill>
                    <a:schemeClr val="bg1"/>
                  </a:solidFill>
                  <a:latin typeface="Bookman Old Style" pitchFamily="18" charset="0"/>
                </a:rPr>
                <a:t>~5 MΩ/□</a:t>
              </a:r>
            </a:p>
            <a:p>
              <a:pPr algn="ctr" eaLnBrk="1" hangingPunct="1"/>
              <a:endParaRPr lang="en-US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  <p:sp>
          <p:nvSpPr>
            <p:cNvPr id="8" name="ZoneTexte 10"/>
            <p:cNvSpPr txBox="1">
              <a:spLocks noChangeArrowheads="1"/>
            </p:cNvSpPr>
            <p:nvPr/>
          </p:nvSpPr>
          <p:spPr bwMode="auto">
            <a:xfrm>
              <a:off x="6646975" y="3256746"/>
              <a:ext cx="12334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Bookman Old Style" pitchFamily="18" charset="0"/>
                </a:rPr>
                <a:t>Standard</a:t>
              </a:r>
            </a:p>
          </p:txBody>
        </p:sp>
        <p:sp>
          <p:nvSpPr>
            <p:cNvPr id="9" name="ZoneTexte 11"/>
            <p:cNvSpPr txBox="1">
              <a:spLocks noChangeArrowheads="1"/>
            </p:cNvSpPr>
            <p:nvPr/>
          </p:nvSpPr>
          <p:spPr bwMode="auto">
            <a:xfrm>
              <a:off x="3353429" y="2353247"/>
              <a:ext cx="2246929" cy="60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dirty="0">
                  <a:latin typeface="Bookman Old Style" pitchFamily="18" charset="0"/>
                </a:rPr>
                <a:t>2 Resistive </a:t>
              </a:r>
              <a:r>
                <a:rPr lang="en-US" dirty="0" err="1">
                  <a:latin typeface="Bookman Old Style" pitchFamily="18" charset="0"/>
                </a:rPr>
                <a:t>Kapton</a:t>
              </a:r>
              <a:endParaRPr lang="en-US" dirty="0">
                <a:latin typeface="Bookman Old Style" pitchFamily="18" charset="0"/>
              </a:endParaRPr>
            </a:p>
            <a:p>
              <a:pPr algn="ctr" eaLnBrk="1" hangingPunct="1"/>
              <a:r>
                <a:rPr lang="en-US" sz="1400" dirty="0">
                  <a:latin typeface="Bookman Old Style" pitchFamily="18" charset="0"/>
                </a:rPr>
                <a:t>~3 MΩ/□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/>
              <a:t>Micromegas</a:t>
            </a:r>
            <a:r>
              <a:rPr lang="en-US" sz="3600" b="1" dirty="0" smtClean="0"/>
              <a:t> modules (@ </a:t>
            </a:r>
            <a:r>
              <a:rPr lang="en-US" sz="3600" b="1" dirty="0" err="1" smtClean="0"/>
              <a:t>Saclay</a:t>
            </a:r>
            <a:r>
              <a:rPr lang="en-US" sz="3600" b="1" dirty="0" smtClean="0"/>
              <a:t>)</a:t>
            </a:r>
            <a:endParaRPr lang="fr-FR" sz="3600" b="1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2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D:\PROJETS\TPC\DESIGN\Sauvegarde CAO\Paul Colas\TPC_Electroniqu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11699"/>
          <a:stretch>
            <a:fillRect/>
          </a:stretch>
        </p:blipFill>
        <p:spPr bwMode="auto">
          <a:xfrm>
            <a:off x="747521" y="1087529"/>
            <a:ext cx="3320423" cy="25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PROJETS\TPC\DESIGN\Sauvegarde CAO\Paul Colas\TPC_Electroniqu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r="11954"/>
          <a:stretch>
            <a:fillRect/>
          </a:stretch>
        </p:blipFill>
        <p:spPr bwMode="auto">
          <a:xfrm>
            <a:off x="4572000" y="1044123"/>
            <a:ext cx="3412273" cy="260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0" y="3844925"/>
            <a:ext cx="3296224" cy="24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2" descr="D:\PROJETS\TPC\MESURES\2011\110502-14_BeamTest_DESY\Photos\IMG_0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4926"/>
            <a:ext cx="3311343" cy="24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7 </a:t>
            </a:r>
            <a:r>
              <a:rPr lang="en-US" sz="3600" b="1" dirty="0" err="1" smtClean="0"/>
              <a:t>Micromegas</a:t>
            </a:r>
            <a:r>
              <a:rPr lang="en-US" sz="3600" b="1" dirty="0" smtClean="0"/>
              <a:t> modules with electronic integration</a:t>
            </a:r>
            <a:endParaRPr lang="fr-FR" sz="36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2915816" y="1196752"/>
            <a:ext cx="4752528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Remove packaging and protection diodes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Wire-bond AFTER chips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Use 2 × 300 point connector</a:t>
            </a:r>
          </a:p>
        </p:txBody>
      </p:sp>
      <p:cxnSp>
        <p:nvCxnSpPr>
          <p:cNvPr id="11280" name="Connecteur droit avec flèche 20"/>
          <p:cNvCxnSpPr>
            <a:cxnSpLocks noChangeShapeType="1"/>
          </p:cNvCxnSpPr>
          <p:nvPr/>
        </p:nvCxnSpPr>
        <p:spPr bwMode="auto">
          <a:xfrm rot="5400000" flipH="1" flipV="1">
            <a:off x="1814513" y="5559425"/>
            <a:ext cx="1776412" cy="158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81" name="Picture 3" descr="Camer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301208"/>
            <a:ext cx="503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2" name="Connecteur droit avec flèche 25"/>
          <p:cNvCxnSpPr>
            <a:cxnSpLocks noChangeShapeType="1"/>
          </p:cNvCxnSpPr>
          <p:nvPr/>
        </p:nvCxnSpPr>
        <p:spPr bwMode="auto">
          <a:xfrm>
            <a:off x="4730750" y="5224463"/>
            <a:ext cx="576263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Connecteur droit avec flèche 26"/>
          <p:cNvCxnSpPr>
            <a:cxnSpLocks noChangeShapeType="1"/>
          </p:cNvCxnSpPr>
          <p:nvPr/>
        </p:nvCxnSpPr>
        <p:spPr bwMode="auto">
          <a:xfrm rot="5400000">
            <a:off x="5142707" y="5516562"/>
            <a:ext cx="431800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7" name="ZoneTexte 40"/>
          <p:cNvSpPr txBox="1">
            <a:spLocks noChangeArrowheads="1"/>
          </p:cNvSpPr>
          <p:nvPr/>
        </p:nvSpPr>
        <p:spPr bwMode="auto">
          <a:xfrm>
            <a:off x="4716463" y="486727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0,78 cm</a:t>
            </a:r>
          </a:p>
        </p:txBody>
      </p:sp>
      <p:sp>
        <p:nvSpPr>
          <p:cNvPr id="11288" name="ZoneTexte 41"/>
          <p:cNvSpPr txBox="1">
            <a:spLocks noChangeArrowheads="1"/>
          </p:cNvSpPr>
          <p:nvPr/>
        </p:nvSpPr>
        <p:spPr bwMode="auto">
          <a:xfrm>
            <a:off x="5387975" y="5301208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0,74 cm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4127" y="2541794"/>
            <a:ext cx="1522674" cy="998090"/>
            <a:chOff x="5475195" y="2204864"/>
            <a:chExt cx="1936074" cy="1224136"/>
          </a:xfrm>
        </p:grpSpPr>
        <p:pic>
          <p:nvPicPr>
            <p:cNvPr id="1127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204864"/>
              <a:ext cx="1831157" cy="120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4" name="Connecteur droit avec flèche 28"/>
            <p:cNvCxnSpPr>
              <a:cxnSpLocks noChangeAspect="1"/>
            </p:cNvCxnSpPr>
            <p:nvPr/>
          </p:nvCxnSpPr>
          <p:spPr bwMode="auto">
            <a:xfrm>
              <a:off x="5724128" y="2754486"/>
              <a:ext cx="1174273" cy="674514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9" name="ZoneTexte 42"/>
            <p:cNvSpPr txBox="1">
              <a:spLocks noChangeArrowheads="1"/>
            </p:cNvSpPr>
            <p:nvPr/>
          </p:nvSpPr>
          <p:spPr bwMode="auto">
            <a:xfrm>
              <a:off x="5475195" y="2946847"/>
              <a:ext cx="730251" cy="33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rgbClr val="0000FF"/>
                  </a:solidFill>
                  <a:latin typeface="Bell MT" pitchFamily="18" charset="0"/>
                </a:rPr>
                <a:t>4,5 cm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81463" y="2331352"/>
            <a:ext cx="1999903" cy="2309812"/>
            <a:chOff x="4079180" y="2059161"/>
            <a:chExt cx="2149004" cy="2593975"/>
          </a:xfrm>
        </p:grpSpPr>
        <p:pic>
          <p:nvPicPr>
            <p:cNvPr id="11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180" y="2059161"/>
              <a:ext cx="1366837" cy="232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9" name="Connecteur droit avec flèche 18"/>
            <p:cNvCxnSpPr>
              <a:cxnSpLocks noChangeShapeType="1"/>
            </p:cNvCxnSpPr>
            <p:nvPr/>
          </p:nvCxnSpPr>
          <p:spPr bwMode="auto">
            <a:xfrm rot="5400000">
              <a:off x="4545904" y="3384724"/>
              <a:ext cx="1800225" cy="0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0" name="ZoneTexte 43"/>
            <p:cNvSpPr txBox="1">
              <a:spLocks noChangeArrowheads="1"/>
            </p:cNvSpPr>
            <p:nvPr/>
          </p:nvSpPr>
          <p:spPr bwMode="auto">
            <a:xfrm>
              <a:off x="5393159" y="3234878"/>
              <a:ext cx="835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rgbClr val="0000FF"/>
                  </a:solidFill>
                  <a:latin typeface="Bell MT" pitchFamily="18" charset="0"/>
                </a:rPr>
                <a:t>12,5 cm</a:t>
              </a:r>
            </a:p>
          </p:txBody>
        </p:sp>
        <p:sp>
          <p:nvSpPr>
            <p:cNvPr id="11291" name="ZoneTexte 44"/>
            <p:cNvSpPr txBox="1">
              <a:spLocks noChangeArrowheads="1"/>
            </p:cNvSpPr>
            <p:nvPr/>
          </p:nvSpPr>
          <p:spPr bwMode="auto">
            <a:xfrm>
              <a:off x="4550667" y="4313411"/>
              <a:ext cx="730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0000FF"/>
                  </a:solidFill>
                  <a:latin typeface="Bell MT" pitchFamily="18" charset="0"/>
                </a:rPr>
                <a:t>2,8 cm</a:t>
              </a:r>
            </a:p>
          </p:txBody>
        </p:sp>
        <p:cxnSp>
          <p:nvCxnSpPr>
            <p:cNvPr id="11292" name="Connecteur droit avec flèche 45"/>
            <p:cNvCxnSpPr>
              <a:cxnSpLocks noChangeAspect="1"/>
            </p:cNvCxnSpPr>
            <p:nvPr/>
          </p:nvCxnSpPr>
          <p:spPr bwMode="auto">
            <a:xfrm>
              <a:off x="4758630" y="4145136"/>
              <a:ext cx="388937" cy="223837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Flèche droite 29"/>
          <p:cNvSpPr/>
          <p:nvPr/>
        </p:nvSpPr>
        <p:spPr bwMode="auto">
          <a:xfrm>
            <a:off x="3060700" y="5315173"/>
            <a:ext cx="1020763" cy="3460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11286" name="ZoneTexte 39"/>
          <p:cNvSpPr txBox="1">
            <a:spLocks noChangeArrowheads="1"/>
          </p:cNvSpPr>
          <p:nvPr/>
        </p:nvSpPr>
        <p:spPr bwMode="auto">
          <a:xfrm>
            <a:off x="1419642" y="3888540"/>
            <a:ext cx="615131" cy="3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FF"/>
                </a:solidFill>
                <a:latin typeface="Bell MT" pitchFamily="18" charset="0"/>
              </a:rPr>
              <a:t>14 cm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817349"/>
            <a:ext cx="3195464" cy="3071191"/>
            <a:chOff x="-128542" y="684213"/>
            <a:chExt cx="3562574" cy="3224212"/>
          </a:xfrm>
        </p:grpSpPr>
        <p:pic>
          <p:nvPicPr>
            <p:cNvPr id="11270" name="Picture 9" descr="PhotoFEC 00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684213"/>
              <a:ext cx="1965325" cy="315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6" name="Connecteur droit avec flèche 12"/>
            <p:cNvCxnSpPr>
              <a:cxnSpLocks noChangeShapeType="1"/>
            </p:cNvCxnSpPr>
            <p:nvPr/>
          </p:nvCxnSpPr>
          <p:spPr bwMode="auto">
            <a:xfrm>
              <a:off x="727075" y="3906838"/>
              <a:ext cx="1800225" cy="1587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Connecteur droit avec flèche 14"/>
            <p:cNvCxnSpPr>
              <a:cxnSpLocks noChangeShapeType="1"/>
            </p:cNvCxnSpPr>
            <p:nvPr/>
          </p:nvCxnSpPr>
          <p:spPr bwMode="auto">
            <a:xfrm rot="16200000" flipH="1">
              <a:off x="1117600" y="2284413"/>
              <a:ext cx="3060700" cy="0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5" name="ZoneTexte 38"/>
            <p:cNvSpPr txBox="1">
              <a:spLocks noChangeArrowheads="1"/>
            </p:cNvSpPr>
            <p:nvPr/>
          </p:nvSpPr>
          <p:spPr bwMode="auto">
            <a:xfrm>
              <a:off x="2746644" y="2331894"/>
              <a:ext cx="6873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rgbClr val="0000FF"/>
                  </a:solidFill>
                  <a:latin typeface="Bell MT" pitchFamily="18" charset="0"/>
                </a:rPr>
                <a:t>25 cm</a:t>
              </a:r>
            </a:p>
          </p:txBody>
        </p:sp>
        <p:sp>
          <p:nvSpPr>
            <p:cNvPr id="33" name="Espace réservé du contenu 1"/>
            <p:cNvSpPr txBox="1">
              <a:spLocks/>
            </p:cNvSpPr>
            <p:nvPr/>
          </p:nvSpPr>
          <p:spPr bwMode="auto">
            <a:xfrm>
              <a:off x="-128542" y="2038350"/>
              <a:ext cx="725442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/>
            <a:lstStyle/>
            <a:p>
              <a:pPr marL="174625" indent="-174625" eaLnBrk="0" hangingPunct="0">
                <a:spcBef>
                  <a:spcPct val="20000"/>
                </a:spcBef>
                <a:defRPr/>
              </a:pPr>
              <a:r>
                <a:rPr lang="en-US" sz="1600" kern="0" dirty="0">
                  <a:solidFill>
                    <a:srgbClr val="0000FF"/>
                  </a:solidFill>
                  <a:latin typeface="Bell MT" pitchFamily="18" charset="0"/>
                </a:rPr>
                <a:t>FEC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667964"/>
            <a:ext cx="3130061" cy="2736760"/>
            <a:chOff x="-12361" y="3521075"/>
            <a:chExt cx="3423899" cy="2925763"/>
          </a:xfrm>
        </p:grpSpPr>
        <p:cxnSp>
          <p:nvCxnSpPr>
            <p:cNvPr id="11278" name="Connecteur droit avec flèche 17"/>
            <p:cNvCxnSpPr>
              <a:cxnSpLocks noChangeShapeType="1"/>
            </p:cNvCxnSpPr>
            <p:nvPr/>
          </p:nvCxnSpPr>
          <p:spPr bwMode="auto">
            <a:xfrm>
              <a:off x="749300" y="4518025"/>
              <a:ext cx="1800225" cy="1588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3"/>
            <p:cNvGrpSpPr/>
            <p:nvPr/>
          </p:nvGrpSpPr>
          <p:grpSpPr>
            <a:xfrm>
              <a:off x="-12361" y="3521075"/>
              <a:ext cx="3423899" cy="2925763"/>
              <a:chOff x="-12361" y="3521075"/>
              <a:chExt cx="3423899" cy="2925763"/>
            </a:xfrm>
          </p:grpSpPr>
          <p:sp>
            <p:nvSpPr>
              <p:cNvPr id="8" name="Trapèze 7"/>
              <p:cNvSpPr/>
              <p:nvPr/>
            </p:nvSpPr>
            <p:spPr bwMode="auto">
              <a:xfrm>
                <a:off x="762000" y="3521075"/>
                <a:ext cx="1800225" cy="1116013"/>
              </a:xfrm>
              <a:prstGeom prst="trapezoid">
                <a:avLst>
                  <a:gd name="adj" fmla="val 66997"/>
                </a:avLst>
              </a:prstGeom>
              <a:solidFill>
                <a:schemeClr val="bg1">
                  <a:lumMod val="95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fr-FR">
                  <a:cs typeface="+mn-cs"/>
                </a:endParaRPr>
              </a:p>
            </p:txBody>
          </p:sp>
          <p:pic>
            <p:nvPicPr>
              <p:cNvPr id="11275" name="Picture 6" descr="Photos 01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2" t="1726" r="47417" b="2589"/>
              <a:stretch>
                <a:fillRect/>
              </a:stretch>
            </p:blipFill>
            <p:spPr bwMode="auto">
              <a:xfrm>
                <a:off x="762000" y="4637088"/>
                <a:ext cx="1800225" cy="1809750"/>
              </a:xfrm>
              <a:prstGeom prst="rect">
                <a:avLst/>
              </a:prstGeom>
              <a:solidFill>
                <a:srgbClr val="FF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4" name="ZoneTexte 49"/>
              <p:cNvSpPr txBox="1">
                <a:spLocks noChangeArrowheads="1"/>
              </p:cNvSpPr>
              <p:nvPr/>
            </p:nvSpPr>
            <p:spPr bwMode="auto">
              <a:xfrm>
                <a:off x="1393825" y="4178300"/>
                <a:ext cx="731838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 dirty="0">
                    <a:solidFill>
                      <a:srgbClr val="0000FF"/>
                    </a:solidFill>
                    <a:latin typeface="Bell MT" pitchFamily="18" charset="0"/>
                  </a:rPr>
                  <a:t>3,5 cm</a:t>
                </a:r>
              </a:p>
            </p:txBody>
          </p:sp>
          <p:sp>
            <p:nvSpPr>
              <p:cNvPr id="11295" name="ZoneTexte 50"/>
              <p:cNvSpPr txBox="1">
                <a:spLocks noChangeArrowheads="1"/>
              </p:cNvSpPr>
              <p:nvPr/>
            </p:nvSpPr>
            <p:spPr bwMode="auto">
              <a:xfrm>
                <a:off x="2681288" y="4887913"/>
                <a:ext cx="73025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0000FF"/>
                    </a:solidFill>
                    <a:latin typeface="Bell MT" pitchFamily="18" charset="0"/>
                  </a:rPr>
                  <a:t>3,5 cm</a:t>
                </a:r>
              </a:p>
            </p:txBody>
          </p:sp>
          <p:sp>
            <p:nvSpPr>
              <p:cNvPr id="34" name="Espace réservé du contenu 1"/>
              <p:cNvSpPr txBox="1">
                <a:spLocks/>
              </p:cNvSpPr>
              <p:nvPr/>
            </p:nvSpPr>
            <p:spPr bwMode="auto">
              <a:xfrm>
                <a:off x="-12361" y="5354638"/>
                <a:ext cx="761660" cy="382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8" tIns="45709" rIns="91418" bIns="45709"/>
              <a:lstStyle/>
              <a:p>
                <a:pPr marL="174625" indent="-174625" eaLnBrk="0" hangingPunct="0">
                  <a:spcBef>
                    <a:spcPct val="20000"/>
                  </a:spcBef>
                  <a:defRPr/>
                </a:pPr>
                <a:r>
                  <a:rPr lang="en-US" sz="1600" kern="0" dirty="0">
                    <a:solidFill>
                      <a:srgbClr val="0000FF"/>
                    </a:solidFill>
                    <a:latin typeface="Bell MT" pitchFamily="18" charset="0"/>
                  </a:rPr>
                  <a:t>Chip</a:t>
                </a:r>
              </a:p>
            </p:txBody>
          </p:sp>
        </p:grpSp>
      </p:grpSp>
      <p:sp>
        <p:nvSpPr>
          <p:cNvPr id="35" name="Flèche droite 34"/>
          <p:cNvSpPr/>
          <p:nvPr/>
        </p:nvSpPr>
        <p:spPr bwMode="auto">
          <a:xfrm>
            <a:off x="3004442" y="3030711"/>
            <a:ext cx="1020763" cy="3444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pic>
        <p:nvPicPr>
          <p:cNvPr id="39" name="Image 38" descr="IMG_438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23" y="1085822"/>
            <a:ext cx="1152128" cy="49081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915816" y="587727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after 2 weeks of operation: no ASIC lost:</a:t>
            </a:r>
          </a:p>
          <a:p>
            <a:pPr lvl="1">
              <a:defRPr/>
            </a:pPr>
            <a:r>
              <a:rPr lang="en-US" b="1" dirty="0" smtClean="0">
                <a:cs typeface="Arial" charset="0"/>
              </a:rPr>
              <a:t>The resistive foil protects against sparks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integrate electronic</a:t>
            </a:r>
            <a:endParaRPr lang="fr-FR" sz="3600" b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29/05/2012</a:t>
            </a:r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W.Wang_FJPPL workshop</a:t>
            </a:r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35A-4651-47B1-91C5-7A2D65A21F9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5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1528</TotalTime>
  <Words>951</Words>
  <Application>Microsoft Office PowerPoint</Application>
  <PresentationFormat>On-screen Show (4:3)</PresentationFormat>
  <Paragraphs>265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Équation</vt:lpstr>
      <vt:lpstr>Construction and tests of a TPC endplate prototype for the ILC</vt:lpstr>
      <vt:lpstr>ILD &amp;TPC</vt:lpstr>
      <vt:lpstr>FJPPL Report</vt:lpstr>
      <vt:lpstr>FJPPL Report from 4/2011 to 3/2012</vt:lpstr>
      <vt:lpstr>Large prototype at DESY</vt:lpstr>
      <vt:lpstr>Several type of readout modules are studied.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GEM events in Marlin TPC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tests of a Micromegas TPC endplate prototype for the LC</dc:title>
  <dc:creator>WANG Wenxin</dc:creator>
  <cp:lastModifiedBy>WANG Wenxin</cp:lastModifiedBy>
  <cp:revision>180</cp:revision>
  <dcterms:created xsi:type="dcterms:W3CDTF">2012-05-07T10:24:50Z</dcterms:created>
  <dcterms:modified xsi:type="dcterms:W3CDTF">2012-05-29T06:53:16Z</dcterms:modified>
</cp:coreProperties>
</file>