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309" r:id="rId2"/>
    <p:sldId id="310" r:id="rId3"/>
    <p:sldId id="269" r:id="rId4"/>
    <p:sldId id="259" r:id="rId5"/>
    <p:sldId id="299" r:id="rId6"/>
    <p:sldId id="298" r:id="rId7"/>
    <p:sldId id="300" r:id="rId8"/>
    <p:sldId id="284" r:id="rId9"/>
    <p:sldId id="285" r:id="rId10"/>
    <p:sldId id="261" r:id="rId11"/>
    <p:sldId id="301" r:id="rId12"/>
    <p:sldId id="297" r:id="rId13"/>
    <p:sldId id="265" r:id="rId14"/>
    <p:sldId id="303" r:id="rId15"/>
    <p:sldId id="304" r:id="rId16"/>
    <p:sldId id="305" r:id="rId17"/>
    <p:sldId id="306" r:id="rId18"/>
    <p:sldId id="282" r:id="rId19"/>
    <p:sldId id="307" r:id="rId20"/>
    <p:sldId id="302" r:id="rId21"/>
    <p:sldId id="308" r:id="rId22"/>
    <p:sldId id="311" r:id="rId23"/>
    <p:sldId id="313" r:id="rId24"/>
    <p:sldId id="314" r:id="rId2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CC00CC"/>
    <a:srgbClr val="3333FF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102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B4176-5CB1-40DB-A057-327BD9663221}" type="datetimeFigureOut">
              <a:rPr lang="fr-FR" smtClean="0"/>
              <a:t>25/10/2012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B46C6-AAA1-4752-83DE-59B1985D740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4430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CB46C6-AAA1-4752-83DE-59B1985D740F}" type="slidenum">
              <a:rPr lang="fr-FR" smtClean="0"/>
              <a:t>19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F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F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79D12-413E-472A-AE0D-31A3D1AD9696}" type="datetimeFigureOut">
              <a:rPr lang="fr-FR" smtClean="0"/>
              <a:pPr/>
              <a:t>25/10/2012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26B3D5-9393-4F48-85D8-F19A20B7081A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jpe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339752" y="1773238"/>
            <a:ext cx="6804248" cy="1511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fr-FR"/>
          </a:p>
        </p:txBody>
      </p:sp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2411760" y="1772816"/>
            <a:ext cx="6553423" cy="81309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Recent Ingrid Studies and DESY Test-Beam 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Results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endParaRPr lang="en-US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3470722" y="2564904"/>
            <a:ext cx="434163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457200" indent="-457200" algn="ctr">
              <a:defRPr/>
            </a:pP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A. </a:t>
            </a:r>
            <a:r>
              <a:rPr lang="en-US" sz="22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Chaus</a:t>
            </a: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D. </a:t>
            </a:r>
            <a:r>
              <a:rPr lang="en-US" sz="22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Attie</a:t>
            </a: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P. Colas, M. </a:t>
            </a:r>
            <a:r>
              <a:rPr lang="en-US" sz="22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Titov</a:t>
            </a:r>
            <a:endParaRPr lang="en-US" sz="2200" b="1" dirty="0" smtClean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457200" indent="-457200" algn="ctr">
              <a:defRPr/>
            </a:pP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CEA </a:t>
            </a:r>
            <a:r>
              <a:rPr lang="en-US" sz="2200" b="1" dirty="0" err="1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Saclay</a:t>
            </a:r>
            <a:r>
              <a:rPr lang="en-US" sz="2200" b="1" dirty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2200" b="1" dirty="0" err="1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Irfu</a:t>
            </a:r>
            <a:r>
              <a:rPr lang="en-US" sz="2200" b="1" dirty="0" smtClean="0">
                <a:solidFill>
                  <a:srgbClr val="CC3399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/SPP, France</a:t>
            </a:r>
            <a:endParaRPr lang="en-US" sz="2200" b="1" dirty="0">
              <a:solidFill>
                <a:srgbClr val="CC3399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5" name="Picture 5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16000" contrast="20000"/>
          </a:blip>
          <a:srcRect t="25807"/>
          <a:stretch>
            <a:fillRect/>
          </a:stretch>
        </p:blipFill>
        <p:spPr bwMode="auto">
          <a:xfrm>
            <a:off x="35496" y="44624"/>
            <a:ext cx="2195513" cy="1628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862584" y="1025699"/>
            <a:ext cx="8969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Ingrid</a:t>
            </a:r>
            <a:endParaRPr lang="fr-FR" sz="16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3" name="Text Box 29" descr="Green marble"/>
          <p:cNvSpPr txBox="1">
            <a:spLocks noChangeArrowheads="1"/>
          </p:cNvSpPr>
          <p:nvPr/>
        </p:nvSpPr>
        <p:spPr bwMode="auto">
          <a:xfrm>
            <a:off x="2411760" y="3356992"/>
            <a:ext cx="6624290" cy="28931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square">
            <a:spAutoFit/>
          </a:bodyPr>
          <a:lstStyle/>
          <a:p>
            <a:pPr marL="342900" indent="-342900" algn="ctr" eaLnBrk="0" hangingPunct="0">
              <a:defRPr/>
            </a:pP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    </a:t>
            </a:r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OUTLINE:</a:t>
            </a:r>
            <a:endParaRPr lang="en-US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Tx/>
              <a:buChar char="•"/>
              <a:defRPr/>
            </a:pP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“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Octopuce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” Uniformity Studies in the Laboratory</a:t>
            </a: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DESY Test-Beam Track Reconstruction with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Octopuce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Tests of IZM-3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InGrids</a:t>
            </a: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endParaRPr lang="en-US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elvetica" charset="0"/>
            </a:endParaRPr>
          </a:p>
          <a:p>
            <a:pPr marL="342900" indent="-342900" eaLnBrk="0" hangingPunct="0">
              <a:buFont typeface="Wingdings" pitchFamily="2" charset="2"/>
              <a:buChar char="Ø"/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Future </a:t>
            </a:r>
            <a:r>
              <a:rPr lang="en-US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InGrid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 Tests using Low Energy Electrons from PHIL at LAL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charset="0"/>
            </a:endParaRPr>
          </a:p>
        </p:txBody>
      </p:sp>
      <p:sp>
        <p:nvSpPr>
          <p:cNvPr id="24" name="Rectangle 30"/>
          <p:cNvSpPr>
            <a:spLocks noChangeArrowheads="1"/>
          </p:cNvSpPr>
          <p:nvPr/>
        </p:nvSpPr>
        <p:spPr bwMode="auto">
          <a:xfrm>
            <a:off x="3319410" y="6237312"/>
            <a:ext cx="52130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defRPr/>
            </a:pPr>
            <a:r>
              <a:rPr lang="en-US" b="1" dirty="0" smtClean="0"/>
              <a:t>International Workshop on Future Linear Colliders </a:t>
            </a:r>
            <a:r>
              <a:rPr lang="fr-F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fr-F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fr-FR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University</a:t>
            </a:r>
            <a:r>
              <a:rPr lang="fr-FR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of Texas </a:t>
            </a:r>
            <a:r>
              <a:rPr lang="fr-FR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at</a:t>
            </a:r>
            <a:r>
              <a:rPr lang="fr-FR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Arlington, </a:t>
            </a:r>
            <a:r>
              <a:rPr lang="fr-FR" b="1" dirty="0" err="1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October</a:t>
            </a:r>
            <a:r>
              <a:rPr lang="fr-FR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22-26, </a:t>
            </a:r>
            <a:r>
              <a:rPr lang="fr-FR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2012</a:t>
            </a:r>
          </a:p>
        </p:txBody>
      </p:sp>
      <p:pic>
        <p:nvPicPr>
          <p:cNvPr id="27" name="Picture 6" descr="55FeHigh_10us_340V_2kV_Time_25mm_Animation_slow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6" y="1700808"/>
            <a:ext cx="219573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3" descr="photos 083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5229200"/>
            <a:ext cx="2267744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Level_400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68" y="0"/>
            <a:ext cx="2843808" cy="1757432"/>
          </a:xfrm>
          <a:prstGeom prst="rect">
            <a:avLst/>
          </a:prstGeom>
        </p:spPr>
      </p:pic>
      <p:pic>
        <p:nvPicPr>
          <p:cNvPr id="30" name="Picture 14" descr="discharge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3501008"/>
            <a:ext cx="2267744" cy="1714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4624"/>
            <a:ext cx="3528392" cy="166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07504" y="3212207"/>
            <a:ext cx="885698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251520" y="3284984"/>
            <a:ext cx="849694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DESY Test-Beam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&amp; Large Prototype TPC (December 2010)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5" name="Picture 4" descr="D:\@TODOLIST\RUN019_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7032"/>
            <a:ext cx="7318970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4624"/>
            <a:ext cx="727280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259632" y="332656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0 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He/iC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(80:20)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59632" y="5877272"/>
            <a:ext cx="1781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= 1T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He/iC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</a:t>
            </a:r>
            <a:r>
              <a:rPr lang="en-US" b="1" baseline="-25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(80:20)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1259632" y="2708920"/>
            <a:ext cx="5760640" cy="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724128" y="4005064"/>
            <a:ext cx="0" cy="2520280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707904" y="2348880"/>
            <a:ext cx="837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chips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940152" y="5229200"/>
            <a:ext cx="843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chips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Ens-PCB TimePixPanel_V3-2_simplifié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640000" cy="6111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543371" y="6432612"/>
            <a:ext cx="26917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Timepix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pane for Large Prototype TPC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8" name="ZoneTexte 8"/>
          <p:cNvSpPr txBox="1"/>
          <p:nvPr/>
        </p:nvSpPr>
        <p:spPr>
          <a:xfrm>
            <a:off x="7433757" y="6054622"/>
            <a:ext cx="1268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Mezzanine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9" name="ZoneTexte 9"/>
          <p:cNvSpPr txBox="1"/>
          <p:nvPr/>
        </p:nvSpPr>
        <p:spPr>
          <a:xfrm>
            <a:off x="5391597" y="6054621"/>
            <a:ext cx="10599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Mother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0" name="ZoneTexte 10"/>
          <p:cNvSpPr txBox="1"/>
          <p:nvPr/>
        </p:nvSpPr>
        <p:spPr>
          <a:xfrm>
            <a:off x="7586157" y="1565353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>
                <a:solidFill>
                  <a:srgbClr val="000099"/>
                </a:solidFill>
                <a:latin typeface="Bell MT" pitchFamily="18" charset="0"/>
              </a:rPr>
              <a:t>Guard</a:t>
            </a:r>
            <a:r>
              <a:rPr lang="fr-FR" sz="1200" dirty="0" smtClean="0">
                <a:solidFill>
                  <a:srgbClr val="000099"/>
                </a:solidFill>
                <a:latin typeface="Bell MT" pitchFamily="18" charset="0"/>
              </a:rPr>
              <a:t> ring</a:t>
            </a:r>
            <a:endParaRPr lang="en-US" sz="1200" dirty="0">
              <a:solidFill>
                <a:srgbClr val="000099"/>
              </a:solidFill>
              <a:latin typeface="Bell MT" pitchFamily="18" charset="0"/>
            </a:endParaRPr>
          </a:p>
        </p:txBody>
      </p:sp>
      <p:sp>
        <p:nvSpPr>
          <p:cNvPr id="11" name="ZoneTexte 12"/>
          <p:cNvSpPr txBox="1"/>
          <p:nvPr/>
        </p:nvSpPr>
        <p:spPr>
          <a:xfrm>
            <a:off x="316946" y="763872"/>
            <a:ext cx="578935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Chips on a mezzanine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board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making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wire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bonding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easier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 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Large Prototype compatible</a:t>
            </a:r>
          </a:p>
          <a:p>
            <a:pPr marL="171450" indent="-171450">
              <a:buFont typeface="Arial" pitchFamily="34" charset="0"/>
              <a:buChar char="•"/>
            </a:pPr>
            <a:endParaRPr lang="fr-FR" sz="800" dirty="0" smtClean="0">
              <a:solidFill>
                <a:srgbClr val="000099"/>
              </a:solidFill>
              <a:latin typeface="Bell MT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Heat</a:t>
            </a:r>
            <a:r>
              <a:rPr lang="fr-FR" sz="1800" dirty="0" smtClean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fr-FR" sz="1800" dirty="0" err="1" smtClean="0">
                <a:solidFill>
                  <a:srgbClr val="000099"/>
                </a:solidFill>
                <a:latin typeface="Bell MT" pitchFamily="18" charset="0"/>
              </a:rPr>
              <a:t>dissipator</a:t>
            </a:r>
            <a:endParaRPr lang="en-US" sz="1800" dirty="0">
              <a:solidFill>
                <a:srgbClr val="000099"/>
              </a:solidFill>
              <a:latin typeface="Bell MT" pitchFamily="18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00" y="2053170"/>
            <a:ext cx="3096000" cy="3958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D:\Octopuce\RIMG00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14" y="4321649"/>
            <a:ext cx="288018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 descr="D:\Octopuce\RIMG00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75" y="2164237"/>
            <a:ext cx="288000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057"/>
          <p:cNvSpPr>
            <a:spLocks noChangeArrowheads="1"/>
          </p:cNvSpPr>
          <p:nvPr/>
        </p:nvSpPr>
        <p:spPr bwMode="auto">
          <a:xfrm>
            <a:off x="1187624" y="44450"/>
            <a:ext cx="691276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WordArt 1058"/>
          <p:cNvSpPr>
            <a:spLocks noChangeArrowheads="1" noChangeShapeType="1" noTextEdit="1"/>
          </p:cNvSpPr>
          <p:nvPr/>
        </p:nvSpPr>
        <p:spPr bwMode="auto">
          <a:xfrm>
            <a:off x="1547664" y="116632"/>
            <a:ext cx="633670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“The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” in the Large Prototype 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827584" y="44624"/>
            <a:ext cx="741682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115616" y="116633"/>
            <a:ext cx="6912768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in the Large Prototype TPC at 0 T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2" descr="D:\@TODOLIST\RUN006_GIF\Octopuce_Animation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7056784" cy="343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Espace réservé du contenu 1"/>
          <p:cNvSpPr txBox="1">
            <a:spLocks/>
          </p:cNvSpPr>
          <p:nvPr/>
        </p:nvSpPr>
        <p:spPr bwMode="auto">
          <a:xfrm>
            <a:off x="35496" y="1124744"/>
            <a:ext cx="1979712" cy="23042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He/Iso 80/20</a:t>
            </a:r>
          </a:p>
          <a:p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</a:t>
            </a:r>
            <a:r>
              <a:rPr lang="fr-FR" sz="1600" b="1" baseline="-25000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mesh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 380V</a:t>
            </a:r>
          </a:p>
          <a:p>
            <a:pPr>
              <a:buNone/>
            </a:pPr>
            <a:endParaRPr lang="fr-FR" sz="16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fr-FR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Time mode</a:t>
            </a:r>
          </a:p>
          <a:p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Shutter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Time: 100 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s, </a:t>
            </a:r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start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given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by </a:t>
            </a:r>
            <a:r>
              <a:rPr lang="fr-FR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beam</a:t>
            </a:r>
            <a:r>
              <a:rPr lang="fr-FR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trigger</a:t>
            </a:r>
          </a:p>
          <a:p>
            <a:endParaRPr lang="fr-FR" dirty="0" smtClean="0"/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076105"/>
            <a:ext cx="4248472" cy="273727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104456"/>
            <a:ext cx="4104456" cy="270892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6084168" y="4581128"/>
            <a:ext cx="2592288" cy="64807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60840" rIns="90000" bIns="45000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Occupancy is very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low: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&lt; 0.1 % (no </a:t>
            </a: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noisy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frames)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971600" y="4365104"/>
            <a:ext cx="2781300" cy="344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 of a typical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event: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1043608" y="3429000"/>
            <a:ext cx="1152128" cy="864096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6" idx="3"/>
          </p:cNvCxnSpPr>
          <p:nvPr/>
        </p:nvCxnSpPr>
        <p:spPr>
          <a:xfrm>
            <a:off x="4283968" y="5444741"/>
            <a:ext cx="792088" cy="483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 txBox="1">
            <a:spLocks/>
          </p:cNvSpPr>
          <p:nvPr/>
        </p:nvSpPr>
        <p:spPr>
          <a:xfrm>
            <a:off x="323528" y="620688"/>
            <a:ext cx="8892480" cy="415471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ROOT based analysis package developed by John </a:t>
            </a:r>
            <a:r>
              <a:rPr kumimoji="0" lang="en-US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Idarraga</a:t>
            </a: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Verdana" pitchFamily="34" charset="0"/>
                <a:ea typeface="Verdana" pitchFamily="34" charset="0"/>
                <a:cs typeface="Verdana" pitchFamily="34" charset="0"/>
              </a:rPr>
              <a:t> (LAL)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–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8" descr="D:\PROJETS\TPC\MEETINGS\2011\111206-08_WorkshopMicromegas_Saclay\Images\reference_screensho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20888"/>
            <a:ext cx="8929426" cy="352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:\PROJETS\TPC\MEETINGS\2011\111206-08_WorkshopMicromegas_Saclay\Images\fullMAFaldaScreensho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39031"/>
            <a:ext cx="8353459" cy="392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Espace réservé du contenu 1"/>
          <p:cNvSpPr txBox="1">
            <a:spLocks/>
          </p:cNvSpPr>
          <p:nvPr/>
        </p:nvSpPr>
        <p:spPr bwMode="auto">
          <a:xfrm>
            <a:off x="696686" y="1020536"/>
            <a:ext cx="7772400" cy="1113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8" tIns="45709" rIns="91418" bIns="45709" numCol="1" anchor="t" anchorCtr="0" compatLnSpc="1">
            <a:prstTxWarp prst="textNoShape">
              <a:avLst/>
            </a:prstTxWarp>
          </a:bodyPr>
          <a:lstStyle>
            <a:lvl1pPr marL="174625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rgbClr val="000099"/>
                </a:solidFill>
                <a:latin typeface="Bell MT" pitchFamily="18" charset="0"/>
                <a:ea typeface="+mn-ea"/>
                <a:cs typeface="Arial" pitchFamily="34" charset="0"/>
              </a:defRPr>
            </a:lvl1pPr>
            <a:lvl2pPr marL="528638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2pPr>
            <a:lvl3pPr marL="881063" indent="-173038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3pPr>
            <a:lvl4pPr marL="1252538" indent="-192088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4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4pPr>
            <a:lvl5pPr marL="1611313" indent="-174625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rgbClr val="000099"/>
                </a:solidFill>
                <a:latin typeface="Bell MT" pitchFamily="18" charset="0"/>
                <a:cs typeface="Arial" pitchFamily="34" charset="0"/>
              </a:defRPr>
            </a:lvl5pPr>
            <a:lvl6pPr marL="20685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6pPr>
            <a:lvl7pPr marL="25257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7pPr>
            <a:lvl8pPr marL="29829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8pPr>
            <a:lvl9pPr marL="3440113" indent="-174625" algn="l" rtl="0" fontAlgn="base">
              <a:spcBef>
                <a:spcPct val="20000"/>
              </a:spcBef>
              <a:spcAft>
                <a:spcPct val="0"/>
              </a:spcAft>
              <a:buChar char="»"/>
              <a:defRPr sz="12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C++ classes including processors:</a:t>
            </a:r>
          </a:p>
          <a:p>
            <a:pPr lvl="1"/>
            <a:r>
              <a:rPr lang="en-US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OctoCEA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(define in a few minutes)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lvl="1"/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Pattern recognition of tracks for low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threshold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827584" y="44624"/>
            <a:ext cx="741682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1187624" y="116633"/>
            <a:ext cx="6768752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MAFalda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Medipix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Analysis Framework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1726" y="6372036"/>
            <a:ext cx="8144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MAFalda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 the first step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implement reconstruction algorithm in Marlin TPC 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827584" y="115863"/>
            <a:ext cx="748883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259632" y="216793"/>
            <a:ext cx="6624736" cy="33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MAFalda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Cluster Finding and Track Segments (I)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58096"/>
            <a:ext cx="7776864" cy="40625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683568" y="692697"/>
            <a:ext cx="7776864" cy="20313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Form cluster from the pixels with “discontinuity” &lt; 40 pixels (each cluster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should contain &gt; 12 pixels)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Calculate the linear regression with all points in the cluster (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red dotted line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 typeface="Wingdings" pitchFamily="2" charset="2"/>
              <a:buChar char="Ø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Calculate residuals from the red line to each point (if &gt; 80 % the points are within 20 pixels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 this is the “track segment” !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827584" y="115863"/>
            <a:ext cx="748883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259632" y="216793"/>
            <a:ext cx="6624736" cy="3318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MAFalda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Cluster Finding and Track Segments (II)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692696"/>
            <a:ext cx="4320479" cy="2880319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67544" y="1484784"/>
            <a:ext cx="3886200" cy="4572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1187624" y="1924050"/>
            <a:ext cx="457200" cy="685800"/>
          </a:xfrm>
          <a:prstGeom prst="ellipse">
            <a:avLst/>
          </a:prstGeom>
          <a:noFill/>
          <a:ln w="936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3" y="3713031"/>
            <a:ext cx="4320480" cy="310034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2411759" y="1988840"/>
            <a:ext cx="288031" cy="2160240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H="1">
            <a:off x="827584" y="2564904"/>
            <a:ext cx="504056" cy="302433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1" name="TextBox 10"/>
          <p:cNvSpPr txBox="1"/>
          <p:nvPr/>
        </p:nvSpPr>
        <p:spPr>
          <a:xfrm>
            <a:off x="4596754" y="692696"/>
            <a:ext cx="443974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incident angles of track segments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segments within +/-10 degrees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(electron beam is in the horizontal direction)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8512" y="3744416"/>
            <a:ext cx="4499992" cy="306896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5504047" y="2321585"/>
            <a:ext cx="3028393" cy="132343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Number of segments </a:t>
            </a:r>
          </a:p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per reconstructed track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(most tracks consists of </a:t>
            </a:r>
          </a:p>
          <a:p>
            <a:pPr algn="ctr"/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2-3 segments): 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195736" y="115863"/>
            <a:ext cx="482453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2555776" y="188640"/>
            <a:ext cx="403244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Track Reconstruction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276872"/>
            <a:ext cx="7920880" cy="450670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619672" y="4725144"/>
            <a:ext cx="3641725" cy="151216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 = ax +b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417.558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-0.021984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421.54  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-0.0199386 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428.789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-0.0341787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431.063 |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-0.0362019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4571999" y="2204864"/>
            <a:ext cx="3168351" cy="2304256"/>
          </a:xfrm>
          <a:prstGeom prst="line">
            <a:avLst/>
          </a:prstGeom>
          <a:noFill/>
          <a:ln w="9360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9" name="TextBox 8"/>
          <p:cNvSpPr txBox="1"/>
          <p:nvPr/>
        </p:nvSpPr>
        <p:spPr>
          <a:xfrm>
            <a:off x="36512" y="727536"/>
            <a:ext cx="9071992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Reconstruct track from track segments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(if more than 2 segments):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Apply data quality cuts to make sure all segments correspond to a given track</a:t>
            </a:r>
          </a:p>
          <a:p>
            <a:pPr>
              <a:buFont typeface="Wingdings" pitchFamily="2" charset="2"/>
              <a:buChar char="Ø"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Perform a linear regression for all pixels on a track 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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reconstructed track (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blue dotted line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itchFamily="2" charset="2"/>
              </a:rPr>
              <a:t>)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835696" y="44624"/>
            <a:ext cx="547260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2411760" y="117401"/>
            <a:ext cx="4392488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Track Reconstruction: Residuals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107504" y="620688"/>
            <a:ext cx="8964488" cy="1728192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 unbiased estimate of the single point resolution: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Sqrt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2):</a:t>
            </a: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b="1" dirty="0" smtClean="0">
              <a:solidFill>
                <a:srgbClr val="000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 fit to all pixels and calculate the distance between each pixel and the position </a:t>
            </a:r>
          </a:p>
          <a:p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the point of closest approach along the fitted track: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 fit, when </a:t>
            </a:r>
            <a:r>
              <a:rPr lang="fr-FR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pixels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included in the track fit 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s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</a:t>
            </a:r>
            <a:r>
              <a:rPr lang="en-US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Gaussian fit, omitting pixel under consideration from the track fit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2434948"/>
            <a:ext cx="7677869" cy="423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Oval 8"/>
          <p:cNvSpPr/>
          <p:nvPr/>
        </p:nvSpPr>
        <p:spPr>
          <a:xfrm>
            <a:off x="7596336" y="3140968"/>
            <a:ext cx="720080" cy="144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/>
          <p:cNvCxnSpPr>
            <a:stCxn id="9" idx="5"/>
            <a:endCxn id="12" idx="0"/>
          </p:cNvCxnSpPr>
          <p:nvPr/>
        </p:nvCxnSpPr>
        <p:spPr>
          <a:xfrm>
            <a:off x="8210963" y="3263893"/>
            <a:ext cx="187455" cy="131723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812360" y="4581128"/>
            <a:ext cx="1172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number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pixels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57"/>
          <p:cNvSpPr>
            <a:spLocks noChangeArrowheads="1"/>
          </p:cNvSpPr>
          <p:nvPr/>
        </p:nvSpPr>
        <p:spPr bwMode="auto">
          <a:xfrm>
            <a:off x="1115616" y="44624"/>
            <a:ext cx="691276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WordArt 1058"/>
          <p:cNvSpPr>
            <a:spLocks noChangeArrowheads="1" noChangeShapeType="1" noTextEdit="1"/>
          </p:cNvSpPr>
          <p:nvPr/>
        </p:nvSpPr>
        <p:spPr bwMode="auto">
          <a:xfrm>
            <a:off x="1619672" y="189409"/>
            <a:ext cx="5904656" cy="28803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DESY Test-Beam: Track Residuals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9772" y="623590"/>
            <a:ext cx="8098692" cy="1077218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Summary of residuals (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sqrt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1*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s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2)) for different Z-coordinates:</a:t>
            </a:r>
          </a:p>
          <a:p>
            <a:pPr algn="ctr"/>
            <a:endParaRPr lang="en-US" sz="1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(corresponds to the different positions of electron beam </a:t>
            </a:r>
          </a:p>
          <a:p>
            <a:pPr algn="ctr"/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passing through the Large Prototype TPC)</a:t>
            </a:r>
            <a:endParaRPr lang="fr-FR" sz="16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95172"/>
            <a:ext cx="8426199" cy="4946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251520" y="260648"/>
            <a:ext cx="8640960" cy="93687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539552" y="333425"/>
            <a:ext cx="8136904" cy="76470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DESY Test-Beam: Track Residuals as a function of Z 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(Large Prototype TPC)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33933" y="1988841"/>
            <a:ext cx="4555734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18778" y="2060848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497" y="1988840"/>
            <a:ext cx="4392488" cy="3133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71600" y="2060848"/>
            <a:ext cx="155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PRELIMINARY: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Oval 8"/>
          <p:cNvSpPr/>
          <p:nvPr/>
        </p:nvSpPr>
        <p:spPr>
          <a:xfrm>
            <a:off x="827584" y="2708920"/>
            <a:ext cx="1656184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Straight Arrow Connector 10"/>
          <p:cNvCxnSpPr>
            <a:stCxn id="9" idx="4"/>
          </p:cNvCxnSpPr>
          <p:nvPr/>
        </p:nvCxnSpPr>
        <p:spPr>
          <a:xfrm>
            <a:off x="1655676" y="3429000"/>
            <a:ext cx="756084" cy="2016224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483768" y="5373216"/>
            <a:ext cx="5177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low statistics, behavior needs to be understood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Oval 14"/>
          <p:cNvSpPr/>
          <p:nvPr/>
        </p:nvSpPr>
        <p:spPr>
          <a:xfrm>
            <a:off x="3563888" y="1988840"/>
            <a:ext cx="720080" cy="1872208"/>
          </a:xfrm>
          <a:prstGeom prst="ellipse">
            <a:avLst/>
          </a:prstGeom>
          <a:noFill/>
          <a:ln w="38100"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4283968" y="2780928"/>
            <a:ext cx="576064" cy="0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3102059"/>
            <a:ext cx="4464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Each pixel can be set to:</a:t>
            </a:r>
          </a:p>
          <a:p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TOT ≈ </a:t>
            </a:r>
            <a:r>
              <a:rPr lang="fr-FR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</a:t>
            </a:r>
            <a:r>
              <a:rPr lang="fr-FR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charge</a:t>
            </a:r>
          </a:p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TIME  = Time between hit and shutter end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3" descr="ingrid on medipix9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/>
          <a:stretch>
            <a:fillRect/>
          </a:stretch>
        </p:blipFill>
        <p:spPr bwMode="auto">
          <a:xfrm>
            <a:off x="5508104" y="4058686"/>
            <a:ext cx="3527946" cy="275469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Box 7"/>
          <p:cNvSpPr txBox="1">
            <a:spLocks noChangeArrowheads="1"/>
          </p:cNvSpPr>
          <p:nvPr/>
        </p:nvSpPr>
        <p:spPr bwMode="auto">
          <a:xfrm>
            <a:off x="5988974" y="4149080"/>
            <a:ext cx="275949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“</a:t>
            </a:r>
            <a:r>
              <a:rPr lang="en-GB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 Concept:</a:t>
            </a:r>
            <a:endParaRPr lang="en-GB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6" name="Picture 3" descr="SiO2_etching.bmp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509120"/>
            <a:ext cx="170004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4" descr="picture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4077072"/>
            <a:ext cx="3648405" cy="2736304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681544" y="5661248"/>
            <a:ext cx="27270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Protection Layer (few 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m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m)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9872" y="4581128"/>
            <a:ext cx="0" cy="1008112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491880" y="4921423"/>
            <a:ext cx="13227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50  - 80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  <a:ea typeface="Verdana" pitchFamily="34" charset="0"/>
                <a:cs typeface="Verdana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</a:t>
            </a:r>
            <a:endParaRPr lang="fr-FR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510777"/>
            <a:ext cx="3995935" cy="249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7524328" y="1711841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(e.g. Si3N4)</a:t>
            </a:r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24328" y="2431921"/>
            <a:ext cx="10695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(e.g. SU8)</a:t>
            </a:r>
            <a:endParaRPr lang="fr-FR" sz="1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496" y="1340768"/>
            <a:ext cx="25922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Bump bond pads for Si-pixel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Detectors -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or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Medipix2 (256 × 256 pixels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size 55 × 55 μm2) </a:t>
            </a:r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serve </a:t>
            </a:r>
          </a:p>
          <a:p>
            <a:r>
              <a:rPr lang="fr-F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charge collection pads.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504" y="570166"/>
            <a:ext cx="8913017" cy="338554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3D Gaseous Pixel Detector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2D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(CMOS pixel chip readout)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x 1D </a:t>
            </a:r>
            <a:r>
              <a:rPr lang="en-US" sz="16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(drift time)</a:t>
            </a:r>
            <a:endParaRPr lang="fr-FR" sz="16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6" name="Rectangle 1057"/>
          <p:cNvSpPr>
            <a:spLocks noChangeArrowheads="1"/>
          </p:cNvSpPr>
          <p:nvPr/>
        </p:nvSpPr>
        <p:spPr bwMode="auto">
          <a:xfrm>
            <a:off x="0" y="44450"/>
            <a:ext cx="914400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WordArt 1058"/>
          <p:cNvSpPr>
            <a:spLocks noChangeArrowheads="1" noChangeShapeType="1" noTextEdit="1"/>
          </p:cNvSpPr>
          <p:nvPr/>
        </p:nvSpPr>
        <p:spPr bwMode="auto">
          <a:xfrm>
            <a:off x="216024" y="116632"/>
            <a:ext cx="8748464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Integrated Electronics: Pixel </a:t>
            </a:r>
            <a:r>
              <a:rPr lang="en-US" sz="2400" kern="10" dirty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Readout of Micro-Pattern Gas Detectors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4644008" y="961564"/>
            <a:ext cx="4488729" cy="523220"/>
          </a:xfrm>
          <a:prstGeom prst="rect">
            <a:avLst/>
          </a:prstGeom>
          <a:solidFill>
            <a:schemeClr val="bg1"/>
          </a:solidFill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Through POST-PROCESSING 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INTEGRATE</a:t>
            </a:r>
          </a:p>
          <a:p>
            <a:pPr algn="ctr"/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MICROMEGAS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directly </a:t>
            </a:r>
            <a:r>
              <a:rPr lang="en-US" sz="1400" b="1" u="sng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 top of CMOS </a:t>
            </a:r>
            <a:r>
              <a:rPr lang="en-US" sz="14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chip</a:t>
            </a:r>
            <a:endParaRPr lang="en-US" sz="14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699792" y="1268760"/>
            <a:ext cx="1935436" cy="2160240"/>
            <a:chOff x="5048250" y="3987800"/>
            <a:chExt cx="2827338" cy="2616200"/>
          </a:xfrm>
        </p:grpSpPr>
        <p:pic>
          <p:nvPicPr>
            <p:cNvPr id="20" name="Picture 4" descr="DSC00757"/>
            <p:cNvPicPr>
              <a:picLocks noChangeAspect="1" noChangeArrowheads="1"/>
            </p:cNvPicPr>
            <p:nvPr/>
          </p:nvPicPr>
          <p:blipFill>
            <a:blip r:embed="rId6" cstate="print"/>
            <a:srcRect l="26813" t="34938" r="46219" b="30438"/>
            <a:stretch>
              <a:fillRect/>
            </a:stretch>
          </p:blipFill>
          <p:spPr bwMode="auto">
            <a:xfrm>
              <a:off x="5048250" y="3987800"/>
              <a:ext cx="2827338" cy="2616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19" descr="DSCN114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059363" y="5808663"/>
              <a:ext cx="1090612" cy="784225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22" name="Rectangle 20"/>
            <p:cNvSpPr>
              <a:spLocks noChangeArrowheads="1"/>
            </p:cNvSpPr>
            <p:nvPr/>
          </p:nvSpPr>
          <p:spPr bwMode="auto">
            <a:xfrm>
              <a:off x="6216650" y="5332413"/>
              <a:ext cx="182563" cy="115887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H="1">
              <a:off x="5856288" y="5454650"/>
              <a:ext cx="365125" cy="290513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TimepixISO_c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904" y="620688"/>
            <a:ext cx="371559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dapdc5\Manip\Micromegas\52_Sauvegarde CAO\Paul Colas\Boite Medipix\Images\Ensemble boite3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7" r="6795"/>
          <a:stretch/>
        </p:blipFill>
        <p:spPr bwMode="auto">
          <a:xfrm>
            <a:off x="5364088" y="4159256"/>
            <a:ext cx="3672408" cy="269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539552" y="836712"/>
            <a:ext cx="3939668" cy="147732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en-US" sz="1800" dirty="0">
                <a:solidFill>
                  <a:srgbClr val="000099"/>
                </a:solidFill>
                <a:latin typeface="Bell MT" pitchFamily="18" charset="0"/>
              </a:rPr>
              <a:t>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Two micro-TPC boxes have been built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Char char="•"/>
            </a:pPr>
            <a:endParaRPr lang="en-US" b="1" dirty="0" smtClean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l">
              <a:buFontTx/>
              <a:buChar char="•"/>
            </a:pPr>
            <a:r>
              <a:rPr lang="en-US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Drift distance in micro-TPC (~ 10 cm) </a:t>
            </a:r>
          </a:p>
          <a:p>
            <a:pPr algn="l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 large enough to allow study of single </a:t>
            </a:r>
          </a:p>
          <a:p>
            <a:pPr algn="l"/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electron response from Fe</a:t>
            </a:r>
            <a:r>
              <a:rPr lang="en-US" b="1" baseline="30000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 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source</a:t>
            </a:r>
            <a:endParaRPr lang="en-US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20120203_10554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2636913"/>
            <a:ext cx="5148065" cy="4221088"/>
          </a:xfrm>
          <a:prstGeom prst="rect">
            <a:avLst/>
          </a:prstGeom>
        </p:spPr>
      </p:pic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1979712" y="44624"/>
            <a:ext cx="468052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2195736" y="116632"/>
            <a:ext cx="4104456" cy="360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Micro-TPC with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Timepix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139952" y="6453336"/>
            <a:ext cx="984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TIMEPIX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987824" y="5157192"/>
            <a:ext cx="1296144" cy="129614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ight Brace 14"/>
          <p:cNvSpPr/>
          <p:nvPr/>
        </p:nvSpPr>
        <p:spPr>
          <a:xfrm>
            <a:off x="3347864" y="4221088"/>
            <a:ext cx="432048" cy="936104"/>
          </a:xfrm>
          <a:prstGeom prst="rightBrac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TextBox 16"/>
          <p:cNvSpPr txBox="1"/>
          <p:nvPr/>
        </p:nvSpPr>
        <p:spPr>
          <a:xfrm>
            <a:off x="3923928" y="4509120"/>
            <a:ext cx="1170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Micro-TPC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6159" y="2852936"/>
            <a:ext cx="5595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</a:t>
            </a:r>
            <a:r>
              <a:rPr lang="en-US" b="1" baseline="30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55</a:t>
            </a:r>
            <a:endParaRPr lang="fr-FR" b="1" baseline="30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95736" y="3068960"/>
            <a:ext cx="720080" cy="72008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tegral_frame_with_noise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4163482"/>
            <a:ext cx="3312368" cy="2649894"/>
          </a:xfrm>
          <a:prstGeom prst="rect">
            <a:avLst/>
          </a:prstGeom>
        </p:spPr>
      </p:pic>
      <p:sp>
        <p:nvSpPr>
          <p:cNvPr id="3" name="Rectangle 1057"/>
          <p:cNvSpPr>
            <a:spLocks noChangeArrowheads="1"/>
          </p:cNvSpPr>
          <p:nvPr/>
        </p:nvSpPr>
        <p:spPr bwMode="auto">
          <a:xfrm>
            <a:off x="683568" y="44624"/>
            <a:ext cx="7920880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WordArt 1058"/>
          <p:cNvSpPr>
            <a:spLocks noChangeArrowheads="1" noChangeShapeType="1" noTextEdit="1"/>
          </p:cNvSpPr>
          <p:nvPr/>
        </p:nvSpPr>
        <p:spPr bwMode="auto">
          <a:xfrm>
            <a:off x="1115616" y="116632"/>
            <a:ext cx="7128792" cy="3608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Studies of new IZM-3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InGrids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in the 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Saclay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micro-TPC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72008" y="611977"/>
            <a:ext cx="9036496" cy="5847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2011: Major Step Forward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Production on a wafer level</a:t>
            </a:r>
          </a:p>
          <a:p>
            <a:pPr algn="ctr"/>
            <a:r>
              <a:rPr lang="en-US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2013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: 3rd IZM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production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run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to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post-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process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Timepix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chips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on a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wafer</a:t>
            </a:r>
            <a:r>
              <a:rPr lang="de-DE" sz="16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</a:t>
            </a:r>
            <a:r>
              <a:rPr lang="de-DE" sz="1600" b="1" dirty="0" err="1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level</a:t>
            </a:r>
            <a:endParaRPr lang="en-US" sz="1600" b="1" dirty="0" smtClean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/>
          <a:srcRect t="15591" b="-15570"/>
          <a:stretch>
            <a:fillRect/>
          </a:stretch>
        </p:blipFill>
        <p:spPr bwMode="auto">
          <a:xfrm>
            <a:off x="107505" y="1268760"/>
            <a:ext cx="4176463" cy="332318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9" name="Picture 8" descr="Integral_frame_without_noise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221088"/>
            <a:ext cx="3136074" cy="2636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55976" y="1268760"/>
            <a:ext cx="478130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Received 6 IZM-3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InGrids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Saclay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(earlier studies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IZM-3 </a:t>
            </a:r>
            <a:r>
              <a:rPr lang="en-US" sz="16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InGrids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have been performed in Bonn,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NIKHEF)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Four chips are mounted on PCB (one does not work)</a:t>
            </a:r>
            <a:endParaRPr lang="fr-FR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04048" y="3140968"/>
            <a:ext cx="35092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One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is tested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 general, good behavior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851920" y="4365104"/>
            <a:ext cx="18564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Guard ring problem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micro-TPC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2987824" y="4581128"/>
            <a:ext cx="1008112" cy="14401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851920" y="5157192"/>
            <a:ext cx="1800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noise and/or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discharges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3275856" y="5373216"/>
            <a:ext cx="864096" cy="14401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923928" y="6093296"/>
            <a:ext cx="1483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local grid</a:t>
            </a:r>
          </a:p>
          <a:p>
            <a:pPr algn="ctr"/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issues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 flipV="1">
            <a:off x="1835696" y="5877272"/>
            <a:ext cx="2160240" cy="504056"/>
          </a:xfrm>
          <a:prstGeom prst="straightConnector1">
            <a:avLst/>
          </a:prstGeom>
          <a:ln w="38100">
            <a:solidFill>
              <a:srgbClr val="6633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683568" y="116632"/>
            <a:ext cx="7920880" cy="8640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115616" y="216024"/>
            <a:ext cx="7128792" cy="6926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Proposal of a Flexible Detector Setup</a:t>
            </a:r>
          </a:p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using Low Energy Electrons from PHIL at LAL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539552" y="5445224"/>
            <a:ext cx="7910264" cy="7920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2640" rIns="90000" bIns="45000"/>
          <a:lstStyle/>
          <a:p>
            <a:pPr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Joint proposal LAL &amp; IRFU </a:t>
            </a:r>
          </a:p>
          <a:p>
            <a:pPr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LAL contribution from S. </a:t>
            </a:r>
            <a:r>
              <a:rPr lang="en-US" sz="20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Barsuk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L. </a:t>
            </a:r>
            <a:r>
              <a:rPr lang="en-US" sz="20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Burmistrov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H. </a:t>
            </a:r>
            <a:r>
              <a:rPr lang="en-US" sz="20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Monard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A. </a:t>
            </a:r>
            <a:r>
              <a:rPr lang="en-US" sz="20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Variola</a:t>
            </a:r>
            <a:endParaRPr lang="en-US" sz="2000" b="1" i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1520" y="1916832"/>
            <a:ext cx="8737600" cy="1224136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ct val="12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Goal: </a:t>
            </a:r>
            <a:r>
              <a:rPr lang="en-US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obtain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samples of “</a:t>
            </a:r>
            <a:r>
              <a:rPr lang="en-US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monochromatic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 electrons </a:t>
            </a:r>
          </a:p>
          <a:p>
            <a:pPr>
              <a:lnSpc>
                <a:spcPct val="12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energy between 1 and 5 </a:t>
            </a:r>
            <a:r>
              <a:rPr lang="en-US" sz="2000" b="1" dirty="0" err="1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energy spread of better than 10% </a:t>
            </a:r>
          </a:p>
          <a:p>
            <a:pPr>
              <a:lnSpc>
                <a:spcPct val="120000"/>
              </a:lnSpc>
              <a:buFontTx/>
              <a:buChar char="-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with adjustable intensity down to 10</a:t>
            </a:r>
            <a:r>
              <a:rPr lang="en-US" sz="2000" b="1" baseline="330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electrons per bunch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348160" y="1426741"/>
            <a:ext cx="8568952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PHIL provides electrons with momentum  5 </a:t>
            </a:r>
            <a:r>
              <a:rPr lang="en-US" sz="2000" b="1" dirty="0" err="1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 and 10</a:t>
            </a:r>
            <a:r>
              <a:rPr lang="en-US" sz="2000" b="1" baseline="33000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 </a:t>
            </a:r>
            <a:r>
              <a:rPr lang="en-US" sz="2000" b="1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particles per </a:t>
            </a:r>
            <a:r>
              <a:rPr lang="en-US" sz="20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bunch</a:t>
            </a:r>
            <a:endParaRPr lang="en-US" sz="20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4521" y="3645024"/>
            <a:ext cx="7463903" cy="14157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Study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dE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/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dx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by cluster counting using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detectors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 electron range 1-5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MeV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algn="ctr"/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(earlier simulation results by M. </a:t>
            </a:r>
            <a:r>
              <a:rPr lang="en-US" sz="1600" b="1" dirty="0" err="1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Hauschild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&amp; NIKHEF </a:t>
            </a:r>
          </a:p>
          <a:p>
            <a:pPr algn="ctr"/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experimental studies)</a:t>
            </a:r>
            <a:endParaRPr lang="fr-FR" sz="1600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7"/>
          <p:cNvSpPr txBox="1">
            <a:spLocks noChangeArrowheads="1"/>
          </p:cNvSpPr>
          <p:nvPr/>
        </p:nvSpPr>
        <p:spPr bwMode="auto">
          <a:xfrm>
            <a:off x="144463" y="1043682"/>
            <a:ext cx="3203401" cy="555367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lnSpc>
                <a:spcPct val="120000"/>
              </a:lnSpc>
              <a:spcBef>
                <a:spcPts val="300"/>
              </a:spcBef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sz="2000" dirty="0">
                <a:solidFill>
                  <a:srgbClr val="000000"/>
                </a:solidFill>
              </a:rPr>
              <a:t>	</a:t>
            </a:r>
            <a:r>
              <a:rPr lang="en-US" b="1" u="sng" dirty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Setup idea: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Use electrons from PHIL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Reduce energy/intensity using Al plug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Select unique direction for electrons passing the plug with collimator 1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Select required energy by half-turn of electron in the magnetic field (position of collimator 2) </a:t>
            </a:r>
          </a:p>
          <a:p>
            <a:pPr>
              <a:lnSpc>
                <a:spcPct val="120000"/>
              </a:lnSpc>
              <a:spcBef>
                <a:spcPts val="300"/>
              </a:spcBef>
              <a:buFont typeface="Wingdings" pitchFamily="2" charset="2"/>
              <a:buChar char="q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Adjust intensity/energy spread using collimator 2, positioned in front of tested detector</a:t>
            </a:r>
          </a:p>
        </p:txBody>
      </p:sp>
      <p:sp>
        <p:nvSpPr>
          <p:cNvPr id="33" name="Rectangle 1057"/>
          <p:cNvSpPr>
            <a:spLocks noChangeArrowheads="1"/>
          </p:cNvSpPr>
          <p:nvPr/>
        </p:nvSpPr>
        <p:spPr bwMode="auto">
          <a:xfrm>
            <a:off x="251520" y="260648"/>
            <a:ext cx="8712968" cy="50405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WordArt 1058"/>
          <p:cNvSpPr>
            <a:spLocks noChangeArrowheads="1" noChangeShapeType="1" noTextEdit="1"/>
          </p:cNvSpPr>
          <p:nvPr/>
        </p:nvSpPr>
        <p:spPr bwMode="auto">
          <a:xfrm>
            <a:off x="539552" y="332656"/>
            <a:ext cx="813690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Spectrometer to sample “monochromatic” low energy electrons</a:t>
            </a: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1" y="1052736"/>
            <a:ext cx="5544615" cy="5535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7226300" y="6886575"/>
            <a:ext cx="2346325" cy="519113"/>
          </a:xfrm>
          <a:noFill/>
        </p:spPr>
        <p:txBody>
          <a:bodyPr/>
          <a:lstStyle/>
          <a:p>
            <a:fld id="{CC27151B-5244-43DF-8A4C-B1640CE823A8}" type="slidenum">
              <a:rPr lang="en-US"/>
              <a:pPr/>
              <a:t>24</a:t>
            </a:fld>
            <a:endParaRPr lang="en-US"/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72008" y="-27384"/>
            <a:ext cx="8820472" cy="720725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lIns="90000" tIns="67932" rIns="90000" bIns="45000"/>
          <a:lstStyle/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Momentum and angular spectra of electrons passing through the Al plug, depending </a:t>
            </a:r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plug thickness : Geant4 simulation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498786"/>
            <a:ext cx="2880320" cy="27943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33978" y="1484784"/>
            <a:ext cx="2902518" cy="281584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3441800" y="1490068"/>
            <a:ext cx="828675" cy="1587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979712" y="659805"/>
            <a:ext cx="2057400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</a:t>
            </a:r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MeV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/c electron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4468912" y="961430"/>
            <a:ext cx="128588" cy="1106488"/>
          </a:xfrm>
          <a:prstGeom prst="rect">
            <a:avLst/>
          </a:prstGeom>
          <a:solidFill>
            <a:srgbClr val="800000"/>
          </a:solidFill>
          <a:ln w="36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>
            <a:off x="4600675" y="1518643"/>
            <a:ext cx="790575" cy="522287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0" name="Line 8"/>
          <p:cNvSpPr>
            <a:spLocks noChangeShapeType="1"/>
          </p:cNvSpPr>
          <p:nvPr/>
        </p:nvSpPr>
        <p:spPr bwMode="auto">
          <a:xfrm>
            <a:off x="4129187" y="1490068"/>
            <a:ext cx="3038475" cy="1587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1" name="AutoShape 9"/>
          <p:cNvSpPr>
            <a:spLocks noChangeArrowheads="1"/>
          </p:cNvSpPr>
          <p:nvPr/>
        </p:nvSpPr>
        <p:spPr bwMode="auto">
          <a:xfrm>
            <a:off x="3905350" y="815380"/>
            <a:ext cx="1371600" cy="1371600"/>
          </a:xfrm>
          <a:custGeom>
            <a:avLst/>
            <a:gdLst>
              <a:gd name="T0" fmla="*/ 21598 w 21600"/>
              <a:gd name="T1" fmla="*/ 10623 h 21600"/>
              <a:gd name="T2" fmla="*/ 21600 w 21600"/>
              <a:gd name="T3" fmla="*/ 10800 h 21600"/>
              <a:gd name="T4" fmla="*/ 19623 w 21600"/>
              <a:gd name="T5" fmla="*/ 17028 h 21600"/>
              <a:gd name="T6" fmla="*/ 10800 w 21600"/>
              <a:gd name="T7" fmla="*/ 1080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163 w 21600"/>
              <a:gd name="T13" fmla="*/ 3163 h 21600"/>
              <a:gd name="T14" fmla="*/ 18437 w 21600"/>
              <a:gd name="T15" fmla="*/ 18437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598" y="10623"/>
                </a:moveTo>
                <a:cubicBezTo>
                  <a:pt x="21599" y="10682"/>
                  <a:pt x="21600" y="10741"/>
                  <a:pt x="21600" y="10800"/>
                </a:cubicBezTo>
                <a:cubicBezTo>
                  <a:pt x="21600" y="13030"/>
                  <a:pt x="20909" y="15206"/>
                  <a:pt x="19623" y="17028"/>
                </a:cubicBezTo>
                <a:lnTo>
                  <a:pt x="10800" y="10800"/>
                </a:lnTo>
                <a:close/>
              </a:path>
            </a:pathLst>
          </a:custGeom>
          <a:noFill/>
          <a:ln w="3672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5270600" y="1477368"/>
            <a:ext cx="457200" cy="3714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>
              <a:lnSpc>
                <a:spcPct val="102000"/>
              </a:lnSpc>
            </a:pPr>
            <a:r>
              <a:rPr lang="en-US">
                <a:solidFill>
                  <a:srgbClr val="000000"/>
                </a:solidFill>
                <a:latin typeface="Symbol" pitchFamily="18" charset="2"/>
              </a:rPr>
              <a:t>q</a:t>
            </a:r>
          </a:p>
        </p:txBody>
      </p:sp>
      <p:sp>
        <p:nvSpPr>
          <p:cNvPr id="13" name="Line 11"/>
          <p:cNvSpPr>
            <a:spLocks noChangeShapeType="1"/>
          </p:cNvSpPr>
          <p:nvPr/>
        </p:nvSpPr>
        <p:spPr bwMode="auto">
          <a:xfrm>
            <a:off x="3233837" y="1005880"/>
            <a:ext cx="488950" cy="40163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>
            <a:off x="4560987" y="815380"/>
            <a:ext cx="681038" cy="401638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FR"/>
          </a:p>
        </p:txBody>
      </p: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5292080" y="620688"/>
            <a:ext cx="1754188" cy="346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60876" rIns="90000" bIns="45000"/>
          <a:lstStyle/>
          <a:p>
            <a:pPr>
              <a:tabLst>
                <a:tab pos="723900" algn="l"/>
                <a:tab pos="1447800" algn="l"/>
              </a:tabLst>
            </a:pP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Aluminum plug</a:t>
            </a: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4328998"/>
            <a:ext cx="6278091" cy="248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stCxn id="9" idx="1"/>
          </p:cNvCxnSpPr>
          <p:nvPr/>
        </p:nvCxnSpPr>
        <p:spPr>
          <a:xfrm>
            <a:off x="5391250" y="2040930"/>
            <a:ext cx="764926" cy="4519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>
            <a:off x="2952278" y="2060848"/>
            <a:ext cx="2483818" cy="87563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395536" y="44450"/>
            <a:ext cx="8424936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611560" y="116632"/>
            <a:ext cx="8064896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InGrid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’ Technology and “Driving” Developments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" name="Picture 11" descr="09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994" y="937592"/>
            <a:ext cx="3609910" cy="270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 descr="3x3_ 049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4149080"/>
            <a:ext cx="36004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6"/>
          <p:cNvSpPr txBox="1">
            <a:spLocks noChangeArrowheads="1"/>
          </p:cNvSpPr>
          <p:nvPr/>
        </p:nvSpPr>
        <p:spPr bwMode="auto">
          <a:xfrm>
            <a:off x="3637134" y="539969"/>
            <a:ext cx="557556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2011: Major Step Forward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 </a:t>
            </a:r>
          </a:p>
          <a:p>
            <a:pPr algn="ctr"/>
            <a:r>
              <a:rPr lang="en-US" sz="1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InGrid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  <a:sym typeface="Wingdings" pitchFamily="2" charset="2"/>
              </a:rPr>
              <a:t> Production on a wafer level (107 chips)</a:t>
            </a:r>
            <a:endParaRPr lang="de-DE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5" name="Picture 3" descr="photos 08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124744"/>
            <a:ext cx="4392488" cy="27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79512" y="600943"/>
            <a:ext cx="35317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2005: Single “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 Production</a:t>
            </a:r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3645024"/>
            <a:ext cx="3403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2009: “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InGrid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” Production on a </a:t>
            </a:r>
          </a:p>
          <a:p>
            <a:pPr algn="ctr"/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3 x 3 </a:t>
            </a:r>
            <a:r>
              <a:rPr lang="en-US" sz="1400" b="1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Timepix</a:t>
            </a:r>
            <a:r>
              <a:rPr lang="en-US" sz="1400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Matrix</a:t>
            </a:r>
            <a:endParaRPr lang="fr-FR" sz="1400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18" name="Picture 5" descr="Ingrid 5.ti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79912" y="3861048"/>
            <a:ext cx="3096344" cy="232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ingrid 3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91433" y="4445496"/>
            <a:ext cx="3217071" cy="2412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D:\Freiburg\Octopuce\P10100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82" y="676977"/>
            <a:ext cx="4423003" cy="3317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D:\Freiburg\Octopuce\octopuce_wholeGrid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659969"/>
            <a:ext cx="423068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D:\Freiburg\Octopuce\octopuce_chip1_HV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75" y="4630554"/>
            <a:ext cx="2399999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llipse 9"/>
          <p:cNvSpPr/>
          <p:nvPr/>
        </p:nvSpPr>
        <p:spPr>
          <a:xfrm>
            <a:off x="6038850" y="1272744"/>
            <a:ext cx="214313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0" name="Connecteur droit 10"/>
          <p:cNvCxnSpPr>
            <a:stCxn id="9" idx="3"/>
          </p:cNvCxnSpPr>
          <p:nvPr/>
        </p:nvCxnSpPr>
        <p:spPr>
          <a:xfrm rot="5400000">
            <a:off x="2361407" y="1022713"/>
            <a:ext cx="3276600" cy="4141787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5" descr="D:\Freiburg\Octopuce\octopuce_chip2_grid_hole.t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3163" y="4652059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Ellipse 13"/>
          <p:cNvSpPr/>
          <p:nvPr/>
        </p:nvSpPr>
        <p:spPr>
          <a:xfrm>
            <a:off x="6764338" y="1745819"/>
            <a:ext cx="214312" cy="214313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3" name="Connecteur droit 14"/>
          <p:cNvCxnSpPr>
            <a:stCxn id="12" idx="5"/>
          </p:cNvCxnSpPr>
          <p:nvPr/>
        </p:nvCxnSpPr>
        <p:spPr>
          <a:xfrm rot="16200000" flipH="1">
            <a:off x="5929313" y="2945969"/>
            <a:ext cx="2946400" cy="911225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4" name="Picture 6" descr="D:\Freiburg\Octopuce\octopuce_chip3_grid.t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675" y="4630554"/>
            <a:ext cx="2400000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Ellipse 16"/>
          <p:cNvSpPr/>
          <p:nvPr/>
        </p:nvSpPr>
        <p:spPr>
          <a:xfrm>
            <a:off x="5781675" y="2188732"/>
            <a:ext cx="214313" cy="214312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1600" dirty="0">
              <a:latin typeface="Bell MT" pitchFamily="18" charset="0"/>
            </a:endParaRPr>
          </a:p>
        </p:txBody>
      </p:sp>
      <p:cxnSp>
        <p:nvCxnSpPr>
          <p:cNvPr id="16" name="Connecteur droit 17"/>
          <p:cNvCxnSpPr>
            <a:stCxn id="15" idx="4"/>
          </p:cNvCxnSpPr>
          <p:nvPr/>
        </p:nvCxnSpPr>
        <p:spPr>
          <a:xfrm rot="5400000">
            <a:off x="4387056" y="3516676"/>
            <a:ext cx="2614613" cy="38735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7" name="Rectangle 1057"/>
          <p:cNvSpPr>
            <a:spLocks noChangeArrowheads="1"/>
          </p:cNvSpPr>
          <p:nvPr/>
        </p:nvSpPr>
        <p:spPr bwMode="auto">
          <a:xfrm>
            <a:off x="2411760" y="44450"/>
            <a:ext cx="4176464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WordArt 1058"/>
          <p:cNvSpPr>
            <a:spLocks noChangeArrowheads="1" noChangeShapeType="1" noTextEdit="1"/>
          </p:cNvSpPr>
          <p:nvPr/>
        </p:nvSpPr>
        <p:spPr bwMode="auto">
          <a:xfrm>
            <a:off x="2699792" y="116632"/>
            <a:ext cx="3672408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The “</a:t>
            </a:r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” (2009)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6453336"/>
            <a:ext cx="1671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HV connections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076056" y="6488668"/>
            <a:ext cx="20565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“Grid </a:t>
            </a:r>
            <a:r>
              <a:rPr lang="en-US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irragularities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”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627784" y="4149080"/>
            <a:ext cx="6408712" cy="36004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lIns="90000" tIns="51120" rIns="90000" bIns="45000"/>
          <a:lstStyle/>
          <a:p>
            <a:pPr algn="ctr">
              <a:lnSpc>
                <a:spcPct val="98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Non homogeneous area on the mesh of different chips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56376" y="1556792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1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932040" y="1412776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4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932040" y="256490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5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56376" y="2564904"/>
            <a:ext cx="753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8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332482" y="260648"/>
            <a:ext cx="8640763" cy="642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 	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5496" y="620688"/>
            <a:ext cx="5760640" cy="3312368"/>
            <a:chOff x="518" y="1056"/>
            <a:chExt cx="5179" cy="2798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18" y="1056"/>
              <a:ext cx="5179" cy="2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5" name="Text Box 4"/>
            <p:cNvSpPr txBox="1">
              <a:spLocks noChangeArrowheads="1"/>
            </p:cNvSpPr>
            <p:nvPr/>
          </p:nvSpPr>
          <p:spPr bwMode="auto">
            <a:xfrm>
              <a:off x="518" y="1056"/>
              <a:ext cx="5179" cy="279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fr-FR"/>
            </a:p>
          </p:txBody>
        </p:sp>
      </p:grp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6695182" y="6161385"/>
            <a:ext cx="2343150" cy="5159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0" rIns="0" bIns="0"/>
          <a:lstStyle/>
          <a:p>
            <a:pPr algn="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71DBCE6B-E0AD-45E4-AFC4-10C642AA4AED}" type="slidenum">
              <a:rPr lang="en-US">
                <a:solidFill>
                  <a:srgbClr val="000000"/>
                </a:solidFill>
              </a:rPr>
              <a:pPr algn="r">
                <a:buClrTx/>
                <a:buFontTx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t>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6235" y="3068960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1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1057"/>
          <p:cNvSpPr>
            <a:spLocks noChangeArrowheads="1"/>
          </p:cNvSpPr>
          <p:nvPr/>
        </p:nvSpPr>
        <p:spPr bwMode="auto">
          <a:xfrm>
            <a:off x="827584" y="44450"/>
            <a:ext cx="784887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WordArt 1058"/>
          <p:cNvSpPr>
            <a:spLocks noChangeArrowheads="1" noChangeShapeType="1" noTextEdit="1"/>
          </p:cNvSpPr>
          <p:nvPr/>
        </p:nvSpPr>
        <p:spPr bwMode="auto">
          <a:xfrm>
            <a:off x="1187624" y="116632"/>
            <a:ext cx="7128792" cy="404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 Studies &amp; Fe55: Homogeneous Irradiation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3933056"/>
            <a:ext cx="4499992" cy="28773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933056"/>
            <a:ext cx="4573588" cy="292494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14" name="TextBox 13"/>
          <p:cNvSpPr txBox="1"/>
          <p:nvPr/>
        </p:nvSpPr>
        <p:spPr>
          <a:xfrm>
            <a:off x="2627784" y="3861048"/>
            <a:ext cx="796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(pixels)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364088" y="4293096"/>
            <a:ext cx="111068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(sum of </a:t>
            </a:r>
          </a:p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pixels TOT)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63345" y="836712"/>
            <a:ext cx="3001143" cy="116955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</a:t>
            </a:r>
            <a:r>
              <a:rPr lang="en-US" sz="14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55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Studies (26/07/2012):</a:t>
            </a:r>
          </a:p>
          <a:p>
            <a:endParaRPr lang="en-US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</a:t>
            </a:r>
            <a:r>
              <a:rPr lang="en-US" sz="1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80/20 </a:t>
            </a:r>
          </a:p>
          <a:p>
            <a:r>
              <a:rPr lang="en-US" sz="1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Vmesh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=390 V </a:t>
            </a:r>
          </a:p>
          <a:p>
            <a:r>
              <a:rPr lang="en-US" sz="14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Vdrift</a:t>
            </a:r>
            <a:r>
              <a:rPr lang="en-US" sz="14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=3000 V</a:t>
            </a:r>
            <a:endParaRPr lang="fr-FR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24913" y="2564904"/>
            <a:ext cx="3283591" cy="1200329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Integrated picture for all 8 chips: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(discontinuity = distance </a:t>
            </a: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between pixels in the cluster)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44008" y="2492896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4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19672" y="1772816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“Hot spots”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1187624" y="2060848"/>
            <a:ext cx="648072" cy="648072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1331640" y="2060848"/>
            <a:ext cx="576064" cy="936104"/>
          </a:xfrm>
          <a:prstGeom prst="straightConnector1">
            <a:avLst/>
          </a:prstGeom>
          <a:ln w="254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644008" y="112474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5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9552" y="1124744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8</a:t>
            </a:r>
            <a:endParaRPr lang="fr-FR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475656" y="44450"/>
            <a:ext cx="619268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763688" y="116632"/>
            <a:ext cx="5544616" cy="332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Uniformity of the Response (I)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4" name="Picture 3" descr="Level_1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36711"/>
            <a:ext cx="4499992" cy="2952329"/>
          </a:xfrm>
          <a:prstGeom prst="rect">
            <a:avLst/>
          </a:prstGeom>
        </p:spPr>
      </p:pic>
      <p:pic>
        <p:nvPicPr>
          <p:cNvPr id="5" name="Picture 4" descr="Level_2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08512" y="836712"/>
            <a:ext cx="4499992" cy="29523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43608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1000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 descr="Level_4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7072"/>
            <a:ext cx="4499991" cy="27809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31734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2000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71600" y="378904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4000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127341" y="5201905"/>
            <a:ext cx="3405099" cy="132343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Fe</a:t>
            </a:r>
            <a:r>
              <a:rPr lang="en-US" sz="1600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55</a:t>
            </a:r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Studies (26/07/2012):</a:t>
            </a:r>
          </a:p>
          <a:p>
            <a:endParaRPr lang="en-US" sz="1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</a:t>
            </a:r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80/20 </a:t>
            </a:r>
          </a:p>
          <a:p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Vmesh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=390 V </a:t>
            </a:r>
          </a:p>
          <a:p>
            <a:r>
              <a:rPr lang="en-US" sz="1600" b="1" i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Vdrift</a:t>
            </a:r>
            <a:r>
              <a:rPr lang="en-US" sz="1600" b="1" i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=3000 V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4" y="4077072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Non-sensitive (~ 1.5 mm)</a:t>
            </a:r>
          </a:p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areas between chips</a:t>
            </a:r>
            <a:endParaRPr lang="en-US" b="1" dirty="0" smtClean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  <a:sym typeface="Wingdings" pitchFamily="2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3528" y="270892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1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91880" y="2636912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4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91880" y="134076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5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3528" y="1340768"/>
            <a:ext cx="7793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8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57"/>
          <p:cNvSpPr>
            <a:spLocks noChangeArrowheads="1"/>
          </p:cNvSpPr>
          <p:nvPr/>
        </p:nvSpPr>
        <p:spPr bwMode="auto">
          <a:xfrm>
            <a:off x="1475656" y="44450"/>
            <a:ext cx="6192688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" name="WordArt 1058"/>
          <p:cNvSpPr>
            <a:spLocks noChangeArrowheads="1" noChangeShapeType="1" noTextEdit="1"/>
          </p:cNvSpPr>
          <p:nvPr/>
        </p:nvSpPr>
        <p:spPr bwMode="auto">
          <a:xfrm>
            <a:off x="1763688" y="116632"/>
            <a:ext cx="5544616" cy="33265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Uniformity of the Response (II)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21895" y="3933056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Non-sensitive (~ 1.5 mm)</a:t>
            </a:r>
          </a:p>
          <a:p>
            <a:pPr algn="ctr"/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areas between chips: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43608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6000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1734" y="548680"/>
            <a:ext cx="2584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8000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3789040"/>
            <a:ext cx="2688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THRESHOLD = 10000 COUNTS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 descr="Level_60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008" y="908720"/>
            <a:ext cx="4427984" cy="2760426"/>
          </a:xfrm>
          <a:prstGeom prst="rect">
            <a:avLst/>
          </a:prstGeom>
        </p:spPr>
      </p:pic>
      <p:pic>
        <p:nvPicPr>
          <p:cNvPr id="10" name="Picture 9" descr="Level_80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8" y="956606"/>
            <a:ext cx="4499992" cy="2688418"/>
          </a:xfrm>
          <a:prstGeom prst="rect">
            <a:avLst/>
          </a:prstGeom>
        </p:spPr>
      </p:pic>
      <p:pic>
        <p:nvPicPr>
          <p:cNvPr id="11" name="Picture 10" descr="Level_10000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69582"/>
            <a:ext cx="4499992" cy="268841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644008" y="4710043"/>
            <a:ext cx="4322530" cy="203132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More studies required to understand: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if “dead” areas between chips decreases </a:t>
            </a: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with increased drift field;</a:t>
            </a:r>
          </a:p>
          <a:p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“dead” area on the outer edge as a </a:t>
            </a:r>
          </a:p>
          <a:p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function of the guard voltage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60474" y="319931"/>
            <a:ext cx="8640763" cy="642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 	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064096"/>
            <a:ext cx="8047038" cy="50292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83568" y="6309320"/>
            <a:ext cx="7560840" cy="344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90000" tIns="45000" rIns="90000" bIns="45000"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Expected number of primary electrons in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He/</a:t>
            </a:r>
            <a:r>
              <a:rPr lang="en-US" sz="16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Iso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(80/20)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~ 165</a:t>
            </a:r>
            <a:endParaRPr lang="en-US" sz="16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1057"/>
          <p:cNvSpPr>
            <a:spLocks noChangeArrowheads="1"/>
          </p:cNvSpPr>
          <p:nvPr/>
        </p:nvSpPr>
        <p:spPr bwMode="auto">
          <a:xfrm>
            <a:off x="1547664" y="44450"/>
            <a:ext cx="640871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WordArt 1058"/>
          <p:cNvSpPr>
            <a:spLocks noChangeArrowheads="1" noChangeShapeType="1" noTextEdit="1"/>
          </p:cNvSpPr>
          <p:nvPr/>
        </p:nvSpPr>
        <p:spPr bwMode="auto">
          <a:xfrm>
            <a:off x="1763688" y="44624"/>
            <a:ext cx="5904656" cy="4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Cluster Size Distribution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5536" y="611396"/>
            <a:ext cx="8544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Single electron sensitivity is very high for all (but 1 and 4) chips</a:t>
            </a:r>
            <a:endParaRPr lang="fr-F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>
            <a:spLocks noChangeArrowheads="1"/>
          </p:cNvSpPr>
          <p:nvPr/>
        </p:nvSpPr>
        <p:spPr bwMode="auto">
          <a:xfrm>
            <a:off x="258638" y="247923"/>
            <a:ext cx="8640763" cy="642143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0" tIns="28080" rIns="0" bIns="0" anchor="ctr"/>
          <a:lstStyle/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>
                <a:solidFill>
                  <a:srgbClr val="000000"/>
                </a:solidFill>
              </a:rPr>
              <a:t> 	</a:t>
            </a:r>
          </a:p>
          <a:p>
            <a:pPr algn="ctr"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320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496" y="1988840"/>
            <a:ext cx="6573819" cy="3816424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graphicFrame>
        <p:nvGraphicFramePr>
          <p:cNvPr id="7" name="Group 3"/>
          <p:cNvGraphicFramePr>
            <a:graphicFrameLocks noGrp="1"/>
          </p:cNvGraphicFramePr>
          <p:nvPr/>
        </p:nvGraphicFramePr>
        <p:xfrm>
          <a:off x="6588224" y="2438326"/>
          <a:ext cx="2487712" cy="3366938"/>
        </p:xfrm>
        <a:graphic>
          <a:graphicData uri="http://schemas.openxmlformats.org/drawingml/2006/table">
            <a:tbl>
              <a:tblPr/>
              <a:tblGrid>
                <a:gridCol w="1244633"/>
                <a:gridCol w="1243079"/>
              </a:tblGrid>
              <a:tr h="50790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Chip number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Threshold level 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3B3B3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1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337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2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335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340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4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335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5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6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327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7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330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CC"/>
                    </a:solidFill>
                  </a:tcPr>
                </a:tc>
              </a:tr>
              <a:tr h="341557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8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81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tabLst>
                          <a:tab pos="0" algn="l"/>
                          <a:tab pos="457200" algn="l"/>
                          <a:tab pos="914400" algn="l"/>
                          <a:tab pos="1371600" algn="l"/>
                          <a:tab pos="1828800" algn="l"/>
                          <a:tab pos="2286000" algn="l"/>
                          <a:tab pos="2743200" algn="l"/>
                          <a:tab pos="3200400" algn="l"/>
                          <a:tab pos="3657600" algn="l"/>
                          <a:tab pos="4114800" algn="l"/>
                          <a:tab pos="4572000" algn="l"/>
                          <a:tab pos="5029200" algn="l"/>
                          <a:tab pos="5486400" algn="l"/>
                          <a:tab pos="5943600" algn="l"/>
                          <a:tab pos="6400800" algn="l"/>
                          <a:tab pos="6858000" algn="l"/>
                          <a:tab pos="7315200" algn="l"/>
                          <a:tab pos="7772400" algn="l"/>
                          <a:tab pos="8229600" algn="l"/>
                          <a:tab pos="8686800" algn="l"/>
                          <a:tab pos="9144000" algn="l"/>
                        </a:tabLst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Verdana" pitchFamily="34" charset="0"/>
                          <a:ea typeface="Verdana" pitchFamily="34" charset="0"/>
                          <a:cs typeface="Verdana" pitchFamily="34" charset="0"/>
                        </a:rPr>
                        <a:t>320</a:t>
                      </a:r>
                    </a:p>
                  </a:txBody>
                  <a:tcPr marL="90000" marR="90000" marT="135252" marB="4680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E6E6"/>
                    </a:solidFill>
                  </a:tcPr>
                </a:tc>
              </a:tr>
            </a:tbl>
          </a:graphicData>
        </a:graphic>
      </p:graphicFrame>
      <p:sp>
        <p:nvSpPr>
          <p:cNvPr id="8" name="Rectangle 1057"/>
          <p:cNvSpPr>
            <a:spLocks noChangeArrowheads="1"/>
          </p:cNvSpPr>
          <p:nvPr/>
        </p:nvSpPr>
        <p:spPr bwMode="auto">
          <a:xfrm>
            <a:off x="1547664" y="44450"/>
            <a:ext cx="6408712" cy="5048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WordArt 1058"/>
          <p:cNvSpPr>
            <a:spLocks noChangeArrowheads="1" noChangeShapeType="1" noTextEdit="1"/>
          </p:cNvSpPr>
          <p:nvPr/>
        </p:nvSpPr>
        <p:spPr bwMode="auto">
          <a:xfrm>
            <a:off x="1979712" y="44624"/>
            <a:ext cx="5472608" cy="44928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400" kern="10" dirty="0" err="1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Octopuce</a:t>
            </a:r>
            <a:r>
              <a:rPr lang="en-US" sz="2400" kern="10" dirty="0" smtClean="0">
                <a:ln w="12700">
                  <a:solidFill>
                    <a:srgbClr val="3333CC"/>
                  </a:solidFill>
                  <a:round/>
                  <a:headEnd/>
                  <a:tailEnd/>
                </a:ln>
                <a:solidFill>
                  <a:srgbClr val="B2B2B2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Arial"/>
                <a:cs typeface="Arial"/>
              </a:rPr>
              <a:t>: Total Cluster Charge </a:t>
            </a:r>
            <a:endParaRPr lang="fr-FR" sz="2400" kern="10" dirty="0">
              <a:ln w="12700">
                <a:solidFill>
                  <a:srgbClr val="3333CC"/>
                </a:solidFill>
                <a:round/>
                <a:headEnd/>
                <a:tailEnd/>
              </a:ln>
              <a:solidFill>
                <a:srgbClr val="B2B2B2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827" y="6093296"/>
            <a:ext cx="89880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Some differences in amplification gaps between different chips are seen by microscope</a:t>
            </a:r>
          </a:p>
          <a:p>
            <a:pPr algn="ctr"/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(studies are not conclusive, might come from different thickness of the glue under the chips)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620688"/>
            <a:ext cx="8443722" cy="120032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Chips 1 and 4 have a lower response (same trend as for the cluster size distribution)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  <a:sym typeface="Wingdings" pitchFamily="2" charset="2"/>
              </a:rPr>
              <a:t></a:t>
            </a:r>
          </a:p>
          <a:p>
            <a:endParaRPr lang="en-US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</a:t>
            </a:r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Difference in amplification gap</a:t>
            </a:r>
          </a:p>
          <a:p>
            <a:pPr>
              <a:buFont typeface="Wingdings" pitchFamily="2" charset="2"/>
              <a:buChar char="Ø"/>
            </a:pP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Verdana" pitchFamily="34" charset="0"/>
                <a:cs typeface="Verdana" pitchFamily="34" charset="0"/>
              </a:rPr>
              <a:t> Difference in threshold (too big to explain differences between 1 &amp;4 and others)</a:t>
            </a:r>
            <a:endParaRPr lang="fr-FR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Verdana" pitchFamily="34" charset="0"/>
              <a:cs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9551" y="2051556"/>
            <a:ext cx="1960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equalization:</a:t>
            </a:r>
            <a:endParaRPr lang="fr-FR" b="1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1344</Words>
  <Application>Microsoft Office PowerPoint</Application>
  <PresentationFormat>Affichage à l'écran (4:3)</PresentationFormat>
  <Paragraphs>259</Paragraphs>
  <Slides>24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25" baseType="lpstr"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CEA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mtitov</dc:creator>
  <cp:lastModifiedBy>ATTIE David</cp:lastModifiedBy>
  <cp:revision>133</cp:revision>
  <dcterms:created xsi:type="dcterms:W3CDTF">2012-10-20T12:56:53Z</dcterms:created>
  <dcterms:modified xsi:type="dcterms:W3CDTF">2012-10-25T05:41:49Z</dcterms:modified>
</cp:coreProperties>
</file>