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6" r:id="rId10"/>
    <p:sldId id="267" r:id="rId11"/>
    <p:sldId id="268" r:id="rId12"/>
    <p:sldId id="275" r:id="rId13"/>
    <p:sldId id="274" r:id="rId14"/>
    <p:sldId id="273" r:id="rId15"/>
    <p:sldId id="264" r:id="rId16"/>
    <p:sldId id="269" r:id="rId17"/>
    <p:sldId id="272" r:id="rId18"/>
    <p:sldId id="276" r:id="rId19"/>
    <p:sldId id="271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8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D5E63-9E53-4E8E-8D09-CFC70F2636EF}" type="datetimeFigureOut">
              <a:rPr lang="fr-FR" smtClean="0"/>
              <a:t>24/10/2012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88F7F-1BBD-497A-8738-90126F9E7E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58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48CBC0B-C663-41E3-9A1D-05F2698253F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8CBC0B-C663-41E3-9A1D-05F2698253F3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Results of a beam test of a Large </a:t>
            </a:r>
            <a:br>
              <a:rPr lang="en-US" sz="3200" dirty="0" smtClean="0"/>
            </a:br>
            <a:r>
              <a:rPr lang="en-US" sz="3200" dirty="0" err="1" smtClean="0"/>
              <a:t>Micromegas</a:t>
            </a:r>
            <a:r>
              <a:rPr lang="en-US" sz="3200" dirty="0" smtClean="0"/>
              <a:t> TPC prototype </a:t>
            </a:r>
            <a:br>
              <a:rPr lang="en-US" sz="3200" dirty="0" smtClean="0"/>
            </a:br>
            <a:r>
              <a:rPr lang="en-US" sz="3200" dirty="0" smtClean="0"/>
              <a:t>with 6 modules</a:t>
            </a:r>
            <a:endParaRPr lang="fr-FR" sz="3200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825" y="4293096"/>
            <a:ext cx="16414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467544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LCWS12 Arlington</a:t>
            </a:r>
          </a:p>
          <a:p>
            <a:r>
              <a:rPr lang="fr-FR" dirty="0" err="1" smtClean="0"/>
              <a:t>October</a:t>
            </a:r>
            <a:r>
              <a:rPr lang="fr-FR" dirty="0" smtClean="0"/>
              <a:t> 22-26, 2012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63688" y="5446965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D. </a:t>
            </a:r>
            <a:r>
              <a:rPr lang="fr-FR" dirty="0" err="1"/>
              <a:t>Attié</a:t>
            </a:r>
            <a:r>
              <a:rPr lang="fr-FR" dirty="0"/>
              <a:t>, P. </a:t>
            </a:r>
            <a:r>
              <a:rPr lang="fr-FR" dirty="0" smtClean="0"/>
              <a:t>Colas, M</a:t>
            </a:r>
            <a:r>
              <a:rPr lang="fr-FR" dirty="0"/>
              <a:t>. Dixit, P. Hayman, </a:t>
            </a:r>
            <a:r>
              <a:rPr lang="fr-FR" dirty="0" smtClean="0"/>
              <a:t>T</a:t>
            </a:r>
            <a:r>
              <a:rPr lang="fr-FR" dirty="0"/>
              <a:t>. </a:t>
            </a:r>
            <a:r>
              <a:rPr lang="fr-FR" dirty="0" err="1"/>
              <a:t>Maerschalk</a:t>
            </a:r>
            <a:r>
              <a:rPr lang="fr-FR" dirty="0"/>
              <a:t>, A. Robichaud, </a:t>
            </a:r>
            <a:r>
              <a:rPr lang="fr-FR" dirty="0" smtClean="0"/>
              <a:t> J</a:t>
            </a:r>
            <a:r>
              <a:rPr lang="fr-FR" dirty="0"/>
              <a:t>. </a:t>
            </a:r>
            <a:r>
              <a:rPr lang="fr-FR" dirty="0" smtClean="0"/>
              <a:t>Timmermans,</a:t>
            </a:r>
            <a:r>
              <a:rPr lang="fr-FR" dirty="0"/>
              <a:t> W. Wang</a:t>
            </a:r>
          </a:p>
        </p:txBody>
      </p:sp>
      <p:pic>
        <p:nvPicPr>
          <p:cNvPr id="10" name="Picture 2" descr="D:\CU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34" y="492085"/>
            <a:ext cx="164306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http://code.ulb.ac.be/mdc2010/files/images/logo_ul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504979"/>
            <a:ext cx="864095" cy="47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http://eu-datagrid.web.cern.ch/eu-datagrid/images/logo_nikhef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23561"/>
            <a:ext cx="864096" cy="45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Paul\courier\CEA_Saclay_logotyp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2609"/>
            <a:ext cx="838287" cy="79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4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712" y="188640"/>
            <a:ext cx="4081248" cy="922114"/>
          </a:xfrm>
        </p:spPr>
        <p:txBody>
          <a:bodyPr/>
          <a:lstStyle/>
          <a:p>
            <a:r>
              <a:rPr lang="fr-FR" dirty="0" smtClean="0"/>
              <a:t>Crack scan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3894758" cy="378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683568" y="3602028"/>
            <a:ext cx="1080120" cy="432048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339752" y="3933056"/>
            <a:ext cx="1080120" cy="432048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107504" y="3861048"/>
            <a:ext cx="504056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07504" y="106551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Study</a:t>
            </a:r>
            <a:r>
              <a:rPr lang="fr-FR" dirty="0" smtClean="0"/>
              <a:t> the hit reconstruction </a:t>
            </a:r>
            <a:r>
              <a:rPr lang="fr-FR" dirty="0" err="1" smtClean="0"/>
              <a:t>efficiency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or </a:t>
            </a:r>
            <a:r>
              <a:rPr lang="fr-FR" dirty="0" err="1" smtClean="0"/>
              <a:t>near</a:t>
            </a:r>
            <a:r>
              <a:rPr lang="fr-FR" dirty="0" smtClean="0"/>
              <a:t> the crack: </a:t>
            </a:r>
            <a:r>
              <a:rPr lang="fr-FR" dirty="0" err="1" smtClean="0"/>
              <a:t>take</a:t>
            </a:r>
            <a:r>
              <a:rPr lang="fr-FR" dirty="0" smtClean="0"/>
              <a:t> data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, </a:t>
            </a:r>
            <a:r>
              <a:rPr lang="fr-FR" dirty="0" err="1" smtClean="0"/>
              <a:t>moving</a:t>
            </a:r>
            <a:r>
              <a:rPr lang="fr-FR" dirty="0" smtClean="0"/>
              <a:t> by </a:t>
            </a:r>
            <a:r>
              <a:rPr lang="fr-FR" dirty="0" err="1" smtClean="0"/>
              <a:t>steps</a:t>
            </a:r>
            <a:r>
              <a:rPr lang="fr-FR" dirty="0" smtClean="0"/>
              <a:t> of 2mm</a:t>
            </a:r>
            <a:endParaRPr lang="fr-FR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72" y="3068960"/>
            <a:ext cx="350398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995936" y="350100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Beam</a:t>
            </a:r>
            <a:r>
              <a:rPr lang="fr-FR" dirty="0" smtClean="0"/>
              <a:t> direction</a:t>
            </a:r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84" y="516000"/>
            <a:ext cx="3552172" cy="240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084168" y="539388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Outside</a:t>
            </a:r>
            <a:r>
              <a:rPr lang="fr-FR" dirty="0" smtClean="0"/>
              <a:t> crack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228184" y="3068960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In crack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5949280"/>
            <a:ext cx="173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Upper</a:t>
            </a:r>
            <a:r>
              <a:rPr lang="fr-FR" dirty="0" smtClean="0"/>
              <a:t> crack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555776" y="5949280"/>
            <a:ext cx="173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Lower</a:t>
            </a:r>
            <a:r>
              <a:rPr lang="fr-FR" dirty="0" smtClean="0"/>
              <a:t> crack</a:t>
            </a:r>
            <a:endParaRPr lang="fr-FR" dirty="0"/>
          </a:p>
        </p:txBody>
      </p:sp>
      <p:cxnSp>
        <p:nvCxnSpPr>
          <p:cNvPr id="18" name="Connecteur droit avec flèche 17"/>
          <p:cNvCxnSpPr>
            <a:endCxn id="3" idx="3"/>
          </p:cNvCxnSpPr>
          <p:nvPr/>
        </p:nvCxnSpPr>
        <p:spPr>
          <a:xfrm flipV="1">
            <a:off x="611560" y="3970804"/>
            <a:ext cx="230188" cy="19447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3073996" y="4364542"/>
            <a:ext cx="201860" cy="15847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436096" y="54452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Padrow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(3x24=72)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076056" y="59492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Hits </a:t>
            </a:r>
            <a:r>
              <a:rPr lang="fr-FR" dirty="0" err="1" smtClean="0"/>
              <a:t>with</a:t>
            </a:r>
            <a:r>
              <a:rPr lang="fr-FR" dirty="0" smtClean="0"/>
              <a:t> ADC&gt;150, 1-track </a:t>
            </a:r>
            <a:r>
              <a:rPr lang="fr-FR" dirty="0" err="1" smtClean="0"/>
              <a:t>evts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3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Crack scan</a:t>
            </a:r>
            <a:endParaRPr lang="fr-FR" dirty="0"/>
          </a:p>
        </p:txBody>
      </p:sp>
      <p:pic>
        <p:nvPicPr>
          <p:cNvPr id="2053" name="Picture 5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85900"/>
            <a:ext cx="4158883" cy="280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image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95" y="1470818"/>
            <a:ext cx="4440385" cy="282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75856" y="44371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Number</a:t>
            </a:r>
            <a:r>
              <a:rPr lang="fr-FR" dirty="0" smtClean="0"/>
              <a:t> of hits vs x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979712" y="508518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Effect</a:t>
            </a:r>
            <a:r>
              <a:rPr lang="fr-FR" dirty="0" smtClean="0"/>
              <a:t> of cracks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felt</a:t>
            </a:r>
            <a:r>
              <a:rPr lang="fr-FR" dirty="0" smtClean="0"/>
              <a:t> in an area ~1cm </a:t>
            </a:r>
            <a:r>
              <a:rPr lang="fr-FR" dirty="0" err="1" smtClean="0"/>
              <a:t>around</a:t>
            </a:r>
            <a:r>
              <a:rPr lang="fr-FR" dirty="0" smtClean="0"/>
              <a:t>. </a:t>
            </a:r>
          </a:p>
          <a:p>
            <a:r>
              <a:rPr lang="fr-FR" dirty="0" smtClean="0"/>
              <a:t>In the </a:t>
            </a:r>
            <a:r>
              <a:rPr lang="fr-FR" dirty="0" err="1" smtClean="0"/>
              <a:t>worst</a:t>
            </a:r>
            <a:r>
              <a:rPr lang="fr-FR" dirty="0" smtClean="0"/>
              <a:t> case, 50% of the hits are </a:t>
            </a:r>
            <a:r>
              <a:rPr lang="fr-FR" dirty="0" err="1" smtClean="0"/>
              <a:t>lost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2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Brute force </a:t>
            </a:r>
            <a:r>
              <a:rPr lang="fr-FR" dirty="0" err="1" smtClean="0"/>
              <a:t>alignment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12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76846"/>
            <a:ext cx="4474271" cy="316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1401"/>
            <a:ext cx="4391116" cy="318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915816" y="465313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ROW NUMBER : 3x24 = 72</a:t>
            </a:r>
          </a:p>
          <a:p>
            <a:r>
              <a:rPr lang="fr-FR" dirty="0" err="1" smtClean="0"/>
              <a:t>Displacement</a:t>
            </a:r>
            <a:r>
              <a:rPr lang="fr-FR" dirty="0" smtClean="0"/>
              <a:t> in mm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4855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13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12750"/>
            <a:ext cx="8540750" cy="60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570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14</a:t>
            </a:fld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12750"/>
            <a:ext cx="8540750" cy="60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0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308" y="1251401"/>
            <a:ext cx="436718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dirty="0" err="1" smtClean="0"/>
              <a:t>Alignment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1224" y="4612486"/>
            <a:ext cx="4206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Fitted</a:t>
            </a:r>
            <a:r>
              <a:rPr lang="fr-FR" dirty="0" smtClean="0"/>
              <a:t> </a:t>
            </a:r>
            <a:r>
              <a:rPr lang="fr-FR" dirty="0" err="1" smtClean="0"/>
              <a:t>displacement</a:t>
            </a:r>
            <a:r>
              <a:rPr lang="fr-FR" dirty="0" smtClean="0"/>
              <a:t> : </a:t>
            </a:r>
          </a:p>
          <a:p>
            <a:r>
              <a:rPr lang="fr-FR" dirty="0" smtClean="0"/>
              <a:t>Rotation :</a:t>
            </a:r>
          </a:p>
          <a:p>
            <a:r>
              <a:rPr lang="fr-FR" dirty="0" err="1">
                <a:latin typeface="Symbol" pitchFamily="18" charset="2"/>
              </a:rPr>
              <a:t>d</a:t>
            </a:r>
            <a:r>
              <a:rPr lang="fr-FR" dirty="0" err="1" smtClean="0">
                <a:latin typeface="Symbol" pitchFamily="18" charset="2"/>
              </a:rPr>
              <a:t>f</a:t>
            </a:r>
            <a:r>
              <a:rPr lang="fr-FR" dirty="0" smtClean="0"/>
              <a:t> = -1.7 </a:t>
            </a:r>
            <a:r>
              <a:rPr lang="fr-FR" dirty="0" err="1" smtClean="0"/>
              <a:t>mrad</a:t>
            </a:r>
            <a:r>
              <a:rPr lang="fr-FR" dirty="0" smtClean="0"/>
              <a:t>,  3.7 </a:t>
            </a:r>
            <a:r>
              <a:rPr lang="fr-FR" dirty="0" err="1" smtClean="0"/>
              <a:t>mrad</a:t>
            </a:r>
            <a:r>
              <a:rPr lang="fr-FR" dirty="0" smtClean="0"/>
              <a:t> and 8.4 </a:t>
            </a:r>
            <a:r>
              <a:rPr lang="fr-FR" dirty="0" err="1" smtClean="0"/>
              <a:t>mrad</a:t>
            </a:r>
            <a:endParaRPr lang="fr-FR" dirty="0" smtClean="0"/>
          </a:p>
          <a:p>
            <a:r>
              <a:rPr lang="fr-FR" dirty="0" smtClean="0"/>
              <a:t>Translation:</a:t>
            </a:r>
          </a:p>
          <a:p>
            <a:r>
              <a:rPr lang="fr-FR" dirty="0">
                <a:latin typeface="Symbol" pitchFamily="18" charset="2"/>
              </a:rPr>
              <a:t>d</a:t>
            </a:r>
            <a:r>
              <a:rPr lang="fr-FR" dirty="0" smtClean="0"/>
              <a:t>x = -54 µm,  180 µm and 278 µm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88023" y="4797152"/>
            <a:ext cx="4154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r>
              <a:rPr lang="fr-FR" dirty="0" smtClean="0"/>
              <a:t> :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distortions</a:t>
            </a:r>
            <a:r>
              <a:rPr lang="fr-FR" dirty="0" smtClean="0"/>
              <a:t> </a:t>
            </a:r>
            <a:r>
              <a:rPr lang="fr-FR" dirty="0" err="1" smtClean="0"/>
              <a:t>remain</a:t>
            </a:r>
            <a:r>
              <a:rPr lang="fr-FR" dirty="0" smtClean="0"/>
              <a:t> (</a:t>
            </a:r>
            <a:r>
              <a:rPr lang="fr-FR" dirty="0" err="1" smtClean="0"/>
              <a:t>probably</a:t>
            </a:r>
            <a:r>
              <a:rPr lang="fr-FR" dirty="0" smtClean="0"/>
              <a:t> </a:t>
            </a:r>
            <a:r>
              <a:rPr lang="fr-FR" dirty="0" err="1" smtClean="0"/>
              <a:t>ExB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smtClean="0"/>
              <a:t>Maximum </a:t>
            </a:r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distortions</a:t>
            </a:r>
            <a:r>
              <a:rPr lang="fr-FR" dirty="0" smtClean="0"/>
              <a:t> 400µm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15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51401"/>
            <a:ext cx="4391116" cy="318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956376" y="8994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Z=10cm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7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On-</a:t>
            </a:r>
            <a:r>
              <a:rPr lang="fr-FR" sz="3200" dirty="0" err="1" smtClean="0"/>
              <a:t>going</a:t>
            </a:r>
            <a:r>
              <a:rPr lang="fr-FR" sz="3200" dirty="0" smtClean="0"/>
              <a:t> </a:t>
            </a:r>
            <a:r>
              <a:rPr lang="fr-FR" sz="3200" dirty="0" err="1" smtClean="0"/>
              <a:t>electronics</a:t>
            </a:r>
            <a:r>
              <a:rPr lang="fr-FR" sz="3200" dirty="0" smtClean="0"/>
              <a:t> </a:t>
            </a:r>
            <a:r>
              <a:rPr lang="fr-FR" sz="3200" dirty="0" err="1" smtClean="0"/>
              <a:t>developments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484784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GdSP</a:t>
            </a:r>
            <a:r>
              <a:rPr lang="fr-FR" dirty="0" smtClean="0"/>
              <a:t> : </a:t>
            </a:r>
            <a:r>
              <a:rPr lang="fr-FR" dirty="0" err="1" smtClean="0"/>
              <a:t>gaseous</a:t>
            </a:r>
            <a:r>
              <a:rPr lang="fr-FR" dirty="0" smtClean="0"/>
              <a:t> detector signal </a:t>
            </a:r>
            <a:r>
              <a:rPr lang="fr-FR" dirty="0" err="1" smtClean="0"/>
              <a:t>processing</a:t>
            </a:r>
            <a:r>
              <a:rPr lang="fr-FR" dirty="0" smtClean="0"/>
              <a:t> (or Go digital as </a:t>
            </a:r>
            <a:r>
              <a:rPr lang="fr-FR" dirty="0" err="1" smtClean="0"/>
              <a:t>Soon</a:t>
            </a:r>
            <a:r>
              <a:rPr lang="fr-FR" dirty="0" smtClean="0"/>
              <a:t> as Possible)</a:t>
            </a:r>
          </a:p>
          <a:p>
            <a:r>
              <a:rPr lang="fr-FR" dirty="0" smtClean="0"/>
              <a:t>CERN-</a:t>
            </a:r>
            <a:r>
              <a:rPr lang="fr-FR" dirty="0" err="1" smtClean="0"/>
              <a:t>based</a:t>
            </a:r>
            <a:r>
              <a:rPr lang="fr-FR" dirty="0" smtClean="0"/>
              <a:t> collaboration lead by Paul </a:t>
            </a:r>
            <a:r>
              <a:rPr lang="fr-FR" dirty="0" err="1" smtClean="0"/>
              <a:t>Aspell</a:t>
            </a:r>
            <a:r>
              <a:rPr lang="fr-FR" dirty="0" smtClean="0"/>
              <a:t>, </a:t>
            </a:r>
            <a:r>
              <a:rPr lang="fr-FR" dirty="0" err="1" smtClean="0"/>
              <a:t>including</a:t>
            </a:r>
            <a:r>
              <a:rPr lang="fr-FR" dirty="0" smtClean="0"/>
              <a:t> Saclay: F. Guilloux and E. Delagnes, </a:t>
            </a:r>
            <a:r>
              <a:rPr lang="fr-FR" dirty="0" err="1" smtClean="0"/>
              <a:t>continuing</a:t>
            </a:r>
            <a:r>
              <a:rPr lang="fr-FR" dirty="0" smtClean="0"/>
              <a:t> S-ALTRO </a:t>
            </a:r>
            <a:r>
              <a:rPr lang="fr-FR" dirty="0" err="1" smtClean="0"/>
              <a:t>evolution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Common </a:t>
            </a:r>
            <a:r>
              <a:rPr lang="fr-FR" dirty="0" err="1" smtClean="0"/>
              <a:t>development</a:t>
            </a:r>
            <a:r>
              <a:rPr lang="fr-FR" dirty="0" smtClean="0"/>
              <a:t> for CMS GEM µ-</a:t>
            </a:r>
            <a:r>
              <a:rPr lang="fr-FR" dirty="0" err="1" smtClean="0"/>
              <a:t>chambers</a:t>
            </a:r>
            <a:r>
              <a:rPr lang="fr-FR" dirty="0" smtClean="0"/>
              <a:t> and LC TPC. </a:t>
            </a:r>
            <a:r>
              <a:rPr lang="fr-FR" dirty="0" err="1" smtClean="0"/>
              <a:t>Recently</a:t>
            </a:r>
            <a:r>
              <a:rPr lang="fr-FR" dirty="0" smtClean="0"/>
              <a:t> </a:t>
            </a:r>
            <a:r>
              <a:rPr lang="fr-FR" dirty="0" err="1" smtClean="0"/>
              <a:t>considering</a:t>
            </a:r>
            <a:r>
              <a:rPr lang="fr-FR" dirty="0" smtClean="0"/>
              <a:t> ALICE upgrade (GEM TPC and µ </a:t>
            </a:r>
            <a:r>
              <a:rPr lang="fr-FR" dirty="0" err="1" smtClean="0"/>
              <a:t>chambers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r>
              <a:rPr lang="fr-FR" dirty="0" smtClean="0"/>
              <a:t>Main </a:t>
            </a:r>
            <a:r>
              <a:rPr lang="fr-FR" dirty="0" err="1" smtClean="0"/>
              <a:t>developments</a:t>
            </a:r>
            <a:r>
              <a:rPr lang="fr-FR" dirty="0" smtClean="0"/>
              <a:t> : 130 nm </a:t>
            </a:r>
            <a:r>
              <a:rPr lang="fr-FR" dirty="0" err="1" smtClean="0"/>
              <a:t>technology</a:t>
            </a:r>
            <a:r>
              <a:rPr lang="fr-FR" dirty="0" smtClean="0"/>
              <a:t>, 64 or 128 </a:t>
            </a:r>
            <a:r>
              <a:rPr lang="fr-FR" dirty="0" err="1" smtClean="0"/>
              <a:t>channels</a:t>
            </a:r>
            <a:r>
              <a:rPr lang="fr-FR" dirty="0" smtClean="0"/>
              <a:t>, </a:t>
            </a:r>
            <a:r>
              <a:rPr lang="fr-FR" dirty="0" err="1" smtClean="0"/>
              <a:t>low</a:t>
            </a:r>
            <a:r>
              <a:rPr lang="fr-FR" dirty="0" smtClean="0"/>
              <a:t> noise and ultra-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consumption</a:t>
            </a:r>
            <a:r>
              <a:rPr lang="fr-FR" dirty="0" smtClean="0"/>
              <a:t>, </a:t>
            </a:r>
            <a:r>
              <a:rPr lang="fr-FR" dirty="0" err="1" smtClean="0"/>
              <a:t>many</a:t>
            </a:r>
            <a:r>
              <a:rPr lang="fr-FR" dirty="0" smtClean="0"/>
              <a:t> power </a:t>
            </a:r>
            <a:r>
              <a:rPr lang="fr-FR" dirty="0" err="1" smtClean="0"/>
              <a:t>domains</a:t>
            </a:r>
            <a:r>
              <a:rPr lang="fr-FR" dirty="0" smtClean="0"/>
              <a:t> to </a:t>
            </a:r>
            <a:r>
              <a:rPr lang="fr-FR" dirty="0" err="1" smtClean="0"/>
              <a:t>ease</a:t>
            </a:r>
            <a:r>
              <a:rPr lang="fr-FR" dirty="0" smtClean="0"/>
              <a:t> power </a:t>
            </a:r>
            <a:r>
              <a:rPr lang="fr-FR" dirty="0" err="1" smtClean="0"/>
              <a:t>switching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First Si test </a:t>
            </a:r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submitted</a:t>
            </a:r>
            <a:r>
              <a:rPr lang="fr-FR" dirty="0" smtClean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February</a:t>
            </a:r>
            <a:r>
              <a:rPr lang="fr-FR" dirty="0" smtClean="0"/>
              <a:t> 2013 (AIDA)</a:t>
            </a:r>
          </a:p>
          <a:p>
            <a:endParaRPr lang="fr-FR" dirty="0"/>
          </a:p>
          <a:p>
            <a:r>
              <a:rPr lang="fr-FR" b="1" dirty="0" smtClean="0"/>
              <a:t>Goals for the FE</a:t>
            </a:r>
            <a:r>
              <a:rPr lang="fr-FR" dirty="0" smtClean="0"/>
              <a:t>: for 10 pF detector capacitance and 100 ns </a:t>
            </a:r>
            <a:r>
              <a:rPr lang="fr-FR" dirty="0" err="1" smtClean="0"/>
              <a:t>peaking</a:t>
            </a:r>
            <a:r>
              <a:rPr lang="fr-FR" dirty="0" smtClean="0"/>
              <a:t> time ENC&lt;900 e- and power &lt; 1mW/</a:t>
            </a:r>
            <a:r>
              <a:rPr lang="fr-FR" dirty="0" err="1" smtClean="0"/>
              <a:t>ch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24/10/2012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9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Front </a:t>
            </a:r>
            <a:r>
              <a:rPr lang="en-US" b="1" dirty="0">
                <a:solidFill>
                  <a:srgbClr val="0070C0"/>
                </a:solidFill>
              </a:rPr>
              <a:t>End specifications</a:t>
            </a:r>
            <a:endParaRPr lang="fr-FR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Tabl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688992"/>
              </p:ext>
            </p:extLst>
          </p:nvPr>
        </p:nvGraphicFramePr>
        <p:xfrm>
          <a:off x="1274032" y="1216025"/>
          <a:ext cx="7114392" cy="2169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598"/>
                <a:gridCol w="1778598"/>
                <a:gridCol w="1778598"/>
                <a:gridCol w="1778598"/>
              </a:tblGrid>
              <a:tr h="401713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Parameter</a:t>
                      </a:r>
                      <a:endParaRPr lang="en-US" sz="1400" b="1" noProof="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VFAT2 </a:t>
                      </a:r>
                    </a:p>
                    <a:p>
                      <a:pPr algn="ctr"/>
                      <a:r>
                        <a:rPr lang="en-US" sz="1400" noProof="0" dirty="0" smtClean="0"/>
                        <a:t>(IBM 0.25)</a:t>
                      </a:r>
                      <a:endParaRPr lang="en-US" sz="1400" b="1" noProof="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SALTRO </a:t>
                      </a:r>
                    </a:p>
                    <a:p>
                      <a:pPr algn="ctr"/>
                      <a:r>
                        <a:rPr lang="en-US" sz="1400" noProof="0" dirty="0" smtClean="0"/>
                        <a:t>(IBM 0.13)</a:t>
                      </a:r>
                      <a:endParaRPr lang="en-US" sz="1400" b="1" noProof="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VFAT3 / </a:t>
                      </a:r>
                      <a:r>
                        <a:rPr lang="en-US" sz="1400" noProof="0" dirty="0" err="1" smtClean="0"/>
                        <a:t>GdSP</a:t>
                      </a:r>
                      <a:endParaRPr lang="en-US" sz="1400" noProof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(IBM 0.13)</a:t>
                      </a:r>
                      <a:endParaRPr lang="en-US" sz="1400" b="1" noProof="0" dirty="0" smtClean="0"/>
                    </a:p>
                  </a:txBody>
                  <a:tcPr marT="45729" marB="45729" anchor="ctr"/>
                </a:tc>
              </a:tr>
              <a:tr h="401713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Linear</a:t>
                      </a:r>
                      <a:r>
                        <a:rPr lang="en-US" sz="1400" b="1" baseline="0" noProof="0" dirty="0" smtClean="0"/>
                        <a:t> range</a:t>
                      </a:r>
                      <a:endParaRPr lang="en-US" sz="1400" b="1" noProof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+- 12fC</a:t>
                      </a:r>
                      <a:endParaRPr lang="en-US" sz="1400" noProof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150fC </a:t>
                      </a:r>
                      <a:endParaRPr lang="en-US" sz="1400" noProof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Max 200fC</a:t>
                      </a:r>
                      <a:endParaRPr lang="en-US" sz="1400" b="1" noProof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T="45729" marB="45729" anchor="ctr"/>
                </a:tc>
              </a:tr>
              <a:tr h="40320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Input capacitance (pF)</a:t>
                      </a:r>
                      <a:endParaRPr lang="en-US" sz="1400" b="1" noProof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20</a:t>
                      </a:r>
                      <a:endParaRPr lang="en-US" sz="1400" noProof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0-20</a:t>
                      </a:r>
                      <a:r>
                        <a:rPr lang="en-US" sz="1400" baseline="0" noProof="0" dirty="0" smtClean="0"/>
                        <a:t> </a:t>
                      </a:r>
                      <a:r>
                        <a:rPr lang="en-US" sz="1400" noProof="0" dirty="0" smtClean="0"/>
                        <a:t> </a:t>
                      </a:r>
                      <a:endParaRPr lang="en-US" sz="1400" noProof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 5 – 10 – 30 – 60 </a:t>
                      </a:r>
                      <a:endParaRPr lang="en-US" sz="1400" noProof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T="45729" marB="45729" anchor="ctr"/>
                </a:tc>
              </a:tr>
              <a:tr h="40320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Noise</a:t>
                      </a:r>
                      <a:endParaRPr lang="en-US" sz="1400" b="1" noProof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~500e-</a:t>
                      </a:r>
                      <a:r>
                        <a:rPr lang="en-US" sz="1400" baseline="0" noProof="0" dirty="0" smtClean="0"/>
                        <a:t> </a:t>
                      </a:r>
                      <a:r>
                        <a:rPr lang="en-US" sz="1400" baseline="0" noProof="0" dirty="0" smtClean="0">
                          <a:sym typeface="Symbol"/>
                        </a:rPr>
                        <a:t></a:t>
                      </a:r>
                      <a:r>
                        <a:rPr lang="en-US" sz="1400" baseline="0" noProof="0" dirty="0" smtClean="0"/>
                        <a:t> 40-60e-/pF</a:t>
                      </a:r>
                    </a:p>
                    <a:p>
                      <a:pPr algn="ctr"/>
                      <a:r>
                        <a:rPr lang="en-US" sz="1400" baseline="0" noProof="0" dirty="0" smtClean="0"/>
                        <a:t>@ 25ns</a:t>
                      </a:r>
                      <a:endParaRPr lang="en-US" sz="1400" noProof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~ 650e- </a:t>
                      </a:r>
                      <a:r>
                        <a:rPr lang="en-US" sz="1400" baseline="0" noProof="0" dirty="0" smtClean="0">
                          <a:sym typeface="Symbol"/>
                        </a:rPr>
                        <a:t></a:t>
                      </a:r>
                      <a:r>
                        <a:rPr lang="en-US" sz="1400" baseline="0" noProof="0" dirty="0" smtClean="0"/>
                        <a:t> 15e-/pF</a:t>
                      </a:r>
                    </a:p>
                    <a:p>
                      <a:pPr algn="ctr"/>
                      <a:r>
                        <a:rPr lang="en-US" sz="1400" baseline="0" noProof="0" dirty="0" smtClean="0"/>
                        <a:t>@ 120ns</a:t>
                      </a:r>
                      <a:endParaRPr lang="en-US" sz="1400" noProof="0" dirty="0" smtClean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noProof="0" dirty="0" smtClean="0"/>
                        <a:t>&lt; </a:t>
                      </a:r>
                      <a:r>
                        <a:rPr lang="en-US" sz="1400" baseline="0" noProof="0" dirty="0" err="1" smtClean="0"/>
                        <a:t>SAltro</a:t>
                      </a:r>
                      <a:r>
                        <a:rPr lang="en-US" sz="1400" baseline="0" noProof="0" dirty="0" smtClean="0"/>
                        <a:t> /VFAT</a:t>
                      </a:r>
                      <a:endParaRPr lang="en-US" sz="1400" noProof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T="45729" marB="45729" anchor="ctr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 rot="16200000">
            <a:off x="426025" y="2318393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/>
              <a:t>From</a:t>
            </a:r>
            <a:r>
              <a:rPr lang="fr-FR" sz="1200" i="1" dirty="0" smtClean="0"/>
              <a:t> Paul </a:t>
            </a:r>
            <a:r>
              <a:rPr lang="fr-FR" sz="1200" i="1" dirty="0" err="1" smtClean="0"/>
              <a:t>Aspell</a:t>
            </a:r>
            <a:endParaRPr lang="fr-FR" sz="1200" i="1" dirty="0"/>
          </a:p>
        </p:txBody>
      </p:sp>
      <p:graphicFrame>
        <p:nvGraphicFramePr>
          <p:cNvPr id="13" name="Tabl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972934"/>
              </p:ext>
            </p:extLst>
          </p:nvPr>
        </p:nvGraphicFramePr>
        <p:xfrm>
          <a:off x="1274032" y="5445224"/>
          <a:ext cx="7042384" cy="919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596"/>
                <a:gridCol w="1760596"/>
                <a:gridCol w="1760596"/>
                <a:gridCol w="1760596"/>
              </a:tblGrid>
              <a:tr h="401713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Parameter</a:t>
                      </a:r>
                      <a:endParaRPr lang="en-US" sz="1400" b="1" noProof="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VFAT2</a:t>
                      </a:r>
                      <a:endParaRPr lang="en-US" sz="1400" b="1" noProof="0" dirty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/>
                        <a:t>SALTRO</a:t>
                      </a:r>
                      <a:endParaRPr lang="en-US" sz="1400" b="1" noProof="0"/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VFAT3 / </a:t>
                      </a:r>
                      <a:r>
                        <a:rPr lang="en-US" sz="1400" noProof="0" dirty="0" err="1" smtClean="0"/>
                        <a:t>GdSP</a:t>
                      </a:r>
                      <a:r>
                        <a:rPr lang="en-US" sz="1400" noProof="0" dirty="0" smtClean="0"/>
                        <a:t> </a:t>
                      </a:r>
                      <a:endParaRPr lang="en-US" sz="1400" b="1" noProof="0" dirty="0"/>
                    </a:p>
                  </a:txBody>
                  <a:tcPr marT="45729" marB="45729" anchor="ctr"/>
                </a:tc>
              </a:tr>
              <a:tr h="518257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Power (</a:t>
                      </a:r>
                      <a:r>
                        <a:rPr lang="en-US" sz="1400" b="1" noProof="0" dirty="0" err="1" smtClean="0"/>
                        <a:t>mW</a:t>
                      </a:r>
                      <a:r>
                        <a:rPr lang="en-US" sz="1400" b="1" noProof="0" dirty="0" smtClean="0"/>
                        <a:t>/channel)</a:t>
                      </a:r>
                      <a:endParaRPr lang="en-US" sz="1400" b="1" noProof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1.5 (IBM 250nm)</a:t>
                      </a:r>
                      <a:endParaRPr lang="en-US" sz="1400" noProof="0" dirty="0"/>
                    </a:p>
                    <a:p>
                      <a:pPr algn="ctr"/>
                      <a:r>
                        <a:rPr lang="en-US" sz="1400" noProof="0" dirty="0" smtClean="0"/>
                        <a:t>(incl. </a:t>
                      </a:r>
                      <a:r>
                        <a:rPr lang="en-US" sz="1400" baseline="0" noProof="0" dirty="0" smtClean="0"/>
                        <a:t> comparator)</a:t>
                      </a:r>
                      <a:endParaRPr lang="en-US" sz="1400" noProof="0" dirty="0" smtClean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10</a:t>
                      </a:r>
                      <a:endParaRPr lang="en-US" sz="1400" noProof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&lt;&lt; 1</a:t>
                      </a:r>
                      <a:endParaRPr lang="en-US" sz="1400" noProof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T="45729" marB="45729" anchor="ctr"/>
                </a:tc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269776" y="3501008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Starting from data measured on ABCN (130nm design by Jan </a:t>
            </a:r>
            <a:r>
              <a:rPr lang="en-US" sz="1600" b="1" i="1" dirty="0" err="1" smtClean="0"/>
              <a:t>Kaplon</a:t>
            </a:r>
            <a:r>
              <a:rPr lang="en-US" sz="1600" b="1" i="1" dirty="0" smtClean="0"/>
              <a:t> for ATLAS SCT): </a:t>
            </a:r>
          </a:p>
          <a:p>
            <a:r>
              <a:rPr lang="en-US" sz="1600" b="1" i="1" dirty="0" smtClean="0"/>
              <a:t>	</a:t>
            </a:r>
            <a:r>
              <a:rPr lang="en-US" sz="1600" i="1" dirty="0" smtClean="0"/>
              <a:t>* 800</a:t>
            </a:r>
            <a:r>
              <a:rPr lang="en-US" sz="1600" i="1" baseline="30000" dirty="0" smtClean="0"/>
              <a:t> </a:t>
            </a:r>
            <a:r>
              <a:rPr lang="en-US" sz="1600" i="1" dirty="0" smtClean="0"/>
              <a:t>e- @ 5pF,  </a:t>
            </a:r>
            <a:r>
              <a:rPr lang="en-US" sz="1600" i="1" dirty="0" err="1" smtClean="0"/>
              <a:t>tp</a:t>
            </a:r>
            <a:r>
              <a:rPr lang="en-US" sz="1600" i="1" dirty="0" smtClean="0"/>
              <a:t>=22ns,  100µW</a:t>
            </a:r>
          </a:p>
          <a:p>
            <a:r>
              <a:rPr lang="en-US" sz="1600" i="1" dirty="0" smtClean="0"/>
              <a:t>	* assuming </a:t>
            </a:r>
            <a:r>
              <a:rPr lang="en-US" sz="1600" i="1" dirty="0" err="1" smtClean="0"/>
              <a:t>serie</a:t>
            </a:r>
            <a:r>
              <a:rPr lang="en-US" sz="1600" i="1" dirty="0" smtClean="0"/>
              <a:t> noise only + strong inversion for the input transistor</a:t>
            </a:r>
          </a:p>
          <a:p>
            <a:endParaRPr lang="en-US" sz="1600" b="1" i="1" dirty="0" smtClean="0"/>
          </a:p>
          <a:p>
            <a:r>
              <a:rPr lang="en-US" sz="1600" b="1" i="1" dirty="0" smtClean="0"/>
              <a:t>		</a:t>
            </a:r>
            <a:r>
              <a:rPr lang="en-US" sz="1600" b="1" i="1" dirty="0" smtClean="0">
                <a:sym typeface="Wingdings" pitchFamily="2" charset="2"/>
              </a:rPr>
              <a:t></a:t>
            </a:r>
            <a:r>
              <a:rPr lang="en-US" sz="1600" b="1" i="1" dirty="0" smtClean="0"/>
              <a:t> we can hope 530 e- @10pF, </a:t>
            </a:r>
            <a:r>
              <a:rPr lang="en-US" sz="1600" b="1" i="1" dirty="0" err="1" smtClean="0"/>
              <a:t>tp</a:t>
            </a:r>
            <a:r>
              <a:rPr lang="en-US" sz="1600" b="1" i="1" dirty="0" smtClean="0"/>
              <a:t>= 100ns, 200µW</a:t>
            </a:r>
          </a:p>
          <a:p>
            <a:r>
              <a:rPr lang="en-US" sz="1600" b="1" i="1" dirty="0" smtClean="0"/>
              <a:t>		</a:t>
            </a:r>
            <a:r>
              <a:rPr lang="en-US" sz="1600" b="1" i="1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1600" b="1" i="1" dirty="0" smtClean="0">
                <a:solidFill>
                  <a:srgbClr val="FF0000"/>
                </a:solidFill>
              </a:rPr>
              <a:t> Ultra Low power low noise design seems feasible</a:t>
            </a:r>
            <a:r>
              <a:rPr lang="en-US" sz="1200" b="1" i="1" dirty="0">
                <a:solidFill>
                  <a:srgbClr val="FF0000"/>
                </a:solidFill>
              </a:rPr>
              <a:t> </a:t>
            </a:r>
            <a:r>
              <a:rPr lang="en-US" sz="1200" b="1" i="1" dirty="0" smtClean="0">
                <a:solidFill>
                  <a:srgbClr val="FF0000"/>
                </a:solidFill>
              </a:rPr>
              <a:t>(</a:t>
            </a:r>
            <a:r>
              <a:rPr lang="en-US" sz="1200" b="1" i="1" dirty="0" err="1" smtClean="0">
                <a:solidFill>
                  <a:srgbClr val="FF0000"/>
                </a:solidFill>
              </a:rPr>
              <a:t>cf</a:t>
            </a:r>
            <a:r>
              <a:rPr lang="en-US" sz="1200" b="1" i="1" dirty="0" smtClean="0">
                <a:solidFill>
                  <a:srgbClr val="FF0000"/>
                </a:solidFill>
              </a:rPr>
              <a:t> slide 6)</a:t>
            </a:r>
            <a:endParaRPr lang="en-US" sz="1600" b="1" i="1" dirty="0" smtClean="0">
              <a:solidFill>
                <a:srgbClr val="FF000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smtClean="0"/>
              <a:t>2/10/2012</a:t>
            </a:r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028184" y="6456511"/>
            <a:ext cx="4712168" cy="3657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fabrice.guilloux@cea.fr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462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Groups involved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for CFE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400800" y="6456511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2/10/2012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1691680" y="6456511"/>
            <a:ext cx="4712168" cy="3657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fabrice.guilloux@cea.fr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84209" y="1628800"/>
            <a:ext cx="7622897" cy="44644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5957" y="5089773"/>
            <a:ext cx="1157771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Slow Control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(SPI)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23121" y="5089773"/>
            <a:ext cx="1140767" cy="933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Registers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3851920" y="5089773"/>
            <a:ext cx="1323975" cy="933450"/>
          </a:xfrm>
          <a:custGeom>
            <a:avLst/>
            <a:gdLst>
              <a:gd name="connsiteX0" fmla="*/ 9525 w 1323975"/>
              <a:gd name="connsiteY0" fmla="*/ 0 h 933450"/>
              <a:gd name="connsiteX1" fmla="*/ 0 w 1323975"/>
              <a:gd name="connsiteY1" fmla="*/ 933450 h 933450"/>
              <a:gd name="connsiteX2" fmla="*/ 1323975 w 1323975"/>
              <a:gd name="connsiteY2" fmla="*/ 933450 h 933450"/>
              <a:gd name="connsiteX3" fmla="*/ 9525 w 1323975"/>
              <a:gd name="connsiteY3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975" h="933450">
                <a:moveTo>
                  <a:pt x="9525" y="0"/>
                </a:moveTo>
                <a:lnTo>
                  <a:pt x="0" y="933450"/>
                </a:lnTo>
                <a:lnTo>
                  <a:pt x="1323975" y="933450"/>
                </a:lnTo>
                <a:lnTo>
                  <a:pt x="9525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orme libre 17"/>
          <p:cNvSpPr/>
          <p:nvPr/>
        </p:nvSpPr>
        <p:spPr>
          <a:xfrm flipH="1" flipV="1">
            <a:off x="3871615" y="5089773"/>
            <a:ext cx="1323975" cy="933450"/>
          </a:xfrm>
          <a:custGeom>
            <a:avLst/>
            <a:gdLst>
              <a:gd name="connsiteX0" fmla="*/ 9525 w 1323975"/>
              <a:gd name="connsiteY0" fmla="*/ 0 h 933450"/>
              <a:gd name="connsiteX1" fmla="*/ 0 w 1323975"/>
              <a:gd name="connsiteY1" fmla="*/ 933450 h 933450"/>
              <a:gd name="connsiteX2" fmla="*/ 1323975 w 1323975"/>
              <a:gd name="connsiteY2" fmla="*/ 933450 h 933450"/>
              <a:gd name="connsiteX3" fmla="*/ 9525 w 1323975"/>
              <a:gd name="connsiteY3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975" h="933450">
                <a:moveTo>
                  <a:pt x="9525" y="0"/>
                </a:moveTo>
                <a:lnTo>
                  <a:pt x="0" y="933450"/>
                </a:lnTo>
                <a:lnTo>
                  <a:pt x="1323975" y="933450"/>
                </a:lnTo>
                <a:lnTo>
                  <a:pt x="9525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029546" y="5368570"/>
            <a:ext cx="1008112" cy="36933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DAC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7991" y="3841521"/>
            <a:ext cx="35643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30715" y="3841521"/>
            <a:ext cx="1728192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CSA 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7991" y="3841521"/>
            <a:ext cx="882724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Calib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8907" y="3841521"/>
            <a:ext cx="953480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PZ 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37044" y="2673039"/>
            <a:ext cx="26816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37044" y="2673039"/>
            <a:ext cx="1728192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CSA 1/2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65236" y="2673039"/>
            <a:ext cx="953480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PZ 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47991" y="1758298"/>
            <a:ext cx="35643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930715" y="1758298"/>
            <a:ext cx="1728192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CSA 1/2/3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47991" y="1758298"/>
            <a:ext cx="882724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Calib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58907" y="1758298"/>
            <a:ext cx="953480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PZ 1/2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5" name="Accolade fermante 64"/>
          <p:cNvSpPr/>
          <p:nvPr/>
        </p:nvSpPr>
        <p:spPr>
          <a:xfrm>
            <a:off x="4618716" y="1695290"/>
            <a:ext cx="198648" cy="819091"/>
          </a:xfrm>
          <a:prstGeom prst="rightBrace">
            <a:avLst>
              <a:gd name="adj1" fmla="val 4988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4732887" y="197432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x6</a:t>
            </a:r>
            <a:endParaRPr lang="fr-FR" dirty="0"/>
          </a:p>
        </p:txBody>
      </p:sp>
      <p:sp>
        <p:nvSpPr>
          <p:cNvPr id="67" name="Ellipse 66"/>
          <p:cNvSpPr/>
          <p:nvPr/>
        </p:nvSpPr>
        <p:spPr>
          <a:xfrm>
            <a:off x="2599418" y="2284731"/>
            <a:ext cx="72008" cy="720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741810" y="2286058"/>
            <a:ext cx="72008" cy="720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2874465" y="2286058"/>
            <a:ext cx="72008" cy="720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1" name="Accolade fermante 70"/>
          <p:cNvSpPr/>
          <p:nvPr/>
        </p:nvSpPr>
        <p:spPr>
          <a:xfrm>
            <a:off x="4612387" y="2550386"/>
            <a:ext cx="198648" cy="972108"/>
          </a:xfrm>
          <a:prstGeom prst="rightBrace">
            <a:avLst>
              <a:gd name="adj1" fmla="val 4988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4732887" y="298831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x2</a:t>
            </a:r>
            <a:endParaRPr lang="fr-FR" dirty="0"/>
          </a:p>
        </p:txBody>
      </p:sp>
      <p:sp>
        <p:nvSpPr>
          <p:cNvPr id="74" name="Trapèze 73"/>
          <p:cNvSpPr/>
          <p:nvPr/>
        </p:nvSpPr>
        <p:spPr>
          <a:xfrm rot="5400000">
            <a:off x="4293009" y="2571798"/>
            <a:ext cx="2085098" cy="360040"/>
          </a:xfrm>
          <a:prstGeom prst="trapezoid">
            <a:avLst>
              <a:gd name="adj" fmla="val 8107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MUX 9</a:t>
            </a:r>
            <a:r>
              <a:rPr lang="fr-FR" dirty="0" smtClean="0">
                <a:solidFill>
                  <a:schemeClr val="tx1"/>
                </a:solidFill>
                <a:sym typeface="Wingdings" pitchFamily="2" charset="2"/>
              </a:rPr>
              <a:t>1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731602" y="2140140"/>
            <a:ext cx="1368152" cy="450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Sallen</a:t>
            </a:r>
            <a:r>
              <a:rPr lang="fr-FR" dirty="0" smtClean="0">
                <a:solidFill>
                  <a:schemeClr val="tx1"/>
                </a:solidFill>
              </a:rPr>
              <a:t> Key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731602" y="2655037"/>
            <a:ext cx="1368152" cy="4500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DDF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9" name="Trapèze 78"/>
          <p:cNvSpPr/>
          <p:nvPr/>
        </p:nvSpPr>
        <p:spPr>
          <a:xfrm rot="5400000">
            <a:off x="6658707" y="2653199"/>
            <a:ext cx="1386150" cy="360040"/>
          </a:xfrm>
          <a:prstGeom prst="trapezoid">
            <a:avLst>
              <a:gd name="adj" fmla="val 4973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MUX 3</a:t>
            </a:r>
            <a:r>
              <a:rPr lang="fr-FR" sz="1200" dirty="0" smtClean="0">
                <a:solidFill>
                  <a:schemeClr val="tx1"/>
                </a:solidFill>
                <a:sym typeface="Wingdings" pitchFamily="2" charset="2"/>
              </a:rPr>
              <a:t>1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508104" y="5089773"/>
            <a:ext cx="1075646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Bias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686922" y="5089773"/>
            <a:ext cx="1314772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Regulator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2" name="Triangle isocèle 81"/>
          <p:cNvSpPr/>
          <p:nvPr/>
        </p:nvSpPr>
        <p:spPr>
          <a:xfrm rot="5400000">
            <a:off x="7645397" y="2311449"/>
            <a:ext cx="657386" cy="653589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5933838" y="1726094"/>
            <a:ext cx="96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Shaper</a:t>
            </a:r>
            <a:endParaRPr lang="en-US" dirty="0"/>
          </a:p>
        </p:txBody>
      </p:sp>
      <p:sp>
        <p:nvSpPr>
          <p:cNvPr id="84" name="ZoneTexte 83"/>
          <p:cNvSpPr txBox="1"/>
          <p:nvPr/>
        </p:nvSpPr>
        <p:spPr>
          <a:xfrm>
            <a:off x="7446165" y="1587594"/>
            <a:ext cx="96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</a:t>
            </a:r>
          </a:p>
          <a:p>
            <a:pPr algn="ctr"/>
            <a:r>
              <a:rPr lang="en-US" dirty="0" smtClean="0"/>
              <a:t>Buffer</a:t>
            </a:r>
            <a:endParaRPr lang="en-US" dirty="0"/>
          </a:p>
        </p:txBody>
      </p:sp>
      <p:cxnSp>
        <p:nvCxnSpPr>
          <p:cNvPr id="91" name="Connecteur droit avec flèche 90"/>
          <p:cNvCxnSpPr>
            <a:stCxn id="12" idx="3"/>
            <a:endCxn id="16" idx="1"/>
          </p:cNvCxnSpPr>
          <p:nvPr/>
        </p:nvCxnSpPr>
        <p:spPr>
          <a:xfrm flipV="1">
            <a:off x="2123728" y="5556498"/>
            <a:ext cx="299393" cy="13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>
            <a:stCxn id="16" idx="3"/>
          </p:cNvCxnSpPr>
          <p:nvPr/>
        </p:nvCxnSpPr>
        <p:spPr>
          <a:xfrm>
            <a:off x="3563888" y="5556498"/>
            <a:ext cx="288032" cy="1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/>
          <p:nvPr/>
        </p:nvCxnSpPr>
        <p:spPr>
          <a:xfrm>
            <a:off x="5175895" y="5557825"/>
            <a:ext cx="3322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/>
          <p:nvPr/>
        </p:nvCxnSpPr>
        <p:spPr>
          <a:xfrm>
            <a:off x="8388424" y="2647847"/>
            <a:ext cx="2373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>
            <a:off x="5731602" y="3310270"/>
            <a:ext cx="12886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>
            <a:off x="4837162" y="1584170"/>
            <a:ext cx="0" cy="3271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Connecteur droit avec flèche 135"/>
          <p:cNvCxnSpPr/>
          <p:nvPr/>
        </p:nvCxnSpPr>
        <p:spPr>
          <a:xfrm>
            <a:off x="4837162" y="1911315"/>
            <a:ext cx="2955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/>
        </p:nvCxnSpPr>
        <p:spPr>
          <a:xfrm>
            <a:off x="7647294" y="3302553"/>
            <a:ext cx="644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 flipV="1">
            <a:off x="8300885" y="2833220"/>
            <a:ext cx="0" cy="469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ZoneTexte 142"/>
          <p:cNvSpPr txBox="1"/>
          <p:nvPr/>
        </p:nvSpPr>
        <p:spPr>
          <a:xfrm>
            <a:off x="5985772" y="3357645"/>
            <a:ext cx="85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Bypass</a:t>
            </a:r>
            <a:endParaRPr lang="en-US" sz="1200" i="1" dirty="0"/>
          </a:p>
        </p:txBody>
      </p:sp>
      <p:sp>
        <p:nvSpPr>
          <p:cNvPr id="144" name="ZoneTexte 143"/>
          <p:cNvSpPr txBox="1"/>
          <p:nvPr/>
        </p:nvSpPr>
        <p:spPr>
          <a:xfrm>
            <a:off x="7647296" y="3357644"/>
            <a:ext cx="85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Bypass</a:t>
            </a:r>
            <a:endParaRPr lang="en-US" sz="1200" i="1" dirty="0"/>
          </a:p>
        </p:txBody>
      </p:sp>
      <p:cxnSp>
        <p:nvCxnSpPr>
          <p:cNvPr id="147" name="Connecteur droit avec flèche 146"/>
          <p:cNvCxnSpPr/>
          <p:nvPr/>
        </p:nvCxnSpPr>
        <p:spPr>
          <a:xfrm flipV="1">
            <a:off x="6045927" y="4935651"/>
            <a:ext cx="0" cy="154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avec flèche 148"/>
          <p:cNvCxnSpPr/>
          <p:nvPr/>
        </p:nvCxnSpPr>
        <p:spPr>
          <a:xfrm flipV="1">
            <a:off x="3009567" y="4935651"/>
            <a:ext cx="0" cy="154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avec flèche 153"/>
          <p:cNvCxnSpPr/>
          <p:nvPr/>
        </p:nvCxnSpPr>
        <p:spPr>
          <a:xfrm flipV="1">
            <a:off x="7344308" y="4935650"/>
            <a:ext cx="0" cy="154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Ellipse 164"/>
          <p:cNvSpPr/>
          <p:nvPr/>
        </p:nvSpPr>
        <p:spPr>
          <a:xfrm>
            <a:off x="2604286" y="3217166"/>
            <a:ext cx="72008" cy="720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6" name="Ellipse 165"/>
          <p:cNvSpPr/>
          <p:nvPr/>
        </p:nvSpPr>
        <p:spPr>
          <a:xfrm>
            <a:off x="2746678" y="3218493"/>
            <a:ext cx="72008" cy="720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7" name="Ellipse 166"/>
          <p:cNvSpPr/>
          <p:nvPr/>
        </p:nvSpPr>
        <p:spPr>
          <a:xfrm>
            <a:off x="2879333" y="3218493"/>
            <a:ext cx="72008" cy="720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627255" y="3841521"/>
            <a:ext cx="1368152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DDF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9" name="Triangle isocèle 168"/>
          <p:cNvSpPr/>
          <p:nvPr/>
        </p:nvSpPr>
        <p:spPr>
          <a:xfrm rot="5400000">
            <a:off x="6199653" y="3730751"/>
            <a:ext cx="432049" cy="653589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170" name="Connecteur droit avec flèche 169"/>
          <p:cNvCxnSpPr/>
          <p:nvPr/>
        </p:nvCxnSpPr>
        <p:spPr>
          <a:xfrm>
            <a:off x="6845583" y="4057083"/>
            <a:ext cx="17802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1047991" y="4491851"/>
            <a:ext cx="35643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930715" y="4491851"/>
            <a:ext cx="1728192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CSA 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1047991" y="4491851"/>
            <a:ext cx="882724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Calib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3658907" y="4491851"/>
            <a:ext cx="953480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PZ 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627255" y="4491851"/>
            <a:ext cx="1368152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DDF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7" name="Triangle isocèle 176"/>
          <p:cNvSpPr/>
          <p:nvPr/>
        </p:nvSpPr>
        <p:spPr>
          <a:xfrm rot="5400000">
            <a:off x="6213845" y="4392832"/>
            <a:ext cx="432049" cy="653589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178" name="Connecteur droit avec flèche 177"/>
          <p:cNvCxnSpPr/>
          <p:nvPr/>
        </p:nvCxnSpPr>
        <p:spPr>
          <a:xfrm flipV="1">
            <a:off x="6845583" y="4719164"/>
            <a:ext cx="1780206" cy="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0" name="Ellipse 179"/>
          <p:cNvSpPr/>
          <p:nvPr/>
        </p:nvSpPr>
        <p:spPr>
          <a:xfrm>
            <a:off x="2589138" y="4363777"/>
            <a:ext cx="72008" cy="720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1" name="Ellipse 180"/>
          <p:cNvSpPr/>
          <p:nvPr/>
        </p:nvSpPr>
        <p:spPr>
          <a:xfrm>
            <a:off x="2731530" y="4365104"/>
            <a:ext cx="72008" cy="720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2" name="Ellipse 181"/>
          <p:cNvSpPr/>
          <p:nvPr/>
        </p:nvSpPr>
        <p:spPr>
          <a:xfrm>
            <a:off x="2864185" y="4365104"/>
            <a:ext cx="72008" cy="720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3" name="Accolade fermante 182"/>
          <p:cNvSpPr/>
          <p:nvPr/>
        </p:nvSpPr>
        <p:spPr>
          <a:xfrm>
            <a:off x="8592268" y="3831967"/>
            <a:ext cx="198648" cy="1082378"/>
          </a:xfrm>
          <a:prstGeom prst="rightBrace">
            <a:avLst>
              <a:gd name="adj1" fmla="val 4988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ZoneTexte 183"/>
          <p:cNvSpPr txBox="1"/>
          <p:nvPr/>
        </p:nvSpPr>
        <p:spPr>
          <a:xfrm>
            <a:off x="8710166" y="4273569"/>
            <a:ext cx="43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x8</a:t>
            </a:r>
            <a:endParaRPr lang="fr-FR" dirty="0"/>
          </a:p>
        </p:txBody>
      </p:sp>
      <p:sp>
        <p:nvSpPr>
          <p:cNvPr id="112" name="Rectangle 111"/>
          <p:cNvSpPr/>
          <p:nvPr/>
        </p:nvSpPr>
        <p:spPr>
          <a:xfrm>
            <a:off x="4242941" y="1268760"/>
            <a:ext cx="511530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ZoneTexte 114"/>
          <p:cNvSpPr txBox="1"/>
          <p:nvPr/>
        </p:nvSpPr>
        <p:spPr>
          <a:xfrm>
            <a:off x="4771610" y="1222883"/>
            <a:ext cx="138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CEA-IRFU</a:t>
            </a:r>
            <a:endParaRPr lang="en-US" sz="1400" dirty="0"/>
          </a:p>
        </p:txBody>
      </p:sp>
      <p:sp>
        <p:nvSpPr>
          <p:cNvPr id="117" name="Rectangle 116"/>
          <p:cNvSpPr/>
          <p:nvPr/>
        </p:nvSpPr>
        <p:spPr>
          <a:xfrm>
            <a:off x="6470523" y="1268760"/>
            <a:ext cx="511530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ZoneTexte 117"/>
          <p:cNvSpPr txBox="1"/>
          <p:nvPr/>
        </p:nvSpPr>
        <p:spPr>
          <a:xfrm>
            <a:off x="6999192" y="1222883"/>
            <a:ext cx="138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INFN-BARI</a:t>
            </a:r>
            <a:endParaRPr lang="en-US" sz="1400" dirty="0"/>
          </a:p>
        </p:txBody>
      </p:sp>
      <p:cxnSp>
        <p:nvCxnSpPr>
          <p:cNvPr id="119" name="Connecteur droit avec flèche 118"/>
          <p:cNvCxnSpPr>
            <a:stCxn id="120" idx="2"/>
          </p:cNvCxnSpPr>
          <p:nvPr/>
        </p:nvCxnSpPr>
        <p:spPr>
          <a:xfrm flipH="1" flipV="1">
            <a:off x="4783771" y="5871755"/>
            <a:ext cx="261467" cy="5095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0" name="Rectangle 119"/>
          <p:cNvSpPr/>
          <p:nvPr/>
        </p:nvSpPr>
        <p:spPr>
          <a:xfrm>
            <a:off x="4789473" y="6165304"/>
            <a:ext cx="511530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5318142" y="6119427"/>
            <a:ext cx="157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CERN</a:t>
            </a:r>
            <a:endParaRPr lang="en-US" sz="1400" dirty="0"/>
          </a:p>
        </p:txBody>
      </p:sp>
      <p:cxnSp>
        <p:nvCxnSpPr>
          <p:cNvPr id="123" name="Connecteur droit avec flèche 122"/>
          <p:cNvCxnSpPr>
            <a:stCxn id="120" idx="2"/>
          </p:cNvCxnSpPr>
          <p:nvPr/>
        </p:nvCxnSpPr>
        <p:spPr>
          <a:xfrm flipV="1">
            <a:off x="5045238" y="5771090"/>
            <a:ext cx="750898" cy="610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373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4159"/>
            <a:ext cx="3008313" cy="1162050"/>
          </a:xfrm>
        </p:spPr>
        <p:txBody>
          <a:bodyPr>
            <a:normAutofit/>
          </a:bodyPr>
          <a:lstStyle/>
          <a:p>
            <a:r>
              <a:rPr lang="fr-FR" sz="4000" dirty="0" err="1" smtClean="0"/>
              <a:t>Summary</a:t>
            </a:r>
            <a:endParaRPr lang="fr-FR" sz="4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>
          <a:xfrm>
            <a:off x="395536" y="1275109"/>
            <a:ext cx="3744416" cy="4602163"/>
          </a:xfrm>
        </p:spPr>
        <p:txBody>
          <a:bodyPr>
            <a:noAutofit/>
          </a:bodyPr>
          <a:lstStyle/>
          <a:p>
            <a:r>
              <a:rPr lang="fr-FR" sz="1600" dirty="0" err="1" smtClean="0"/>
              <a:t>Successful</a:t>
            </a:r>
            <a:r>
              <a:rPr lang="fr-FR" sz="1600" dirty="0" smtClean="0"/>
              <a:t> test of 6 modules </a:t>
            </a:r>
            <a:r>
              <a:rPr lang="fr-FR" sz="1600" dirty="0" err="1" smtClean="0"/>
              <a:t>at</a:t>
            </a:r>
            <a:r>
              <a:rPr lang="fr-FR" sz="1600" dirty="0" smtClean="0"/>
              <a:t> a time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Most </a:t>
            </a:r>
            <a:r>
              <a:rPr lang="fr-FR" sz="1600" dirty="0" err="1" smtClean="0"/>
              <a:t>integration</a:t>
            </a:r>
            <a:r>
              <a:rPr lang="fr-FR" sz="1600" dirty="0" smtClean="0"/>
              <a:t> questions </a:t>
            </a:r>
            <a:r>
              <a:rPr lang="fr-FR" sz="1600" dirty="0" err="1" smtClean="0"/>
              <a:t>addressed</a:t>
            </a: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 err="1" smtClean="0"/>
              <a:t>Improvements</a:t>
            </a:r>
            <a:r>
              <a:rPr lang="fr-FR" sz="1600" dirty="0" smtClean="0"/>
              <a:t> </a:t>
            </a:r>
            <a:r>
              <a:rPr lang="fr-FR" sz="1600" dirty="0" err="1" smtClean="0"/>
              <a:t>needed</a:t>
            </a:r>
            <a:r>
              <a:rPr lang="fr-FR" sz="1600" dirty="0" smtClean="0"/>
              <a:t> in contacts of the flat </a:t>
            </a:r>
            <a:r>
              <a:rPr lang="fr-FR" sz="1600" dirty="0" err="1" smtClean="0"/>
              <a:t>connectors</a:t>
            </a: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Multi-modules aspects </a:t>
            </a:r>
            <a:r>
              <a:rPr lang="fr-FR" sz="1600" dirty="0" err="1" smtClean="0"/>
              <a:t>addressed</a:t>
            </a:r>
            <a:r>
              <a:rPr lang="fr-FR" sz="1600" dirty="0" smtClean="0"/>
              <a:t>: </a:t>
            </a:r>
            <a:r>
              <a:rPr lang="fr-FR" sz="1600" dirty="0" err="1" smtClean="0"/>
              <a:t>alignment</a:t>
            </a:r>
            <a:r>
              <a:rPr lang="fr-FR" sz="1600" dirty="0" smtClean="0"/>
              <a:t>, reconstruction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r>
              <a:rPr lang="fr-FR" sz="1600" dirty="0" err="1" smtClean="0"/>
              <a:t>Next</a:t>
            </a:r>
            <a:r>
              <a:rPr lang="fr-FR" sz="1600" dirty="0" smtClean="0"/>
              <a:t> </a:t>
            </a:r>
            <a:r>
              <a:rPr lang="fr-FR" sz="1600" dirty="0" err="1" smtClean="0"/>
              <a:t>step</a:t>
            </a:r>
            <a:r>
              <a:rPr lang="fr-FR" sz="1600" dirty="0" smtClean="0"/>
              <a:t>: 7 modules high </a:t>
            </a:r>
            <a:r>
              <a:rPr lang="fr-FR" sz="1600" dirty="0" err="1" smtClean="0"/>
              <a:t>quality</a:t>
            </a:r>
            <a:r>
              <a:rPr lang="fr-FR" sz="1600" dirty="0" smtClean="0"/>
              <a:t> test, full calibration on the test </a:t>
            </a:r>
            <a:r>
              <a:rPr lang="fr-FR" sz="1600" dirty="0" err="1" smtClean="0"/>
              <a:t>bench</a:t>
            </a:r>
            <a:r>
              <a:rPr lang="fr-FR" sz="1600" dirty="0" smtClean="0"/>
              <a:t>, </a:t>
            </a:r>
            <a:r>
              <a:rPr lang="fr-FR" sz="1600" dirty="0" err="1" smtClean="0"/>
              <a:t>detailed</a:t>
            </a:r>
            <a:r>
              <a:rPr lang="fr-FR" sz="1600" dirty="0" smtClean="0"/>
              <a:t> </a:t>
            </a:r>
            <a:r>
              <a:rPr lang="fr-FR" sz="1600" dirty="0" err="1" smtClean="0"/>
              <a:t>analysis</a:t>
            </a:r>
            <a:r>
              <a:rPr lang="fr-FR" sz="1600" dirty="0" smtClean="0"/>
              <a:t> in 2013-2014</a:t>
            </a:r>
          </a:p>
          <a:p>
            <a:endParaRPr lang="fr-FR" sz="1600" dirty="0" smtClean="0"/>
          </a:p>
          <a:p>
            <a:r>
              <a:rPr lang="fr-FR" sz="1600" dirty="0" smtClean="0"/>
              <a:t>R&amp;D </a:t>
            </a:r>
            <a:r>
              <a:rPr lang="fr-FR" sz="1600" dirty="0" err="1" smtClean="0"/>
              <a:t>projects</a:t>
            </a:r>
            <a:r>
              <a:rPr lang="fr-FR" sz="1600" dirty="0" smtClean="0"/>
              <a:t>: </a:t>
            </a:r>
            <a:r>
              <a:rPr lang="fr-FR" sz="1600" dirty="0" err="1" smtClean="0"/>
              <a:t>thinner</a:t>
            </a:r>
            <a:r>
              <a:rPr lang="fr-FR" sz="1600" dirty="0" smtClean="0"/>
              <a:t> </a:t>
            </a:r>
            <a:r>
              <a:rPr lang="fr-FR" sz="1600" dirty="0" err="1" smtClean="0"/>
              <a:t>meshes</a:t>
            </a:r>
            <a:r>
              <a:rPr lang="fr-FR" sz="1600" dirty="0" smtClean="0"/>
              <a:t>, </a:t>
            </a:r>
            <a:r>
              <a:rPr lang="fr-FR" sz="1600" dirty="0" err="1" smtClean="0"/>
              <a:t>other</a:t>
            </a:r>
            <a:r>
              <a:rPr lang="fr-FR" sz="1600" dirty="0" smtClean="0"/>
              <a:t> charge dispersion </a:t>
            </a:r>
            <a:r>
              <a:rPr lang="fr-FR" sz="1600" dirty="0" err="1" smtClean="0"/>
              <a:t>devices</a:t>
            </a:r>
            <a:r>
              <a:rPr lang="fr-FR" sz="1600" dirty="0" smtClean="0"/>
              <a:t> (</a:t>
            </a:r>
            <a:r>
              <a:rPr lang="fr-FR" sz="1600" dirty="0" err="1" smtClean="0"/>
              <a:t>ceramic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ruthenium</a:t>
            </a:r>
            <a:r>
              <a:rPr lang="fr-FR" sz="1600" dirty="0" smtClean="0"/>
              <a:t> </a:t>
            </a:r>
            <a:r>
              <a:rPr lang="fr-FR" sz="1600" dirty="0" err="1" smtClean="0"/>
              <a:t>oxide</a:t>
            </a:r>
            <a:r>
              <a:rPr lang="fr-FR" sz="1600" dirty="0" smtClean="0"/>
              <a:t>).</a:t>
            </a:r>
            <a:endParaRPr lang="fr-FR" sz="1600" dirty="0"/>
          </a:p>
          <a:p>
            <a:r>
              <a:rPr lang="fr-FR" sz="1600" dirty="0" err="1" smtClean="0"/>
              <a:t>Then</a:t>
            </a:r>
            <a:r>
              <a:rPr lang="fr-FR" sz="1600" dirty="0" smtClean="0"/>
              <a:t> a </a:t>
            </a:r>
            <a:r>
              <a:rPr lang="fr-FR" sz="1600" dirty="0" err="1" smtClean="0"/>
              <a:t>larger</a:t>
            </a:r>
            <a:r>
              <a:rPr lang="fr-FR" sz="1600" dirty="0" smtClean="0"/>
              <a:t> module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smaller</a:t>
            </a:r>
            <a:r>
              <a:rPr lang="fr-FR" sz="1600" dirty="0" smtClean="0"/>
              <a:t> pads for the </a:t>
            </a:r>
            <a:r>
              <a:rPr lang="fr-FR" sz="1600" dirty="0" err="1" smtClean="0"/>
              <a:t>inner</a:t>
            </a:r>
            <a:r>
              <a:rPr lang="fr-FR" sz="1600" dirty="0" smtClean="0"/>
              <a:t> </a:t>
            </a:r>
            <a:r>
              <a:rPr lang="fr-FR" sz="1600" dirty="0" err="1" smtClean="0"/>
              <a:t>wheel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19</a:t>
            </a:fld>
            <a:endParaRPr lang="fr-FR"/>
          </a:p>
        </p:txBody>
      </p:sp>
      <p:pic>
        <p:nvPicPr>
          <p:cNvPr id="9" name="Picture 2" descr="D:\RUN_02203\RUN_02203.00000.animation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688" y="1370806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79512" y="6114782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</a:rPr>
              <a:t>Thanks</a:t>
            </a:r>
            <a:r>
              <a:rPr lang="fr-FR" sz="1600" dirty="0" smtClean="0">
                <a:solidFill>
                  <a:schemeClr val="bg1"/>
                </a:solidFill>
              </a:rPr>
              <a:t> to </a:t>
            </a:r>
            <a:r>
              <a:rPr lang="fr-FR" sz="1600" dirty="0" err="1" smtClean="0">
                <a:solidFill>
                  <a:schemeClr val="bg1"/>
                </a:solidFill>
              </a:rPr>
              <a:t>our</a:t>
            </a:r>
            <a:r>
              <a:rPr lang="fr-FR" sz="1600" dirty="0" smtClean="0">
                <a:solidFill>
                  <a:schemeClr val="bg1"/>
                </a:solidFill>
              </a:rPr>
              <a:t> DESY </a:t>
            </a:r>
            <a:r>
              <a:rPr lang="fr-FR" sz="1600" dirty="0" err="1" smtClean="0">
                <a:solidFill>
                  <a:schemeClr val="bg1"/>
                </a:solidFill>
              </a:rPr>
              <a:t>colleagues</a:t>
            </a:r>
            <a:r>
              <a:rPr lang="fr-FR" sz="1600" dirty="0" smtClean="0">
                <a:solidFill>
                  <a:schemeClr val="bg1"/>
                </a:solidFill>
              </a:rPr>
              <a:t>, </a:t>
            </a:r>
            <a:r>
              <a:rPr lang="fr-FR" sz="1600" dirty="0" err="1" smtClean="0">
                <a:solidFill>
                  <a:schemeClr val="bg1"/>
                </a:solidFill>
              </a:rPr>
              <a:t>especially</a:t>
            </a:r>
            <a:r>
              <a:rPr lang="fr-FR" sz="1600" dirty="0" smtClean="0">
                <a:solidFill>
                  <a:schemeClr val="bg1"/>
                </a:solidFill>
              </a:rPr>
              <a:t> Ralf </a:t>
            </a:r>
            <a:r>
              <a:rPr lang="fr-FR" sz="1600" dirty="0" err="1" smtClean="0">
                <a:solidFill>
                  <a:schemeClr val="bg1"/>
                </a:solidFill>
              </a:rPr>
              <a:t>Diener</a:t>
            </a:r>
            <a:r>
              <a:rPr lang="fr-FR" sz="1600" dirty="0" smtClean="0">
                <a:solidFill>
                  <a:schemeClr val="bg1"/>
                </a:solidFill>
              </a:rPr>
              <a:t>, Christophe Rosemann and Felix Müller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4888" y="548680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All the R&amp;D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gathered</a:t>
            </a:r>
            <a:r>
              <a:rPr lang="fr-FR" dirty="0" smtClean="0"/>
              <a:t> in LCTPC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1448900"/>
            <a:ext cx="7027315" cy="508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308304" y="1628800"/>
            <a:ext cx="1584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38(*) </a:t>
            </a:r>
            <a:r>
              <a:rPr lang="fr-FR" dirty="0" err="1" smtClean="0"/>
              <a:t>member</a:t>
            </a:r>
            <a:r>
              <a:rPr lang="fr-FR" dirty="0" smtClean="0"/>
              <a:t> + 7 observer institutes </a:t>
            </a:r>
            <a:r>
              <a:rPr lang="fr-FR" dirty="0" err="1" smtClean="0"/>
              <a:t>from</a:t>
            </a:r>
            <a:r>
              <a:rPr lang="fr-FR" dirty="0" smtClean="0"/>
              <a:t> 12 countries</a:t>
            </a:r>
          </a:p>
          <a:p>
            <a:endParaRPr lang="fr-FR" dirty="0"/>
          </a:p>
          <a:p>
            <a:r>
              <a:rPr lang="fr-FR" dirty="0" smtClean="0"/>
              <a:t>(*) 25 </a:t>
            </a:r>
            <a:r>
              <a:rPr lang="fr-FR" dirty="0" err="1" smtClean="0"/>
              <a:t>signed</a:t>
            </a:r>
            <a:r>
              <a:rPr lang="fr-FR" dirty="0" smtClean="0"/>
              <a:t> the MOA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236296" y="60212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www.lctpc.org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30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82960"/>
          </a:xfrm>
        </p:spPr>
        <p:txBody>
          <a:bodyPr>
            <a:normAutofit/>
          </a:bodyPr>
          <a:lstStyle/>
          <a:p>
            <a:r>
              <a:rPr lang="fr-FR" dirty="0" smtClean="0"/>
              <a:t>The EUDET test setup </a:t>
            </a:r>
            <a:r>
              <a:rPr lang="fr-FR" dirty="0" err="1" smtClean="0"/>
              <a:t>at</a:t>
            </a:r>
            <a:r>
              <a:rPr lang="fr-FR" dirty="0" smtClean="0"/>
              <a:t> DESY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1512168"/>
          </a:xfrm>
        </p:spPr>
        <p:txBody>
          <a:bodyPr/>
          <a:lstStyle/>
          <a:p>
            <a:pPr marL="137160" indent="0">
              <a:buNone/>
            </a:pPr>
            <a:r>
              <a:rPr lang="fr-FR" sz="2400" dirty="0" smtClean="0"/>
              <a:t>The EUDET (FP6) setup </a:t>
            </a:r>
            <a:r>
              <a:rPr lang="fr-FR" sz="2400" dirty="0" err="1" smtClean="0"/>
              <a:t>at</a:t>
            </a:r>
            <a:r>
              <a:rPr lang="fr-FR" sz="2400" dirty="0" smtClean="0"/>
              <a:t> DESY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operational</a:t>
            </a:r>
            <a:r>
              <a:rPr lang="fr-FR" sz="2400" dirty="0" smtClean="0"/>
              <a:t> </a:t>
            </a:r>
            <a:r>
              <a:rPr lang="fr-FR" sz="2400" dirty="0" err="1" smtClean="0"/>
              <a:t>since</a:t>
            </a:r>
            <a:r>
              <a:rPr lang="fr-FR" sz="2400" dirty="0" smtClean="0"/>
              <a:t> 2008</a:t>
            </a:r>
          </a:p>
          <a:p>
            <a:pPr marL="137160" indent="0">
              <a:buNone/>
            </a:pPr>
            <a:r>
              <a:rPr lang="fr-FR" sz="2400" dirty="0" err="1" smtClean="0"/>
              <a:t>Upgraded</a:t>
            </a:r>
            <a:r>
              <a:rPr lang="fr-FR" sz="2400" dirty="0" smtClean="0"/>
              <a:t> </a:t>
            </a:r>
            <a:r>
              <a:rPr lang="fr-FR" sz="2400" dirty="0" err="1" smtClean="0"/>
              <a:t>within</a:t>
            </a:r>
            <a:r>
              <a:rPr lang="fr-FR" sz="2400" dirty="0" smtClean="0"/>
              <a:t> AIDA (FP7): </a:t>
            </a:r>
            <a:r>
              <a:rPr lang="fr-FR" sz="2400" dirty="0" err="1" smtClean="0"/>
              <a:t>autonomous</a:t>
            </a:r>
            <a:r>
              <a:rPr lang="fr-FR" sz="2400" dirty="0" smtClean="0"/>
              <a:t> </a:t>
            </a:r>
            <a:r>
              <a:rPr lang="fr-FR" sz="2400" dirty="0" err="1" smtClean="0"/>
              <a:t>magnet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2 </a:t>
            </a:r>
            <a:r>
              <a:rPr lang="fr-FR" sz="2400" dirty="0" err="1" smtClean="0"/>
              <a:t>cryo-coolers</a:t>
            </a:r>
            <a:r>
              <a:rPr lang="fr-FR" sz="2400" dirty="0" smtClean="0"/>
              <a:t> </a:t>
            </a:r>
            <a:r>
              <a:rPr lang="fr-FR" sz="2400" dirty="0" err="1" smtClean="0"/>
              <a:t>since</a:t>
            </a:r>
            <a:r>
              <a:rPr lang="fr-FR" sz="2400" dirty="0" smtClean="0"/>
              <a:t> July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35843" name="Picture 3" descr="D:\Paul\ilc\LPtrigger\Aimant\Time-Projection-Chamber+MicromégasPane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8243"/>
            <a:ext cx="4248472" cy="36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51520" y="314096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SiPM</a:t>
            </a:r>
            <a:r>
              <a:rPr lang="fr-FR" dirty="0" smtClean="0"/>
              <a:t> trigger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42210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Field cage</a:t>
            </a:r>
            <a:endParaRPr lang="fr-F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22200"/>
          <a:stretch/>
        </p:blipFill>
        <p:spPr bwMode="auto">
          <a:xfrm>
            <a:off x="5484439" y="2237750"/>
            <a:ext cx="3264025" cy="385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t="46537" r="7595"/>
          <a:stretch/>
        </p:blipFill>
        <p:spPr bwMode="auto">
          <a:xfrm>
            <a:off x="3476021" y="2250646"/>
            <a:ext cx="1888067" cy="9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4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186808" cy="1008112"/>
          </a:xfrm>
        </p:spPr>
        <p:txBody>
          <a:bodyPr>
            <a:noAutofit/>
          </a:bodyPr>
          <a:lstStyle/>
          <a:p>
            <a:r>
              <a:rPr lang="fr-FR" sz="3200" dirty="0" smtClean="0"/>
              <a:t>Charge </a:t>
            </a:r>
            <a:r>
              <a:rPr lang="fr-FR" sz="3200" dirty="0" err="1" smtClean="0"/>
              <a:t>spreading</a:t>
            </a:r>
            <a:r>
              <a:rPr lang="fr-FR" sz="3200" dirty="0" smtClean="0"/>
              <a:t> by </a:t>
            </a:r>
            <a:r>
              <a:rPr lang="fr-FR" sz="3200" dirty="0" err="1" smtClean="0"/>
              <a:t>resistive</a:t>
            </a:r>
            <a:r>
              <a:rPr lang="fr-FR" sz="3200" dirty="0" smtClean="0"/>
              <a:t> foil</a:t>
            </a:r>
            <a:endParaRPr lang="fr-FR" sz="3200" dirty="0"/>
          </a:p>
        </p:txBody>
      </p:sp>
      <p:pic>
        <p:nvPicPr>
          <p:cNvPr id="5" name="Picture 5" descr="InductionModel.EPS                                             000027B9OS 9.1                         B7FF4A2C:"/>
          <p:cNvPicPr>
            <a:picLocks noChangeAspect="1" noChangeArrowheads="1"/>
          </p:cNvPicPr>
          <p:nvPr/>
        </p:nvPicPr>
        <p:blipFill>
          <a:blip r:embed="rId2" cstate="print"/>
          <a:srcRect l="4417" r="1105"/>
          <a:stretch>
            <a:fillRect/>
          </a:stretch>
        </p:blipFill>
        <p:spPr bwMode="auto">
          <a:xfrm>
            <a:off x="539552" y="2784351"/>
            <a:ext cx="3312368" cy="158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368" y="4351097"/>
            <a:ext cx="3073152" cy="167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23528" y="1303600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coating</a:t>
            </a:r>
            <a:r>
              <a:rPr lang="fr-FR" dirty="0" smtClean="0"/>
              <a:t> on top of an </a:t>
            </a:r>
            <a:r>
              <a:rPr lang="fr-FR" dirty="0" err="1" smtClean="0"/>
              <a:t>insulator</a:t>
            </a:r>
            <a:r>
              <a:rPr lang="fr-FR" dirty="0" smtClean="0"/>
              <a:t>: </a:t>
            </a:r>
            <a:r>
              <a:rPr lang="fr-FR" dirty="0" err="1" smtClean="0"/>
              <a:t>Continuous</a:t>
            </a:r>
            <a:r>
              <a:rPr lang="fr-FR" dirty="0" smtClean="0"/>
              <a:t> RC network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spreads</a:t>
            </a:r>
            <a:r>
              <a:rPr lang="fr-FR" dirty="0" smtClean="0"/>
              <a:t> the charge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s</a:t>
            </a:r>
            <a:r>
              <a:rPr lang="fr-FR" dirty="0" smtClean="0"/>
              <a:t>(avalanche)~15µ to mm: </a:t>
            </a:r>
            <a:r>
              <a:rPr lang="fr-FR" dirty="0" err="1" smtClean="0"/>
              <a:t>matching</a:t>
            </a:r>
            <a:r>
              <a:rPr lang="fr-FR" dirty="0" smtClean="0"/>
              <a:t> pad </a:t>
            </a:r>
            <a:r>
              <a:rPr lang="fr-FR" dirty="0" err="1" smtClean="0"/>
              <a:t>width</a:t>
            </a:r>
            <a:r>
              <a:rPr lang="fr-FR" dirty="0" smtClean="0"/>
              <a:t> </a:t>
            </a:r>
            <a:r>
              <a:rPr lang="fr-FR" dirty="0" err="1" smtClean="0"/>
              <a:t>improves</a:t>
            </a:r>
            <a:r>
              <a:rPr lang="fr-FR" dirty="0" smtClean="0"/>
              <a:t> position </a:t>
            </a:r>
            <a:r>
              <a:rPr lang="fr-FR" dirty="0" err="1" smtClean="0"/>
              <a:t>sensitivity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67544" y="6021288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M. Dixit, A. </a:t>
            </a:r>
            <a:r>
              <a:rPr lang="fr-FR" sz="1400" dirty="0" err="1" smtClean="0"/>
              <a:t>Rankin</a:t>
            </a:r>
            <a:r>
              <a:rPr lang="fr-FR" sz="1400" dirty="0" smtClean="0"/>
              <a:t>, NIM A 566 (2006) 28</a:t>
            </a:r>
            <a:endParaRPr lang="fr-FR" sz="1400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3737936" cy="452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oneTexte 14"/>
          <p:cNvSpPr txBox="1"/>
          <p:nvPr/>
        </p:nvSpPr>
        <p:spPr>
          <a:xfrm>
            <a:off x="5364088" y="119675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Z=20cm, 200 ns </a:t>
            </a:r>
            <a:r>
              <a:rPr lang="fr-FR" dirty="0" err="1" smtClean="0"/>
              <a:t>shaping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004048" y="40466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PAD RESPONSE</a:t>
            </a:r>
            <a:r>
              <a:rPr lang="fr-FR" dirty="0" smtClean="0"/>
              <a:t>: Relative fraction of ‘charge’ </a:t>
            </a:r>
            <a:r>
              <a:rPr lang="fr-FR" dirty="0" err="1" smtClean="0"/>
              <a:t>seen</a:t>
            </a:r>
            <a:r>
              <a:rPr lang="fr-FR" dirty="0" smtClean="0"/>
              <a:t> by the pad, vs x(pad)-x(</a:t>
            </a:r>
            <a:r>
              <a:rPr lang="fr-FR" dirty="0" err="1" smtClean="0"/>
              <a:t>track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 rot="5400000" flipH="1" flipV="1">
            <a:off x="5580112" y="2708920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 flipH="1" flipV="1">
            <a:off x="6228183" y="2708920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 flipH="1" flipV="1">
            <a:off x="6876256" y="2708920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 flipH="1" flipV="1">
            <a:off x="5004048" y="2708920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508104" y="60932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x(pad) – x(</a:t>
            </a:r>
            <a:r>
              <a:rPr lang="fr-FR" dirty="0" err="1" smtClean="0"/>
              <a:t>track</a:t>
            </a:r>
            <a:r>
              <a:rPr lang="fr-FR" dirty="0" smtClean="0"/>
              <a:t>)   (mm)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53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Integrated</a:t>
            </a:r>
            <a:r>
              <a:rPr lang="fr-FR" dirty="0" smtClean="0"/>
              <a:t> </a:t>
            </a:r>
            <a:r>
              <a:rPr lang="fr-FR" dirty="0" err="1" smtClean="0"/>
              <a:t>electronics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New detector : new </a:t>
            </a:r>
            <a:r>
              <a:rPr lang="fr-FR" dirty="0" err="1" smtClean="0"/>
              <a:t>routing</a:t>
            </a:r>
            <a:r>
              <a:rPr lang="fr-FR" dirty="0" smtClean="0"/>
              <a:t> to </a:t>
            </a:r>
            <a:r>
              <a:rPr lang="fr-FR" dirty="0" err="1" smtClean="0"/>
              <a:t>adapt</a:t>
            </a:r>
            <a:r>
              <a:rPr lang="fr-FR" dirty="0" smtClean="0"/>
              <a:t> to new </a:t>
            </a:r>
            <a:r>
              <a:rPr lang="fr-FR" dirty="0" err="1" smtClean="0"/>
              <a:t>connectors</a:t>
            </a:r>
            <a:r>
              <a:rPr lang="fr-FR" dirty="0" smtClean="0"/>
              <a:t>, </a:t>
            </a:r>
            <a:r>
              <a:rPr lang="fr-FR" dirty="0" err="1" smtClean="0"/>
              <a:t>lower</a:t>
            </a:r>
            <a:r>
              <a:rPr lang="fr-FR" dirty="0" smtClean="0"/>
              <a:t> anode </a:t>
            </a:r>
            <a:r>
              <a:rPr lang="fr-FR" dirty="0" err="1" smtClean="0"/>
              <a:t>resistivity</a:t>
            </a:r>
            <a:r>
              <a:rPr lang="fr-FR" dirty="0" smtClean="0"/>
              <a:t> (3 M</a:t>
            </a:r>
            <a:r>
              <a:rPr lang="fr-FR" dirty="0" smtClean="0">
                <a:latin typeface="Symbol" pitchFamily="18" charset="2"/>
              </a:rPr>
              <a:t>W</a:t>
            </a:r>
            <a:r>
              <a:rPr lang="fr-FR" dirty="0" smtClean="0"/>
              <a:t>/</a:t>
            </a:r>
            <a:r>
              <a:rPr lang="fr-FR" dirty="0" err="1" smtClean="0"/>
              <a:t>sq</a:t>
            </a:r>
            <a:r>
              <a:rPr lang="fr-FR" dirty="0" smtClean="0"/>
              <a:t>), new </a:t>
            </a:r>
            <a:r>
              <a:rPr lang="fr-FR" dirty="0" err="1" smtClean="0"/>
              <a:t>res</a:t>
            </a:r>
            <a:r>
              <a:rPr lang="fr-FR" dirty="0" smtClean="0"/>
              <a:t>. foil </a:t>
            </a:r>
            <a:r>
              <a:rPr lang="fr-FR" dirty="0" err="1" smtClean="0"/>
              <a:t>grounding</a:t>
            </a:r>
            <a:r>
              <a:rPr lang="fr-FR" dirty="0" smtClean="0"/>
              <a:t> on the </a:t>
            </a:r>
            <a:r>
              <a:rPr lang="fr-FR" dirty="0" err="1" smtClean="0"/>
              <a:t>edge</a:t>
            </a:r>
            <a:r>
              <a:rPr lang="fr-FR" dirty="0" smtClean="0"/>
              <a:t> of the PCB.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New 300 points flat </a:t>
            </a:r>
            <a:r>
              <a:rPr lang="fr-FR" dirty="0" err="1" smtClean="0"/>
              <a:t>connectors</a:t>
            </a:r>
            <a:r>
              <a:rPr lang="fr-FR" dirty="0" smtClean="0"/>
              <a:t> (</a:t>
            </a:r>
            <a:r>
              <a:rPr lang="fr-FR" dirty="0" err="1" smtClean="0"/>
              <a:t>zero</a:t>
            </a:r>
            <a:r>
              <a:rPr lang="fr-FR" dirty="0" smtClean="0"/>
              <a:t> extraction force)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New front end: </a:t>
            </a:r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naked</a:t>
            </a:r>
            <a:r>
              <a:rPr lang="fr-FR" dirty="0" smtClean="0"/>
              <a:t> AFTER chips and </a:t>
            </a:r>
            <a:r>
              <a:rPr lang="fr-FR" dirty="0" err="1" smtClean="0"/>
              <a:t>remove</a:t>
            </a:r>
            <a:r>
              <a:rPr lang="fr-FR" dirty="0" smtClean="0"/>
              <a:t> double diodes (count on </a:t>
            </a:r>
            <a:r>
              <a:rPr lang="fr-FR" dirty="0" err="1" smtClean="0"/>
              <a:t>resistive</a:t>
            </a:r>
            <a:r>
              <a:rPr lang="fr-FR" dirty="0" smtClean="0"/>
              <a:t> foil to </a:t>
            </a:r>
            <a:r>
              <a:rPr lang="fr-FR" dirty="0" err="1" smtClean="0"/>
              <a:t>protect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sparks</a:t>
            </a:r>
            <a:r>
              <a:rPr lang="fr-FR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New Front End Mezzanine (FEMI)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New back-end for up to 12 modules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New DAQ, 7-module and more compact format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New trigger </a:t>
            </a:r>
            <a:r>
              <a:rPr lang="fr-FR" dirty="0" err="1" smtClean="0"/>
              <a:t>discriminator</a:t>
            </a:r>
            <a:r>
              <a:rPr lang="fr-FR" dirty="0" smtClean="0"/>
              <a:t> and </a:t>
            </a:r>
            <a:r>
              <a:rPr lang="fr-FR" dirty="0" err="1" smtClean="0"/>
              <a:t>logic</a:t>
            </a:r>
            <a:r>
              <a:rPr lang="fr-FR" dirty="0" smtClean="0"/>
              <a:t> (FPGA).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572000" y="1793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D. Calvet et al., IEEE Real Time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87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Paul\ilc\7M-DESYtest\July2012\7-Modu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960440" cy="33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520" y="548680"/>
            <a:ext cx="4320480" cy="5688632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fr-FR" dirty="0" smtClean="0"/>
              <a:t>The multi-module configuration </a:t>
            </a:r>
            <a:r>
              <a:rPr lang="fr-FR" dirty="0" err="1" smtClean="0"/>
              <a:t>allows</a:t>
            </a:r>
            <a:r>
              <a:rPr lang="fr-FR" dirty="0" smtClean="0"/>
              <a:t> new </a:t>
            </a:r>
            <a:r>
              <a:rPr lang="fr-FR" dirty="0" err="1" smtClean="0"/>
              <a:t>studies</a:t>
            </a:r>
            <a:r>
              <a:rPr lang="fr-FR" dirty="0" smtClean="0"/>
              <a:t> :</a:t>
            </a:r>
          </a:p>
          <a:p>
            <a:pPr>
              <a:buFontTx/>
              <a:buChar char="-"/>
            </a:pPr>
            <a:r>
              <a:rPr lang="fr-FR" dirty="0" smtClean="0"/>
              <a:t>Performance in cracks</a:t>
            </a:r>
          </a:p>
          <a:p>
            <a:pPr>
              <a:buFontTx/>
              <a:buChar char="-"/>
            </a:pPr>
            <a:r>
              <a:rPr lang="fr-FR" dirty="0" smtClean="0"/>
              <a:t>Module </a:t>
            </a:r>
            <a:r>
              <a:rPr lang="fr-FR" dirty="0" err="1" smtClean="0"/>
              <a:t>misalignment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distortions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aul\ilc\7M-DESYtest\July2012\Photos\DSC006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85216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63688" y="5013176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Smooth</a:t>
            </a:r>
            <a:r>
              <a:rPr lang="fr-FR" dirty="0" smtClean="0"/>
              <a:t> data </a:t>
            </a:r>
            <a:r>
              <a:rPr lang="fr-FR" dirty="0" err="1" smtClean="0"/>
              <a:t>taking</a:t>
            </a:r>
            <a:r>
              <a:rPr lang="fr-FR" dirty="0" smtClean="0"/>
              <a:t> in July, </a:t>
            </a:r>
            <a:r>
              <a:rPr lang="fr-FR" dirty="0" err="1" smtClean="0"/>
              <a:t>with</a:t>
            </a:r>
            <a:r>
              <a:rPr lang="fr-FR" dirty="0" smtClean="0"/>
              <a:t> over 1 000 000 </a:t>
            </a:r>
            <a:r>
              <a:rPr lang="fr-FR" dirty="0" err="1" smtClean="0"/>
              <a:t>evts</a:t>
            </a:r>
            <a:r>
              <a:rPr lang="fr-FR" dirty="0" smtClean="0"/>
              <a:t>. Air </a:t>
            </a:r>
            <a:r>
              <a:rPr lang="fr-FR" dirty="0" err="1" smtClean="0"/>
              <a:t>cooling</a:t>
            </a:r>
            <a:r>
              <a:rPr lang="fr-FR" dirty="0" smtClean="0"/>
              <a:t> and </a:t>
            </a:r>
            <a:r>
              <a:rPr lang="fr-FR" dirty="0" err="1" smtClean="0"/>
              <a:t>temperature</a:t>
            </a:r>
            <a:r>
              <a:rPr lang="fr-FR" dirty="0" smtClean="0"/>
              <a:t> control.  </a:t>
            </a:r>
            <a:r>
              <a:rPr lang="fr-FR" dirty="0" err="1" smtClean="0"/>
              <a:t>However</a:t>
            </a:r>
            <a:r>
              <a:rPr lang="fr-FR" dirty="0" smtClean="0"/>
              <a:t> 6 modules </a:t>
            </a:r>
            <a:r>
              <a:rPr lang="fr-FR" dirty="0" err="1" smtClean="0"/>
              <a:t>only</a:t>
            </a:r>
            <a:r>
              <a:rPr lang="fr-FR" dirty="0" smtClean="0"/>
              <a:t>, 2 of </a:t>
            </a:r>
            <a:r>
              <a:rPr lang="fr-FR" dirty="0" err="1" smtClean="0"/>
              <a:t>them</a:t>
            </a:r>
            <a:r>
              <a:rPr lang="fr-FR" dirty="0" smtClean="0"/>
              <a:t> prototype or </a:t>
            </a:r>
            <a:r>
              <a:rPr lang="fr-FR" dirty="0" err="1" smtClean="0"/>
              <a:t>pre-serie</a:t>
            </a:r>
            <a:r>
              <a:rPr lang="fr-FR" dirty="0" smtClean="0"/>
              <a:t>, </a:t>
            </a:r>
            <a:r>
              <a:rPr lang="fr-FR" dirty="0" err="1" smtClean="0"/>
              <a:t>imperfect</a:t>
            </a:r>
            <a:r>
              <a:rPr lang="fr-FR" dirty="0" smtClean="0"/>
              <a:t> contacts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5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aul\ilc\7M-DESYtest\July2012\Pic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47663"/>
            <a:ext cx="8304213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5536" y="4462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Thanks</a:t>
            </a:r>
            <a:r>
              <a:rPr lang="fr-FR" dirty="0" smtClean="0"/>
              <a:t> to Bo Li, Keisuke Fujii, Gilles de Lentdecker, M. Killenberg,…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33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33265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Effective gain</a:t>
            </a:r>
            <a:r>
              <a:rPr lang="fr-FR" sz="2400" dirty="0" smtClean="0"/>
              <a:t> vs </a:t>
            </a:r>
            <a:r>
              <a:rPr lang="fr-FR" sz="2400" dirty="0" err="1" smtClean="0"/>
              <a:t>mesh</a:t>
            </a:r>
            <a:r>
              <a:rPr lang="fr-FR" sz="2400" dirty="0" smtClean="0"/>
              <a:t> voltage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measured</a:t>
            </a:r>
            <a:r>
              <a:rPr lang="fr-FR" sz="2400" dirty="0" smtClean="0"/>
              <a:t> by </a:t>
            </a:r>
            <a:r>
              <a:rPr lang="fr-FR" sz="2400" dirty="0" err="1" smtClean="0"/>
              <a:t>using</a:t>
            </a:r>
            <a:r>
              <a:rPr lang="fr-FR" sz="2400" dirty="0" smtClean="0"/>
              <a:t> the </a:t>
            </a:r>
            <a:r>
              <a:rPr lang="fr-FR" sz="2400" dirty="0" err="1" smtClean="0"/>
              <a:t>fitted</a:t>
            </a:r>
            <a:r>
              <a:rPr lang="fr-FR" sz="2400" dirty="0" smtClean="0"/>
              <a:t> MPV of the (Landau) distribution of the </a:t>
            </a:r>
            <a:r>
              <a:rPr lang="fr-FR" sz="2400" dirty="0" err="1" smtClean="0"/>
              <a:t>measured</a:t>
            </a:r>
            <a:r>
              <a:rPr lang="fr-FR" sz="2400" dirty="0" smtClean="0"/>
              <a:t> charge. It compares </a:t>
            </a:r>
            <a:r>
              <a:rPr lang="fr-FR" sz="2400" dirty="0" err="1" smtClean="0"/>
              <a:t>well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direct gain </a:t>
            </a:r>
            <a:r>
              <a:rPr lang="fr-FR" sz="2400" dirty="0" err="1" smtClean="0"/>
              <a:t>measurements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a 55Fe source on a detector </a:t>
            </a:r>
            <a:r>
              <a:rPr lang="fr-FR" sz="2400" dirty="0" err="1" smtClean="0"/>
              <a:t>without</a:t>
            </a:r>
            <a:r>
              <a:rPr lang="fr-FR" sz="2400" dirty="0" smtClean="0"/>
              <a:t> </a:t>
            </a:r>
            <a:r>
              <a:rPr lang="fr-FR" sz="2400" dirty="0" err="1" smtClean="0"/>
              <a:t>resistive</a:t>
            </a:r>
            <a:r>
              <a:rPr lang="fr-FR" sz="2400" dirty="0" smtClean="0"/>
              <a:t> </a:t>
            </a:r>
            <a:r>
              <a:rPr lang="fr-FR" sz="2400" dirty="0" smtClean="0"/>
              <a:t>foil (x2 </a:t>
            </a:r>
            <a:r>
              <a:rPr lang="fr-FR" sz="2400" dirty="0" err="1" smtClean="0"/>
              <a:t>lower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24/10/2012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- 6 modules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BC0B-C663-41E3-9A1D-05F2698253F3}" type="slidenum">
              <a:rPr lang="fr-FR" smtClean="0"/>
              <a:t>9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2483768" y="2348880"/>
            <a:ext cx="6435585" cy="3865811"/>
            <a:chOff x="2483768" y="2348880"/>
            <a:chExt cx="6435585" cy="3865811"/>
          </a:xfrm>
        </p:grpSpPr>
        <p:pic>
          <p:nvPicPr>
            <p:cNvPr id="1026" name="Picture 2" descr="image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2348880"/>
              <a:ext cx="6435585" cy="3865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Ellipse 5"/>
            <p:cNvSpPr/>
            <p:nvPr/>
          </p:nvSpPr>
          <p:spPr>
            <a:xfrm>
              <a:off x="4120716" y="4142430"/>
              <a:ext cx="72008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" name="Ellipse 7"/>
            <p:cNvSpPr/>
            <p:nvPr/>
          </p:nvSpPr>
          <p:spPr>
            <a:xfrm>
              <a:off x="3635896" y="4365104"/>
              <a:ext cx="72008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9" name="Ellipse 8"/>
            <p:cNvSpPr/>
            <p:nvPr/>
          </p:nvSpPr>
          <p:spPr>
            <a:xfrm>
              <a:off x="5004048" y="3701753"/>
              <a:ext cx="72008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35996" y="3933056"/>
              <a:ext cx="72008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436096" y="3429000"/>
              <a:ext cx="72008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868144" y="3156247"/>
              <a:ext cx="72008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</p:spTree>
    <p:extLst>
      <p:ext uri="{BB962C8B-B14F-4D97-AF65-F5344CB8AC3E}">
        <p14:creationId xmlns:p14="http://schemas.microsoft.com/office/powerpoint/2010/main" val="34095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289</TotalTime>
  <Words>1083</Words>
  <Application>Microsoft Office PowerPoint</Application>
  <PresentationFormat>Affichage à l'écran (4:3)</PresentationFormat>
  <Paragraphs>210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Apex</vt:lpstr>
      <vt:lpstr>Results of a beam test of a Large  Micromegas TPC prototype  with 6 modules</vt:lpstr>
      <vt:lpstr>All the R&amp;D is gathered in LCTPC</vt:lpstr>
      <vt:lpstr>The EUDET test setup at DESY</vt:lpstr>
      <vt:lpstr>Charge spreading by resistive foil</vt:lpstr>
      <vt:lpstr>Integrated electronics</vt:lpstr>
      <vt:lpstr>Présentation PowerPoint</vt:lpstr>
      <vt:lpstr>Présentation PowerPoint</vt:lpstr>
      <vt:lpstr>Présentation PowerPoint</vt:lpstr>
      <vt:lpstr>Présentation PowerPoint</vt:lpstr>
      <vt:lpstr>Crack scan</vt:lpstr>
      <vt:lpstr>Crack scan</vt:lpstr>
      <vt:lpstr>Brute force alignment</vt:lpstr>
      <vt:lpstr>Présentation PowerPoint</vt:lpstr>
      <vt:lpstr>Présentation PowerPoint</vt:lpstr>
      <vt:lpstr>Alignment</vt:lpstr>
      <vt:lpstr>On-going electronics developments</vt:lpstr>
      <vt:lpstr>Front End specifications</vt:lpstr>
      <vt:lpstr>Proposal for CFE</vt:lpstr>
      <vt:lpstr>Summary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a beam test of a Large  Micromegas TPC prototype  with 6 modules</dc:title>
  <dc:creator>Colas Paul</dc:creator>
  <cp:lastModifiedBy>Colas Paul</cp:lastModifiedBy>
  <cp:revision>38</cp:revision>
  <dcterms:created xsi:type="dcterms:W3CDTF">2012-10-22T21:23:22Z</dcterms:created>
  <dcterms:modified xsi:type="dcterms:W3CDTF">2012-10-24T12:32:54Z</dcterms:modified>
</cp:coreProperties>
</file>