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3" r:id="rId3"/>
    <p:sldId id="271" r:id="rId4"/>
    <p:sldId id="257" r:id="rId5"/>
    <p:sldId id="269" r:id="rId6"/>
    <p:sldId id="270" r:id="rId7"/>
    <p:sldId id="277" r:id="rId8"/>
    <p:sldId id="260" r:id="rId9"/>
    <p:sldId id="259" r:id="rId10"/>
    <p:sldId id="261" r:id="rId11"/>
    <p:sldId id="262" r:id="rId12"/>
    <p:sldId id="263" r:id="rId13"/>
    <p:sldId id="278" r:id="rId14"/>
    <p:sldId id="265" r:id="rId15"/>
    <p:sldId id="274" r:id="rId16"/>
    <p:sldId id="267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D0ACC-0E58-488B-B261-754C29789D0A}" type="datetimeFigureOut">
              <a:rPr lang="fr-FR" smtClean="0"/>
              <a:t>01/11/2012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8E211-F57E-43EC-8B8B-2FD0B890EB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96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1CE8-FF45-4F4C-9ED2-C32A62D63FD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51D71F06-F39C-494A-965C-3D2EC0660BD6}" type="slidenum">
              <a:rPr lang="fr-FR" smtClean="0"/>
              <a:t>7</a:t>
            </a:fld>
            <a:fld id="{72174FC1-A8B1-456A-8372-F3EF4DD7C3F8}" type="slidenum">
              <a:rPr lang="fr-FR" smtClean="0"/>
              <a:t>7</a:t>
            </a:fld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8E211-F57E-43EC-8B8B-2FD0B890EBB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11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8E211-F57E-43EC-8B8B-2FD0B890EBB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72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fr-FR" smtClean="0"/>
              <a:t>01/11/2012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r>
              <a:rPr lang="fr-FR" smtClean="0"/>
              <a:t>W.Wang_ IEEE Conference  2012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0CB17952-58B7-47CC-A92B-AF1512B05D66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B17952-58B7-47CC-A92B-AF1512B05D66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01/11/2012</a:t>
            </a:r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W.Wang_ IEEE Conference  2012</a:t>
            </a:r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B17952-58B7-47CC-A92B-AF1512B05D66}" type="slidenum">
              <a:rPr lang="fr-FR" smtClean="0"/>
              <a:t>‹#›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84784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 of </a:t>
            </a:r>
            <a:r>
              <a:rPr lang="en-US" dirty="0"/>
              <a:t>the </a:t>
            </a:r>
            <a:r>
              <a:rPr lang="en-US" dirty="0" err="1"/>
              <a:t>Micromegas</a:t>
            </a:r>
            <a:r>
              <a:rPr lang="en-US" dirty="0"/>
              <a:t>-TPC Modules for an ILC Detector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744" y="3933056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Wenxin Wang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behalf of LCTPC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0"/>
            <a:ext cx="2592288" cy="147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Paul\courier\CEA_Saclay_logoty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8" y="274238"/>
            <a:ext cx="1274614" cy="121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smtClean="0"/>
              <a:t>01/11/2012</a:t>
            </a:r>
            <a:endParaRPr lang="fr-FR" sz="1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z="1400" dirty="0" err="1" smtClean="0"/>
              <a:t>W.Wang</a:t>
            </a:r>
            <a:r>
              <a:rPr lang="fr-FR" sz="1400" dirty="0" smtClean="0"/>
              <a:t>_ IEEE </a:t>
            </a:r>
            <a:r>
              <a:rPr lang="fr-FR" sz="1400" dirty="0" err="1" smtClean="0"/>
              <a:t>Conference</a:t>
            </a:r>
            <a:r>
              <a:rPr lang="fr-FR" sz="1400" dirty="0" smtClean="0"/>
              <a:t>  2012</a:t>
            </a:r>
            <a:endParaRPr lang="fr-FR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z="1400" smtClean="0"/>
              <a:t>1</a:t>
            </a:fld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755576" y="5301208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2012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Nuclear Science Symposium, Medical Imaging Conference </a:t>
            </a: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&amp; workshop on Room-Temperature Semiconductor X-Ray and Gamma-Ray Detectors</a:t>
            </a: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Oct. 29-Nov. 3, 2012, Anaheim, California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72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10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894758" cy="378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73" y="980728"/>
            <a:ext cx="35528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73" y="3429000"/>
            <a:ext cx="35052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508104" y="1340768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Outside</a:t>
            </a:r>
            <a:r>
              <a:rPr lang="fr-FR" dirty="0" smtClean="0"/>
              <a:t> crack</a:t>
            </a:r>
            <a:endParaRPr lang="fr-FR" dirty="0"/>
          </a:p>
        </p:txBody>
      </p:sp>
      <p:sp>
        <p:nvSpPr>
          <p:cNvPr id="12" name="ZoneTexte 13"/>
          <p:cNvSpPr txBox="1"/>
          <p:nvPr/>
        </p:nvSpPr>
        <p:spPr>
          <a:xfrm>
            <a:off x="5580112" y="3779748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 crack</a:t>
            </a:r>
            <a:endParaRPr lang="fr-FR" dirty="0"/>
          </a:p>
        </p:txBody>
      </p:sp>
      <p:sp>
        <p:nvSpPr>
          <p:cNvPr id="16" name="ZoneTexte 14"/>
          <p:cNvSpPr txBox="1"/>
          <p:nvPr/>
        </p:nvSpPr>
        <p:spPr>
          <a:xfrm>
            <a:off x="395536" y="5440918"/>
            <a:ext cx="173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Upper</a:t>
            </a:r>
            <a:r>
              <a:rPr lang="fr-FR" dirty="0" smtClean="0"/>
              <a:t> crack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698210" y="5373216"/>
            <a:ext cx="173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Lower</a:t>
            </a:r>
            <a:r>
              <a:rPr lang="fr-FR" dirty="0" smtClean="0"/>
              <a:t> crack</a:t>
            </a:r>
            <a:endParaRPr lang="fr-FR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43608" y="3390553"/>
            <a:ext cx="360040" cy="2034274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275856" y="3613666"/>
            <a:ext cx="288032" cy="1759550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0"/>
          <p:cNvSpPr txBox="1"/>
          <p:nvPr/>
        </p:nvSpPr>
        <p:spPr>
          <a:xfrm>
            <a:off x="5189105" y="562989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Padrow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(3x24=72)</a:t>
            </a:r>
            <a:endParaRPr lang="fr-FR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07504" y="3236959"/>
            <a:ext cx="4968552" cy="73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8"/>
          <p:cNvSpPr txBox="1"/>
          <p:nvPr/>
        </p:nvSpPr>
        <p:spPr>
          <a:xfrm>
            <a:off x="4290294" y="2897815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 </a:t>
            </a:r>
            <a:r>
              <a:rPr lang="fr-FR" dirty="0" err="1" smtClean="0"/>
              <a:t>GeV</a:t>
            </a:r>
            <a:r>
              <a:rPr lang="fr-FR" dirty="0" smtClean="0"/>
              <a:t> </a:t>
            </a:r>
          </a:p>
          <a:p>
            <a:r>
              <a:rPr lang="fr-FR" dirty="0" smtClean="0"/>
              <a:t>e- </a:t>
            </a:r>
            <a:r>
              <a:rPr lang="fr-FR" dirty="0" err="1" smtClean="0"/>
              <a:t>Beam</a:t>
            </a:r>
            <a:endParaRPr lang="fr-FR" dirty="0"/>
          </a:p>
        </p:txBody>
      </p:sp>
      <p:sp>
        <p:nvSpPr>
          <p:cNvPr id="15" name="Oval 14"/>
          <p:cNvSpPr/>
          <p:nvPr/>
        </p:nvSpPr>
        <p:spPr>
          <a:xfrm>
            <a:off x="2555776" y="3236959"/>
            <a:ext cx="1152128" cy="307187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6512" y="274638"/>
            <a:ext cx="9144000" cy="778098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>
                <a:solidFill>
                  <a:schemeClr val="tx1"/>
                </a:solidFill>
              </a:rPr>
              <a:t>Crack scan</a:t>
            </a:r>
          </a:p>
        </p:txBody>
      </p:sp>
      <p:sp>
        <p:nvSpPr>
          <p:cNvPr id="9" name="Oval 8"/>
          <p:cNvSpPr/>
          <p:nvPr/>
        </p:nvSpPr>
        <p:spPr>
          <a:xfrm>
            <a:off x="827584" y="2996952"/>
            <a:ext cx="1152128" cy="307187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395536" y="2708920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1520" y="2329656"/>
            <a:ext cx="288032" cy="379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14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11</a:t>
            </a:fld>
            <a:endParaRPr lang="fr-FR"/>
          </a:p>
        </p:txBody>
      </p:sp>
      <p:pic>
        <p:nvPicPr>
          <p:cNvPr id="7" name="Picture 5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5900"/>
            <a:ext cx="4158883" cy="280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11" y="1475606"/>
            <a:ext cx="4440385" cy="282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2"/>
          <p:cNvSpPr txBox="1"/>
          <p:nvPr/>
        </p:nvSpPr>
        <p:spPr>
          <a:xfrm>
            <a:off x="3246578" y="4437112"/>
            <a:ext cx="37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Number</a:t>
            </a:r>
            <a:r>
              <a:rPr lang="fr-FR" dirty="0" smtClean="0"/>
              <a:t> of hits vs x (72 pad-</a:t>
            </a:r>
            <a:r>
              <a:rPr lang="fr-FR" dirty="0" err="1" smtClean="0"/>
              <a:t>rows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355751" y="494116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Study the hit reconstruction efficiency at or near the crack: take data with beam, moving by steps of 2mm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512" y="274638"/>
            <a:ext cx="9144000" cy="778098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>
                <a:solidFill>
                  <a:schemeClr val="tx1"/>
                </a:solidFill>
              </a:rPr>
              <a:t>Crack scan</a:t>
            </a:r>
          </a:p>
        </p:txBody>
      </p:sp>
    </p:spTree>
    <p:extLst>
      <p:ext uri="{BB962C8B-B14F-4D97-AF65-F5344CB8AC3E}">
        <p14:creationId xmlns:p14="http://schemas.microsoft.com/office/powerpoint/2010/main" val="22964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12</a:t>
            </a:fld>
            <a:endParaRPr lang="fr-F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Gain study</a:t>
            </a:r>
            <a:endParaRPr lang="en-US" sz="32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"/>
          <p:cNvSpPr txBox="1"/>
          <p:nvPr/>
        </p:nvSpPr>
        <p:spPr>
          <a:xfrm>
            <a:off x="971600" y="908720"/>
            <a:ext cx="762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Using</a:t>
            </a:r>
            <a:r>
              <a:rPr lang="fr-FR" dirty="0" smtClean="0"/>
              <a:t> the </a:t>
            </a:r>
            <a:r>
              <a:rPr lang="fr-FR" dirty="0" err="1" smtClean="0"/>
              <a:t>fitted</a:t>
            </a:r>
            <a:r>
              <a:rPr lang="fr-FR" dirty="0" smtClean="0"/>
              <a:t> MPV of the (Landau) distribution of the </a:t>
            </a:r>
            <a:r>
              <a:rPr lang="fr-FR" dirty="0" err="1" smtClean="0"/>
              <a:t>measured</a:t>
            </a:r>
            <a:r>
              <a:rPr lang="fr-FR" dirty="0" smtClean="0"/>
              <a:t> charge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36043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51520" y="5085184"/>
            <a:ext cx="43158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/>
              <a:t>Effective gain vs </a:t>
            </a:r>
            <a:r>
              <a:rPr lang="fr-FR" sz="1400" b="1" dirty="0" err="1"/>
              <a:t>mesh</a:t>
            </a:r>
            <a:r>
              <a:rPr lang="fr-FR" sz="1400" b="1" dirty="0"/>
              <a:t> </a:t>
            </a:r>
            <a:r>
              <a:rPr lang="fr-FR" sz="1400" b="1" dirty="0" smtClean="0"/>
              <a:t>voltage </a:t>
            </a:r>
          </a:p>
          <a:p>
            <a:r>
              <a:rPr lang="fr-FR" sz="1400" dirty="0" smtClean="0"/>
              <a:t>(</a:t>
            </a:r>
            <a:r>
              <a:rPr lang="fr-FR" sz="1400" dirty="0" err="1" smtClean="0"/>
              <a:t>compared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the direct gain </a:t>
            </a:r>
            <a:r>
              <a:rPr lang="fr-FR" sz="1400" dirty="0" err="1" smtClean="0"/>
              <a:t>measurements</a:t>
            </a:r>
            <a:r>
              <a:rPr lang="fr-FR" sz="1400" dirty="0" smtClean="0"/>
              <a:t> </a:t>
            </a:r>
            <a:r>
              <a:rPr lang="fr-FR" sz="1400" dirty="0" err="1" smtClean="0"/>
              <a:t>using</a:t>
            </a:r>
            <a:r>
              <a:rPr lang="fr-FR" sz="1400" dirty="0" smtClean="0"/>
              <a:t> </a:t>
            </a:r>
            <a:r>
              <a:rPr lang="fr-FR" sz="1400" baseline="30000" dirty="0" smtClean="0"/>
              <a:t>55</a:t>
            </a:r>
            <a:r>
              <a:rPr lang="fr-FR" sz="1400" dirty="0" smtClean="0"/>
              <a:t>Fe source on a </a:t>
            </a:r>
            <a:r>
              <a:rPr lang="fr-FR" sz="1400" dirty="0" err="1" smtClean="0"/>
              <a:t>bulk</a:t>
            </a:r>
            <a:r>
              <a:rPr lang="fr-FR" sz="1400" dirty="0" smtClean="0"/>
              <a:t> detector </a:t>
            </a:r>
            <a:r>
              <a:rPr lang="fr-FR" sz="1400" dirty="0" err="1" smtClean="0"/>
              <a:t>without</a:t>
            </a:r>
            <a:r>
              <a:rPr lang="fr-FR" sz="1400" dirty="0" smtClean="0"/>
              <a:t> </a:t>
            </a:r>
            <a:r>
              <a:rPr lang="fr-FR" sz="1400" dirty="0" err="1" smtClean="0"/>
              <a:t>resistive</a:t>
            </a:r>
            <a:r>
              <a:rPr lang="fr-FR" sz="1400" dirty="0" smtClean="0"/>
              <a:t> foil) 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5292080" y="5066600"/>
            <a:ext cx="3125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Effective gain vs </a:t>
            </a:r>
            <a:r>
              <a:rPr lang="fr-FR" sz="1400" b="1" dirty="0" smtClean="0"/>
              <a:t>drift distance </a:t>
            </a:r>
          </a:p>
          <a:p>
            <a:r>
              <a:rPr lang="fr-FR" sz="1400" dirty="0" smtClean="0"/>
              <a:t>(</a:t>
            </a:r>
            <a:r>
              <a:rPr lang="fr-FR" sz="1400" dirty="0" err="1" smtClean="0"/>
              <a:t>Vmesh</a:t>
            </a:r>
            <a:r>
              <a:rPr lang="fr-FR" sz="1400" dirty="0" smtClean="0"/>
              <a:t>=380V, </a:t>
            </a:r>
            <a:r>
              <a:rPr lang="fr-FR" sz="1400" dirty="0" err="1" smtClean="0"/>
              <a:t>Vdrift</a:t>
            </a:r>
            <a:r>
              <a:rPr lang="fr-FR" sz="1400" dirty="0" smtClean="0"/>
              <a:t>=140V/cm, </a:t>
            </a:r>
            <a:r>
              <a:rPr lang="fr-FR" sz="1400" dirty="0" err="1" smtClean="0"/>
              <a:t>peaking</a:t>
            </a:r>
            <a:r>
              <a:rPr lang="fr-FR" sz="1400" dirty="0" smtClean="0"/>
              <a:t> time </a:t>
            </a:r>
            <a:r>
              <a:rPr lang="fr-FR" sz="1400" dirty="0"/>
              <a:t>1</a:t>
            </a:r>
            <a:r>
              <a:rPr lang="fr-FR" sz="1400" dirty="0" smtClean="0"/>
              <a:t>00 ns and 400 ns)</a:t>
            </a:r>
            <a:endParaRPr lang="fr-FR" sz="1400" dirty="0"/>
          </a:p>
        </p:txBody>
      </p:sp>
      <p:pic>
        <p:nvPicPr>
          <p:cNvPr id="2050" name="Chart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8773"/>
            <a:ext cx="4536504" cy="336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175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783406"/>
            <a:ext cx="3816425" cy="257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Data analysis results  </a:t>
            </a:r>
            <a:r>
              <a:rPr 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(B = </a:t>
            </a:r>
            <a:r>
              <a:rPr lang="en-US" sz="32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1T)</a:t>
            </a:r>
            <a:endParaRPr lang="en-US" sz="32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4939"/>
            <a:ext cx="3744416" cy="267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86412"/>
            <a:ext cx="3833834" cy="276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3568" y="3855413"/>
            <a:ext cx="37622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Row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: 3 x 24 </a:t>
            </a:r>
            <a:r>
              <a:rPr lang="fr-FR" dirty="0"/>
              <a:t>= 72</a:t>
            </a:r>
          </a:p>
          <a:p>
            <a:r>
              <a:rPr lang="fr-FR" dirty="0" err="1"/>
              <a:t>Displacement</a:t>
            </a:r>
            <a:r>
              <a:rPr lang="fr-FR" dirty="0"/>
              <a:t> in </a:t>
            </a:r>
            <a:r>
              <a:rPr lang="fr-FR" dirty="0" smtClean="0"/>
              <a:t>mm</a:t>
            </a:r>
          </a:p>
          <a:p>
            <a:endParaRPr lang="fr-FR" dirty="0"/>
          </a:p>
          <a:p>
            <a:r>
              <a:rPr lang="fr-FR" dirty="0" smtClean="0"/>
              <a:t>(a):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endParaRPr lang="fr-FR" dirty="0" smtClean="0"/>
          </a:p>
          <a:p>
            <a:r>
              <a:rPr lang="fr-FR" dirty="0" smtClean="0"/>
              <a:t>(b):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endParaRPr lang="fr-FR" dirty="0" smtClean="0"/>
          </a:p>
          <a:p>
            <a:r>
              <a:rPr lang="fr-FR" sz="1600" dirty="0" err="1" smtClean="0">
                <a:latin typeface="Symbol" pitchFamily="18" charset="2"/>
              </a:rPr>
              <a:t>df</a:t>
            </a:r>
            <a:r>
              <a:rPr lang="en-GB" sz="1600" dirty="0"/>
              <a:t>= 3.3 </a:t>
            </a:r>
            <a:r>
              <a:rPr lang="en-GB" sz="1600" dirty="0" smtClean="0"/>
              <a:t>,</a:t>
            </a:r>
            <a:r>
              <a:rPr lang="en-GB" sz="1600" dirty="0"/>
              <a:t>  </a:t>
            </a:r>
            <a:r>
              <a:rPr lang="en-GB" sz="1600" dirty="0" smtClean="0"/>
              <a:t>2.2 </a:t>
            </a:r>
            <a:r>
              <a:rPr lang="en-GB" sz="1600" dirty="0"/>
              <a:t>and 3.1 </a:t>
            </a:r>
            <a:r>
              <a:rPr lang="en-GB" sz="1600" dirty="0" err="1" smtClean="0"/>
              <a:t>mrad</a:t>
            </a:r>
            <a:r>
              <a:rPr lang="en-GB" sz="1600" dirty="0" smtClean="0"/>
              <a:t> </a:t>
            </a:r>
            <a:endParaRPr lang="en-GB" sz="1600" dirty="0"/>
          </a:p>
          <a:p>
            <a:r>
              <a:rPr lang="en-GB" sz="1600" dirty="0">
                <a:latin typeface="Symbol" pitchFamily="18" charset="2"/>
              </a:rPr>
              <a:t>d</a:t>
            </a:r>
            <a:r>
              <a:rPr lang="en-GB" sz="1600" dirty="0" smtClean="0"/>
              <a:t>x </a:t>
            </a:r>
            <a:r>
              <a:rPr lang="en-GB" sz="1600" dirty="0"/>
              <a:t>= 55 µm,  -36 µm and 63 µm </a:t>
            </a:r>
            <a:endParaRPr lang="fr-FR" sz="1600" dirty="0" smtClean="0"/>
          </a:p>
          <a:p>
            <a:r>
              <a:rPr lang="fr-FR" dirty="0" smtClean="0"/>
              <a:t>(c): </a:t>
            </a:r>
            <a:r>
              <a:rPr lang="fr-FR" dirty="0" err="1" smtClean="0"/>
              <a:t>After</a:t>
            </a:r>
            <a:r>
              <a:rPr lang="fr-FR" dirty="0" smtClean="0"/>
              <a:t> ‘brute force’ correction (i.e.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subtraction</a:t>
            </a:r>
            <a:r>
              <a:rPr lang="fr-FR" dirty="0" smtClean="0"/>
              <a:t> and refit)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1623" y="136301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(a)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0524" y="126876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(b)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2918" y="403212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(c)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 rot="16200000">
            <a:off x="-221179" y="1588151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d</a:t>
            </a:r>
            <a:r>
              <a:rPr lang="fr-FR" dirty="0" smtClean="0"/>
              <a:t>x (mm)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491880" y="836712"/>
            <a:ext cx="2592288" cy="37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Residuals</a:t>
            </a:r>
            <a:r>
              <a:rPr lang="fr-FR" dirty="0" smtClean="0"/>
              <a:t> by </a:t>
            </a:r>
            <a:r>
              <a:rPr lang="fr-FR" dirty="0" err="1" smtClean="0"/>
              <a:t>padrow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3955285" y="1588151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d</a:t>
            </a:r>
            <a:r>
              <a:rPr lang="fr-FR" dirty="0" smtClean="0"/>
              <a:t>x (mm)</a:t>
            </a:r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3958275" y="4396463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ymbol" pitchFamily="18" charset="2"/>
              </a:rPr>
              <a:t>d</a:t>
            </a:r>
            <a:r>
              <a:rPr lang="fr-FR" dirty="0" smtClean="0"/>
              <a:t>x (mm)</a:t>
            </a:r>
          </a:p>
        </p:txBody>
      </p:sp>
    </p:spTree>
    <p:extLst>
      <p:ext uri="{BB962C8B-B14F-4D97-AF65-F5344CB8AC3E}">
        <p14:creationId xmlns:p14="http://schemas.microsoft.com/office/powerpoint/2010/main" val="417245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88"/>
          <a:stretch/>
        </p:blipFill>
        <p:spPr bwMode="auto">
          <a:xfrm>
            <a:off x="1187624" y="404664"/>
            <a:ext cx="6736820" cy="55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14</a:t>
            </a:fld>
            <a:endParaRPr lang="fr-F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Data analysis results  </a:t>
            </a:r>
            <a:r>
              <a:rPr 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(B = </a:t>
            </a:r>
            <a:r>
              <a:rPr lang="en-US" sz="32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1T)</a:t>
            </a:r>
            <a:endParaRPr lang="en-US" sz="32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3767" y="1844824"/>
            <a:ext cx="222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drift distance 30cm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292080" y="5517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Row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465220" y="2629944"/>
            <a:ext cx="222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Residual</a:t>
            </a:r>
            <a:r>
              <a:rPr lang="fr-FR" dirty="0" smtClean="0"/>
              <a:t> </a:t>
            </a:r>
            <a:r>
              <a:rPr lang="fr-FR" dirty="0" err="1" smtClean="0"/>
              <a:t>rms</a:t>
            </a:r>
            <a:r>
              <a:rPr lang="fr-FR" dirty="0" smtClean="0"/>
              <a:t> (mm)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96336" y="414908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Effects</a:t>
            </a:r>
            <a:r>
              <a:rPr lang="fr-FR" dirty="0" smtClean="0"/>
              <a:t> of </a:t>
            </a:r>
            <a:r>
              <a:rPr lang="fr-FR" dirty="0" err="1" smtClean="0"/>
              <a:t>approximate</a:t>
            </a:r>
            <a:r>
              <a:rPr lang="fr-FR" dirty="0" smtClean="0"/>
              <a:t> </a:t>
            </a:r>
            <a:r>
              <a:rPr lang="fr-FR" dirty="0" err="1" smtClean="0"/>
              <a:t>geometry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0424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54" y="986043"/>
            <a:ext cx="8286092" cy="4459181"/>
          </a:xfrm>
        </p:spPr>
        <p:txBody>
          <a:bodyPr>
            <a:normAutofit/>
          </a:bodyPr>
          <a:lstStyle/>
          <a:p>
            <a:r>
              <a:rPr lang="en-US" sz="2400" b="1" dirty="0"/>
              <a:t>A lot of experience has been gained in building and operating </a:t>
            </a:r>
            <a:r>
              <a:rPr lang="en-US" sz="2400" b="1" dirty="0" err="1"/>
              <a:t>Micromegas</a:t>
            </a:r>
            <a:r>
              <a:rPr lang="en-US" sz="2400" b="1" dirty="0"/>
              <a:t> TPC </a:t>
            </a:r>
            <a:r>
              <a:rPr lang="en-US" sz="2400" b="1" dirty="0" smtClean="0"/>
              <a:t>panels. The </a:t>
            </a:r>
            <a:r>
              <a:rPr lang="en-US" sz="2400" b="1" dirty="0"/>
              <a:t>measured resolution </a:t>
            </a:r>
            <a:r>
              <a:rPr lang="en-US" sz="2400" b="1" dirty="0" smtClean="0"/>
              <a:t>of one module is about 60 </a:t>
            </a:r>
            <a:r>
              <a:rPr lang="en-US" sz="2400" b="1" dirty="0"/>
              <a:t>microns at zero drift distance with 3 mm wide </a:t>
            </a:r>
            <a:r>
              <a:rPr lang="en-US" sz="2400" b="1" dirty="0" smtClean="0"/>
              <a:t>pads. This </a:t>
            </a:r>
            <a:r>
              <a:rPr lang="en-US" sz="2400" b="1" dirty="0"/>
              <a:t>meets LC </a:t>
            </a:r>
            <a:r>
              <a:rPr lang="en-US" sz="2400" b="1" dirty="0" smtClean="0"/>
              <a:t>needs.</a:t>
            </a:r>
          </a:p>
          <a:p>
            <a:endParaRPr lang="en-US" sz="1400" b="1" dirty="0" smtClean="0"/>
          </a:p>
          <a:p>
            <a:r>
              <a:rPr lang="en-US" sz="2400" b="1" dirty="0" smtClean="0"/>
              <a:t>Successful </a:t>
            </a:r>
            <a:r>
              <a:rPr lang="en-US" sz="2400" b="1" dirty="0"/>
              <a:t>test of 6 modules </a:t>
            </a:r>
            <a:r>
              <a:rPr lang="en-US" sz="2400" b="1" dirty="0" smtClean="0"/>
              <a:t>simultaneously</a:t>
            </a:r>
            <a:r>
              <a:rPr lang="fr-FR" sz="2400" b="1" dirty="0" smtClean="0"/>
              <a:t> </a:t>
            </a:r>
            <a:r>
              <a:rPr lang="en-US" sz="2400" b="1" dirty="0" smtClean="0"/>
              <a:t>with </a:t>
            </a:r>
            <a:r>
              <a:rPr lang="en-US" sz="2400" b="1" dirty="0"/>
              <a:t>full integration of the electronics flat behind the </a:t>
            </a:r>
            <a:r>
              <a:rPr lang="en-US" sz="2400" b="1" dirty="0" smtClean="0"/>
              <a:t>panels. The analysis work is on-going.</a:t>
            </a:r>
            <a:endParaRPr lang="en-US" sz="2400" b="1" dirty="0"/>
          </a:p>
          <a:p>
            <a:endParaRPr lang="en-US" sz="1400" b="1" dirty="0"/>
          </a:p>
          <a:p>
            <a:r>
              <a:rPr lang="en-US" sz="2400" b="1" dirty="0"/>
              <a:t>Next step: 7 modules high quality test, full calibration on the test </a:t>
            </a:r>
            <a:r>
              <a:rPr lang="en-US" sz="2400" b="1" dirty="0" smtClean="0"/>
              <a:t>bench</a:t>
            </a:r>
          </a:p>
          <a:p>
            <a:endParaRPr lang="en-US" sz="1500" dirty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4624"/>
            <a:ext cx="91440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err="1">
                <a:solidFill>
                  <a:schemeClr val="tx1"/>
                </a:solidFill>
              </a:rPr>
              <a:t>Summary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8" name="ZoneTexte 9"/>
          <p:cNvSpPr txBox="1"/>
          <p:nvPr/>
        </p:nvSpPr>
        <p:spPr>
          <a:xfrm>
            <a:off x="1187624" y="551723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The </a:t>
            </a:r>
            <a:r>
              <a:rPr lang="fr-FR" sz="1600" dirty="0" err="1" smtClean="0"/>
              <a:t>analysis</a:t>
            </a:r>
            <a:r>
              <a:rPr lang="fr-FR" sz="1600" dirty="0" smtClean="0"/>
              <a:t> </a:t>
            </a:r>
            <a:r>
              <a:rPr lang="fr-FR" sz="1600" dirty="0" err="1" smtClean="0"/>
              <a:t>work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under</a:t>
            </a:r>
            <a:r>
              <a:rPr lang="fr-FR" sz="1600" dirty="0"/>
              <a:t> the </a:t>
            </a:r>
            <a:r>
              <a:rPr lang="fr-FR" sz="1600" dirty="0" err="1" smtClean="0"/>
              <a:t>cooperation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Carleton </a:t>
            </a:r>
            <a:r>
              <a:rPr lang="fr-FR" sz="1600" dirty="0" err="1" smtClean="0"/>
              <a:t>colleagues</a:t>
            </a:r>
            <a:r>
              <a:rPr lang="fr-FR" sz="1600" dirty="0"/>
              <a:t>.</a:t>
            </a:r>
            <a:r>
              <a:rPr lang="fr-FR" sz="1600" dirty="0" smtClean="0"/>
              <a:t> </a:t>
            </a:r>
            <a:r>
              <a:rPr lang="fr-FR" sz="1600" dirty="0" err="1" smtClean="0"/>
              <a:t>Thanks</a:t>
            </a:r>
            <a:r>
              <a:rPr lang="fr-FR" sz="1600" dirty="0" smtClean="0"/>
              <a:t> to </a:t>
            </a:r>
            <a:r>
              <a:rPr lang="fr-FR" sz="1600" dirty="0" err="1" smtClean="0"/>
              <a:t>our</a:t>
            </a:r>
            <a:r>
              <a:rPr lang="fr-FR" sz="1600" dirty="0" smtClean="0"/>
              <a:t> DESY </a:t>
            </a:r>
            <a:r>
              <a:rPr lang="fr-FR" sz="1600" dirty="0" err="1" smtClean="0"/>
              <a:t>colleagues</a:t>
            </a:r>
            <a:r>
              <a:rPr lang="fr-FR" sz="1600" dirty="0" smtClean="0"/>
              <a:t>, </a:t>
            </a:r>
            <a:r>
              <a:rPr lang="fr-FR" sz="1600" dirty="0" err="1" smtClean="0"/>
              <a:t>Japanese</a:t>
            </a:r>
            <a:r>
              <a:rPr lang="fr-FR" sz="1600" dirty="0" smtClean="0"/>
              <a:t> </a:t>
            </a:r>
            <a:r>
              <a:rPr lang="fr-FR" sz="1600" dirty="0" err="1" smtClean="0"/>
              <a:t>colleagues</a:t>
            </a:r>
            <a:r>
              <a:rPr lang="fr-FR" sz="1600" dirty="0" smtClean="0"/>
              <a:t>.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1770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348880"/>
            <a:ext cx="4464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i="1" dirty="0" smtClean="0">
                <a:solidFill>
                  <a:srgbClr val="3333CC"/>
                </a:solidFill>
                <a:latin typeface="Edwardian Script ITC" pitchFamily="66" charset="0"/>
                <a:cs typeface="Times New Roman" pitchFamily="18" charset="0"/>
              </a:rPr>
              <a:t>Thank you!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46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2</a:t>
            </a:fld>
            <a:endParaRPr lang="fr-FR" dirty="0"/>
          </a:p>
        </p:txBody>
      </p:sp>
      <p:pic>
        <p:nvPicPr>
          <p:cNvPr id="7" name="Picture 3" descr="D:\Paul\ilc\7M-DESYtest\July2012\7-Modu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87"/>
          <a:stretch/>
        </p:blipFill>
        <p:spPr bwMode="auto">
          <a:xfrm>
            <a:off x="4587950" y="3818199"/>
            <a:ext cx="3440434" cy="24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ROJETS\TPC\DESIGN\Sauvegarde CAO\Paul Colas\TPC_Electroniqu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r="11699"/>
          <a:stretch>
            <a:fillRect/>
          </a:stretch>
        </p:blipFill>
        <p:spPr bwMode="auto">
          <a:xfrm>
            <a:off x="763471" y="1064677"/>
            <a:ext cx="3320423" cy="252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PROJETS\TPC\DESIGN\Sauvegarde CAO\Paul Colas\TPC_Electroniqu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r="11954"/>
          <a:stretch>
            <a:fillRect/>
          </a:stretch>
        </p:blipFill>
        <p:spPr bwMode="auto">
          <a:xfrm>
            <a:off x="4587950" y="1021271"/>
            <a:ext cx="3412273" cy="260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70" y="3822073"/>
            <a:ext cx="3296224" cy="247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39552" y="548680"/>
            <a:ext cx="7772400" cy="504056"/>
          </a:xfrm>
          <a:prstGeom prst="rect">
            <a:avLst/>
          </a:prstGeom>
        </p:spPr>
        <p:txBody>
          <a:bodyPr bIns="91440" anchor="b" anchorCtr="0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7 </a:t>
            </a:r>
            <a:r>
              <a:rPr lang="en-US" sz="3600" b="1" dirty="0" err="1" smtClean="0">
                <a:solidFill>
                  <a:schemeClr val="tx1"/>
                </a:solidFill>
              </a:rPr>
              <a:t>Micromegas</a:t>
            </a:r>
            <a:r>
              <a:rPr lang="en-US" sz="3600" b="1" dirty="0" smtClean="0">
                <a:solidFill>
                  <a:schemeClr val="tx1"/>
                </a:solidFill>
              </a:rPr>
              <a:t> modules with integration of electronics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5576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2008-2011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00" y="9807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2012-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8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752" y="2564904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096" y="1029286"/>
            <a:ext cx="356025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2" y="274638"/>
            <a:ext cx="7772400" cy="778098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Bulk </a:t>
            </a:r>
            <a:r>
              <a:rPr lang="en-US" sz="36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Micromegas</a:t>
            </a:r>
            <a:r>
              <a:rPr lang="en-US" sz="3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with charge spreading</a:t>
            </a:r>
            <a:endParaRPr lang="en-US" sz="32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4139952" y="5860382"/>
            <a:ext cx="4608512" cy="4333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rgbClr val="000099"/>
                </a:solidFill>
              </a:rPr>
              <a:t>PRF(Pad </a:t>
            </a:r>
            <a:r>
              <a:rPr lang="fr-FR" sz="2000" b="1" dirty="0" err="1" smtClean="0">
                <a:solidFill>
                  <a:srgbClr val="000099"/>
                </a:solidFill>
              </a:rPr>
              <a:t>Response</a:t>
            </a:r>
            <a:r>
              <a:rPr lang="fr-FR" sz="2000" b="1" dirty="0" smtClean="0">
                <a:solidFill>
                  <a:srgbClr val="000099"/>
                </a:solidFill>
              </a:rPr>
              <a:t> </a:t>
            </a:r>
            <a:r>
              <a:rPr lang="fr-FR" sz="2000" b="1" dirty="0" err="1" smtClean="0">
                <a:solidFill>
                  <a:srgbClr val="000099"/>
                </a:solidFill>
              </a:rPr>
              <a:t>Functions</a:t>
            </a:r>
            <a:r>
              <a:rPr lang="fr-FR" sz="2000" b="1" dirty="0" smtClean="0">
                <a:solidFill>
                  <a:srgbClr val="000099"/>
                </a:solidFill>
              </a:rPr>
              <a:t>) </a:t>
            </a:r>
            <a:r>
              <a:rPr lang="fr-FR" sz="2000" b="1" dirty="0" err="1" smtClean="0">
                <a:solidFill>
                  <a:srgbClr val="000099"/>
                </a:solidFill>
              </a:rPr>
              <a:t>fits</a:t>
            </a:r>
            <a:r>
              <a:rPr lang="fr-FR" sz="2000" b="1" dirty="0" smtClean="0">
                <a:solidFill>
                  <a:srgbClr val="000099"/>
                </a:solidFill>
              </a:rPr>
              <a:t>, z ~ 5 cm</a:t>
            </a:r>
          </a:p>
        </p:txBody>
      </p:sp>
      <p:sp>
        <p:nvSpPr>
          <p:cNvPr id="8" name="ZoneTexte 11"/>
          <p:cNvSpPr txBox="1"/>
          <p:nvPr/>
        </p:nvSpPr>
        <p:spPr>
          <a:xfrm>
            <a:off x="650505" y="465313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M. Dixit, A. </a:t>
            </a:r>
            <a:r>
              <a:rPr lang="fr-FR" sz="1400" dirty="0" err="1" smtClean="0"/>
              <a:t>Rankin</a:t>
            </a:r>
            <a:r>
              <a:rPr lang="fr-FR" sz="1400" dirty="0" smtClean="0"/>
              <a:t>, NIM A 566 (2006) 28</a:t>
            </a:r>
            <a:endParaRPr lang="fr-FR" sz="1400" dirty="0"/>
          </a:p>
        </p:txBody>
      </p:sp>
      <p:sp>
        <p:nvSpPr>
          <p:cNvPr id="9" name="ZoneTexte 20"/>
          <p:cNvSpPr txBox="1"/>
          <p:nvPr/>
        </p:nvSpPr>
        <p:spPr>
          <a:xfrm>
            <a:off x="5264899" y="549105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x(pad) – x(</a:t>
            </a:r>
            <a:r>
              <a:rPr lang="fr-FR" dirty="0" err="1" smtClean="0"/>
              <a:t>track</a:t>
            </a:r>
            <a:r>
              <a:rPr lang="fr-FR" dirty="0" smtClean="0"/>
              <a:t>) (mm)</a:t>
            </a:r>
            <a:endParaRPr lang="fr-FR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3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50505" y="1484784"/>
            <a:ext cx="3747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b="1" dirty="0" err="1"/>
              <a:t>Resistive</a:t>
            </a:r>
            <a:r>
              <a:rPr lang="fr-FR" b="1" dirty="0"/>
              <a:t> </a:t>
            </a:r>
            <a:r>
              <a:rPr lang="fr-FR" b="1" dirty="0" err="1"/>
              <a:t>bulk</a:t>
            </a:r>
            <a:r>
              <a:rPr lang="fr-FR" b="1" dirty="0"/>
              <a:t> : </a:t>
            </a:r>
            <a:r>
              <a:rPr lang="fr-FR" dirty="0" err="1"/>
              <a:t>continuous</a:t>
            </a:r>
            <a:r>
              <a:rPr lang="fr-FR" dirty="0"/>
              <a:t> RC circuit to </a:t>
            </a:r>
            <a:r>
              <a:rPr lang="fr-FR" dirty="0" err="1"/>
              <a:t>spread</a:t>
            </a:r>
            <a:r>
              <a:rPr lang="fr-FR" dirty="0"/>
              <a:t> the charge to </a:t>
            </a:r>
            <a:r>
              <a:rPr lang="fr-FR" dirty="0" err="1"/>
              <a:t>improve</a:t>
            </a:r>
            <a:r>
              <a:rPr lang="fr-FR" dirty="0"/>
              <a:t> </a:t>
            </a:r>
            <a:r>
              <a:rPr lang="fr-FR" dirty="0" err="1"/>
              <a:t>resolution</a:t>
            </a:r>
            <a:endParaRPr lang="fr-FR" dirty="0"/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6156176" y="3409255"/>
            <a:ext cx="0" cy="1603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6804248" y="3409255"/>
            <a:ext cx="0" cy="1603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7452320" y="3409255"/>
            <a:ext cx="0" cy="1603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5508104" y="3409255"/>
            <a:ext cx="0" cy="1603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6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dule 4.gif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8328" y="1568977"/>
            <a:ext cx="4106654" cy="3343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41277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B=0 T   C</a:t>
            </a:r>
            <a:r>
              <a:rPr lang="en-US" baseline="-25000" dirty="0" smtClean="0"/>
              <a:t>d</a:t>
            </a:r>
            <a:r>
              <a:rPr lang="en-US" dirty="0" smtClean="0"/>
              <a:t> =3</a:t>
            </a:r>
            <a:r>
              <a:rPr lang="fr-FR" dirty="0" smtClean="0"/>
              <a:t>15.1</a:t>
            </a:r>
            <a:r>
              <a:rPr lang="en-US" baseline="-25000" dirty="0" smtClean="0"/>
              <a:t>  </a:t>
            </a:r>
            <a:r>
              <a:rPr lang="en-US" dirty="0" smtClean="0"/>
              <a:t>µm/√cm (</a:t>
            </a:r>
            <a:r>
              <a:rPr lang="en-US" dirty="0" err="1" smtClean="0"/>
              <a:t>Magboltz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6" name="Picture 5" descr="module CLK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4008" y="1597443"/>
            <a:ext cx="4200602" cy="3343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6064" y="141277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B=1 T  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 = 94.2</a:t>
            </a:r>
            <a:r>
              <a:rPr lang="en-US" baseline="-25000" dirty="0" smtClean="0"/>
              <a:t>  </a:t>
            </a:r>
            <a:r>
              <a:rPr lang="en-US" dirty="0" smtClean="0"/>
              <a:t>µm/√cm (</a:t>
            </a:r>
            <a:r>
              <a:rPr lang="en-US" dirty="0" err="1" smtClean="0"/>
              <a:t>Magboltz</a:t>
            </a:r>
            <a:r>
              <a:rPr lang="en-US" dirty="0" smtClean="0"/>
              <a:t>)</a:t>
            </a:r>
            <a:endParaRPr lang="fr-FR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561170"/>
              </p:ext>
            </p:extLst>
          </p:nvPr>
        </p:nvGraphicFramePr>
        <p:xfrm>
          <a:off x="2268736" y="3501008"/>
          <a:ext cx="17272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公式" r:id="rId5" imgW="1168400" imgH="508000" progId="Equation.3">
                  <p:embed/>
                </p:oleObj>
              </mc:Choice>
              <mc:Fallback>
                <p:oleObj name="公式" r:id="rId5" imgW="1168400" imgH="508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736" y="3501008"/>
                        <a:ext cx="1727200" cy="750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168352" cy="55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Data analysis results  </a:t>
            </a:r>
            <a:r>
              <a:rPr 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(B = 0T &amp; 1T)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8431" y="103867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(One module </a:t>
            </a:r>
            <a:r>
              <a:rPr lang="en-US" dirty="0" smtClean="0"/>
              <a:t>installed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end plane of TPC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r>
              <a:rPr lang="fr-FR" dirty="0" smtClean="0"/>
              <a:t> </a:t>
            </a:r>
            <a:r>
              <a:rPr lang="fr-FR" dirty="0" err="1" smtClean="0"/>
              <a:t>electronics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W.Wang</a:t>
            </a:r>
            <a:r>
              <a:rPr lang="fr-FR" dirty="0" smtClean="0"/>
              <a:t>_ IEEE Conference  2012</a:t>
            </a:r>
            <a:endParaRPr lang="fr-F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4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39552" y="5373216"/>
            <a:ext cx="4296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60 µm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z=0</a:t>
            </a:r>
          </a:p>
          <a:p>
            <a:r>
              <a:rPr lang="fr-FR" dirty="0"/>
              <a:t>z</a:t>
            </a:r>
            <a:r>
              <a:rPr lang="fr-FR" dirty="0" smtClean="0"/>
              <a:t> drift </a:t>
            </a:r>
            <a:r>
              <a:rPr lang="fr-FR" dirty="0" err="1" smtClean="0"/>
              <a:t>dependence</a:t>
            </a:r>
            <a:r>
              <a:rPr lang="fr-FR" dirty="0" smtClean="0"/>
              <a:t> </a:t>
            </a:r>
            <a:r>
              <a:rPr lang="fr-FR" dirty="0" err="1" smtClean="0"/>
              <a:t>agrees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diffusion, </a:t>
            </a:r>
            <a:r>
              <a:rPr lang="fr-FR" dirty="0" err="1" smtClean="0"/>
              <a:t>with</a:t>
            </a:r>
            <a:r>
              <a:rPr lang="fr-FR" dirty="0" smtClean="0"/>
              <a:t> large </a:t>
            </a:r>
            <a:r>
              <a:rPr lang="fr-FR" dirty="0" err="1" smtClean="0"/>
              <a:t>Neff</a:t>
            </a:r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4788024" y="5589240"/>
            <a:ext cx="561261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580112" y="5373216"/>
            <a:ext cx="310178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Extrapolates</a:t>
            </a:r>
            <a:r>
              <a:rPr lang="fr-FR" dirty="0" smtClean="0"/>
              <a:t> to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100 microns </a:t>
            </a:r>
            <a:r>
              <a:rPr lang="fr-FR" dirty="0" err="1" smtClean="0"/>
              <a:t>at</a:t>
            </a:r>
            <a:r>
              <a:rPr lang="fr-FR" dirty="0" smtClean="0"/>
              <a:t> 2.3 m in B=3.5T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1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2915816" y="1196752"/>
            <a:ext cx="4752528" cy="129614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Remove packaging and protection diodes</a:t>
            </a:r>
          </a:p>
          <a:p>
            <a:pPr eaLnBrk="1" hangingPunct="1"/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Wire-bond AFTER chips</a:t>
            </a:r>
          </a:p>
          <a:p>
            <a:pPr eaLnBrk="1" hangingPunct="1"/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Use 2 × 300 point connector</a:t>
            </a:r>
          </a:p>
        </p:txBody>
      </p:sp>
      <p:cxnSp>
        <p:nvCxnSpPr>
          <p:cNvPr id="11280" name="Connecteur droit avec flèche 20"/>
          <p:cNvCxnSpPr>
            <a:cxnSpLocks noChangeShapeType="1"/>
          </p:cNvCxnSpPr>
          <p:nvPr/>
        </p:nvCxnSpPr>
        <p:spPr bwMode="auto">
          <a:xfrm rot="5400000" flipH="1" flipV="1">
            <a:off x="1814513" y="5559425"/>
            <a:ext cx="1776412" cy="1588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81" name="Picture 3" descr="Camera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5301208"/>
            <a:ext cx="503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82" name="Connecteur droit avec flèche 25"/>
          <p:cNvCxnSpPr>
            <a:cxnSpLocks noChangeShapeType="1"/>
          </p:cNvCxnSpPr>
          <p:nvPr/>
        </p:nvCxnSpPr>
        <p:spPr bwMode="auto">
          <a:xfrm>
            <a:off x="4730750" y="5224463"/>
            <a:ext cx="576263" cy="1587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3" name="Connecteur droit avec flèche 26"/>
          <p:cNvCxnSpPr>
            <a:cxnSpLocks noChangeShapeType="1"/>
          </p:cNvCxnSpPr>
          <p:nvPr/>
        </p:nvCxnSpPr>
        <p:spPr bwMode="auto">
          <a:xfrm rot="5400000">
            <a:off x="5142707" y="5516562"/>
            <a:ext cx="431800" cy="1587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7" name="ZoneTexte 40"/>
          <p:cNvSpPr txBox="1">
            <a:spLocks noChangeArrowheads="1"/>
          </p:cNvSpPr>
          <p:nvPr/>
        </p:nvSpPr>
        <p:spPr bwMode="auto">
          <a:xfrm>
            <a:off x="4716463" y="4867275"/>
            <a:ext cx="83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0,78 cm</a:t>
            </a:r>
          </a:p>
        </p:txBody>
      </p:sp>
      <p:sp>
        <p:nvSpPr>
          <p:cNvPr id="11288" name="ZoneTexte 41"/>
          <p:cNvSpPr txBox="1">
            <a:spLocks noChangeArrowheads="1"/>
          </p:cNvSpPr>
          <p:nvPr/>
        </p:nvSpPr>
        <p:spPr bwMode="auto">
          <a:xfrm>
            <a:off x="5387975" y="5301208"/>
            <a:ext cx="83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0,74 cm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24127" y="2541794"/>
            <a:ext cx="1522674" cy="998090"/>
            <a:chOff x="5475195" y="2204864"/>
            <a:chExt cx="1936074" cy="1224136"/>
          </a:xfrm>
        </p:grpSpPr>
        <p:pic>
          <p:nvPicPr>
            <p:cNvPr id="11273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2204864"/>
              <a:ext cx="1831157" cy="120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284" name="Connecteur droit avec flèche 28"/>
            <p:cNvCxnSpPr>
              <a:cxnSpLocks noChangeAspect="1"/>
            </p:cNvCxnSpPr>
            <p:nvPr/>
          </p:nvCxnSpPr>
          <p:spPr bwMode="auto">
            <a:xfrm>
              <a:off x="5724128" y="2754486"/>
              <a:ext cx="1174273" cy="674514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9" name="ZoneTexte 42"/>
            <p:cNvSpPr txBox="1">
              <a:spLocks noChangeArrowheads="1"/>
            </p:cNvSpPr>
            <p:nvPr/>
          </p:nvSpPr>
          <p:spPr bwMode="auto">
            <a:xfrm>
              <a:off x="5475195" y="2946847"/>
              <a:ext cx="730251" cy="33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600" dirty="0">
                  <a:solidFill>
                    <a:srgbClr val="0000FF"/>
                  </a:solidFill>
                  <a:latin typeface="Bell MT" pitchFamily="18" charset="0"/>
                </a:rPr>
                <a:t>4,5 cm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81463" y="2331352"/>
            <a:ext cx="1999903" cy="2309812"/>
            <a:chOff x="4079180" y="2059161"/>
            <a:chExt cx="2149004" cy="2593975"/>
          </a:xfrm>
        </p:grpSpPr>
        <p:pic>
          <p:nvPicPr>
            <p:cNvPr id="112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180" y="2059161"/>
              <a:ext cx="1366837" cy="232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279" name="Connecteur droit avec flèche 18"/>
            <p:cNvCxnSpPr>
              <a:cxnSpLocks noChangeShapeType="1"/>
            </p:cNvCxnSpPr>
            <p:nvPr/>
          </p:nvCxnSpPr>
          <p:spPr bwMode="auto">
            <a:xfrm rot="5400000">
              <a:off x="4545904" y="3384724"/>
              <a:ext cx="1800225" cy="0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90" name="ZoneTexte 43"/>
            <p:cNvSpPr txBox="1">
              <a:spLocks noChangeArrowheads="1"/>
            </p:cNvSpPr>
            <p:nvPr/>
          </p:nvSpPr>
          <p:spPr bwMode="auto">
            <a:xfrm>
              <a:off x="5393159" y="3234878"/>
              <a:ext cx="8350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600" dirty="0">
                  <a:solidFill>
                    <a:srgbClr val="0000FF"/>
                  </a:solidFill>
                  <a:latin typeface="Bell MT" pitchFamily="18" charset="0"/>
                </a:rPr>
                <a:t>12,5 cm</a:t>
              </a:r>
            </a:p>
          </p:txBody>
        </p:sp>
        <p:sp>
          <p:nvSpPr>
            <p:cNvPr id="11291" name="ZoneTexte 44"/>
            <p:cNvSpPr txBox="1">
              <a:spLocks noChangeArrowheads="1"/>
            </p:cNvSpPr>
            <p:nvPr/>
          </p:nvSpPr>
          <p:spPr bwMode="auto">
            <a:xfrm>
              <a:off x="4550667" y="4313411"/>
              <a:ext cx="7302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600">
                  <a:solidFill>
                    <a:srgbClr val="0000FF"/>
                  </a:solidFill>
                  <a:latin typeface="Bell MT" pitchFamily="18" charset="0"/>
                </a:rPr>
                <a:t>2,8 cm</a:t>
              </a:r>
            </a:p>
          </p:txBody>
        </p:sp>
        <p:cxnSp>
          <p:nvCxnSpPr>
            <p:cNvPr id="11292" name="Connecteur droit avec flèche 45"/>
            <p:cNvCxnSpPr>
              <a:cxnSpLocks noChangeAspect="1"/>
            </p:cNvCxnSpPr>
            <p:nvPr/>
          </p:nvCxnSpPr>
          <p:spPr bwMode="auto">
            <a:xfrm>
              <a:off x="4758630" y="4145136"/>
              <a:ext cx="388937" cy="223837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Flèche droite 29"/>
          <p:cNvSpPr/>
          <p:nvPr/>
        </p:nvSpPr>
        <p:spPr bwMode="auto">
          <a:xfrm>
            <a:off x="3060700" y="5315173"/>
            <a:ext cx="1020763" cy="34607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fr-FR">
              <a:cs typeface="+mn-cs"/>
            </a:endParaRPr>
          </a:p>
        </p:txBody>
      </p:sp>
      <p:sp>
        <p:nvSpPr>
          <p:cNvPr id="11286" name="ZoneTexte 39"/>
          <p:cNvSpPr txBox="1">
            <a:spLocks noChangeArrowheads="1"/>
          </p:cNvSpPr>
          <p:nvPr/>
        </p:nvSpPr>
        <p:spPr bwMode="auto">
          <a:xfrm>
            <a:off x="1419642" y="3888540"/>
            <a:ext cx="615131" cy="32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 dirty="0">
                <a:solidFill>
                  <a:srgbClr val="0000FF"/>
                </a:solidFill>
                <a:latin typeface="Bell MT" pitchFamily="18" charset="0"/>
              </a:rPr>
              <a:t>14 cm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" y="817349"/>
            <a:ext cx="3195464" cy="3071191"/>
            <a:chOff x="-128542" y="684213"/>
            <a:chExt cx="3562574" cy="3224212"/>
          </a:xfrm>
        </p:grpSpPr>
        <p:pic>
          <p:nvPicPr>
            <p:cNvPr id="11270" name="Picture 9" descr="PhotoFEC 00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684213"/>
              <a:ext cx="1965325" cy="315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276" name="Connecteur droit avec flèche 12"/>
            <p:cNvCxnSpPr>
              <a:cxnSpLocks noChangeShapeType="1"/>
            </p:cNvCxnSpPr>
            <p:nvPr/>
          </p:nvCxnSpPr>
          <p:spPr bwMode="auto">
            <a:xfrm>
              <a:off x="727075" y="3906838"/>
              <a:ext cx="1800225" cy="1587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7" name="Connecteur droit avec flèche 14"/>
            <p:cNvCxnSpPr>
              <a:cxnSpLocks noChangeShapeType="1"/>
            </p:cNvCxnSpPr>
            <p:nvPr/>
          </p:nvCxnSpPr>
          <p:spPr bwMode="auto">
            <a:xfrm rot="16200000" flipH="1">
              <a:off x="1117600" y="2284413"/>
              <a:ext cx="3060700" cy="0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5" name="ZoneTexte 38"/>
            <p:cNvSpPr txBox="1">
              <a:spLocks noChangeArrowheads="1"/>
            </p:cNvSpPr>
            <p:nvPr/>
          </p:nvSpPr>
          <p:spPr bwMode="auto">
            <a:xfrm>
              <a:off x="2746644" y="2331894"/>
              <a:ext cx="6873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600" dirty="0">
                  <a:solidFill>
                    <a:srgbClr val="0000FF"/>
                  </a:solidFill>
                  <a:latin typeface="Bell MT" pitchFamily="18" charset="0"/>
                </a:rPr>
                <a:t>25 cm</a:t>
              </a:r>
            </a:p>
          </p:txBody>
        </p:sp>
        <p:sp>
          <p:nvSpPr>
            <p:cNvPr id="33" name="Espace réservé du contenu 1"/>
            <p:cNvSpPr txBox="1">
              <a:spLocks/>
            </p:cNvSpPr>
            <p:nvPr/>
          </p:nvSpPr>
          <p:spPr bwMode="auto">
            <a:xfrm>
              <a:off x="-128542" y="2038350"/>
              <a:ext cx="725442" cy="38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/>
            <a:lstStyle/>
            <a:p>
              <a:pPr marL="174625" indent="-174625" eaLnBrk="0" hangingPunct="0">
                <a:spcBef>
                  <a:spcPct val="20000"/>
                </a:spcBef>
                <a:defRPr/>
              </a:pPr>
              <a:r>
                <a:rPr lang="en-US" sz="1600" kern="0" dirty="0">
                  <a:solidFill>
                    <a:srgbClr val="0000FF"/>
                  </a:solidFill>
                  <a:latin typeface="Bell MT" pitchFamily="18" charset="0"/>
                </a:rPr>
                <a:t>FEC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3667964"/>
            <a:ext cx="3130061" cy="2736760"/>
            <a:chOff x="-12361" y="3521075"/>
            <a:chExt cx="3423899" cy="2925763"/>
          </a:xfrm>
        </p:grpSpPr>
        <p:cxnSp>
          <p:nvCxnSpPr>
            <p:cNvPr id="11278" name="Connecteur droit avec flèche 17"/>
            <p:cNvCxnSpPr>
              <a:cxnSpLocks noChangeShapeType="1"/>
            </p:cNvCxnSpPr>
            <p:nvPr/>
          </p:nvCxnSpPr>
          <p:spPr bwMode="auto">
            <a:xfrm>
              <a:off x="749300" y="4518025"/>
              <a:ext cx="1800225" cy="1588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" name="Group 3"/>
            <p:cNvGrpSpPr/>
            <p:nvPr/>
          </p:nvGrpSpPr>
          <p:grpSpPr>
            <a:xfrm>
              <a:off x="-12361" y="3521075"/>
              <a:ext cx="3423899" cy="2925763"/>
              <a:chOff x="-12361" y="3521075"/>
              <a:chExt cx="3423899" cy="2925763"/>
            </a:xfrm>
          </p:grpSpPr>
          <p:sp>
            <p:nvSpPr>
              <p:cNvPr id="8" name="Trapèze 7"/>
              <p:cNvSpPr/>
              <p:nvPr/>
            </p:nvSpPr>
            <p:spPr bwMode="auto">
              <a:xfrm>
                <a:off x="762000" y="3521075"/>
                <a:ext cx="1800225" cy="1116013"/>
              </a:xfrm>
              <a:prstGeom prst="trapezoid">
                <a:avLst>
                  <a:gd name="adj" fmla="val 66997"/>
                </a:avLst>
              </a:prstGeom>
              <a:solidFill>
                <a:schemeClr val="bg1">
                  <a:lumMod val="95000"/>
                  <a:alpha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fr-FR">
                  <a:cs typeface="+mn-cs"/>
                </a:endParaRPr>
              </a:p>
            </p:txBody>
          </p:sp>
          <p:pic>
            <p:nvPicPr>
              <p:cNvPr id="11275" name="Picture 6" descr="Photos 018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2" t="1726" r="47417" b="2589"/>
              <a:stretch>
                <a:fillRect/>
              </a:stretch>
            </p:blipFill>
            <p:spPr bwMode="auto">
              <a:xfrm>
                <a:off x="762000" y="4637088"/>
                <a:ext cx="1800225" cy="1809750"/>
              </a:xfrm>
              <a:prstGeom prst="rect">
                <a:avLst/>
              </a:prstGeom>
              <a:solidFill>
                <a:srgbClr val="FF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94" name="ZoneTexte 49"/>
              <p:cNvSpPr txBox="1">
                <a:spLocks noChangeArrowheads="1"/>
              </p:cNvSpPr>
              <p:nvPr/>
            </p:nvSpPr>
            <p:spPr bwMode="auto">
              <a:xfrm>
                <a:off x="1393825" y="4178300"/>
                <a:ext cx="731838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sz="1600" dirty="0">
                    <a:solidFill>
                      <a:srgbClr val="0000FF"/>
                    </a:solidFill>
                    <a:latin typeface="Bell MT" pitchFamily="18" charset="0"/>
                  </a:rPr>
                  <a:t>3,5 cm</a:t>
                </a:r>
              </a:p>
            </p:txBody>
          </p:sp>
          <p:sp>
            <p:nvSpPr>
              <p:cNvPr id="11295" name="ZoneTexte 50"/>
              <p:cNvSpPr txBox="1">
                <a:spLocks noChangeArrowheads="1"/>
              </p:cNvSpPr>
              <p:nvPr/>
            </p:nvSpPr>
            <p:spPr bwMode="auto">
              <a:xfrm>
                <a:off x="2681288" y="4887913"/>
                <a:ext cx="730250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omic Sans MS" pitchFamily="66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sz="1600">
                    <a:solidFill>
                      <a:srgbClr val="0000FF"/>
                    </a:solidFill>
                    <a:latin typeface="Bell MT" pitchFamily="18" charset="0"/>
                  </a:rPr>
                  <a:t>3,5 cm</a:t>
                </a:r>
              </a:p>
            </p:txBody>
          </p:sp>
          <p:sp>
            <p:nvSpPr>
              <p:cNvPr id="34" name="Espace réservé du contenu 1"/>
              <p:cNvSpPr txBox="1">
                <a:spLocks/>
              </p:cNvSpPr>
              <p:nvPr/>
            </p:nvSpPr>
            <p:spPr bwMode="auto">
              <a:xfrm>
                <a:off x="-12361" y="5354638"/>
                <a:ext cx="761660" cy="382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18" tIns="45709" rIns="91418" bIns="45709"/>
              <a:lstStyle/>
              <a:p>
                <a:pPr marL="174625" indent="-174625" eaLnBrk="0" hangingPunct="0">
                  <a:spcBef>
                    <a:spcPct val="20000"/>
                  </a:spcBef>
                  <a:defRPr/>
                </a:pPr>
                <a:r>
                  <a:rPr lang="en-US" sz="1600" kern="0" dirty="0">
                    <a:solidFill>
                      <a:srgbClr val="0000FF"/>
                    </a:solidFill>
                    <a:latin typeface="Bell MT" pitchFamily="18" charset="0"/>
                  </a:rPr>
                  <a:t>Chip</a:t>
                </a:r>
              </a:p>
            </p:txBody>
          </p:sp>
        </p:grpSp>
      </p:grpSp>
      <p:sp>
        <p:nvSpPr>
          <p:cNvPr id="35" name="Flèche droite 34"/>
          <p:cNvSpPr/>
          <p:nvPr/>
        </p:nvSpPr>
        <p:spPr bwMode="auto">
          <a:xfrm>
            <a:off x="3004442" y="3030711"/>
            <a:ext cx="1020763" cy="3444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fr-FR">
              <a:cs typeface="+mn-cs"/>
            </a:endParaRPr>
          </a:p>
        </p:txBody>
      </p:sp>
      <p:pic>
        <p:nvPicPr>
          <p:cNvPr id="39" name="Image 38" descr="IMG_438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23" y="1085822"/>
            <a:ext cx="1152128" cy="49081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843808" y="6011996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cs typeface="Arial" charset="0"/>
              </a:rPr>
              <a:t>The resistive foil protects  against sparks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3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5</a:t>
            </a:fld>
            <a:endParaRPr lang="fr-FR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1061895" y="44624"/>
            <a:ext cx="77724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Electronics integration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15816" y="836712"/>
            <a:ext cx="363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See</a:t>
            </a:r>
            <a:r>
              <a:rPr lang="fr-FR" dirty="0" smtClean="0"/>
              <a:t> D. Calvet et al. Real time 2012)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92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tx1"/>
                </a:solidFill>
              </a:rPr>
              <a:t>New T2K </a:t>
            </a:r>
            <a:r>
              <a:rPr lang="en-GB" sz="3600" b="1" dirty="0" smtClean="0">
                <a:solidFill>
                  <a:schemeClr val="tx1"/>
                </a:solidFill>
              </a:rPr>
              <a:t>Electronics</a:t>
            </a:r>
            <a:endParaRPr lang="fr-FR" sz="3600" b="1" dirty="0">
              <a:solidFill>
                <a:schemeClr val="tx1"/>
              </a:solidFill>
            </a:endParaRPr>
          </a:p>
        </p:txBody>
      </p:sp>
      <p:pic>
        <p:nvPicPr>
          <p:cNvPr id="15" name="Picture 14" descr="D:\TMP\DétecteurILC+FECs+F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29931"/>
            <a:ext cx="4420983" cy="330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608946" y="791491"/>
            <a:ext cx="3475003" cy="2511991"/>
            <a:chOff x="4394995" y="764704"/>
            <a:chExt cx="4320479" cy="3564074"/>
          </a:xfrm>
        </p:grpSpPr>
        <p:pic>
          <p:nvPicPr>
            <p:cNvPr id="13" name="Picture 1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995" y="764704"/>
              <a:ext cx="4320479" cy="35640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2" name="TextBox 1"/>
            <p:cNvSpPr txBox="1"/>
            <p:nvPr/>
          </p:nvSpPr>
          <p:spPr>
            <a:xfrm>
              <a:off x="6712210" y="33477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0000FF"/>
                  </a:solidFill>
                </a:rPr>
                <a:t>FEM</a:t>
              </a:r>
              <a:endParaRPr lang="fr-FR" b="1" dirty="0">
                <a:solidFill>
                  <a:srgbClr val="0000FF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6300192" y="3276695"/>
              <a:ext cx="432048" cy="1846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159507" y="1331476"/>
              <a:ext cx="916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0000FF"/>
                  </a:solidFill>
                </a:rPr>
                <a:t>FEC</a:t>
              </a:r>
              <a:endParaRPr lang="fr-FR" b="1" dirty="0">
                <a:solidFill>
                  <a:srgbClr val="0000FF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617544" y="1616963"/>
              <a:ext cx="464783" cy="3371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6</a:t>
            </a:fld>
            <a:endParaRPr lang="fr-FR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1" t="10976" r="24544" b="14391"/>
          <a:stretch>
            <a:fillRect/>
          </a:stretch>
        </p:blipFill>
        <p:spPr bwMode="auto">
          <a:xfrm>
            <a:off x="5724218" y="3313434"/>
            <a:ext cx="3139523" cy="292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2"/>
          <p:cNvSpPr txBox="1"/>
          <p:nvPr/>
        </p:nvSpPr>
        <p:spPr>
          <a:xfrm>
            <a:off x="1820923" y="5313982"/>
            <a:ext cx="4335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av. thickness  is less than 0.2 X</a:t>
            </a:r>
            <a:r>
              <a:rPr lang="en-GB" baseline="-25000" dirty="0" smtClean="0"/>
              <a:t>o</a:t>
            </a:r>
          </a:p>
          <a:p>
            <a:r>
              <a:rPr lang="en-GB" dirty="0"/>
              <a:t>a</a:t>
            </a:r>
            <a:r>
              <a:rPr lang="en-GB" dirty="0" smtClean="0"/>
              <a:t>ll included (det., FECs, Mezzanine, connectors, cooling, shielding)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7502" y="4373043"/>
            <a:ext cx="442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Every</a:t>
            </a:r>
            <a:r>
              <a:rPr lang="fr-FR" dirty="0" smtClean="0"/>
              <a:t> module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calibrated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source on a test </a:t>
            </a:r>
            <a:r>
              <a:rPr lang="fr-FR" dirty="0" err="1" smtClean="0"/>
              <a:t>bench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6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9495" y="116632"/>
            <a:ext cx="77724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6 Modules Test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590782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Cosmic</a:t>
            </a:r>
            <a:r>
              <a:rPr lang="fr-FR" sz="2400" dirty="0" smtClean="0"/>
              <a:t> </a:t>
            </a:r>
            <a:r>
              <a:rPr lang="fr-FR" sz="2400" dirty="0" err="1" smtClean="0"/>
              <a:t>event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467543" y="982469"/>
            <a:ext cx="794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July </a:t>
            </a:r>
            <a:r>
              <a:rPr lang="en-US" dirty="0"/>
              <a:t>2012, 6 </a:t>
            </a:r>
            <a:r>
              <a:rPr lang="en-US" dirty="0" smtClean="0"/>
              <a:t>modules were installed on the endplate of LP-TPC at DESY and tested at the same time. Data were taken with cosmic rays and 5 </a:t>
            </a:r>
            <a:r>
              <a:rPr lang="en-US" dirty="0" err="1" smtClean="0"/>
              <a:t>GeV</a:t>
            </a:r>
            <a:r>
              <a:rPr lang="en-US" dirty="0" smtClean="0"/>
              <a:t> e- beam.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41" y="1556792"/>
            <a:ext cx="64428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Paul\ilc\7M-DESYtest\July2012\7-Modul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87"/>
          <a:stretch/>
        </p:blipFill>
        <p:spPr bwMode="auto">
          <a:xfrm>
            <a:off x="611560" y="4753314"/>
            <a:ext cx="1898043" cy="138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RUN_02203\RUN_02203.00000.animatio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22722"/>
            <a:ext cx="691276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8</a:t>
            </a:fld>
            <a:endParaRPr lang="fr-F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4624"/>
            <a:ext cx="91440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Event display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the first 100 triggers of a good run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aul\ilc\7M-DESYtest\July2012\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90477"/>
            <a:ext cx="7535689" cy="559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01/11/2012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W.Wang_ IEEE Conference  2012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7952-58B7-47CC-A92B-AF1512B05D66}" type="slidenum">
              <a:rPr lang="fr-FR" smtClean="0"/>
              <a:t>9</a:t>
            </a:fld>
            <a:endParaRPr lang="fr-F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4624"/>
            <a:ext cx="9144000" cy="77809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Track reconstruction</a:t>
            </a:r>
            <a:endParaRPr lang="fr-F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453</TotalTime>
  <Words>732</Words>
  <Application>Microsoft Office PowerPoint</Application>
  <PresentationFormat>On-screen Show (4:3)</PresentationFormat>
  <Paragraphs>148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Flow</vt:lpstr>
      <vt:lpstr>公式</vt:lpstr>
      <vt:lpstr>Study of the Micromegas-TPC Modules for an ILC Detector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Studt of the Micromegas-TPC Modules for an ILC Detector</dc:title>
  <dc:creator>WANG Wenxin</dc:creator>
  <cp:lastModifiedBy>WANG Wenxin</cp:lastModifiedBy>
  <cp:revision>72</cp:revision>
  <dcterms:created xsi:type="dcterms:W3CDTF">2012-10-28T11:27:26Z</dcterms:created>
  <dcterms:modified xsi:type="dcterms:W3CDTF">2012-11-01T10:14:54Z</dcterms:modified>
</cp:coreProperties>
</file>