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458" r:id="rId2"/>
    <p:sldId id="958" r:id="rId3"/>
    <p:sldId id="957" r:id="rId4"/>
    <p:sldId id="983" r:id="rId5"/>
    <p:sldId id="980" r:id="rId6"/>
    <p:sldId id="998" r:id="rId7"/>
    <p:sldId id="991" r:id="rId8"/>
    <p:sldId id="992" r:id="rId9"/>
    <p:sldId id="993" r:id="rId10"/>
    <p:sldId id="959" r:id="rId11"/>
    <p:sldId id="997" r:id="rId12"/>
    <p:sldId id="971" r:id="rId13"/>
    <p:sldId id="1004" r:id="rId14"/>
    <p:sldId id="986" r:id="rId15"/>
    <p:sldId id="979" r:id="rId16"/>
    <p:sldId id="1007" r:id="rId17"/>
    <p:sldId id="1005" r:id="rId18"/>
    <p:sldId id="961" r:id="rId19"/>
    <p:sldId id="1006" r:id="rId20"/>
    <p:sldId id="962" r:id="rId21"/>
    <p:sldId id="987" r:id="rId22"/>
    <p:sldId id="1000" r:id="rId23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Comic Sans MS" pitchFamily="66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Comic Sans MS" pitchFamily="66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Comic Sans MS" pitchFamily="66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Comic Sans MS" pitchFamily="66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Comic Sans MS" pitchFamily="66" charset="0"/>
        <a:ea typeface="+mn-ea"/>
        <a:cs typeface="Arial" charset="0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Comic Sans MS" pitchFamily="66" charset="0"/>
        <a:ea typeface="+mn-ea"/>
        <a:cs typeface="Arial" charset="0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Comic Sans MS" pitchFamily="66" charset="0"/>
        <a:ea typeface="+mn-ea"/>
        <a:cs typeface="Arial" charset="0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Comic Sans MS" pitchFamily="66" charset="0"/>
        <a:ea typeface="+mn-ea"/>
        <a:cs typeface="Arial" charset="0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Comic Sans MS" pitchFamily="66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0000"/>
    <a:srgbClr val="000099"/>
    <a:srgbClr val="478F00"/>
    <a:srgbClr val="0000FF"/>
    <a:srgbClr val="5F9723"/>
    <a:srgbClr val="CC0000"/>
    <a:srgbClr val="253971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88" autoAdjust="0"/>
    <p:restoredTop sz="92188" autoAdjust="0"/>
  </p:normalViewPr>
  <p:slideViewPr>
    <p:cSldViewPr snapToGrid="0" snapToObjects="1">
      <p:cViewPr varScale="1">
        <p:scale>
          <a:sx n="68" d="100"/>
          <a:sy n="68" d="100"/>
        </p:scale>
        <p:origin x="-126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>
      <p:cViewPr varScale="1">
        <p:scale>
          <a:sx n="74" d="100"/>
          <a:sy n="74" d="100"/>
        </p:scale>
        <p:origin x="-3306" y="-108"/>
      </p:cViewPr>
      <p:guideLst>
        <p:guide orient="horz" pos="3223"/>
        <p:guide pos="2236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7" tIns="47444" rIns="94887" bIns="47444" numCol="1" anchor="t" anchorCtr="0" compatLnSpc="1">
            <a:prstTxWarp prst="textNoShape">
              <a:avLst/>
            </a:prstTxWarp>
          </a:bodyPr>
          <a:lstStyle>
            <a:lvl1pPr algn="l" defTabSz="949325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1955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7" tIns="47444" rIns="94887" bIns="47444" numCol="1" anchor="t" anchorCtr="0" compatLnSpc="1">
            <a:prstTxWarp prst="textNoShape">
              <a:avLst/>
            </a:prstTxWarp>
          </a:bodyPr>
          <a:lstStyle>
            <a:lvl1pPr algn="r" defTabSz="949325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7" tIns="47444" rIns="94887" bIns="47444" numCol="1" anchor="b" anchorCtr="0" compatLnSpc="1">
            <a:prstTxWarp prst="textNoShape">
              <a:avLst/>
            </a:prstTxWarp>
          </a:bodyPr>
          <a:lstStyle>
            <a:lvl1pPr algn="l" defTabSz="949325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955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7" tIns="47444" rIns="94887" bIns="47444" numCol="1" anchor="b" anchorCtr="0" compatLnSpc="1">
            <a:prstTxWarp prst="textNoShape">
              <a:avLst/>
            </a:prstTxWarp>
          </a:bodyPr>
          <a:lstStyle>
            <a:lvl1pPr algn="r" defTabSz="949325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5ADA98F3-B49D-491B-A47B-7A9A2F26F6A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26916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7" tIns="47444" rIns="94887" bIns="47444" numCol="1" anchor="t" anchorCtr="0" compatLnSpc="1">
            <a:prstTxWarp prst="textNoShape">
              <a:avLst/>
            </a:prstTxWarp>
          </a:bodyPr>
          <a:lstStyle>
            <a:lvl1pPr algn="l" defTabSz="949325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955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7" tIns="47444" rIns="94887" bIns="47444" numCol="1" anchor="t" anchorCtr="0" compatLnSpc="1">
            <a:prstTxWarp prst="textNoShape">
              <a:avLst/>
            </a:prstTxWarp>
          </a:bodyPr>
          <a:lstStyle>
            <a:lvl1pPr algn="r" defTabSz="949325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7" tIns="47444" rIns="94887" bIns="474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7" tIns="47444" rIns="94887" bIns="47444" numCol="1" anchor="b" anchorCtr="0" compatLnSpc="1">
            <a:prstTxWarp prst="textNoShape">
              <a:avLst/>
            </a:prstTxWarp>
          </a:bodyPr>
          <a:lstStyle>
            <a:lvl1pPr algn="l" defTabSz="949325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955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7" tIns="47444" rIns="94887" bIns="47444" numCol="1" anchor="b" anchorCtr="0" compatLnSpc="1">
            <a:prstTxWarp prst="textNoShape">
              <a:avLst/>
            </a:prstTxWarp>
          </a:bodyPr>
          <a:lstStyle>
            <a:lvl1pPr algn="r" defTabSz="949325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A514B6A9-369E-4A81-86F7-44FEC0B6C8E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16370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A0FF1E-FEB5-4021-A40B-C33391F5DF3B}" type="slidenum">
              <a:rPr lang="fr-FR" smtClean="0"/>
              <a:pPr>
                <a:defRPr/>
              </a:pPr>
              <a:t>1</a:t>
            </a:fld>
            <a:endParaRPr lang="fr-FR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fr-FR" smtClean="0"/>
              <a:t>I’m here to present a TPC review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5098" y="-8792"/>
            <a:ext cx="8556352" cy="432000"/>
          </a:xfrm>
          <a:prstGeom prst="rect">
            <a:avLst/>
          </a:prstGeom>
          <a:effectLst>
            <a:outerShdw blurRad="63500" sx="184000" sy="184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2000">
                <a:solidFill>
                  <a:srgbClr val="E60000"/>
                </a:solidFill>
                <a:effectLst>
                  <a:outerShdw blurRad="127000" dist="25400" dir="2700000" algn="tl" rotWithShape="0">
                    <a:srgbClr val="C00000">
                      <a:alpha val="50000"/>
                    </a:srgbClr>
                  </a:outerShdw>
                </a:effectLst>
                <a:latin typeface="Bookman Old Style" pitchFamily="18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3" name="Rectangle 1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636170" y="6634256"/>
            <a:ext cx="1440000" cy="179388"/>
          </a:xfrm>
          <a:prstGeom prst="rect">
            <a:avLst/>
          </a:prstGeom>
        </p:spPr>
        <p:txBody>
          <a:bodyPr anchor="ctr"/>
          <a:lstStyle>
            <a:lvl1pPr algn="r" defTabSz="1076325">
              <a:tabLst/>
              <a:defRPr sz="105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 algn="ctr">
              <a:tabLst>
                <a:tab pos="806450" algn="l"/>
              </a:tabLst>
              <a:defRPr/>
            </a:pPr>
            <a:r>
              <a:rPr lang="en-US" dirty="0" smtClean="0"/>
              <a:t>	</a:t>
            </a:r>
            <a:fld id="{1DFC05F9-AEAB-4292-9302-8848F52D9489}" type="slidenum">
              <a:rPr lang="en-US" smtClean="0"/>
              <a:pPr algn="ctr">
                <a:tabLst>
                  <a:tab pos="806450" algn="l"/>
                </a:tabLst>
                <a:defRPr/>
              </a:pPr>
              <a:t>‹N°›</a:t>
            </a:fld>
            <a:endParaRPr lang="en-US" dirty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560674" y="6634256"/>
            <a:ext cx="6183601" cy="179388"/>
          </a:xfrm>
          <a:prstGeom prst="rect">
            <a:avLst/>
          </a:prstGeom>
        </p:spPr>
        <p:txBody>
          <a:bodyPr anchor="ctr"/>
          <a:lstStyle>
            <a:lvl1pPr algn="ctr">
              <a:defRPr sz="105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Large Prototype TPC using Micro-Pattern Gaseous Detectors</a:t>
            </a:r>
            <a:endParaRPr lang="en-US" dirty="0"/>
          </a:p>
        </p:txBody>
      </p:sp>
      <p:sp>
        <p:nvSpPr>
          <p:cNvPr id="15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85725" y="6634256"/>
            <a:ext cx="1581710" cy="179388"/>
          </a:xfrm>
          <a:prstGeom prst="rect">
            <a:avLst/>
          </a:prstGeom>
        </p:spPr>
        <p:txBody>
          <a:bodyPr anchor="ctr"/>
          <a:lstStyle>
            <a:lvl1pPr algn="ctr">
              <a:defRPr sz="105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r>
              <a:rPr lang="fr-FR" smtClean="0"/>
              <a:t>February 12</a:t>
            </a:r>
            <a:r>
              <a:rPr lang="fr-FR" baseline="30000" smtClean="0"/>
              <a:t>th</a:t>
            </a:r>
            <a:r>
              <a:rPr lang="fr-FR" smtClean="0"/>
              <a:t>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164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contenu 2"/>
          <p:cNvSpPr>
            <a:spLocks noGrp="1"/>
          </p:cNvSpPr>
          <p:nvPr>
            <p:ph idx="1"/>
          </p:nvPr>
        </p:nvSpPr>
        <p:spPr>
          <a:xfrm>
            <a:off x="685800" y="825500"/>
            <a:ext cx="7772400" cy="4114800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505098" y="-8792"/>
            <a:ext cx="8556352" cy="432000"/>
          </a:xfrm>
          <a:prstGeom prst="rect">
            <a:avLst/>
          </a:prstGeom>
          <a:effectLst>
            <a:outerShdw blurRad="63500" sx="184000" sy="184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2000">
                <a:solidFill>
                  <a:srgbClr val="E60000"/>
                </a:solidFill>
                <a:effectLst>
                  <a:outerShdw blurRad="127000" dist="25400" dir="2700000" algn="tl" rotWithShape="0">
                    <a:srgbClr val="C00000">
                      <a:alpha val="50000"/>
                    </a:srgbClr>
                  </a:outerShdw>
                </a:effectLst>
                <a:latin typeface="Bookman Old Style" pitchFamily="18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18" name="Rectangle 1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636170" y="6634256"/>
            <a:ext cx="1440000" cy="179388"/>
          </a:xfrm>
          <a:prstGeom prst="rect">
            <a:avLst/>
          </a:prstGeom>
        </p:spPr>
        <p:txBody>
          <a:bodyPr anchor="ctr"/>
          <a:lstStyle>
            <a:lvl1pPr algn="r" defTabSz="1076325">
              <a:tabLst/>
              <a:defRPr sz="105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 algn="ctr">
              <a:tabLst>
                <a:tab pos="806450" algn="l"/>
              </a:tabLst>
              <a:defRPr/>
            </a:pPr>
            <a:r>
              <a:rPr lang="en-US" dirty="0" smtClean="0"/>
              <a:t>	</a:t>
            </a:r>
            <a:fld id="{1DFC05F9-AEAB-4292-9302-8848F52D9489}" type="slidenum">
              <a:rPr lang="en-US" smtClean="0"/>
              <a:pPr algn="ctr">
                <a:tabLst>
                  <a:tab pos="806450" algn="l"/>
                </a:tabLst>
                <a:defRPr/>
              </a:pPr>
              <a:t>‹N°›</a:t>
            </a:fld>
            <a:endParaRPr lang="en-US" dirty="0"/>
          </a:p>
        </p:txBody>
      </p:sp>
      <p:sp>
        <p:nvSpPr>
          <p:cNvPr id="1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560674" y="6634256"/>
            <a:ext cx="6183601" cy="179388"/>
          </a:xfrm>
          <a:prstGeom prst="rect">
            <a:avLst/>
          </a:prstGeom>
        </p:spPr>
        <p:txBody>
          <a:bodyPr anchor="ctr"/>
          <a:lstStyle>
            <a:lvl1pPr algn="ctr">
              <a:defRPr sz="105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Large Prototype TPC using Micro-Pattern Gaseous Detectors</a:t>
            </a:r>
            <a:endParaRPr lang="en-US" dirty="0"/>
          </a:p>
        </p:txBody>
      </p:sp>
      <p:sp>
        <p:nvSpPr>
          <p:cNvPr id="20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85725" y="6634256"/>
            <a:ext cx="1581710" cy="179388"/>
          </a:xfrm>
          <a:prstGeom prst="rect">
            <a:avLst/>
          </a:prstGeom>
        </p:spPr>
        <p:txBody>
          <a:bodyPr anchor="ctr"/>
          <a:lstStyle>
            <a:lvl1pPr algn="ctr">
              <a:defRPr sz="105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r>
              <a:rPr lang="fr-FR" smtClean="0"/>
              <a:t>February 12</a:t>
            </a:r>
            <a:r>
              <a:rPr lang="fr-FR" baseline="30000" smtClean="0"/>
              <a:t>th</a:t>
            </a:r>
            <a:r>
              <a:rPr lang="fr-FR" smtClean="0"/>
              <a:t>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48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7"/>
          <p:cNvSpPr>
            <a:spLocks noChangeArrowheads="1"/>
          </p:cNvSpPr>
          <p:nvPr/>
        </p:nvSpPr>
        <p:spPr bwMode="auto">
          <a:xfrm>
            <a:off x="0" y="-7938"/>
            <a:ext cx="9144000" cy="43973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1027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40652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Cliquez</a:t>
            </a:r>
            <a:r>
              <a:rPr lang="en-US" dirty="0" smtClean="0"/>
              <a:t> pour modifier les styles du </a:t>
            </a:r>
            <a:r>
              <a:rPr lang="en-US" dirty="0" err="1" smtClean="0"/>
              <a:t>texte</a:t>
            </a:r>
            <a:r>
              <a:rPr lang="en-US" dirty="0" smtClean="0"/>
              <a:t> du masque</a:t>
            </a:r>
          </a:p>
          <a:p>
            <a:pPr lvl="1"/>
            <a:r>
              <a:rPr lang="en-US" dirty="0" err="1" smtClean="0"/>
              <a:t>Deuxième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2"/>
            <a:r>
              <a:rPr lang="en-US" dirty="0" err="1" smtClean="0"/>
              <a:t>Troisième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3"/>
            <a:r>
              <a:rPr lang="en-US" dirty="0" err="1" smtClean="0"/>
              <a:t>Quatrième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4"/>
            <a:r>
              <a:rPr lang="en-US" dirty="0" err="1" smtClean="0"/>
              <a:t>Cinquième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</p:txBody>
      </p:sp>
      <p:sp>
        <p:nvSpPr>
          <p:cNvPr id="1031" name="Line 12"/>
          <p:cNvSpPr>
            <a:spLocks noChangeShapeType="1"/>
          </p:cNvSpPr>
          <p:nvPr userDrawn="1"/>
        </p:nvSpPr>
        <p:spPr bwMode="auto">
          <a:xfrm>
            <a:off x="0" y="6593915"/>
            <a:ext cx="9144000" cy="0"/>
          </a:xfrm>
          <a:prstGeom prst="line">
            <a:avLst/>
          </a:prstGeom>
          <a:noFill/>
          <a:ln w="19050">
            <a:solidFill>
              <a:srgbClr val="25397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/>
            <a:endParaRPr lang="en-US" sz="1050"/>
          </a:p>
        </p:txBody>
      </p:sp>
      <p:pic>
        <p:nvPicPr>
          <p:cNvPr id="10" name="Picture 8" descr="C:\Documents and Settings\kevin\My Documents\1024_greendot_divider.jpg"/>
          <p:cNvPicPr>
            <a:picLocks noChangeAspect="1" noChangeArrowheads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4387" y="420247"/>
            <a:ext cx="5462016" cy="4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844" y="10224"/>
            <a:ext cx="1099236" cy="720000"/>
          </a:xfrm>
          <a:prstGeom prst="rect">
            <a:avLst/>
          </a:prstGeom>
        </p:spPr>
      </p:pic>
      <p:pic>
        <p:nvPicPr>
          <p:cNvPr id="12" name="Picture 8" descr="C:\Documents and Settings\kevin\My Documents\1024_greendot_divider.jpg"/>
          <p:cNvPicPr>
            <a:picLocks noChangeAspect="1" noChangeArrowheads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0822"/>
          <a:stretch/>
        </p:blipFill>
        <p:spPr bwMode="auto">
          <a:xfrm>
            <a:off x="1372765" y="420306"/>
            <a:ext cx="5462016" cy="4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PROJETS\TPC\MEETINGS\2013\130211-15_VCI2013_Vienna\Pictures\LCTPClogo_simple.wb.png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789"/>
            <a:ext cx="1471726" cy="84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636170" y="6634256"/>
            <a:ext cx="1440000" cy="179388"/>
          </a:xfrm>
          <a:prstGeom prst="rect">
            <a:avLst/>
          </a:prstGeom>
        </p:spPr>
        <p:txBody>
          <a:bodyPr anchor="ctr"/>
          <a:lstStyle>
            <a:lvl1pPr algn="r" defTabSz="1076325">
              <a:tabLst/>
              <a:defRPr sz="105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 algn="ctr">
              <a:tabLst>
                <a:tab pos="806450" algn="l"/>
              </a:tabLst>
              <a:defRPr/>
            </a:pPr>
            <a:r>
              <a:rPr lang="en-US" dirty="0" smtClean="0"/>
              <a:t>	</a:t>
            </a:r>
            <a:fld id="{1DFC05F9-AEAB-4292-9302-8848F52D9489}" type="slidenum">
              <a:rPr lang="en-US" smtClean="0"/>
              <a:pPr algn="ctr">
                <a:tabLst>
                  <a:tab pos="806450" algn="l"/>
                </a:tabLst>
                <a:defRPr/>
              </a:pPr>
              <a:t>‹N°›</a:t>
            </a:fld>
            <a:endParaRPr lang="en-US" dirty="0"/>
          </a:p>
        </p:txBody>
      </p:sp>
      <p:sp>
        <p:nvSpPr>
          <p:cNvPr id="1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560674" y="6634256"/>
            <a:ext cx="6183601" cy="179388"/>
          </a:xfrm>
          <a:prstGeom prst="rect">
            <a:avLst/>
          </a:prstGeom>
        </p:spPr>
        <p:txBody>
          <a:bodyPr anchor="ctr"/>
          <a:lstStyle>
            <a:lvl1pPr algn="ctr">
              <a:defRPr sz="105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Large Prototype TPC using Micro-Pattern Gaseous Detectors</a:t>
            </a:r>
            <a:endParaRPr lang="en-US" dirty="0"/>
          </a:p>
        </p:txBody>
      </p:sp>
      <p:sp>
        <p:nvSpPr>
          <p:cNvPr id="19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85725" y="6634256"/>
            <a:ext cx="1581710" cy="179388"/>
          </a:xfrm>
          <a:prstGeom prst="rect">
            <a:avLst/>
          </a:prstGeom>
        </p:spPr>
        <p:txBody>
          <a:bodyPr anchor="ctr"/>
          <a:lstStyle>
            <a:lvl1pPr algn="ctr">
              <a:defRPr sz="105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r>
              <a:rPr lang="fr-FR" smtClean="0"/>
              <a:t>February 12</a:t>
            </a:r>
            <a:r>
              <a:rPr lang="fr-FR" baseline="30000" smtClean="0"/>
              <a:t>th</a:t>
            </a:r>
            <a:r>
              <a:rPr lang="fr-FR" smtClean="0"/>
              <a:t>, 2013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Arial" charset="0"/>
        </a:defRPr>
      </a:lvl9pPr>
    </p:titleStyle>
    <p:bodyStyle>
      <a:lvl1pPr marL="174625" indent="-174625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00099"/>
          </a:solidFill>
          <a:latin typeface="Bell MT" pitchFamily="18" charset="0"/>
          <a:ea typeface="+mn-ea"/>
          <a:cs typeface="Arial" pitchFamily="34" charset="0"/>
        </a:defRPr>
      </a:lvl1pPr>
      <a:lvl2pPr marL="528638" indent="-17462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99"/>
          </a:solidFill>
          <a:latin typeface="Bell MT" pitchFamily="18" charset="0"/>
          <a:cs typeface="Arial" pitchFamily="34" charset="0"/>
        </a:defRPr>
      </a:lvl2pPr>
      <a:lvl3pPr marL="881063" indent="-173038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000099"/>
          </a:solidFill>
          <a:latin typeface="Bell MT" pitchFamily="18" charset="0"/>
          <a:cs typeface="Arial" pitchFamily="34" charset="0"/>
        </a:defRPr>
      </a:lvl3pPr>
      <a:lvl4pPr marL="1252538" indent="-192088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000099"/>
          </a:solidFill>
          <a:latin typeface="Bell MT" pitchFamily="18" charset="0"/>
          <a:cs typeface="Arial" pitchFamily="34" charset="0"/>
        </a:defRPr>
      </a:lvl4pPr>
      <a:lvl5pPr marL="1611313" indent="-174625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rgbClr val="000099"/>
          </a:solidFill>
          <a:latin typeface="Bell MT" pitchFamily="18" charset="0"/>
          <a:cs typeface="Arial" pitchFamily="34" charset="0"/>
        </a:defRPr>
      </a:lvl5pPr>
      <a:lvl6pPr marL="2068513" indent="-174625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525713" indent="-174625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2982913" indent="-174625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440113" indent="-174625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-14287" y="5950484"/>
            <a:ext cx="9144000" cy="893135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 anchor="ctr"/>
          <a:lstStyle>
            <a:lvl1pPr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0" y="-1"/>
            <a:ext cx="9144000" cy="893135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 anchor="ctr"/>
          <a:lstStyle>
            <a:lvl1pPr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611188" y="3710882"/>
            <a:ext cx="7921625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 anchor="ctr"/>
          <a:lstStyle/>
          <a:p>
            <a:pPr algn="ctr">
              <a:spcBef>
                <a:spcPct val="20000"/>
              </a:spcBef>
            </a:pPr>
            <a:r>
              <a:rPr lang="en-US" sz="2000" dirty="0" smtClean="0">
                <a:solidFill>
                  <a:srgbClr val="0000FF"/>
                </a:solidFill>
                <a:latin typeface="Bell MT" pitchFamily="18" charset="0"/>
              </a:rPr>
              <a:t>On behalf of the LCTPC collaboration</a:t>
            </a:r>
            <a:endParaRPr lang="en-US" sz="2000" dirty="0">
              <a:solidFill>
                <a:srgbClr val="0000FF"/>
              </a:solidFill>
              <a:latin typeface="Bell MT" pitchFamily="18" charset="0"/>
            </a:endParaRPr>
          </a:p>
        </p:txBody>
      </p:sp>
      <p:sp>
        <p:nvSpPr>
          <p:cNvPr id="4100" name="Rectangle 10"/>
          <p:cNvSpPr txBox="1">
            <a:spLocks noChangeArrowheads="1"/>
          </p:cNvSpPr>
          <p:nvPr/>
        </p:nvSpPr>
        <p:spPr bwMode="auto">
          <a:xfrm>
            <a:off x="1978025" y="5222875"/>
            <a:ext cx="5027613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smtClean="0">
                <a:solidFill>
                  <a:srgbClr val="253971"/>
                </a:solidFill>
                <a:latin typeface="Bell MT" pitchFamily="18" charset="0"/>
              </a:rPr>
              <a:t>VCI13,  February 12th, 2013</a:t>
            </a:r>
            <a:endParaRPr lang="en-US" sz="1600">
              <a:solidFill>
                <a:srgbClr val="253971"/>
              </a:solidFill>
              <a:latin typeface="Bell MT" pitchFamily="18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179513" y="676210"/>
            <a:ext cx="6756400" cy="305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8" tIns="45709" rIns="91418" bIns="45709" anchor="ctr"/>
          <a:lstStyle/>
          <a:p>
            <a:pPr algn="ctr">
              <a:defRPr/>
            </a:pPr>
            <a:r>
              <a:rPr lang="en-US" sz="40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Large Prototype TPC using Micro-Pattern Gaseous Detectors</a:t>
            </a:r>
          </a:p>
          <a:p>
            <a:pPr algn="ctr">
              <a:defRPr/>
            </a:pPr>
            <a:endParaRPr lang="en-US" sz="2000" smtClean="0">
              <a:solidFill>
                <a:srgbClr val="5F972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  <a:p>
            <a:pPr algn="ctr">
              <a:defRPr/>
            </a:pPr>
            <a:r>
              <a:rPr lang="en-US" sz="2000" smtClean="0">
                <a:solidFill>
                  <a:srgbClr val="5F972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sym typeface="Symbol"/>
              </a:rPr>
              <a:t> </a:t>
            </a:r>
            <a:r>
              <a:rPr lang="en-US" sz="2000" smtClean="0">
                <a:solidFill>
                  <a:srgbClr val="5F972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David Attié </a:t>
            </a:r>
            <a:r>
              <a:rPr lang="en-US" sz="2000" smtClean="0">
                <a:solidFill>
                  <a:srgbClr val="5F972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sym typeface="Symbol"/>
              </a:rPr>
              <a:t></a:t>
            </a:r>
            <a:endParaRPr lang="en-US" sz="2000" smtClean="0">
              <a:solidFill>
                <a:srgbClr val="5F972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074" name="Picture 2" descr="http://indico.in2p3.fr/conferenceDisplay.py/getPic?picId=9&amp;confId=541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5165820"/>
            <a:ext cx="1698218" cy="76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0139" y="5048974"/>
            <a:ext cx="1743740" cy="99708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Resistive</a:t>
            </a:r>
            <a:r>
              <a:rPr lang="fr-FR" dirty="0" smtClean="0"/>
              <a:t> </a:t>
            </a:r>
            <a:r>
              <a:rPr lang="fr-FR" dirty="0" err="1" smtClean="0"/>
              <a:t>Micromegas</a:t>
            </a:r>
            <a:r>
              <a:rPr lang="fr-FR" dirty="0" smtClean="0"/>
              <a:t>: Module </a:t>
            </a:r>
            <a:r>
              <a:rPr lang="fr-FR" dirty="0"/>
              <a:t>D</a:t>
            </a:r>
            <a:r>
              <a:rPr lang="fr-FR" dirty="0" smtClean="0"/>
              <a:t>esign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tabLst>
                <a:tab pos="806450" algn="l"/>
              </a:tabLst>
              <a:defRPr/>
            </a:pPr>
            <a:r>
              <a:rPr lang="en-US" smtClean="0"/>
              <a:t>	</a:t>
            </a:r>
            <a:fld id="{1DFC05F9-AEAB-4292-9302-8848F52D9489}" type="slidenum">
              <a:rPr lang="en-US" smtClean="0"/>
              <a:pPr algn="ctr">
                <a:tabLst>
                  <a:tab pos="806450" algn="l"/>
                </a:tabLst>
                <a:defRPr/>
              </a:pPr>
              <a:t>10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Large Prototype TPC using Micro-Pattern Gaseous Detectors</a:t>
            </a:r>
            <a:endParaRPr lang="en-US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February 12</a:t>
            </a:r>
            <a:r>
              <a:rPr lang="fr-FR" baseline="30000" smtClean="0"/>
              <a:t>th</a:t>
            </a:r>
            <a:r>
              <a:rPr lang="fr-FR" smtClean="0"/>
              <a:t>, 2013</a:t>
            </a:r>
            <a:endParaRPr lang="en-US" dirty="0"/>
          </a:p>
        </p:txBody>
      </p:sp>
      <p:pic>
        <p:nvPicPr>
          <p:cNvPr id="7" name="Picture 5" descr="\\dapdc5\Manip\ILCTPC\7 Modules\CAO Détecteur\7-MODULES_V6\Ensemble module Final-V6-éclaté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4212" y="958378"/>
            <a:ext cx="7975824" cy="544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dapdc5\Manip\ILCTPC\7 Modules\CAO Détecteur\7-MODULES_V6\Ensemble module Final-refroid air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44343" y="4815035"/>
            <a:ext cx="2344957" cy="164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7464400" y="1022828"/>
            <a:ext cx="1078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>
                <a:latin typeface="Bell MT" pitchFamily="18" charset="0"/>
              </a:rPr>
              <a:t>Pads PCB</a:t>
            </a:r>
          </a:p>
          <a:p>
            <a:pPr algn="ctr"/>
            <a:r>
              <a:rPr lang="fr-FR" sz="1200" dirty="0" smtClean="0">
                <a:latin typeface="Bell MT" pitchFamily="18" charset="0"/>
              </a:rPr>
              <a:t>+</a:t>
            </a:r>
          </a:p>
          <a:p>
            <a:pPr algn="ctr"/>
            <a:r>
              <a:rPr lang="fr-FR" sz="1200" dirty="0" err="1" smtClean="0">
                <a:latin typeface="Bell MT" pitchFamily="18" charset="0"/>
              </a:rPr>
              <a:t>Micromegas</a:t>
            </a:r>
            <a:r>
              <a:rPr lang="fr-FR" sz="1200" dirty="0" smtClean="0">
                <a:latin typeface="Bell MT" pitchFamily="18" charset="0"/>
              </a:rPr>
              <a:t>  </a:t>
            </a:r>
            <a:endParaRPr lang="fr-FR" sz="1200" dirty="0">
              <a:latin typeface="Bell MT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94212" y="5792641"/>
            <a:ext cx="1159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latin typeface="Bell MT" pitchFamily="18" charset="0"/>
              </a:rPr>
              <a:t>Cooling</a:t>
            </a:r>
            <a:r>
              <a:rPr lang="fr-FR" sz="1200" dirty="0" smtClean="0">
                <a:latin typeface="Bell MT" pitchFamily="18" charset="0"/>
              </a:rPr>
              <a:t> system</a:t>
            </a:r>
            <a:endParaRPr lang="fr-FR" sz="1200" dirty="0">
              <a:latin typeface="Bell MT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945550" y="1935014"/>
            <a:ext cx="15887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Bell MT" pitchFamily="18" charset="0"/>
              </a:rPr>
              <a:t>Front-End Mezzanine</a:t>
            </a:r>
            <a:endParaRPr lang="fr-FR" sz="1200" dirty="0">
              <a:latin typeface="Bell MT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636603" y="1365710"/>
            <a:ext cx="16364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Bell MT" pitchFamily="18" charset="0"/>
              </a:rPr>
              <a:t>Front-End </a:t>
            </a:r>
            <a:r>
              <a:rPr lang="fr-FR" sz="1200" dirty="0" err="1" smtClean="0">
                <a:latin typeface="Bell MT" pitchFamily="18" charset="0"/>
              </a:rPr>
              <a:t>Card</a:t>
            </a:r>
            <a:r>
              <a:rPr lang="fr-FR" sz="1200" dirty="0" smtClean="0">
                <a:latin typeface="Bell MT" pitchFamily="18" charset="0"/>
              </a:rPr>
              <a:t> (FEC)</a:t>
            </a:r>
            <a:endParaRPr lang="fr-FR" sz="1200" dirty="0">
              <a:latin typeface="Bell MT" pitchFamily="18" charset="0"/>
            </a:endParaRPr>
          </a:p>
        </p:txBody>
      </p:sp>
      <p:cxnSp>
        <p:nvCxnSpPr>
          <p:cNvPr id="13" name="Connecteur droit avec flèche 12"/>
          <p:cNvCxnSpPr/>
          <p:nvPr/>
        </p:nvCxnSpPr>
        <p:spPr bwMode="auto">
          <a:xfrm flipV="1">
            <a:off x="1694089" y="5372098"/>
            <a:ext cx="668948" cy="5590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Connecteur droit avec flèche 13"/>
          <p:cNvCxnSpPr>
            <a:stCxn id="12" idx="2"/>
          </p:cNvCxnSpPr>
          <p:nvPr/>
        </p:nvCxnSpPr>
        <p:spPr bwMode="auto">
          <a:xfrm flipH="1">
            <a:off x="3400530" y="1642709"/>
            <a:ext cx="54278" cy="7337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Connecteur droit avec flèche 14"/>
          <p:cNvCxnSpPr>
            <a:stCxn id="11" idx="2"/>
          </p:cNvCxnSpPr>
          <p:nvPr/>
        </p:nvCxnSpPr>
        <p:spPr bwMode="auto">
          <a:xfrm flipH="1">
            <a:off x="1656549" y="2212013"/>
            <a:ext cx="83385" cy="5203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Connecteur droit avec flèche 15"/>
          <p:cNvCxnSpPr/>
          <p:nvPr/>
        </p:nvCxnSpPr>
        <p:spPr bwMode="auto">
          <a:xfrm flipH="1">
            <a:off x="6807550" y="1161328"/>
            <a:ext cx="536330" cy="4813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1" name="Picture 2" descr="E:\PROJETS\TPC\MEETINGS\2013\130211-15_VCI2013_Vienna\Pictures\MMmoduleFE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668" y="881744"/>
            <a:ext cx="8340731" cy="557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618979" y="5923268"/>
            <a:ext cx="17339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latin typeface="Bell MT" pitchFamily="18" charset="0"/>
              </a:rPr>
              <a:t>Fully</a:t>
            </a:r>
            <a:r>
              <a:rPr lang="fr-FR" sz="1200" dirty="0" smtClean="0">
                <a:latin typeface="Bell MT" pitchFamily="18" charset="0"/>
              </a:rPr>
              <a:t> </a:t>
            </a:r>
            <a:r>
              <a:rPr lang="fr-FR" sz="1200" dirty="0" err="1" smtClean="0">
                <a:latin typeface="Bell MT" pitchFamily="18" charset="0"/>
              </a:rPr>
              <a:t>integrated</a:t>
            </a:r>
            <a:r>
              <a:rPr lang="fr-FR" sz="1200" dirty="0" smtClean="0">
                <a:latin typeface="Bell MT" pitchFamily="18" charset="0"/>
              </a:rPr>
              <a:t> Module</a:t>
            </a:r>
            <a:endParaRPr lang="fr-FR" sz="1200" dirty="0">
              <a:latin typeface="Bell MT" pitchFamily="18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6129960" y="3531223"/>
            <a:ext cx="21541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latin typeface="Bell MT" pitchFamily="18" charset="0"/>
              </a:rPr>
              <a:t>Resistive</a:t>
            </a:r>
            <a:r>
              <a:rPr lang="fr-FR" sz="1200" dirty="0" smtClean="0">
                <a:latin typeface="Bell MT" pitchFamily="18" charset="0"/>
              </a:rPr>
              <a:t> </a:t>
            </a:r>
            <a:r>
              <a:rPr lang="fr-FR" sz="1200" dirty="0" err="1" smtClean="0">
                <a:latin typeface="Bell MT" pitchFamily="18" charset="0"/>
              </a:rPr>
              <a:t>Micromegas</a:t>
            </a:r>
            <a:r>
              <a:rPr lang="fr-FR" sz="1200" dirty="0" smtClean="0">
                <a:latin typeface="Bell MT" pitchFamily="18" charset="0"/>
              </a:rPr>
              <a:t> Detector</a:t>
            </a:r>
            <a:endParaRPr lang="fr-FR" sz="1200" dirty="0">
              <a:latin typeface="Bell MT" pitchFamily="18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7847166" y="5012918"/>
            <a:ext cx="481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Bell MT" pitchFamily="18" charset="0"/>
              </a:rPr>
              <a:t>FEC</a:t>
            </a:r>
            <a:endParaRPr lang="fr-FR" sz="1200" dirty="0">
              <a:latin typeface="Bell MT" pitchFamily="18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320063" y="2934984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Bell MT" pitchFamily="18" charset="0"/>
              </a:rPr>
              <a:t>FEM</a:t>
            </a:r>
            <a:endParaRPr lang="fr-FR" sz="1200" dirty="0">
              <a:latin typeface="Bell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31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Espace réservé du contenu 1"/>
          <p:cNvSpPr txBox="1">
            <a:spLocks/>
          </p:cNvSpPr>
          <p:nvPr/>
        </p:nvSpPr>
        <p:spPr bwMode="auto">
          <a:xfrm>
            <a:off x="81549" y="3057447"/>
            <a:ext cx="8400059" cy="89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99"/>
                </a:solidFill>
                <a:latin typeface="Bell MT" pitchFamily="18" charset="0"/>
                <a:ea typeface="+mn-ea"/>
                <a:cs typeface="Arial" pitchFamily="34" charset="0"/>
              </a:defRPr>
            </a:lvl1pPr>
            <a:lvl2pPr marL="528638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2pPr>
            <a:lvl3pPr marL="8810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3pPr>
            <a:lvl4pPr marL="125253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4pPr>
            <a:lvl5pPr marL="161131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5pPr>
            <a:lvl6pPr marL="20685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257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829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401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smtClean="0"/>
              <a:t>Specific Pad Response Function (PRF) needed</a:t>
            </a:r>
          </a:p>
          <a:p>
            <a:pPr marL="0" indent="0">
              <a:buFontTx/>
              <a:buNone/>
            </a:pPr>
            <a:r>
              <a:rPr lang="en-US" sz="1800" smtClean="0"/>
              <a:t>   PRF parameters determined by fitting data</a:t>
            </a:r>
            <a:endParaRPr lang="en-US" sz="1800"/>
          </a:p>
        </p:txBody>
      </p:sp>
      <p:sp>
        <p:nvSpPr>
          <p:cNvPr id="63" name="Espace réservé du contenu 1"/>
          <p:cNvSpPr>
            <a:spLocks noGrp="1"/>
          </p:cNvSpPr>
          <p:nvPr>
            <p:ph idx="1"/>
          </p:nvPr>
        </p:nvSpPr>
        <p:spPr>
          <a:xfrm>
            <a:off x="85725" y="763459"/>
            <a:ext cx="8400059" cy="2502255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endParaRPr lang="en-US" sz="800" smtClean="0">
              <a:cs typeface="Verdana"/>
            </a:endParaRPr>
          </a:p>
          <a:p>
            <a:pPr>
              <a:spcAft>
                <a:spcPts val="0"/>
              </a:spcAft>
            </a:pPr>
            <a:r>
              <a:rPr lang="en-US" sz="1800" smtClean="0">
                <a:cs typeface="Verdana"/>
              </a:rPr>
              <a:t>Use material properties and geometry to spread charge over pads</a:t>
            </a:r>
          </a:p>
          <a:p>
            <a:pPr marL="0" indent="0">
              <a:spcAft>
                <a:spcPts val="0"/>
              </a:spcAft>
              <a:buNone/>
            </a:pPr>
            <a:endParaRPr lang="en-US" sz="800" smtClean="0">
              <a:solidFill>
                <a:srgbClr val="0000FF"/>
              </a:solidFill>
              <a:cs typeface="Verdana"/>
            </a:endParaRPr>
          </a:p>
          <a:p>
            <a:pPr>
              <a:spcAft>
                <a:spcPts val="0"/>
              </a:spcAft>
            </a:pPr>
            <a:r>
              <a:rPr lang="en-US" sz="1800" smtClean="0">
                <a:cs typeface="Verdana"/>
              </a:rPr>
              <a:t>Diffusion equation on the 2D continuous RC network:</a:t>
            </a:r>
            <a:endParaRPr lang="en-US" sz="1800" smtClean="0">
              <a:solidFill>
                <a:srgbClr val="FF00FF"/>
              </a:solidFill>
              <a:cs typeface="Verdana"/>
            </a:endParaRPr>
          </a:p>
          <a:p>
            <a:endParaRPr lang="en-US" sz="1800" smtClean="0"/>
          </a:p>
          <a:p>
            <a:endParaRPr lang="en-US" sz="1800" smtClean="0"/>
          </a:p>
          <a:p>
            <a:endParaRPr lang="en-US" sz="1800" smtClean="0"/>
          </a:p>
          <a:p>
            <a:pPr marL="0" indent="0">
              <a:buNone/>
            </a:pPr>
            <a:endParaRPr lang="en-US" sz="180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Resistive Micromegas: spread charge technology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tabLst>
                <a:tab pos="806450" algn="l"/>
              </a:tabLst>
              <a:defRPr/>
            </a:pPr>
            <a:r>
              <a:rPr lang="en-US" smtClean="0"/>
              <a:t>	</a:t>
            </a:r>
            <a:fld id="{1DFC05F9-AEAB-4292-9302-8848F52D9489}" type="slidenum">
              <a:rPr lang="en-US" smtClean="0"/>
              <a:pPr algn="ctr">
                <a:tabLst>
                  <a:tab pos="806450" algn="l"/>
                </a:tabLst>
                <a:defRPr/>
              </a:pPr>
              <a:t>11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Large Prototype TPC using Micro-Pattern Gaseous Detectors</a:t>
            </a:r>
            <a:endParaRPr lang="en-US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12</a:t>
            </a:r>
            <a:r>
              <a:rPr lang="en-US" baseline="30000" smtClean="0"/>
              <a:t>th</a:t>
            </a:r>
            <a:r>
              <a:rPr lang="en-US" smtClean="0"/>
              <a:t>, 2013</a:t>
            </a:r>
            <a:endParaRPr lang="en-US"/>
          </a:p>
        </p:txBody>
      </p:sp>
      <p:grpSp>
        <p:nvGrpSpPr>
          <p:cNvPr id="17" name="Group 13"/>
          <p:cNvGrpSpPr>
            <a:grpSpLocks noChangeAspect="1"/>
          </p:cNvGrpSpPr>
          <p:nvPr/>
        </p:nvGrpSpPr>
        <p:grpSpPr bwMode="auto">
          <a:xfrm>
            <a:off x="5042681" y="2166261"/>
            <a:ext cx="3992464" cy="1376066"/>
            <a:chOff x="2644" y="789"/>
            <a:chExt cx="2534" cy="875"/>
          </a:xfrm>
        </p:grpSpPr>
        <p:sp>
          <p:nvSpPr>
            <p:cNvPr id="18" name="Rectangle 14"/>
            <p:cNvSpPr>
              <a:spLocks noChangeAspect="1" noChangeArrowheads="1"/>
            </p:cNvSpPr>
            <p:nvPr/>
          </p:nvSpPr>
          <p:spPr bwMode="auto">
            <a:xfrm>
              <a:off x="2985" y="1049"/>
              <a:ext cx="2167" cy="108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Rectangle 15"/>
            <p:cNvSpPr>
              <a:spLocks noChangeAspect="1" noChangeArrowheads="1"/>
            </p:cNvSpPr>
            <p:nvPr/>
          </p:nvSpPr>
          <p:spPr bwMode="auto">
            <a:xfrm>
              <a:off x="2985" y="1156"/>
              <a:ext cx="2167" cy="108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FFFF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Rectangle 16" descr="Diagonales larges vers le haut"/>
            <p:cNvSpPr>
              <a:spLocks noChangeAspect="1" noChangeArrowheads="1"/>
            </p:cNvSpPr>
            <p:nvPr/>
          </p:nvSpPr>
          <p:spPr bwMode="auto">
            <a:xfrm>
              <a:off x="2968" y="1350"/>
              <a:ext cx="2210" cy="314"/>
            </a:xfrm>
            <a:prstGeom prst="rect">
              <a:avLst/>
            </a:prstGeom>
            <a:pattFill prst="wdUpDiag">
              <a:fgClr>
                <a:srgbClr val="333333"/>
              </a:fgClr>
              <a:bgClr>
                <a:srgbClr val="DDDDDD"/>
              </a:bgClr>
            </a:pattFill>
            <a:ln w="12700" algn="ctr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1" name="Group 17"/>
            <p:cNvGrpSpPr>
              <a:grpSpLocks noChangeAspect="1"/>
            </p:cNvGrpSpPr>
            <p:nvPr/>
          </p:nvGrpSpPr>
          <p:grpSpPr bwMode="auto">
            <a:xfrm>
              <a:off x="2644" y="1098"/>
              <a:ext cx="337" cy="309"/>
              <a:chOff x="2644" y="1098"/>
              <a:chExt cx="337" cy="309"/>
            </a:xfrm>
          </p:grpSpPr>
          <p:sp>
            <p:nvSpPr>
              <p:cNvPr id="38" name="Line 18"/>
              <p:cNvSpPr>
                <a:spLocks noChangeAspect="1" noChangeShapeType="1"/>
              </p:cNvSpPr>
              <p:nvPr/>
            </p:nvSpPr>
            <p:spPr bwMode="auto">
              <a:xfrm>
                <a:off x="2754" y="1098"/>
                <a:ext cx="227" cy="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9" name="Line 19"/>
              <p:cNvSpPr>
                <a:spLocks noChangeAspect="1" noChangeShapeType="1"/>
              </p:cNvSpPr>
              <p:nvPr/>
            </p:nvSpPr>
            <p:spPr bwMode="auto">
              <a:xfrm flipV="1">
                <a:off x="2759" y="1101"/>
                <a:ext cx="1" cy="30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0" name="Line 20"/>
              <p:cNvSpPr>
                <a:spLocks noChangeAspect="1" noChangeShapeType="1"/>
              </p:cNvSpPr>
              <p:nvPr/>
            </p:nvSpPr>
            <p:spPr bwMode="auto">
              <a:xfrm>
                <a:off x="2644" y="1246"/>
                <a:ext cx="217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1" name="Line 21"/>
              <p:cNvSpPr>
                <a:spLocks noChangeAspect="1" noChangeShapeType="1"/>
              </p:cNvSpPr>
              <p:nvPr/>
            </p:nvSpPr>
            <p:spPr bwMode="auto">
              <a:xfrm>
                <a:off x="2677" y="1295"/>
                <a:ext cx="163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2" name="Line 22"/>
              <p:cNvSpPr>
                <a:spLocks noChangeAspect="1" noChangeShapeType="1"/>
              </p:cNvSpPr>
              <p:nvPr/>
            </p:nvSpPr>
            <p:spPr bwMode="auto">
              <a:xfrm>
                <a:off x="2703" y="1344"/>
                <a:ext cx="10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</p:grpSp>
        <p:grpSp>
          <p:nvGrpSpPr>
            <p:cNvPr id="22" name="Group 23"/>
            <p:cNvGrpSpPr>
              <a:grpSpLocks noChangeAspect="1"/>
            </p:cNvGrpSpPr>
            <p:nvPr/>
          </p:nvGrpSpPr>
          <p:grpSpPr bwMode="auto">
            <a:xfrm>
              <a:off x="3026" y="1261"/>
              <a:ext cx="2114" cy="87"/>
              <a:chOff x="1133" y="3035"/>
              <a:chExt cx="2211" cy="91"/>
            </a:xfrm>
          </p:grpSpPr>
          <p:sp>
            <p:nvSpPr>
              <p:cNvPr id="32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1133" y="3035"/>
                <a:ext cx="397" cy="9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Rectangle 25"/>
              <p:cNvSpPr>
                <a:spLocks noChangeAspect="1" noChangeArrowheads="1"/>
              </p:cNvSpPr>
              <p:nvPr/>
            </p:nvSpPr>
            <p:spPr bwMode="auto">
              <a:xfrm>
                <a:off x="1704" y="3035"/>
                <a:ext cx="272" cy="9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Rectangle 26"/>
              <p:cNvSpPr>
                <a:spLocks noChangeAspect="1" noChangeArrowheads="1"/>
              </p:cNvSpPr>
              <p:nvPr/>
            </p:nvSpPr>
            <p:spPr bwMode="auto">
              <a:xfrm>
                <a:off x="1586" y="3035"/>
                <a:ext cx="397" cy="9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Rectangle 27"/>
              <p:cNvSpPr>
                <a:spLocks noChangeAspect="1" noChangeArrowheads="1"/>
              </p:cNvSpPr>
              <p:nvPr/>
            </p:nvSpPr>
            <p:spPr bwMode="auto">
              <a:xfrm>
                <a:off x="2040" y="3035"/>
                <a:ext cx="397" cy="9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Rectangle 28"/>
              <p:cNvSpPr>
                <a:spLocks noChangeAspect="1" noChangeArrowheads="1"/>
              </p:cNvSpPr>
              <p:nvPr/>
            </p:nvSpPr>
            <p:spPr bwMode="auto">
              <a:xfrm>
                <a:off x="2493" y="3035"/>
                <a:ext cx="397" cy="9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2947" y="3035"/>
                <a:ext cx="397" cy="9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3" name="Group 30"/>
            <p:cNvGrpSpPr>
              <a:grpSpLocks noChangeAspect="1"/>
            </p:cNvGrpSpPr>
            <p:nvPr/>
          </p:nvGrpSpPr>
          <p:grpSpPr bwMode="auto">
            <a:xfrm>
              <a:off x="2965" y="789"/>
              <a:ext cx="2189" cy="22"/>
              <a:chOff x="885" y="1965"/>
              <a:chExt cx="2290" cy="23"/>
            </a:xfrm>
          </p:grpSpPr>
          <p:sp>
            <p:nvSpPr>
              <p:cNvPr id="24" name="Rectangle 31"/>
              <p:cNvSpPr>
                <a:spLocks noChangeAspect="1" noChangeArrowheads="1"/>
              </p:cNvSpPr>
              <p:nvPr/>
            </p:nvSpPr>
            <p:spPr bwMode="auto">
              <a:xfrm>
                <a:off x="885" y="1965"/>
                <a:ext cx="227" cy="2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Rectangle 32"/>
              <p:cNvSpPr>
                <a:spLocks noChangeAspect="1" noChangeArrowheads="1"/>
              </p:cNvSpPr>
              <p:nvPr/>
            </p:nvSpPr>
            <p:spPr bwMode="auto">
              <a:xfrm>
                <a:off x="1180" y="1965"/>
                <a:ext cx="227" cy="2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Rectangle 33"/>
              <p:cNvSpPr>
                <a:spLocks noChangeAspect="1" noChangeArrowheads="1"/>
              </p:cNvSpPr>
              <p:nvPr/>
            </p:nvSpPr>
            <p:spPr bwMode="auto">
              <a:xfrm>
                <a:off x="1475" y="1965"/>
                <a:ext cx="227" cy="2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Rectangle 34"/>
              <p:cNvSpPr>
                <a:spLocks noChangeAspect="1" noChangeArrowheads="1"/>
              </p:cNvSpPr>
              <p:nvPr/>
            </p:nvSpPr>
            <p:spPr bwMode="auto">
              <a:xfrm>
                <a:off x="2359" y="1965"/>
                <a:ext cx="227" cy="2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Rectangle 35"/>
              <p:cNvSpPr>
                <a:spLocks noChangeAspect="1" noChangeArrowheads="1"/>
              </p:cNvSpPr>
              <p:nvPr/>
            </p:nvSpPr>
            <p:spPr bwMode="auto">
              <a:xfrm>
                <a:off x="2653" y="1965"/>
                <a:ext cx="227" cy="2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Rectangle 36"/>
              <p:cNvSpPr>
                <a:spLocks noChangeAspect="1" noChangeArrowheads="1"/>
              </p:cNvSpPr>
              <p:nvPr/>
            </p:nvSpPr>
            <p:spPr bwMode="auto">
              <a:xfrm>
                <a:off x="2948" y="1965"/>
                <a:ext cx="227" cy="2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Rectangle 37"/>
              <p:cNvSpPr>
                <a:spLocks noChangeAspect="1" noChangeArrowheads="1"/>
              </p:cNvSpPr>
              <p:nvPr/>
            </p:nvSpPr>
            <p:spPr bwMode="auto">
              <a:xfrm>
                <a:off x="1769" y="1965"/>
                <a:ext cx="227" cy="2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Rectangle 38"/>
              <p:cNvSpPr>
                <a:spLocks noChangeAspect="1" noChangeArrowheads="1"/>
              </p:cNvSpPr>
              <p:nvPr/>
            </p:nvSpPr>
            <p:spPr bwMode="auto">
              <a:xfrm>
                <a:off x="2064" y="1965"/>
                <a:ext cx="227" cy="2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3" name="Group 39"/>
          <p:cNvGrpSpPr>
            <a:grpSpLocks noChangeAspect="1"/>
          </p:cNvGrpSpPr>
          <p:nvPr/>
        </p:nvGrpSpPr>
        <p:grpSpPr bwMode="auto">
          <a:xfrm>
            <a:off x="6743031" y="1646594"/>
            <a:ext cx="1042162" cy="1262780"/>
            <a:chOff x="4236" y="440"/>
            <a:chExt cx="729" cy="885"/>
          </a:xfrm>
        </p:grpSpPr>
        <p:sp>
          <p:nvSpPr>
            <p:cNvPr id="44" name="Line 40"/>
            <p:cNvSpPr>
              <a:spLocks noChangeAspect="1" noChangeShapeType="1"/>
            </p:cNvSpPr>
            <p:nvPr/>
          </p:nvSpPr>
          <p:spPr bwMode="auto">
            <a:xfrm>
              <a:off x="4600" y="440"/>
              <a:ext cx="1" cy="453"/>
            </a:xfrm>
            <a:prstGeom prst="line">
              <a:avLst/>
            </a:prstGeom>
            <a:noFill/>
            <a:ln w="38100" cap="rnd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5" name="AutoShape 41"/>
            <p:cNvSpPr>
              <a:spLocks noChangeAspect="1" noChangeArrowheads="1"/>
            </p:cNvSpPr>
            <p:nvPr/>
          </p:nvSpPr>
          <p:spPr bwMode="auto">
            <a:xfrm>
              <a:off x="4546" y="896"/>
              <a:ext cx="108" cy="217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AutoShape 42"/>
            <p:cNvSpPr>
              <a:spLocks noChangeAspect="1"/>
            </p:cNvSpPr>
            <p:nvPr/>
          </p:nvSpPr>
          <p:spPr bwMode="auto">
            <a:xfrm rot="5400000">
              <a:off x="4568" y="932"/>
              <a:ext cx="61" cy="726"/>
            </a:xfrm>
            <a:prstGeom prst="leftBracket">
              <a:avLst>
                <a:gd name="adj" fmla="val 284978"/>
              </a:avLst>
            </a:prstGeom>
            <a:solidFill>
              <a:srgbClr val="FF0000"/>
            </a:solidFill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AutoShape 43"/>
            <p:cNvSpPr>
              <a:spLocks noChangeAspect="1"/>
            </p:cNvSpPr>
            <p:nvPr/>
          </p:nvSpPr>
          <p:spPr bwMode="auto">
            <a:xfrm rot="16200000">
              <a:off x="4556" y="779"/>
              <a:ext cx="92" cy="726"/>
            </a:xfrm>
            <a:prstGeom prst="leftBracket">
              <a:avLst>
                <a:gd name="adj" fmla="val 188953"/>
              </a:avLst>
            </a:prstGeom>
            <a:solidFill>
              <a:srgbClr val="FF0000"/>
            </a:solidFill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8" name="Text Box 44"/>
          <p:cNvSpPr txBox="1">
            <a:spLocks noChangeArrowheads="1"/>
          </p:cNvSpPr>
          <p:nvPr/>
        </p:nvSpPr>
        <p:spPr bwMode="auto">
          <a:xfrm>
            <a:off x="8091164" y="2540390"/>
            <a:ext cx="951259" cy="2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2567" tIns="36283" rIns="72567" bIns="36283">
            <a:spAutoFit/>
          </a:bodyPr>
          <a:lstStyle>
            <a:lvl1pPr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63538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725488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089025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450975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9081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3653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8225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2797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 smtClean="0">
                <a:latin typeface="Comic Sans MS" pitchFamily="66" charset="0"/>
              </a:rPr>
              <a:t>Resistive foil</a:t>
            </a:r>
            <a:endParaRPr lang="en-US" sz="1000" b="1">
              <a:latin typeface="Comic Sans MS" pitchFamily="66" charset="0"/>
            </a:endParaRPr>
          </a:p>
        </p:txBody>
      </p:sp>
      <p:sp>
        <p:nvSpPr>
          <p:cNvPr id="49" name="Text Box 45"/>
          <p:cNvSpPr txBox="1">
            <a:spLocks noChangeArrowheads="1"/>
          </p:cNvSpPr>
          <p:nvPr/>
        </p:nvSpPr>
        <p:spPr bwMode="auto">
          <a:xfrm>
            <a:off x="7999630" y="2694832"/>
            <a:ext cx="1026600" cy="2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2567" tIns="36283" rIns="72567" bIns="36283">
            <a:spAutoFit/>
          </a:bodyPr>
          <a:lstStyle>
            <a:lvl1pPr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63538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725488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089025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450975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9081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3653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8225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2797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 smtClean="0">
                <a:latin typeface="Comic Sans MS" pitchFamily="66" charset="0"/>
              </a:rPr>
              <a:t>Isolated layer</a:t>
            </a:r>
            <a:endParaRPr lang="en-US" sz="1000" b="1">
              <a:latin typeface="Comic Sans MS" pitchFamily="66" charset="0"/>
            </a:endParaRPr>
          </a:p>
        </p:txBody>
      </p:sp>
      <p:sp>
        <p:nvSpPr>
          <p:cNvPr id="50" name="Text Box 46"/>
          <p:cNvSpPr txBox="1">
            <a:spLocks noChangeArrowheads="1"/>
          </p:cNvSpPr>
          <p:nvPr/>
        </p:nvSpPr>
        <p:spPr bwMode="auto">
          <a:xfrm>
            <a:off x="8591967" y="2855625"/>
            <a:ext cx="423871" cy="2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2567" tIns="36283" rIns="72567" bIns="36283">
            <a:spAutoFit/>
          </a:bodyPr>
          <a:lstStyle>
            <a:lvl1pPr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63538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725488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089025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450975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9081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3653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8225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2797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 smtClean="0">
                <a:solidFill>
                  <a:schemeClr val="bg1"/>
                </a:solidFill>
                <a:latin typeface="Comic Sans MS" pitchFamily="66" charset="0"/>
              </a:rPr>
              <a:t>Pads</a:t>
            </a:r>
            <a:endParaRPr lang="en-US" sz="1000" b="1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1" name="Text Box 47"/>
          <p:cNvSpPr txBox="1">
            <a:spLocks noChangeArrowheads="1"/>
          </p:cNvSpPr>
          <p:nvPr/>
        </p:nvSpPr>
        <p:spPr bwMode="auto">
          <a:xfrm>
            <a:off x="5579619" y="3515123"/>
            <a:ext cx="374179" cy="2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2567" tIns="36283" rIns="72567" bIns="36283">
            <a:spAutoFit/>
          </a:bodyPr>
          <a:lstStyle>
            <a:lvl1pPr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63538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725488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089025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450975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9081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3653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8225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2797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 smtClean="0">
                <a:latin typeface="Comic Sans MS" pitchFamily="66" charset="0"/>
              </a:rPr>
              <a:t>PCB</a:t>
            </a:r>
            <a:endParaRPr lang="en-US" sz="1000" b="1">
              <a:latin typeface="Comic Sans MS" pitchFamily="66" charset="0"/>
            </a:endParaRPr>
          </a:p>
        </p:txBody>
      </p:sp>
      <p:sp>
        <p:nvSpPr>
          <p:cNvPr id="52" name="Text Box 48"/>
          <p:cNvSpPr txBox="1">
            <a:spLocks noChangeArrowheads="1"/>
          </p:cNvSpPr>
          <p:nvPr/>
        </p:nvSpPr>
        <p:spPr bwMode="auto">
          <a:xfrm>
            <a:off x="7828805" y="1967751"/>
            <a:ext cx="1225373" cy="2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2567" tIns="36283" rIns="72567" bIns="36283">
            <a:spAutoFit/>
          </a:bodyPr>
          <a:lstStyle>
            <a:lvl1pPr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63538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725488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089025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450975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9081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3653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8225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2797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 smtClean="0">
                <a:latin typeface="Comic Sans MS" pitchFamily="66" charset="0"/>
              </a:rPr>
              <a:t>Micromegas mesh</a:t>
            </a:r>
            <a:endParaRPr lang="en-US" sz="1000" b="1">
              <a:latin typeface="Comic Sans MS" pitchFamily="66" charset="0"/>
            </a:endParaRPr>
          </a:p>
        </p:txBody>
      </p:sp>
      <p:sp>
        <p:nvSpPr>
          <p:cNvPr id="61" name="Rectangle 57"/>
          <p:cNvSpPr>
            <a:spLocks noChangeArrowheads="1"/>
          </p:cNvSpPr>
          <p:nvPr/>
        </p:nvSpPr>
        <p:spPr bwMode="auto">
          <a:xfrm>
            <a:off x="359636" y="2606793"/>
            <a:ext cx="3232647" cy="288718"/>
          </a:xfrm>
          <a:prstGeom prst="rect">
            <a:avLst/>
          </a:prstGeom>
          <a:noFill/>
          <a:ln w="3175" cap="sq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36283" rIns="36000" bIns="36283">
            <a:spAutoFit/>
          </a:bodyPr>
          <a:lstStyle/>
          <a:p>
            <a:pPr algn="l" defTabSz="725488" eaLnBrk="0" hangingPunct="0"/>
            <a:r>
              <a:rPr lang="en-US" sz="1400" smtClean="0">
                <a:solidFill>
                  <a:srgbClr val="0000FF"/>
                </a:solidFill>
                <a:latin typeface="Bell MT" pitchFamily="18" charset="0"/>
                <a:ea typeface="Arial Unicode MS" pitchFamily="34" charset="-128"/>
                <a:cs typeface="Arial Unicode MS" pitchFamily="34" charset="-128"/>
              </a:rPr>
              <a:t>  See  Dixit et.al., NIM A518 (2004) 721</a:t>
            </a:r>
            <a:endParaRPr lang="en-US" sz="1400">
              <a:solidFill>
                <a:srgbClr val="0000FF"/>
              </a:solidFill>
              <a:latin typeface="Bell MT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ZoneTexte 63"/>
              <p:cNvSpPr txBox="1"/>
              <p:nvPr/>
            </p:nvSpPr>
            <p:spPr>
              <a:xfrm>
                <a:off x="87093" y="1836971"/>
                <a:ext cx="2735885" cy="647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600" i="1" smtClean="0">
                              <a:solidFill>
                                <a:srgbClr val="000099"/>
                              </a:solidFill>
                              <a:latin typeface="Cambria Math"/>
                              <a:ea typeface="Cambria Math"/>
                            </a:rPr>
                            <m:t>𝜕𝜌</m:t>
                          </m:r>
                        </m:num>
                        <m:den>
                          <m:r>
                            <a:rPr lang="en-US" sz="1600" i="1" smtClean="0">
                              <a:solidFill>
                                <a:srgbClr val="000099"/>
                              </a:solidFill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sz="1600" b="0" i="1" smtClean="0">
                              <a:solidFill>
                                <a:srgbClr val="000099"/>
                              </a:solidFill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sz="1600" i="1" smtClean="0">
                          <a:solidFill>
                            <a:srgbClr val="000099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i="1" smtClean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600" b="0" i="1" smtClean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𝑅𝐶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600" i="1" smtClean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i="1">
                                  <a:solidFill>
                                    <a:srgbClr val="000099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600" i="1" smtClean="0">
                                      <a:solidFill>
                                        <a:srgbClr val="000099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solidFill>
                                        <a:srgbClr val="000099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solidFill>
                                        <a:srgbClr val="000099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600" i="1">
                                  <a:solidFill>
                                    <a:srgbClr val="000099"/>
                                  </a:solidFill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rgbClr val="000099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solidFill>
                                        <a:srgbClr val="000099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𝜕</m:t>
                                  </m:r>
                                  <m:r>
                                    <a:rPr lang="en-US" sz="1600" b="0" i="1" smtClean="0">
                                      <a:solidFill>
                                        <a:srgbClr val="000099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rgbClr val="000099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1600" b="0" i="1" smtClean="0">
                              <a:solidFill>
                                <a:srgbClr val="000099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600" i="1">
                                  <a:solidFill>
                                    <a:srgbClr val="000099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solidFill>
                                    <a:srgbClr val="000099"/>
                                  </a:solidFill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600" b="0" i="1" smtClean="0">
                                  <a:solidFill>
                                    <a:srgbClr val="000099"/>
                                  </a:solidFill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den>
                          </m:f>
                          <m:f>
                            <m:fPr>
                              <m:ctrlPr>
                                <a:rPr lang="en-US" sz="1600" i="1">
                                  <a:solidFill>
                                    <a:srgbClr val="000099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solidFill>
                                    <a:srgbClr val="000099"/>
                                  </a:solidFill>
                                  <a:latin typeface="Cambria Math"/>
                                  <a:ea typeface="Cambria Math"/>
                                </a:rPr>
                                <m:t>𝜕𝜌</m:t>
                              </m:r>
                            </m:num>
                            <m:den>
                              <m:r>
                                <a:rPr lang="en-US" sz="1600" i="1">
                                  <a:solidFill>
                                    <a:srgbClr val="000099"/>
                                  </a:solidFill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sz="1600" i="1">
                                  <a:solidFill>
                                    <a:srgbClr val="000099"/>
                                  </a:solidFill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60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64" name="ZoneTexte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3" y="1836971"/>
                <a:ext cx="2735885" cy="64793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ZoneTexte 64"/>
              <p:cNvSpPr txBox="1"/>
              <p:nvPr/>
            </p:nvSpPr>
            <p:spPr>
              <a:xfrm>
                <a:off x="2171665" y="1812984"/>
                <a:ext cx="2735885" cy="5770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⇒"/>
                          <m:vertJc m:val="bot"/>
                          <m:ctrlPr>
                            <a:rPr lang="en-US" sz="1600" i="1" smtClean="0">
                              <a:solidFill>
                                <a:srgbClr val="000099"/>
                              </a:solidFill>
                              <a:latin typeface="Cambria Math"/>
                              <a:ea typeface="Cambria Math"/>
                            </a:rPr>
                          </m:ctrlPr>
                        </m:groupChrPr>
                        <m:e/>
                      </m:groupChr>
                      <m:r>
                        <a:rPr lang="en-US" sz="1600" i="1" smtClean="0">
                          <a:solidFill>
                            <a:srgbClr val="000099"/>
                          </a:solidFill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en-US" sz="1600" b="0" i="1" smtClean="0">
                          <a:solidFill>
                            <a:srgbClr val="000099"/>
                          </a:solidFill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en-US" sz="1600" b="0" i="1" smtClean="0">
                          <a:solidFill>
                            <a:srgbClr val="000099"/>
                          </a:solidFill>
                          <a:latin typeface="Cambria Math"/>
                          <a:ea typeface="Cambria Math"/>
                        </a:rPr>
                        <m:t>𝑟</m:t>
                      </m:r>
                      <m:r>
                        <a:rPr lang="en-US" sz="1600" b="0" i="1" smtClean="0">
                          <a:solidFill>
                            <a:srgbClr val="000099"/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US" sz="1600" b="0" i="1" smtClean="0">
                          <a:solidFill>
                            <a:srgbClr val="000099"/>
                          </a:solidFill>
                          <a:latin typeface="Cambria Math"/>
                          <a:ea typeface="Cambria Math"/>
                        </a:rPr>
                        <m:t>𝑡</m:t>
                      </m:r>
                      <m:r>
                        <a:rPr lang="en-US" sz="1600" b="0" i="1" smtClean="0">
                          <a:solidFill>
                            <a:srgbClr val="000099"/>
                          </a:solidFill>
                          <a:latin typeface="Cambria Math"/>
                          <a:ea typeface="Cambria Math"/>
                        </a:rPr>
                        <m:t>)=</m:t>
                      </m:r>
                      <m:f>
                        <m:fPr>
                          <m:ctrlPr>
                            <a:rPr lang="en-US" sz="1600" i="1" smtClean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𝑅𝐶</m:t>
                          </m:r>
                        </m:num>
                        <m:den>
                          <m:r>
                            <a:rPr lang="en-US" sz="1600" b="0" i="1" smtClean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en-US" sz="1600" b="0" i="1" smtClean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𝑡</m:t>
                          </m:r>
                        </m:den>
                      </m:f>
                      <m:sSup>
                        <m:sSupPr>
                          <m:ctrlPr>
                            <a:rPr lang="en-US" sz="1600" i="1" smtClean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600" i="1" smtClean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sz="1600" i="1" smtClean="0">
                                  <a:solidFill>
                                    <a:srgbClr val="000099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solidFill>
                                    <a:srgbClr val="000099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1600" b="0" i="1" smtClean="0">
                                      <a:solidFill>
                                        <a:srgbClr val="000099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000099"/>
                                      </a:solidFill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solidFill>
                                        <a:srgbClr val="000099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600" b="0" i="1" smtClean="0">
                                  <a:solidFill>
                                    <a:srgbClr val="000099"/>
                                  </a:solidFill>
                                  <a:latin typeface="Cambria Math"/>
                                </a:rPr>
                                <m:t>𝑅𝐶</m:t>
                              </m:r>
                            </m:num>
                            <m:den>
                              <m:r>
                                <a:rPr lang="en-US" sz="1600" b="0" i="1" smtClean="0">
                                  <a:solidFill>
                                    <a:srgbClr val="000099"/>
                                  </a:solidFill>
                                  <a:latin typeface="Cambria Math"/>
                                </a:rPr>
                                <m:t>4</m:t>
                              </m:r>
                              <m:r>
                                <a:rPr lang="en-US" sz="1600" b="0" i="1" smtClean="0">
                                  <a:solidFill>
                                    <a:srgbClr val="000099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160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65" name="ZoneTexte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1665" y="1812984"/>
                <a:ext cx="2735885" cy="57701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E:\PROJETS\TPC\MEETINGS\2013\130211-15_VCI2013_Vienna\Nicholi\scatter.gi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12" y="4060373"/>
            <a:ext cx="4002590" cy="234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3" descr="E:\Pulses2.gi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8653" y="4060373"/>
            <a:ext cx="5316425" cy="2345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 Box 46"/>
          <p:cNvSpPr txBox="1">
            <a:spLocks noChangeArrowheads="1"/>
          </p:cNvSpPr>
          <p:nvPr/>
        </p:nvSpPr>
        <p:spPr bwMode="auto">
          <a:xfrm>
            <a:off x="6417657" y="2855625"/>
            <a:ext cx="380590" cy="2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2567" tIns="36283" rIns="72567" bIns="36283">
            <a:spAutoFit/>
          </a:bodyPr>
          <a:lstStyle>
            <a:lvl1pPr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63538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725488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089025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450975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9081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3653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8225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2797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 smtClean="0">
                <a:solidFill>
                  <a:schemeClr val="bg1"/>
                </a:solidFill>
                <a:latin typeface="Comic Sans MS" pitchFamily="66" charset="0"/>
              </a:rPr>
              <a:t>left</a:t>
            </a:r>
            <a:endParaRPr lang="en-US" sz="1000" b="1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7" name="Text Box 46"/>
          <p:cNvSpPr txBox="1">
            <a:spLocks noChangeArrowheads="1"/>
          </p:cNvSpPr>
          <p:nvPr/>
        </p:nvSpPr>
        <p:spPr bwMode="auto">
          <a:xfrm>
            <a:off x="4200067" y="2855625"/>
            <a:ext cx="423871" cy="2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2567" tIns="36283" rIns="72567" bIns="36283">
            <a:spAutoFit/>
          </a:bodyPr>
          <a:lstStyle>
            <a:lvl1pPr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63538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725488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089025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450975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9081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3653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8225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2797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 smtClean="0">
                <a:solidFill>
                  <a:schemeClr val="bg1"/>
                </a:solidFill>
                <a:latin typeface="Comic Sans MS" pitchFamily="66" charset="0"/>
              </a:rPr>
              <a:t>Pads</a:t>
            </a:r>
            <a:endParaRPr lang="en-US" sz="1000" b="1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8" name="Text Box 46"/>
          <p:cNvSpPr txBox="1">
            <a:spLocks noChangeArrowheads="1"/>
          </p:cNvSpPr>
          <p:nvPr/>
        </p:nvSpPr>
        <p:spPr bwMode="auto">
          <a:xfrm>
            <a:off x="7040265" y="2855625"/>
            <a:ext cx="539288" cy="2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2567" tIns="36283" rIns="72567" bIns="36283">
            <a:spAutoFit/>
          </a:bodyPr>
          <a:lstStyle>
            <a:lvl1pPr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63538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725488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089025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450975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9081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3653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8225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2797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 smtClean="0">
                <a:solidFill>
                  <a:schemeClr val="bg1"/>
                </a:solidFill>
                <a:latin typeface="Comic Sans MS" pitchFamily="66" charset="0"/>
              </a:rPr>
              <a:t>middle</a:t>
            </a:r>
            <a:endParaRPr lang="en-US" sz="1000" b="1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9" name="Text Box 46"/>
          <p:cNvSpPr txBox="1">
            <a:spLocks noChangeArrowheads="1"/>
          </p:cNvSpPr>
          <p:nvPr/>
        </p:nvSpPr>
        <p:spPr bwMode="auto">
          <a:xfrm>
            <a:off x="7789506" y="2855625"/>
            <a:ext cx="444710" cy="2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2567" tIns="36283" rIns="72567" bIns="36283">
            <a:spAutoFit/>
          </a:bodyPr>
          <a:lstStyle>
            <a:lvl1pPr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63538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725488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089025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450975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9081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3653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8225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2797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 smtClean="0">
                <a:solidFill>
                  <a:schemeClr val="bg1"/>
                </a:solidFill>
                <a:latin typeface="Comic Sans MS" pitchFamily="66" charset="0"/>
              </a:rPr>
              <a:t>right</a:t>
            </a:r>
            <a:endParaRPr lang="en-US" sz="1000" b="1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5384565" y="3951515"/>
            <a:ext cx="1801635" cy="323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 i="0" u="none" strike="noStrike" baseline="0" smtClean="0">
                <a:ln>
                  <a:noFill/>
                </a:ln>
                <a:solidFill>
                  <a:srgbClr val="00B050"/>
                </a:solidFill>
                <a:latin typeface="Bell MT" pitchFamily="18" charset="0"/>
                <a:ea typeface="MS Gothic" pitchFamily="2"/>
                <a:cs typeface="Tahoma" pitchFamily="2"/>
              </a:rPr>
              <a:t>Pad</a:t>
            </a:r>
            <a:r>
              <a:rPr lang="en-US" sz="1600" b="1" i="0" u="none" strike="noStrike" smtClean="0">
                <a:ln>
                  <a:noFill/>
                </a:ln>
                <a:solidFill>
                  <a:srgbClr val="00B050"/>
                </a:solidFill>
                <a:latin typeface="Bell MT" pitchFamily="18" charset="0"/>
                <a:ea typeface="MS Gothic" pitchFamily="2"/>
                <a:cs typeface="Tahoma" pitchFamily="2"/>
              </a:rPr>
              <a:t> pulses</a:t>
            </a:r>
            <a:endParaRPr lang="en-US" sz="1600" b="1" i="0" u="none" strike="noStrike" baseline="0">
              <a:ln>
                <a:noFill/>
              </a:ln>
              <a:solidFill>
                <a:srgbClr val="00B050"/>
              </a:solidFill>
              <a:latin typeface="Bell MT" pitchFamily="18" charset="0"/>
              <a:ea typeface="MS Gothic" pitchFamily="2"/>
              <a:cs typeface="Tahoma" pitchFamily="2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1060462" y="3951517"/>
            <a:ext cx="1970689" cy="323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 i="0" u="none" strike="noStrike" baseline="0" smtClean="0">
                <a:ln>
                  <a:noFill/>
                </a:ln>
                <a:solidFill>
                  <a:srgbClr val="00B050"/>
                </a:solidFill>
                <a:latin typeface="Bell MT" pitchFamily="18" charset="0"/>
                <a:ea typeface="MS Gothic" pitchFamily="2"/>
                <a:cs typeface="Tahoma" pitchFamily="2"/>
              </a:rPr>
              <a:t>Pulse height scatter</a:t>
            </a:r>
            <a:endParaRPr lang="en-US" sz="1600" b="1" i="0" u="none" strike="noStrike" baseline="0">
              <a:ln>
                <a:noFill/>
              </a:ln>
              <a:solidFill>
                <a:srgbClr val="00B050"/>
              </a:solidFill>
              <a:latin typeface="Bell MT" pitchFamily="18" charset="0"/>
              <a:ea typeface="MS Gothic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77207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8" grpId="0"/>
      <p:bldP spid="59" grpId="0"/>
      <p:bldP spid="53" grpId="0"/>
      <p:bldP spid="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/>
          <p:cNvSpPr txBox="1"/>
          <p:nvPr/>
        </p:nvSpPr>
        <p:spPr>
          <a:xfrm>
            <a:off x="6834522" y="5758066"/>
            <a:ext cx="93166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t</a:t>
            </a:r>
            <a:r>
              <a:rPr lang="en-US" sz="1800" dirty="0" smtClean="0">
                <a:solidFill>
                  <a:srgbClr val="000099"/>
                </a:solidFill>
                <a:latin typeface="Bell MT" pitchFamily="18" charset="0"/>
              </a:rPr>
              <a:t> = 1 </a:t>
            </a:r>
            <a:r>
              <a:rPr lang="en-US" sz="1800" dirty="0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</a:t>
            </a:r>
            <a:r>
              <a:rPr lang="en-US" sz="1800" dirty="0">
                <a:solidFill>
                  <a:srgbClr val="000099"/>
                </a:solidFill>
                <a:latin typeface="Bell MT" pitchFamily="18" charset="0"/>
                <a:sym typeface="Symbol"/>
              </a:rPr>
              <a:t>s</a:t>
            </a:r>
            <a:endParaRPr lang="en-US" sz="1800" dirty="0">
              <a:solidFill>
                <a:srgbClr val="000099"/>
              </a:solidFill>
              <a:latin typeface="Bell MT" pitchFamily="18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6783022" y="5755193"/>
            <a:ext cx="121379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99"/>
                </a:solidFill>
                <a:latin typeface="Bell MT" pitchFamily="18" charset="0"/>
              </a:rPr>
              <a:t> t = 7.2 </a:t>
            </a:r>
            <a:r>
              <a:rPr lang="en-US" sz="1800" dirty="0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s</a:t>
            </a:r>
            <a:r>
              <a:rPr lang="en-US" sz="1800" dirty="0" smtClean="0">
                <a:solidFill>
                  <a:srgbClr val="000099"/>
                </a:solidFill>
                <a:latin typeface="Bell MT" pitchFamily="18" charset="0"/>
              </a:rPr>
              <a:t> </a:t>
            </a:r>
            <a:endParaRPr lang="en-US" sz="1800" dirty="0">
              <a:solidFill>
                <a:srgbClr val="000099"/>
              </a:solidFill>
              <a:latin typeface="Bell MT" pitchFamily="18" charset="0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Resistive Micromegas: 7-Module Beam Tests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tabLst>
                <a:tab pos="806450" algn="l"/>
              </a:tabLst>
              <a:defRPr/>
            </a:pPr>
            <a:r>
              <a:rPr lang="en-US" smtClean="0"/>
              <a:t>	</a:t>
            </a:r>
            <a:fld id="{1DFC05F9-AEAB-4292-9302-8848F52D9489}" type="slidenum">
              <a:rPr lang="en-US" smtClean="0"/>
              <a:pPr algn="ctr">
                <a:tabLst>
                  <a:tab pos="806450" algn="l"/>
                </a:tabLst>
                <a:defRPr/>
              </a:pPr>
              <a:t>12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Large Prototype TPC using Micro-Pattern Gaseous Detectors</a:t>
            </a:r>
            <a:endParaRPr lang="en-US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12</a:t>
            </a:r>
            <a:r>
              <a:rPr lang="en-US" baseline="30000" smtClean="0"/>
              <a:t>th</a:t>
            </a:r>
            <a:r>
              <a:rPr lang="en-US" smtClean="0"/>
              <a:t>, 2013</a:t>
            </a:r>
            <a:endParaRPr lang="en-US"/>
          </a:p>
        </p:txBody>
      </p:sp>
      <p:pic>
        <p:nvPicPr>
          <p:cNvPr id="3077" name="Picture 5" descr="E:\DATA\gif2\2013-02-11_025700.gif"/>
          <p:cNvPicPr>
            <a:picLocks noChangeAspect="1" noChangeArrowheads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3073" y="3316751"/>
            <a:ext cx="3450510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:\DATA\gif\2013-02-11_025606.gif"/>
          <p:cNvPicPr>
            <a:picLocks noChangeAspect="1" noChangeArrowheads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5" y="1403731"/>
            <a:ext cx="5625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E:\DATA\GIF_03050\2013-02-11_091032.gif"/>
          <p:cNvPicPr>
            <a:picLocks noChangeAspect="1" noChangeArrowheads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5" y="1403731"/>
            <a:ext cx="5625001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E:\DATA\Save_03050\2013-02-11_091122.gif"/>
          <p:cNvPicPr>
            <a:picLocks noChangeAspect="1" noChangeArrowheads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3073" y="3316751"/>
            <a:ext cx="3450506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2057400" y="696333"/>
            <a:ext cx="1846980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99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0099"/>
                </a:solidFill>
                <a:latin typeface="Bell MT" pitchFamily="18" charset="0"/>
              </a:rPr>
              <a:t>Z</a:t>
            </a:r>
            <a:r>
              <a:rPr lang="en-US" sz="2400" baseline="-25000" smtClean="0">
                <a:solidFill>
                  <a:srgbClr val="000099"/>
                </a:solidFill>
                <a:latin typeface="Bell MT" pitchFamily="18" charset="0"/>
              </a:rPr>
              <a:t>beam</a:t>
            </a:r>
            <a:r>
              <a:rPr lang="en-US" sz="2400" smtClean="0">
                <a:solidFill>
                  <a:srgbClr val="000099"/>
                </a:solidFill>
                <a:latin typeface="Bell MT" pitchFamily="18" charset="0"/>
              </a:rPr>
              <a:t>=2.5 cm</a:t>
            </a:r>
            <a:endParaRPr lang="en-US" sz="2400">
              <a:solidFill>
                <a:srgbClr val="000099"/>
              </a:solidFill>
              <a:latin typeface="Bell MT" pitchFamily="18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031357" y="695980"/>
            <a:ext cx="1933543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99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9"/>
                </a:solidFill>
                <a:latin typeface="Bell MT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Bell MT" pitchFamily="18" charset="0"/>
              </a:rPr>
              <a:t>Z</a:t>
            </a:r>
            <a:r>
              <a:rPr lang="en-US" sz="2400" baseline="-25000" dirty="0" err="1" smtClean="0">
                <a:solidFill>
                  <a:srgbClr val="000099"/>
                </a:solidFill>
                <a:latin typeface="Bell MT" pitchFamily="18" charset="0"/>
              </a:rPr>
              <a:t>beam</a:t>
            </a:r>
            <a:r>
              <a:rPr lang="en-US" sz="2400" dirty="0" smtClean="0">
                <a:solidFill>
                  <a:srgbClr val="000099"/>
                </a:solidFill>
                <a:latin typeface="Bell MT" pitchFamily="18" charset="0"/>
              </a:rPr>
              <a:t>=50 cm </a:t>
            </a:r>
            <a:endParaRPr lang="en-US" sz="2400" dirty="0">
              <a:solidFill>
                <a:srgbClr val="000099"/>
              </a:solidFill>
              <a:latin typeface="Bell MT" pitchFamily="18" charset="0"/>
            </a:endParaRPr>
          </a:p>
        </p:txBody>
      </p:sp>
      <p:cxnSp>
        <p:nvCxnSpPr>
          <p:cNvPr id="11" name="Connecteur droit avec flèche 10"/>
          <p:cNvCxnSpPr/>
          <p:nvPr/>
        </p:nvCxnSpPr>
        <p:spPr bwMode="auto">
          <a:xfrm flipV="1">
            <a:off x="3086091" y="5656751"/>
            <a:ext cx="1" cy="67491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E60000"/>
            </a:solidFill>
            <a:prstDash val="sysDot"/>
            <a:round/>
            <a:headEnd type="none" w="med" len="med"/>
            <a:tailEnd type="arrow"/>
          </a:ln>
          <a:effectLst/>
        </p:spPr>
      </p:cxnSp>
      <p:sp>
        <p:nvSpPr>
          <p:cNvPr id="12" name="ZoneTexte 11"/>
          <p:cNvSpPr txBox="1"/>
          <p:nvPr/>
        </p:nvSpPr>
        <p:spPr>
          <a:xfrm>
            <a:off x="3118747" y="5824931"/>
            <a:ext cx="19495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rgbClr val="000099"/>
                </a:solidFill>
                <a:latin typeface="Bell MT" pitchFamily="18" charset="0"/>
              </a:rPr>
              <a:t>5 GeV electron beam</a:t>
            </a:r>
            <a:endParaRPr lang="en-US" sz="1600">
              <a:solidFill>
                <a:srgbClr val="000099"/>
              </a:solidFill>
              <a:latin typeface="Bell MT" pitchFamily="18" charset="0"/>
            </a:endParaRPr>
          </a:p>
        </p:txBody>
      </p:sp>
      <p:sp>
        <p:nvSpPr>
          <p:cNvPr id="22" name="Espace réservé du contenu 1"/>
          <p:cNvSpPr>
            <a:spLocks noGrp="1"/>
          </p:cNvSpPr>
          <p:nvPr>
            <p:ph idx="1"/>
          </p:nvPr>
        </p:nvSpPr>
        <p:spPr>
          <a:xfrm>
            <a:off x="5068320" y="715584"/>
            <a:ext cx="4045063" cy="1710871"/>
          </a:xfrm>
        </p:spPr>
        <p:txBody>
          <a:bodyPr/>
          <a:lstStyle/>
          <a:p>
            <a:r>
              <a:rPr lang="en-US" sz="1800" smtClean="0"/>
              <a:t>Gas: Argon/CF</a:t>
            </a:r>
            <a:r>
              <a:rPr lang="en-US" sz="1800" baseline="-25000" smtClean="0"/>
              <a:t>4</a:t>
            </a:r>
            <a:r>
              <a:rPr lang="en-US" sz="1800" smtClean="0"/>
              <a:t>/Isobutane (95/3/2)</a:t>
            </a:r>
          </a:p>
          <a:p>
            <a:r>
              <a:rPr lang="en-US" sz="1800" smtClean="0"/>
              <a:t>E</a:t>
            </a:r>
            <a:r>
              <a:rPr lang="en-US" sz="1800" baseline="-25000" smtClean="0"/>
              <a:t>drift</a:t>
            </a:r>
            <a:r>
              <a:rPr lang="en-US" sz="1800" smtClean="0"/>
              <a:t> = 230 V/cm</a:t>
            </a:r>
          </a:p>
          <a:p>
            <a:r>
              <a:rPr lang="en-US" sz="1800" smtClean="0"/>
              <a:t>B = 1 T</a:t>
            </a:r>
          </a:p>
          <a:p>
            <a:r>
              <a:rPr lang="en-US" sz="1800" smtClean="0"/>
              <a:t>Micromegas gain (380V): ~5000</a:t>
            </a:r>
            <a:endParaRPr lang="en-US" sz="1800"/>
          </a:p>
        </p:txBody>
      </p:sp>
      <p:grpSp>
        <p:nvGrpSpPr>
          <p:cNvPr id="10" name="Groupe 9"/>
          <p:cNvGrpSpPr/>
          <p:nvPr/>
        </p:nvGrpSpPr>
        <p:grpSpPr>
          <a:xfrm>
            <a:off x="320036" y="5441210"/>
            <a:ext cx="751114" cy="816428"/>
            <a:chOff x="195943" y="5347057"/>
            <a:chExt cx="751114" cy="816428"/>
          </a:xfrm>
        </p:grpSpPr>
        <p:cxnSp>
          <p:nvCxnSpPr>
            <p:cNvPr id="7" name="Connecteur droit avec flèche 6"/>
            <p:cNvCxnSpPr/>
            <p:nvPr/>
          </p:nvCxnSpPr>
          <p:spPr bwMode="auto">
            <a:xfrm flipV="1">
              <a:off x="195943" y="5347057"/>
              <a:ext cx="0" cy="81642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Connecteur droit avec flèche 16"/>
            <p:cNvCxnSpPr/>
            <p:nvPr/>
          </p:nvCxnSpPr>
          <p:spPr bwMode="auto">
            <a:xfrm>
              <a:off x="195943" y="6154770"/>
              <a:ext cx="751114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0" name="ZoneTexte 19"/>
          <p:cNvSpPr txBox="1"/>
          <p:nvPr/>
        </p:nvSpPr>
        <p:spPr>
          <a:xfrm>
            <a:off x="381447" y="6248923"/>
            <a:ext cx="574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  <a:latin typeface="Bell MT" pitchFamily="18" charset="0"/>
              </a:rPr>
              <a:t>p</a:t>
            </a:r>
            <a:r>
              <a:rPr lang="en-US" sz="1200" b="1" dirty="0" smtClean="0">
                <a:solidFill>
                  <a:srgbClr val="00B050"/>
                </a:solidFill>
                <a:latin typeface="Bell MT" pitchFamily="18" charset="0"/>
              </a:rPr>
              <a:t>ads  </a:t>
            </a:r>
            <a:endParaRPr lang="en-US" sz="1200" b="1" dirty="0">
              <a:solidFill>
                <a:srgbClr val="00B050"/>
              </a:solidFill>
              <a:latin typeface="Bell MT" pitchFamily="18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 rot="16200000">
            <a:off x="-104084" y="5710924"/>
            <a:ext cx="4801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B050"/>
                </a:solidFill>
                <a:latin typeface="Bell MT" pitchFamily="18" charset="0"/>
              </a:rPr>
              <a:t>Row</a:t>
            </a:r>
            <a:endParaRPr lang="en-US" sz="1200" b="1" dirty="0">
              <a:solidFill>
                <a:srgbClr val="00B050"/>
              </a:solidFill>
              <a:latin typeface="Bell MT" pitchFamily="18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5876340" y="2494356"/>
            <a:ext cx="2804486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Bell MT" pitchFamily="18" charset="0"/>
              </a:rPr>
              <a:t>12 000 channels in 7 modules</a:t>
            </a:r>
            <a:endParaRPr lang="en-US" sz="1600" b="1" dirty="0">
              <a:solidFill>
                <a:srgbClr val="FF0000"/>
              </a:solidFill>
              <a:latin typeface="Bell MT" pitchFamily="18" charset="0"/>
            </a:endParaRPr>
          </a:p>
        </p:txBody>
      </p:sp>
      <p:cxnSp>
        <p:nvCxnSpPr>
          <p:cNvPr id="14" name="Connecteur droit avec flèche 13"/>
          <p:cNvCxnSpPr/>
          <p:nvPr/>
        </p:nvCxnSpPr>
        <p:spPr bwMode="auto">
          <a:xfrm>
            <a:off x="1264919" y="4319978"/>
            <a:ext cx="169819" cy="12915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arrow"/>
            <a:tailEnd type="arrow"/>
          </a:ln>
          <a:effectLst/>
        </p:spPr>
      </p:cxnSp>
      <p:cxnSp>
        <p:nvCxnSpPr>
          <p:cNvPr id="25" name="Connecteur droit avec flèche 24"/>
          <p:cNvCxnSpPr/>
          <p:nvPr/>
        </p:nvCxnSpPr>
        <p:spPr bwMode="auto">
          <a:xfrm flipH="1">
            <a:off x="1636698" y="5549488"/>
            <a:ext cx="1395997" cy="854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arrow"/>
            <a:tailEnd type="arrow"/>
          </a:ln>
          <a:effectLst/>
        </p:spPr>
      </p:cxnSp>
      <p:sp>
        <p:nvSpPr>
          <p:cNvPr id="27" name="ZoneTexte 26"/>
          <p:cNvSpPr txBox="1"/>
          <p:nvPr/>
        </p:nvSpPr>
        <p:spPr>
          <a:xfrm>
            <a:off x="962467" y="4800736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2"/>
                </a:solidFill>
                <a:latin typeface="Bell MT" pitchFamily="18" charset="0"/>
              </a:rPr>
              <a:t>24</a:t>
            </a:r>
            <a:endParaRPr lang="en-US" sz="1400" dirty="0">
              <a:solidFill>
                <a:schemeClr val="bg2"/>
              </a:solidFill>
              <a:latin typeface="Bell MT" pitchFamily="18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2124635" y="5590772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2"/>
                </a:solidFill>
                <a:latin typeface="Bell MT" pitchFamily="18" charset="0"/>
              </a:rPr>
              <a:t>72</a:t>
            </a:r>
            <a:endParaRPr lang="en-US" sz="1400" dirty="0">
              <a:solidFill>
                <a:schemeClr val="bg2"/>
              </a:solidFill>
              <a:latin typeface="Bell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15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19741" y="977900"/>
            <a:ext cx="4637317" cy="4114800"/>
          </a:xfrm>
        </p:spPr>
        <p:txBody>
          <a:bodyPr/>
          <a:lstStyle/>
          <a:p>
            <a:r>
              <a:rPr lang="en-US" dirty="0" smtClean="0"/>
              <a:t>Analysis done using </a:t>
            </a:r>
            <a:r>
              <a:rPr lang="en-US" dirty="0" err="1" smtClean="0"/>
              <a:t>ILCSoft</a:t>
            </a:r>
            <a:r>
              <a:rPr lang="en-US" dirty="0" smtClean="0"/>
              <a:t> framework:</a:t>
            </a:r>
          </a:p>
          <a:p>
            <a:endParaRPr lang="en-US" sz="1400" dirty="0" smtClean="0"/>
          </a:p>
          <a:p>
            <a:pPr lvl="1"/>
            <a:r>
              <a:rPr lang="en-US" sz="1800" dirty="0" smtClean="0"/>
              <a:t>Find the pulses in the detector</a:t>
            </a:r>
          </a:p>
          <a:p>
            <a:pPr lvl="1"/>
            <a:endParaRPr lang="en-US" sz="1400" dirty="0" smtClean="0"/>
          </a:p>
          <a:p>
            <a:pPr lvl="1"/>
            <a:r>
              <a:rPr lang="en-US" sz="1800" dirty="0" smtClean="0"/>
              <a:t>Obtain hit with PRF fit</a:t>
            </a:r>
          </a:p>
          <a:p>
            <a:pPr marL="354013" lvl="1" indent="0">
              <a:buNone/>
            </a:pPr>
            <a:r>
              <a:rPr lang="en-US" sz="1800" dirty="0" smtClean="0">
                <a:sym typeface="Wingdings" pitchFamily="2" charset="2"/>
              </a:rPr>
              <a:t>    (</a:t>
            </a:r>
            <a:r>
              <a:rPr lang="en-US" sz="1800" dirty="0">
                <a:sym typeface="Wingdings" pitchFamily="2" charset="2"/>
              </a:rPr>
              <a:t>r</a:t>
            </a:r>
            <a:r>
              <a:rPr lang="en-US" sz="1800" dirty="0" smtClean="0">
                <a:sym typeface="Wingdings" pitchFamily="2" charset="2"/>
              </a:rPr>
              <a:t>, </a:t>
            </a:r>
            <a:r>
              <a:rPr lang="en-US" sz="1800" dirty="0" smtClean="0">
                <a:sym typeface="Symbol"/>
              </a:rPr>
              <a:t></a:t>
            </a:r>
            <a:r>
              <a:rPr lang="en-US" sz="1800" dirty="0" smtClean="0">
                <a:sym typeface="Wingdings" pitchFamily="2" charset="2"/>
              </a:rPr>
              <a:t>, z[t])</a:t>
            </a:r>
            <a:endParaRPr lang="en-US" sz="1800" dirty="0" smtClean="0"/>
          </a:p>
          <a:p>
            <a:pPr lvl="1"/>
            <a:endParaRPr lang="en-US" sz="1400" dirty="0" smtClean="0"/>
          </a:p>
          <a:p>
            <a:pPr lvl="1"/>
            <a:r>
              <a:rPr lang="en-US" sz="1800" dirty="0" smtClean="0"/>
              <a:t>Tracks are reconstructed used a </a:t>
            </a:r>
            <a:br>
              <a:rPr lang="en-US" sz="1800" dirty="0" smtClean="0"/>
            </a:br>
            <a:r>
              <a:rPr lang="en-US" sz="1800" dirty="0" smtClean="0"/>
              <a:t> </a:t>
            </a:r>
            <a:r>
              <a:rPr lang="en-US" sz="1800" dirty="0" err="1" smtClean="0"/>
              <a:t>Kalman</a:t>
            </a:r>
            <a:r>
              <a:rPr lang="en-US" sz="1800" dirty="0" smtClean="0"/>
              <a:t> filter processor</a:t>
            </a:r>
          </a:p>
          <a:p>
            <a:pPr lvl="1"/>
            <a:endParaRPr lang="en-US" sz="1400" dirty="0" smtClean="0"/>
          </a:p>
          <a:p>
            <a:pPr lvl="1"/>
            <a:r>
              <a:rPr lang="en-US" sz="1800" dirty="0" smtClean="0"/>
              <a:t>Resolution, momentum, …</a:t>
            </a:r>
          </a:p>
          <a:p>
            <a:endParaRPr lang="en-US" dirty="0" smtClean="0"/>
          </a:p>
          <a:p>
            <a:r>
              <a:rPr lang="en-US" dirty="0" smtClean="0"/>
              <a:t>No telescope was used to determined</a:t>
            </a:r>
            <a:br>
              <a:rPr lang="en-US" dirty="0" smtClean="0"/>
            </a:br>
            <a:r>
              <a:rPr lang="en-US" dirty="0" smtClean="0"/>
              <a:t>the position of the tracks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Resistive Micromegas: ILC Software analysis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tabLst>
                <a:tab pos="806450" algn="l"/>
              </a:tabLst>
              <a:defRPr/>
            </a:pPr>
            <a:r>
              <a:rPr lang="en-US" smtClean="0"/>
              <a:t>	</a:t>
            </a:r>
            <a:fld id="{1DFC05F9-AEAB-4292-9302-8848F52D9489}" type="slidenum">
              <a:rPr lang="en-US" smtClean="0"/>
              <a:pPr algn="ctr">
                <a:tabLst>
                  <a:tab pos="806450" algn="l"/>
                </a:tabLst>
                <a:defRPr/>
              </a:pPr>
              <a:t>13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Large Prototype TPC using Micro-Pattern Gaseous Detectors</a:t>
            </a:r>
            <a:endParaRPr lang="en-US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12</a:t>
            </a:r>
            <a:r>
              <a:rPr lang="en-US" baseline="30000" smtClean="0"/>
              <a:t>th</a:t>
            </a:r>
            <a:r>
              <a:rPr lang="en-US" smtClean="0"/>
              <a:t>, 2013</a:t>
            </a:r>
            <a:endParaRPr lang="en-US"/>
          </a:p>
        </p:txBody>
      </p:sp>
      <p:pic>
        <p:nvPicPr>
          <p:cNvPr id="7" name="Picture 2" descr="D:\Paul\ilc\7M-DESYtest\July2012\Pictur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4031981" y="1529649"/>
            <a:ext cx="5623243" cy="417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97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PROJETS\TPC\MEETINGS\2013\130211-15_VCI2013_Vienna\Nicholi\Time_Zero_Plot2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088" y="723259"/>
            <a:ext cx="7498772" cy="385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Espace réservé du contenu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7273388"/>
              </p:ext>
            </p:extLst>
          </p:nvPr>
        </p:nvGraphicFramePr>
        <p:xfrm>
          <a:off x="1927950" y="4478039"/>
          <a:ext cx="5181600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3589"/>
                <a:gridCol w="1427211"/>
                <a:gridCol w="1295400"/>
                <a:gridCol w="1295400"/>
              </a:tblGrid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fr-FR" sz="1600" dirty="0" err="1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B</a:t>
                      </a:r>
                      <a:r>
                        <a:rPr lang="fr-FR" sz="1600" baseline="-25000" dirty="0" err="1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field</a:t>
                      </a:r>
                      <a:r>
                        <a:rPr lang="fr-FR" sz="1600" baseline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 </a:t>
                      </a:r>
                      <a:r>
                        <a:rPr lang="fr-FR" sz="16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(T)</a:t>
                      </a:r>
                      <a:endParaRPr lang="en-US" sz="160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 err="1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E</a:t>
                      </a:r>
                      <a:r>
                        <a:rPr lang="fr-FR" sz="1600" baseline="-25000" dirty="0" err="1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drift</a:t>
                      </a:r>
                      <a:r>
                        <a:rPr lang="fr-FR" sz="1600" baseline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 (V/cm)</a:t>
                      </a:r>
                      <a:endParaRPr lang="en-US" sz="1600" dirty="0" smtClean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Drift</a:t>
                      </a:r>
                      <a:r>
                        <a:rPr lang="fr-FR" sz="1600" baseline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 </a:t>
                      </a:r>
                      <a:r>
                        <a:rPr lang="fr-FR" sz="1600" baseline="0" dirty="0" err="1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Velocity</a:t>
                      </a:r>
                      <a:r>
                        <a:rPr lang="fr-FR" sz="1600" baseline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 (cm/</a:t>
                      </a:r>
                      <a:r>
                        <a:rPr lang="fr-FR" sz="1600" baseline="0" dirty="0" smtClean="0">
                          <a:solidFill>
                            <a:srgbClr val="000099"/>
                          </a:solidFill>
                          <a:latin typeface="Bell MT" pitchFamily="18" charset="0"/>
                          <a:sym typeface="Symbol"/>
                        </a:rPr>
                        <a:t>s)</a:t>
                      </a:r>
                      <a:endParaRPr lang="en-US" sz="160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Bell MT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45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Measured</a:t>
                      </a:r>
                      <a:endParaRPr lang="en-US" sz="160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Simulated</a:t>
                      </a:r>
                      <a:endParaRPr lang="en-US" sz="160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88492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1</a:t>
                      </a:r>
                      <a:endParaRPr lang="en-US" sz="160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230</a:t>
                      </a:r>
                      <a:endParaRPr lang="en-US" sz="160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7.50±0.07</a:t>
                      </a:r>
                      <a:endParaRPr lang="en-US" sz="160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7,6</a:t>
                      </a:r>
                      <a:endParaRPr lang="en-US" sz="160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88492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1</a:t>
                      </a:r>
                      <a:endParaRPr lang="en-US" sz="160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140</a:t>
                      </a:r>
                      <a:endParaRPr lang="en-US" sz="160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5.83±0.03</a:t>
                      </a:r>
                      <a:endParaRPr lang="en-US" sz="160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5,91</a:t>
                      </a:r>
                      <a:endParaRPr lang="en-US" sz="160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88492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0</a:t>
                      </a:r>
                      <a:endParaRPr lang="en-US" sz="160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230</a:t>
                      </a:r>
                      <a:endParaRPr lang="en-US" sz="160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7.63±0.04</a:t>
                      </a:r>
                      <a:endParaRPr lang="en-US" sz="160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7,6</a:t>
                      </a:r>
                      <a:endParaRPr lang="en-US" sz="160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88492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0</a:t>
                      </a:r>
                      <a:endParaRPr lang="en-US" sz="160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140</a:t>
                      </a:r>
                      <a:endParaRPr lang="en-US" sz="160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5.94±0.04</a:t>
                      </a:r>
                      <a:endParaRPr lang="en-US" sz="160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5,91</a:t>
                      </a:r>
                      <a:endParaRPr lang="en-US" sz="160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Resistive</a:t>
            </a:r>
            <a:r>
              <a:rPr lang="fr-FR" dirty="0"/>
              <a:t> </a:t>
            </a:r>
            <a:r>
              <a:rPr lang="fr-FR" dirty="0" err="1" smtClean="0"/>
              <a:t>Micromegas</a:t>
            </a:r>
            <a:r>
              <a:rPr lang="fr-FR" dirty="0" smtClean="0"/>
              <a:t>: Time </a:t>
            </a:r>
            <a:r>
              <a:rPr lang="fr-FR" dirty="0" err="1" smtClean="0"/>
              <a:t>Zero</a:t>
            </a:r>
            <a:r>
              <a:rPr lang="fr-FR" dirty="0" smtClean="0"/>
              <a:t> and Drift </a:t>
            </a:r>
            <a:r>
              <a:rPr lang="fr-FR" dirty="0" err="1" smtClean="0"/>
              <a:t>Velocity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tabLst>
                <a:tab pos="806450" algn="l"/>
              </a:tabLst>
              <a:defRPr/>
            </a:pPr>
            <a:r>
              <a:rPr lang="en-US" smtClean="0"/>
              <a:t>	</a:t>
            </a:r>
            <a:fld id="{1DFC05F9-AEAB-4292-9302-8848F52D9489}" type="slidenum">
              <a:rPr lang="en-US" smtClean="0"/>
              <a:pPr algn="ctr">
                <a:tabLst>
                  <a:tab pos="806450" algn="l"/>
                </a:tabLst>
                <a:defRPr/>
              </a:pPr>
              <a:t>14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Large Prototype TPC using Micro-Pattern Gaseous Detectors</a:t>
            </a:r>
            <a:endParaRPr lang="en-US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February 12</a:t>
            </a:r>
            <a:r>
              <a:rPr lang="fr-FR" baseline="30000" smtClean="0"/>
              <a:t>th</a:t>
            </a:r>
            <a:r>
              <a:rPr lang="fr-FR" smtClean="0"/>
              <a:t>, 2013</a:t>
            </a:r>
            <a:endParaRPr lang="en-US" dirty="0"/>
          </a:p>
        </p:txBody>
      </p:sp>
      <p:sp>
        <p:nvSpPr>
          <p:cNvPr id="2" name="ZoneTexte 1"/>
          <p:cNvSpPr txBox="1"/>
          <p:nvPr/>
        </p:nvSpPr>
        <p:spPr>
          <a:xfrm>
            <a:off x="3033697" y="3581400"/>
            <a:ext cx="1821332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FF0000"/>
                </a:solidFill>
                <a:latin typeface="Bell MT" pitchFamily="18" charset="0"/>
              </a:rPr>
              <a:t>t</a:t>
            </a:r>
            <a:r>
              <a:rPr lang="fr-FR" sz="1600" baseline="-25000" dirty="0" smtClean="0">
                <a:solidFill>
                  <a:srgbClr val="FF0000"/>
                </a:solidFill>
                <a:latin typeface="Bell MT" pitchFamily="18" charset="0"/>
              </a:rPr>
              <a:t>0</a:t>
            </a:r>
            <a:r>
              <a:rPr lang="fr-FR" sz="1600" dirty="0" smtClean="0">
                <a:solidFill>
                  <a:srgbClr val="FF0000"/>
                </a:solidFill>
                <a:latin typeface="Bell MT" pitchFamily="18" charset="0"/>
              </a:rPr>
              <a:t> = 0.66 ± 0.04 </a:t>
            </a:r>
            <a:r>
              <a:rPr lang="fr-FR" sz="1600" dirty="0" smtClean="0">
                <a:solidFill>
                  <a:srgbClr val="FF0000"/>
                </a:solidFill>
                <a:latin typeface="Bell MT" pitchFamily="18" charset="0"/>
                <a:sym typeface="Symbol"/>
              </a:rPr>
              <a:t></a:t>
            </a:r>
            <a:r>
              <a:rPr lang="fr-FR" sz="1600" dirty="0" smtClean="0">
                <a:solidFill>
                  <a:srgbClr val="FF0000"/>
                </a:solidFill>
                <a:latin typeface="Bell MT" pitchFamily="18" charset="0"/>
              </a:rPr>
              <a:t>s </a:t>
            </a:r>
            <a:endParaRPr lang="en-US" sz="1600" dirty="0">
              <a:solidFill>
                <a:srgbClr val="FF0000"/>
              </a:solidFill>
              <a:latin typeface="Bell MT" pitchFamily="18" charset="0"/>
            </a:endParaRPr>
          </a:p>
        </p:txBody>
      </p:sp>
      <p:cxnSp>
        <p:nvCxnSpPr>
          <p:cNvPr id="8" name="Connecteur droit avec flèche 7"/>
          <p:cNvCxnSpPr>
            <a:endCxn id="2" idx="1"/>
          </p:cNvCxnSpPr>
          <p:nvPr/>
        </p:nvCxnSpPr>
        <p:spPr bwMode="auto">
          <a:xfrm>
            <a:off x="2307771" y="3750677"/>
            <a:ext cx="725926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37911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PROJETS\TPC\MEETINGS\2013\130211-15_VCI2013_Vienna\INPUTS\Wenxin\ZScan_VCI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"/>
          <a:stretch/>
        </p:blipFill>
        <p:spPr bwMode="auto">
          <a:xfrm>
            <a:off x="609592" y="1052233"/>
            <a:ext cx="7920000" cy="549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913386" y="662215"/>
            <a:ext cx="2299401" cy="1155699"/>
          </a:xfrm>
        </p:spPr>
        <p:txBody>
          <a:bodyPr/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drift</a:t>
            </a:r>
            <a:r>
              <a:rPr lang="en-US" dirty="0" smtClean="0"/>
              <a:t> = 230 V/cm </a:t>
            </a:r>
          </a:p>
          <a:p>
            <a:r>
              <a:rPr lang="en-US" dirty="0" err="1" smtClean="0"/>
              <a:t>B</a:t>
            </a:r>
            <a:r>
              <a:rPr lang="en-US" baseline="-25000" dirty="0" err="1" smtClean="0"/>
              <a:t>field</a:t>
            </a:r>
            <a:r>
              <a:rPr lang="en-US" dirty="0" smtClean="0"/>
              <a:t>=1T</a:t>
            </a:r>
            <a:endParaRPr lang="en-US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Resistive Micromegas: Space resolution studies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tabLst>
                <a:tab pos="806450" algn="l"/>
              </a:tabLst>
              <a:defRPr/>
            </a:pPr>
            <a:r>
              <a:rPr lang="en-US" smtClean="0"/>
              <a:t>	</a:t>
            </a:r>
            <a:fld id="{1DFC05F9-AEAB-4292-9302-8848F52D9489}" type="slidenum">
              <a:rPr lang="en-US" smtClean="0"/>
              <a:pPr algn="ctr">
                <a:tabLst>
                  <a:tab pos="806450" algn="l"/>
                </a:tabLst>
                <a:defRPr/>
              </a:pPr>
              <a:t>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Large Prototype TPC using Micro-Pattern Gaseous Detectors</a:t>
            </a:r>
            <a:endParaRPr lang="en-US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12</a:t>
            </a:r>
            <a:r>
              <a:rPr lang="en-US" baseline="30000" smtClean="0"/>
              <a:t>th</a:t>
            </a:r>
            <a:r>
              <a:rPr lang="en-US" smtClean="0"/>
              <a:t>, 2013</a:t>
            </a:r>
            <a:endParaRPr lang="en-US"/>
          </a:p>
        </p:txBody>
      </p:sp>
      <p:sp>
        <p:nvSpPr>
          <p:cNvPr id="14" name="Espace réservé du contenu 1"/>
          <p:cNvSpPr txBox="1">
            <a:spLocks/>
          </p:cNvSpPr>
          <p:nvPr/>
        </p:nvSpPr>
        <p:spPr bwMode="auto">
          <a:xfrm>
            <a:off x="4181911" y="662215"/>
            <a:ext cx="2969329" cy="115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99"/>
                </a:solidFill>
                <a:latin typeface="Bell MT" pitchFamily="18" charset="0"/>
                <a:ea typeface="+mn-ea"/>
                <a:cs typeface="Arial" pitchFamily="34" charset="0"/>
              </a:defRPr>
            </a:lvl1pPr>
            <a:lvl2pPr marL="528638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2pPr>
            <a:lvl3pPr marL="8810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3pPr>
            <a:lvl4pPr marL="125253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4pPr>
            <a:lvl5pPr marL="161131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5pPr>
            <a:lvl6pPr marL="20685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257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829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401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err="1" smtClean="0"/>
              <a:t>V</a:t>
            </a:r>
            <a:r>
              <a:rPr lang="en-US" baseline="-25000" dirty="0" err="1" smtClean="0"/>
              <a:t>mesh</a:t>
            </a:r>
            <a:r>
              <a:rPr lang="en-US" dirty="0" smtClean="0"/>
              <a:t> = 380 V</a:t>
            </a:r>
          </a:p>
          <a:p>
            <a:r>
              <a:rPr lang="en-US" dirty="0" smtClean="0"/>
              <a:t>Beam energy = 5 </a:t>
            </a:r>
            <a:r>
              <a:rPr lang="en-US" dirty="0" err="1" smtClean="0"/>
              <a:t>GeV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/>
              <p:cNvSpPr txBox="1"/>
              <p:nvPr/>
            </p:nvSpPr>
            <p:spPr>
              <a:xfrm>
                <a:off x="5671634" y="3679047"/>
                <a:ext cx="1830180" cy="8198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FF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𝜎</m:t>
                      </m:r>
                      <m:r>
                        <a:rPr lang="en-US" sz="1600" b="0" i="1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US" sz="1600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  <m:sub/>
                            <m:sup>
                              <m:r>
                                <a:rPr lang="en-US" sz="1600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600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600" b="0" i="1" smtClean="0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sSubSup>
                                    <m:sSubSupPr>
                                      <m:ctrlPr>
                                        <a:rPr lang="en-US" sz="1600" i="1">
                                          <a:solidFill>
                                            <a:srgbClr val="0000FF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000FF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0000FF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𝑑</m:t>
                                      </m:r>
                                    </m:sub>
                                    <m:sup/>
                                  </m:sSubSup>
                                </m:e>
                                <m:sup>
                                  <m:r>
                                    <a:rPr lang="en-US" sz="1600" b="0" i="1" smtClean="0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600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.</m:t>
                              </m:r>
                              <m:r>
                                <a:rPr lang="en-US" sz="1600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𝑧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𝑒𝑓𝑓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sz="160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1" name="ZoneTexte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1634" y="3679047"/>
                <a:ext cx="1830180" cy="81984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ZoneTexte 6"/>
          <p:cNvSpPr txBox="1"/>
          <p:nvPr/>
        </p:nvSpPr>
        <p:spPr>
          <a:xfrm>
            <a:off x="1922219" y="2079171"/>
            <a:ext cx="1443024" cy="400110"/>
          </a:xfrm>
          <a:prstGeom prst="rect">
            <a:avLst/>
          </a:prstGeom>
          <a:solidFill>
            <a:schemeClr val="bg1"/>
          </a:solidFill>
          <a:ln>
            <a:solidFill>
              <a:srgbClr val="E6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E60000"/>
                </a:solidFill>
                <a:latin typeface="Bell MT" pitchFamily="18" charset="0"/>
              </a:rPr>
              <a:t>Preliminary</a:t>
            </a:r>
            <a:endParaRPr lang="en-US" sz="2000">
              <a:solidFill>
                <a:srgbClr val="E60000"/>
              </a:solidFill>
              <a:latin typeface="Bell MT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938430" y="6195224"/>
            <a:ext cx="3280684" cy="35761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0" i="0" u="none" strike="noStrike" baseline="0" dirty="0" smtClean="0">
                <a:ln>
                  <a:noFill/>
                </a:ln>
                <a:solidFill>
                  <a:srgbClr val="00B050"/>
                </a:solidFill>
                <a:latin typeface="Bell MT" pitchFamily="18" charset="0"/>
                <a:ea typeface="MS Gothic" pitchFamily="2"/>
                <a:cs typeface="Tahoma" pitchFamily="2"/>
              </a:rPr>
              <a:t>7 modules</a:t>
            </a:r>
            <a:r>
              <a:rPr lang="en-US" sz="1600" dirty="0">
                <a:solidFill>
                  <a:srgbClr val="00B050"/>
                </a:solidFill>
                <a:latin typeface="Bell MT" pitchFamily="18" charset="0"/>
                <a:ea typeface="MS Gothic" pitchFamily="2"/>
                <a:cs typeface="Tahoma" pitchFamily="2"/>
              </a:rPr>
              <a:t> </a:t>
            </a:r>
            <a:r>
              <a:rPr lang="en-US" sz="1600" b="0" i="0" u="none" strike="noStrike" dirty="0" smtClean="0">
                <a:ln>
                  <a:noFill/>
                </a:ln>
                <a:solidFill>
                  <a:srgbClr val="00B050"/>
                </a:solidFill>
                <a:latin typeface="Bell MT" pitchFamily="18" charset="0"/>
                <a:ea typeface="MS Gothic" pitchFamily="2"/>
                <a:cs typeface="Tahoma" pitchFamily="2"/>
              </a:rPr>
              <a:t>with pad size </a:t>
            </a:r>
            <a:r>
              <a:rPr lang="en-US" sz="1600" b="0" i="0" u="none" strike="noStrike" dirty="0" smtClean="0">
                <a:ln>
                  <a:noFill/>
                </a:ln>
                <a:solidFill>
                  <a:srgbClr val="FF0000"/>
                </a:solidFill>
                <a:latin typeface="Bell MT" pitchFamily="18" charset="0"/>
                <a:ea typeface="MS Gothic" pitchFamily="2"/>
                <a:cs typeface="Tahoma" pitchFamily="2"/>
              </a:rPr>
              <a:t>3×7 mm²</a:t>
            </a:r>
            <a:r>
              <a:rPr lang="en-US" sz="1600" b="0" i="0" u="none" strike="noStrike" dirty="0" smtClean="0">
                <a:ln>
                  <a:noFill/>
                </a:ln>
                <a:solidFill>
                  <a:srgbClr val="00B050"/>
                </a:solidFill>
                <a:latin typeface="Bell MT" pitchFamily="18" charset="0"/>
                <a:ea typeface="MS Gothic" pitchFamily="2"/>
                <a:cs typeface="Tahoma" pitchFamily="2"/>
              </a:rPr>
              <a:t> </a:t>
            </a:r>
            <a:endParaRPr lang="en-US" sz="1600" b="0" i="0" u="none" strike="noStrike" baseline="0" dirty="0">
              <a:ln>
                <a:noFill/>
              </a:ln>
              <a:solidFill>
                <a:srgbClr val="00B050"/>
              </a:solidFill>
              <a:latin typeface="Bell MT" pitchFamily="18" charset="0"/>
              <a:ea typeface="MS Gothic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23071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E:\PROJETS\TPC\MEETINGS\2013\130211-15_VCI2013_Vienna\INPUTS\Wenxin\3096Alig_VCI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t="-915" b="5654"/>
          <a:stretch/>
        </p:blipFill>
        <p:spPr bwMode="auto">
          <a:xfrm>
            <a:off x="4945232" y="1424272"/>
            <a:ext cx="3918231" cy="29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PROJETS\TPC\MEETINGS\2013\130211-15_VCI2013_Vienna\INPUTS\Wenxin\3096Residual_VCI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6" b="5944"/>
          <a:stretch/>
        </p:blipFill>
        <p:spPr bwMode="auto">
          <a:xfrm>
            <a:off x="506433" y="1437566"/>
            <a:ext cx="4033139" cy="29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Resistive </a:t>
            </a:r>
            <a:r>
              <a:rPr lang="en-US" dirty="0" err="1" smtClean="0"/>
              <a:t>Micromegas</a:t>
            </a:r>
            <a:r>
              <a:rPr lang="en-US" dirty="0" smtClean="0"/>
              <a:t>: Alignment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tabLst>
                <a:tab pos="806450" algn="l"/>
              </a:tabLst>
              <a:defRPr/>
            </a:pPr>
            <a:r>
              <a:rPr lang="en-US" smtClean="0"/>
              <a:t>	</a:t>
            </a:r>
            <a:fld id="{1DFC05F9-AEAB-4292-9302-8848F52D9489}" type="slidenum">
              <a:rPr lang="en-US" smtClean="0"/>
              <a:pPr algn="ctr">
                <a:tabLst>
                  <a:tab pos="806450" algn="l"/>
                </a:tabLst>
                <a:defRPr/>
              </a:pPr>
              <a:t>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Large Prototype TPC using Micro-Pattern Gaseous Detectors</a:t>
            </a:r>
            <a:endParaRPr lang="en-US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12</a:t>
            </a:r>
            <a:r>
              <a:rPr lang="en-US" baseline="30000" smtClean="0"/>
              <a:t>th</a:t>
            </a:r>
            <a:r>
              <a:rPr lang="en-US" smtClean="0"/>
              <a:t>, 2013</a:t>
            </a:r>
            <a:endParaRPr lang="en-US"/>
          </a:p>
        </p:txBody>
      </p:sp>
      <p:sp>
        <p:nvSpPr>
          <p:cNvPr id="9" name="Espace réservé du contenu 1"/>
          <p:cNvSpPr>
            <a:spLocks noGrp="1"/>
          </p:cNvSpPr>
          <p:nvPr>
            <p:ph idx="1"/>
          </p:nvPr>
        </p:nvSpPr>
        <p:spPr>
          <a:xfrm>
            <a:off x="1303770" y="676283"/>
            <a:ext cx="2299401" cy="1155699"/>
          </a:xfrm>
        </p:spPr>
        <p:txBody>
          <a:bodyPr/>
          <a:lstStyle/>
          <a:p>
            <a:r>
              <a:rPr lang="en-US" dirty="0" err="1" smtClean="0"/>
              <a:t>B</a:t>
            </a:r>
            <a:r>
              <a:rPr lang="en-US" baseline="-25000" dirty="0" err="1" smtClean="0"/>
              <a:t>field</a:t>
            </a:r>
            <a:r>
              <a:rPr lang="en-US" dirty="0" smtClean="0"/>
              <a:t>=0T</a:t>
            </a:r>
            <a:endParaRPr lang="en-US" dirty="0"/>
          </a:p>
        </p:txBody>
      </p:sp>
      <p:sp>
        <p:nvSpPr>
          <p:cNvPr id="10" name="ZoneTexte 9"/>
          <p:cNvSpPr txBox="1"/>
          <p:nvPr/>
        </p:nvSpPr>
        <p:spPr>
          <a:xfrm>
            <a:off x="5864549" y="1395359"/>
            <a:ext cx="1801635" cy="323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 i="0" u="none" strike="noStrike" baseline="0" smtClean="0">
                <a:ln>
                  <a:noFill/>
                </a:ln>
                <a:solidFill>
                  <a:srgbClr val="00B050"/>
                </a:solidFill>
                <a:latin typeface="Bell MT" pitchFamily="18" charset="0"/>
                <a:ea typeface="MS Gothic" pitchFamily="2"/>
                <a:cs typeface="Tahoma" pitchFamily="2"/>
              </a:rPr>
              <a:t>After </a:t>
            </a:r>
            <a:r>
              <a:rPr lang="en-US" sz="1600" b="1">
                <a:solidFill>
                  <a:srgbClr val="00B050"/>
                </a:solidFill>
                <a:latin typeface="Bell MT" pitchFamily="18" charset="0"/>
                <a:ea typeface="MS Gothic" pitchFamily="2"/>
                <a:cs typeface="Tahoma" pitchFamily="2"/>
              </a:rPr>
              <a:t>a</a:t>
            </a:r>
            <a:r>
              <a:rPr lang="en-US" sz="1600" b="1" i="0" u="none" strike="noStrike" baseline="0" smtClean="0">
                <a:ln>
                  <a:noFill/>
                </a:ln>
                <a:solidFill>
                  <a:srgbClr val="00B050"/>
                </a:solidFill>
                <a:latin typeface="Bell MT" pitchFamily="18" charset="0"/>
                <a:ea typeface="MS Gothic" pitchFamily="2"/>
                <a:cs typeface="Tahoma" pitchFamily="2"/>
              </a:rPr>
              <a:t>lignement</a:t>
            </a:r>
            <a:endParaRPr lang="en-US" sz="1600" b="1" i="0" u="none" strike="noStrike" baseline="0">
              <a:ln>
                <a:noFill/>
              </a:ln>
              <a:solidFill>
                <a:srgbClr val="00B050"/>
              </a:solidFill>
              <a:latin typeface="Bell MT" pitchFamily="18" charset="0"/>
              <a:ea typeface="MS Gothic" pitchFamily="2"/>
              <a:cs typeface="Tahoma" pitchFamily="2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560674" y="1395359"/>
            <a:ext cx="1801635" cy="323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 i="0" u="none" strike="noStrike" baseline="0" dirty="0" smtClean="0">
                <a:ln>
                  <a:noFill/>
                </a:ln>
                <a:solidFill>
                  <a:srgbClr val="00B050"/>
                </a:solidFill>
                <a:latin typeface="Bell MT" pitchFamily="18" charset="0"/>
                <a:ea typeface="MS Gothic" pitchFamily="2"/>
                <a:cs typeface="Tahoma" pitchFamily="2"/>
              </a:rPr>
              <a:t>Before</a:t>
            </a:r>
            <a:r>
              <a:rPr lang="en-US" sz="1600" b="1" i="0" u="none" strike="noStrike" dirty="0" smtClean="0">
                <a:ln>
                  <a:noFill/>
                </a:ln>
                <a:solidFill>
                  <a:srgbClr val="00B050"/>
                </a:solidFill>
                <a:latin typeface="Bell MT" pitchFamily="18" charset="0"/>
                <a:ea typeface="MS Gothic" pitchFamily="2"/>
                <a:cs typeface="Tahoma" pitchFamily="2"/>
              </a:rPr>
              <a:t> alignment</a:t>
            </a:r>
            <a:endParaRPr lang="en-US" sz="1600" b="1" i="0" u="none" strike="noStrike" baseline="0" dirty="0">
              <a:ln>
                <a:noFill/>
              </a:ln>
              <a:solidFill>
                <a:srgbClr val="00B050"/>
              </a:solidFill>
              <a:latin typeface="Bell MT" pitchFamily="18" charset="0"/>
              <a:ea typeface="MS Gothic" pitchFamily="2"/>
              <a:cs typeface="Tahoma" pitchFamily="2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935055" y="4340041"/>
            <a:ext cx="1719498" cy="26791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b="1" i="0" u="none" strike="noStrike" baseline="0" dirty="0" smtClean="0">
                <a:ln>
                  <a:noFill/>
                </a:ln>
                <a:latin typeface="+mj-lt"/>
                <a:ea typeface="MS Gothic" pitchFamily="2"/>
                <a:cs typeface="Tahoma" pitchFamily="2"/>
              </a:rPr>
              <a:t>Row Number</a:t>
            </a:r>
            <a:endParaRPr lang="en-US" sz="1200" b="1" i="0" u="none" strike="noStrike" baseline="0" dirty="0">
              <a:ln>
                <a:noFill/>
              </a:ln>
              <a:latin typeface="+mj-lt"/>
              <a:ea typeface="MS Gothic" pitchFamily="2"/>
              <a:cs typeface="Tahoma" pitchFamily="2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633980" y="4340042"/>
            <a:ext cx="1719498" cy="26791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b="1" i="0" u="none" strike="noStrike" baseline="0" dirty="0" smtClean="0">
                <a:ln>
                  <a:noFill/>
                </a:ln>
                <a:latin typeface="+mj-lt"/>
                <a:ea typeface="MS Gothic" pitchFamily="2"/>
                <a:cs typeface="Tahoma" pitchFamily="2"/>
              </a:rPr>
              <a:t>Row Number</a:t>
            </a:r>
            <a:endParaRPr lang="en-US" sz="1200" b="1" i="0" u="none" strike="noStrike" baseline="0" dirty="0">
              <a:ln>
                <a:noFill/>
              </a:ln>
              <a:latin typeface="+mj-lt"/>
              <a:ea typeface="MS Gothic" pitchFamily="2"/>
              <a:cs typeface="Tahoma" pitchFamily="2"/>
            </a:endParaRPr>
          </a:p>
        </p:txBody>
      </p:sp>
      <p:sp>
        <p:nvSpPr>
          <p:cNvPr id="16" name="ZoneTexte 15"/>
          <p:cNvSpPr txBox="1"/>
          <p:nvPr/>
        </p:nvSpPr>
        <p:spPr>
          <a:xfrm rot="16200000">
            <a:off x="-449686" y="2440105"/>
            <a:ext cx="1719498" cy="26791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b="1" i="0" u="none" strike="noStrike" baseline="0" smtClean="0">
                <a:ln>
                  <a:noFill/>
                </a:ln>
                <a:latin typeface="+mj-lt"/>
                <a:ea typeface="MS Gothic" pitchFamily="2"/>
                <a:cs typeface="Tahoma" pitchFamily="2"/>
              </a:rPr>
              <a:t>Displacement (mm)</a:t>
            </a:r>
            <a:endParaRPr lang="en-US" sz="1200" b="1" i="0" u="none" strike="noStrike" baseline="0">
              <a:ln>
                <a:noFill/>
              </a:ln>
              <a:latin typeface="+mj-lt"/>
              <a:ea typeface="MS Gothic" pitchFamily="2"/>
              <a:cs typeface="Tahoma" pitchFamily="2"/>
            </a:endParaRPr>
          </a:p>
        </p:txBody>
      </p:sp>
      <p:sp>
        <p:nvSpPr>
          <p:cNvPr id="17" name="ZoneTexte 16"/>
          <p:cNvSpPr txBox="1"/>
          <p:nvPr/>
        </p:nvSpPr>
        <p:spPr>
          <a:xfrm rot="16200000">
            <a:off x="3971035" y="2440106"/>
            <a:ext cx="1719498" cy="26791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b="1" i="0" u="none" strike="noStrike" baseline="0" dirty="0" smtClean="0">
                <a:ln>
                  <a:noFill/>
                </a:ln>
                <a:latin typeface="+mj-lt"/>
                <a:ea typeface="MS Gothic" pitchFamily="2"/>
                <a:cs typeface="Tahoma" pitchFamily="2"/>
              </a:rPr>
              <a:t>Displacement (mm)</a:t>
            </a:r>
            <a:endParaRPr lang="en-US" sz="1200" b="1" i="0" u="none" strike="noStrike" baseline="0" dirty="0">
              <a:ln>
                <a:noFill/>
              </a:ln>
              <a:latin typeface="+mj-lt"/>
              <a:ea typeface="MS Gothic" pitchFamily="2"/>
              <a:cs typeface="Tahoma" pitchFamily="2"/>
            </a:endParaRPr>
          </a:p>
        </p:txBody>
      </p:sp>
      <p:graphicFrame>
        <p:nvGraphicFramePr>
          <p:cNvPr id="18" name="Espace réservé du contenu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1801996"/>
              </p:ext>
            </p:extLst>
          </p:nvPr>
        </p:nvGraphicFramePr>
        <p:xfrm>
          <a:off x="1964293" y="4862457"/>
          <a:ext cx="518160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5344"/>
                <a:gridCol w="1305456"/>
                <a:gridCol w="1295400"/>
                <a:gridCol w="1295400"/>
              </a:tblGrid>
              <a:tr h="288492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Module #</a:t>
                      </a:r>
                    </a:p>
                    <a:p>
                      <a:pPr algn="ctr"/>
                      <a:r>
                        <a:rPr lang="fr-FR" sz="1800" b="0" u="none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(</a:t>
                      </a:r>
                      <a:r>
                        <a:rPr lang="fr-FR" sz="1800" b="0" u="none" dirty="0" err="1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rows</a:t>
                      </a:r>
                      <a:r>
                        <a:rPr lang="fr-FR" sz="1800" b="0" u="none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 #)</a:t>
                      </a:r>
                      <a:endParaRPr lang="en-US" sz="1800" b="0" u="none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1</a:t>
                      </a:r>
                    </a:p>
                    <a:p>
                      <a:pPr algn="ctr"/>
                      <a:r>
                        <a:rPr lang="fr-FR" sz="1800" b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(0-23)</a:t>
                      </a:r>
                      <a:endParaRPr lang="en-US" sz="1800" b="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3</a:t>
                      </a:r>
                      <a:br>
                        <a:rPr lang="fr-FR" sz="18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</a:br>
                      <a:r>
                        <a:rPr lang="fr-FR" sz="1800" b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(24-47)</a:t>
                      </a:r>
                      <a:endParaRPr lang="en-US" sz="1800" b="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5</a:t>
                      </a:r>
                    </a:p>
                    <a:p>
                      <a:pPr algn="ctr"/>
                      <a:r>
                        <a:rPr lang="fr-FR" sz="1800" b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(48-71)</a:t>
                      </a:r>
                      <a:endParaRPr lang="en-US" sz="1800" b="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88492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solidFill>
                            <a:srgbClr val="000099"/>
                          </a:solidFill>
                          <a:latin typeface="Symbol" pitchFamily="18" charset="2"/>
                          <a:cs typeface="+mn-cs"/>
                        </a:rPr>
                        <a:t>d</a:t>
                      </a:r>
                      <a:r>
                        <a:rPr kumimoji="0" lang="fr-F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Symbol" pitchFamily="18" charset="2"/>
                          <a:ea typeface="+mn-ea"/>
                          <a:cs typeface="Arial" charset="0"/>
                        </a:rPr>
                        <a:t>f (</a:t>
                      </a:r>
                      <a:r>
                        <a:rPr kumimoji="0" lang="fr-FR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Bell MT" pitchFamily="18" charset="0"/>
                          <a:ea typeface="+mn-ea"/>
                          <a:cs typeface="Arial" charset="0"/>
                        </a:rPr>
                        <a:t>mrad</a:t>
                      </a:r>
                      <a:r>
                        <a:rPr kumimoji="0" lang="fr-F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Bell MT" pitchFamily="18" charset="0"/>
                          <a:ea typeface="+mn-ea"/>
                          <a:cs typeface="Arial" charset="0"/>
                        </a:rPr>
                        <a:t>)</a:t>
                      </a:r>
                      <a:endParaRPr lang="en-US" sz="180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-3.0</a:t>
                      </a:r>
                      <a:endParaRPr lang="en-US" sz="180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-2.6-1</a:t>
                      </a:r>
                      <a:endParaRPr lang="en-US" sz="180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-1.4</a:t>
                      </a:r>
                      <a:endParaRPr lang="en-US" sz="180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88492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solidFill>
                            <a:srgbClr val="000099"/>
                          </a:solidFill>
                          <a:latin typeface="Symbol" pitchFamily="18" charset="2"/>
                          <a:cs typeface="+mn-cs"/>
                        </a:rPr>
                        <a:t>d</a:t>
                      </a:r>
                      <a:r>
                        <a:rPr lang="fr-FR" sz="18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x (</a:t>
                      </a:r>
                      <a:r>
                        <a:rPr lang="fr-FR" sz="1800" dirty="0" smtClean="0">
                          <a:solidFill>
                            <a:srgbClr val="000099"/>
                          </a:solidFill>
                          <a:latin typeface="Bell MT" pitchFamily="18" charset="0"/>
                          <a:sym typeface="Symbol"/>
                        </a:rPr>
                        <a:t></a:t>
                      </a:r>
                      <a:r>
                        <a:rPr lang="fr-FR" sz="18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m)</a:t>
                      </a:r>
                      <a:endParaRPr lang="en-US" sz="180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-23</a:t>
                      </a:r>
                      <a:endParaRPr lang="en-US" sz="180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14</a:t>
                      </a:r>
                      <a:endParaRPr lang="en-US" sz="180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17</a:t>
                      </a:r>
                      <a:endParaRPr lang="en-US" sz="180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314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E:\PROJETS\TPC\MEETINGS\2013\130211-15_VCI2013_Vienna\INPUTS\Wenxin\2062A_VCI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0" t="-1" r="-307" b="6213"/>
          <a:stretch/>
        </p:blipFill>
        <p:spPr bwMode="auto">
          <a:xfrm>
            <a:off x="4953929" y="1440372"/>
            <a:ext cx="3994520" cy="29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E:\PROJETS\TPC\MEETINGS\2013\130211-15_VCI2013_Vienna\INPUTS\Wenxin\2062B_VCI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2" t="-1" r="471" b="6213"/>
          <a:stretch/>
        </p:blipFill>
        <p:spPr bwMode="auto">
          <a:xfrm>
            <a:off x="538775" y="1440371"/>
            <a:ext cx="3994521" cy="29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Resistive Micromegas: Field Distorsions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tabLst>
                <a:tab pos="806450" algn="l"/>
              </a:tabLst>
              <a:defRPr/>
            </a:pPr>
            <a:r>
              <a:rPr lang="en-US" smtClean="0"/>
              <a:t>	</a:t>
            </a:r>
            <a:fld id="{1DFC05F9-AEAB-4292-9302-8848F52D9489}" type="slidenum">
              <a:rPr lang="en-US" smtClean="0"/>
              <a:pPr algn="ctr">
                <a:tabLst>
                  <a:tab pos="806450" algn="l"/>
                </a:tabLst>
                <a:defRPr/>
              </a:pPr>
              <a:t>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Large Prototype TPC using Micro-Pattern Gaseous Detectors</a:t>
            </a:r>
            <a:endParaRPr lang="en-US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12</a:t>
            </a:r>
            <a:r>
              <a:rPr lang="en-US" baseline="30000" smtClean="0"/>
              <a:t>th</a:t>
            </a:r>
            <a:r>
              <a:rPr lang="en-US" smtClean="0"/>
              <a:t>, 2013</a:t>
            </a:r>
            <a:endParaRPr lang="en-US"/>
          </a:p>
        </p:txBody>
      </p:sp>
      <p:sp>
        <p:nvSpPr>
          <p:cNvPr id="9" name="Espace réservé du contenu 1"/>
          <p:cNvSpPr>
            <a:spLocks noGrp="1"/>
          </p:cNvSpPr>
          <p:nvPr>
            <p:ph idx="1"/>
          </p:nvPr>
        </p:nvSpPr>
        <p:spPr>
          <a:xfrm>
            <a:off x="1303770" y="662215"/>
            <a:ext cx="4267036" cy="1155699"/>
          </a:xfrm>
        </p:spPr>
        <p:txBody>
          <a:bodyPr/>
          <a:lstStyle/>
          <a:p>
            <a:r>
              <a:rPr lang="en-US" dirty="0" err="1" smtClean="0"/>
              <a:t>B</a:t>
            </a:r>
            <a:r>
              <a:rPr lang="en-US" baseline="-25000" dirty="0" err="1" smtClean="0"/>
              <a:t>field</a:t>
            </a:r>
            <a:r>
              <a:rPr lang="en-US" dirty="0" smtClean="0"/>
              <a:t>=1T </a:t>
            </a:r>
            <a:r>
              <a:rPr lang="en-US" dirty="0" smtClean="0">
                <a:sym typeface="Wingdings" pitchFamily="2" charset="2"/>
              </a:rPr>
              <a:t> E×B effect observed</a:t>
            </a:r>
            <a:endParaRPr lang="en-US" dirty="0"/>
          </a:p>
        </p:txBody>
      </p:sp>
      <p:sp>
        <p:nvSpPr>
          <p:cNvPr id="10" name="ZoneTexte 9"/>
          <p:cNvSpPr txBox="1"/>
          <p:nvPr/>
        </p:nvSpPr>
        <p:spPr>
          <a:xfrm>
            <a:off x="5864549" y="1395359"/>
            <a:ext cx="1801635" cy="323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 i="0" u="none" strike="noStrike" baseline="0" smtClean="0">
                <a:ln>
                  <a:noFill/>
                </a:ln>
                <a:solidFill>
                  <a:srgbClr val="00B050"/>
                </a:solidFill>
                <a:latin typeface="Bell MT" pitchFamily="18" charset="0"/>
                <a:ea typeface="MS Gothic" pitchFamily="2"/>
                <a:cs typeface="Tahoma" pitchFamily="2"/>
              </a:rPr>
              <a:t>After </a:t>
            </a:r>
            <a:r>
              <a:rPr lang="en-US" sz="1600" b="1">
                <a:solidFill>
                  <a:srgbClr val="00B050"/>
                </a:solidFill>
                <a:latin typeface="Bell MT" pitchFamily="18" charset="0"/>
                <a:ea typeface="MS Gothic" pitchFamily="2"/>
                <a:cs typeface="Tahoma" pitchFamily="2"/>
              </a:rPr>
              <a:t>a</a:t>
            </a:r>
            <a:r>
              <a:rPr lang="en-US" sz="1600" b="1" i="0" u="none" strike="noStrike" baseline="0" smtClean="0">
                <a:ln>
                  <a:noFill/>
                </a:ln>
                <a:solidFill>
                  <a:srgbClr val="00B050"/>
                </a:solidFill>
                <a:latin typeface="Bell MT" pitchFamily="18" charset="0"/>
                <a:ea typeface="MS Gothic" pitchFamily="2"/>
                <a:cs typeface="Tahoma" pitchFamily="2"/>
              </a:rPr>
              <a:t>lignement</a:t>
            </a:r>
            <a:endParaRPr lang="en-US" sz="1600" b="1" i="0" u="none" strike="noStrike" baseline="0">
              <a:ln>
                <a:noFill/>
              </a:ln>
              <a:solidFill>
                <a:srgbClr val="00B050"/>
              </a:solidFill>
              <a:latin typeface="Bell MT" pitchFamily="18" charset="0"/>
              <a:ea typeface="MS Gothic" pitchFamily="2"/>
              <a:cs typeface="Tahoma" pitchFamily="2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560674" y="1395359"/>
            <a:ext cx="1801635" cy="323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 i="0" u="none" strike="noStrike" baseline="0" dirty="0" smtClean="0">
                <a:ln>
                  <a:noFill/>
                </a:ln>
                <a:solidFill>
                  <a:srgbClr val="00B050"/>
                </a:solidFill>
                <a:latin typeface="Bell MT" pitchFamily="18" charset="0"/>
                <a:ea typeface="MS Gothic" pitchFamily="2"/>
                <a:cs typeface="Tahoma" pitchFamily="2"/>
              </a:rPr>
              <a:t>Before</a:t>
            </a:r>
            <a:r>
              <a:rPr lang="en-US" sz="1600" b="1" i="0" u="none" strike="noStrike" dirty="0" smtClean="0">
                <a:ln>
                  <a:noFill/>
                </a:ln>
                <a:solidFill>
                  <a:srgbClr val="00B050"/>
                </a:solidFill>
                <a:latin typeface="Bell MT" pitchFamily="18" charset="0"/>
                <a:ea typeface="MS Gothic" pitchFamily="2"/>
                <a:cs typeface="Tahoma" pitchFamily="2"/>
              </a:rPr>
              <a:t> alignment</a:t>
            </a:r>
            <a:endParaRPr lang="en-US" sz="1600" b="1" i="0" u="none" strike="noStrike" baseline="0" dirty="0">
              <a:ln>
                <a:noFill/>
              </a:ln>
              <a:solidFill>
                <a:srgbClr val="00B050"/>
              </a:solidFill>
              <a:latin typeface="Bell MT" pitchFamily="18" charset="0"/>
              <a:ea typeface="MS Gothic" pitchFamily="2"/>
              <a:cs typeface="Tahoma" pitchFamily="2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935055" y="4340041"/>
            <a:ext cx="1719498" cy="26791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b="1" i="0" u="none" strike="noStrike" baseline="0" dirty="0" smtClean="0">
                <a:ln>
                  <a:noFill/>
                </a:ln>
                <a:latin typeface="+mj-lt"/>
                <a:ea typeface="MS Gothic" pitchFamily="2"/>
                <a:cs typeface="Tahoma" pitchFamily="2"/>
              </a:rPr>
              <a:t>Row Number</a:t>
            </a:r>
            <a:endParaRPr lang="en-US" sz="1200" b="1" i="0" u="none" strike="noStrike" baseline="0" dirty="0">
              <a:ln>
                <a:noFill/>
              </a:ln>
              <a:latin typeface="+mj-lt"/>
              <a:ea typeface="MS Gothic" pitchFamily="2"/>
              <a:cs typeface="Tahoma" pitchFamily="2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633980" y="4340042"/>
            <a:ext cx="1719498" cy="26791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b="1" i="0" u="none" strike="noStrike" baseline="0" dirty="0" smtClean="0">
                <a:ln>
                  <a:noFill/>
                </a:ln>
                <a:latin typeface="+mj-lt"/>
                <a:ea typeface="MS Gothic" pitchFamily="2"/>
                <a:cs typeface="Tahoma" pitchFamily="2"/>
              </a:rPr>
              <a:t>Row Number</a:t>
            </a:r>
            <a:endParaRPr lang="en-US" sz="1200" b="1" i="0" u="none" strike="noStrike" baseline="0" dirty="0">
              <a:ln>
                <a:noFill/>
              </a:ln>
              <a:latin typeface="+mj-lt"/>
              <a:ea typeface="MS Gothic" pitchFamily="2"/>
              <a:cs typeface="Tahoma" pitchFamily="2"/>
            </a:endParaRPr>
          </a:p>
        </p:txBody>
      </p:sp>
      <p:sp>
        <p:nvSpPr>
          <p:cNvPr id="16" name="ZoneTexte 15"/>
          <p:cNvSpPr txBox="1"/>
          <p:nvPr/>
        </p:nvSpPr>
        <p:spPr>
          <a:xfrm rot="16200000">
            <a:off x="-449686" y="2440105"/>
            <a:ext cx="1719498" cy="26791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b="1" i="0" u="none" strike="noStrike" baseline="0" smtClean="0">
                <a:ln>
                  <a:noFill/>
                </a:ln>
                <a:latin typeface="+mj-lt"/>
                <a:ea typeface="MS Gothic" pitchFamily="2"/>
                <a:cs typeface="Tahoma" pitchFamily="2"/>
              </a:rPr>
              <a:t>Displacement (mm)</a:t>
            </a:r>
            <a:endParaRPr lang="en-US" sz="1200" b="1" i="0" u="none" strike="noStrike" baseline="0">
              <a:ln>
                <a:noFill/>
              </a:ln>
              <a:latin typeface="+mj-lt"/>
              <a:ea typeface="MS Gothic" pitchFamily="2"/>
              <a:cs typeface="Tahoma" pitchFamily="2"/>
            </a:endParaRPr>
          </a:p>
        </p:txBody>
      </p:sp>
      <p:sp>
        <p:nvSpPr>
          <p:cNvPr id="17" name="ZoneTexte 16"/>
          <p:cNvSpPr txBox="1"/>
          <p:nvPr/>
        </p:nvSpPr>
        <p:spPr>
          <a:xfrm rot="16200000">
            <a:off x="3971035" y="2440106"/>
            <a:ext cx="1719498" cy="26791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b="1" i="0" u="none" strike="noStrike" baseline="0" dirty="0" smtClean="0">
                <a:ln>
                  <a:noFill/>
                </a:ln>
                <a:latin typeface="+mj-lt"/>
                <a:ea typeface="MS Gothic" pitchFamily="2"/>
                <a:cs typeface="Tahoma" pitchFamily="2"/>
              </a:rPr>
              <a:t>Displacement (mm)</a:t>
            </a:r>
            <a:endParaRPr lang="en-US" sz="1200" b="1" i="0" u="none" strike="noStrike" baseline="0" dirty="0">
              <a:ln>
                <a:noFill/>
              </a:ln>
              <a:latin typeface="+mj-lt"/>
              <a:ea typeface="MS Gothic" pitchFamily="2"/>
              <a:cs typeface="Tahoma" pitchFamily="2"/>
            </a:endParaRPr>
          </a:p>
        </p:txBody>
      </p:sp>
      <p:graphicFrame>
        <p:nvGraphicFramePr>
          <p:cNvPr id="18" name="Espace réservé du contenu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671740"/>
              </p:ext>
            </p:extLst>
          </p:nvPr>
        </p:nvGraphicFramePr>
        <p:xfrm>
          <a:off x="1964293" y="4862457"/>
          <a:ext cx="518160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5344"/>
                <a:gridCol w="1305456"/>
                <a:gridCol w="1295400"/>
                <a:gridCol w="1295400"/>
              </a:tblGrid>
              <a:tr h="288492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Module #</a:t>
                      </a:r>
                    </a:p>
                    <a:p>
                      <a:pPr algn="ctr"/>
                      <a:r>
                        <a:rPr lang="fr-FR" sz="1800" b="0" u="none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(</a:t>
                      </a:r>
                      <a:r>
                        <a:rPr lang="fr-FR" sz="1800" b="0" u="none" dirty="0" err="1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rows</a:t>
                      </a:r>
                      <a:r>
                        <a:rPr lang="fr-FR" sz="1800" b="0" u="none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 #)</a:t>
                      </a:r>
                      <a:endParaRPr lang="en-US" sz="1800" b="0" u="none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1</a:t>
                      </a:r>
                    </a:p>
                    <a:p>
                      <a:pPr algn="ctr"/>
                      <a:r>
                        <a:rPr lang="fr-FR" sz="1800" b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(0-23)</a:t>
                      </a:r>
                      <a:endParaRPr lang="en-US" sz="1800" b="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3</a:t>
                      </a:r>
                      <a:br>
                        <a:rPr lang="fr-FR" sz="18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</a:br>
                      <a:r>
                        <a:rPr lang="fr-FR" sz="1800" b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(24-47)</a:t>
                      </a:r>
                      <a:endParaRPr lang="en-US" sz="1800" b="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5</a:t>
                      </a:r>
                    </a:p>
                    <a:p>
                      <a:pPr algn="ctr"/>
                      <a:r>
                        <a:rPr lang="fr-FR" sz="1800" b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(48-71)</a:t>
                      </a:r>
                      <a:endParaRPr lang="en-US" sz="1800" b="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88492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solidFill>
                            <a:srgbClr val="000099"/>
                          </a:solidFill>
                          <a:latin typeface="Symbol" pitchFamily="18" charset="2"/>
                          <a:cs typeface="+mn-cs"/>
                        </a:rPr>
                        <a:t>d</a:t>
                      </a:r>
                      <a:r>
                        <a:rPr kumimoji="0" lang="fr-F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Symbol" pitchFamily="18" charset="2"/>
                          <a:ea typeface="+mn-ea"/>
                          <a:cs typeface="Arial" charset="0"/>
                        </a:rPr>
                        <a:t>f (</a:t>
                      </a:r>
                      <a:r>
                        <a:rPr kumimoji="0" lang="fr-FR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Bell MT" pitchFamily="18" charset="0"/>
                          <a:ea typeface="+mn-ea"/>
                          <a:cs typeface="Arial" charset="0"/>
                        </a:rPr>
                        <a:t>mrad</a:t>
                      </a:r>
                      <a:r>
                        <a:rPr kumimoji="0" lang="fr-F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Bell MT" pitchFamily="18" charset="0"/>
                          <a:ea typeface="+mn-ea"/>
                          <a:cs typeface="Arial" charset="0"/>
                        </a:rPr>
                        <a:t>)</a:t>
                      </a:r>
                      <a:endParaRPr lang="en-US" sz="180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2.9</a:t>
                      </a:r>
                      <a:endParaRPr lang="en-US" sz="180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2.1</a:t>
                      </a:r>
                      <a:endParaRPr lang="en-US" sz="180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2.2</a:t>
                      </a:r>
                      <a:endParaRPr lang="en-US" sz="180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88492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solidFill>
                            <a:srgbClr val="000099"/>
                          </a:solidFill>
                          <a:latin typeface="Symbol" pitchFamily="18" charset="2"/>
                          <a:cs typeface="+mn-cs"/>
                        </a:rPr>
                        <a:t>d</a:t>
                      </a:r>
                      <a:r>
                        <a:rPr lang="fr-FR" sz="18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x (</a:t>
                      </a:r>
                      <a:r>
                        <a:rPr lang="fr-FR" sz="1800" dirty="0" smtClean="0">
                          <a:solidFill>
                            <a:srgbClr val="000099"/>
                          </a:solidFill>
                          <a:latin typeface="Bell MT" pitchFamily="18" charset="0"/>
                          <a:sym typeface="Symbol"/>
                        </a:rPr>
                        <a:t></a:t>
                      </a:r>
                      <a:r>
                        <a:rPr lang="fr-FR" sz="18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m)</a:t>
                      </a:r>
                      <a:endParaRPr lang="en-US" sz="180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47</a:t>
                      </a:r>
                      <a:endParaRPr lang="en-US" sz="180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-43</a:t>
                      </a:r>
                      <a:endParaRPr lang="en-US" sz="180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-52</a:t>
                      </a:r>
                      <a:endParaRPr lang="en-US" sz="180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9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85800" y="938044"/>
            <a:ext cx="7772400" cy="4114800"/>
          </a:xfrm>
        </p:spPr>
        <p:txBody>
          <a:bodyPr/>
          <a:lstStyle/>
          <a:p>
            <a:r>
              <a:rPr lang="en-US" dirty="0"/>
              <a:t>The LCTPC collaboration have been working since many years on a Large Prototype of a TPC</a:t>
            </a:r>
          </a:p>
          <a:p>
            <a:endParaRPr lang="en-US" dirty="0"/>
          </a:p>
          <a:p>
            <a:r>
              <a:rPr lang="en-US" dirty="0"/>
              <a:t>The performance of two MPGD technology reached the requirements of the ILD detector</a:t>
            </a:r>
          </a:p>
          <a:p>
            <a:endParaRPr lang="en-US" dirty="0"/>
          </a:p>
          <a:p>
            <a:r>
              <a:rPr lang="en-US" dirty="0"/>
              <a:t>The readout technology has to be chosen (GEM or </a:t>
            </a:r>
            <a:r>
              <a:rPr lang="en-US" dirty="0" err="1"/>
              <a:t>Micromegas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Ion back </a:t>
            </a:r>
            <a:r>
              <a:rPr lang="en-US" dirty="0" smtClean="0"/>
              <a:t>drift, </a:t>
            </a:r>
            <a:r>
              <a:rPr lang="en-US" dirty="0"/>
              <a:t>electronics, mechanical integration, ... are under </a:t>
            </a:r>
            <a:r>
              <a:rPr lang="en-US" dirty="0" smtClean="0"/>
              <a:t>study</a:t>
            </a:r>
            <a:br>
              <a:rPr lang="en-US" dirty="0" smtClean="0"/>
            </a:br>
            <a:r>
              <a:rPr lang="en-US" dirty="0" smtClean="0"/>
              <a:t>waiting for the approval of the ILC project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tabLst>
                <a:tab pos="806450" algn="l"/>
              </a:tabLst>
              <a:defRPr/>
            </a:pPr>
            <a:r>
              <a:rPr lang="en-US" smtClean="0"/>
              <a:t>	</a:t>
            </a:r>
            <a:fld id="{1DFC05F9-AEAB-4292-9302-8848F52D9489}" type="slidenum">
              <a:rPr lang="en-US" smtClean="0"/>
              <a:pPr algn="ctr">
                <a:tabLst>
                  <a:tab pos="806450" algn="l"/>
                </a:tabLst>
                <a:defRPr/>
              </a:pPr>
              <a:t>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Large Prototype TPC using Micro-Pattern Gaseous Detectors</a:t>
            </a:r>
            <a:endParaRPr lang="en-US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12</a:t>
            </a:r>
            <a:r>
              <a:rPr lang="en-US" baseline="30000" smtClean="0"/>
              <a:t>th</a:t>
            </a:r>
            <a:r>
              <a:rPr lang="en-US" smtClean="0"/>
              <a:t>,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2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PROJETS\TPC\MESURES\2013\130128-0208_DESY_7modules\Pictures\RUN_03036_164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51814"/>
            <a:ext cx="9143999" cy="594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Thank you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tabLst>
                <a:tab pos="806450" algn="l"/>
              </a:tabLst>
              <a:defRPr/>
            </a:pPr>
            <a:r>
              <a:rPr lang="en-US" smtClean="0"/>
              <a:t>	</a:t>
            </a:r>
            <a:fld id="{1DFC05F9-AEAB-4292-9302-8848F52D9489}" type="slidenum">
              <a:rPr lang="en-US" smtClean="0"/>
              <a:pPr algn="ctr">
                <a:tabLst>
                  <a:tab pos="806450" algn="l"/>
                </a:tabLst>
                <a:defRPr/>
              </a:pPr>
              <a:t>19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Large Prototype TPC using Micro-Pattern Gaseous Detectors</a:t>
            </a:r>
            <a:endParaRPr lang="en-US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12</a:t>
            </a:r>
            <a:r>
              <a:rPr lang="en-US" baseline="30000" smtClean="0"/>
              <a:t>th</a:t>
            </a:r>
            <a:r>
              <a:rPr lang="en-US" smtClean="0"/>
              <a:t>,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8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91889" y="1086764"/>
            <a:ext cx="8458200" cy="4114800"/>
          </a:xfrm>
        </p:spPr>
        <p:txBody>
          <a:bodyPr/>
          <a:lstStyle/>
          <a:p>
            <a:r>
              <a:rPr lang="en-US" dirty="0" smtClean="0"/>
              <a:t>Introduction: Physics case at International Linear Collider (ILC)</a:t>
            </a:r>
          </a:p>
          <a:p>
            <a:endParaRPr lang="en-US" dirty="0" smtClean="0"/>
          </a:p>
          <a:p>
            <a:r>
              <a:rPr lang="en-US" dirty="0" smtClean="0"/>
              <a:t>Large Prototype Time Projection Chamber for ILC</a:t>
            </a:r>
          </a:p>
          <a:p>
            <a:endParaRPr lang="en-US" dirty="0" smtClean="0"/>
          </a:p>
          <a:p>
            <a:r>
              <a:rPr lang="en-US" dirty="0" smtClean="0"/>
              <a:t>TPC Readout using Micro-Pattern Gaseous Detectors:</a:t>
            </a:r>
          </a:p>
          <a:p>
            <a:pPr lvl="1"/>
            <a:r>
              <a:rPr lang="en-US" sz="1800" dirty="0" smtClean="0"/>
              <a:t>GEM module with ALTRO electronics</a:t>
            </a:r>
          </a:p>
          <a:p>
            <a:pPr lvl="1"/>
            <a:r>
              <a:rPr lang="en-US" sz="1800" dirty="0"/>
              <a:t>Integrated AFTER-based electronics and resistive </a:t>
            </a:r>
            <a:r>
              <a:rPr lang="en-US" sz="1800" dirty="0" err="1" smtClean="0"/>
              <a:t>Micromegas</a:t>
            </a:r>
            <a:r>
              <a:rPr lang="en-US" sz="1800" dirty="0" smtClean="0"/>
              <a:t> detector module</a:t>
            </a:r>
          </a:p>
          <a:p>
            <a:pPr marL="354013" lvl="1" indent="0">
              <a:buNone/>
            </a:pPr>
            <a:endParaRPr lang="en-US" dirty="0" smtClean="0"/>
          </a:p>
          <a:p>
            <a:r>
              <a:rPr lang="en-US" dirty="0" smtClean="0"/>
              <a:t>Latest results</a:t>
            </a:r>
          </a:p>
          <a:p>
            <a:pPr lvl="1"/>
            <a:r>
              <a:rPr lang="en-US" sz="1800" dirty="0" smtClean="0"/>
              <a:t>Time information</a:t>
            </a:r>
          </a:p>
          <a:p>
            <a:pPr lvl="1"/>
            <a:r>
              <a:rPr lang="en-US" sz="1800" dirty="0" smtClean="0"/>
              <a:t>Spatial resolution</a:t>
            </a:r>
          </a:p>
          <a:p>
            <a:pPr lvl="1"/>
            <a:r>
              <a:rPr lang="fr-FR" sz="1800" dirty="0" err="1" smtClean="0"/>
              <a:t>Alignment</a:t>
            </a:r>
            <a:endParaRPr lang="en-US" sz="1800" dirty="0" smtClean="0"/>
          </a:p>
          <a:p>
            <a:pPr lvl="1"/>
            <a:r>
              <a:rPr lang="fr-FR" sz="1800" dirty="0" smtClean="0"/>
              <a:t>Field distorsions</a:t>
            </a:r>
            <a:endParaRPr lang="en-US" sz="1800" dirty="0" smtClean="0"/>
          </a:p>
          <a:p>
            <a:endParaRPr lang="en-US" dirty="0" smtClean="0"/>
          </a:p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Overview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tabLst>
                <a:tab pos="806450" algn="l"/>
              </a:tabLst>
              <a:defRPr/>
            </a:pPr>
            <a:r>
              <a:rPr lang="en-US" smtClean="0"/>
              <a:t>	</a:t>
            </a:r>
            <a:fld id="{1DFC05F9-AEAB-4292-9302-8848F52D9489}" type="slidenum">
              <a:rPr lang="en-US" smtClean="0"/>
              <a:pPr algn="ctr">
                <a:tabLst>
                  <a:tab pos="806450" algn="l"/>
                </a:tabLst>
                <a:defRPr/>
              </a:pPr>
              <a:t>2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Large Prototype TPC using Micro-Pattern Gaseous Detectors</a:t>
            </a:r>
            <a:endParaRPr lang="en-US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February 12</a:t>
            </a:r>
            <a:r>
              <a:rPr lang="fr-FR" baseline="30000" smtClean="0"/>
              <a:t>th</a:t>
            </a:r>
            <a:r>
              <a:rPr lang="fr-FR" smtClean="0"/>
              <a:t>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97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Backup </a:t>
            </a:r>
            <a:r>
              <a:rPr lang="fr-FR" dirty="0" err="1" smtClean="0"/>
              <a:t>slides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tabLst>
                <a:tab pos="806450" algn="l"/>
              </a:tabLst>
              <a:defRPr/>
            </a:pPr>
            <a:r>
              <a:rPr lang="en-US" smtClean="0"/>
              <a:t>	</a:t>
            </a:r>
            <a:fld id="{1DFC05F9-AEAB-4292-9302-8848F52D9489}" type="slidenum">
              <a:rPr lang="en-US" smtClean="0"/>
              <a:pPr algn="ctr">
                <a:tabLst>
                  <a:tab pos="806450" algn="l"/>
                </a:tabLst>
                <a:defRPr/>
              </a:pPr>
              <a:t>20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Large Prototype TPC using Micro-Pattern Gaseous Detectors</a:t>
            </a:r>
            <a:endParaRPr lang="en-US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February 12</a:t>
            </a:r>
            <a:r>
              <a:rPr lang="fr-FR" baseline="30000" smtClean="0"/>
              <a:t>th</a:t>
            </a:r>
            <a:r>
              <a:rPr lang="fr-FR" smtClean="0"/>
              <a:t>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53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505098" y="863209"/>
            <a:ext cx="7772400" cy="4114800"/>
          </a:xfrm>
        </p:spPr>
        <p:txBody>
          <a:bodyPr/>
          <a:lstStyle/>
          <a:p>
            <a:r>
              <a:rPr lang="en-CA" dirty="0" smtClean="0"/>
              <a:t>PRF function:</a:t>
            </a:r>
            <a:endParaRPr lang="en-CA" dirty="0"/>
          </a:p>
          <a:p>
            <a:endParaRPr lang="en-US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Pad </a:t>
            </a:r>
            <a:r>
              <a:rPr lang="fr-FR" dirty="0" err="1" smtClean="0"/>
              <a:t>Response</a:t>
            </a:r>
            <a:r>
              <a:rPr lang="fr-FR" dirty="0" smtClean="0"/>
              <a:t> </a:t>
            </a:r>
            <a:r>
              <a:rPr lang="fr-FR" dirty="0" err="1" smtClean="0"/>
              <a:t>Function</a:t>
            </a:r>
            <a:r>
              <a:rPr lang="fr-FR" dirty="0" smtClean="0"/>
              <a:t> PRF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tabLst>
                <a:tab pos="806450" algn="l"/>
              </a:tabLst>
              <a:defRPr/>
            </a:pPr>
            <a:r>
              <a:rPr lang="en-US" smtClean="0"/>
              <a:t>	</a:t>
            </a:r>
            <a:fld id="{1DFC05F9-AEAB-4292-9302-8848F52D9489}" type="slidenum">
              <a:rPr lang="en-US" smtClean="0"/>
              <a:pPr algn="ctr">
                <a:tabLst>
                  <a:tab pos="806450" algn="l"/>
                </a:tabLst>
                <a:defRPr/>
              </a:pPr>
              <a:t>21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Large Prototype TPC using Micro-Pattern Gaseous Detectors</a:t>
            </a:r>
            <a:endParaRPr lang="en-US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February 12</a:t>
            </a:r>
            <a:r>
              <a:rPr lang="fr-FR" baseline="30000" smtClean="0"/>
              <a:t>th</a:t>
            </a:r>
            <a:r>
              <a:rPr lang="fr-FR" smtClean="0"/>
              <a:t>, 2013</a:t>
            </a:r>
            <a:endParaRPr lang="en-US" dirty="0"/>
          </a:p>
        </p:txBody>
      </p:sp>
      <p:sp>
        <p:nvSpPr>
          <p:cNvPr id="9" name="TextBox 9"/>
          <p:cNvSpPr txBox="1"/>
          <p:nvPr/>
        </p:nvSpPr>
        <p:spPr>
          <a:xfrm>
            <a:off x="810704" y="4163164"/>
            <a:ext cx="3293533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spcAft>
                <a:spcPts val="600"/>
              </a:spcAft>
              <a:buFont typeface="Arial"/>
              <a:buChar char="•"/>
            </a:pPr>
            <a:r>
              <a:rPr lang="en-CA" sz="2000" dirty="0" smtClean="0">
                <a:solidFill>
                  <a:srgbClr val="000099"/>
                </a:solidFill>
                <a:latin typeface="Bell MT" pitchFamily="18" charset="0"/>
              </a:rPr>
              <a:t>Only two parameters</a:t>
            </a:r>
          </a:p>
          <a:p>
            <a:pPr marL="182563" indent="-182563">
              <a:spcAft>
                <a:spcPts val="600"/>
              </a:spcAft>
              <a:buFont typeface="Arial"/>
              <a:buChar char="•"/>
            </a:pPr>
            <a:r>
              <a:rPr lang="en-CA" sz="2000" dirty="0" smtClean="0">
                <a:solidFill>
                  <a:srgbClr val="000099"/>
                </a:solidFill>
                <a:latin typeface="Bell MT" pitchFamily="18" charset="0"/>
              </a:rPr>
              <a:t>Easier to work with</a:t>
            </a:r>
          </a:p>
          <a:p>
            <a:pPr marL="182563" indent="-182563">
              <a:spcAft>
                <a:spcPts val="600"/>
              </a:spcAft>
              <a:buFont typeface="Arial"/>
              <a:buChar char="•"/>
            </a:pPr>
            <a:r>
              <a:rPr lang="en-CA" sz="2000" dirty="0" smtClean="0">
                <a:solidFill>
                  <a:srgbClr val="000099"/>
                </a:solidFill>
                <a:latin typeface="Bell MT" pitchFamily="18" charset="0"/>
              </a:rPr>
              <a:t>Better fits to data</a:t>
            </a:r>
          </a:p>
          <a:p>
            <a:endParaRPr lang="en-US" sz="2000" dirty="0" err="1" smtClean="0">
              <a:solidFill>
                <a:srgbClr val="000099"/>
              </a:solidFill>
              <a:latin typeface="Bell MT" pitchFamily="18" charset="0"/>
            </a:endParaRPr>
          </a:p>
        </p:txBody>
      </p:sp>
      <p:pic>
        <p:nvPicPr>
          <p:cNvPr id="10" name="Picture 10" descr="PRF-Fit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1198" y="1845728"/>
            <a:ext cx="3569041" cy="4461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505098" y="2432458"/>
                <a:ext cx="3423839" cy="919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0" i="1" smtClean="0">
                          <a:solidFill>
                            <a:srgbClr val="000099"/>
                          </a:solidFill>
                          <a:latin typeface="Cambria Math"/>
                          <a:ea typeface="Cambria Math"/>
                        </a:rPr>
                        <m:t>𝑃𝑅𝐹</m:t>
                      </m:r>
                      <m:r>
                        <a:rPr lang="fr-FR" sz="2000" b="0" i="1" smtClean="0">
                          <a:solidFill>
                            <a:srgbClr val="000099"/>
                          </a:solidFill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fr-FR" sz="2000" b="0" i="1" smtClean="0">
                          <a:solidFill>
                            <a:srgbClr val="000099"/>
                          </a:solidFill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fr-FR" sz="2000" b="0" i="1" smtClean="0">
                          <a:solidFill>
                            <a:srgbClr val="000099"/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fr-FR" sz="2000" b="0" i="1" smtClean="0">
                          <a:solidFill>
                            <a:srgbClr val="000099"/>
                          </a:solidFill>
                          <a:latin typeface="Cambria Math"/>
                          <a:ea typeface="Cambria Math"/>
                        </a:rPr>
                        <m:t>𝑎</m:t>
                      </m:r>
                      <m:r>
                        <a:rPr lang="fr-FR" sz="2000" b="0" i="1" smtClean="0">
                          <a:solidFill>
                            <a:srgbClr val="000099"/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fr-FR" sz="2000" b="0" i="1" smtClean="0">
                          <a:solidFill>
                            <a:srgbClr val="000099"/>
                          </a:solidFill>
                          <a:latin typeface="Cambria Math"/>
                          <a:ea typeface="Cambria Math"/>
                        </a:rPr>
                        <m:t>𝑏</m:t>
                      </m:r>
                      <m:r>
                        <a:rPr lang="fr-FR" sz="2000" b="0" i="1" smtClean="0">
                          <a:solidFill>
                            <a:srgbClr val="000099"/>
                          </a:solidFill>
                          <a:latin typeface="Cambria Math"/>
                          <a:ea typeface="Cambria Math"/>
                        </a:rPr>
                        <m:t>)=</m:t>
                      </m:r>
                      <m:sSup>
                        <m:sSupPr>
                          <m:ctrlPr>
                            <a:rPr lang="fr-FR" sz="2000" i="1">
                              <a:solidFill>
                                <a:srgbClr val="000099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FR" sz="2000" b="0" i="1" smtClean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𝑏</m:t>
                          </m:r>
                        </m:e>
                        <m:sup>
                          <m:r>
                            <a:rPr lang="fr-FR" sz="2000" i="1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sz="2000" i="1" smtClean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000099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000099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sz="2000" i="1">
                                      <a:solidFill>
                                        <a:srgbClr val="000099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fr-FR" sz="2000" i="1">
                                      <a:solidFill>
                                        <a:srgbClr val="000099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fr-FR" sz="2000" i="1">
                                          <a:solidFill>
                                            <a:srgbClr val="000099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2000" b="0" i="1" smtClean="0">
                                          <a:solidFill>
                                            <a:srgbClr val="000099"/>
                                          </a:solidFill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fr-FR" sz="2000" i="1">
                                          <a:solidFill>
                                            <a:srgbClr val="000099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fr-FR" sz="2000" i="1">
                                          <a:solidFill>
                                            <a:srgbClr val="000099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2000" b="0" i="1" smtClean="0">
                                          <a:solidFill>
                                            <a:srgbClr val="000099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a:rPr lang="fr-FR" sz="2000" b="0" i="1" smtClean="0">
                                          <a:solidFill>
                                            <a:srgbClr val="000099"/>
                                          </a:solidFill>
                                          <a:latin typeface="Cambria Math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fr-FR" sz="2000" i="1">
                                          <a:solidFill>
                                            <a:srgbClr val="000099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fr-FR" sz="2000" i="1">
                                  <a:solidFill>
                                    <a:srgbClr val="000099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FR" sz="2000" b="0" i="1" smtClean="0">
                                  <a:solidFill>
                                    <a:srgbClr val="000099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2000" i="1">
                                  <a:solidFill>
                                    <a:srgbClr val="000099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2000" b="0" i="1" smtClean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fr-FR" sz="2000" b="0" i="1" smtClean="0">
                                  <a:solidFill>
                                    <a:srgbClr val="000099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FR" sz="2000" b="0" i="1" smtClean="0">
                                  <a:solidFill>
                                    <a:srgbClr val="000099"/>
                                  </a:solidFill>
                                  <a:latin typeface="Cambria Math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fr-FR" sz="2000" b="0" i="1" smtClean="0">
                                  <a:solidFill>
                                    <a:srgbClr val="000099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dirty="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098" y="2432458"/>
                <a:ext cx="3423839" cy="91967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804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 PRF – Ratio of two symmetric </a:t>
            </a:r>
            <a:r>
              <a:rPr lang="en-US" dirty="0" err="1"/>
              <a:t>quartics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tabLst>
                <a:tab pos="806450" algn="l"/>
              </a:tabLst>
              <a:defRPr/>
            </a:pPr>
            <a:r>
              <a:rPr lang="en-US" smtClean="0"/>
              <a:t>	</a:t>
            </a:r>
            <a:fld id="{1DFC05F9-AEAB-4292-9302-8848F52D9489}" type="slidenum">
              <a:rPr lang="en-US" smtClean="0"/>
              <a:pPr algn="ctr">
                <a:tabLst>
                  <a:tab pos="806450" algn="l"/>
                </a:tabLst>
                <a:defRPr/>
              </a:pPr>
              <a:t>22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Large Prototype TPC using Micro-Pattern Gaseous Detectors</a:t>
            </a:r>
            <a:endParaRPr lang="en-US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February 12</a:t>
            </a:r>
            <a:r>
              <a:rPr lang="fr-FR" baseline="30000" smtClean="0"/>
              <a:t>th</a:t>
            </a:r>
            <a:r>
              <a:rPr lang="fr-FR" smtClean="0"/>
              <a:t>, 2013</a:t>
            </a:r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363" y="2879725"/>
            <a:ext cx="3779837" cy="2519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4050" y="1625600"/>
            <a:ext cx="5276850" cy="895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9588" y="2700338"/>
            <a:ext cx="4652962" cy="3240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568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6837" y="3365282"/>
            <a:ext cx="6711928" cy="299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Introduction: </a:t>
            </a:r>
            <a:r>
              <a:rPr lang="fr-FR" dirty="0" err="1" smtClean="0"/>
              <a:t>Physics</a:t>
            </a:r>
            <a:r>
              <a:rPr lang="fr-FR" dirty="0" smtClean="0"/>
              <a:t> Case </a:t>
            </a:r>
            <a:r>
              <a:rPr lang="fr-FR" dirty="0" err="1" smtClean="0"/>
              <a:t>at</a:t>
            </a:r>
            <a:r>
              <a:rPr lang="fr-FR" dirty="0" smtClean="0"/>
              <a:t> ILC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tabLst>
                <a:tab pos="806450" algn="l"/>
              </a:tabLst>
              <a:defRPr/>
            </a:pPr>
            <a:r>
              <a:rPr lang="en-US" smtClean="0"/>
              <a:t>	</a:t>
            </a:r>
            <a:fld id="{1DFC05F9-AEAB-4292-9302-8848F52D9489}" type="slidenum">
              <a:rPr lang="en-US" smtClean="0"/>
              <a:pPr algn="ctr">
                <a:tabLst>
                  <a:tab pos="806450" algn="l"/>
                </a:tabLst>
                <a:defRPr/>
              </a:pPr>
              <a:t>3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Large Prototype TPC using Micro-Pattern Gaseous Detectors</a:t>
            </a:r>
            <a:endParaRPr lang="en-US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February 12</a:t>
            </a:r>
            <a:r>
              <a:rPr lang="fr-FR" baseline="30000" smtClean="0"/>
              <a:t>th</a:t>
            </a:r>
            <a:r>
              <a:rPr lang="fr-FR" smtClean="0"/>
              <a:t>, 2013</a:t>
            </a:r>
            <a:endParaRPr lang="en-US" dirty="0"/>
          </a:p>
        </p:txBody>
      </p:sp>
      <p:sp>
        <p:nvSpPr>
          <p:cNvPr id="15" name="Espace réservé du contenu 1"/>
          <p:cNvSpPr txBox="1">
            <a:spLocks/>
          </p:cNvSpPr>
          <p:nvPr/>
        </p:nvSpPr>
        <p:spPr bwMode="auto">
          <a:xfrm>
            <a:off x="432000" y="8640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99"/>
                </a:solidFill>
                <a:latin typeface="Bell MT" pitchFamily="18" charset="0"/>
                <a:ea typeface="+mn-ea"/>
                <a:cs typeface="Arial" pitchFamily="34" charset="0"/>
              </a:defRPr>
            </a:lvl1pPr>
            <a:lvl2pPr marL="528638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2pPr>
            <a:lvl3pPr marL="8810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3pPr>
            <a:lvl4pPr marL="125253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4pPr>
            <a:lvl5pPr marL="161131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5pPr>
            <a:lvl6pPr marL="20685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257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829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401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mtClean="0"/>
              <a:t>Identify the particle of cosmic dark matter</a:t>
            </a:r>
          </a:p>
          <a:p>
            <a:r>
              <a:rPr lang="en-US" smtClean="0"/>
              <a:t>Find the origin of the masses of elementary particles</a:t>
            </a:r>
          </a:p>
          <a:p>
            <a:pPr lvl="1"/>
            <a:r>
              <a:rPr lang="en-US" sz="1800" smtClean="0"/>
              <a:t>precision of Higgs coupling</a:t>
            </a:r>
            <a:r>
              <a:rPr lang="en-US" sz="1800" smtClean="0">
                <a:sym typeface="Symbol"/>
              </a:rPr>
              <a:t> </a:t>
            </a:r>
            <a:r>
              <a:rPr lang="en-US" sz="1800" smtClean="0"/>
              <a:t>to each particle mass</a:t>
            </a:r>
          </a:p>
          <a:p>
            <a:pPr lvl="1"/>
            <a:r>
              <a:rPr lang="en-US" sz="1800" smtClean="0"/>
              <a:t>sensitivity of the ILC experiments to Higgs</a:t>
            </a:r>
            <a:br>
              <a:rPr lang="en-US" sz="1800" smtClean="0"/>
            </a:br>
            <a:r>
              <a:rPr lang="en-US" sz="1800" smtClean="0"/>
              <a:t>boson couplings in a model-independent analysis</a:t>
            </a:r>
          </a:p>
          <a:p>
            <a:r>
              <a:rPr lang="de-DE" smtClean="0"/>
              <a:t>Higgs recoil mass:  e</a:t>
            </a:r>
            <a:r>
              <a:rPr lang="de-DE" baseline="33000" smtClean="0"/>
              <a:t>+</a:t>
            </a:r>
            <a:r>
              <a:rPr lang="de-DE" smtClean="0"/>
              <a:t>e</a:t>
            </a:r>
            <a:r>
              <a:rPr lang="de-DE" baseline="33000" smtClean="0"/>
              <a:t>-</a:t>
            </a:r>
            <a:r>
              <a:rPr lang="de-DE" smtClean="0"/>
              <a:t> → ZH (Z→μ</a:t>
            </a:r>
            <a:r>
              <a:rPr lang="de-DE" baseline="33000" smtClean="0"/>
              <a:t>+</a:t>
            </a:r>
            <a:r>
              <a:rPr lang="de-DE" smtClean="0"/>
              <a:t>μ</a:t>
            </a:r>
            <a:r>
              <a:rPr lang="de-DE" baseline="33000" smtClean="0"/>
              <a:t>-</a:t>
            </a:r>
            <a:r>
              <a:rPr lang="de-DE" smtClean="0"/>
              <a:t>/e</a:t>
            </a:r>
            <a:r>
              <a:rPr lang="de-DE" baseline="33000" smtClean="0"/>
              <a:t>+</a:t>
            </a:r>
            <a:r>
              <a:rPr lang="de-DE" smtClean="0"/>
              <a:t>e</a:t>
            </a:r>
            <a:r>
              <a:rPr lang="de-DE" baseline="33000" smtClean="0"/>
              <a:t>-</a:t>
            </a:r>
            <a:r>
              <a:rPr lang="de-DE" smtClean="0"/>
              <a:t>) + X</a:t>
            </a:r>
          </a:p>
          <a:p>
            <a:endParaRPr lang="fr-FR" dirty="0"/>
          </a:p>
        </p:txBody>
      </p:sp>
      <p:pic>
        <p:nvPicPr>
          <p:cNvPr id="16" name="Picture 3" descr="E:\PROJETS\TPC\MEETINGS\2013\130211-15_VCI2013_Vienna\Pictures\ILC_SchemeTDR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497" y="2596973"/>
            <a:ext cx="8929594" cy="397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Espace réservé du contenu 1"/>
          <p:cNvSpPr txBox="1">
            <a:spLocks/>
          </p:cNvSpPr>
          <p:nvPr/>
        </p:nvSpPr>
        <p:spPr bwMode="auto">
          <a:xfrm>
            <a:off x="432000" y="864000"/>
            <a:ext cx="7772400" cy="173297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99"/>
                </a:solidFill>
                <a:latin typeface="Bell MT" pitchFamily="18" charset="0"/>
                <a:ea typeface="+mn-ea"/>
                <a:cs typeface="Arial" pitchFamily="34" charset="0"/>
              </a:defRPr>
            </a:lvl1pPr>
            <a:lvl2pPr marL="528638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2pPr>
            <a:lvl3pPr marL="8810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3pPr>
            <a:lvl4pPr marL="125253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4pPr>
            <a:lvl5pPr marL="161131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5pPr>
            <a:lvl6pPr marL="20685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257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829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401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182563" lvl="0" indent="-182563"/>
            <a:r>
              <a:rPr lang="en-US" dirty="0" smtClean="0"/>
              <a:t>Next collider: </a:t>
            </a:r>
            <a:r>
              <a:rPr lang="en-US" dirty="0"/>
              <a:t>l</a:t>
            </a:r>
            <a:r>
              <a:rPr lang="en-US" dirty="0" smtClean="0"/>
              <a:t>inear </a:t>
            </a:r>
            <a:r>
              <a:rPr lang="en-US" dirty="0" err="1" smtClean="0"/>
              <a:t>e+e</a:t>
            </a:r>
            <a:r>
              <a:rPr lang="en-US" dirty="0" smtClean="0"/>
              <a:t>– </a:t>
            </a:r>
            <a:r>
              <a:rPr lang="en-US" dirty="0"/>
              <a:t>collider, length: ~ </a:t>
            </a:r>
            <a:r>
              <a:rPr lang="en-US" dirty="0" smtClean="0"/>
              <a:t>31km</a:t>
            </a:r>
          </a:p>
          <a:p>
            <a:pPr marL="182563" lvl="0" indent="-182563"/>
            <a:r>
              <a:rPr lang="en-US" dirty="0" smtClean="0"/>
              <a:t>Tunable </a:t>
            </a:r>
            <a:r>
              <a:rPr lang="en-US" dirty="0"/>
              <a:t>center of mass energy of 200-500 </a:t>
            </a:r>
            <a:r>
              <a:rPr lang="en-US" dirty="0" err="1"/>
              <a:t>GeV</a:t>
            </a:r>
            <a:r>
              <a:rPr lang="en-US" dirty="0"/>
              <a:t> </a:t>
            </a:r>
          </a:p>
          <a:p>
            <a:pPr marL="182563" lvl="0" indent="-182563"/>
            <a:r>
              <a:rPr lang="en-US" dirty="0" smtClean="0"/>
              <a:t>Two </a:t>
            </a:r>
            <a:r>
              <a:rPr lang="en-US" dirty="0"/>
              <a:t>detectors with push-pull </a:t>
            </a:r>
            <a:r>
              <a:rPr lang="en-US" dirty="0" smtClean="0"/>
              <a:t>concept</a:t>
            </a:r>
          </a:p>
          <a:p>
            <a:pPr marL="182563" lvl="0" indent="-182563"/>
            <a:r>
              <a:rPr lang="en-US" dirty="0" smtClean="0"/>
              <a:t>Need to </a:t>
            </a:r>
            <a:r>
              <a:rPr lang="de-DE" dirty="0" err="1"/>
              <a:t>to</a:t>
            </a:r>
            <a:r>
              <a:rPr lang="de-DE" dirty="0"/>
              <a:t> fit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smtClean="0"/>
              <a:t>Flow* </a:t>
            </a:r>
            <a:r>
              <a:rPr lang="de-DE" dirty="0" err="1" smtClean="0"/>
              <a:t>concept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en-US" sz="1400" dirty="0" smtClean="0"/>
              <a:t>[*] </a:t>
            </a:r>
            <a:r>
              <a:rPr lang="en-US" sz="1400" dirty="0"/>
              <a:t>Particle flow: the aim to reconstruct every particle in the best suited sub detector</a:t>
            </a:r>
            <a:br>
              <a:rPr lang="en-US" sz="1400" dirty="0"/>
            </a:b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07266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2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35657"/>
            <a:ext cx="2875070" cy="20747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94954" y="825500"/>
            <a:ext cx="7772400" cy="4114800"/>
          </a:xfrm>
        </p:spPr>
        <p:txBody>
          <a:bodyPr/>
          <a:lstStyle/>
          <a:p>
            <a:r>
              <a:rPr lang="en-US" sz="1800" dirty="0"/>
              <a:t>TPC is the central tracker for </a:t>
            </a:r>
            <a:r>
              <a:rPr lang="en-US" sz="1800" dirty="0" smtClean="0"/>
              <a:t>International  Linear Detector</a:t>
            </a:r>
            <a:endParaRPr lang="en-US" sz="1800" dirty="0"/>
          </a:p>
          <a:p>
            <a:pPr marL="182563" indent="-182563">
              <a:buNone/>
            </a:pPr>
            <a:r>
              <a:rPr lang="en-US" dirty="0" smtClean="0"/>
              <a:t>	</a:t>
            </a:r>
            <a:r>
              <a:rPr lang="en-US" sz="1600" dirty="0" smtClean="0"/>
              <a:t>– </a:t>
            </a:r>
            <a:r>
              <a:rPr lang="en-US" sz="1600" dirty="0"/>
              <a:t>Large number of 3D points </a:t>
            </a:r>
            <a:r>
              <a:rPr lang="en-US" sz="1600" dirty="0" smtClean="0">
                <a:sym typeface="Wingdings" pitchFamily="2" charset="2"/>
              </a:rPr>
              <a:t></a:t>
            </a:r>
            <a:r>
              <a:rPr lang="en-US" sz="1600" dirty="0" smtClean="0"/>
              <a:t> </a:t>
            </a:r>
            <a:r>
              <a:rPr lang="en-US" sz="1600" dirty="0"/>
              <a:t>continuous </a:t>
            </a:r>
            <a:r>
              <a:rPr lang="en-US" sz="1600" dirty="0" smtClean="0"/>
              <a:t>tracking</a:t>
            </a:r>
          </a:p>
          <a:p>
            <a:pPr marL="182563" indent="-182563">
              <a:buNone/>
            </a:pPr>
            <a:r>
              <a:rPr lang="fr-FR" sz="1600" dirty="0"/>
              <a:t>	</a:t>
            </a:r>
            <a:r>
              <a:rPr lang="en-US" sz="1600" dirty="0"/>
              <a:t>– </a:t>
            </a:r>
            <a:r>
              <a:rPr lang="en-US" sz="1600" dirty="0" smtClean="0"/>
              <a:t>Good track separation and pattern recognition</a:t>
            </a:r>
            <a:endParaRPr lang="en-US" sz="1600" dirty="0"/>
          </a:p>
          <a:p>
            <a:pPr marL="0" indent="0">
              <a:buNone/>
            </a:pPr>
            <a:r>
              <a:rPr lang="en-US" dirty="0"/>
              <a:t>• </a:t>
            </a:r>
            <a:r>
              <a:rPr lang="en-US" sz="1800" dirty="0"/>
              <a:t>Low material budget inside the calorimeters important for PFA</a:t>
            </a:r>
          </a:p>
          <a:p>
            <a:pPr marL="182563" indent="-182563">
              <a:buNone/>
            </a:pPr>
            <a:r>
              <a:rPr lang="en-US" sz="1800" dirty="0"/>
              <a:t>	</a:t>
            </a:r>
            <a:r>
              <a:rPr lang="en-US" sz="1600" dirty="0" smtClean="0"/>
              <a:t>– </a:t>
            </a:r>
            <a:r>
              <a:rPr lang="en-US" sz="1600" dirty="0"/>
              <a:t>Barrel: ~5% </a:t>
            </a:r>
            <a:r>
              <a:rPr lang="en-US" sz="1600" i="1" dirty="0" smtClean="0"/>
              <a:t>X</a:t>
            </a:r>
            <a:r>
              <a:rPr lang="en-US" sz="1600" i="1" baseline="-25000" dirty="0" smtClean="0"/>
              <a:t>0</a:t>
            </a:r>
            <a:r>
              <a:rPr lang="en-US" sz="1600" i="1" dirty="0" smtClean="0"/>
              <a:t/>
            </a:r>
            <a:br>
              <a:rPr lang="en-US" sz="1600" i="1" dirty="0" smtClean="0"/>
            </a:br>
            <a:r>
              <a:rPr lang="en-US" sz="1600" dirty="0"/>
              <a:t>– </a:t>
            </a:r>
            <a:r>
              <a:rPr lang="en-US" sz="1600" dirty="0" smtClean="0"/>
              <a:t>Endplates</a:t>
            </a:r>
            <a:r>
              <a:rPr lang="en-US" sz="1600" dirty="0"/>
              <a:t>: ~25% </a:t>
            </a:r>
            <a:r>
              <a:rPr lang="en-US" sz="1600" i="1" dirty="0"/>
              <a:t>X</a:t>
            </a:r>
            <a:r>
              <a:rPr lang="en-US" sz="1600" i="1" baseline="-25000" dirty="0"/>
              <a:t>0</a:t>
            </a:r>
          </a:p>
          <a:p>
            <a:pPr marL="0" indent="0">
              <a:buNone/>
            </a:pPr>
            <a:r>
              <a:rPr lang="en-US" sz="1800" dirty="0"/>
              <a:t>• Two </a:t>
            </a:r>
            <a:r>
              <a:rPr lang="en-US" sz="1800" dirty="0" smtClean="0"/>
              <a:t>options for endplate readout:</a:t>
            </a:r>
            <a:endParaRPr lang="en-US" sz="1800" dirty="0"/>
          </a:p>
          <a:p>
            <a:pPr marL="182563" lvl="2" indent="-182563">
              <a:buNone/>
            </a:pPr>
            <a:r>
              <a:rPr lang="en-US" dirty="0" smtClean="0"/>
              <a:t>	– </a:t>
            </a:r>
            <a:r>
              <a:rPr lang="en-US" b="1" dirty="0" smtClean="0"/>
              <a:t>GEM: </a:t>
            </a:r>
            <a:r>
              <a:rPr lang="en-US" dirty="0" smtClean="0"/>
              <a:t>1.2×5.8 mm² pads using ALTRO electronics</a:t>
            </a:r>
          </a:p>
          <a:p>
            <a:pPr marL="182563" lvl="2" indent="-182563">
              <a:buNone/>
            </a:pPr>
            <a:r>
              <a:rPr lang="en-US" dirty="0" smtClean="0"/>
              <a:t>	– </a:t>
            </a:r>
            <a:r>
              <a:rPr lang="en-US" b="1" dirty="0" smtClean="0"/>
              <a:t>Resistive </a:t>
            </a:r>
            <a:r>
              <a:rPr lang="en-US" b="1" dirty="0" err="1" smtClean="0"/>
              <a:t>Micromegas</a:t>
            </a:r>
            <a:r>
              <a:rPr lang="en-US" b="1" dirty="0" smtClean="0"/>
              <a:t>: </a:t>
            </a:r>
            <a:r>
              <a:rPr lang="en-US" dirty="0" smtClean="0"/>
              <a:t>3×7 mm²pads using AFTER electronics</a:t>
            </a:r>
          </a:p>
          <a:p>
            <a:pPr marL="0" indent="0">
              <a:buNone/>
            </a:pPr>
            <a:r>
              <a:rPr lang="en-US" sz="1800" dirty="0" smtClean="0"/>
              <a:t>• </a:t>
            </a:r>
            <a:r>
              <a:rPr lang="en-US" sz="1800" dirty="0"/>
              <a:t>Alternative: </a:t>
            </a:r>
            <a:r>
              <a:rPr lang="en-US" sz="1800" b="1" dirty="0"/>
              <a:t>pixel </a:t>
            </a:r>
            <a:r>
              <a:rPr lang="en-US" sz="1800" dirty="0" smtClean="0"/>
              <a:t>readout </a:t>
            </a:r>
            <a:r>
              <a:rPr lang="en-US" sz="1800" dirty="0"/>
              <a:t>with pixel size ~</a:t>
            </a:r>
            <a:r>
              <a:rPr lang="en-US" sz="1800" dirty="0" smtClean="0"/>
              <a:t>55×55 μm²</a:t>
            </a:r>
            <a:endParaRPr lang="en-US" sz="18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Time Projection </a:t>
            </a:r>
            <a:r>
              <a:rPr lang="fr-FR" dirty="0" err="1" smtClean="0"/>
              <a:t>Chamber</a:t>
            </a:r>
            <a:r>
              <a:rPr lang="fr-FR" dirty="0" smtClean="0"/>
              <a:t> for ILD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tabLst>
                <a:tab pos="806450" algn="l"/>
              </a:tabLst>
              <a:defRPr/>
            </a:pPr>
            <a:r>
              <a:rPr lang="en-US" smtClean="0"/>
              <a:t>	</a:t>
            </a:r>
            <a:fld id="{1DFC05F9-AEAB-4292-9302-8848F52D9489}" type="slidenum">
              <a:rPr lang="en-US" smtClean="0"/>
              <a:pPr algn="ctr">
                <a:tabLst>
                  <a:tab pos="806450" algn="l"/>
                </a:tabLst>
                <a:defRPr/>
              </a:pPr>
              <a:t>4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Large Prototype TPC using Micro-Pattern Gaseous Detectors</a:t>
            </a:r>
            <a:endParaRPr lang="en-US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February 12</a:t>
            </a:r>
            <a:r>
              <a:rPr lang="fr-FR" baseline="30000" smtClean="0"/>
              <a:t>th</a:t>
            </a:r>
            <a:r>
              <a:rPr lang="fr-FR" smtClean="0"/>
              <a:t>, 2013</a:t>
            </a:r>
            <a:endParaRPr lang="en-US" dirty="0"/>
          </a:p>
        </p:txBody>
      </p:sp>
      <p:pic>
        <p:nvPicPr>
          <p:cNvPr id="11" name="Picture 62" descr="D:\PROJETS\TPC\MEETINGS\2011\110204_VisiteChomaz\Poster\2011-02-02_200936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295465" y="3419285"/>
            <a:ext cx="2765984" cy="28153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PROJETS\IXO-ATHENA\DESIGN\C.A.O-SEDI-Marc\Ensemble XMS\MontageJPG\TPC-ILD_cr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8899" y="4268176"/>
            <a:ext cx="2507228" cy="23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078812" y="6214902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>
                <a:solidFill>
                  <a:srgbClr val="0000FF"/>
                </a:solidFill>
                <a:latin typeface="Bell MT" pitchFamily="18" charset="0"/>
              </a:rPr>
              <a:t>ILD</a:t>
            </a:r>
            <a:endParaRPr lang="en-US" sz="1800" dirty="0">
              <a:solidFill>
                <a:srgbClr val="0000FF"/>
              </a:solidFill>
              <a:latin typeface="Bell MT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295466" y="830100"/>
            <a:ext cx="2792262" cy="23391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b="1" u="sng" dirty="0" smtClean="0">
                <a:solidFill>
                  <a:srgbClr val="FF0000"/>
                </a:solidFill>
                <a:latin typeface="Bell MT" pitchFamily="18" charset="0"/>
              </a:rPr>
              <a:t>TPC </a:t>
            </a:r>
            <a:r>
              <a:rPr lang="fr-FR" sz="1800" b="1" u="sng" dirty="0" err="1" smtClean="0">
                <a:solidFill>
                  <a:srgbClr val="FF0000"/>
                </a:solidFill>
                <a:latin typeface="Bell MT" pitchFamily="18" charset="0"/>
              </a:rPr>
              <a:t>Requirements</a:t>
            </a:r>
            <a:r>
              <a:rPr lang="fr-FR" sz="1800" dirty="0" smtClean="0">
                <a:solidFill>
                  <a:srgbClr val="FF0000"/>
                </a:solidFill>
                <a:latin typeface="Bell MT" pitchFamily="18" charset="0"/>
              </a:rPr>
              <a:t> :</a:t>
            </a:r>
          </a:p>
          <a:p>
            <a:pPr marL="182563" indent="-182563">
              <a:buFont typeface="Arial" pitchFamily="34" charset="0"/>
              <a:buChar char="•"/>
            </a:pPr>
            <a:r>
              <a:rPr lang="fr-FR" sz="1600" b="1" dirty="0" err="1" smtClean="0">
                <a:solidFill>
                  <a:srgbClr val="000099"/>
                </a:solidFill>
                <a:latin typeface="Bell MT" pitchFamily="18" charset="0"/>
              </a:rPr>
              <a:t>Momentum</a:t>
            </a:r>
            <a:r>
              <a:rPr lang="fr-FR" sz="1600" b="1" dirty="0" smtClean="0">
                <a:solidFill>
                  <a:srgbClr val="000099"/>
                </a:solidFill>
                <a:latin typeface="Bell MT" pitchFamily="18" charset="0"/>
              </a:rPr>
              <a:t> </a:t>
            </a:r>
            <a:r>
              <a:rPr lang="fr-FR" sz="1600" b="1" dirty="0" err="1" smtClean="0">
                <a:solidFill>
                  <a:srgbClr val="000099"/>
                </a:solidFill>
                <a:latin typeface="Bell MT" pitchFamily="18" charset="0"/>
              </a:rPr>
              <a:t>resolution</a:t>
            </a:r>
            <a:r>
              <a:rPr lang="fr-FR" sz="1600" dirty="0" smtClean="0">
                <a:solidFill>
                  <a:srgbClr val="000099"/>
                </a:solidFill>
                <a:latin typeface="Bell MT" pitchFamily="18" charset="0"/>
              </a:rPr>
              <a:t>:</a:t>
            </a:r>
          </a:p>
          <a:p>
            <a:pPr>
              <a:tabLst>
                <a:tab pos="365125" algn="l"/>
              </a:tabLst>
            </a:pPr>
            <a:r>
              <a:rPr lang="fr-FR" sz="1600" dirty="0">
                <a:solidFill>
                  <a:srgbClr val="000099"/>
                </a:solidFill>
                <a:latin typeface="Bell MT" pitchFamily="18" charset="0"/>
                <a:sym typeface="Symbol"/>
              </a:rPr>
              <a:t>	</a:t>
            </a:r>
            <a:r>
              <a:rPr lang="fr-FR" sz="1600" dirty="0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(1/</a:t>
            </a:r>
            <a:r>
              <a:rPr lang="fr-FR" sz="1600" dirty="0" err="1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p</a:t>
            </a:r>
            <a:r>
              <a:rPr lang="fr-FR" sz="1600" baseline="-25000" dirty="0" err="1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T</a:t>
            </a:r>
            <a:r>
              <a:rPr lang="fr-FR" sz="1600" dirty="0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) </a:t>
            </a:r>
            <a:r>
              <a:rPr lang="fr-FR" sz="1600" dirty="0">
                <a:solidFill>
                  <a:srgbClr val="000099"/>
                </a:solidFill>
                <a:latin typeface="Bell MT" pitchFamily="18" charset="0"/>
                <a:sym typeface="Symbol"/>
              </a:rPr>
              <a:t>&lt; </a:t>
            </a:r>
            <a:r>
              <a:rPr lang="fr-FR" sz="1600" dirty="0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9×10</a:t>
            </a:r>
            <a:r>
              <a:rPr lang="fr-FR" sz="1600" baseline="30000" dirty="0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-5</a:t>
            </a:r>
            <a:r>
              <a:rPr lang="fr-FR" sz="1600" dirty="0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 GeV</a:t>
            </a:r>
            <a:r>
              <a:rPr lang="fr-FR" sz="1600" baseline="30000" dirty="0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-1</a:t>
            </a:r>
            <a:endParaRPr lang="fr-FR" sz="1600" baseline="30000" dirty="0">
              <a:solidFill>
                <a:srgbClr val="000099"/>
              </a:solidFill>
              <a:latin typeface="Bell MT" pitchFamily="18" charset="0"/>
            </a:endParaRPr>
          </a:p>
          <a:p>
            <a:pPr marL="182563" indent="-182563">
              <a:buFont typeface="Arial" pitchFamily="34" charset="0"/>
              <a:buChar char="•"/>
            </a:pPr>
            <a:r>
              <a:rPr lang="fr-FR" sz="1600" b="1" dirty="0" smtClean="0">
                <a:solidFill>
                  <a:srgbClr val="000099"/>
                </a:solidFill>
                <a:latin typeface="Bell MT" pitchFamily="18" charset="0"/>
              </a:rPr>
              <a:t>Spatial </a:t>
            </a:r>
            <a:r>
              <a:rPr lang="fr-FR" sz="1600" b="1" dirty="0" err="1" smtClean="0">
                <a:solidFill>
                  <a:srgbClr val="000099"/>
                </a:solidFill>
                <a:latin typeface="Bell MT" pitchFamily="18" charset="0"/>
              </a:rPr>
              <a:t>resolution</a:t>
            </a:r>
            <a:r>
              <a:rPr lang="fr-FR" sz="1600" b="1" dirty="0" smtClean="0">
                <a:solidFill>
                  <a:srgbClr val="000099"/>
                </a:solidFill>
                <a:latin typeface="Bell MT" pitchFamily="18" charset="0"/>
              </a:rPr>
              <a:t> </a:t>
            </a:r>
            <a:r>
              <a:rPr lang="fr-FR" sz="1600" b="1" dirty="0" err="1" smtClean="0">
                <a:solidFill>
                  <a:srgbClr val="000099"/>
                </a:solidFill>
                <a:latin typeface="Bell MT" pitchFamily="18" charset="0"/>
              </a:rPr>
              <a:t>at</a:t>
            </a:r>
            <a:r>
              <a:rPr lang="fr-FR" sz="1600" b="1" dirty="0" smtClean="0">
                <a:solidFill>
                  <a:srgbClr val="000099"/>
                </a:solidFill>
                <a:latin typeface="Bell MT" pitchFamily="18" charset="0"/>
              </a:rPr>
              <a:t> 3.5T</a:t>
            </a:r>
            <a:r>
              <a:rPr lang="fr-FR" sz="1600" dirty="0" smtClean="0">
                <a:solidFill>
                  <a:srgbClr val="000099"/>
                </a:solidFill>
                <a:latin typeface="Bell MT" pitchFamily="18" charset="0"/>
              </a:rPr>
              <a:t>:</a:t>
            </a:r>
          </a:p>
          <a:p>
            <a:pPr>
              <a:tabLst>
                <a:tab pos="365125" algn="l"/>
              </a:tabLst>
            </a:pPr>
            <a:r>
              <a:rPr lang="fr-FR" sz="1600" dirty="0" smtClean="0">
                <a:solidFill>
                  <a:srgbClr val="000099"/>
                </a:solidFill>
                <a:latin typeface="Bell MT" pitchFamily="18" charset="0"/>
              </a:rPr>
              <a:t>	</a:t>
            </a:r>
            <a:r>
              <a:rPr lang="fr-FR" sz="1600" dirty="0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(r) &lt; 100 m</a:t>
            </a:r>
            <a:r>
              <a:rPr lang="fr-FR" sz="1600" dirty="0" smtClean="0">
                <a:solidFill>
                  <a:srgbClr val="000099"/>
                </a:solidFill>
                <a:latin typeface="Bell MT" pitchFamily="18" charset="0"/>
              </a:rPr>
              <a:t>	</a:t>
            </a:r>
          </a:p>
          <a:p>
            <a:pPr>
              <a:tabLst>
                <a:tab pos="365125" algn="l"/>
              </a:tabLst>
            </a:pPr>
            <a:r>
              <a:rPr lang="fr-FR" sz="1600" dirty="0">
                <a:solidFill>
                  <a:srgbClr val="000099"/>
                </a:solidFill>
                <a:latin typeface="Bell MT" pitchFamily="18" charset="0"/>
                <a:sym typeface="Symbol"/>
              </a:rPr>
              <a:t>	</a:t>
            </a:r>
            <a:r>
              <a:rPr lang="fr-FR" sz="1600" dirty="0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(</a:t>
            </a:r>
            <a:r>
              <a:rPr lang="fr-FR" sz="1600" dirty="0">
                <a:solidFill>
                  <a:srgbClr val="000099"/>
                </a:solidFill>
                <a:latin typeface="Bell MT" pitchFamily="18" charset="0"/>
                <a:sym typeface="Symbol"/>
              </a:rPr>
              <a:t>z</a:t>
            </a:r>
            <a:r>
              <a:rPr lang="fr-FR" sz="1600" dirty="0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) </a:t>
            </a:r>
            <a:r>
              <a:rPr lang="fr-FR" sz="1600" dirty="0">
                <a:solidFill>
                  <a:srgbClr val="000099"/>
                </a:solidFill>
                <a:latin typeface="Bell MT" pitchFamily="18" charset="0"/>
                <a:sym typeface="Symbol"/>
              </a:rPr>
              <a:t>&lt; </a:t>
            </a:r>
            <a:r>
              <a:rPr lang="fr-FR" sz="1600" dirty="0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500 </a:t>
            </a:r>
            <a:r>
              <a:rPr lang="fr-FR" sz="1600" dirty="0">
                <a:solidFill>
                  <a:srgbClr val="000099"/>
                </a:solidFill>
                <a:latin typeface="Bell MT" pitchFamily="18" charset="0"/>
                <a:sym typeface="Symbol"/>
              </a:rPr>
              <a:t>m</a:t>
            </a:r>
            <a:r>
              <a:rPr lang="fr-FR" sz="1600" dirty="0">
                <a:solidFill>
                  <a:srgbClr val="000099"/>
                </a:solidFill>
                <a:latin typeface="Bell MT" pitchFamily="18" charset="0"/>
              </a:rPr>
              <a:t>	</a:t>
            </a:r>
            <a:endParaRPr lang="fr-FR" sz="1600" dirty="0" smtClean="0">
              <a:solidFill>
                <a:srgbClr val="000099"/>
              </a:solidFill>
              <a:latin typeface="Bell MT" pitchFamily="18" charset="0"/>
            </a:endParaRPr>
          </a:p>
          <a:p>
            <a:pPr marL="182563" indent="-182563">
              <a:buFont typeface="Arial" pitchFamily="34" charset="0"/>
              <a:buChar char="•"/>
              <a:tabLst>
                <a:tab pos="365125" algn="l"/>
              </a:tabLst>
            </a:pPr>
            <a:r>
              <a:rPr lang="fr-FR" sz="1600" b="1" dirty="0" err="1">
                <a:solidFill>
                  <a:srgbClr val="000099"/>
                </a:solidFill>
                <a:latin typeface="Bell MT" pitchFamily="18" charset="0"/>
              </a:rPr>
              <a:t>T</a:t>
            </a:r>
            <a:r>
              <a:rPr lang="fr-FR" sz="1600" b="1" dirty="0" err="1" smtClean="0">
                <a:solidFill>
                  <a:srgbClr val="000099"/>
                </a:solidFill>
                <a:latin typeface="Bell MT" pitchFamily="18" charset="0"/>
              </a:rPr>
              <a:t>racking</a:t>
            </a:r>
            <a:r>
              <a:rPr lang="fr-FR" sz="1600" b="1" dirty="0" smtClean="0">
                <a:solidFill>
                  <a:srgbClr val="000099"/>
                </a:solidFill>
                <a:latin typeface="Bell MT" pitchFamily="18" charset="0"/>
              </a:rPr>
              <a:t> </a:t>
            </a:r>
            <a:r>
              <a:rPr lang="fr-FR" sz="1600" b="1" dirty="0" err="1" smtClean="0">
                <a:solidFill>
                  <a:srgbClr val="000099"/>
                </a:solidFill>
                <a:latin typeface="Bell MT" pitchFamily="18" charset="0"/>
              </a:rPr>
              <a:t>eff</a:t>
            </a:r>
            <a:r>
              <a:rPr lang="fr-FR" sz="1600" b="1" dirty="0" smtClean="0">
                <a:solidFill>
                  <a:srgbClr val="000099"/>
                </a:solidFill>
                <a:latin typeface="Bell MT" pitchFamily="18" charset="0"/>
              </a:rPr>
              <a:t>.</a:t>
            </a:r>
            <a:r>
              <a:rPr lang="fr-FR" sz="1600" dirty="0" smtClean="0">
                <a:solidFill>
                  <a:srgbClr val="000099"/>
                </a:solidFill>
                <a:latin typeface="Bell MT" pitchFamily="18" charset="0"/>
              </a:rPr>
              <a:t> for </a:t>
            </a:r>
            <a:r>
              <a:rPr lang="fr-FR" sz="1600" dirty="0" err="1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p</a:t>
            </a:r>
            <a:r>
              <a:rPr lang="fr-FR" sz="1600" baseline="-25000" dirty="0" err="1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T</a:t>
            </a:r>
            <a:r>
              <a:rPr lang="fr-FR" sz="1600" dirty="0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&gt;1 </a:t>
            </a:r>
            <a:r>
              <a:rPr lang="fr-FR" sz="1600" dirty="0" err="1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GeV</a:t>
            </a:r>
            <a:r>
              <a:rPr lang="fr-FR" sz="1600" dirty="0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: 	</a:t>
            </a:r>
            <a:r>
              <a:rPr lang="fr-FR" sz="1600" dirty="0" smtClean="0">
                <a:solidFill>
                  <a:srgbClr val="000099"/>
                </a:solidFill>
                <a:latin typeface="Bell MT" pitchFamily="18" charset="0"/>
              </a:rPr>
              <a:t>97</a:t>
            </a:r>
            <a:r>
              <a:rPr lang="fr-FR" sz="1600" dirty="0">
                <a:solidFill>
                  <a:srgbClr val="000099"/>
                </a:solidFill>
                <a:latin typeface="Bell MT" pitchFamily="18" charset="0"/>
              </a:rPr>
              <a:t>% </a:t>
            </a:r>
            <a:endParaRPr lang="fr-FR" sz="1600" dirty="0">
              <a:solidFill>
                <a:srgbClr val="000099"/>
              </a:solidFill>
              <a:latin typeface="Bell MT" pitchFamily="18" charset="0"/>
              <a:sym typeface="Symbol"/>
            </a:endParaRPr>
          </a:p>
          <a:p>
            <a:pPr marL="182563" indent="-182563">
              <a:buFont typeface="Arial" pitchFamily="34" charset="0"/>
              <a:buChar char="•"/>
            </a:pPr>
            <a:r>
              <a:rPr lang="fr-FR" sz="1600" b="1" dirty="0" err="1" smtClean="0">
                <a:solidFill>
                  <a:srgbClr val="000099"/>
                </a:solidFill>
                <a:latin typeface="Bell MT" pitchFamily="18" charset="0"/>
              </a:rPr>
              <a:t>dE</a:t>
            </a:r>
            <a:r>
              <a:rPr lang="fr-FR" sz="1600" b="1" dirty="0" smtClean="0">
                <a:solidFill>
                  <a:srgbClr val="000099"/>
                </a:solidFill>
                <a:latin typeface="Bell MT" pitchFamily="18" charset="0"/>
              </a:rPr>
              <a:t>/dx </a:t>
            </a:r>
            <a:r>
              <a:rPr lang="fr-FR" sz="1600" b="1" dirty="0" err="1" smtClean="0">
                <a:solidFill>
                  <a:srgbClr val="000099"/>
                </a:solidFill>
                <a:latin typeface="Bell MT" pitchFamily="18" charset="0"/>
              </a:rPr>
              <a:t>resolution</a:t>
            </a:r>
            <a:r>
              <a:rPr lang="fr-FR" sz="1600" dirty="0" smtClean="0">
                <a:solidFill>
                  <a:srgbClr val="000099"/>
                </a:solidFill>
                <a:latin typeface="Bell MT" pitchFamily="18" charset="0"/>
              </a:rPr>
              <a:t> ~5%</a:t>
            </a:r>
            <a:endParaRPr lang="en-US" sz="1600" dirty="0">
              <a:solidFill>
                <a:srgbClr val="000099"/>
              </a:solidFill>
              <a:latin typeface="Bell MT" pitchFamily="18" charset="0"/>
            </a:endParaRPr>
          </a:p>
        </p:txBody>
      </p:sp>
      <p:cxnSp>
        <p:nvCxnSpPr>
          <p:cNvPr id="10" name="Connecteur droit avec flèche 9"/>
          <p:cNvCxnSpPr/>
          <p:nvPr/>
        </p:nvCxnSpPr>
        <p:spPr bwMode="auto">
          <a:xfrm flipV="1">
            <a:off x="3211299" y="4202862"/>
            <a:ext cx="1752600" cy="34247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6" name="Connecteur droit avec flèche 15"/>
          <p:cNvCxnSpPr/>
          <p:nvPr/>
        </p:nvCxnSpPr>
        <p:spPr bwMode="auto">
          <a:xfrm>
            <a:off x="5364741" y="4268176"/>
            <a:ext cx="402771" cy="139239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9" name="ZoneTexte 18"/>
          <p:cNvSpPr txBox="1"/>
          <p:nvPr/>
        </p:nvSpPr>
        <p:spPr>
          <a:xfrm>
            <a:off x="3767171" y="4115263"/>
            <a:ext cx="545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Bell MT" pitchFamily="18" charset="0"/>
              </a:rPr>
              <a:t>4.3m</a:t>
            </a:r>
            <a:endParaRPr lang="en-US" sz="1400" dirty="0">
              <a:latin typeface="Bell MT" pitchFamily="18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5445336" y="4575903"/>
            <a:ext cx="545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Bell MT" pitchFamily="18" charset="0"/>
              </a:rPr>
              <a:t>3.6m</a:t>
            </a:r>
            <a:endParaRPr lang="en-US" sz="1400" dirty="0">
              <a:latin typeface="Bell MT" pitchFamily="18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4591321" y="5906839"/>
            <a:ext cx="1399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Bell MT" pitchFamily="18" charset="0"/>
              </a:rPr>
              <a:t>Cathode membrane</a:t>
            </a:r>
            <a:endParaRPr lang="en-US" sz="1200" dirty="0">
              <a:latin typeface="Bell MT" pitchFamily="18" charset="0"/>
            </a:endParaRPr>
          </a:p>
        </p:txBody>
      </p:sp>
      <p:cxnSp>
        <p:nvCxnSpPr>
          <p:cNvPr id="21" name="Connecteur droit avec flèche 20"/>
          <p:cNvCxnSpPr>
            <a:stCxn id="24" idx="1"/>
          </p:cNvCxnSpPr>
          <p:nvPr/>
        </p:nvCxnSpPr>
        <p:spPr bwMode="auto">
          <a:xfrm flipH="1" flipV="1">
            <a:off x="4413302" y="5637898"/>
            <a:ext cx="178019" cy="40744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ZoneTexte 26"/>
          <p:cNvSpPr txBox="1"/>
          <p:nvPr/>
        </p:nvSpPr>
        <p:spPr>
          <a:xfrm>
            <a:off x="3100150" y="6045339"/>
            <a:ext cx="748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latin typeface="Bell MT" pitchFamily="18" charset="0"/>
              </a:rPr>
              <a:t>Endplate</a:t>
            </a:r>
            <a:endParaRPr lang="fr-FR" sz="1200" dirty="0" smtClean="0">
              <a:latin typeface="Bell MT" pitchFamily="18" charset="0"/>
            </a:endParaRPr>
          </a:p>
          <a:p>
            <a:r>
              <a:rPr lang="fr-FR" sz="1200" dirty="0" smtClean="0">
                <a:latin typeface="Bell MT" pitchFamily="18" charset="0"/>
              </a:rPr>
              <a:t>MPGD</a:t>
            </a:r>
            <a:endParaRPr lang="en-US" sz="1200" dirty="0">
              <a:latin typeface="Bell MT" pitchFamily="18" charset="0"/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6779277" y="6234622"/>
            <a:ext cx="14029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0000FF"/>
                </a:solidFill>
                <a:latin typeface="Bell MT" pitchFamily="18" charset="0"/>
              </a:rPr>
              <a:t>Large Prototype</a:t>
            </a:r>
            <a:endParaRPr lang="en-US" sz="1400" dirty="0">
              <a:solidFill>
                <a:srgbClr val="0000FF"/>
              </a:solidFill>
              <a:latin typeface="Bell MT" pitchFamily="18" charset="0"/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4142018" y="6234622"/>
            <a:ext cx="5405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0000FF"/>
                </a:solidFill>
                <a:latin typeface="Bell MT" pitchFamily="18" charset="0"/>
              </a:rPr>
              <a:t>TPC</a:t>
            </a:r>
            <a:endParaRPr lang="en-US" sz="1400" dirty="0">
              <a:solidFill>
                <a:srgbClr val="0000FF"/>
              </a:solidFill>
              <a:latin typeface="Bell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62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Large Prototype TPC for ILC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tabLst>
                <a:tab pos="806450" algn="l"/>
              </a:tabLst>
              <a:defRPr/>
            </a:pPr>
            <a:r>
              <a:rPr lang="en-US" smtClean="0"/>
              <a:t>	</a:t>
            </a:r>
            <a:fld id="{1DFC05F9-AEAB-4292-9302-8848F52D9489}" type="slidenum">
              <a:rPr lang="en-US" smtClean="0"/>
              <a:pPr algn="ctr">
                <a:tabLst>
                  <a:tab pos="806450" algn="l"/>
                </a:tabLst>
                <a:defRPr/>
              </a:pPr>
              <a:t>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Large Prototype TPC using Micro-Pattern Gaseous Detectors</a:t>
            </a:r>
            <a:endParaRPr lang="en-US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12</a:t>
            </a:r>
            <a:r>
              <a:rPr lang="en-US" baseline="30000" smtClean="0"/>
              <a:t>th</a:t>
            </a:r>
            <a:r>
              <a:rPr lang="en-US" smtClean="0"/>
              <a:t>, 2013</a:t>
            </a:r>
            <a:endParaRPr lang="en-US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97507" y="712055"/>
            <a:ext cx="1598612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logo_eudet_40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6513" y="549273"/>
            <a:ext cx="772706" cy="857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519058" y="1690505"/>
            <a:ext cx="3668486" cy="4878259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Tx/>
              <a:buChar char="•"/>
              <a:tabLst>
                <a:tab pos="177800" algn="l"/>
                <a:tab pos="863600" algn="l"/>
              </a:tabLst>
            </a:pPr>
            <a:r>
              <a:rPr lang="en-US" sz="1600" dirty="0" smtClean="0">
                <a:solidFill>
                  <a:srgbClr val="000099"/>
                </a:solidFill>
                <a:latin typeface="Bell MT" pitchFamily="18" charset="0"/>
              </a:rPr>
              <a:t> Built by the LCTPC collaboration</a:t>
            </a:r>
          </a:p>
          <a:p>
            <a:pPr>
              <a:lnSpc>
                <a:spcPct val="150000"/>
              </a:lnSpc>
              <a:buFontTx/>
              <a:buChar char="•"/>
              <a:tabLst>
                <a:tab pos="177800" algn="l"/>
                <a:tab pos="863600" algn="l"/>
              </a:tabLst>
            </a:pPr>
            <a:r>
              <a:rPr lang="en-US" sz="1600" dirty="0" smtClean="0">
                <a:solidFill>
                  <a:srgbClr val="000099"/>
                </a:solidFill>
                <a:latin typeface="Bell MT" pitchFamily="18" charset="0"/>
              </a:rPr>
              <a:t> Financed by EUDET &amp; AIDA</a:t>
            </a:r>
          </a:p>
          <a:p>
            <a:pPr>
              <a:lnSpc>
                <a:spcPct val="150000"/>
              </a:lnSpc>
              <a:buFontTx/>
              <a:buChar char="•"/>
              <a:tabLst>
                <a:tab pos="177800" algn="l"/>
                <a:tab pos="863600" algn="l"/>
              </a:tabLst>
            </a:pPr>
            <a:r>
              <a:rPr lang="en-US" sz="1600" dirty="0" smtClean="0">
                <a:solidFill>
                  <a:srgbClr val="000099"/>
                </a:solidFill>
                <a:latin typeface="Bell MT" pitchFamily="18" charset="0"/>
              </a:rPr>
              <a:t> Located at DESY: 6 </a:t>
            </a:r>
            <a:r>
              <a:rPr lang="en-US" sz="1600" dirty="0" err="1" smtClean="0">
                <a:solidFill>
                  <a:srgbClr val="000099"/>
                </a:solidFill>
                <a:latin typeface="Bell MT" pitchFamily="18" charset="0"/>
              </a:rPr>
              <a:t>GeV</a:t>
            </a:r>
            <a:r>
              <a:rPr lang="en-US" sz="1600" dirty="0" smtClean="0">
                <a:solidFill>
                  <a:srgbClr val="000099"/>
                </a:solidFill>
                <a:latin typeface="Bell MT" pitchFamily="18" charset="0"/>
              </a:rPr>
              <a:t> e- beam</a:t>
            </a:r>
          </a:p>
          <a:p>
            <a:pPr>
              <a:lnSpc>
                <a:spcPct val="150000"/>
              </a:lnSpc>
              <a:buFontTx/>
              <a:buChar char="•"/>
              <a:tabLst>
                <a:tab pos="177800" algn="l"/>
                <a:tab pos="863600" algn="l"/>
              </a:tabLst>
            </a:pPr>
            <a:r>
              <a:rPr lang="en-US" sz="1600" dirty="0" smtClean="0">
                <a:solidFill>
                  <a:srgbClr val="000099"/>
                </a:solidFill>
                <a:latin typeface="Bell MT" pitchFamily="18" charset="0"/>
              </a:rPr>
              <a:t> Sharing out :</a:t>
            </a:r>
          </a:p>
          <a:p>
            <a:pPr marL="271463" indent="-96838">
              <a:spcAft>
                <a:spcPts val="600"/>
              </a:spcAft>
              <a:tabLst>
                <a:tab pos="271463" algn="l"/>
                <a:tab pos="863600" algn="l"/>
              </a:tabLst>
            </a:pPr>
            <a:r>
              <a:rPr lang="en-US" sz="1600" dirty="0" smtClean="0">
                <a:solidFill>
                  <a:srgbClr val="000099"/>
                </a:solidFill>
                <a:latin typeface="Bell MT" pitchFamily="18" charset="0"/>
              </a:rPr>
              <a:t>	- </a:t>
            </a:r>
            <a:r>
              <a:rPr lang="en-US" sz="1400" dirty="0" smtClean="0">
                <a:solidFill>
                  <a:srgbClr val="000099"/>
                </a:solidFill>
                <a:latin typeface="Bell MT" pitchFamily="18" charset="0"/>
              </a:rPr>
              <a:t>magnet: KEK, Japan</a:t>
            </a:r>
          </a:p>
          <a:p>
            <a:pPr marL="271463" indent="-96838">
              <a:spcAft>
                <a:spcPts val="600"/>
              </a:spcAft>
              <a:tabLst>
                <a:tab pos="271463" algn="l"/>
                <a:tab pos="863600" algn="l"/>
              </a:tabLst>
            </a:pPr>
            <a:r>
              <a:rPr lang="en-US" sz="1400" dirty="0">
                <a:solidFill>
                  <a:srgbClr val="000099"/>
                </a:solidFill>
                <a:latin typeface="Bell MT" pitchFamily="18" charset="0"/>
              </a:rPr>
              <a:t>	</a:t>
            </a:r>
            <a:r>
              <a:rPr lang="en-US" sz="1400" dirty="0" smtClean="0">
                <a:solidFill>
                  <a:srgbClr val="000099"/>
                </a:solidFill>
                <a:latin typeface="Bell MT" pitchFamily="18" charset="0"/>
              </a:rPr>
              <a:t>- field cage: DESY, Germany</a:t>
            </a:r>
          </a:p>
          <a:p>
            <a:pPr marL="271463" indent="-96838">
              <a:spcAft>
                <a:spcPts val="600"/>
              </a:spcAft>
              <a:tabLst>
                <a:tab pos="271463" algn="l"/>
                <a:tab pos="863600" algn="l"/>
              </a:tabLst>
            </a:pPr>
            <a:r>
              <a:rPr lang="en-US" sz="1400" dirty="0">
                <a:solidFill>
                  <a:srgbClr val="000099"/>
                </a:solidFill>
                <a:latin typeface="Bell MT" pitchFamily="18" charset="0"/>
              </a:rPr>
              <a:t>	</a:t>
            </a:r>
            <a:r>
              <a:rPr lang="en-US" sz="1400" dirty="0" smtClean="0">
                <a:solidFill>
                  <a:srgbClr val="000099"/>
                </a:solidFill>
                <a:latin typeface="Bell MT" pitchFamily="18" charset="0"/>
              </a:rPr>
              <a:t>- lifting stage: DESY, Germany</a:t>
            </a:r>
          </a:p>
          <a:p>
            <a:pPr marL="271463" indent="-96838">
              <a:spcAft>
                <a:spcPts val="600"/>
              </a:spcAft>
              <a:tabLst>
                <a:tab pos="271463" algn="l"/>
                <a:tab pos="863600" algn="l"/>
              </a:tabLst>
            </a:pPr>
            <a:r>
              <a:rPr lang="en-US" sz="1400" dirty="0">
                <a:solidFill>
                  <a:srgbClr val="000099"/>
                </a:solidFill>
                <a:latin typeface="Bell MT" pitchFamily="18" charset="0"/>
              </a:rPr>
              <a:t>	</a:t>
            </a:r>
            <a:r>
              <a:rPr lang="en-US" sz="1400" dirty="0" smtClean="0">
                <a:solidFill>
                  <a:srgbClr val="000099"/>
                </a:solidFill>
                <a:latin typeface="Bell MT" pitchFamily="18" charset="0"/>
              </a:rPr>
              <a:t>- cosmic trigger: </a:t>
            </a:r>
            <a:r>
              <a:rPr lang="en-US" sz="1400" dirty="0" err="1" smtClean="0">
                <a:solidFill>
                  <a:srgbClr val="000099"/>
                </a:solidFill>
                <a:latin typeface="Bell MT" pitchFamily="18" charset="0"/>
              </a:rPr>
              <a:t>Saclay</a:t>
            </a:r>
            <a:r>
              <a:rPr lang="en-US" sz="1400" dirty="0" smtClean="0">
                <a:solidFill>
                  <a:srgbClr val="000099"/>
                </a:solidFill>
                <a:latin typeface="Bell MT" pitchFamily="18" charset="0"/>
              </a:rPr>
              <a:t>, France</a:t>
            </a:r>
          </a:p>
          <a:p>
            <a:pPr marL="271463" indent="-96838">
              <a:spcAft>
                <a:spcPts val="600"/>
              </a:spcAft>
              <a:tabLst>
                <a:tab pos="271463" algn="l"/>
                <a:tab pos="863600" algn="l"/>
              </a:tabLst>
            </a:pPr>
            <a:r>
              <a:rPr lang="en-US" sz="1400" dirty="0">
                <a:solidFill>
                  <a:srgbClr val="000099"/>
                </a:solidFill>
                <a:latin typeface="Bell MT" pitchFamily="18" charset="0"/>
              </a:rPr>
              <a:t>	</a:t>
            </a:r>
            <a:r>
              <a:rPr lang="en-US" sz="1400" dirty="0" smtClean="0">
                <a:solidFill>
                  <a:srgbClr val="000099"/>
                </a:solidFill>
                <a:latin typeface="Bell MT" pitchFamily="18" charset="0"/>
              </a:rPr>
              <a:t>- beam trigger: </a:t>
            </a:r>
            <a:r>
              <a:rPr lang="en-US" sz="1400" dirty="0" err="1" smtClean="0">
                <a:solidFill>
                  <a:srgbClr val="000099"/>
                </a:solidFill>
                <a:latin typeface="Bell MT" pitchFamily="18" charset="0"/>
              </a:rPr>
              <a:t>Nikhef</a:t>
            </a:r>
            <a:r>
              <a:rPr lang="en-US" sz="1400" dirty="0" smtClean="0">
                <a:solidFill>
                  <a:srgbClr val="000099"/>
                </a:solidFill>
                <a:latin typeface="Bell MT" pitchFamily="18" charset="0"/>
              </a:rPr>
              <a:t>, Netherlands</a:t>
            </a:r>
          </a:p>
          <a:p>
            <a:pPr marL="271463" indent="-96838">
              <a:spcAft>
                <a:spcPts val="600"/>
              </a:spcAft>
              <a:tabLst>
                <a:tab pos="271463" algn="l"/>
                <a:tab pos="863600" algn="l"/>
              </a:tabLst>
            </a:pPr>
            <a:r>
              <a:rPr lang="en-US" sz="1400" dirty="0">
                <a:solidFill>
                  <a:srgbClr val="000099"/>
                </a:solidFill>
                <a:latin typeface="Bell MT" pitchFamily="18" charset="0"/>
              </a:rPr>
              <a:t>	</a:t>
            </a:r>
            <a:r>
              <a:rPr lang="en-US" sz="1400" dirty="0" smtClean="0">
                <a:solidFill>
                  <a:srgbClr val="000099"/>
                </a:solidFill>
                <a:latin typeface="Bell MT" pitchFamily="18" charset="0"/>
              </a:rPr>
              <a:t>- endplate: Cornell, USA</a:t>
            </a:r>
          </a:p>
          <a:p>
            <a:pPr marL="271463" indent="-96838">
              <a:spcAft>
                <a:spcPts val="600"/>
              </a:spcAft>
              <a:tabLst>
                <a:tab pos="863600" algn="l"/>
              </a:tabLst>
            </a:pPr>
            <a:r>
              <a:rPr lang="en-US" sz="1400" dirty="0">
                <a:solidFill>
                  <a:srgbClr val="000099"/>
                </a:solidFill>
                <a:latin typeface="Bell MT" pitchFamily="18" charset="0"/>
              </a:rPr>
              <a:t>	</a:t>
            </a:r>
            <a:r>
              <a:rPr lang="en-US" sz="1400" dirty="0" smtClean="0">
                <a:solidFill>
                  <a:srgbClr val="000099"/>
                </a:solidFill>
                <a:latin typeface="Bell MT" pitchFamily="18" charset="0"/>
              </a:rPr>
              <a:t>- Resistive </a:t>
            </a:r>
            <a:r>
              <a:rPr lang="en-US" sz="1400" dirty="0" err="1" smtClean="0">
                <a:solidFill>
                  <a:srgbClr val="000099"/>
                </a:solidFill>
                <a:latin typeface="Bell MT" pitchFamily="18" charset="0"/>
              </a:rPr>
              <a:t>Micromegas</a:t>
            </a:r>
            <a:r>
              <a:rPr lang="en-US" sz="1400" dirty="0" smtClean="0">
                <a:solidFill>
                  <a:srgbClr val="000099"/>
                </a:solidFill>
                <a:latin typeface="Bell MT" pitchFamily="18" charset="0"/>
              </a:rPr>
              <a:t>: </a:t>
            </a:r>
            <a:r>
              <a:rPr lang="en-US" sz="1400" dirty="0" err="1" smtClean="0">
                <a:solidFill>
                  <a:srgbClr val="000099"/>
                </a:solidFill>
                <a:latin typeface="Bell MT" pitchFamily="18" charset="0"/>
              </a:rPr>
              <a:t>Irfu</a:t>
            </a:r>
            <a:r>
              <a:rPr lang="en-US" sz="1400" dirty="0" smtClean="0">
                <a:solidFill>
                  <a:srgbClr val="000099"/>
                </a:solidFill>
                <a:latin typeface="Bell MT" pitchFamily="18" charset="0"/>
              </a:rPr>
              <a:t>, France,</a:t>
            </a:r>
            <a:br>
              <a:rPr lang="en-US" sz="1400" dirty="0" smtClean="0">
                <a:solidFill>
                  <a:srgbClr val="000099"/>
                </a:solidFill>
                <a:latin typeface="Bell MT" pitchFamily="18" charset="0"/>
              </a:rPr>
            </a:br>
            <a:r>
              <a:rPr lang="en-US" sz="1400" dirty="0" smtClean="0">
                <a:solidFill>
                  <a:srgbClr val="000099"/>
                </a:solidFill>
                <a:latin typeface="Bell MT" pitchFamily="18" charset="0"/>
              </a:rPr>
              <a:t>  Carleton/Montreal, Canada</a:t>
            </a:r>
          </a:p>
          <a:p>
            <a:pPr marL="271463" indent="-96838">
              <a:spcAft>
                <a:spcPts val="600"/>
              </a:spcAft>
              <a:tabLst>
                <a:tab pos="271463" algn="l"/>
                <a:tab pos="863600" algn="l"/>
              </a:tabLst>
            </a:pPr>
            <a:r>
              <a:rPr lang="en-US" sz="1400" dirty="0">
                <a:solidFill>
                  <a:srgbClr val="000099"/>
                </a:solidFill>
                <a:latin typeface="Bell MT" pitchFamily="18" charset="0"/>
              </a:rPr>
              <a:t>	</a:t>
            </a:r>
            <a:r>
              <a:rPr lang="en-US" sz="1400" dirty="0" smtClean="0">
                <a:solidFill>
                  <a:srgbClr val="000099"/>
                </a:solidFill>
                <a:latin typeface="Bell MT" pitchFamily="18" charset="0"/>
              </a:rPr>
              <a:t>- Double GEMs with 100</a:t>
            </a:r>
            <a:r>
              <a:rPr lang="en-US" sz="1400" dirty="0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m laser-etched</a:t>
            </a:r>
            <a:br>
              <a:rPr lang="en-US" sz="1400" dirty="0" smtClean="0">
                <a:solidFill>
                  <a:srgbClr val="000099"/>
                </a:solidFill>
                <a:latin typeface="Bell MT" pitchFamily="18" charset="0"/>
                <a:sym typeface="Symbol"/>
              </a:rPr>
            </a:br>
            <a:r>
              <a:rPr lang="en-US" sz="1400" dirty="0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  crystal polymer,</a:t>
            </a:r>
            <a:r>
              <a:rPr lang="en-US" sz="1400" dirty="0" smtClean="0">
                <a:solidFill>
                  <a:srgbClr val="000099"/>
                </a:solidFill>
                <a:latin typeface="Bell MT" pitchFamily="18" charset="0"/>
              </a:rPr>
              <a:t> Saga, Japan</a:t>
            </a:r>
          </a:p>
          <a:p>
            <a:pPr marL="174625" indent="-87313">
              <a:spcAft>
                <a:spcPts val="600"/>
              </a:spcAft>
              <a:tabLst>
                <a:tab pos="271463" algn="l"/>
                <a:tab pos="863600" algn="l"/>
              </a:tabLst>
            </a:pPr>
            <a:r>
              <a:rPr lang="en-US" sz="1400" dirty="0">
                <a:solidFill>
                  <a:srgbClr val="000099"/>
                </a:solidFill>
                <a:latin typeface="Bell MT" pitchFamily="18" charset="0"/>
              </a:rPr>
              <a:t>	</a:t>
            </a:r>
            <a:r>
              <a:rPr lang="en-US" sz="1400" dirty="0" smtClean="0">
                <a:solidFill>
                  <a:srgbClr val="000099"/>
                </a:solidFill>
                <a:latin typeface="Bell MT" pitchFamily="18" charset="0"/>
              </a:rPr>
              <a:t>	- Triple standard 5</a:t>
            </a:r>
            <a:r>
              <a:rPr lang="en-US" sz="1400" dirty="0">
                <a:solidFill>
                  <a:srgbClr val="000099"/>
                </a:solidFill>
                <a:latin typeface="Bell MT" pitchFamily="18" charset="0"/>
              </a:rPr>
              <a:t>0</a:t>
            </a:r>
            <a:r>
              <a:rPr lang="en-US" sz="1400" dirty="0">
                <a:solidFill>
                  <a:srgbClr val="000099"/>
                </a:solidFill>
                <a:latin typeface="Bell MT" pitchFamily="18" charset="0"/>
                <a:sym typeface="Symbol"/>
              </a:rPr>
              <a:t></a:t>
            </a:r>
            <a:r>
              <a:rPr lang="en-US" sz="1400" dirty="0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m </a:t>
            </a:r>
            <a:r>
              <a:rPr lang="en-US" sz="1400" dirty="0" smtClean="0">
                <a:solidFill>
                  <a:srgbClr val="000099"/>
                </a:solidFill>
                <a:latin typeface="Bell MT" pitchFamily="18" charset="0"/>
              </a:rPr>
              <a:t>GEMs: Germany</a:t>
            </a:r>
            <a:endParaRPr lang="en-US" sz="1400" dirty="0">
              <a:solidFill>
                <a:srgbClr val="000099"/>
              </a:solidFill>
              <a:latin typeface="Bell MT" pitchFamily="18" charset="0"/>
            </a:endParaRPr>
          </a:p>
          <a:p>
            <a:pPr marL="174625" indent="-87313">
              <a:spcAft>
                <a:spcPts val="600"/>
              </a:spcAft>
              <a:tabLst>
                <a:tab pos="271463" algn="l"/>
                <a:tab pos="863600" algn="l"/>
              </a:tabLst>
            </a:pPr>
            <a:r>
              <a:rPr lang="en-US" sz="1400" dirty="0" smtClean="0">
                <a:solidFill>
                  <a:srgbClr val="000099"/>
                </a:solidFill>
                <a:latin typeface="Bell MT" pitchFamily="18" charset="0"/>
              </a:rPr>
              <a:t>		- </a:t>
            </a:r>
            <a:r>
              <a:rPr lang="en-US" sz="1400" dirty="0" err="1" smtClean="0">
                <a:solidFill>
                  <a:srgbClr val="000099"/>
                </a:solidFill>
                <a:latin typeface="Bell MT" pitchFamily="18" charset="0"/>
              </a:rPr>
              <a:t>TimePix</a:t>
            </a:r>
            <a:r>
              <a:rPr lang="en-US" sz="1400" dirty="0" smtClean="0">
                <a:solidFill>
                  <a:srgbClr val="000099"/>
                </a:solidFill>
                <a:latin typeface="Bell MT" pitchFamily="18" charset="0"/>
              </a:rPr>
              <a:t> pixel: F, G, NL&lt;</a:t>
            </a:r>
          </a:p>
        </p:txBody>
      </p:sp>
      <p:pic>
        <p:nvPicPr>
          <p:cNvPr id="11" name="Picture 9" descr="F:\DCIM\100MSDCF\DSC01871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1175086" y="-5962"/>
            <a:ext cx="3272285" cy="506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45098" y="1409846"/>
            <a:ext cx="1035536" cy="385501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495" y="4604657"/>
            <a:ext cx="2534734" cy="1861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7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6411" y="4604657"/>
            <a:ext cx="1909551" cy="18629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1808598" y="542778"/>
            <a:ext cx="24061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0000FF"/>
                </a:solidFill>
                <a:latin typeface="Bell MT" pitchFamily="18" charset="0"/>
              </a:rPr>
              <a:t>1T PCMagnet on lifting stage</a:t>
            </a:r>
            <a:endParaRPr lang="en-US" sz="1400">
              <a:solidFill>
                <a:srgbClr val="0000FF"/>
              </a:solidFill>
              <a:latin typeface="Bell MT" pitchFamily="18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76495" y="4264320"/>
            <a:ext cx="18036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0000FF"/>
                </a:solidFill>
                <a:latin typeface="Bell MT" pitchFamily="18" charset="0"/>
              </a:rPr>
              <a:t>Large Prototype TPC</a:t>
            </a:r>
            <a:endParaRPr lang="en-US" sz="1400">
              <a:solidFill>
                <a:srgbClr val="0000FF"/>
              </a:solidFill>
              <a:latin typeface="Bell MT" pitchFamily="18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884812" y="4265417"/>
            <a:ext cx="2755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Bell MT" pitchFamily="18" charset="0"/>
              </a:rPr>
              <a:t>Endplate + 7 </a:t>
            </a:r>
            <a:r>
              <a:rPr lang="en-US" sz="1400" dirty="0" err="1" smtClean="0">
                <a:solidFill>
                  <a:srgbClr val="0000FF"/>
                </a:solidFill>
                <a:latin typeface="Bell MT" pitchFamily="18" charset="0"/>
              </a:rPr>
              <a:t>Micromegas</a:t>
            </a:r>
            <a:r>
              <a:rPr lang="en-US" sz="1400" dirty="0" smtClean="0">
                <a:solidFill>
                  <a:srgbClr val="0000FF"/>
                </a:solidFill>
                <a:latin typeface="Bell MT" pitchFamily="18" charset="0"/>
              </a:rPr>
              <a:t> modules</a:t>
            </a:r>
            <a:endParaRPr lang="en-US" sz="1400" dirty="0">
              <a:solidFill>
                <a:srgbClr val="0000FF"/>
              </a:solidFill>
              <a:latin typeface="Bell MT" pitchFamily="18" charset="0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416"/>
          <a:stretch/>
        </p:blipFill>
        <p:spPr>
          <a:xfrm>
            <a:off x="2699708" y="4603971"/>
            <a:ext cx="2685459" cy="184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9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Micro-Pattern </a:t>
            </a:r>
            <a:r>
              <a:rPr lang="fr-FR" dirty="0" err="1" smtClean="0"/>
              <a:t>Gaseous</a:t>
            </a:r>
            <a:r>
              <a:rPr lang="fr-FR" dirty="0" smtClean="0"/>
              <a:t> Detectors: </a:t>
            </a:r>
            <a:r>
              <a:rPr lang="fr-FR" dirty="0" err="1" smtClean="0"/>
              <a:t>Micromegas</a:t>
            </a:r>
            <a:r>
              <a:rPr lang="fr-FR" dirty="0" smtClean="0"/>
              <a:t> &amp; GEM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tabLst>
                <a:tab pos="806450" algn="l"/>
              </a:tabLst>
              <a:defRPr/>
            </a:pPr>
            <a:r>
              <a:rPr lang="en-US" smtClean="0"/>
              <a:t>	</a:t>
            </a:r>
            <a:fld id="{1DFC05F9-AEAB-4292-9302-8848F52D9489}" type="slidenum">
              <a:rPr lang="en-US" smtClean="0"/>
              <a:pPr algn="ctr">
                <a:tabLst>
                  <a:tab pos="806450" algn="l"/>
                </a:tabLst>
                <a:defRPr/>
              </a:pPr>
              <a:t>6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Large Prototype TPC using Micro-Pattern Gaseous Detectors</a:t>
            </a:r>
            <a:endParaRPr lang="en-US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February 12</a:t>
            </a:r>
            <a:r>
              <a:rPr lang="fr-FR" baseline="30000" smtClean="0"/>
              <a:t>th</a:t>
            </a:r>
            <a:r>
              <a:rPr lang="fr-FR" smtClean="0"/>
              <a:t>, 2013</a:t>
            </a:r>
            <a:endParaRPr lang="en-US" dirty="0"/>
          </a:p>
        </p:txBody>
      </p:sp>
      <p:grpSp>
        <p:nvGrpSpPr>
          <p:cNvPr id="7" name="Group 3"/>
          <p:cNvGrpSpPr>
            <a:grpSpLocks noChangeAspect="1"/>
          </p:cNvGrpSpPr>
          <p:nvPr/>
        </p:nvGrpSpPr>
        <p:grpSpPr bwMode="auto">
          <a:xfrm>
            <a:off x="5031908" y="3976688"/>
            <a:ext cx="3862855" cy="2353150"/>
            <a:chOff x="207" y="768"/>
            <a:chExt cx="2617" cy="1594"/>
          </a:xfrm>
        </p:grpSpPr>
        <p:cxnSp>
          <p:nvCxnSpPr>
            <p:cNvPr id="8" name="AutoShape 4"/>
            <p:cNvCxnSpPr>
              <a:cxnSpLocks noChangeAspect="1" noChangeShapeType="1"/>
            </p:cNvCxnSpPr>
            <p:nvPr/>
          </p:nvCxnSpPr>
          <p:spPr bwMode="auto">
            <a:xfrm>
              <a:off x="344" y="768"/>
              <a:ext cx="0" cy="0"/>
            </a:xfrm>
            <a:prstGeom prst="straightConnector1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" name="Text Box 5"/>
            <p:cNvSpPr txBox="1">
              <a:spLocks noChangeAspect="1" noChangeArrowheads="1"/>
            </p:cNvSpPr>
            <p:nvPr/>
          </p:nvSpPr>
          <p:spPr bwMode="auto">
            <a:xfrm>
              <a:off x="207" y="1492"/>
              <a:ext cx="728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 dirty="0" smtClean="0">
                  <a:solidFill>
                    <a:srgbClr val="FF0000"/>
                  </a:solidFill>
                  <a:latin typeface="Bell MT" pitchFamily="18" charset="0"/>
                </a:rPr>
                <a:t>50-100 </a:t>
              </a:r>
              <a:r>
                <a:rPr lang="en-US" sz="1000" dirty="0">
                  <a:solidFill>
                    <a:srgbClr val="FF0000"/>
                  </a:solidFill>
                  <a:latin typeface="Bell MT" pitchFamily="18" charset="0"/>
                </a:rPr>
                <a:t>µm</a:t>
              </a:r>
            </a:p>
            <a:p>
              <a:pPr>
                <a:spcBef>
                  <a:spcPct val="50000"/>
                </a:spcBef>
              </a:pPr>
              <a:r>
                <a:rPr lang="en-US" sz="1000" dirty="0">
                  <a:solidFill>
                    <a:srgbClr val="FF0000"/>
                  </a:solidFill>
                  <a:latin typeface="Bell MT" pitchFamily="18" charset="0"/>
                </a:rPr>
                <a:t>40 kV/cm</a:t>
              </a:r>
            </a:p>
          </p:txBody>
        </p:sp>
        <p:sp>
          <p:nvSpPr>
            <p:cNvPr id="10" name="Text Box 6"/>
            <p:cNvSpPr txBox="1">
              <a:spLocks noChangeAspect="1" noChangeArrowheads="1"/>
            </p:cNvSpPr>
            <p:nvPr/>
          </p:nvSpPr>
          <p:spPr bwMode="auto">
            <a:xfrm>
              <a:off x="2160" y="1803"/>
              <a:ext cx="664" cy="3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 dirty="0">
                  <a:solidFill>
                    <a:srgbClr val="FF0000"/>
                  </a:solidFill>
                  <a:latin typeface="Bell MT" pitchFamily="18" charset="0"/>
                </a:rPr>
                <a:t>~1000 µm</a:t>
              </a:r>
            </a:p>
            <a:p>
              <a:pPr>
                <a:spcBef>
                  <a:spcPct val="50000"/>
                </a:spcBef>
              </a:pPr>
              <a:r>
                <a:rPr lang="en-US" sz="1000" dirty="0">
                  <a:solidFill>
                    <a:srgbClr val="FF0000"/>
                  </a:solidFill>
                  <a:latin typeface="Bell MT" pitchFamily="18" charset="0"/>
                </a:rPr>
                <a:t>1 kV/cm</a:t>
              </a:r>
            </a:p>
          </p:txBody>
        </p:sp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" y="1044"/>
              <a:ext cx="1357" cy="1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2" name="Group 8"/>
            <p:cNvGrpSpPr>
              <a:grpSpLocks noChangeAspect="1"/>
            </p:cNvGrpSpPr>
            <p:nvPr/>
          </p:nvGrpSpPr>
          <p:grpSpPr bwMode="auto">
            <a:xfrm>
              <a:off x="647" y="2280"/>
              <a:ext cx="1786" cy="82"/>
              <a:chOff x="3408" y="2782"/>
              <a:chExt cx="1920" cy="98"/>
            </a:xfrm>
          </p:grpSpPr>
          <p:sp>
            <p:nvSpPr>
              <p:cNvPr id="19" name="Rectangle 9"/>
              <p:cNvSpPr>
                <a:spLocks noChangeAspect="1" noChangeArrowheads="1"/>
              </p:cNvSpPr>
              <p:nvPr/>
            </p:nvSpPr>
            <p:spPr bwMode="auto">
              <a:xfrm>
                <a:off x="3408" y="2784"/>
                <a:ext cx="1920" cy="96"/>
              </a:xfrm>
              <a:prstGeom prst="rect">
                <a:avLst/>
              </a:prstGeom>
              <a:solidFill>
                <a:srgbClr val="CC99FF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0" name="Rectangle 10"/>
              <p:cNvSpPr>
                <a:spLocks noChangeArrowheads="1"/>
              </p:cNvSpPr>
              <p:nvPr/>
            </p:nvSpPr>
            <p:spPr bwMode="auto">
              <a:xfrm rot="10800000">
                <a:off x="3411" y="2782"/>
                <a:ext cx="933" cy="59"/>
              </a:xfrm>
              <a:prstGeom prst="rect">
                <a:avLst/>
              </a:prstGeom>
              <a:solidFill>
                <a:srgbClr val="00FF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4" name="Rectangle 14"/>
              <p:cNvSpPr>
                <a:spLocks noChangeArrowheads="1"/>
              </p:cNvSpPr>
              <p:nvPr/>
            </p:nvSpPr>
            <p:spPr bwMode="auto">
              <a:xfrm rot="10800000">
                <a:off x="4410" y="2783"/>
                <a:ext cx="918" cy="58"/>
              </a:xfrm>
              <a:prstGeom prst="rect">
                <a:avLst/>
              </a:prstGeom>
              <a:solidFill>
                <a:srgbClr val="00FF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Bell MT" pitchFamily="18" charset="0"/>
                </a:endParaRPr>
              </a:p>
            </p:txBody>
          </p:sp>
        </p:grpSp>
        <p:sp>
          <p:nvSpPr>
            <p:cNvPr id="13" name="AutoShape 18"/>
            <p:cNvSpPr>
              <a:spLocks noChangeAspect="1" noChangeArrowheads="1"/>
            </p:cNvSpPr>
            <p:nvPr/>
          </p:nvSpPr>
          <p:spPr bwMode="auto">
            <a:xfrm>
              <a:off x="941" y="1527"/>
              <a:ext cx="341" cy="249"/>
            </a:xfrm>
            <a:prstGeom prst="triangle">
              <a:avLst>
                <a:gd name="adj" fmla="val 50000"/>
              </a:avLst>
            </a:prstGeom>
            <a:solidFill>
              <a:srgbClr val="FF9900">
                <a:alpha val="45000"/>
              </a:srgbClr>
            </a:solidFill>
            <a:ln w="9525" algn="ctr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4" name="Line 19"/>
            <p:cNvSpPr>
              <a:spLocks noChangeAspect="1" noChangeShapeType="1"/>
            </p:cNvSpPr>
            <p:nvPr/>
          </p:nvSpPr>
          <p:spPr bwMode="auto">
            <a:xfrm>
              <a:off x="2171" y="2122"/>
              <a:ext cx="0" cy="12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5" name="Line 20"/>
            <p:cNvSpPr>
              <a:spLocks noChangeAspect="1" noChangeShapeType="1"/>
            </p:cNvSpPr>
            <p:nvPr/>
          </p:nvSpPr>
          <p:spPr bwMode="auto">
            <a:xfrm flipV="1">
              <a:off x="2171" y="1759"/>
              <a:ext cx="0" cy="12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6" name="Line 21"/>
            <p:cNvSpPr>
              <a:spLocks noChangeAspect="1" noChangeShapeType="1"/>
            </p:cNvSpPr>
            <p:nvPr/>
          </p:nvSpPr>
          <p:spPr bwMode="auto">
            <a:xfrm>
              <a:off x="2171" y="1764"/>
              <a:ext cx="0" cy="34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7" name="AutoShape 22"/>
            <p:cNvSpPr>
              <a:spLocks noChangeAspect="1" noChangeArrowheads="1"/>
            </p:cNvSpPr>
            <p:nvPr/>
          </p:nvSpPr>
          <p:spPr bwMode="auto">
            <a:xfrm rot="10800000">
              <a:off x="636" y="1818"/>
              <a:ext cx="971" cy="454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pattFill prst="pct25">
              <a:fgClr>
                <a:srgbClr val="FF9900">
                  <a:alpha val="45000"/>
                </a:srgbClr>
              </a:fgClr>
              <a:bgClr>
                <a:schemeClr val="bg1">
                  <a:alpha val="45000"/>
                </a:schemeClr>
              </a:bgClr>
            </a:pattFill>
            <a:ln w="9525" algn="ctr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Bell MT" pitchFamily="18" charset="0"/>
              </a:endParaRPr>
            </a:p>
          </p:txBody>
        </p:sp>
        <p:cxnSp>
          <p:nvCxnSpPr>
            <p:cNvPr id="18" name="AutoShape 23"/>
            <p:cNvCxnSpPr>
              <a:cxnSpLocks noChangeAspect="1" noChangeShapeType="1"/>
            </p:cNvCxnSpPr>
            <p:nvPr/>
          </p:nvCxnSpPr>
          <p:spPr bwMode="auto">
            <a:xfrm>
              <a:off x="720" y="1524"/>
              <a:ext cx="1" cy="240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8" name="Text Box 24"/>
          <p:cNvSpPr txBox="1">
            <a:spLocks noChangeArrowheads="1"/>
          </p:cNvSpPr>
          <p:nvPr/>
        </p:nvSpPr>
        <p:spPr bwMode="auto">
          <a:xfrm>
            <a:off x="6494463" y="1909763"/>
            <a:ext cx="660407" cy="334693"/>
          </a:xfrm>
          <a:prstGeom prst="rect">
            <a:avLst/>
          </a:prstGeom>
          <a:noFill/>
          <a:ln w="127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7135" tIns="28568" rIns="57135" bIns="2856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FF0000"/>
                </a:solidFill>
                <a:latin typeface="Bell MT" pitchFamily="18" charset="0"/>
              </a:rPr>
              <a:t>GEM</a:t>
            </a:r>
          </a:p>
        </p:txBody>
      </p:sp>
      <p:sp>
        <p:nvSpPr>
          <p:cNvPr id="29" name="Line 25"/>
          <p:cNvSpPr>
            <a:spLocks noChangeShapeType="1"/>
          </p:cNvSpPr>
          <p:nvPr/>
        </p:nvSpPr>
        <p:spPr bwMode="auto">
          <a:xfrm>
            <a:off x="4584700" y="2028825"/>
            <a:ext cx="0" cy="4295775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latin typeface="Bell MT" pitchFamily="18" charset="0"/>
            </a:endParaRPr>
          </a:p>
        </p:txBody>
      </p:sp>
      <p:grpSp>
        <p:nvGrpSpPr>
          <p:cNvPr id="30" name="Group 26"/>
          <p:cNvGrpSpPr>
            <a:grpSpLocks noChangeAspect="1"/>
          </p:cNvGrpSpPr>
          <p:nvPr/>
        </p:nvGrpSpPr>
        <p:grpSpPr bwMode="auto">
          <a:xfrm>
            <a:off x="850900" y="4346575"/>
            <a:ext cx="3871739" cy="1949452"/>
            <a:chOff x="3256" y="1035"/>
            <a:chExt cx="2632" cy="1326"/>
          </a:xfrm>
        </p:grpSpPr>
        <p:pic>
          <p:nvPicPr>
            <p:cNvPr id="31" name="Picture 27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6" y="1035"/>
              <a:ext cx="1750" cy="1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2" name="AutoShape 28"/>
            <p:cNvCxnSpPr>
              <a:cxnSpLocks noChangeAspect="1" noChangeShapeType="1"/>
            </p:cNvCxnSpPr>
            <p:nvPr/>
          </p:nvCxnSpPr>
          <p:spPr bwMode="auto">
            <a:xfrm>
              <a:off x="5094" y="1638"/>
              <a:ext cx="0" cy="643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3" name="Text Box 29"/>
            <p:cNvSpPr txBox="1">
              <a:spLocks noChangeAspect="1" noChangeArrowheads="1"/>
            </p:cNvSpPr>
            <p:nvPr/>
          </p:nvSpPr>
          <p:spPr bwMode="auto">
            <a:xfrm>
              <a:off x="5086" y="1751"/>
              <a:ext cx="802" cy="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 dirty="0" smtClean="0">
                  <a:solidFill>
                    <a:srgbClr val="FF0000"/>
                  </a:solidFill>
                  <a:latin typeface="Bell MT" pitchFamily="18" charset="0"/>
                </a:rPr>
                <a:t>~100 </a:t>
              </a:r>
              <a:r>
                <a:rPr lang="en-US" sz="1000" dirty="0">
                  <a:solidFill>
                    <a:srgbClr val="FF0000"/>
                  </a:solidFill>
                  <a:latin typeface="Bell MT" pitchFamily="18" charset="0"/>
                </a:rPr>
                <a:t>µm</a:t>
              </a:r>
            </a:p>
            <a:p>
              <a:pPr>
                <a:spcBef>
                  <a:spcPct val="50000"/>
                </a:spcBef>
              </a:pPr>
              <a:r>
                <a:rPr lang="en-US" sz="1000" dirty="0">
                  <a:solidFill>
                    <a:srgbClr val="FF0000"/>
                  </a:solidFill>
                  <a:latin typeface="Bell MT" pitchFamily="18" charset="0"/>
                </a:rPr>
                <a:t>80 kV/cm</a:t>
              </a:r>
            </a:p>
          </p:txBody>
        </p:sp>
        <p:sp>
          <p:nvSpPr>
            <p:cNvPr id="34" name="Rectangle 30"/>
            <p:cNvSpPr>
              <a:spLocks noChangeAspect="1" noChangeArrowheads="1"/>
            </p:cNvSpPr>
            <p:nvPr/>
          </p:nvSpPr>
          <p:spPr bwMode="auto">
            <a:xfrm>
              <a:off x="3256" y="2281"/>
              <a:ext cx="1750" cy="80"/>
            </a:xfrm>
            <a:prstGeom prst="rect">
              <a:avLst/>
            </a:prstGeom>
            <a:solidFill>
              <a:srgbClr val="CC99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36" name="Rectangle 32"/>
            <p:cNvSpPr>
              <a:spLocks noChangeArrowheads="1"/>
            </p:cNvSpPr>
            <p:nvPr/>
          </p:nvSpPr>
          <p:spPr bwMode="auto">
            <a:xfrm rot="10800000">
              <a:off x="4149" y="2279"/>
              <a:ext cx="857" cy="49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37" name="AutoShape 33"/>
            <p:cNvSpPr>
              <a:spLocks noChangeAspect="1" noChangeArrowheads="1"/>
            </p:cNvSpPr>
            <p:nvPr/>
          </p:nvSpPr>
          <p:spPr bwMode="auto">
            <a:xfrm>
              <a:off x="4461" y="1838"/>
              <a:ext cx="223" cy="428"/>
            </a:xfrm>
            <a:prstGeom prst="triangle">
              <a:avLst>
                <a:gd name="adj" fmla="val 52415"/>
              </a:avLst>
            </a:prstGeom>
            <a:solidFill>
              <a:srgbClr val="FF9900">
                <a:alpha val="45000"/>
              </a:srgbClr>
            </a:solidFill>
            <a:ln w="9525" algn="ctr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49" name="Rectangle 32"/>
            <p:cNvSpPr>
              <a:spLocks noChangeArrowheads="1"/>
            </p:cNvSpPr>
            <p:nvPr/>
          </p:nvSpPr>
          <p:spPr bwMode="auto">
            <a:xfrm rot="10800000">
              <a:off x="3266" y="2278"/>
              <a:ext cx="857" cy="49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Bell MT" pitchFamily="18" charset="0"/>
              </a:endParaRPr>
            </a:p>
          </p:txBody>
        </p:sp>
      </p:grpSp>
      <p:sp>
        <p:nvSpPr>
          <p:cNvPr id="38" name="Text Box 34"/>
          <p:cNvSpPr txBox="1">
            <a:spLocks noChangeArrowheads="1"/>
          </p:cNvSpPr>
          <p:nvPr/>
        </p:nvSpPr>
        <p:spPr bwMode="auto">
          <a:xfrm>
            <a:off x="1457325" y="1912938"/>
            <a:ext cx="1285963" cy="334693"/>
          </a:xfrm>
          <a:prstGeom prst="rect">
            <a:avLst/>
          </a:prstGeom>
          <a:noFill/>
          <a:ln w="127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7135" tIns="28568" rIns="57135" bIns="2856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FF0000"/>
                </a:solidFill>
                <a:latin typeface="Bell MT" pitchFamily="18" charset="0"/>
              </a:rPr>
              <a:t>Micromegas</a:t>
            </a:r>
          </a:p>
        </p:txBody>
      </p:sp>
      <p:sp>
        <p:nvSpPr>
          <p:cNvPr id="39" name="Text Box 35"/>
          <p:cNvSpPr txBox="1">
            <a:spLocks noChangeArrowheads="1"/>
          </p:cNvSpPr>
          <p:nvPr/>
        </p:nvSpPr>
        <p:spPr bwMode="auto">
          <a:xfrm>
            <a:off x="726406" y="749302"/>
            <a:ext cx="6399535" cy="33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419" tIns="37137" rIns="71419" bIns="37137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63538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725488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0890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45097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9081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365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8225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2797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700" dirty="0">
                <a:solidFill>
                  <a:srgbClr val="000099"/>
                </a:solidFill>
                <a:latin typeface="Bell MT" pitchFamily="18" charset="0"/>
              </a:rPr>
              <a:t>Technology choice for TPC readout: </a:t>
            </a:r>
            <a:r>
              <a:rPr lang="en-US" sz="1700" b="1" dirty="0">
                <a:solidFill>
                  <a:srgbClr val="0000FF"/>
                </a:solidFill>
                <a:latin typeface="Bell MT" pitchFamily="18" charset="0"/>
              </a:rPr>
              <a:t>M</a:t>
            </a:r>
            <a:r>
              <a:rPr lang="en-US" sz="1700" dirty="0">
                <a:solidFill>
                  <a:srgbClr val="0000FF"/>
                </a:solidFill>
                <a:latin typeface="Bell MT" pitchFamily="18" charset="0"/>
              </a:rPr>
              <a:t>icro </a:t>
            </a:r>
            <a:r>
              <a:rPr lang="en-US" sz="1700" b="1" dirty="0">
                <a:solidFill>
                  <a:srgbClr val="0000FF"/>
                </a:solidFill>
                <a:latin typeface="Bell MT" pitchFamily="18" charset="0"/>
              </a:rPr>
              <a:t>P</a:t>
            </a:r>
            <a:r>
              <a:rPr lang="en-US" sz="1700" dirty="0">
                <a:solidFill>
                  <a:srgbClr val="0000FF"/>
                </a:solidFill>
                <a:latin typeface="Bell MT" pitchFamily="18" charset="0"/>
              </a:rPr>
              <a:t>attern </a:t>
            </a:r>
            <a:r>
              <a:rPr lang="en-US" sz="1700" b="1" dirty="0">
                <a:solidFill>
                  <a:srgbClr val="0000FF"/>
                </a:solidFill>
                <a:latin typeface="Bell MT" pitchFamily="18" charset="0"/>
              </a:rPr>
              <a:t>G</a:t>
            </a:r>
            <a:r>
              <a:rPr lang="en-US" sz="1700" dirty="0">
                <a:solidFill>
                  <a:srgbClr val="0000FF"/>
                </a:solidFill>
                <a:latin typeface="Bell MT" pitchFamily="18" charset="0"/>
              </a:rPr>
              <a:t>aseous </a:t>
            </a:r>
            <a:r>
              <a:rPr lang="en-US" sz="1700" b="1" dirty="0">
                <a:solidFill>
                  <a:srgbClr val="0000FF"/>
                </a:solidFill>
                <a:latin typeface="Bell MT" pitchFamily="18" charset="0"/>
              </a:rPr>
              <a:t>D</a:t>
            </a:r>
            <a:r>
              <a:rPr lang="en-US" sz="1700" dirty="0">
                <a:solidFill>
                  <a:srgbClr val="0000FF"/>
                </a:solidFill>
                <a:latin typeface="Bell MT" pitchFamily="18" charset="0"/>
              </a:rPr>
              <a:t>etector</a:t>
            </a:r>
          </a:p>
        </p:txBody>
      </p:sp>
      <p:sp>
        <p:nvSpPr>
          <p:cNvPr id="40" name="Text Box 36"/>
          <p:cNvSpPr txBox="1">
            <a:spLocks noChangeArrowheads="1"/>
          </p:cNvSpPr>
          <p:nvPr/>
        </p:nvSpPr>
        <p:spPr bwMode="auto">
          <a:xfrm>
            <a:off x="492125" y="1130302"/>
            <a:ext cx="2295525" cy="61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419" tIns="37137" rIns="71419" bIns="37137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63538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725488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0890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45097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9081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365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8225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2797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1400">
                <a:solidFill>
                  <a:srgbClr val="000099"/>
                </a:solidFill>
                <a:latin typeface="Bell MT" pitchFamily="18" charset="0"/>
              </a:rPr>
              <a:t> more robust than wires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400">
                <a:solidFill>
                  <a:srgbClr val="000099"/>
                </a:solidFill>
                <a:latin typeface="Bell MT" pitchFamily="18" charset="0"/>
              </a:rPr>
              <a:t> no E×B effect</a:t>
            </a:r>
          </a:p>
        </p:txBody>
      </p:sp>
      <p:sp>
        <p:nvSpPr>
          <p:cNvPr id="41" name="Text Box 37"/>
          <p:cNvSpPr txBox="1">
            <a:spLocks noChangeArrowheads="1"/>
          </p:cNvSpPr>
          <p:nvPr/>
        </p:nvSpPr>
        <p:spPr bwMode="auto">
          <a:xfrm>
            <a:off x="5516563" y="1128715"/>
            <a:ext cx="2708275" cy="61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419" tIns="37137" rIns="71419" bIns="37137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63538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725488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0890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45097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9081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365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8225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2797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1400">
                <a:solidFill>
                  <a:srgbClr val="000099"/>
                </a:solidFill>
                <a:latin typeface="Bell MT" pitchFamily="18" charset="0"/>
              </a:rPr>
              <a:t> better ageing properties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400">
                <a:solidFill>
                  <a:srgbClr val="000099"/>
                </a:solidFill>
                <a:latin typeface="Bell MT" pitchFamily="18" charset="0"/>
              </a:rPr>
              <a:t> easier to manufacture</a:t>
            </a:r>
          </a:p>
        </p:txBody>
      </p:sp>
      <p:sp>
        <p:nvSpPr>
          <p:cNvPr id="42" name="Text Box 38"/>
          <p:cNvSpPr txBox="1">
            <a:spLocks noChangeArrowheads="1"/>
          </p:cNvSpPr>
          <p:nvPr/>
        </p:nvSpPr>
        <p:spPr bwMode="auto">
          <a:xfrm>
            <a:off x="4089264" y="4189413"/>
            <a:ext cx="997223" cy="321221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419" tIns="37137" rIns="71419" bIns="37137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63538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725488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0890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45097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9081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365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8225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2797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9900"/>
                </a:solidFill>
                <a:latin typeface="Bell MT" pitchFamily="18" charset="0"/>
              </a:rPr>
              <a:t>Avalanche</a:t>
            </a:r>
          </a:p>
        </p:txBody>
      </p:sp>
      <p:sp>
        <p:nvSpPr>
          <p:cNvPr id="43" name="Line 39"/>
          <p:cNvSpPr>
            <a:spLocks noChangeShapeType="1"/>
          </p:cNvSpPr>
          <p:nvPr/>
        </p:nvSpPr>
        <p:spPr bwMode="auto">
          <a:xfrm flipH="1">
            <a:off x="3041650" y="4510088"/>
            <a:ext cx="1001713" cy="1116012"/>
          </a:xfrm>
          <a:prstGeom prst="line">
            <a:avLst/>
          </a:prstGeom>
          <a:noFill/>
          <a:ln w="25400">
            <a:solidFill>
              <a:srgbClr val="FF9900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>
              <a:latin typeface="Bell MT" pitchFamily="18" charset="0"/>
            </a:endParaRPr>
          </a:p>
        </p:txBody>
      </p:sp>
      <p:sp>
        <p:nvSpPr>
          <p:cNvPr id="44" name="Line 40"/>
          <p:cNvSpPr>
            <a:spLocks noChangeShapeType="1"/>
          </p:cNvSpPr>
          <p:nvPr/>
        </p:nvSpPr>
        <p:spPr bwMode="auto">
          <a:xfrm>
            <a:off x="5124450" y="4486275"/>
            <a:ext cx="1201576" cy="610890"/>
          </a:xfrm>
          <a:prstGeom prst="line">
            <a:avLst/>
          </a:prstGeom>
          <a:noFill/>
          <a:ln w="25400">
            <a:solidFill>
              <a:srgbClr val="FF9900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endParaRPr lang="en-US">
              <a:latin typeface="Bell MT" pitchFamily="18" charset="0"/>
            </a:endParaRPr>
          </a:p>
        </p:txBody>
      </p:sp>
      <p:sp>
        <p:nvSpPr>
          <p:cNvPr id="45" name="Text Box 41"/>
          <p:cNvSpPr txBox="1">
            <a:spLocks noChangeArrowheads="1"/>
          </p:cNvSpPr>
          <p:nvPr/>
        </p:nvSpPr>
        <p:spPr bwMode="auto">
          <a:xfrm>
            <a:off x="3067050" y="1139827"/>
            <a:ext cx="270827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419" tIns="37137" rIns="71419" bIns="37137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63538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725488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0890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45097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9081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365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8225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2797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1400">
                <a:solidFill>
                  <a:srgbClr val="000099"/>
                </a:solidFill>
                <a:latin typeface="Bell MT" pitchFamily="18" charset="0"/>
              </a:rPr>
              <a:t> fast signal &amp; high gain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400">
                <a:solidFill>
                  <a:srgbClr val="000099"/>
                </a:solidFill>
                <a:latin typeface="Bell MT" pitchFamily="18" charset="0"/>
              </a:rPr>
              <a:t> low ion backdrift</a:t>
            </a:r>
          </a:p>
        </p:txBody>
      </p:sp>
      <p:sp>
        <p:nvSpPr>
          <p:cNvPr id="46" name="Text Box 42"/>
          <p:cNvSpPr txBox="1">
            <a:spLocks noChangeArrowheads="1"/>
          </p:cNvSpPr>
          <p:nvPr/>
        </p:nvSpPr>
        <p:spPr bwMode="auto">
          <a:xfrm>
            <a:off x="5041900" y="2457450"/>
            <a:ext cx="3703638" cy="1274763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8" tIns="45714" rIns="91428" bIns="45714">
            <a:spAutoFit/>
          </a:bodyPr>
          <a:lstStyle>
            <a:lvl1pPr marL="177800" indent="-1778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1400">
                <a:solidFill>
                  <a:srgbClr val="000099"/>
                </a:solidFill>
                <a:latin typeface="Bell MT" pitchFamily="18" charset="0"/>
              </a:rPr>
              <a:t>Gas Electron Multiplier (F. Sauli, 1997)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400">
                <a:solidFill>
                  <a:srgbClr val="000099"/>
                </a:solidFill>
                <a:latin typeface="Bell MT" pitchFamily="18" charset="0"/>
              </a:rPr>
              <a:t>2 copper foils separated by kapton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400">
                <a:solidFill>
                  <a:srgbClr val="000099"/>
                </a:solidFill>
                <a:latin typeface="Bell MT" pitchFamily="18" charset="0"/>
              </a:rPr>
              <a:t>multiplication takes place in holes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400">
                <a:solidFill>
                  <a:srgbClr val="000099"/>
                </a:solidFill>
                <a:latin typeface="Bell MT" pitchFamily="18" charset="0"/>
              </a:rPr>
              <a:t>use of 2 or 3 stages</a:t>
            </a:r>
          </a:p>
        </p:txBody>
      </p:sp>
      <p:sp>
        <p:nvSpPr>
          <p:cNvPr id="47" name="Text Box 43"/>
          <p:cNvSpPr txBox="1">
            <a:spLocks noChangeArrowheads="1"/>
          </p:cNvSpPr>
          <p:nvPr/>
        </p:nvSpPr>
        <p:spPr bwMode="auto">
          <a:xfrm>
            <a:off x="388938" y="2452688"/>
            <a:ext cx="3797300" cy="1381125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8" tIns="45714" rIns="91428" bIns="45714">
            <a:spAutoFit/>
          </a:bodyPr>
          <a:lstStyle>
            <a:lvl1pPr marL="177800" indent="-1778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1400" dirty="0" err="1">
                <a:solidFill>
                  <a:srgbClr val="000099"/>
                </a:solidFill>
                <a:latin typeface="Bell MT" pitchFamily="18" charset="0"/>
              </a:rPr>
              <a:t>MICROMEsh</a:t>
            </a:r>
            <a:r>
              <a:rPr lang="en-US" sz="1400" dirty="0">
                <a:solidFill>
                  <a:srgbClr val="000099"/>
                </a:solidFill>
                <a:latin typeface="Bell MT" pitchFamily="18" charset="0"/>
              </a:rPr>
              <a:t> </a:t>
            </a:r>
            <a:r>
              <a:rPr lang="en-US" sz="1400" dirty="0" err="1">
                <a:solidFill>
                  <a:srgbClr val="000099"/>
                </a:solidFill>
                <a:latin typeface="Bell MT" pitchFamily="18" charset="0"/>
              </a:rPr>
              <a:t>GAseous</a:t>
            </a:r>
            <a:r>
              <a:rPr lang="en-US" sz="1400" dirty="0">
                <a:solidFill>
                  <a:srgbClr val="000099"/>
                </a:solidFill>
                <a:latin typeface="Bell MT" pitchFamily="18" charset="0"/>
              </a:rPr>
              <a:t> Structure</a:t>
            </a:r>
            <a:br>
              <a:rPr lang="en-US" sz="1400" dirty="0">
                <a:solidFill>
                  <a:srgbClr val="000099"/>
                </a:solidFill>
                <a:latin typeface="Bell MT" pitchFamily="18" charset="0"/>
              </a:rPr>
            </a:br>
            <a:r>
              <a:rPr lang="en-US" sz="1400" dirty="0">
                <a:solidFill>
                  <a:srgbClr val="000099"/>
                </a:solidFill>
                <a:latin typeface="Bell MT" pitchFamily="18" charset="0"/>
              </a:rPr>
              <a:t>(Y. Giomataris </a:t>
            </a:r>
            <a:r>
              <a:rPr lang="en-US" sz="1400" i="1" dirty="0">
                <a:solidFill>
                  <a:srgbClr val="000099"/>
                </a:solidFill>
                <a:latin typeface="Bell MT" pitchFamily="18" charset="0"/>
              </a:rPr>
              <a:t>et al.</a:t>
            </a:r>
            <a:r>
              <a:rPr lang="en-US" sz="1400" dirty="0">
                <a:solidFill>
                  <a:srgbClr val="000099"/>
                </a:solidFill>
                <a:latin typeface="Bell MT" pitchFamily="18" charset="0"/>
              </a:rPr>
              <a:t>, 1996)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400" dirty="0">
                <a:solidFill>
                  <a:srgbClr val="000099"/>
                </a:solidFill>
                <a:latin typeface="Bell MT" pitchFamily="18" charset="0"/>
              </a:rPr>
              <a:t>metallic micromesh (typical pitch 50μm)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400" dirty="0" smtClean="0">
                <a:solidFill>
                  <a:srgbClr val="000099"/>
                </a:solidFill>
                <a:latin typeface="Bell MT" pitchFamily="18" charset="0"/>
              </a:rPr>
              <a:t>supported </a:t>
            </a:r>
            <a:r>
              <a:rPr lang="en-US" sz="1400" dirty="0">
                <a:solidFill>
                  <a:srgbClr val="000099"/>
                </a:solidFill>
                <a:latin typeface="Bell MT" pitchFamily="18" charset="0"/>
              </a:rPr>
              <a:t>by 50μm pillars, multiplication between anode and mesh, high gain</a:t>
            </a:r>
          </a:p>
        </p:txBody>
      </p:sp>
      <p:sp>
        <p:nvSpPr>
          <p:cNvPr id="48" name="Text Box 44"/>
          <p:cNvSpPr txBox="1">
            <a:spLocks noChangeArrowheads="1"/>
          </p:cNvSpPr>
          <p:nvPr/>
        </p:nvSpPr>
        <p:spPr bwMode="auto">
          <a:xfrm>
            <a:off x="5041900" y="2454275"/>
            <a:ext cx="3703638" cy="1274763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8" tIns="45714" rIns="91428" bIns="45714">
            <a:spAutoFit/>
          </a:bodyPr>
          <a:lstStyle>
            <a:lvl1pPr marL="177800" indent="-1778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1400" dirty="0">
                <a:solidFill>
                  <a:srgbClr val="000099"/>
                </a:solidFill>
                <a:latin typeface="Bell MT" pitchFamily="18" charset="0"/>
              </a:rPr>
              <a:t>Gas Electron Multiplier (F. </a:t>
            </a:r>
            <a:r>
              <a:rPr lang="en-US" sz="1400" dirty="0" err="1">
                <a:solidFill>
                  <a:srgbClr val="000099"/>
                </a:solidFill>
                <a:latin typeface="Bell MT" pitchFamily="18" charset="0"/>
              </a:rPr>
              <a:t>Sauli</a:t>
            </a:r>
            <a:r>
              <a:rPr lang="en-US" sz="1400" dirty="0">
                <a:solidFill>
                  <a:srgbClr val="000099"/>
                </a:solidFill>
                <a:latin typeface="Bell MT" pitchFamily="18" charset="0"/>
              </a:rPr>
              <a:t>, 1997)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400" dirty="0">
                <a:solidFill>
                  <a:srgbClr val="000099"/>
                </a:solidFill>
                <a:latin typeface="Bell MT" pitchFamily="18" charset="0"/>
              </a:rPr>
              <a:t>2 copper foils separated by </a:t>
            </a:r>
            <a:r>
              <a:rPr lang="en-US" sz="1400" dirty="0" err="1">
                <a:solidFill>
                  <a:srgbClr val="000099"/>
                </a:solidFill>
                <a:latin typeface="Bell MT" pitchFamily="18" charset="0"/>
              </a:rPr>
              <a:t>kapton</a:t>
            </a:r>
            <a:r>
              <a:rPr lang="en-US" sz="1400" dirty="0">
                <a:solidFill>
                  <a:srgbClr val="000099"/>
                </a:solidFill>
                <a:latin typeface="Bell MT" pitchFamily="18" charset="0"/>
              </a:rPr>
              <a:t>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400" dirty="0">
                <a:solidFill>
                  <a:srgbClr val="000099"/>
                </a:solidFill>
                <a:latin typeface="Bell MT" pitchFamily="18" charset="0"/>
              </a:rPr>
              <a:t>multiplication takes place in holes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400" dirty="0" smtClean="0">
                <a:solidFill>
                  <a:srgbClr val="000099"/>
                </a:solidFill>
                <a:latin typeface="Bell MT" pitchFamily="18" charset="0"/>
              </a:rPr>
              <a:t>2-3 layers needed</a:t>
            </a:r>
            <a:endParaRPr lang="en-US" sz="1400" dirty="0">
              <a:solidFill>
                <a:srgbClr val="000099"/>
              </a:solidFill>
              <a:latin typeface="Bell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34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1720" y="4092480"/>
            <a:ext cx="3611159" cy="23821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15012" y="825500"/>
            <a:ext cx="7772400" cy="4114800"/>
          </a:xfrm>
        </p:spPr>
        <p:txBody>
          <a:bodyPr/>
          <a:lstStyle/>
          <a:p>
            <a:pPr lvl="0"/>
            <a:r>
              <a:rPr lang="en-US" dirty="0"/>
              <a:t>Triple GEM </a:t>
            </a:r>
            <a:r>
              <a:rPr lang="en-US" dirty="0" smtClean="0"/>
              <a:t>stack</a:t>
            </a:r>
          </a:p>
          <a:p>
            <a:pPr marL="0" lvl="0" indent="0">
              <a:buNone/>
            </a:pPr>
            <a:endParaRPr lang="en-US" sz="800" dirty="0"/>
          </a:p>
          <a:p>
            <a:pPr lvl="0"/>
            <a:r>
              <a:rPr lang="en-US" dirty="0"/>
              <a:t>Grid support structure</a:t>
            </a:r>
          </a:p>
          <a:p>
            <a:pPr lvl="0"/>
            <a:endParaRPr lang="en-US" sz="800" dirty="0" smtClean="0"/>
          </a:p>
          <a:p>
            <a:pPr lvl="0"/>
            <a:r>
              <a:rPr lang="en-US" dirty="0" smtClean="0"/>
              <a:t>Top </a:t>
            </a:r>
            <a:r>
              <a:rPr lang="en-US" dirty="0"/>
              <a:t>GEM electrode not </a:t>
            </a:r>
            <a:r>
              <a:rPr lang="en-US" dirty="0" smtClean="0"/>
              <a:t>segmented</a:t>
            </a:r>
            <a:br>
              <a:rPr lang="en-US" dirty="0" smtClean="0"/>
            </a:br>
            <a:r>
              <a:rPr lang="en-US" dirty="0" smtClean="0"/>
              <a:t>Bottom </a:t>
            </a:r>
            <a:r>
              <a:rPr lang="en-US" dirty="0"/>
              <a:t>segmented into 4 sectors</a:t>
            </a:r>
          </a:p>
          <a:p>
            <a:pPr lvl="0"/>
            <a:endParaRPr lang="en-US" sz="800" dirty="0" smtClean="0"/>
          </a:p>
          <a:p>
            <a:pPr lvl="0"/>
            <a:r>
              <a:rPr lang="en-US" dirty="0" smtClean="0"/>
              <a:t>4829 </a:t>
            </a:r>
            <a:r>
              <a:rPr lang="en-US" dirty="0"/>
              <a:t>channels (pad size: </a:t>
            </a:r>
            <a:r>
              <a:rPr lang="en-US" dirty="0" smtClean="0"/>
              <a:t>1.26×5.85 </a:t>
            </a:r>
            <a:r>
              <a:rPr lang="en-US" dirty="0"/>
              <a:t>mm</a:t>
            </a:r>
            <a:r>
              <a:rPr lang="en-US" baseline="30000" dirty="0"/>
              <a:t>2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/>
              <a:t>read out by ALTRO electronics</a:t>
            </a:r>
            <a:endParaRPr lang="en-US" dirty="0"/>
          </a:p>
          <a:p>
            <a:pPr lvl="0"/>
            <a:endParaRPr lang="en-US" sz="800" dirty="0" smtClean="0"/>
          </a:p>
          <a:p>
            <a:pPr lvl="0"/>
            <a:r>
              <a:rPr lang="en-US" dirty="0" smtClean="0"/>
              <a:t>HV </a:t>
            </a:r>
            <a:r>
              <a:rPr lang="en-US" dirty="0"/>
              <a:t>line for each GEM side</a:t>
            </a:r>
          </a:p>
          <a:p>
            <a:pPr lvl="0"/>
            <a:endParaRPr lang="en-US" sz="800" dirty="0" smtClean="0"/>
          </a:p>
          <a:p>
            <a:pPr lvl="0"/>
            <a:r>
              <a:rPr lang="en-US" dirty="0" smtClean="0"/>
              <a:t>Protection </a:t>
            </a:r>
            <a:r>
              <a:rPr lang="en-US" dirty="0"/>
              <a:t>resistors very close to GEM</a:t>
            </a:r>
          </a:p>
          <a:p>
            <a:endParaRPr lang="en-US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DESY GEM: Module Design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tabLst>
                <a:tab pos="806450" algn="l"/>
              </a:tabLst>
              <a:defRPr/>
            </a:pPr>
            <a:r>
              <a:rPr lang="en-US" smtClean="0"/>
              <a:t>	</a:t>
            </a:r>
            <a:fld id="{1DFC05F9-AEAB-4292-9302-8848F52D9489}" type="slidenum">
              <a:rPr lang="en-US" smtClean="0"/>
              <a:pPr algn="ctr">
                <a:tabLst>
                  <a:tab pos="806450" algn="l"/>
                </a:tabLst>
                <a:defRPr/>
              </a:pPr>
              <a:t>7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Large Prototype TPC using Micro-Pattern Gaseous Detectors</a:t>
            </a:r>
            <a:endParaRPr lang="en-US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February 12</a:t>
            </a:r>
            <a:r>
              <a:rPr lang="fr-FR" baseline="30000" smtClean="0"/>
              <a:t>th</a:t>
            </a:r>
            <a:r>
              <a:rPr lang="fr-FR" smtClean="0"/>
              <a:t>, 2013</a:t>
            </a:r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81400" y="3351240"/>
            <a:ext cx="3656160" cy="268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24400" y="920520"/>
            <a:ext cx="3216960" cy="21200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457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098" y="2751866"/>
            <a:ext cx="4153988" cy="380682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93400" y="802416"/>
            <a:ext cx="7772400" cy="4114800"/>
          </a:xfrm>
        </p:spPr>
        <p:txBody>
          <a:bodyPr/>
          <a:lstStyle/>
          <a:p>
            <a:pPr lvl="0"/>
            <a:r>
              <a:rPr lang="en-US" dirty="0"/>
              <a:t>Simulation of electric field at module borders</a:t>
            </a:r>
          </a:p>
          <a:p>
            <a:pPr lvl="0"/>
            <a:endParaRPr lang="en-US" sz="800" dirty="0" smtClean="0"/>
          </a:p>
          <a:p>
            <a:pPr lvl="0"/>
            <a:r>
              <a:rPr lang="en-US" dirty="0" smtClean="0"/>
              <a:t>Using </a:t>
            </a:r>
            <a:r>
              <a:rPr lang="en-US" dirty="0"/>
              <a:t>a field shaping wire improves field </a:t>
            </a:r>
            <a:endParaRPr lang="en-US" dirty="0" smtClean="0"/>
          </a:p>
          <a:p>
            <a:pPr marL="182563" lvl="0" indent="-182563">
              <a:buNone/>
            </a:pPr>
            <a:r>
              <a:rPr lang="en-US" dirty="0" smtClean="0"/>
              <a:t>	homogeneity</a:t>
            </a:r>
            <a:endParaRPr lang="en-US" dirty="0"/>
          </a:p>
          <a:p>
            <a:pPr lvl="0"/>
            <a:endParaRPr lang="en-US" sz="800" dirty="0" smtClean="0"/>
          </a:p>
          <a:p>
            <a:pPr lvl="0"/>
            <a:r>
              <a:rPr lang="en-US" dirty="0" smtClean="0"/>
              <a:t>Better </a:t>
            </a:r>
            <a:r>
              <a:rPr lang="en-US" dirty="0"/>
              <a:t>charge collection efficiency</a:t>
            </a:r>
          </a:p>
          <a:p>
            <a:endParaRPr lang="en-US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19274" y="692272"/>
            <a:ext cx="3106606" cy="1641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4"/>
          <a:stretch/>
        </p:blipFill>
        <p:spPr>
          <a:xfrm>
            <a:off x="5055302" y="2898430"/>
            <a:ext cx="3384000" cy="18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DESY GEM: Simulations of Field Distorsions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tabLst>
                <a:tab pos="806450" algn="l"/>
              </a:tabLst>
              <a:defRPr/>
            </a:pPr>
            <a:r>
              <a:rPr lang="en-US" smtClean="0"/>
              <a:t>	</a:t>
            </a:r>
            <a:fld id="{1DFC05F9-AEAB-4292-9302-8848F52D9489}" type="slidenum">
              <a:rPr lang="en-US" smtClean="0"/>
              <a:pPr algn="ctr">
                <a:tabLst>
                  <a:tab pos="806450" algn="l"/>
                </a:tabLst>
                <a:defRPr/>
              </a:pPr>
              <a:t>8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Large Prototype TPC using Micro-Pattern Gaseous Detectors</a:t>
            </a:r>
            <a:endParaRPr lang="en-US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February 12</a:t>
            </a:r>
            <a:r>
              <a:rPr lang="fr-FR" baseline="30000" smtClean="0"/>
              <a:t>th</a:t>
            </a:r>
            <a:r>
              <a:rPr lang="fr-FR" smtClean="0"/>
              <a:t>, 2013</a:t>
            </a:r>
            <a:endParaRPr lang="en-US" dirty="0"/>
          </a:p>
        </p:txBody>
      </p:sp>
      <p:sp>
        <p:nvSpPr>
          <p:cNvPr id="11" name="ZoneTexte 10"/>
          <p:cNvSpPr txBox="1"/>
          <p:nvPr/>
        </p:nvSpPr>
        <p:spPr>
          <a:xfrm>
            <a:off x="5993082" y="2592390"/>
            <a:ext cx="1719498" cy="323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 i="0" u="none" strike="noStrike" baseline="0" dirty="0" smtClean="0">
                <a:ln>
                  <a:noFill/>
                </a:ln>
                <a:solidFill>
                  <a:srgbClr val="00B050"/>
                </a:solidFill>
                <a:latin typeface="Bell MT" pitchFamily="18" charset="0"/>
                <a:ea typeface="MS Gothic" pitchFamily="2"/>
                <a:cs typeface="Tahoma" pitchFamily="2"/>
              </a:rPr>
              <a:t>Measurements</a:t>
            </a:r>
            <a:endParaRPr lang="en-US" sz="1600" b="1" i="0" u="none" strike="noStrike" baseline="0" dirty="0">
              <a:ln>
                <a:noFill/>
              </a:ln>
              <a:solidFill>
                <a:srgbClr val="00B050"/>
              </a:solidFill>
              <a:latin typeface="Bell MT" pitchFamily="18" charset="0"/>
              <a:ea typeface="MS Gothic" pitchFamily="2"/>
              <a:cs typeface="Tahoma" pitchFamily="2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8"/>
          <a:stretch/>
        </p:blipFill>
        <p:spPr>
          <a:xfrm>
            <a:off x="5128684" y="4704930"/>
            <a:ext cx="3312000" cy="18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oneTexte 11"/>
          <p:cNvSpPr txBox="1"/>
          <p:nvPr/>
        </p:nvSpPr>
        <p:spPr>
          <a:xfrm>
            <a:off x="1547689" y="2592390"/>
            <a:ext cx="1719498" cy="323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 i="0" u="none" strike="noStrike" baseline="0" dirty="0" smtClean="0">
                <a:ln>
                  <a:noFill/>
                </a:ln>
                <a:solidFill>
                  <a:srgbClr val="00B050"/>
                </a:solidFill>
                <a:latin typeface="Bell MT" pitchFamily="18" charset="0"/>
                <a:ea typeface="MS Gothic" pitchFamily="2"/>
                <a:cs typeface="Tahoma" pitchFamily="2"/>
              </a:rPr>
              <a:t>Simulations</a:t>
            </a:r>
            <a:endParaRPr lang="en-US" sz="1600" b="1" i="0" u="none" strike="noStrike" baseline="0" dirty="0">
              <a:ln>
                <a:noFill/>
              </a:ln>
              <a:solidFill>
                <a:srgbClr val="00B050"/>
              </a:solidFill>
              <a:latin typeface="Bell MT" pitchFamily="18" charset="0"/>
              <a:ea typeface="MS Gothic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16031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Without magnetic </a:t>
            </a:r>
            <a:r>
              <a:rPr lang="en-US" dirty="0" smtClean="0"/>
              <a:t>field using a single module</a:t>
            </a:r>
          </a:p>
          <a:p>
            <a:pPr lvl="0"/>
            <a:endParaRPr lang="en-US" sz="800" dirty="0"/>
          </a:p>
          <a:p>
            <a:pPr lvl="0"/>
            <a:r>
              <a:rPr lang="en-US" dirty="0"/>
              <a:t>1 module data from </a:t>
            </a:r>
            <a:r>
              <a:rPr lang="en-US" dirty="0" smtClean="0"/>
              <a:t>2011 in 5 </a:t>
            </a:r>
            <a:r>
              <a:rPr lang="en-US" dirty="0" err="1" smtClean="0"/>
              <a:t>GeV</a:t>
            </a:r>
            <a:r>
              <a:rPr lang="en-US" dirty="0" smtClean="0"/>
              <a:t> electron beam</a:t>
            </a:r>
            <a:endParaRPr lang="en-US" dirty="0"/>
          </a:p>
          <a:p>
            <a:endParaRPr lang="en-US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DESY GEM: Single Point </a:t>
            </a:r>
            <a:r>
              <a:rPr lang="fr-FR" dirty="0" err="1"/>
              <a:t>R</a:t>
            </a:r>
            <a:r>
              <a:rPr lang="fr-FR" dirty="0" err="1" smtClean="0"/>
              <a:t>esolution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tabLst>
                <a:tab pos="806450" algn="l"/>
              </a:tabLst>
              <a:defRPr/>
            </a:pPr>
            <a:r>
              <a:rPr lang="en-US" smtClean="0"/>
              <a:t>	</a:t>
            </a:r>
            <a:fld id="{1DFC05F9-AEAB-4292-9302-8848F52D9489}" type="slidenum">
              <a:rPr lang="en-US" smtClean="0"/>
              <a:pPr algn="ctr">
                <a:tabLst>
                  <a:tab pos="806450" algn="l"/>
                </a:tabLst>
                <a:defRPr/>
              </a:pPr>
              <a:t>9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Large Prototype TPC using Micro-Pattern Gaseous Detectors</a:t>
            </a:r>
            <a:endParaRPr lang="en-US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February 12</a:t>
            </a:r>
            <a:r>
              <a:rPr lang="fr-FR" baseline="30000" smtClean="0"/>
              <a:t>th</a:t>
            </a:r>
            <a:r>
              <a:rPr lang="fr-FR" smtClean="0"/>
              <a:t>, 2013</a:t>
            </a:r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505098" y="2013118"/>
            <a:ext cx="1882061" cy="438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58118" y="2208600"/>
            <a:ext cx="5915135" cy="39249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673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Arial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49651</TotalTime>
  <Words>1200</Words>
  <Application>Microsoft Office PowerPoint</Application>
  <PresentationFormat>Affichage à l'écran (4:3)</PresentationFormat>
  <Paragraphs>349</Paragraphs>
  <Slides>22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3" baseType="lpstr">
      <vt:lpstr>Modèle par défaut</vt:lpstr>
      <vt:lpstr>Présentation PowerPoint</vt:lpstr>
      <vt:lpstr>Overview</vt:lpstr>
      <vt:lpstr>Introduction: Physics Case at ILC</vt:lpstr>
      <vt:lpstr>Time Projection Chamber for ILD </vt:lpstr>
      <vt:lpstr>Large Prototype TPC for ILC</vt:lpstr>
      <vt:lpstr>Micro-Pattern Gaseous Detectors: Micromegas &amp; GEM</vt:lpstr>
      <vt:lpstr>DESY GEM: Module Design</vt:lpstr>
      <vt:lpstr>DESY GEM: Simulations of Field Distorsions</vt:lpstr>
      <vt:lpstr>DESY GEM: Single Point Resolution</vt:lpstr>
      <vt:lpstr>Resistive Micromegas: Module Design</vt:lpstr>
      <vt:lpstr>Resistive Micromegas: spread charge technology</vt:lpstr>
      <vt:lpstr>Resistive Micromegas: 7-Module Beam Tests</vt:lpstr>
      <vt:lpstr>Resistive Micromegas: ILC Software analysis</vt:lpstr>
      <vt:lpstr>Resistive Micromegas: Time Zero and Drift Velocity</vt:lpstr>
      <vt:lpstr>Resistive Micromegas: Space resolution studies</vt:lpstr>
      <vt:lpstr>Resistive Micromegas: Alignment</vt:lpstr>
      <vt:lpstr>Resistive Micromegas: Field Distorsions</vt:lpstr>
      <vt:lpstr>Summary</vt:lpstr>
      <vt:lpstr>Thank you</vt:lpstr>
      <vt:lpstr>Backup slides</vt:lpstr>
      <vt:lpstr>Pad Response Function PRF</vt:lpstr>
      <vt:lpstr>Old PRF – Ratio of two symmetric quartics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Beam test of the Micromegas ILC-TPC Large Prototype</dc:title>
  <dc:subject>MPGD2009</dc:subject>
  <dc:creator>David Attié</dc:creator>
  <cp:lastModifiedBy>ATTIE David</cp:lastModifiedBy>
  <cp:revision>3252</cp:revision>
  <dcterms:created xsi:type="dcterms:W3CDTF">1601-01-01T00:00:00Z</dcterms:created>
  <dcterms:modified xsi:type="dcterms:W3CDTF">2013-02-12T13:47:10Z</dcterms:modified>
</cp:coreProperties>
</file>