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1"/>
  </p:notesMasterIdLst>
  <p:sldIdLst>
    <p:sldId id="256" r:id="rId2"/>
    <p:sldId id="268" r:id="rId3"/>
    <p:sldId id="258" r:id="rId4"/>
    <p:sldId id="264" r:id="rId5"/>
    <p:sldId id="265" r:id="rId6"/>
    <p:sldId id="266" r:id="rId7"/>
    <p:sldId id="262" r:id="rId8"/>
    <p:sldId id="260" r:id="rId9"/>
    <p:sldId id="259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A3B42-F528-4FAB-948C-4D0E2DB11D5D}" type="datetimeFigureOut">
              <a:rPr lang="en-US" smtClean="0"/>
              <a:t>3/26/2013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1B61E3-7904-420C-871A-87210B4312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240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B61E3-7904-420C-871A-87210B4312F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220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1B61E3-7904-420C-871A-87210B4312F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263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3/26/2013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W.Wang-LCTPC Analysis Meeting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46304" y="6453336"/>
            <a:ext cx="249232" cy="214164"/>
          </a:xfrm>
        </p:spPr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1F0A3CBD-229B-464A-A920-71AC219A027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W.Wang-LCTPC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3CBD-229B-464A-A920-71AC219A02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W.Wang-LCTPC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3CBD-229B-464A-A920-71AC219A02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Espace réservé du contenu 2"/>
          <p:cNvSpPr>
            <a:spLocks noGrp="1"/>
          </p:cNvSpPr>
          <p:nvPr>
            <p:ph idx="1"/>
          </p:nvPr>
        </p:nvSpPr>
        <p:spPr>
          <a:xfrm>
            <a:off x="685800" y="825500"/>
            <a:ext cx="7772400" cy="41148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505098" y="-8792"/>
            <a:ext cx="8556352" cy="432000"/>
          </a:xfrm>
          <a:prstGeom prst="rect">
            <a:avLst/>
          </a:prstGeom>
          <a:effectLst>
            <a:outerShdw blurRad="63500" sx="184000" sy="184000" algn="ctr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 sz="2000">
                <a:solidFill>
                  <a:srgbClr val="E60000"/>
                </a:solidFill>
                <a:effectLst>
                  <a:outerShdw blurRad="127000" dist="25400" dir="2700000" algn="tl" rotWithShape="0">
                    <a:srgbClr val="C00000">
                      <a:alpha val="50000"/>
                    </a:srgbClr>
                  </a:outerShdw>
                </a:effectLst>
                <a:latin typeface="Bookman Old Style" pitchFamily="18" charset="0"/>
              </a:defRPr>
            </a:lvl1pPr>
          </a:lstStyle>
          <a:p>
            <a:r>
              <a:rPr lang="fr-FR" dirty="0" smtClean="0"/>
              <a:t>Cliquez pour modifier le style du titre</a:t>
            </a:r>
            <a:endParaRPr lang="fr-FR" dirty="0"/>
          </a:p>
        </p:txBody>
      </p:sp>
      <p:sp>
        <p:nvSpPr>
          <p:cNvPr id="18" name="Rectangle 11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636170" y="6634256"/>
            <a:ext cx="1440000" cy="179388"/>
          </a:xfrm>
          <a:prstGeom prst="rect">
            <a:avLst/>
          </a:prstGeom>
        </p:spPr>
        <p:txBody>
          <a:bodyPr anchor="ctr"/>
          <a:lstStyle>
            <a:lvl1pPr algn="r" defTabSz="1076325">
              <a:tabLst/>
              <a:defRPr sz="1050">
                <a:solidFill>
                  <a:srgbClr val="253971"/>
                </a:solidFill>
                <a:latin typeface="Bookman Old Style" pitchFamily="18" charset="0"/>
                <a:cs typeface="+mn-cs"/>
              </a:defRPr>
            </a:lvl1pPr>
          </a:lstStyle>
          <a:p>
            <a:pPr algn="ctr">
              <a:tabLst>
                <a:tab pos="806450" algn="l"/>
              </a:tabLst>
              <a:defRPr/>
            </a:pPr>
            <a:r>
              <a:rPr lang="en-US" dirty="0" smtClean="0"/>
              <a:t>	</a:t>
            </a:r>
            <a:fld id="{1DFC05F9-AEAB-4292-9302-8848F52D9489}" type="slidenum">
              <a:rPr lang="en-US" smtClean="0"/>
              <a:pPr algn="ctr">
                <a:tabLst>
                  <a:tab pos="806450" algn="l"/>
                </a:tabLst>
                <a:defRPr/>
              </a:pPr>
              <a:t>‹#›</a:t>
            </a:fld>
            <a:endParaRPr lang="en-US" dirty="0"/>
          </a:p>
        </p:txBody>
      </p:sp>
      <p:sp>
        <p:nvSpPr>
          <p:cNvPr id="19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1560674" y="6634256"/>
            <a:ext cx="6183601" cy="179388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rgbClr val="253971"/>
                </a:solidFill>
                <a:latin typeface="Bookman Old Style" pitchFamily="18" charset="0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W.Wang-LCTPC Analysis Meeting</a:t>
            </a:r>
            <a:endParaRPr lang="en-US" dirty="0"/>
          </a:p>
        </p:txBody>
      </p:sp>
      <p:sp>
        <p:nvSpPr>
          <p:cNvPr id="20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85725" y="6634256"/>
            <a:ext cx="1581710" cy="179388"/>
          </a:xfrm>
          <a:prstGeom prst="rect">
            <a:avLst/>
          </a:prstGeom>
        </p:spPr>
        <p:txBody>
          <a:bodyPr anchor="ctr"/>
          <a:lstStyle>
            <a:lvl1pPr algn="ctr">
              <a:defRPr sz="1050">
                <a:solidFill>
                  <a:srgbClr val="253971"/>
                </a:solidFill>
                <a:latin typeface="Bookman Old Style" pitchFamily="18" charset="0"/>
                <a:cs typeface="+mn-cs"/>
              </a:defRPr>
            </a:lvl1pPr>
          </a:lstStyle>
          <a:p>
            <a:pPr>
              <a:defRPr/>
            </a:pPr>
            <a:r>
              <a:rPr lang="fr-FR" smtClean="0"/>
              <a:t>3/26/2013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2100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W.Wang-LCTPC Analysis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453336"/>
            <a:ext cx="249232" cy="214164"/>
          </a:xfrm>
        </p:spPr>
        <p:txBody>
          <a:bodyPr/>
          <a:lstStyle/>
          <a:p>
            <a:fld id="{1F0A3CBD-229B-464A-A920-71AC219A02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3/26/2013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smtClean="0"/>
              <a:t>W.Wang-LCTPC Analysis Meeting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0A3CBD-229B-464A-A920-71AC219A02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W.Wang-LCTPC Analysis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3CBD-229B-464A-A920-71AC219A027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3/26/2013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W.Wang-LCTPC Analysis Meeting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3CBD-229B-464A-A920-71AC219A02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3/26/2013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W.Wang-LCTPC Analysis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3CBD-229B-464A-A920-71AC219A02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3/26/2013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W.Wang-LCTPC Analysis Meeting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3CBD-229B-464A-A920-71AC219A02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W.Wang-LCTPC Analysis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3CBD-229B-464A-A920-71AC219A02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3/26/2013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smtClean="0"/>
              <a:t>W.Wang-LCTPC Analysis Meeting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1F0A3CBD-229B-464A-A920-71AC219A027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3/26/2013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W.Wang-LCTPC Analysis Meeting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1F0A3CBD-229B-464A-A920-71AC219A027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3/26/2013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3CBD-229B-464A-A920-71AC219A0275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Micromegas</a:t>
            </a:r>
            <a:r>
              <a:rPr lang="en-US" dirty="0"/>
              <a:t> </a:t>
            </a:r>
            <a:r>
              <a:rPr lang="en-US" dirty="0" smtClean="0"/>
              <a:t>Analysis 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W.Wang-LCTPC Analysis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40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PROJETS\TPC\MEETINGS\2013\130211-15_VCI2013_Vienna\Nicholi\Time_Zero_Plot2.gif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088" y="723259"/>
            <a:ext cx="7498772" cy="3852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11567769"/>
              </p:ext>
            </p:extLst>
          </p:nvPr>
        </p:nvGraphicFramePr>
        <p:xfrm>
          <a:off x="1547664" y="4514514"/>
          <a:ext cx="5181600" cy="201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3589"/>
                <a:gridCol w="1427211"/>
                <a:gridCol w="1295400"/>
                <a:gridCol w="1295400"/>
              </a:tblGrid>
              <a:tr h="0">
                <a:tc rowSpan="2">
                  <a:txBody>
                    <a:bodyPr/>
                    <a:lstStyle/>
                    <a:p>
                      <a:pPr algn="ctr"/>
                      <a:r>
                        <a:rPr lang="fr-FR" sz="1600" dirty="0" err="1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B</a:t>
                      </a:r>
                      <a:r>
                        <a:rPr lang="fr-FR" sz="1600" baseline="-25000" dirty="0" err="1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field</a:t>
                      </a:r>
                      <a:r>
                        <a:rPr lang="fr-FR" sz="1600" baseline="0" dirty="0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 </a:t>
                      </a:r>
                      <a:r>
                        <a:rPr lang="fr-FR" sz="1600" dirty="0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(T)</a:t>
                      </a:r>
                      <a:endParaRPr lang="en-US" sz="1600" dirty="0">
                        <a:solidFill>
                          <a:srgbClr val="000099"/>
                        </a:solidFill>
                        <a:latin typeface="Bell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err="1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E</a:t>
                      </a:r>
                      <a:r>
                        <a:rPr lang="fr-FR" sz="1600" baseline="-25000" dirty="0" err="1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drift</a:t>
                      </a:r>
                      <a:r>
                        <a:rPr lang="fr-FR" sz="1600" baseline="0" dirty="0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 (V/cm)</a:t>
                      </a:r>
                      <a:endParaRPr lang="en-US" sz="1600" dirty="0" smtClean="0">
                        <a:solidFill>
                          <a:srgbClr val="000099"/>
                        </a:solidFill>
                        <a:latin typeface="Bell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Drift</a:t>
                      </a:r>
                      <a:r>
                        <a:rPr lang="fr-FR" sz="1600" baseline="0" dirty="0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 </a:t>
                      </a:r>
                      <a:r>
                        <a:rPr lang="fr-FR" sz="1600" baseline="0" dirty="0" err="1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Velocity</a:t>
                      </a:r>
                      <a:r>
                        <a:rPr lang="fr-FR" sz="1600" baseline="0" dirty="0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 (cm/</a:t>
                      </a:r>
                      <a:r>
                        <a:rPr lang="fr-FR" sz="1600" baseline="0" dirty="0" smtClean="0">
                          <a:solidFill>
                            <a:srgbClr val="000099"/>
                          </a:solidFill>
                          <a:latin typeface="Bell MT" pitchFamily="18" charset="0"/>
                          <a:sym typeface="Symbol"/>
                        </a:rPr>
                        <a:t>s)</a:t>
                      </a:r>
                      <a:endParaRPr lang="en-US" sz="1600" dirty="0">
                        <a:solidFill>
                          <a:srgbClr val="000099"/>
                        </a:solidFill>
                        <a:latin typeface="Bell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Bell MT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45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Measured</a:t>
                      </a:r>
                      <a:endParaRPr lang="en-US" sz="1600" dirty="0">
                        <a:solidFill>
                          <a:srgbClr val="000099"/>
                        </a:solidFill>
                        <a:latin typeface="Bell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err="1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Simulated</a:t>
                      </a:r>
                      <a:endParaRPr lang="en-US" sz="1600" dirty="0">
                        <a:solidFill>
                          <a:srgbClr val="000099"/>
                        </a:solidFill>
                        <a:latin typeface="Bell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492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1</a:t>
                      </a:r>
                      <a:endParaRPr lang="en-US" sz="1600" dirty="0">
                        <a:solidFill>
                          <a:srgbClr val="000099"/>
                        </a:solidFill>
                        <a:latin typeface="Bell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230</a:t>
                      </a:r>
                      <a:endParaRPr lang="en-US" sz="1600" dirty="0">
                        <a:solidFill>
                          <a:srgbClr val="000099"/>
                        </a:solidFill>
                        <a:latin typeface="Bell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7.50±0.07</a:t>
                      </a:r>
                      <a:endParaRPr lang="en-US" sz="1600" dirty="0">
                        <a:solidFill>
                          <a:srgbClr val="000099"/>
                        </a:solidFill>
                        <a:latin typeface="Bell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7,6</a:t>
                      </a:r>
                      <a:endParaRPr lang="en-US" sz="1600" dirty="0">
                        <a:solidFill>
                          <a:srgbClr val="000099"/>
                        </a:solidFill>
                        <a:latin typeface="Bell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492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1</a:t>
                      </a:r>
                      <a:endParaRPr lang="en-US" sz="1600" dirty="0">
                        <a:solidFill>
                          <a:srgbClr val="000099"/>
                        </a:solidFill>
                        <a:latin typeface="Bell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140</a:t>
                      </a:r>
                      <a:endParaRPr lang="en-US" sz="1600" dirty="0">
                        <a:solidFill>
                          <a:srgbClr val="000099"/>
                        </a:solidFill>
                        <a:latin typeface="Bell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5.83±0.03</a:t>
                      </a:r>
                      <a:endParaRPr lang="en-US" sz="1600" dirty="0">
                        <a:solidFill>
                          <a:srgbClr val="000099"/>
                        </a:solidFill>
                        <a:latin typeface="Bell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5,91</a:t>
                      </a:r>
                      <a:endParaRPr lang="en-US" sz="1600" dirty="0">
                        <a:solidFill>
                          <a:srgbClr val="000099"/>
                        </a:solidFill>
                        <a:latin typeface="Bell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492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0</a:t>
                      </a:r>
                      <a:endParaRPr lang="en-US" sz="1600" dirty="0">
                        <a:solidFill>
                          <a:srgbClr val="000099"/>
                        </a:solidFill>
                        <a:latin typeface="Bell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230</a:t>
                      </a:r>
                      <a:endParaRPr lang="en-US" sz="1600" dirty="0">
                        <a:solidFill>
                          <a:srgbClr val="000099"/>
                        </a:solidFill>
                        <a:latin typeface="Bell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7.63±0.04</a:t>
                      </a:r>
                      <a:endParaRPr lang="en-US" sz="1600" dirty="0">
                        <a:solidFill>
                          <a:srgbClr val="000099"/>
                        </a:solidFill>
                        <a:latin typeface="Bell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7,6</a:t>
                      </a:r>
                      <a:endParaRPr lang="en-US" sz="1600" dirty="0">
                        <a:solidFill>
                          <a:srgbClr val="000099"/>
                        </a:solidFill>
                        <a:latin typeface="Bell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88492"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0</a:t>
                      </a:r>
                      <a:endParaRPr lang="en-US" sz="1600" dirty="0">
                        <a:solidFill>
                          <a:srgbClr val="000099"/>
                        </a:solidFill>
                        <a:latin typeface="Bell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140</a:t>
                      </a:r>
                      <a:endParaRPr lang="en-US" sz="1600" dirty="0">
                        <a:solidFill>
                          <a:srgbClr val="000099"/>
                        </a:solidFill>
                        <a:latin typeface="Bell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5.94±0.04</a:t>
                      </a:r>
                      <a:endParaRPr lang="en-US" sz="1600" dirty="0">
                        <a:solidFill>
                          <a:srgbClr val="000099"/>
                        </a:solidFill>
                        <a:latin typeface="Bell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dirty="0" smtClean="0">
                          <a:solidFill>
                            <a:srgbClr val="000099"/>
                          </a:solidFill>
                          <a:latin typeface="Bell MT" pitchFamily="18" charset="0"/>
                        </a:rPr>
                        <a:t>5,91</a:t>
                      </a:r>
                      <a:endParaRPr lang="en-US" sz="1600" dirty="0">
                        <a:solidFill>
                          <a:srgbClr val="000099"/>
                        </a:solidFill>
                        <a:latin typeface="Bell MT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7504" y="190381"/>
            <a:ext cx="8928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Drift Velocity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020272" y="5197189"/>
            <a:ext cx="1999913" cy="646331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David </a:t>
            </a:r>
            <a:r>
              <a:rPr lang="en-US" dirty="0" err="1" smtClean="0"/>
              <a:t>Attie</a:t>
            </a:r>
            <a:r>
              <a:rPr lang="en-US" dirty="0" smtClean="0"/>
              <a:t> VCI talk (Feb 2013)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3/26/2013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W.Wang-LCTPC Analysis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algn="ctr">
              <a:tabLst>
                <a:tab pos="806450" algn="l"/>
              </a:tabLst>
              <a:defRPr/>
            </a:pPr>
            <a:r>
              <a:rPr lang="en-US" smtClean="0"/>
              <a:t>	</a:t>
            </a:r>
            <a:fld id="{1DFC05F9-AEAB-4292-9302-8848F52D9489}" type="slidenum">
              <a:rPr lang="en-US" smtClean="0"/>
              <a:pPr algn="ctr">
                <a:tabLst>
                  <a:tab pos="806450" algn="l"/>
                </a:tabLst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3/26/2013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3CBD-229B-464A-A920-71AC219A0275}" type="slidenum">
              <a:rPr lang="en-US" smtClean="0"/>
              <a:t>3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695"/>
          <a:stretch/>
        </p:blipFill>
        <p:spPr bwMode="auto">
          <a:xfrm>
            <a:off x="4334094" y="1124744"/>
            <a:ext cx="4421979" cy="3218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107504" y="116632"/>
            <a:ext cx="8928992" cy="843190"/>
            <a:chOff x="107504" y="116632"/>
            <a:chExt cx="8928992" cy="843190"/>
          </a:xfrm>
        </p:grpSpPr>
        <p:sp>
          <p:nvSpPr>
            <p:cNvPr id="8" name="Rounded Rectangle 7"/>
            <p:cNvSpPr/>
            <p:nvPr/>
          </p:nvSpPr>
          <p:spPr>
            <a:xfrm>
              <a:off x="107504" y="116632"/>
              <a:ext cx="8928992" cy="792088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7504" y="190381"/>
              <a:ext cx="89289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/>
                <a:t>Drift </a:t>
              </a:r>
              <a:r>
                <a:rPr lang="en-US" sz="4400" b="1" dirty="0" smtClean="0"/>
                <a:t>Velocity</a:t>
              </a:r>
              <a:endParaRPr lang="en-US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170466"/>
            <a:ext cx="3888432" cy="31265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436096" y="4573745"/>
            <a:ext cx="316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2013  </a:t>
            </a:r>
          </a:p>
          <a:p>
            <a:r>
              <a:rPr lang="en-US" dirty="0" smtClean="0"/>
              <a:t>B=1T  T=16,5</a:t>
            </a:r>
            <a:r>
              <a:rPr lang="en-US" baseline="30000" dirty="0" smtClean="0"/>
              <a:t>o</a:t>
            </a:r>
            <a:r>
              <a:rPr lang="en-US" dirty="0" smtClean="0"/>
              <a:t>C H2O:99ppm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971600" y="4573746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2009  </a:t>
            </a:r>
          </a:p>
          <a:p>
            <a:r>
              <a:rPr lang="en-US" dirty="0" smtClean="0"/>
              <a:t>B=0T  T=19</a:t>
            </a:r>
            <a:r>
              <a:rPr lang="en-US" baseline="30000" dirty="0" smtClean="0"/>
              <a:t>o</a:t>
            </a:r>
            <a:r>
              <a:rPr lang="en-US" dirty="0" smtClean="0"/>
              <a:t>C H2O:35ppm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07704" y="5517232"/>
            <a:ext cx="66967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270V/cm:   7.947 cm/</a:t>
            </a:r>
            <a:r>
              <a:rPr lang="en-US" dirty="0" smtClean="0">
                <a:sym typeface="Symbol"/>
              </a:rPr>
              <a:t>s</a:t>
            </a:r>
            <a:r>
              <a:rPr lang="en-US" dirty="0" smtClean="0"/>
              <a:t>(2009 Meas.)</a:t>
            </a:r>
          </a:p>
          <a:p>
            <a:r>
              <a:rPr lang="en-US" dirty="0" smtClean="0"/>
              <a:t>                     7.725cm</a:t>
            </a:r>
            <a:r>
              <a:rPr lang="en-US" dirty="0"/>
              <a:t>/</a:t>
            </a:r>
            <a:r>
              <a:rPr lang="en-US" dirty="0">
                <a:sym typeface="Symbol"/>
              </a:rPr>
              <a:t></a:t>
            </a:r>
            <a:r>
              <a:rPr lang="en-US" dirty="0" smtClean="0">
                <a:sym typeface="Symbol"/>
              </a:rPr>
              <a:t>s</a:t>
            </a:r>
            <a:r>
              <a:rPr lang="en-US" dirty="0" smtClean="0"/>
              <a:t>(2013 Meas.)</a:t>
            </a:r>
            <a:r>
              <a:rPr lang="en-US" dirty="0"/>
              <a:t> </a:t>
            </a:r>
            <a:r>
              <a:rPr lang="en-US" dirty="0" smtClean="0"/>
              <a:t>           7.817cm</a:t>
            </a:r>
            <a:r>
              <a:rPr lang="en-US" dirty="0"/>
              <a:t>/</a:t>
            </a:r>
            <a:r>
              <a:rPr lang="en-US" dirty="0">
                <a:sym typeface="Symbol"/>
              </a:rPr>
              <a:t></a:t>
            </a:r>
            <a:r>
              <a:rPr lang="en-US" dirty="0" smtClean="0">
                <a:sym typeface="Symbol"/>
              </a:rPr>
              <a:t>s</a:t>
            </a:r>
            <a:r>
              <a:rPr lang="en-US" dirty="0" smtClean="0"/>
              <a:t>(</a:t>
            </a:r>
            <a:r>
              <a:rPr lang="en-US" dirty="0" err="1" smtClean="0"/>
              <a:t>Sim</a:t>
            </a:r>
            <a:r>
              <a:rPr lang="en-US" dirty="0" smtClean="0"/>
              <a:t>.)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835696" y="5373216"/>
            <a:ext cx="6192688" cy="936104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W.Wang-LCTPC Analysis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625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3/26/2013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3CBD-229B-464A-A920-71AC219A0275}" type="slidenum">
              <a:rPr lang="en-US" smtClean="0"/>
              <a:t>4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107504" y="116632"/>
            <a:ext cx="8928992" cy="843190"/>
            <a:chOff x="107504" y="116632"/>
            <a:chExt cx="8928992" cy="843190"/>
          </a:xfrm>
        </p:grpSpPr>
        <p:sp>
          <p:nvSpPr>
            <p:cNvPr id="7" name="Rounded Rectangle 6"/>
            <p:cNvSpPr/>
            <p:nvPr/>
          </p:nvSpPr>
          <p:spPr>
            <a:xfrm>
              <a:off x="107504" y="116632"/>
              <a:ext cx="8928992" cy="792088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7504" y="190381"/>
              <a:ext cx="89289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>
                  <a:cs typeface="Times New Roman" pitchFamily="18" charset="0"/>
                </a:rPr>
                <a:t>PRF</a:t>
              </a:r>
            </a:p>
          </p:txBody>
        </p: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136636"/>
            <a:ext cx="4240362" cy="23595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284719" y="1338783"/>
                <a:ext cx="4363227" cy="9201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𝑃𝑅𝐹</m:t>
                      </m:r>
                      <m:r>
                        <a:rPr lang="en-GB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GB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GB" b="0" i="1" smtClean="0">
                              <a:latin typeface="Cambria Math"/>
                            </a:rPr>
                            <m:t>1+</m:t>
                          </m:r>
                          <m:f>
                            <m:f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4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𝑎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den>
                      </m:f>
                      <m:sSup>
                        <m:sSupPr>
                          <m:ctrlPr>
                            <a:rPr lang="en-GB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b="0" i="1" smtClean="0">
                              <a:latin typeface="Cambria Math"/>
                            </a:rPr>
                            <m:t>𝑒</m:t>
                          </m:r>
                        </m:e>
                        <m:sup>
                          <m:f>
                            <m:fPr>
                              <m:ctrlPr>
                                <a:rPr lang="en-GB" b="0" i="1" smtClean="0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GB" b="0" i="1" smtClean="0">
                                  <a:latin typeface="Cambria Math"/>
                                </a:rPr>
                                <m:t>−4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𝑙𝑛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2(1−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𝑎</m:t>
                              </m:r>
                              <m:r>
                                <a:rPr lang="en-GB" b="0" i="1" smtClean="0">
                                  <a:latin typeface="Cambria Math"/>
                                </a:rPr>
                                <m:t>)</m:t>
                              </m:r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num>
                            <m:den>
                              <m:sSup>
                                <m:sSupPr>
                                  <m:ctrlPr>
                                    <a:rPr lang="en-GB" b="0" i="1" smtClean="0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𝑏</m:t>
                                  </m:r>
                                </m:e>
                                <m:sup>
                                  <m:r>
                                    <a:rPr lang="en-GB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84719" y="1338783"/>
                <a:ext cx="4363227" cy="920124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002" y="3496215"/>
            <a:ext cx="4315880" cy="2401602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375" y="3501008"/>
            <a:ext cx="3951571" cy="2510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Straight Arrow Connector 4"/>
          <p:cNvCxnSpPr/>
          <p:nvPr/>
        </p:nvCxnSpPr>
        <p:spPr>
          <a:xfrm flipH="1" flipV="1">
            <a:off x="899592" y="3284984"/>
            <a:ext cx="864096" cy="165618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1259632" y="3135571"/>
            <a:ext cx="2160240" cy="180559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724720" y="2492896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 a=1, b is the FWHM of a </a:t>
            </a:r>
            <a:r>
              <a:rPr lang="en-US" dirty="0" err="1" smtClean="0"/>
              <a:t>Lorentzian</a:t>
            </a:r>
            <a:endParaRPr lang="en-US" dirty="0" smtClean="0"/>
          </a:p>
          <a:p>
            <a:r>
              <a:rPr lang="en-US" dirty="0" smtClean="0"/>
              <a:t>For a=0, b is the FWHM of a Gaussian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43608" y="6011194"/>
            <a:ext cx="2664296" cy="370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B=1T</a:t>
            </a:r>
            <a:endParaRPr lang="en-US" dirty="0"/>
          </a:p>
        </p:txBody>
      </p:sp>
      <p:sp>
        <p:nvSpPr>
          <p:cNvPr id="21" name="Double Bracket 20"/>
          <p:cNvSpPr/>
          <p:nvPr/>
        </p:nvSpPr>
        <p:spPr>
          <a:xfrm>
            <a:off x="4634480" y="2564904"/>
            <a:ext cx="3663704" cy="504057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W.Wang-LCTPC Analysis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433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3/26/2013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3CBD-229B-464A-A920-71AC219A0275}" type="slidenum">
              <a:rPr lang="en-US" smtClean="0"/>
              <a:t>5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7504" y="190381"/>
            <a:ext cx="8928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Z Scan (B=1T</a:t>
            </a:r>
            <a:r>
              <a:rPr lang="en-US" sz="4400" b="1" dirty="0"/>
              <a:t>)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6825" y="1412777"/>
            <a:ext cx="5221760" cy="37883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553669" y="5979834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Z=15cm</a:t>
            </a:r>
            <a:endParaRPr lang="en-US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61"/>
          <a:stretch/>
        </p:blipFill>
        <p:spPr bwMode="auto">
          <a:xfrm>
            <a:off x="113509" y="959822"/>
            <a:ext cx="4033559" cy="49642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Group 9"/>
          <p:cNvGrpSpPr/>
          <p:nvPr/>
        </p:nvGrpSpPr>
        <p:grpSpPr>
          <a:xfrm>
            <a:off x="107504" y="116632"/>
            <a:ext cx="8928992" cy="843190"/>
            <a:chOff x="107504" y="116632"/>
            <a:chExt cx="8928992" cy="843190"/>
          </a:xfrm>
        </p:grpSpPr>
        <p:sp>
          <p:nvSpPr>
            <p:cNvPr id="11" name="Rounded Rectangle 10"/>
            <p:cNvSpPr/>
            <p:nvPr/>
          </p:nvSpPr>
          <p:spPr>
            <a:xfrm>
              <a:off x="107504" y="116632"/>
              <a:ext cx="8928992" cy="792088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07504" y="190381"/>
              <a:ext cx="89289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4400" b="1" dirty="0">
                <a:cs typeface="Times New Roman" pitchFamily="18" charset="0"/>
              </a:endParaRPr>
            </a:p>
          </p:txBody>
        </p:sp>
      </p:grp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W.Wang-LCTPC Analysis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7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3/26/2013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3CBD-229B-464A-A920-71AC219A0275}" type="slidenum">
              <a:rPr lang="en-US" smtClean="0"/>
              <a:t>6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07504" y="190381"/>
            <a:ext cx="892899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/>
              <a:t>Z Scan (B=1T</a:t>
            </a:r>
            <a:r>
              <a:rPr lang="en-US" sz="4400" b="1" dirty="0"/>
              <a:t>)</a:t>
            </a:r>
            <a:endParaRPr lang="en-US" sz="44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107504" y="116632"/>
            <a:ext cx="8928992" cy="843190"/>
            <a:chOff x="107504" y="116632"/>
            <a:chExt cx="8928992" cy="843190"/>
          </a:xfrm>
        </p:grpSpPr>
        <p:sp>
          <p:nvSpPr>
            <p:cNvPr id="8" name="Rounded Rectangle 7"/>
            <p:cNvSpPr/>
            <p:nvPr/>
          </p:nvSpPr>
          <p:spPr>
            <a:xfrm>
              <a:off x="107504" y="116632"/>
              <a:ext cx="8928992" cy="792088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7504" y="190381"/>
              <a:ext cx="89289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sz="4400" b="1" dirty="0" smtClean="0">
                <a:cs typeface="Times New Roman" pitchFamily="18" charset="0"/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603" y="1484784"/>
            <a:ext cx="3291496" cy="4608512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2052638"/>
            <a:ext cx="4584700" cy="2755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W.Wang-LCTPC Analysis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63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3/26/2013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3CBD-229B-464A-A920-71AC219A0275}" type="slidenum">
              <a:rPr lang="en-US" smtClean="0"/>
              <a:t>7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6423" y="1916832"/>
            <a:ext cx="4426263" cy="2952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7" name="Group 6"/>
          <p:cNvGrpSpPr/>
          <p:nvPr/>
        </p:nvGrpSpPr>
        <p:grpSpPr>
          <a:xfrm>
            <a:off x="107504" y="116632"/>
            <a:ext cx="8928992" cy="843190"/>
            <a:chOff x="107504" y="116632"/>
            <a:chExt cx="8928992" cy="843190"/>
          </a:xfrm>
        </p:grpSpPr>
        <p:sp>
          <p:nvSpPr>
            <p:cNvPr id="8" name="Rounded Rectangle 7"/>
            <p:cNvSpPr/>
            <p:nvPr/>
          </p:nvSpPr>
          <p:spPr>
            <a:xfrm>
              <a:off x="107504" y="116632"/>
              <a:ext cx="8928992" cy="792088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7504" y="190381"/>
              <a:ext cx="89289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 smtClean="0"/>
                <a:t>Momentum Scan (B=1T</a:t>
              </a:r>
              <a:r>
                <a:rPr lang="en-US" sz="4400" b="1" dirty="0"/>
                <a:t>)</a:t>
              </a:r>
              <a:endParaRPr lang="en-US" sz="4400" b="1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64" y="915447"/>
            <a:ext cx="4139952" cy="301161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5" y="3927059"/>
            <a:ext cx="3672409" cy="266429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47664" y="2071533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Set Beam Mom. = 5GeV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W.Wang-LCTPC Analysis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62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3/26/2013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3CBD-229B-464A-A920-71AC219A0275}" type="slidenum">
              <a:rPr lang="en-US" smtClean="0"/>
              <a:t>8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1185" y="1412776"/>
            <a:ext cx="4355934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25" y="908720"/>
            <a:ext cx="4211960" cy="2858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184" y="3861048"/>
            <a:ext cx="4266333" cy="25750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107504" y="116632"/>
            <a:ext cx="8928992" cy="843190"/>
            <a:chOff x="107504" y="116632"/>
            <a:chExt cx="8928992" cy="843190"/>
          </a:xfrm>
        </p:grpSpPr>
        <p:sp>
          <p:nvSpPr>
            <p:cNvPr id="9" name="Rounded Rectangle 8"/>
            <p:cNvSpPr/>
            <p:nvPr/>
          </p:nvSpPr>
          <p:spPr>
            <a:xfrm>
              <a:off x="107504" y="116632"/>
              <a:ext cx="8928992" cy="792088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7504" y="190381"/>
              <a:ext cx="89289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/>
                <a:t>Gain Scan</a:t>
              </a:r>
              <a:endParaRPr lang="en-US" sz="4400" b="1" dirty="0">
                <a:cs typeface="Times New Roman" pitchFamily="18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004048" y="4941168"/>
            <a:ext cx="3456384" cy="127727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fontAlgn="base">
              <a:spcAft>
                <a:spcPts val="600"/>
              </a:spcAft>
            </a:pPr>
            <a:r>
              <a:rPr lang="en-US" dirty="0" smtClean="0"/>
              <a:t>For pitch </a:t>
            </a:r>
            <a:r>
              <a:rPr lang="en-US" dirty="0"/>
              <a:t>6.84 mm </a:t>
            </a:r>
            <a:r>
              <a:rPr lang="fr-FR" dirty="0"/>
              <a:t>5 </a:t>
            </a:r>
            <a:r>
              <a:rPr lang="fr-FR" dirty="0" err="1"/>
              <a:t>GeV</a:t>
            </a:r>
            <a:r>
              <a:rPr lang="fr-FR" dirty="0"/>
              <a:t> </a:t>
            </a:r>
            <a:r>
              <a:rPr lang="fr-FR" dirty="0" smtClean="0"/>
              <a:t>e-</a:t>
            </a:r>
            <a:r>
              <a:rPr lang="en-US" dirty="0" smtClean="0"/>
              <a:t>Expectations </a:t>
            </a:r>
            <a:r>
              <a:rPr lang="en-US" dirty="0"/>
              <a:t>for </a:t>
            </a:r>
            <a:r>
              <a:rPr lang="en-US" dirty="0" err="1"/>
              <a:t>Ntot</a:t>
            </a:r>
            <a:r>
              <a:rPr lang="en-US" dirty="0"/>
              <a:t>: </a:t>
            </a:r>
            <a:r>
              <a:rPr lang="en-US" dirty="0" smtClean="0"/>
              <a:t>61.9</a:t>
            </a:r>
          </a:p>
          <a:p>
            <a:pPr fontAlgn="base"/>
            <a:r>
              <a:rPr lang="en-US" dirty="0"/>
              <a:t> </a:t>
            </a:r>
            <a:r>
              <a:rPr lang="en-US" dirty="0" smtClean="0"/>
              <a:t>( P</a:t>
            </a:r>
            <a:r>
              <a:rPr lang="en-US" dirty="0"/>
              <a:t>. Colas   -  FJPPL-FCPPL-LCTPC Analysis </a:t>
            </a:r>
            <a:r>
              <a:rPr lang="en-US" dirty="0" smtClean="0"/>
              <a:t>meeting  talk in 2010)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W.Wang-LCTPC Analysis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628800"/>
            <a:ext cx="5102225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012" y="1124744"/>
            <a:ext cx="3771661" cy="2736304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3/26/2013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A3CBD-229B-464A-A920-71AC219A0275}" type="slidenum">
              <a:rPr lang="en-US" smtClean="0"/>
              <a:t>9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07504" y="116632"/>
            <a:ext cx="8928992" cy="843190"/>
            <a:chOff x="107504" y="116632"/>
            <a:chExt cx="8928992" cy="843190"/>
          </a:xfrm>
        </p:grpSpPr>
        <p:sp>
          <p:nvSpPr>
            <p:cNvPr id="9" name="Rounded Rectangle 8"/>
            <p:cNvSpPr/>
            <p:nvPr/>
          </p:nvSpPr>
          <p:spPr>
            <a:xfrm>
              <a:off x="107504" y="116632"/>
              <a:ext cx="8928992" cy="792088"/>
            </a:xfrm>
            <a:prstGeom prst="round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7504" y="190381"/>
              <a:ext cx="892899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4400" b="1" dirty="0"/>
                <a:t>Phi Scan (B=1T)</a:t>
              </a:r>
              <a:endParaRPr lang="en-US" sz="4400" b="1" dirty="0">
                <a:cs typeface="Times New Roman" pitchFamily="18" charset="0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05064"/>
            <a:ext cx="381642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W.Wang-LCTPC Analysis Meeting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31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386</TotalTime>
  <Words>233</Words>
  <Application>Microsoft Office PowerPoint</Application>
  <PresentationFormat>On-screen Show (4:3)</PresentationFormat>
  <Paragraphs>74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Micromegas Analysis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CEA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WANG Wenxin</dc:creator>
  <cp:lastModifiedBy>WANG Wenxin</cp:lastModifiedBy>
  <cp:revision>47</cp:revision>
  <dcterms:created xsi:type="dcterms:W3CDTF">2013-03-25T14:23:52Z</dcterms:created>
  <dcterms:modified xsi:type="dcterms:W3CDTF">2013-03-26T12:58:56Z</dcterms:modified>
</cp:coreProperties>
</file>