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62" r:id="rId4"/>
    <p:sldId id="264" r:id="rId5"/>
    <p:sldId id="275" r:id="rId6"/>
    <p:sldId id="277" r:id="rId7"/>
    <p:sldId id="273" r:id="rId8"/>
    <p:sldId id="279" r:id="rId9"/>
    <p:sldId id="263" r:id="rId10"/>
    <p:sldId id="257" r:id="rId11"/>
    <p:sldId id="265" r:id="rId12"/>
    <p:sldId id="268" r:id="rId13"/>
    <p:sldId id="283" r:id="rId14"/>
    <p:sldId id="282" r:id="rId15"/>
    <p:sldId id="259" r:id="rId16"/>
    <p:sldId id="261" r:id="rId17"/>
    <p:sldId id="285" r:id="rId18"/>
    <p:sldId id="260" r:id="rId19"/>
    <p:sldId id="280" r:id="rId20"/>
    <p:sldId id="284" r:id="rId21"/>
    <p:sldId id="271" r:id="rId22"/>
    <p:sldId id="286" r:id="rId23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33FF"/>
    <a:srgbClr val="FFFF00"/>
    <a:srgbClr val="FF9933"/>
    <a:srgbClr val="0000FF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261" autoAdjust="0"/>
  </p:normalViewPr>
  <p:slideViewPr>
    <p:cSldViewPr>
      <p:cViewPr>
        <p:scale>
          <a:sx n="80" d="100"/>
          <a:sy n="80" d="100"/>
        </p:scale>
        <p:origin x="-858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CDE7A-8AAC-4020-81F0-E281430DF970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063E1-5023-438F-886E-87CE97E0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063E1-5023-438F-886E-87CE97E0C7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3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063E1-5023-438F-886E-87CE97E0C7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4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995E-ACB1-4064-861E-013ABDEC5E7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063E1-5023-438F-886E-87CE97E0C7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3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063E1-5023-438F-886E-87CE97E0C7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EB672F-1A85-4540-B8A6-4A7727E98E4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7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556792"/>
            <a:ext cx="5616624" cy="43526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052736"/>
            <a:ext cx="3059832" cy="58052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26905" y="5517232"/>
            <a:ext cx="4608512" cy="13407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84168" y="1052738"/>
            <a:ext cx="3059832" cy="58052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97088" y="1052736"/>
            <a:ext cx="4608512" cy="20162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65140" y="5580529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cs typeface="Times New Roman" pitchFamily="18" charset="0"/>
              </a:rPr>
              <a:t>Wenxin Wang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cs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</a:t>
            </a:fld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9816" y="1340768"/>
            <a:ext cx="8143056" cy="151216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spc="150" dirty="0" smtClean="0">
                <a:ln w="38100"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A </a:t>
            </a:r>
            <a:r>
              <a:rPr lang="en-US" sz="5400" spc="150" dirty="0" err="1" smtClean="0">
                <a:ln w="38100"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Micromegas</a:t>
            </a:r>
            <a:r>
              <a:rPr lang="en-US" sz="5400" spc="150" dirty="0" smtClean="0">
                <a:ln w="38100"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 TPC</a:t>
            </a:r>
            <a:br>
              <a:rPr lang="en-US" sz="5400" spc="150" dirty="0" smtClean="0">
                <a:ln w="38100"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spc="150" dirty="0" smtClean="0">
                <a:ln w="38100"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 for the ILC</a:t>
            </a:r>
            <a:endParaRPr lang="en-US" sz="5400" spc="150" dirty="0">
              <a:ln w="38100">
                <a:solidFill>
                  <a:schemeClr val="bg1"/>
                </a:solidFill>
              </a:ln>
              <a:solidFill>
                <a:srgbClr val="FF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" y="1196752"/>
            <a:ext cx="5335539" cy="3816424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7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Event display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96000" y="162880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 smtClean="0">
                <a:cs typeface="Times New Roman" pitchFamily="18" charset="0"/>
              </a:rPr>
              <a:t>2D or 3D display software available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74588"/>
            <a:ext cx="2025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dirty="0" smtClean="0">
                <a:cs typeface="Times New Roman" pitchFamily="18" charset="0"/>
              </a:rPr>
              <a:t>Online monitor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80331" y="3519616"/>
            <a:ext cx="205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dirty="0" smtClean="0">
                <a:cs typeface="Times New Roman" pitchFamily="18" charset="0"/>
              </a:rPr>
              <a:t>Offline monitor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82" y="3843902"/>
            <a:ext cx="4544169" cy="26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7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Drift Velocity</a:t>
            </a:r>
            <a:endParaRPr lang="en-US" sz="4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2316" r="1615" b="2537"/>
          <a:stretch/>
        </p:blipFill>
        <p:spPr bwMode="auto">
          <a:xfrm>
            <a:off x="4578017" y="2708920"/>
            <a:ext cx="447146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95238" y="1477814"/>
            <a:ext cx="33843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Test in 2009  (B=0T): </a:t>
            </a:r>
          </a:p>
          <a:p>
            <a:pPr marL="342900" indent="-342900">
              <a:buFontTx/>
              <a:buChar char="-"/>
            </a:pPr>
            <a:r>
              <a:rPr lang="en-GB" b="1" dirty="0">
                <a:solidFill>
                  <a:srgbClr val="0000CC"/>
                </a:solidFill>
              </a:rPr>
              <a:t>T2K gas:  Ar:CF4:iso=95:3:2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T=19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         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P = 1035hPa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H2O:35ppm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3"/>
          <p:cNvSpPr txBox="1">
            <a:spLocks noChangeArrowheads="1"/>
          </p:cNvSpPr>
          <p:nvPr/>
        </p:nvSpPr>
        <p:spPr bwMode="auto">
          <a:xfrm flipH="1">
            <a:off x="593941" y="4377283"/>
            <a:ext cx="403244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/>
              <a:t>E=230 V/cm </a:t>
            </a:r>
            <a:r>
              <a:rPr lang="fr-FR" b="1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fr-FR" b="1" dirty="0" err="1" smtClean="0"/>
              <a:t>V</a:t>
            </a:r>
            <a:r>
              <a:rPr lang="fr-FR" b="1" baseline="-25000" dirty="0" err="1" smtClean="0"/>
              <a:t>drift</a:t>
            </a:r>
            <a:r>
              <a:rPr lang="fr-FR" b="1" dirty="0" smtClean="0"/>
              <a:t> </a:t>
            </a:r>
            <a:r>
              <a:rPr lang="fr-FR" b="1" dirty="0"/>
              <a:t>= 7.698 +- 0.040 </a:t>
            </a:r>
            <a:r>
              <a:rPr lang="fr-FR" b="1" dirty="0" smtClean="0"/>
              <a:t>cm/µs (</a:t>
            </a:r>
            <a:r>
              <a:rPr lang="fr-FR" b="1" dirty="0" err="1"/>
              <a:t>Magboltz</a:t>
            </a:r>
            <a:r>
              <a:rPr lang="fr-FR" b="1" dirty="0"/>
              <a:t> : 7.583+-0.025(</a:t>
            </a:r>
            <a:r>
              <a:rPr lang="fr-FR" b="1" dirty="0" err="1"/>
              <a:t>gas</a:t>
            </a:r>
            <a:r>
              <a:rPr lang="fr-FR" b="1" dirty="0"/>
              <a:t> </a:t>
            </a:r>
            <a:r>
              <a:rPr lang="fr-FR" b="1" dirty="0" err="1"/>
              <a:t>comp</a:t>
            </a:r>
            <a:r>
              <a:rPr lang="fr-FR" b="1" dirty="0" smtClean="0"/>
              <a:t>.))</a:t>
            </a:r>
            <a:endParaRPr lang="fr-FR" b="1" dirty="0"/>
          </a:p>
          <a:p>
            <a:pPr>
              <a:lnSpc>
                <a:spcPct val="120000"/>
              </a:lnSpc>
            </a:pPr>
            <a:r>
              <a:rPr lang="fr-FR" b="1" dirty="0"/>
              <a:t>The </a:t>
            </a:r>
            <a:r>
              <a:rPr lang="fr-FR" b="1" dirty="0" err="1"/>
              <a:t>difference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1.5+-0.6 </a:t>
            </a:r>
            <a:r>
              <a:rPr lang="fr-FR" b="1" dirty="0" smtClean="0"/>
              <a:t>%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6860"/>
            <a:ext cx="39338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5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7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Gain Study</a:t>
            </a:r>
            <a:endParaRPr lang="en-US" sz="4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0" y="1246113"/>
            <a:ext cx="4211960" cy="28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63" y="1916832"/>
            <a:ext cx="4530834" cy="343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8545" y="4815086"/>
            <a:ext cx="3707829" cy="1077218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b="1" dirty="0" smtClean="0"/>
              <a:t>For </a:t>
            </a:r>
            <a:r>
              <a:rPr lang="en-US" b="1" dirty="0"/>
              <a:t>6.84 </a:t>
            </a:r>
            <a:r>
              <a:rPr lang="en-US" b="1" dirty="0" smtClean="0"/>
              <a:t>mm pitch and </a:t>
            </a:r>
            <a:r>
              <a:rPr lang="fr-FR" b="1" dirty="0" smtClean="0"/>
              <a:t>5 </a:t>
            </a:r>
            <a:r>
              <a:rPr lang="fr-FR" b="1" dirty="0" err="1"/>
              <a:t>GeV</a:t>
            </a:r>
            <a:r>
              <a:rPr lang="fr-FR" b="1" dirty="0"/>
              <a:t> </a:t>
            </a:r>
            <a:r>
              <a:rPr lang="fr-FR" b="1" dirty="0" smtClean="0"/>
              <a:t>e-</a:t>
            </a:r>
          </a:p>
          <a:p>
            <a:pPr fontAlgn="base">
              <a:spcAft>
                <a:spcPts val="600"/>
              </a:spcAft>
            </a:pPr>
            <a:r>
              <a:rPr lang="en-US" b="1" dirty="0" smtClean="0"/>
              <a:t>Expectations </a:t>
            </a:r>
            <a:r>
              <a:rPr lang="en-US" b="1" dirty="0"/>
              <a:t>for </a:t>
            </a:r>
            <a:r>
              <a:rPr lang="en-US" b="1" dirty="0" err="1"/>
              <a:t>Ntot</a:t>
            </a:r>
            <a:r>
              <a:rPr lang="en-US" b="1" dirty="0"/>
              <a:t>: </a:t>
            </a:r>
            <a:r>
              <a:rPr lang="en-US" b="1" dirty="0" smtClean="0"/>
              <a:t>61.9</a:t>
            </a:r>
          </a:p>
          <a:p>
            <a:pPr fontAlgn="base">
              <a:spcAft>
                <a:spcPts val="600"/>
              </a:spcAft>
            </a:pPr>
            <a:r>
              <a:rPr lang="en-US" b="1" dirty="0" smtClean="0"/>
              <a:t> (from HEED simulation)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48182" y="3933056"/>
            <a:ext cx="607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ADC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4445005" y="2060848"/>
            <a:ext cx="461665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7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Test bench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491880" y="4414529"/>
            <a:ext cx="58326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/>
              <a:t>Energy</a:t>
            </a:r>
            <a:r>
              <a:rPr lang="fr-FR" b="1" dirty="0"/>
              <a:t> </a:t>
            </a:r>
            <a:r>
              <a:rPr lang="fr-FR" b="1" dirty="0" err="1"/>
              <a:t>Resolution</a:t>
            </a:r>
            <a:r>
              <a:rPr lang="fr-FR" b="1" dirty="0"/>
              <a:t> </a:t>
            </a:r>
            <a:r>
              <a:rPr lang="fr-FR" b="1" dirty="0" smtClean="0"/>
              <a:t>:~13% </a:t>
            </a:r>
            <a:r>
              <a:rPr lang="fr-FR" b="1" dirty="0" err="1" smtClean="0"/>
              <a:t>rms</a:t>
            </a:r>
            <a:endParaRPr lang="fr-FR" b="1" dirty="0" smtClean="0"/>
          </a:p>
          <a:p>
            <a:pPr algn="ctr"/>
            <a:r>
              <a:rPr lang="fr-FR" b="1" dirty="0"/>
              <a:t>Gain ~</a:t>
            </a:r>
            <a:r>
              <a:rPr lang="fr-FR" b="1" dirty="0" smtClean="0"/>
              <a:t>2600 </a:t>
            </a:r>
          </a:p>
          <a:p>
            <a:pPr algn="ctr"/>
            <a:r>
              <a:rPr lang="fr-FR" b="1" dirty="0" smtClean="0"/>
              <a:t>(</a:t>
            </a:r>
            <a:r>
              <a:rPr lang="fr-FR" b="1" dirty="0" err="1"/>
              <a:t>using</a:t>
            </a:r>
            <a:r>
              <a:rPr lang="fr-FR" b="1" dirty="0"/>
              <a:t> </a:t>
            </a:r>
            <a:r>
              <a:rPr lang="fr-FR" b="1" dirty="0" err="1"/>
              <a:t>collimated</a:t>
            </a:r>
            <a:r>
              <a:rPr lang="fr-FR" b="1" dirty="0"/>
              <a:t> </a:t>
            </a:r>
            <a:r>
              <a:rPr lang="fr-FR" b="1" dirty="0" smtClean="0"/>
              <a:t>source, </a:t>
            </a:r>
            <a:r>
              <a:rPr lang="fr-FR" b="1" dirty="0" err="1" smtClean="0"/>
              <a:t>Vmesh</a:t>
            </a:r>
            <a:r>
              <a:rPr lang="fr-FR" b="1" dirty="0" smtClean="0"/>
              <a:t>=380V)</a:t>
            </a:r>
          </a:p>
          <a:p>
            <a:endParaRPr lang="fr-FR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46113"/>
            <a:ext cx="2952328" cy="39364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4759" y="5445224"/>
            <a:ext cx="3961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aseline="30000" dirty="0"/>
              <a:t>55</a:t>
            </a:r>
            <a:r>
              <a:rPr lang="en-US" dirty="0"/>
              <a:t>Fe source is put in an aluminum collimation tube and fixed on a set of two mechanical </a:t>
            </a:r>
            <a:r>
              <a:rPr lang="en-US" dirty="0" smtClean="0"/>
              <a:t>arms (X-Y).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46113"/>
            <a:ext cx="3714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0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7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Spatial resolution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129784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</a:rPr>
              <a:t>Event selection</a:t>
            </a:r>
            <a:endParaRPr lang="en-US" sz="2400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301639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3"/>
            <a:ext cx="4311430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0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5" y="1506497"/>
            <a:ext cx="3820404" cy="34697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7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Spatial resolution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1540" y="5141303"/>
                <a:ext cx="2784352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sym typeface="Symbol"/>
                            </a:rPr>
                            <m:t>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400" i="1">
                              <a:latin typeface="Cambria Math"/>
                            </a:rPr>
                            <m:t>𝑖</m:t>
                          </m:r>
                          <m:r>
                            <a:rPr lang="en-GB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24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2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4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40" y="5141303"/>
                <a:ext cx="2784352" cy="11382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35896" y="5263900"/>
                <a:ext cx="53285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:  supposed residual of the detector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:   the fitted hit position in test row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 smtClean="0"/>
                  <a:t> :   the position of track crossing the test row 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263900"/>
                <a:ext cx="5328592" cy="1015663"/>
              </a:xfrm>
              <a:prstGeom prst="rect">
                <a:avLst/>
              </a:prstGeom>
              <a:blipFill rotWithShape="1">
                <a:blip r:embed="rId6"/>
                <a:stretch>
                  <a:fillRect t="-301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uble Bracket 16"/>
          <p:cNvSpPr/>
          <p:nvPr/>
        </p:nvSpPr>
        <p:spPr>
          <a:xfrm>
            <a:off x="3563888" y="5335908"/>
            <a:ext cx="5256584" cy="901404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6296" y="479298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 (mm)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8632" y="480818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 (mm)</a:t>
            </a:r>
            <a:endParaRPr lang="en-US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1560" y="1469440"/>
            <a:ext cx="3956460" cy="3537968"/>
            <a:chOff x="611560" y="1469440"/>
            <a:chExt cx="3956460" cy="35379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469440"/>
              <a:ext cx="3956460" cy="35379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339752" y="1988840"/>
              <a:ext cx="1728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(a) Fit track with all rows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36629" y="19168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 Fit track without using hit in row 35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85605" y="1459524"/>
            <a:ext cx="3743595" cy="3516757"/>
            <a:chOff x="585605" y="1459524"/>
            <a:chExt cx="3743595" cy="35167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05" y="1459524"/>
              <a:ext cx="3743595" cy="351675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76524" y="1844824"/>
              <a:ext cx="1763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(c) Fit track after selection hits (row 35)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15892" y="124611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</a:rPr>
              <a:t>Hits selection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>
            <a:off x="427714" y="1988840"/>
            <a:ext cx="369332" cy="936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dirty="0" smtClean="0"/>
              <a:t>Row number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0800000">
            <a:off x="4418692" y="1916832"/>
            <a:ext cx="369332" cy="936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dirty="0" smtClean="0"/>
              <a:t>Row number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9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" name="Picture 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9575"/>
            <a:ext cx="3792762" cy="27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7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Spatial resolution</a:t>
            </a:r>
            <a:endParaRPr lang="en-US" sz="4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44093" y="5601869"/>
            <a:ext cx="3960151" cy="701675"/>
            <a:chOff x="323528" y="4393981"/>
            <a:chExt cx="3960151" cy="701675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741" y="4393981"/>
              <a:ext cx="394493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Double Bracket 9"/>
            <p:cNvSpPr/>
            <p:nvPr/>
          </p:nvSpPr>
          <p:spPr>
            <a:xfrm>
              <a:off x="323528" y="4499917"/>
              <a:ext cx="3872930" cy="567355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66" y="1635628"/>
            <a:ext cx="5221760" cy="3788336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58274"/>
              </p:ext>
            </p:extLst>
          </p:nvPr>
        </p:nvGraphicFramePr>
        <p:xfrm>
          <a:off x="1577379" y="5267048"/>
          <a:ext cx="232288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" name="Équation" r:id="rId6" imgW="1168400" imgH="508000" progId="Equation.3">
                  <p:embed/>
                </p:oleObj>
              </mc:Choice>
              <mc:Fallback>
                <p:oleObj name="Équation" r:id="rId6" imgW="11684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379" y="5267048"/>
                        <a:ext cx="2322887" cy="1008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40559" y="144284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B=1 T   C</a:t>
            </a:r>
            <a:r>
              <a:rPr lang="en-US" b="1" baseline="-25000" dirty="0" smtClean="0"/>
              <a:t>d</a:t>
            </a:r>
            <a:r>
              <a:rPr lang="en-US" b="1" dirty="0" smtClean="0"/>
              <a:t> = 94.2</a:t>
            </a:r>
            <a:r>
              <a:rPr lang="en-US" b="1" baseline="-25000" dirty="0" smtClean="0"/>
              <a:t>  </a:t>
            </a:r>
            <a:r>
              <a:rPr lang="en-US" b="1" dirty="0" smtClean="0"/>
              <a:t>µm/√cm (</a:t>
            </a:r>
            <a:r>
              <a:rPr lang="en-US" b="1" dirty="0" err="1" smtClean="0"/>
              <a:t>Magboltz</a:t>
            </a:r>
            <a:r>
              <a:rPr lang="en-US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882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" y="1232729"/>
            <a:ext cx="372981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2777" y="2606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Compare with GEM</a:t>
            </a:r>
          </a:p>
          <a:p>
            <a:pPr algn="ctr"/>
            <a:r>
              <a:rPr lang="en-US" sz="2000" b="1" dirty="0" smtClean="0"/>
              <a:t>  ( Spatial resolution ) </a:t>
            </a:r>
            <a:endParaRPr lang="en-US" sz="20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6" y="3858344"/>
            <a:ext cx="384890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21" y="1506661"/>
            <a:ext cx="52387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/>
          <a:stretch/>
        </p:blipFill>
        <p:spPr bwMode="auto">
          <a:xfrm>
            <a:off x="5305795" y="3800475"/>
            <a:ext cx="3495675" cy="246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/>
          <a:stretch/>
        </p:blipFill>
        <p:spPr bwMode="auto">
          <a:xfrm>
            <a:off x="5220071" y="1114425"/>
            <a:ext cx="3667125" cy="251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7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Field </a:t>
            </a:r>
            <a:r>
              <a:rPr lang="en-US" sz="4000" b="1" dirty="0" smtClean="0"/>
              <a:t>distortions</a:t>
            </a:r>
            <a:endParaRPr lang="en-US" sz="40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r="6351"/>
          <a:stretch/>
        </p:blipFill>
        <p:spPr bwMode="auto">
          <a:xfrm>
            <a:off x="251520" y="1584189"/>
            <a:ext cx="4426274" cy="34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240" y="83061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B=1T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350651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B=0T</a:t>
            </a:r>
            <a:endParaRPr lang="en-US" sz="28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1640" y="3153167"/>
            <a:ext cx="3456384" cy="3125668"/>
            <a:chOff x="1331640" y="3153167"/>
            <a:chExt cx="3456384" cy="31256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4"/>
            <a:stretch/>
          </p:blipFill>
          <p:spPr>
            <a:xfrm>
              <a:off x="1331640" y="3905250"/>
              <a:ext cx="3456384" cy="237358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03648" y="3153167"/>
              <a:ext cx="3168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j-lt"/>
                </a:rPr>
                <a:t>After alignment</a:t>
              </a:r>
            </a:p>
            <a:p>
              <a:pPr algn="ctr"/>
              <a:r>
                <a:rPr lang="en-US" sz="2800" dirty="0" smtClean="0">
                  <a:latin typeface="+mj-lt"/>
                </a:rPr>
                <a:t>B=0T</a:t>
              </a:r>
              <a:endParaRPr 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9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/>
          <a:stretch/>
        </p:blipFill>
        <p:spPr bwMode="auto">
          <a:xfrm>
            <a:off x="75903" y="3152774"/>
            <a:ext cx="5128316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19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6"/>
          <a:stretch/>
        </p:blipFill>
        <p:spPr bwMode="auto">
          <a:xfrm>
            <a:off x="4380575" y="1343025"/>
            <a:ext cx="4680520" cy="346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9095" y="3735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Field distortions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637" y="1220559"/>
            <a:ext cx="365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Distortions at    different drift distances  </a:t>
            </a:r>
          </a:p>
          <a:p>
            <a:r>
              <a:rPr lang="en-US" sz="2400" b="1" dirty="0" smtClean="0"/>
              <a:t>in B=0T or B=1T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10527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B=1T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1989" y="28529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B=0T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8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 / Picture 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" y="2603208"/>
            <a:ext cx="7376138" cy="33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24128" y="674571"/>
            <a:ext cx="3317111" cy="2826437"/>
            <a:chOff x="5724128" y="674571"/>
            <a:chExt cx="3317111" cy="2826437"/>
          </a:xfrm>
        </p:grpSpPr>
        <p:grpSp>
          <p:nvGrpSpPr>
            <p:cNvPr id="2" name="Group 1"/>
            <p:cNvGrpSpPr/>
            <p:nvPr/>
          </p:nvGrpSpPr>
          <p:grpSpPr>
            <a:xfrm>
              <a:off x="5724128" y="674571"/>
              <a:ext cx="3317111" cy="2826437"/>
              <a:chOff x="6179159" y="674571"/>
              <a:chExt cx="2862080" cy="254087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179159" y="911247"/>
                <a:ext cx="2862080" cy="2304200"/>
                <a:chOff x="2744788" y="357188"/>
                <a:chExt cx="6399212" cy="5330825"/>
              </a:xfrm>
            </p:grpSpPr>
            <p:pic>
              <p:nvPicPr>
                <p:cNvPr id="23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44788" y="357188"/>
                  <a:ext cx="6399212" cy="5222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" name="Picture 6" descr="C:\Program Files\Microsoft Office\MEDIA\CAGCAT10\j0285698.wm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264150" y="4357688"/>
                  <a:ext cx="1236663" cy="1330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 rot="19971947">
                <a:off x="6541157" y="954924"/>
                <a:ext cx="1232013" cy="340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L: 4.7m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6482863" y="908720"/>
                <a:ext cx="1403791" cy="717552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 rot="3640049">
                <a:off x="8125983" y="1178425"/>
                <a:ext cx="1326376" cy="31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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 3.6m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8234181" y="836712"/>
              <a:ext cx="658299" cy="108012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oneTexte 5"/>
          <p:cNvSpPr txBox="1">
            <a:spLocks noChangeArrowheads="1"/>
          </p:cNvSpPr>
          <p:nvPr/>
        </p:nvSpPr>
        <p:spPr bwMode="auto">
          <a:xfrm>
            <a:off x="107504" y="1196752"/>
            <a:ext cx="6168461" cy="18697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cs typeface="Times New Roman" pitchFamily="18" charset="0"/>
              </a:rPr>
              <a:t>Design for an ILD TPC in </a:t>
            </a:r>
            <a:r>
              <a:rPr lang="fr-FR" sz="2000" b="1" dirty="0" err="1" smtClean="0">
                <a:cs typeface="Times New Roman" pitchFamily="18" charset="0"/>
              </a:rPr>
              <a:t>progress</a:t>
            </a:r>
            <a:r>
              <a:rPr lang="fr-FR" sz="2000" b="1" dirty="0" smtClean="0">
                <a:cs typeface="Times New Roman" pitchFamily="18" charset="0"/>
              </a:rPr>
              <a:t>: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2000" b="1" dirty="0" smtClean="0">
                <a:cs typeface="Times New Roman" pitchFamily="18" charset="0"/>
              </a:rPr>
              <a:t>       </a:t>
            </a:r>
            <a:r>
              <a:rPr lang="fr-FR" sz="2000" b="1" dirty="0" err="1" smtClean="0">
                <a:cs typeface="Times New Roman" pitchFamily="18" charset="0"/>
              </a:rPr>
              <a:t>Each</a:t>
            </a:r>
            <a:r>
              <a:rPr lang="fr-FR" sz="2000" b="1" dirty="0" smtClean="0">
                <a:cs typeface="Times New Roman" pitchFamily="18" charset="0"/>
              </a:rPr>
              <a:t> </a:t>
            </a:r>
            <a:r>
              <a:rPr lang="fr-FR" sz="2000" b="1" dirty="0" err="1" smtClean="0">
                <a:cs typeface="Times New Roman" pitchFamily="18" charset="0"/>
              </a:rPr>
              <a:t>endplate</a:t>
            </a:r>
            <a:r>
              <a:rPr lang="fr-FR" sz="2000" b="1" dirty="0" smtClean="0">
                <a:cs typeface="Times New Roman" pitchFamily="18" charset="0"/>
              </a:rPr>
              <a:t>:  80 </a:t>
            </a:r>
            <a:r>
              <a:rPr lang="fr-FR" sz="2000" b="1" dirty="0">
                <a:cs typeface="Times New Roman" pitchFamily="18" charset="0"/>
              </a:rPr>
              <a:t>modules </a:t>
            </a:r>
            <a:r>
              <a:rPr lang="fr-FR" sz="2000" b="1" dirty="0" err="1">
                <a:cs typeface="Times New Roman" pitchFamily="18" charset="0"/>
              </a:rPr>
              <a:t>with</a:t>
            </a:r>
            <a:r>
              <a:rPr lang="fr-FR" sz="2000" b="1" dirty="0">
                <a:cs typeface="Times New Roman" pitchFamily="18" charset="0"/>
              </a:rPr>
              <a:t> 8000 </a:t>
            </a:r>
            <a:r>
              <a:rPr lang="fr-FR" sz="2000" b="1" dirty="0" smtClean="0">
                <a:cs typeface="Times New Roman" pitchFamily="18" charset="0"/>
              </a:rPr>
              <a:t>pads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cs typeface="Times New Roman" pitchFamily="18" charset="0"/>
              </a:rPr>
              <a:t>Spatial</a:t>
            </a:r>
            <a:r>
              <a:rPr lang="fr-FR" sz="2000" b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Resolution (</a:t>
            </a:r>
            <a:r>
              <a:rPr lang="fr-FR" sz="2000" b="1" dirty="0">
                <a:cs typeface="Times New Roman" pitchFamily="18" charset="0"/>
              </a:rPr>
              <a:t>in a </a:t>
            </a:r>
            <a:r>
              <a:rPr lang="fr-FR" sz="2000" b="1" dirty="0" smtClean="0">
                <a:cs typeface="Times New Roman" pitchFamily="18" charset="0"/>
              </a:rPr>
              <a:t>B=3.5T </a:t>
            </a:r>
            <a:r>
              <a:rPr lang="en-US" sz="2000" b="1" dirty="0" smtClean="0">
                <a:cs typeface="Times New Roman" pitchFamily="18" charset="0"/>
              </a:rPr>
              <a:t>magnetic</a:t>
            </a:r>
            <a:r>
              <a:rPr lang="fr-FR" sz="2000" b="1" dirty="0" smtClean="0">
                <a:cs typeface="Times New Roman" pitchFamily="18" charset="0"/>
              </a:rPr>
              <a:t> </a:t>
            </a:r>
            <a:r>
              <a:rPr lang="fr-FR" sz="2000" b="1" dirty="0" err="1" smtClean="0">
                <a:cs typeface="Times New Roman" pitchFamily="18" charset="0"/>
              </a:rPr>
              <a:t>field</a:t>
            </a:r>
            <a:r>
              <a:rPr lang="en-US" sz="2000" b="1" dirty="0" smtClean="0">
                <a:cs typeface="Times New Roman" pitchFamily="18" charset="0"/>
              </a:rPr>
              <a:t>)</a:t>
            </a:r>
            <a:r>
              <a:rPr lang="fr-FR" sz="2000" b="1" dirty="0" smtClean="0"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sz="2000" b="1" dirty="0" smtClean="0">
                <a:cs typeface="Times New Roman" pitchFamily="18" charset="0"/>
              </a:rPr>
              <a:t>       </a:t>
            </a:r>
            <a:r>
              <a:rPr lang="el-GR" sz="2000" b="1" dirty="0" smtClean="0">
                <a:cs typeface="Times New Roman" pitchFamily="18" charset="0"/>
              </a:rPr>
              <a:t>δ(</a:t>
            </a:r>
            <a:r>
              <a:rPr lang="fr-FR" sz="2000" b="1" dirty="0">
                <a:cs typeface="Times New Roman" pitchFamily="18" charset="0"/>
              </a:rPr>
              <a:t>x</a:t>
            </a:r>
            <a:r>
              <a:rPr lang="fr-FR" sz="2000" b="1" dirty="0" smtClean="0">
                <a:cs typeface="Times New Roman" pitchFamily="18" charset="0"/>
              </a:rPr>
              <a:t>) ~ 100 </a:t>
            </a:r>
            <a:r>
              <a:rPr lang="el-GR" sz="2000" b="1" dirty="0" smtClean="0">
                <a:cs typeface="Times New Roman" pitchFamily="18" charset="0"/>
              </a:rPr>
              <a:t>μ</a:t>
            </a:r>
            <a:r>
              <a:rPr lang="fr-FR" sz="2000" b="1" dirty="0" smtClean="0">
                <a:cs typeface="Times New Roman" pitchFamily="18" charset="0"/>
              </a:rPr>
              <a:t>m </a:t>
            </a:r>
            <a:r>
              <a:rPr lang="en-US" sz="2000" b="1" dirty="0" smtClean="0">
                <a:cs typeface="Times New Roman" pitchFamily="18" charset="0"/>
              </a:rPr>
              <a:t>for </a:t>
            </a:r>
            <a:r>
              <a:rPr lang="en-US" sz="2000" b="1" dirty="0">
                <a:cs typeface="Times New Roman" pitchFamily="18" charset="0"/>
              </a:rPr>
              <a:t>the full 2.3 m </a:t>
            </a:r>
            <a:r>
              <a:rPr lang="en-US" sz="2000" b="1" dirty="0" smtClean="0">
                <a:cs typeface="Times New Roman" pitchFamily="18" charset="0"/>
              </a:rPr>
              <a:t>drift</a:t>
            </a:r>
            <a:endParaRPr lang="fr-FR" sz="2000" b="1" dirty="0" smtClean="0">
              <a:cs typeface="Times New Roman" pitchFamily="18" charset="0"/>
            </a:endParaRPr>
          </a:p>
          <a:p>
            <a:endParaRPr lang="fr-FR" sz="1050" b="1" dirty="0">
              <a:solidFill>
                <a:srgbClr val="00009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811" y="24164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ILD-TPC for ILC</a:t>
            </a:r>
            <a:endParaRPr lang="en-US" sz="4000" b="1" dirty="0"/>
          </a:p>
        </p:txBody>
      </p:sp>
      <p:pic>
        <p:nvPicPr>
          <p:cNvPr id="6" name="Image 12"/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306800"/>
            <a:ext cx="3101087" cy="22378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034" name="Straight Arrow Connector 1033"/>
          <p:cNvCxnSpPr/>
          <p:nvPr/>
        </p:nvCxnSpPr>
        <p:spPr>
          <a:xfrm flipH="1" flipV="1">
            <a:off x="6372200" y="3068960"/>
            <a:ext cx="936104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Arrow Connector 1035"/>
          <p:cNvCxnSpPr/>
          <p:nvPr/>
        </p:nvCxnSpPr>
        <p:spPr>
          <a:xfrm flipV="1">
            <a:off x="7856145" y="2151737"/>
            <a:ext cx="892950" cy="3005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95936" y="4509120"/>
            <a:ext cx="2459333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01761" y="5908280"/>
            <a:ext cx="101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20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325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436983" y="1124744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A lot of experience has been gained in building and operating </a:t>
            </a:r>
            <a:r>
              <a:rPr lang="en-US" sz="2400" dirty="0" err="1">
                <a:latin typeface="+mj-lt"/>
              </a:rPr>
              <a:t>Micromegas</a:t>
            </a:r>
            <a:r>
              <a:rPr lang="en-US" sz="2400" dirty="0">
                <a:latin typeface="+mj-lt"/>
              </a:rPr>
              <a:t> TPC </a:t>
            </a:r>
            <a:r>
              <a:rPr lang="en-US" sz="2400" dirty="0" smtClean="0">
                <a:latin typeface="+mj-lt"/>
              </a:rPr>
              <a:t>panels.</a:t>
            </a:r>
            <a:endParaRPr lang="en-US" sz="2400" dirty="0">
              <a:latin typeface="+mj-lt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The </a:t>
            </a:r>
            <a:r>
              <a:rPr lang="en-US" sz="2400" dirty="0" smtClean="0">
                <a:latin typeface="+mj-lt"/>
              </a:rPr>
              <a:t>characteristics </a:t>
            </a:r>
            <a:r>
              <a:rPr lang="en-US" sz="2400" dirty="0">
                <a:latin typeface="+mj-lt"/>
              </a:rPr>
              <a:t>of the </a:t>
            </a:r>
            <a:r>
              <a:rPr lang="en-US" sz="2400" dirty="0" err="1" smtClean="0">
                <a:latin typeface="+mj-lt"/>
              </a:rPr>
              <a:t>Micromegas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modules, such as the uniformity, energy resolution, stability </a:t>
            </a:r>
            <a:r>
              <a:rPr lang="en-US" sz="2400" dirty="0" smtClean="0">
                <a:latin typeface="+mj-lt"/>
              </a:rPr>
              <a:t>have </a:t>
            </a:r>
            <a:r>
              <a:rPr lang="en-US" sz="2400" dirty="0">
                <a:latin typeface="+mj-lt"/>
              </a:rPr>
              <a:t>been studied in detail.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7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modules </a:t>
            </a:r>
            <a:r>
              <a:rPr lang="en-US" sz="2400" dirty="0" smtClean="0">
                <a:latin typeface="+mj-lt"/>
              </a:rPr>
              <a:t>have been successfully tested with </a:t>
            </a:r>
            <a:r>
              <a:rPr lang="en-US" sz="2400" dirty="0">
                <a:latin typeface="+mj-lt"/>
              </a:rPr>
              <a:t>full integration of the </a:t>
            </a:r>
            <a:r>
              <a:rPr lang="en-US" sz="2400" dirty="0" smtClean="0">
                <a:latin typeface="+mj-lt"/>
              </a:rPr>
              <a:t>electronics at the same time. 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Thanks to the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resistive technology</a:t>
            </a:r>
            <a:r>
              <a:rPr lang="en-US" sz="2400" dirty="0" smtClean="0">
                <a:latin typeface="+mj-lt"/>
              </a:rPr>
              <a:t>, the measured resolution is about 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60 microns </a:t>
            </a:r>
            <a:r>
              <a:rPr lang="en-US" sz="2400" dirty="0">
                <a:latin typeface="+mj-lt"/>
              </a:rPr>
              <a:t>at zero drift distance with 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3 mm </a:t>
            </a:r>
            <a:r>
              <a:rPr lang="en-US" sz="2400" dirty="0">
                <a:latin typeface="+mj-lt"/>
              </a:rPr>
              <a:t>wide </a:t>
            </a:r>
            <a:r>
              <a:rPr lang="en-US" sz="2400" dirty="0" smtClean="0">
                <a:latin typeface="+mj-lt"/>
              </a:rPr>
              <a:t>pads. This meets ILC needs.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Distortions are observed. Their detailed study will allow to correct them and improve the design to minimize them. </a:t>
            </a:r>
          </a:p>
        </p:txBody>
      </p:sp>
    </p:spTree>
    <p:extLst>
      <p:ext uri="{BB962C8B-B14F-4D97-AF65-F5344CB8AC3E}">
        <p14:creationId xmlns:p14="http://schemas.microsoft.com/office/powerpoint/2010/main" val="37736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76" y="2550388"/>
            <a:ext cx="5576489" cy="37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6513" y="9807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Thank you !</a:t>
            </a:r>
            <a:endParaRPr lang="en-US" sz="9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:\wwx\PictureForThesis\320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516"/>
            <a:ext cx="8784976" cy="604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6" y="466517"/>
            <a:ext cx="842493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7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Large Prototype-TPC (LP-TPC)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898484"/>
            <a:ext cx="56340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Magnet up to 1.2T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Field cage: 61 cm </a:t>
            </a:r>
            <a:r>
              <a:rPr lang="en-GB" b="1" dirty="0"/>
              <a:t>length and </a:t>
            </a:r>
            <a:r>
              <a:rPr lang="en-GB" b="1" dirty="0" smtClean="0"/>
              <a:t>72 cm </a:t>
            </a:r>
            <a:r>
              <a:rPr lang="en-GB" b="1" dirty="0"/>
              <a:t>diameter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7 interchangeable modules with keystone shape</a:t>
            </a:r>
            <a:endParaRPr lang="en-US" b="1" dirty="0"/>
          </a:p>
        </p:txBody>
      </p:sp>
      <p:pic>
        <p:nvPicPr>
          <p:cNvPr id="9" name="Picture 8" descr="D:\Paul\ilc\LPtrigger\Aimant\Time-Projection-Chamber+MicromégasPanel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0"/>
          <a:stretch/>
        </p:blipFill>
        <p:spPr bwMode="auto">
          <a:xfrm>
            <a:off x="69601" y="1412776"/>
            <a:ext cx="2540441" cy="23042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91" y="956725"/>
            <a:ext cx="3805403" cy="488507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2271" y="2644845"/>
            <a:ext cx="2608153" cy="259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5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7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MPGD: </a:t>
            </a:r>
            <a:r>
              <a:rPr lang="fr-FR" sz="4000" b="1" dirty="0" err="1"/>
              <a:t>Micromegas</a:t>
            </a:r>
            <a:r>
              <a:rPr lang="fr-FR" sz="4000" b="1" dirty="0"/>
              <a:t> &amp; GEM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0218" y="1052736"/>
            <a:ext cx="685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Several types of readout modules are studied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06525"/>
              </p:ext>
            </p:extLst>
          </p:nvPr>
        </p:nvGraphicFramePr>
        <p:xfrm>
          <a:off x="689584" y="1633809"/>
          <a:ext cx="7776866" cy="2803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28"/>
                <a:gridCol w="2088232"/>
                <a:gridCol w="1524446"/>
                <a:gridCol w="1571898"/>
                <a:gridCol w="1302162"/>
              </a:tblGrid>
              <a:tr h="7920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Readout</a:t>
                      </a:r>
                      <a:endParaRPr lang="fr-FR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Pad</a:t>
                      </a:r>
                      <a:r>
                        <a:rPr lang="en-GB" b="1" baseline="0" dirty="0" smtClean="0"/>
                        <a:t> Size</a:t>
                      </a:r>
                      <a:endParaRPr lang="en-GB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 </a:t>
                      </a:r>
                      <a:r>
                        <a:rPr lang="en-US" b="1" noProof="0" dirty="0" smtClean="0"/>
                        <a:t>Electronics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Groups</a:t>
                      </a:r>
                      <a:endParaRPr lang="fr-FR" b="1" dirty="0"/>
                    </a:p>
                  </a:txBody>
                  <a:tcPr anchor="ctr"/>
                </a:tc>
              </a:tr>
              <a:tr h="670405"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MPGDs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Double GEMs (Laser-etched)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(~ 1 × 6 mm</a:t>
                      </a:r>
                      <a:r>
                        <a:rPr lang="en-GB" sz="1600" b="1" baseline="30000" dirty="0" smtClean="0"/>
                        <a:t>2 </a:t>
                      </a:r>
                      <a:r>
                        <a:rPr lang="en-GB" sz="1600" b="1" baseline="0" dirty="0" smtClean="0"/>
                        <a:t>Pad</a:t>
                      </a:r>
                      <a:r>
                        <a:rPr lang="en-GB" sz="1600" b="1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ALTRO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Asia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7040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Triple</a:t>
                      </a:r>
                      <a:r>
                        <a:rPr lang="en-GB" b="1" baseline="0" dirty="0" smtClean="0"/>
                        <a:t> GEMs (wet-etched)</a:t>
                      </a:r>
                      <a:endParaRPr lang="fr-FR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/>
                        <a:t>Desy</a:t>
                      </a:r>
                      <a:endParaRPr lang="fr-FR" b="1" dirty="0" smtClean="0"/>
                    </a:p>
                  </a:txBody>
                  <a:tcPr anchor="ctr"/>
                </a:tc>
              </a:tr>
              <a:tr h="67040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Micromegas</a:t>
                      </a:r>
                      <a:r>
                        <a:rPr lang="en-GB" b="1" dirty="0" smtClean="0"/>
                        <a:t> (Resistive anode)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(~ 3 × 7 mm</a:t>
                      </a:r>
                      <a:r>
                        <a:rPr lang="en-GB" sz="1600" b="1" baseline="30000" dirty="0" smtClean="0"/>
                        <a:t>2 </a:t>
                      </a:r>
                      <a:r>
                        <a:rPr lang="en-GB" sz="1600" b="1" baseline="0" dirty="0" smtClean="0"/>
                        <a:t>Pad</a:t>
                      </a:r>
                      <a:r>
                        <a:rPr lang="en-GB" sz="1600" b="1" dirty="0" smtClean="0"/>
                        <a:t>)</a:t>
                      </a:r>
                      <a:endParaRPr lang="en-GB" b="1" dirty="0" smtClean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AFTER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Saclay-Carleton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804728"/>
            <a:ext cx="2565304" cy="18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16"/>
          <a:stretch/>
        </p:blipFill>
        <p:spPr>
          <a:xfrm>
            <a:off x="1804067" y="4804728"/>
            <a:ext cx="2685459" cy="184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320232">
            <a:off x="217190" y="5186503"/>
            <a:ext cx="1987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Micromegas</a:t>
            </a:r>
            <a:endParaRPr lang="en-US" sz="2400" b="1" dirty="0" smtClean="0"/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/>
              <a:t>test with </a:t>
            </a:r>
            <a:r>
              <a:rPr lang="en-US" sz="2000" b="1" dirty="0" smtClean="0"/>
              <a:t>7 modules)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 rot="19869647">
            <a:off x="4647611" y="4978501"/>
            <a:ext cx="1640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GEM</a:t>
            </a:r>
          </a:p>
          <a:p>
            <a:pPr algn="ctr"/>
            <a:r>
              <a:rPr lang="en-US" sz="2000" b="1" dirty="0" smtClean="0"/>
              <a:t>(test with 3 modules)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891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357158" y="2285992"/>
            <a:ext cx="3786214" cy="2266834"/>
            <a:chOff x="714348" y="2357430"/>
            <a:chExt cx="3786214" cy="2266834"/>
          </a:xfrm>
        </p:grpSpPr>
        <p:grpSp>
          <p:nvGrpSpPr>
            <p:cNvPr id="125" name="Group 124"/>
            <p:cNvGrpSpPr/>
            <p:nvPr/>
          </p:nvGrpSpPr>
          <p:grpSpPr>
            <a:xfrm>
              <a:off x="1000100" y="2357430"/>
              <a:ext cx="3403876" cy="2266834"/>
              <a:chOff x="1000100" y="2357430"/>
              <a:chExt cx="3403876" cy="2266834"/>
            </a:xfrm>
          </p:grpSpPr>
          <p:grpSp>
            <p:nvGrpSpPr>
              <p:cNvPr id="22" name="Group 23"/>
              <p:cNvGrpSpPr>
                <a:grpSpLocks noChangeAspect="1"/>
              </p:cNvGrpSpPr>
              <p:nvPr/>
            </p:nvGrpSpPr>
            <p:grpSpPr bwMode="auto">
              <a:xfrm>
                <a:off x="1071538" y="4143380"/>
                <a:ext cx="3224351" cy="172822"/>
                <a:chOff x="1133" y="3035"/>
                <a:chExt cx="2211" cy="91"/>
              </a:xfrm>
            </p:grpSpPr>
            <p:sp>
              <p:nvSpPr>
                <p:cNvPr id="3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133" y="3035"/>
                  <a:ext cx="397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704" y="3035"/>
                  <a:ext cx="272" cy="91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586" y="3035"/>
                  <a:ext cx="397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040" y="3035"/>
                  <a:ext cx="397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493" y="3035"/>
                  <a:ext cx="397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947" y="3035"/>
                  <a:ext cx="397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0" name="Rectangle 16" descr="Diagonales larges vers le haut"/>
              <p:cNvSpPr>
                <a:spLocks noChangeAspect="1" noChangeArrowheads="1"/>
              </p:cNvSpPr>
              <p:nvPr/>
            </p:nvSpPr>
            <p:spPr bwMode="auto">
              <a:xfrm>
                <a:off x="1000100" y="4286256"/>
                <a:ext cx="3364408" cy="338008"/>
              </a:xfrm>
              <a:prstGeom prst="rect">
                <a:avLst/>
              </a:prstGeom>
              <a:pattFill prst="wdUpDiag">
                <a:fgClr>
                  <a:srgbClr val="333333"/>
                </a:fgClr>
                <a:bgClr>
                  <a:srgbClr val="DDDDDD"/>
                </a:bgClr>
              </a:pattFill>
              <a:ln w="12700" algn="ctr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3" name="Group 30"/>
              <p:cNvGrpSpPr>
                <a:grpSpLocks noChangeAspect="1"/>
              </p:cNvGrpSpPr>
              <p:nvPr/>
            </p:nvGrpSpPr>
            <p:grpSpPr bwMode="auto">
              <a:xfrm>
                <a:off x="1071538" y="3214686"/>
                <a:ext cx="3332438" cy="43702"/>
                <a:chOff x="885" y="1965"/>
                <a:chExt cx="2290" cy="23"/>
              </a:xfrm>
              <a:solidFill>
                <a:srgbClr val="000099"/>
              </a:solidFill>
            </p:grpSpPr>
            <p:sp>
              <p:nvSpPr>
                <p:cNvPr id="24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885" y="1965"/>
                  <a:ext cx="227" cy="23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0" y="1965"/>
                  <a:ext cx="227" cy="23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475" y="1965"/>
                  <a:ext cx="227" cy="23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359" y="1965"/>
                  <a:ext cx="227" cy="23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653" y="1965"/>
                  <a:ext cx="227" cy="23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948" y="1965"/>
                  <a:ext cx="227" cy="23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769" y="1965"/>
                  <a:ext cx="227" cy="23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5"/>
                  <a:ext cx="227" cy="23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2" name="Text Box 46"/>
              <p:cNvSpPr txBox="1">
                <a:spLocks noChangeArrowheads="1"/>
              </p:cNvSpPr>
              <p:nvPr/>
            </p:nvSpPr>
            <p:spPr bwMode="auto">
              <a:xfrm>
                <a:off x="1000100" y="4000504"/>
                <a:ext cx="785818" cy="39644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72567" tIns="36283" rIns="72567" bIns="36283">
                <a:spAutoFit/>
              </a:bodyPr>
              <a:lstStyle/>
              <a:p>
                <a:pPr defTabSz="725488">
                  <a:spcBef>
                    <a:spcPct val="50000"/>
                  </a:spcBef>
                </a:pPr>
                <a:r>
                  <a:rPr lang="fr-FR" sz="21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pads</a:t>
                </a:r>
                <a:endParaRPr lang="fr-FR" sz="21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Line 40"/>
              <p:cNvSpPr>
                <a:spLocks noChangeAspect="1" noChangeShapeType="1"/>
              </p:cNvSpPr>
              <p:nvPr/>
            </p:nvSpPr>
            <p:spPr bwMode="auto">
              <a:xfrm>
                <a:off x="2714612" y="2357430"/>
                <a:ext cx="1538" cy="909372"/>
              </a:xfrm>
              <a:prstGeom prst="line">
                <a:avLst/>
              </a:prstGeom>
              <a:noFill/>
              <a:ln w="38100" cap="rnd">
                <a:solidFill>
                  <a:srgbClr val="FFC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2500298" y="3214686"/>
                <a:ext cx="428628" cy="92869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12700" algn="ctr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Text Box 48"/>
              <p:cNvSpPr txBox="1">
                <a:spLocks noChangeArrowheads="1"/>
              </p:cNvSpPr>
              <p:nvPr/>
            </p:nvSpPr>
            <p:spPr bwMode="auto">
              <a:xfrm>
                <a:off x="1000100" y="2857496"/>
                <a:ext cx="991420" cy="39644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72567" tIns="36283" rIns="72567" bIns="36283">
                <a:spAutoFit/>
              </a:bodyPr>
              <a:lstStyle/>
              <a:p>
                <a:pPr defTabSz="725488">
                  <a:spcBef>
                    <a:spcPct val="50000"/>
                  </a:spcBef>
                </a:pPr>
                <a:r>
                  <a:rPr lang="en-GB" sz="2100" b="1" dirty="0" smtClean="0">
                    <a:solidFill>
                      <a:srgbClr val="0066FF"/>
                    </a:solidFill>
                  </a:rPr>
                  <a:t>mesh</a:t>
                </a:r>
                <a:endParaRPr lang="fr-FR" sz="2100" b="1" dirty="0">
                  <a:solidFill>
                    <a:srgbClr val="0066FF"/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714348" y="3357562"/>
              <a:ext cx="3786214" cy="666096"/>
              <a:chOff x="714348" y="3357562"/>
              <a:chExt cx="3786214" cy="666096"/>
            </a:xfrm>
          </p:grpSpPr>
          <p:cxnSp>
            <p:nvCxnSpPr>
              <p:cNvPr id="127" name="Straight Arrow Connector 126"/>
              <p:cNvCxnSpPr/>
              <p:nvPr/>
            </p:nvCxnSpPr>
            <p:spPr>
              <a:xfrm rot="5400000" flipH="1" flipV="1">
                <a:off x="3751257" y="3679033"/>
                <a:ext cx="642148" cy="79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rot="5400000" flipH="1" flipV="1">
                <a:off x="750861" y="3678239"/>
                <a:ext cx="642148" cy="794"/>
              </a:xfrm>
              <a:prstGeom prst="straightConnector1">
                <a:avLst/>
              </a:prstGeom>
              <a:ln w="158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4071934" y="3500438"/>
                <a:ext cx="42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/>
                  <a:t>E</a:t>
                </a:r>
                <a:endParaRPr lang="fr-FR" sz="2800" b="1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714348" y="3429000"/>
                <a:ext cx="42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00FF"/>
                    </a:solidFill>
                  </a:rPr>
                  <a:t>B</a:t>
                </a:r>
                <a:endParaRPr lang="fr-FR" sz="28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462184" y="2285992"/>
            <a:ext cx="4286280" cy="2265848"/>
            <a:chOff x="4286248" y="2285992"/>
            <a:chExt cx="4286280" cy="2265848"/>
          </a:xfrm>
        </p:grpSpPr>
        <p:grpSp>
          <p:nvGrpSpPr>
            <p:cNvPr id="124" name="Group 123"/>
            <p:cNvGrpSpPr/>
            <p:nvPr/>
          </p:nvGrpSpPr>
          <p:grpSpPr>
            <a:xfrm>
              <a:off x="4286248" y="2285992"/>
              <a:ext cx="4286280" cy="2265848"/>
              <a:chOff x="4429124" y="2357430"/>
              <a:chExt cx="4286280" cy="226584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429124" y="2357430"/>
                <a:ext cx="3857651" cy="2265848"/>
                <a:chOff x="673099" y="1674811"/>
                <a:chExt cx="2708273" cy="1216835"/>
              </a:xfrm>
            </p:grpSpPr>
            <p:grpSp>
              <p:nvGrpSpPr>
                <p:cNvPr id="46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673099" y="2122487"/>
                  <a:ext cx="2708273" cy="769159"/>
                  <a:chOff x="2644" y="789"/>
                  <a:chExt cx="2534" cy="721"/>
                </a:xfrm>
              </p:grpSpPr>
              <p:sp>
                <p:nvSpPr>
                  <p:cNvPr id="56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5" y="1017"/>
                    <a:ext cx="2167" cy="14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5" y="1156"/>
                    <a:ext cx="2167" cy="108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8" name="Rectangle 16" descr="Diagonales larges vers le haut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340"/>
                    <a:ext cx="2210" cy="170"/>
                  </a:xfrm>
                  <a:prstGeom prst="rect">
                    <a:avLst/>
                  </a:prstGeom>
                  <a:pattFill prst="wdUpDiag">
                    <a:fgClr>
                      <a:srgbClr val="333333"/>
                    </a:fgClr>
                    <a:bgClr>
                      <a:srgbClr val="DDDDDD"/>
                    </a:bgClr>
                  </a:pattFill>
                  <a:ln w="12700" algn="ctr">
                    <a:solidFill>
                      <a:srgbClr val="33333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59" name="Group 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44" y="1098"/>
                    <a:ext cx="337" cy="309"/>
                    <a:chOff x="2644" y="1098"/>
                    <a:chExt cx="337" cy="309"/>
                  </a:xfrm>
                </p:grpSpPr>
                <p:sp>
                  <p:nvSpPr>
                    <p:cNvPr id="7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54" y="1098"/>
                      <a:ext cx="227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759" y="1101"/>
                      <a:ext cx="1" cy="30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44" y="1246"/>
                      <a:ext cx="217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77" y="1295"/>
                      <a:ext cx="163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03" y="1344"/>
                      <a:ext cx="10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0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24" y="1261"/>
                    <a:ext cx="2118" cy="87"/>
                    <a:chOff x="1133" y="3035"/>
                    <a:chExt cx="2211" cy="91"/>
                  </a:xfrm>
                </p:grpSpPr>
                <p:sp>
                  <p:nvSpPr>
                    <p:cNvPr id="70" name="Rectangle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33" y="3035"/>
                      <a:ext cx="397" cy="91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1" name="Rectangle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04" y="3035"/>
                      <a:ext cx="272" cy="9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" name="Rectangle 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86" y="3035"/>
                      <a:ext cx="397" cy="91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3" name="Rectangle 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0" y="3035"/>
                      <a:ext cx="397" cy="91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4" name="Rectangl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93" y="3035"/>
                      <a:ext cx="397" cy="91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5" name="Rectangle 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47" y="3035"/>
                      <a:ext cx="397" cy="91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1" name="Group 3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65" y="789"/>
                    <a:ext cx="2189" cy="22"/>
                    <a:chOff x="885" y="1965"/>
                    <a:chExt cx="2290" cy="23"/>
                  </a:xfrm>
                </p:grpSpPr>
                <p:sp>
                  <p:nvSpPr>
                    <p:cNvPr id="62" name="Rectangl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85" y="1965"/>
                      <a:ext cx="227" cy="23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3" name="Rectangle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80" y="1965"/>
                      <a:ext cx="227" cy="23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4" name="Rectangle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75" y="1965"/>
                      <a:ext cx="227" cy="23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5" name="Rectangle 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59" y="1965"/>
                      <a:ext cx="227" cy="23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6" name="Rectangl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53" y="1965"/>
                      <a:ext cx="227" cy="23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7" name="Rectangle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48" y="1965"/>
                      <a:ext cx="227" cy="23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8" name="Rectangle 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69" y="1965"/>
                      <a:ext cx="227" cy="23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" name="Rectangl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64" y="1965"/>
                      <a:ext cx="227" cy="23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47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1676268" y="1674811"/>
                  <a:ext cx="1053000" cy="971335"/>
                  <a:chOff x="4129" y="440"/>
                  <a:chExt cx="975" cy="901"/>
                </a:xfrm>
              </p:grpSpPr>
              <p:sp>
                <p:nvSpPr>
                  <p:cNvPr id="52" name="Line 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0" y="440"/>
                    <a:ext cx="1" cy="453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FFC000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53" name="AutoShap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7" y="867"/>
                    <a:ext cx="108" cy="21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 w="12700" algn="ctr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4" name="AutoShape 4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4576" y="812"/>
                    <a:ext cx="82" cy="975"/>
                  </a:xfrm>
                  <a:prstGeom prst="leftBracket">
                    <a:avLst>
                      <a:gd name="adj" fmla="val 284978"/>
                    </a:avLst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5" name="AutoShape 43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4563" y="693"/>
                    <a:ext cx="107" cy="882"/>
                  </a:xfrm>
                  <a:prstGeom prst="leftBracket">
                    <a:avLst>
                      <a:gd name="adj" fmla="val 188953"/>
                    </a:avLst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74018" y="2327008"/>
                  <a:ext cx="1253830" cy="212901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72567" tIns="36283" rIns="72567" bIns="36283">
                  <a:spAutoFit/>
                </a:bodyPr>
                <a:lstStyle/>
                <a:p>
                  <a:pPr defTabSz="725488">
                    <a:spcBef>
                      <a:spcPct val="50000"/>
                    </a:spcBef>
                  </a:pPr>
                  <a:r>
                    <a:rPr lang="fr-FR" sz="2100" b="1" dirty="0" err="1">
                      <a:cs typeface="Times New Roman" pitchFamily="18" charset="0"/>
                    </a:rPr>
                    <a:t>resistive</a:t>
                  </a:r>
                  <a:r>
                    <a:rPr lang="fr-FR" sz="2100" b="1" dirty="0">
                      <a:cs typeface="Times New Roman" pitchFamily="18" charset="0"/>
                    </a:rPr>
                    <a:t> foil</a:t>
                  </a:r>
                </a:p>
              </p:txBody>
            </p:sp>
            <p:sp>
              <p:nvSpPr>
                <p:cNvPr id="49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024172" y="2442102"/>
                  <a:ext cx="752298" cy="212901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72567" tIns="36283" rIns="72567" bIns="36283">
                  <a:spAutoFit/>
                </a:bodyPr>
                <a:lstStyle/>
                <a:p>
                  <a:pPr defTabSz="725488">
                    <a:spcBef>
                      <a:spcPct val="50000"/>
                    </a:spcBef>
                  </a:pPr>
                  <a:r>
                    <a:rPr lang="fr-FR" sz="2100" b="1" dirty="0">
                      <a:solidFill>
                        <a:srgbClr val="0000FF"/>
                      </a:solidFill>
                    </a:rPr>
                    <a:t>glue</a:t>
                  </a:r>
                </a:p>
              </p:txBody>
            </p:sp>
            <p:sp>
              <p:nvSpPr>
                <p:cNvPr id="5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024172" y="2557196"/>
                  <a:ext cx="551685" cy="212901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72567" tIns="36283" rIns="72567" bIns="36283">
                  <a:spAutoFit/>
                </a:bodyPr>
                <a:lstStyle/>
                <a:p>
                  <a:pPr defTabSz="725488">
                    <a:spcBef>
                      <a:spcPct val="50000"/>
                    </a:spcBef>
                  </a:pPr>
                  <a:r>
                    <a:rPr lang="fr-FR" sz="2100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pads</a:t>
                  </a:r>
                  <a:r>
                    <a:rPr lang="fr-FR" sz="2000" dirty="0" smtClean="0">
                      <a:solidFill>
                        <a:schemeClr val="bg1"/>
                      </a:solidFill>
                    </a:rPr>
                    <a:t> </a:t>
                  </a:r>
                  <a:endParaRPr lang="fr-FR" sz="2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8385053" y="3786190"/>
                <a:ext cx="330351" cy="607857"/>
                <a:chOff x="8385053" y="3855343"/>
                <a:chExt cx="330351" cy="607857"/>
              </a:xfrm>
            </p:grpSpPr>
            <p:sp>
              <p:nvSpPr>
                <p:cNvPr id="81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560124" y="3855343"/>
                  <a:ext cx="1522" cy="60785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82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8385053" y="4143380"/>
                  <a:ext cx="33035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83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8435291" y="4240717"/>
                  <a:ext cx="2481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84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8474872" y="4338053"/>
                  <a:ext cx="16441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sp>
            <p:nvSpPr>
              <p:cNvPr id="87" name="Text Box 48"/>
              <p:cNvSpPr txBox="1">
                <a:spLocks noChangeArrowheads="1"/>
              </p:cNvSpPr>
              <p:nvPr/>
            </p:nvSpPr>
            <p:spPr bwMode="auto">
              <a:xfrm>
                <a:off x="4929190" y="2843517"/>
                <a:ext cx="991420" cy="39644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72567" tIns="36283" rIns="72567" bIns="36283">
                <a:spAutoFit/>
              </a:bodyPr>
              <a:lstStyle/>
              <a:p>
                <a:pPr defTabSz="725488">
                  <a:spcBef>
                    <a:spcPct val="50000"/>
                  </a:spcBef>
                </a:pPr>
                <a:r>
                  <a:rPr lang="en-GB" sz="2100" b="1" dirty="0" smtClean="0">
                    <a:solidFill>
                      <a:srgbClr val="0066FF"/>
                    </a:solidFill>
                  </a:rPr>
                  <a:t>mesh</a:t>
                </a:r>
                <a:endParaRPr lang="fr-FR" sz="21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85" name="Line 18"/>
              <p:cNvSpPr>
                <a:spLocks noChangeAspect="1" noChangeShapeType="1"/>
              </p:cNvSpPr>
              <p:nvPr/>
            </p:nvSpPr>
            <p:spPr bwMode="auto">
              <a:xfrm>
                <a:off x="8215338" y="3786190"/>
                <a:ext cx="345575" cy="198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fr-FR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500562" y="3214686"/>
              <a:ext cx="3643338" cy="666096"/>
              <a:chOff x="4500562" y="3214686"/>
              <a:chExt cx="3643338" cy="666096"/>
            </a:xfrm>
          </p:grpSpPr>
          <p:cxnSp>
            <p:nvCxnSpPr>
              <p:cNvPr id="134" name="Straight Arrow Connector 133"/>
              <p:cNvCxnSpPr/>
              <p:nvPr/>
            </p:nvCxnSpPr>
            <p:spPr>
              <a:xfrm rot="5400000" flipH="1" flipV="1">
                <a:off x="7394595" y="3536157"/>
                <a:ext cx="642148" cy="79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 rot="5400000" flipH="1" flipV="1">
                <a:off x="4537075" y="3535363"/>
                <a:ext cx="642148" cy="794"/>
              </a:xfrm>
              <a:prstGeom prst="straightConnector1">
                <a:avLst/>
              </a:prstGeom>
              <a:ln w="158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/>
              <p:cNvSpPr txBox="1"/>
              <p:nvPr/>
            </p:nvSpPr>
            <p:spPr>
              <a:xfrm>
                <a:off x="7715272" y="3357562"/>
                <a:ext cx="42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/>
                  <a:t>E</a:t>
                </a:r>
                <a:endParaRPr lang="fr-FR" sz="28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500562" y="3286124"/>
                <a:ext cx="42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00FF"/>
                    </a:solidFill>
                  </a:rPr>
                  <a:t>B</a:t>
                </a:r>
                <a:endParaRPr lang="fr-FR" sz="2800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39" name="TextBox 138"/>
          <p:cNvSpPr txBox="1"/>
          <p:nvPr/>
        </p:nvSpPr>
        <p:spPr>
          <a:xfrm>
            <a:off x="1129859" y="1051350"/>
            <a:ext cx="6143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0099"/>
                </a:solidFill>
              </a:rPr>
              <a:t>Pad width limits MPGD TPC resolution</a:t>
            </a:r>
            <a:endParaRPr lang="fr-FR" sz="2200" b="1" dirty="0">
              <a:solidFill>
                <a:srgbClr val="000099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4213" y="5871022"/>
            <a:ext cx="4257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 smtClean="0"/>
              <a:t>Direct signal readout technique 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214810" y="178592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      </a:t>
            </a:r>
            <a:r>
              <a:rPr lang="en-GB" dirty="0" smtClean="0"/>
              <a:t>: pad width</a:t>
            </a:r>
          </a:p>
          <a:p>
            <a:r>
              <a:rPr lang="en-GB" dirty="0" smtClean="0">
                <a:sym typeface="Symbol"/>
              </a:rPr>
              <a:t> </a:t>
            </a:r>
            <a:r>
              <a:rPr lang="en-GB" baseline="-25000" dirty="0" smtClean="0">
                <a:sym typeface="Symbol"/>
              </a:rPr>
              <a:t>0 </a:t>
            </a:r>
            <a:r>
              <a:rPr lang="en-GB" dirty="0" smtClean="0">
                <a:sym typeface="Symbol"/>
              </a:rPr>
              <a:t>: resolution at Z=0 without diffusion</a:t>
            </a:r>
            <a:endParaRPr lang="fr-FR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357686" y="1857364"/>
          <a:ext cx="285752" cy="26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" name="Équation" r:id="rId3" imgW="152280" imgH="139680" progId="Equation.3">
                  <p:embed/>
                </p:oleObj>
              </mc:Choice>
              <mc:Fallback>
                <p:oleObj name="Équation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1857364"/>
                        <a:ext cx="285752" cy="261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500298" y="1643050"/>
          <a:ext cx="1298873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" name="Équation" r:id="rId5" imgW="634680" imgH="419040" progId="Equation.3">
                  <p:embed/>
                </p:oleObj>
              </mc:Choice>
              <mc:Fallback>
                <p:oleObj name="Équation" r:id="rId5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643050"/>
                        <a:ext cx="1298873" cy="857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Connector 91"/>
          <p:cNvCxnSpPr/>
          <p:nvPr/>
        </p:nvCxnSpPr>
        <p:spPr>
          <a:xfrm rot="5400000">
            <a:off x="2355142" y="4357694"/>
            <a:ext cx="3857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320480" y="1340768"/>
            <a:ext cx="457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Charge dispersion technique with a </a:t>
            </a:r>
            <a:r>
              <a:rPr lang="en-GB" sz="2000" b="1" dirty="0" smtClean="0">
                <a:solidFill>
                  <a:srgbClr val="FF0000"/>
                </a:solidFill>
              </a:rPr>
              <a:t>resistive anode </a:t>
            </a:r>
            <a:r>
              <a:rPr lang="en-GB" sz="2000" b="1" dirty="0" smtClean="0"/>
              <a:t>so that wide pads can be used for </a:t>
            </a:r>
            <a:r>
              <a:rPr lang="en-GB" sz="2000" b="1" dirty="0" err="1" smtClean="0"/>
              <a:t>centroid</a:t>
            </a:r>
            <a:r>
              <a:rPr lang="en-GB" sz="2000" b="1" dirty="0" smtClean="0"/>
              <a:t> determination</a:t>
            </a:r>
            <a:endParaRPr lang="fr-FR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570945" y="4691403"/>
            <a:ext cx="4163817" cy="1083181"/>
            <a:chOff x="4584647" y="4653136"/>
            <a:chExt cx="4163817" cy="1214446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84647" y="4653136"/>
              <a:ext cx="416381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Rectangle 93"/>
            <p:cNvSpPr/>
            <p:nvPr/>
          </p:nvSpPr>
          <p:spPr>
            <a:xfrm>
              <a:off x="4584647" y="4686677"/>
              <a:ext cx="4071966" cy="112539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6680" y="4686677"/>
            <a:ext cx="3143272" cy="100013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6017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0" dirty="0" err="1"/>
              <a:t>Micromegas</a:t>
            </a:r>
            <a:r>
              <a:rPr lang="en-US" sz="4000" b="1" kern="0" dirty="0"/>
              <a:t> with Resistive Anode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2" grpId="0"/>
      <p:bldP spid="1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3" descr="K:\2012-04-16_20-SaclayTestBench\Benchtest photos\DSC003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675" r="5783" b="-675"/>
          <a:stretch/>
        </p:blipFill>
        <p:spPr bwMode="auto">
          <a:xfrm>
            <a:off x="467544" y="1124744"/>
            <a:ext cx="3321901" cy="28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89445" y="1484784"/>
            <a:ext cx="5175043" cy="4176464"/>
            <a:chOff x="899592" y="548680"/>
            <a:chExt cx="8205303" cy="5544616"/>
          </a:xfrm>
        </p:grpSpPr>
        <p:pic>
          <p:nvPicPr>
            <p:cNvPr id="8" name="Picture 2" descr="D:\PROJETS\TPC\MESURES\081208-11_LP_BeamTestsMagnet_DESY\Pictures\081209_LowDrift_500ns_Animation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548680"/>
              <a:ext cx="8205303" cy="55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7956376" y="1412776"/>
              <a:ext cx="216024" cy="189735"/>
            </a:xfrm>
            <a:prstGeom prst="round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17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0" dirty="0" err="1"/>
              <a:t>Micromegas</a:t>
            </a:r>
            <a:r>
              <a:rPr lang="en-US" sz="4000" b="1" kern="0" dirty="0"/>
              <a:t> </a:t>
            </a:r>
            <a:r>
              <a:rPr lang="en-US" sz="4000" b="1" kern="0" dirty="0" smtClean="0"/>
              <a:t>module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4274526"/>
            <a:ext cx="3816424" cy="160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b="1" dirty="0"/>
              <a:t>Module size: 23 cm × 17 cm</a:t>
            </a:r>
          </a:p>
          <a:p>
            <a:pPr marL="342900" indent="-342900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b="1" dirty="0"/>
              <a:t>24 rows × 72 columns</a:t>
            </a:r>
          </a:p>
          <a:p>
            <a:pPr marL="342900" indent="-342900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b="1" dirty="0" smtClean="0"/>
              <a:t>Readout:   1726 Pads</a:t>
            </a:r>
          </a:p>
          <a:p>
            <a:pPr marL="342900" indent="-342900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b="1" dirty="0" smtClean="0"/>
              <a:t>Pad size:  ~3 mm × 7 mm</a:t>
            </a:r>
          </a:p>
        </p:txBody>
      </p:sp>
    </p:spTree>
    <p:extLst>
      <p:ext uri="{BB962C8B-B14F-4D97-AF65-F5344CB8AC3E}">
        <p14:creationId xmlns:p14="http://schemas.microsoft.com/office/powerpoint/2010/main" val="2341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1560" y="1268760"/>
            <a:ext cx="8028384" cy="4896544"/>
            <a:chOff x="53975" y="893763"/>
            <a:chExt cx="8999538" cy="5365750"/>
          </a:xfrm>
        </p:grpSpPr>
        <p:pic>
          <p:nvPicPr>
            <p:cNvPr id="7" name="Picture 2" descr="D:\PROJETS\TPC\MESURES\091102-05_LP_BeamTests_SiEnveloppe_DESY\IMGP0070_r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75" y="893763"/>
              <a:ext cx="8999538" cy="536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ZoneTexte 8"/>
            <p:cNvSpPr txBox="1">
              <a:spLocks noChangeArrowheads="1"/>
            </p:cNvSpPr>
            <p:nvPr/>
          </p:nvSpPr>
          <p:spPr bwMode="auto">
            <a:xfrm>
              <a:off x="3919568" y="5643563"/>
              <a:ext cx="1590614" cy="60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Bookman Old Style" pitchFamily="18" charset="0"/>
                </a:rPr>
                <a:t>Resistive ink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Bookman Old Style" pitchFamily="18" charset="0"/>
                </a:rPr>
                <a:t>~3 </a:t>
              </a:r>
              <a:r>
                <a:rPr lang="en-US" sz="1400" dirty="0">
                  <a:solidFill>
                    <a:schemeClr val="bg1"/>
                  </a:solidFill>
                  <a:latin typeface="Bookman Old Style" pitchFamily="18" charset="0"/>
                </a:rPr>
                <a:t>MΩ/□</a:t>
              </a:r>
            </a:p>
          </p:txBody>
        </p:sp>
        <p:sp>
          <p:nvSpPr>
            <p:cNvPr id="9" name="ZoneTexte 9"/>
            <p:cNvSpPr txBox="1">
              <a:spLocks noChangeArrowheads="1"/>
            </p:cNvSpPr>
            <p:nvPr/>
          </p:nvSpPr>
          <p:spPr bwMode="auto">
            <a:xfrm>
              <a:off x="829291" y="3331973"/>
              <a:ext cx="2033942" cy="886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Bookman Old Style" pitchFamily="18" charset="0"/>
                </a:rPr>
                <a:t>Resistive </a:t>
              </a:r>
              <a:r>
                <a:rPr lang="en-US" sz="1800" dirty="0" err="1">
                  <a:solidFill>
                    <a:schemeClr val="bg1"/>
                  </a:solidFill>
                  <a:latin typeface="Bookman Old Style" pitchFamily="18" charset="0"/>
                </a:rPr>
                <a:t>Kapton</a:t>
              </a:r>
              <a:endParaRPr lang="en-US" sz="1800" dirty="0">
                <a:solidFill>
                  <a:schemeClr val="bg1"/>
                </a:solidFill>
                <a:latin typeface="Bookman Old Style" pitchFamily="18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Bookman Old Style" pitchFamily="18" charset="0"/>
                </a:rPr>
                <a:t>~5 </a:t>
              </a:r>
              <a:r>
                <a:rPr lang="en-US" sz="1400" dirty="0">
                  <a:solidFill>
                    <a:schemeClr val="bg1"/>
                  </a:solidFill>
                  <a:latin typeface="Bookman Old Style" pitchFamily="18" charset="0"/>
                </a:rPr>
                <a:t>MΩ/□</a:t>
              </a:r>
            </a:p>
            <a:p>
              <a:pPr algn="ctr"/>
              <a:endParaRPr lang="en-US" sz="1800" dirty="0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  <p:sp>
          <p:nvSpPr>
            <p:cNvPr id="10" name="ZoneTexte 10"/>
            <p:cNvSpPr txBox="1">
              <a:spLocks noChangeArrowheads="1"/>
            </p:cNvSpPr>
            <p:nvPr/>
          </p:nvSpPr>
          <p:spPr bwMode="auto">
            <a:xfrm>
              <a:off x="6923088" y="3470275"/>
              <a:ext cx="12334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Bookman Old Style" pitchFamily="18" charset="0"/>
                </a:rPr>
                <a:t>Standard</a:t>
              </a:r>
            </a:p>
          </p:txBody>
        </p:sp>
        <p:sp>
          <p:nvSpPr>
            <p:cNvPr id="11" name="ZoneTexte 11"/>
            <p:cNvSpPr txBox="1">
              <a:spLocks noChangeArrowheads="1"/>
            </p:cNvSpPr>
            <p:nvPr/>
          </p:nvSpPr>
          <p:spPr bwMode="auto">
            <a:xfrm>
              <a:off x="3588924" y="2419350"/>
              <a:ext cx="2156652" cy="607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Bookman Old Style" pitchFamily="18" charset="0"/>
                </a:rPr>
                <a:t> </a:t>
              </a:r>
              <a:r>
                <a:rPr lang="en-US" sz="1600" dirty="0">
                  <a:latin typeface="Bookman Old Style" pitchFamily="18" charset="0"/>
                </a:rPr>
                <a:t>Resistive </a:t>
              </a:r>
              <a:r>
                <a:rPr lang="en-US" sz="1600" dirty="0" err="1">
                  <a:latin typeface="Bookman Old Style" pitchFamily="18" charset="0"/>
                </a:rPr>
                <a:t>Kapton</a:t>
              </a:r>
              <a:endParaRPr lang="en-US" sz="1600" dirty="0">
                <a:latin typeface="Bookman Old Style" pitchFamily="18" charset="0"/>
              </a:endParaRPr>
            </a:p>
            <a:p>
              <a:pPr algn="ctr"/>
              <a:r>
                <a:rPr lang="en-US" sz="1400" dirty="0" smtClean="0">
                  <a:latin typeface="Bookman Old Style" pitchFamily="18" charset="0"/>
                </a:rPr>
                <a:t>~3 </a:t>
              </a:r>
              <a:r>
                <a:rPr lang="en-US" sz="1400" dirty="0">
                  <a:latin typeface="Bookman Old Style" pitchFamily="18" charset="0"/>
                </a:rPr>
                <a:t>MΩ/□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17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0" dirty="0" err="1"/>
              <a:t>Micromegas</a:t>
            </a:r>
            <a:r>
              <a:rPr lang="en-US" sz="4000" b="1" kern="0" dirty="0"/>
              <a:t> </a:t>
            </a:r>
            <a:r>
              <a:rPr lang="en-US" sz="4000" b="1" kern="0" dirty="0" smtClean="0"/>
              <a:t>modules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64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ZoneTexte 6"/>
          <p:cNvSpPr txBox="1">
            <a:spLocks noChangeArrowheads="1"/>
          </p:cNvSpPr>
          <p:nvPr/>
        </p:nvSpPr>
        <p:spPr bwMode="auto">
          <a:xfrm>
            <a:off x="4580558" y="1700808"/>
            <a:ext cx="1071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/>
              <a:t>Z=5cm</a:t>
            </a:r>
          </a:p>
        </p:txBody>
      </p:sp>
      <p:sp>
        <p:nvSpPr>
          <p:cNvPr id="15365" name="ZoneTexte 7"/>
          <p:cNvSpPr txBox="1">
            <a:spLocks noChangeArrowheads="1"/>
          </p:cNvSpPr>
          <p:nvPr/>
        </p:nvSpPr>
        <p:spPr bwMode="auto">
          <a:xfrm>
            <a:off x="4580558" y="3272444"/>
            <a:ext cx="1071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/>
              <a:t>Z=35cm</a:t>
            </a:r>
          </a:p>
        </p:txBody>
      </p:sp>
      <p:sp>
        <p:nvSpPr>
          <p:cNvPr id="15366" name="ZoneTexte 8"/>
          <p:cNvSpPr txBox="1">
            <a:spLocks noChangeArrowheads="1"/>
          </p:cNvSpPr>
          <p:nvPr/>
        </p:nvSpPr>
        <p:spPr bwMode="auto">
          <a:xfrm>
            <a:off x="4580558" y="5129832"/>
            <a:ext cx="1071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/>
              <a:t>Z=50cm</a:t>
            </a:r>
          </a:p>
        </p:txBody>
      </p:sp>
      <p:sp>
        <p:nvSpPr>
          <p:cNvPr id="15367" name="ZoneTexte 9"/>
          <p:cNvSpPr txBox="1">
            <a:spLocks noChangeArrowheads="1"/>
          </p:cNvSpPr>
          <p:nvPr/>
        </p:nvSpPr>
        <p:spPr bwMode="auto">
          <a:xfrm>
            <a:off x="611560" y="1551459"/>
            <a:ext cx="41044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00FF"/>
                </a:solidFill>
              </a:rPr>
              <a:t>Mean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Residual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dirty="0" smtClean="0"/>
              <a:t>vs </a:t>
            </a:r>
            <a:r>
              <a:rPr lang="fr-FR" sz="2000" b="1" dirty="0" err="1" smtClean="0">
                <a:solidFill>
                  <a:srgbClr val="0000FF"/>
                </a:solidFill>
              </a:rPr>
              <a:t>Row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Number</a:t>
            </a:r>
            <a:endParaRPr lang="fr-FR" sz="2000" b="1" dirty="0">
              <a:solidFill>
                <a:srgbClr val="0000FF"/>
              </a:solidFill>
            </a:endParaRPr>
          </a:p>
          <a:p>
            <a:endParaRPr lang="fr-FR" sz="2000" dirty="0"/>
          </a:p>
          <a:p>
            <a:r>
              <a:rPr lang="fr-FR" sz="2000" dirty="0"/>
              <a:t>Z-</a:t>
            </a:r>
            <a:r>
              <a:rPr lang="fr-FR" sz="2000" dirty="0" err="1"/>
              <a:t>independent</a:t>
            </a:r>
            <a:r>
              <a:rPr lang="fr-FR" sz="2000" dirty="0"/>
              <a:t> </a:t>
            </a:r>
            <a:r>
              <a:rPr lang="fr-FR" sz="2000" dirty="0" err="1"/>
              <a:t>distortions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err="1"/>
              <a:t>Distortions</a:t>
            </a:r>
            <a:r>
              <a:rPr lang="fr-FR" sz="2000" dirty="0"/>
              <a:t> up to 50 microns for </a:t>
            </a:r>
            <a:r>
              <a:rPr lang="fr-FR" sz="2000" dirty="0" err="1"/>
              <a:t>resistive</a:t>
            </a:r>
            <a:r>
              <a:rPr lang="fr-FR" sz="2000" dirty="0"/>
              <a:t> </a:t>
            </a:r>
            <a:r>
              <a:rPr lang="fr-FR" sz="2000" dirty="0" err="1" smtClean="0"/>
              <a:t>ink</a:t>
            </a:r>
            <a:r>
              <a:rPr lang="fr-FR" sz="2000" dirty="0" smtClean="0"/>
              <a:t> (</a:t>
            </a:r>
            <a:r>
              <a:rPr lang="fr-FR" sz="2000" dirty="0" err="1" smtClean="0">
                <a:solidFill>
                  <a:srgbClr val="000099"/>
                </a:solidFill>
              </a:rPr>
              <a:t>blue</a:t>
            </a:r>
            <a:r>
              <a:rPr lang="fr-FR" sz="2000" dirty="0" smtClean="0"/>
              <a:t> points)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err="1"/>
              <a:t>Rms</a:t>
            </a:r>
            <a:r>
              <a:rPr lang="fr-FR" sz="2000" dirty="0"/>
              <a:t> 7 </a:t>
            </a:r>
            <a:r>
              <a:rPr lang="fr-FR" sz="2000" dirty="0" smtClean="0"/>
              <a:t>microns </a:t>
            </a:r>
            <a:r>
              <a:rPr lang="fr-FR" sz="2000" dirty="0"/>
              <a:t>for </a:t>
            </a:r>
            <a:r>
              <a:rPr lang="fr-FR" sz="2000" dirty="0" smtClean="0"/>
              <a:t>CLK film</a:t>
            </a:r>
          </a:p>
          <a:p>
            <a:r>
              <a:rPr lang="fr-FR" sz="2000" dirty="0" smtClean="0"/>
              <a:t>(</a:t>
            </a:r>
            <a:r>
              <a:rPr lang="fr-FR" sz="2000" dirty="0" err="1" smtClean="0">
                <a:solidFill>
                  <a:srgbClr val="FF0000"/>
                </a:solidFill>
              </a:rPr>
              <a:t>red</a:t>
            </a:r>
            <a:r>
              <a:rPr lang="fr-FR" sz="2000" dirty="0" smtClean="0"/>
              <a:t> points)</a:t>
            </a:r>
            <a:endParaRPr lang="fr-FR" sz="2000" dirty="0"/>
          </a:p>
        </p:txBody>
      </p:sp>
      <p:grpSp>
        <p:nvGrpSpPr>
          <p:cNvPr id="2" name="Group 14"/>
          <p:cNvGrpSpPr/>
          <p:nvPr/>
        </p:nvGrpSpPr>
        <p:grpSpPr>
          <a:xfrm>
            <a:off x="5436096" y="997084"/>
            <a:ext cx="3168352" cy="5264598"/>
            <a:chOff x="5499487" y="96929"/>
            <a:chExt cx="3244463" cy="6680109"/>
          </a:xfrm>
        </p:grpSpPr>
        <p:pic>
          <p:nvPicPr>
            <p:cNvPr id="15362" name="Picture 3" descr="D:\Paul\ilc\Beijing10\Beijing\1027&amp;1085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0694" y="2382929"/>
              <a:ext cx="3243256" cy="220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4" descr="D:\Paul\ilc\Beijing10\Beijing\1088&amp;1018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99487" y="4596621"/>
              <a:ext cx="3215887" cy="218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 descr="D:\Paul\ilc\Beijing10\Beijing\1076&amp;1043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0694" y="96929"/>
              <a:ext cx="3243256" cy="220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F0F1-3925-4D00-A802-47C4F5CC838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6017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kern="0" dirty="0">
                <a:cs typeface="Times New Roman" pitchFamily="18" charset="0"/>
              </a:rPr>
              <a:t>Uniformity</a:t>
            </a:r>
            <a:endParaRPr lang="en-CA" sz="4000" b="1" kern="0" dirty="0"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90934" y="6261682"/>
            <a:ext cx="1198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Row Number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7286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672F-1A85-4540-B8A6-4A7727E98E41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7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Beam test</a:t>
            </a:r>
            <a:endParaRPr lang="en-US" sz="4000" b="1" dirty="0"/>
          </a:p>
        </p:txBody>
      </p:sp>
      <p:pic>
        <p:nvPicPr>
          <p:cNvPr id="10" name="Picture 9" descr="TPCinPCMA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10654"/>
            <a:ext cx="4182481" cy="347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504" y="1179909"/>
            <a:ext cx="3525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2008~2011:</a:t>
            </a:r>
          </a:p>
          <a:p>
            <a:r>
              <a:rPr lang="en-US" sz="2000" b="1" dirty="0" smtClean="0"/>
              <a:t>Test with one module</a:t>
            </a:r>
          </a:p>
          <a:p>
            <a:r>
              <a:rPr lang="en-US" sz="2000" b="1" dirty="0" smtClean="0"/>
              <a:t>T2K electronics </a:t>
            </a:r>
          </a:p>
          <a:p>
            <a:r>
              <a:rPr lang="en-US" sz="2000" b="1" dirty="0" smtClean="0"/>
              <a:t>(</a:t>
            </a:r>
            <a:r>
              <a:rPr lang="en-US" sz="2000" dirty="0" smtClean="0"/>
              <a:t>32cm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× </a:t>
            </a:r>
            <a:r>
              <a:rPr lang="en-US" sz="2000" dirty="0" smtClean="0"/>
              <a:t>25cm </a:t>
            </a:r>
            <a:r>
              <a:rPr lang="en-US" sz="2000" dirty="0"/>
              <a:t>× </a:t>
            </a:r>
            <a:r>
              <a:rPr lang="en-US" sz="2000" dirty="0" smtClean="0"/>
              <a:t>14cm </a:t>
            </a:r>
            <a:r>
              <a:rPr lang="en-US" sz="2000" b="1" dirty="0" smtClean="0"/>
              <a:t>)</a:t>
            </a:r>
          </a:p>
        </p:txBody>
      </p:sp>
      <p:pic>
        <p:nvPicPr>
          <p:cNvPr id="13" name="Picture 12" descr="D:\PROJETS\TPC\DESIGN\Sauvegarde CAO\Paul Colas\MicromegasPanel\TPC3\Photos\Ensemble Electronique\Photos-01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6" b="13759"/>
          <a:stretch>
            <a:fillRect/>
          </a:stretch>
        </p:blipFill>
        <p:spPr bwMode="auto">
          <a:xfrm>
            <a:off x="2744742" y="1196752"/>
            <a:ext cx="1899266" cy="158417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42" y="1177621"/>
            <a:ext cx="1766462" cy="16033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644008" y="1160165"/>
            <a:ext cx="29523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2012~2013:</a:t>
            </a:r>
          </a:p>
          <a:p>
            <a:r>
              <a:rPr lang="en-US" sz="2000" b="1" dirty="0" smtClean="0"/>
              <a:t>Test with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multi-modules</a:t>
            </a:r>
          </a:p>
          <a:p>
            <a:r>
              <a:rPr lang="en-US" sz="2000" b="1" dirty="0" smtClean="0"/>
              <a:t>Integrated electronics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23cm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× 17cm × </a:t>
            </a:r>
            <a:r>
              <a:rPr lang="en-US" sz="2000" dirty="0" smtClean="0"/>
              <a:t>5cm </a:t>
            </a:r>
            <a:r>
              <a:rPr lang="en-US" sz="2000" dirty="0"/>
              <a:t>)</a:t>
            </a:r>
          </a:p>
        </p:txBody>
      </p:sp>
      <p:pic>
        <p:nvPicPr>
          <p:cNvPr id="4098" name="Picture 2" descr="H:\P10209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36" y="2910655"/>
            <a:ext cx="3891668" cy="349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6661" y="2905610"/>
            <a:ext cx="4147417" cy="3501641"/>
            <a:chOff x="4819328" y="2879687"/>
            <a:chExt cx="4147417" cy="35016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328" y="2879687"/>
              <a:ext cx="4014560" cy="3501641"/>
            </a:xfrm>
            <a:prstGeom prst="rect">
              <a:avLst/>
            </a:prstGeom>
          </p:spPr>
        </p:pic>
        <p:sp>
          <p:nvSpPr>
            <p:cNvPr id="15" name="ZoneTexte 19"/>
            <p:cNvSpPr txBox="1"/>
            <p:nvPr/>
          </p:nvSpPr>
          <p:spPr>
            <a:xfrm>
              <a:off x="4932040" y="5824428"/>
              <a:ext cx="2110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latin typeface="Bell MT" pitchFamily="18" charset="0"/>
                </a:rPr>
                <a:t>Fully</a:t>
              </a:r>
              <a:r>
                <a:rPr lang="fr-FR" sz="1400" b="1" dirty="0" smtClean="0">
                  <a:latin typeface="Bell MT" pitchFamily="18" charset="0"/>
                </a:rPr>
                <a:t> </a:t>
              </a:r>
              <a:r>
                <a:rPr lang="fr-FR" sz="1400" b="1" dirty="0" err="1" smtClean="0">
                  <a:latin typeface="Bell MT" pitchFamily="18" charset="0"/>
                </a:rPr>
                <a:t>integrated</a:t>
              </a:r>
              <a:r>
                <a:rPr lang="fr-FR" sz="1400" b="1" dirty="0" smtClean="0">
                  <a:latin typeface="Bell MT" pitchFamily="18" charset="0"/>
                </a:rPr>
                <a:t> Module</a:t>
              </a:r>
              <a:endParaRPr lang="fr-FR" sz="1400" b="1" dirty="0">
                <a:latin typeface="Bell MT" pitchFamily="18" charset="0"/>
              </a:endParaRPr>
            </a:p>
          </p:txBody>
        </p:sp>
        <p:sp>
          <p:nvSpPr>
            <p:cNvPr id="16" name="ZoneTexte 21"/>
            <p:cNvSpPr txBox="1"/>
            <p:nvPr/>
          </p:nvSpPr>
          <p:spPr>
            <a:xfrm>
              <a:off x="6303515" y="3029733"/>
              <a:ext cx="2663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latin typeface="Bell MT" pitchFamily="18" charset="0"/>
                </a:rPr>
                <a:t>Resistive</a:t>
              </a:r>
              <a:r>
                <a:rPr lang="fr-FR" sz="1400" b="1" dirty="0" smtClean="0">
                  <a:latin typeface="Bell MT" pitchFamily="18" charset="0"/>
                </a:rPr>
                <a:t> </a:t>
              </a:r>
              <a:r>
                <a:rPr lang="fr-FR" sz="1400" b="1" dirty="0" err="1" smtClean="0">
                  <a:latin typeface="Bell MT" pitchFamily="18" charset="0"/>
                </a:rPr>
                <a:t>Micromegas</a:t>
              </a:r>
              <a:r>
                <a:rPr lang="fr-FR" sz="1400" b="1" dirty="0" smtClean="0">
                  <a:latin typeface="Bell MT" pitchFamily="18" charset="0"/>
                </a:rPr>
                <a:t> Detector</a:t>
              </a:r>
              <a:endParaRPr lang="fr-FR" sz="1400" b="1" dirty="0">
                <a:latin typeface="Bell MT" pitchFamily="18" charset="0"/>
              </a:endParaRPr>
            </a:p>
          </p:txBody>
        </p:sp>
        <p:sp>
          <p:nvSpPr>
            <p:cNvPr id="17" name="ZoneTexte 22"/>
            <p:cNvSpPr txBox="1"/>
            <p:nvPr/>
          </p:nvSpPr>
          <p:spPr>
            <a:xfrm>
              <a:off x="7984662" y="5856873"/>
              <a:ext cx="481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Bell MT" pitchFamily="18" charset="0"/>
                </a:rPr>
                <a:t>FEC</a:t>
              </a:r>
              <a:endParaRPr lang="fr-FR" sz="1200" b="1" dirty="0">
                <a:latin typeface="Bell MT" pitchFamily="18" charset="0"/>
              </a:endParaRPr>
            </a:p>
          </p:txBody>
        </p:sp>
        <p:sp>
          <p:nvSpPr>
            <p:cNvPr id="18" name="ZoneTexte 23"/>
            <p:cNvSpPr txBox="1"/>
            <p:nvPr/>
          </p:nvSpPr>
          <p:spPr>
            <a:xfrm>
              <a:off x="5580112" y="4005063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Bell MT" pitchFamily="18" charset="0"/>
                </a:rPr>
                <a:t>FEM</a:t>
              </a:r>
              <a:endParaRPr lang="fr-FR" sz="1200" b="1" dirty="0">
                <a:latin typeface="Bell M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7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1730</TotalTime>
  <Words>761</Words>
  <Application>Microsoft Office PowerPoint</Application>
  <PresentationFormat>On-screen Show (4:3)</PresentationFormat>
  <Paragraphs>198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Équation</vt:lpstr>
      <vt:lpstr>A Micromegas TPC  for the ILC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Wenxin</dc:creator>
  <cp:lastModifiedBy>WANG Wenxin</cp:lastModifiedBy>
  <cp:revision>238</cp:revision>
  <cp:lastPrinted>2013-04-02T14:59:30Z</cp:lastPrinted>
  <dcterms:created xsi:type="dcterms:W3CDTF">2013-03-29T20:42:06Z</dcterms:created>
  <dcterms:modified xsi:type="dcterms:W3CDTF">2013-04-05T13:55:05Z</dcterms:modified>
</cp:coreProperties>
</file>