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58" r:id="rId2"/>
    <p:sldId id="957" r:id="rId3"/>
    <p:sldId id="1008" r:id="rId4"/>
    <p:sldId id="1019" r:id="rId5"/>
    <p:sldId id="1016" r:id="rId6"/>
    <p:sldId id="1026" r:id="rId7"/>
    <p:sldId id="1020" r:id="rId8"/>
    <p:sldId id="1009" r:id="rId9"/>
    <p:sldId id="1021" r:id="rId10"/>
    <p:sldId id="1022" r:id="rId11"/>
    <p:sldId id="1023" r:id="rId12"/>
    <p:sldId id="1024" r:id="rId13"/>
    <p:sldId id="1025" r:id="rId14"/>
    <p:sldId id="1027" r:id="rId15"/>
    <p:sldId id="1028" r:id="rId16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E60000"/>
    <a:srgbClr val="478F00"/>
    <a:srgbClr val="5F9723"/>
    <a:srgbClr val="CC0000"/>
    <a:srgbClr val="253971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4668" autoAdjust="0"/>
    <p:restoredTop sz="92188" autoAdjust="0"/>
  </p:normalViewPr>
  <p:slideViewPr>
    <p:cSldViewPr snapToGrid="0" snapToObjects="1">
      <p:cViewPr varScale="1">
        <p:scale>
          <a:sx n="87" d="100"/>
          <a:sy n="87" d="100"/>
        </p:scale>
        <p:origin x="-12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-3306" y="-108"/>
      </p:cViewPr>
      <p:guideLst>
        <p:guide orient="horz" pos="3223"/>
        <p:guide pos="2236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t" anchorCtr="0" compatLnSpc="1">
            <a:prstTxWarp prst="textNoShape">
              <a:avLst/>
            </a:prstTxWarp>
          </a:bodyPr>
          <a:lstStyle>
            <a:lvl1pPr algn="l" defTabSz="94932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b" anchorCtr="0" compatLnSpc="1">
            <a:prstTxWarp prst="textNoShape">
              <a:avLst/>
            </a:prstTxWarp>
          </a:bodyPr>
          <a:lstStyle>
            <a:lvl1pPr algn="l" defTabSz="94932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ADA98F3-B49D-491B-A47B-7A9A2F26F6A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6916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t" anchorCtr="0" compatLnSpc="1">
            <a:prstTxWarp prst="textNoShape">
              <a:avLst/>
            </a:prstTxWarp>
          </a:bodyPr>
          <a:lstStyle>
            <a:lvl1pPr algn="l" defTabSz="94932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b" anchorCtr="0" compatLnSpc="1">
            <a:prstTxWarp prst="textNoShape">
              <a:avLst/>
            </a:prstTxWarp>
          </a:bodyPr>
          <a:lstStyle>
            <a:lvl1pPr algn="l" defTabSz="94932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514B6A9-369E-4A81-86F7-44FEC0B6C8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6370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0FF1E-FEB5-4021-A40B-C33391F5DF3B}" type="slidenum">
              <a:rPr lang="fr-FR" smtClean="0"/>
              <a:pPr>
                <a:defRPr/>
              </a:pPr>
              <a:t>1</a:t>
            </a:fld>
            <a:endParaRPr lang="fr-FR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smtClean="0"/>
              <a:t>I’m here to present a TPC review</a:t>
            </a:r>
          </a:p>
        </p:txBody>
      </p:sp>
    </p:spTree>
    <p:extLst>
      <p:ext uri="{BB962C8B-B14F-4D97-AF65-F5344CB8AC3E}">
        <p14:creationId xmlns:p14="http://schemas.microsoft.com/office/powerpoint/2010/main" val="1960341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9303" y="-8792"/>
            <a:ext cx="8212183" cy="432000"/>
          </a:xfrm>
          <a:prstGeom prst="rect">
            <a:avLst/>
          </a:prstGeom>
          <a:effectLst>
            <a:outerShdw blurRad="63500" sx="184000" sy="184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>
                <a:solidFill>
                  <a:srgbClr val="E60000"/>
                </a:solidFill>
                <a:effectLst>
                  <a:outerShdw blurRad="127000" dist="25400" dir="2700000" algn="tl" rotWithShape="0">
                    <a:srgbClr val="C00000">
                      <a:alpha val="50000"/>
                    </a:srgbClr>
                  </a:outerShdw>
                </a:effectLst>
                <a:latin typeface="Bookman Old Style" pitchFamily="18" charset="0"/>
              </a:defRPr>
            </a:lvl1pPr>
          </a:lstStyle>
          <a:p>
            <a:r>
              <a:rPr lang="en-US" smtClean="0"/>
              <a:t>Cliquez pour </a:t>
            </a:r>
            <a:r>
              <a:rPr lang="en-US" noProof="0" smtClean="0"/>
              <a:t>modifier</a:t>
            </a:r>
            <a:r>
              <a:rPr lang="en-US" smtClean="0"/>
              <a:t>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  <a:endParaRPr lang="en-US" noProof="0"/>
          </a:p>
        </p:txBody>
      </p:sp>
      <p:sp>
        <p:nvSpPr>
          <p:cNvPr id="11" name="Line 12"/>
          <p:cNvSpPr>
            <a:spLocks noChangeShapeType="1"/>
          </p:cNvSpPr>
          <p:nvPr userDrawn="1"/>
        </p:nvSpPr>
        <p:spPr bwMode="auto">
          <a:xfrm>
            <a:off x="0" y="6593915"/>
            <a:ext cx="9144000" cy="0"/>
          </a:xfrm>
          <a:prstGeom prst="line">
            <a:avLst/>
          </a:prstGeom>
          <a:noFill/>
          <a:ln w="19050">
            <a:solidFill>
              <a:srgbClr val="2539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en-US" sz="1050"/>
          </a:p>
        </p:txBody>
      </p:sp>
      <p:sp>
        <p:nvSpPr>
          <p:cNvPr id="12" name="Espace réservé du numéro de diapositiv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36170" y="6634256"/>
            <a:ext cx="1440000" cy="179388"/>
          </a:xfrm>
          <a:prstGeom prst="rect">
            <a:avLst/>
          </a:prstGeom>
        </p:spPr>
        <p:txBody>
          <a:bodyPr anchor="ctr"/>
          <a:lstStyle>
            <a:lvl1pPr algn="r" defTabSz="1076325">
              <a:tabLst/>
              <a:defRPr sz="105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 algn="ctr">
              <a:tabLst>
                <a:tab pos="806450" algn="l"/>
              </a:tabLst>
              <a:defRPr/>
            </a:pPr>
            <a:r>
              <a:rPr lang="en-US" dirty="0" smtClean="0"/>
              <a:t>	</a:t>
            </a:r>
            <a:fld id="{1DFC05F9-AEAB-4292-9302-8848F52D9489}" type="slidenum">
              <a:rPr lang="en-US" smtClean="0"/>
              <a:pPr algn="ctr">
                <a:tabLst>
                  <a:tab pos="806450" algn="l"/>
                </a:tabLst>
                <a:defRPr/>
              </a:pPr>
              <a:t>‹N°›</a:t>
            </a:fld>
            <a:endParaRPr lang="en-US" dirty="0"/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60674" y="6634256"/>
            <a:ext cx="6183601" cy="179388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fr-FR" dirty="0" smtClean="0"/>
              <a:t>ILD &amp; </a:t>
            </a:r>
            <a:r>
              <a:rPr lang="fr-FR" dirty="0" err="1" smtClean="0"/>
              <a:t>SiD</a:t>
            </a:r>
            <a:r>
              <a:rPr lang="fr-FR" dirty="0" smtClean="0"/>
              <a:t> concepts and R&amp;D</a:t>
            </a:r>
          </a:p>
        </p:txBody>
      </p:sp>
      <p:sp>
        <p:nvSpPr>
          <p:cNvPr id="1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85725" y="6634256"/>
            <a:ext cx="1581710" cy="179388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fr-FR" dirty="0" err="1" smtClean="0"/>
              <a:t>June</a:t>
            </a:r>
            <a:r>
              <a:rPr lang="fr-FR" dirty="0" smtClean="0"/>
              <a:t> 23</a:t>
            </a:r>
            <a:r>
              <a:rPr lang="fr-FR" baseline="30000" dirty="0" smtClean="0"/>
              <a:t>th</a:t>
            </a:r>
            <a:r>
              <a:rPr lang="fr-FR" dirty="0" smtClean="0"/>
              <a:t>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64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685800" y="8255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  <a:endParaRPr lang="en-US" noProof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09303" y="-8792"/>
            <a:ext cx="8212183" cy="432000"/>
          </a:xfrm>
          <a:prstGeom prst="rect">
            <a:avLst/>
          </a:prstGeom>
          <a:effectLst>
            <a:outerShdw blurRad="63500" sx="184000" sy="184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>
                <a:solidFill>
                  <a:srgbClr val="E60000"/>
                </a:solidFill>
                <a:effectLst>
                  <a:outerShdw blurRad="127000" dist="25400" dir="2700000" algn="tl" rotWithShape="0">
                    <a:srgbClr val="C00000">
                      <a:alpha val="50000"/>
                    </a:srgbClr>
                  </a:outerShdw>
                </a:effectLst>
                <a:latin typeface="Bookman Old Style" pitchFamily="18" charset="0"/>
              </a:defRPr>
            </a:lvl1pPr>
          </a:lstStyle>
          <a:p>
            <a:r>
              <a:rPr lang="en-US" noProof="0" smtClean="0"/>
              <a:t>Cliquez pour modifier le style du titre</a:t>
            </a:r>
            <a:endParaRPr lang="en-US" noProof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36170" y="6634256"/>
            <a:ext cx="1440000" cy="179388"/>
          </a:xfrm>
          <a:prstGeom prst="rect">
            <a:avLst/>
          </a:prstGeom>
        </p:spPr>
        <p:txBody>
          <a:bodyPr anchor="ctr"/>
          <a:lstStyle>
            <a:lvl1pPr algn="r" defTabSz="1076325">
              <a:tabLst/>
              <a:defRPr sz="105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 algn="ctr">
              <a:tabLst>
                <a:tab pos="806450" algn="l"/>
              </a:tabLst>
              <a:defRPr/>
            </a:pPr>
            <a:r>
              <a:rPr lang="en-US" dirty="0" smtClean="0"/>
              <a:t>	</a:t>
            </a:r>
            <a:fld id="{1DFC05F9-AEAB-4292-9302-8848F52D9489}" type="slidenum">
              <a:rPr lang="en-US" smtClean="0"/>
              <a:pPr algn="ctr">
                <a:tabLst>
                  <a:tab pos="806450" algn="l"/>
                </a:tabLst>
                <a:defRPr/>
              </a:pPr>
              <a:t>‹N°›</a:t>
            </a:fld>
            <a:endParaRPr lang="en-US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60674" y="6634256"/>
            <a:ext cx="6183601" cy="179388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fr-FR" dirty="0" smtClean="0"/>
              <a:t>ILD &amp; </a:t>
            </a:r>
            <a:r>
              <a:rPr lang="fr-FR" dirty="0" err="1" smtClean="0"/>
              <a:t>SiD</a:t>
            </a:r>
            <a:r>
              <a:rPr lang="fr-FR" dirty="0" smtClean="0"/>
              <a:t> concepts and R&amp;D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85725" y="6634256"/>
            <a:ext cx="1581710" cy="179388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fr-FR" dirty="0" err="1" smtClean="0"/>
              <a:t>June</a:t>
            </a:r>
            <a:r>
              <a:rPr lang="fr-FR" dirty="0" smtClean="0"/>
              <a:t> 23</a:t>
            </a:r>
            <a:r>
              <a:rPr lang="fr-FR" baseline="30000" dirty="0" smtClean="0"/>
              <a:t>th</a:t>
            </a:r>
            <a:r>
              <a:rPr lang="fr-FR" dirty="0" smtClean="0"/>
              <a:t>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48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C:\Documents and Settings\kevin\My Documents\1024_greendot_divider.jpg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0822"/>
          <a:stretch/>
        </p:blipFill>
        <p:spPr bwMode="auto">
          <a:xfrm>
            <a:off x="-33919" y="419688"/>
            <a:ext cx="5462016" cy="4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17"/>
          <p:cNvSpPr>
            <a:spLocks noChangeArrowheads="1"/>
          </p:cNvSpPr>
          <p:nvPr/>
        </p:nvSpPr>
        <p:spPr bwMode="auto">
          <a:xfrm>
            <a:off x="0" y="-7938"/>
            <a:ext cx="9144000" cy="4397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/>
            <a:endParaRPr lang="fr-FR"/>
          </a:p>
        </p:txBody>
      </p:sp>
      <p:sp>
        <p:nvSpPr>
          <p:cNvPr id="1027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40652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1031" name="Line 12"/>
          <p:cNvSpPr>
            <a:spLocks noChangeShapeType="1"/>
          </p:cNvSpPr>
          <p:nvPr userDrawn="1"/>
        </p:nvSpPr>
        <p:spPr bwMode="auto">
          <a:xfrm>
            <a:off x="0" y="6593915"/>
            <a:ext cx="9144000" cy="0"/>
          </a:xfrm>
          <a:prstGeom prst="line">
            <a:avLst/>
          </a:prstGeom>
          <a:noFill/>
          <a:ln w="19050">
            <a:solidFill>
              <a:srgbClr val="2539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en-US" sz="1050"/>
          </a:p>
        </p:txBody>
      </p:sp>
      <p:pic>
        <p:nvPicPr>
          <p:cNvPr id="10" name="Picture 8" descr="C:\Documents and Settings\kevin\My Documents\1024_greendot_divider.jpg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4387" y="420247"/>
            <a:ext cx="5462016" cy="4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0844" y="10224"/>
            <a:ext cx="1099236" cy="720000"/>
          </a:xfrm>
          <a:prstGeom prst="rect">
            <a:avLst/>
          </a:prstGeom>
        </p:spPr>
      </p:pic>
      <p:sp>
        <p:nvSpPr>
          <p:cNvPr id="17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36170" y="6634256"/>
            <a:ext cx="1440000" cy="179388"/>
          </a:xfrm>
          <a:prstGeom prst="rect">
            <a:avLst/>
          </a:prstGeom>
        </p:spPr>
        <p:txBody>
          <a:bodyPr anchor="ctr"/>
          <a:lstStyle>
            <a:lvl1pPr algn="r" defTabSz="1076325">
              <a:tabLst/>
              <a:defRPr sz="105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 algn="ctr">
              <a:tabLst>
                <a:tab pos="806450" algn="l"/>
              </a:tabLst>
              <a:defRPr/>
            </a:pPr>
            <a:r>
              <a:rPr lang="en-US" dirty="0" smtClean="0"/>
              <a:t>	</a:t>
            </a:r>
            <a:fld id="{1DFC05F9-AEAB-4292-9302-8848F52D9489}" type="slidenum">
              <a:rPr lang="en-US" smtClean="0"/>
              <a:pPr algn="ctr">
                <a:tabLst>
                  <a:tab pos="806450" algn="l"/>
                </a:tabLst>
                <a:defRPr/>
              </a:pPr>
              <a:t>‹N°›</a:t>
            </a:fld>
            <a:endParaRPr lang="en-US" dirty="0"/>
          </a:p>
        </p:txBody>
      </p:sp>
      <p:sp>
        <p:nvSpPr>
          <p:cNvPr id="1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60674" y="6634256"/>
            <a:ext cx="6183601" cy="179388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fr-FR" dirty="0" smtClean="0"/>
              <a:t>ILD &amp; </a:t>
            </a:r>
            <a:r>
              <a:rPr lang="fr-FR" dirty="0" err="1" smtClean="0"/>
              <a:t>SiD</a:t>
            </a:r>
            <a:r>
              <a:rPr lang="fr-FR" dirty="0" smtClean="0"/>
              <a:t> concepts and R&amp;D</a:t>
            </a:r>
          </a:p>
        </p:txBody>
      </p:sp>
      <p:sp>
        <p:nvSpPr>
          <p:cNvPr id="1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85725" y="6634256"/>
            <a:ext cx="1581710" cy="179388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fr-FR" dirty="0" err="1" smtClean="0"/>
              <a:t>June</a:t>
            </a:r>
            <a:r>
              <a:rPr lang="fr-FR" dirty="0" smtClean="0"/>
              <a:t> 23</a:t>
            </a:r>
            <a:r>
              <a:rPr lang="fr-FR" baseline="30000" dirty="0" smtClean="0"/>
              <a:t>th</a:t>
            </a:r>
            <a:r>
              <a:rPr lang="fr-FR" dirty="0" smtClean="0"/>
              <a:t>, 2013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</a:defRPr>
      </a:lvl9pPr>
    </p:titleStyle>
    <p:bodyStyle>
      <a:lvl1pPr marL="174625" indent="-17462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99"/>
          </a:solidFill>
          <a:latin typeface="Bell MT" pitchFamily="18" charset="0"/>
          <a:ea typeface="+mn-ea"/>
          <a:cs typeface="Arial" pitchFamily="34" charset="0"/>
        </a:defRPr>
      </a:lvl1pPr>
      <a:lvl2pPr marL="528638" indent="-1746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Bell MT" pitchFamily="18" charset="0"/>
          <a:cs typeface="Arial" pitchFamily="34" charset="0"/>
        </a:defRPr>
      </a:lvl2pPr>
      <a:lvl3pPr marL="881063" indent="-173038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0099"/>
          </a:solidFill>
          <a:latin typeface="Bell MT" pitchFamily="18" charset="0"/>
          <a:cs typeface="Arial" pitchFamily="34" charset="0"/>
        </a:defRPr>
      </a:lvl3pPr>
      <a:lvl4pPr marL="1252538" indent="-192088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0099"/>
          </a:solidFill>
          <a:latin typeface="Bell MT" pitchFamily="18" charset="0"/>
          <a:cs typeface="Arial" pitchFamily="34" charset="0"/>
        </a:defRPr>
      </a:lvl4pPr>
      <a:lvl5pPr marL="1611313" indent="-174625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000099"/>
          </a:solidFill>
          <a:latin typeface="Bell MT" pitchFamily="18" charset="0"/>
          <a:cs typeface="Arial" pitchFamily="34" charset="0"/>
        </a:defRPr>
      </a:lvl5pPr>
      <a:lvl6pPr marL="2068513" indent="-174625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525713" indent="-174625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982913" indent="-174625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440113" indent="-174625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65" y="-2551"/>
            <a:ext cx="9144000" cy="778928"/>
          </a:xfrm>
          <a:prstGeom prst="rect">
            <a:avLst/>
          </a:prstGeom>
          <a:solidFill>
            <a:srgbClr val="F8F8F8"/>
          </a:solidFill>
          <a:ln>
            <a:noFill/>
          </a:ln>
          <a:extLst/>
        </p:spPr>
        <p:txBody>
          <a:bodyPr lIns="91418" tIns="45709" rIns="91418" bIns="45709" anchor="ctr"/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2" descr="E:\PROJETS\TPC\MEETINGS\2013\130625_ILC_PhysicsCase\Material\SidILD-300x23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4851"/>
            <a:ext cx="7772400" cy="61722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-1"/>
            <a:ext cx="9144000" cy="6858001"/>
          </a:xfrm>
          <a:prstGeom prst="rect">
            <a:avLst/>
          </a:prstGeom>
          <a:solidFill>
            <a:srgbClr val="F8F8F8">
              <a:alpha val="54000"/>
            </a:srgbClr>
          </a:solidFill>
          <a:ln>
            <a:noFill/>
          </a:ln>
          <a:extLst/>
        </p:spPr>
        <p:txBody>
          <a:bodyPr lIns="91418" tIns="45709" rIns="91418" bIns="45709" anchor="ctr"/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-14287" y="5950484"/>
            <a:ext cx="9144000" cy="893135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 anchor="ctr"/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611188" y="3710882"/>
            <a:ext cx="79216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 anchor="ctr"/>
          <a:lstStyle/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Bell MT" pitchFamily="18" charset="0"/>
              </a:rPr>
              <a:t>David </a:t>
            </a:r>
            <a:r>
              <a:rPr lang="en-US" sz="2000" dirty="0" err="1" smtClean="0">
                <a:solidFill>
                  <a:srgbClr val="0000FF"/>
                </a:solidFill>
                <a:latin typeface="Bell MT" pitchFamily="18" charset="0"/>
              </a:rPr>
              <a:t>Attié</a:t>
            </a:r>
            <a:endParaRPr lang="en-US" sz="2000" dirty="0">
              <a:solidFill>
                <a:srgbClr val="0000FF"/>
              </a:solidFill>
              <a:latin typeface="Bell MT" pitchFamily="18" charset="0"/>
            </a:endParaRPr>
          </a:p>
        </p:txBody>
      </p:sp>
      <p:sp>
        <p:nvSpPr>
          <p:cNvPr id="4100" name="Rectangle 10"/>
          <p:cNvSpPr txBox="1">
            <a:spLocks noChangeArrowheads="1"/>
          </p:cNvSpPr>
          <p:nvPr/>
        </p:nvSpPr>
        <p:spPr bwMode="auto">
          <a:xfrm>
            <a:off x="1978025" y="5222875"/>
            <a:ext cx="50276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dirty="0" smtClean="0">
                <a:solidFill>
                  <a:srgbClr val="253971"/>
                </a:solidFill>
                <a:latin typeface="Bell MT" pitchFamily="18" charset="0"/>
              </a:rPr>
              <a:t>Club ‘ILC Physics Case’</a:t>
            </a:r>
          </a:p>
          <a:p>
            <a:pPr algn="ctr" eaLnBrk="1" hangingPunct="1"/>
            <a:r>
              <a:rPr lang="fr-FR" sz="1600" dirty="0" smtClean="0">
                <a:solidFill>
                  <a:srgbClr val="253971"/>
                </a:solidFill>
                <a:latin typeface="Bell MT" pitchFamily="18" charset="0"/>
              </a:rPr>
              <a:t>CEA Saclay</a:t>
            </a:r>
          </a:p>
          <a:p>
            <a:pPr algn="ctr" eaLnBrk="1" hangingPunct="1"/>
            <a:r>
              <a:rPr lang="fr-FR" sz="1600" dirty="0" err="1" smtClean="0">
                <a:solidFill>
                  <a:srgbClr val="253971"/>
                </a:solidFill>
                <a:latin typeface="Bell MT" pitchFamily="18" charset="0"/>
              </a:rPr>
              <a:t>June</a:t>
            </a:r>
            <a:r>
              <a:rPr lang="fr-FR" sz="1600" dirty="0" smtClean="0">
                <a:solidFill>
                  <a:srgbClr val="253971"/>
                </a:solidFill>
                <a:latin typeface="Bell MT" pitchFamily="18" charset="0"/>
              </a:rPr>
              <a:t> 23, 2013</a:t>
            </a:r>
            <a:endParaRPr lang="en-US" sz="1600" dirty="0">
              <a:solidFill>
                <a:srgbClr val="253971"/>
              </a:solidFill>
              <a:latin typeface="Bell MT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79513" y="676210"/>
            <a:ext cx="6756400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8" tIns="45709" rIns="91418" bIns="45709" anchor="ctr"/>
          <a:lstStyle/>
          <a:p>
            <a:pPr algn="ctr">
              <a:defRPr/>
            </a:pPr>
            <a:r>
              <a:rPr lang="fr-F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ILD &amp; </a:t>
            </a:r>
            <a:r>
              <a:rPr lang="fr-FR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SiD</a:t>
            </a:r>
            <a:r>
              <a:rPr lang="fr-F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</a:t>
            </a:r>
            <a:r>
              <a:rPr lang="fr-F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concepts</a:t>
            </a:r>
          </a:p>
          <a:p>
            <a:pPr algn="ctr">
              <a:defRPr/>
            </a:pPr>
            <a:endParaRPr lang="fr-FR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fr-FR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and R&amp;D</a:t>
            </a:r>
          </a:p>
          <a:p>
            <a:pPr algn="ctr">
              <a:defRPr/>
            </a:pPr>
            <a:endParaRPr lang="en-US" sz="2000" dirty="0" smtClean="0">
              <a:solidFill>
                <a:srgbClr val="5F972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Concept </a:t>
            </a:r>
            <a:r>
              <a:rPr lang="fr-FR" dirty="0" err="1"/>
              <a:t>overview</a:t>
            </a:r>
            <a:r>
              <a:rPr lang="fr-FR" dirty="0"/>
              <a:t> for ILD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tabLst>
                <a:tab pos="806450" algn="l"/>
              </a:tabLst>
              <a:defRPr/>
            </a:pPr>
            <a:r>
              <a:rPr lang="en-US" smtClean="0"/>
              <a:t>	</a:t>
            </a:r>
            <a:fld id="{1DFC05F9-AEAB-4292-9302-8848F52D9489}" type="slidenum">
              <a:rPr lang="en-US" smtClean="0"/>
              <a:pPr algn="ctr">
                <a:tabLst>
                  <a:tab pos="806450" algn="l"/>
                </a:tabLst>
                <a:defRPr/>
              </a:pPr>
              <a:t>10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ILD &amp; SiD concepts and R&amp;D</a:t>
            </a:r>
            <a:endParaRPr lang="fr-FR" dirty="0" smtClean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June 23</a:t>
            </a:r>
            <a:r>
              <a:rPr lang="fr-FR" baseline="30000" smtClean="0"/>
              <a:t>th</a:t>
            </a:r>
            <a:r>
              <a:rPr lang="fr-FR" smtClean="0"/>
              <a:t>, 2013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8" y="1175657"/>
            <a:ext cx="4337477" cy="431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260" y="1142997"/>
            <a:ext cx="4691740" cy="437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10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SiD</a:t>
            </a:r>
            <a:r>
              <a:rPr lang="fr-FR" dirty="0" smtClean="0"/>
              <a:t> </a:t>
            </a:r>
            <a:r>
              <a:rPr lang="fr-FR" dirty="0" err="1" smtClean="0"/>
              <a:t>costs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tabLst>
                <a:tab pos="806450" algn="l"/>
              </a:tabLst>
              <a:defRPr/>
            </a:pPr>
            <a:r>
              <a:rPr lang="en-US" smtClean="0"/>
              <a:t>	</a:t>
            </a:r>
            <a:fld id="{1DFC05F9-AEAB-4292-9302-8848F52D9489}" type="slidenum">
              <a:rPr lang="en-US" smtClean="0"/>
              <a:pPr algn="ctr">
                <a:tabLst>
                  <a:tab pos="806450" algn="l"/>
                </a:tabLst>
                <a:defRPr/>
              </a:pPr>
              <a:t>11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ILD &amp; SiD concepts and R&amp;D</a:t>
            </a:r>
            <a:endParaRPr lang="fr-FR" dirty="0" smtClean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June 23</a:t>
            </a:r>
            <a:r>
              <a:rPr lang="fr-FR" baseline="30000" smtClean="0"/>
              <a:t>th</a:t>
            </a:r>
            <a:r>
              <a:rPr lang="fr-FR" smtClean="0"/>
              <a:t>, 2013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429" y="2405063"/>
            <a:ext cx="6165768" cy="374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825500"/>
            <a:ext cx="52959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636170" y="5682343"/>
            <a:ext cx="150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Bell MT" pitchFamily="18" charset="0"/>
                <a:sym typeface="Symbol"/>
              </a:rPr>
              <a:t></a:t>
            </a:r>
            <a:r>
              <a:rPr lang="fr-FR" sz="2400" dirty="0" smtClean="0">
                <a:solidFill>
                  <a:srgbClr val="FF0000"/>
                </a:solidFill>
                <a:latin typeface="Bell MT" pitchFamily="18" charset="0"/>
              </a:rPr>
              <a:t>860 M $</a:t>
            </a:r>
            <a:endParaRPr lang="en-US" sz="2400" dirty="0">
              <a:solidFill>
                <a:srgbClr val="FF0000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58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ILD </a:t>
            </a:r>
            <a:r>
              <a:rPr lang="fr-FR" dirty="0" err="1" smtClean="0"/>
              <a:t>costs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tabLst>
                <a:tab pos="806450" algn="l"/>
              </a:tabLst>
              <a:defRPr/>
            </a:pPr>
            <a:r>
              <a:rPr lang="en-US" smtClean="0"/>
              <a:t>	</a:t>
            </a:r>
            <a:fld id="{1DFC05F9-AEAB-4292-9302-8848F52D9489}" type="slidenum">
              <a:rPr lang="en-US" smtClean="0"/>
              <a:pPr algn="ctr">
                <a:tabLst>
                  <a:tab pos="806450" algn="l"/>
                </a:tabLst>
                <a:defRPr/>
              </a:pPr>
              <a:t>12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ILD &amp; SiD concepts and R&amp;D</a:t>
            </a:r>
            <a:endParaRPr lang="fr-FR" dirty="0" smtClean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June 23</a:t>
            </a:r>
            <a:r>
              <a:rPr lang="fr-FR" baseline="30000" smtClean="0"/>
              <a:t>th</a:t>
            </a:r>
            <a:r>
              <a:rPr lang="fr-FR" smtClean="0"/>
              <a:t>, 2013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340" y="640443"/>
            <a:ext cx="6051788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9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SiD</a:t>
            </a:r>
            <a:r>
              <a:rPr lang="fr-FR" dirty="0" smtClean="0"/>
              <a:t> R&amp;D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tabLst>
                <a:tab pos="806450" algn="l"/>
              </a:tabLst>
              <a:defRPr/>
            </a:pPr>
            <a:r>
              <a:rPr lang="en-US" smtClean="0"/>
              <a:t>	</a:t>
            </a:r>
            <a:fld id="{1DFC05F9-AEAB-4292-9302-8848F52D9489}" type="slidenum">
              <a:rPr lang="en-US" smtClean="0"/>
              <a:pPr algn="ctr">
                <a:tabLst>
                  <a:tab pos="806450" algn="l"/>
                </a:tabLst>
                <a:defRPr/>
              </a:pPr>
              <a:t>13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ILD &amp; SiD concepts and R&amp;D</a:t>
            </a:r>
            <a:endParaRPr lang="fr-FR" dirty="0" smtClean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June 23</a:t>
            </a:r>
            <a:r>
              <a:rPr lang="fr-FR" baseline="30000" smtClean="0"/>
              <a:t>th</a:t>
            </a:r>
            <a:r>
              <a:rPr lang="fr-FR" smtClean="0"/>
              <a:t>, 2013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19" y="747344"/>
            <a:ext cx="4140000" cy="568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109" y="773719"/>
            <a:ext cx="4140000" cy="503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20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920589" y="3552094"/>
            <a:ext cx="3933265" cy="1047262"/>
          </a:xfrm>
        </p:spPr>
        <p:txBody>
          <a:bodyPr/>
          <a:lstStyle/>
          <a:p>
            <a:r>
              <a:rPr lang="en-US" dirty="0" smtClean="0"/>
              <a:t>MAPS: monolithic </a:t>
            </a:r>
            <a:r>
              <a:rPr lang="en-US" dirty="0"/>
              <a:t>active pixel sensor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R&amp;D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tabLst>
                <a:tab pos="806450" algn="l"/>
              </a:tabLst>
              <a:defRPr/>
            </a:pPr>
            <a:r>
              <a:rPr lang="en-US" smtClean="0"/>
              <a:t>	</a:t>
            </a:r>
            <a:fld id="{1DFC05F9-AEAB-4292-9302-8848F52D9489}" type="slidenum">
              <a:rPr lang="en-US" smtClean="0"/>
              <a:pPr algn="ctr">
                <a:tabLst>
                  <a:tab pos="806450" algn="l"/>
                </a:tabLst>
                <a:defRPr/>
              </a:pPr>
              <a:t>14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ILD &amp; SiD concepts and R&amp;D</a:t>
            </a:r>
            <a:endParaRPr lang="fr-FR" dirty="0" smtClean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June 23</a:t>
            </a:r>
            <a:r>
              <a:rPr lang="fr-FR" baseline="30000" smtClean="0"/>
              <a:t>th</a:t>
            </a:r>
            <a:r>
              <a:rPr lang="fr-FR" smtClean="0"/>
              <a:t>, 2013</a:t>
            </a:r>
            <a:endParaRPr lang="en-US" dirty="0"/>
          </a:p>
        </p:txBody>
      </p:sp>
      <p:pic>
        <p:nvPicPr>
          <p:cNvPr id="3074" name="Picture 2" descr="http://polywww.in2p3.fr/IMG/image/logo_cali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28" y="1129260"/>
            <a:ext cx="3438386" cy="162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1750" y="1065090"/>
            <a:ext cx="2711134" cy="1550255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54" y="3429001"/>
            <a:ext cx="3535693" cy="91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://hepwww.rl.ac.uk/lcfi/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33" y="5007342"/>
            <a:ext cx="284797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contenu 1"/>
          <p:cNvSpPr txBox="1">
            <a:spLocks/>
          </p:cNvSpPr>
          <p:nvPr/>
        </p:nvSpPr>
        <p:spPr bwMode="auto">
          <a:xfrm>
            <a:off x="4920589" y="5007342"/>
            <a:ext cx="3933265" cy="1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99"/>
                </a:solidFill>
                <a:latin typeface="Bell MT" pitchFamily="18" charset="0"/>
                <a:ea typeface="+mn-ea"/>
                <a:cs typeface="Arial" pitchFamily="34" charset="0"/>
              </a:defRPr>
            </a:lvl1pPr>
            <a:lvl2pPr marL="52863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2pPr>
            <a:lvl3pPr marL="8810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3pPr>
            <a:lvl4pPr marL="1252538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4pPr>
            <a:lvl5pPr marL="161131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5pPr>
            <a:lvl6pPr marL="20685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257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829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401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DEPFET: </a:t>
            </a:r>
            <a:r>
              <a:rPr lang="en-US" dirty="0"/>
              <a:t>active pixel detectors for a future </a:t>
            </a:r>
            <a:r>
              <a:rPr lang="en-US" dirty="0" smtClean="0"/>
              <a:t>linear </a:t>
            </a:r>
            <a:r>
              <a:rPr lang="en-US" dirty="0" err="1" smtClean="0"/>
              <a:t>e+e</a:t>
            </a:r>
            <a:r>
              <a:rPr lang="en-US" dirty="0" smtClean="0"/>
              <a:t>- collider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11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Micromegas</a:t>
            </a:r>
            <a:r>
              <a:rPr lang="fr-FR" dirty="0" smtClean="0"/>
              <a:t> TPC in Saclay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tabLst>
                <a:tab pos="806450" algn="l"/>
              </a:tabLst>
              <a:defRPr/>
            </a:pPr>
            <a:r>
              <a:rPr lang="en-US" smtClean="0"/>
              <a:t>	</a:t>
            </a:r>
            <a:fld id="{1DFC05F9-AEAB-4292-9302-8848F52D9489}" type="slidenum">
              <a:rPr lang="en-US" smtClean="0"/>
              <a:pPr algn="ctr">
                <a:tabLst>
                  <a:tab pos="806450" algn="l"/>
                </a:tabLst>
                <a:defRPr/>
              </a:pPr>
              <a:t>15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ILD &amp; SiD concepts and R&amp;D</a:t>
            </a:r>
            <a:endParaRPr lang="fr-FR" dirty="0" smtClean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June 23</a:t>
            </a:r>
            <a:r>
              <a:rPr lang="fr-FR" baseline="30000" smtClean="0"/>
              <a:t>th</a:t>
            </a:r>
            <a:r>
              <a:rPr lang="fr-FR" smtClean="0"/>
              <a:t>, 2013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574668"/>
            <a:ext cx="5262807" cy="376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043738" y="3456523"/>
            <a:ext cx="2051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1000"/>
              </a:spcBef>
            </a:pPr>
            <a:r>
              <a:rPr lang="en-US" b="1">
                <a:solidFill>
                  <a:srgbClr val="000000"/>
                </a:solidFill>
                <a:latin typeface="Constantia" pitchFamily="18" charset="0"/>
                <a:cs typeface="Times New Roman" pitchFamily="18" charset="0"/>
              </a:rPr>
              <a:t>Offline monitor</a:t>
            </a:r>
          </a:p>
        </p:txBody>
      </p:sp>
      <p:sp>
        <p:nvSpPr>
          <p:cNvPr id="11" name="Rectangle 10"/>
          <p:cNvSpPr/>
          <p:nvPr/>
        </p:nvSpPr>
        <p:spPr>
          <a:xfrm rot="5400000">
            <a:off x="2495154" y="130711"/>
            <a:ext cx="118268" cy="510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5400000">
            <a:off x="2489509" y="3785136"/>
            <a:ext cx="118268" cy="510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5400000" flipV="1">
            <a:off x="2911885" y="4075023"/>
            <a:ext cx="3691401" cy="690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5400000" flipV="1">
            <a:off x="7345363" y="4482425"/>
            <a:ext cx="3673475" cy="533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0800000" flipV="1">
            <a:off x="-569585" y="2366618"/>
            <a:ext cx="5141584" cy="281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238" y="3245210"/>
            <a:ext cx="5036562" cy="289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 rot="5400000" flipV="1">
            <a:off x="2902709" y="4383168"/>
            <a:ext cx="3338586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rot="5400000" flipV="1">
            <a:off x="7584237" y="4398660"/>
            <a:ext cx="3338586" cy="542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19" name="Group 11"/>
          <p:cNvGrpSpPr>
            <a:grpSpLocks/>
          </p:cNvGrpSpPr>
          <p:nvPr/>
        </p:nvGrpSpPr>
        <p:grpSpPr bwMode="auto">
          <a:xfrm rot="211144">
            <a:off x="5813349" y="375363"/>
            <a:ext cx="2949575" cy="2514600"/>
            <a:chOff x="5724128" y="572222"/>
            <a:chExt cx="3317111" cy="2928787"/>
          </a:xfrm>
        </p:grpSpPr>
        <p:grpSp>
          <p:nvGrpSpPr>
            <p:cNvPr id="20" name="Group 15"/>
            <p:cNvGrpSpPr>
              <a:grpSpLocks/>
            </p:cNvGrpSpPr>
            <p:nvPr/>
          </p:nvGrpSpPr>
          <p:grpSpPr bwMode="auto">
            <a:xfrm>
              <a:off x="5724128" y="572222"/>
              <a:ext cx="3317111" cy="2928787"/>
              <a:chOff x="6179159" y="582562"/>
              <a:chExt cx="2862080" cy="2632885"/>
            </a:xfrm>
          </p:grpSpPr>
          <p:grpSp>
            <p:nvGrpSpPr>
              <p:cNvPr id="22" name="Group 17"/>
              <p:cNvGrpSpPr>
                <a:grpSpLocks/>
              </p:cNvGrpSpPr>
              <p:nvPr/>
            </p:nvGrpSpPr>
            <p:grpSpPr bwMode="auto">
              <a:xfrm>
                <a:off x="6179159" y="911247"/>
                <a:ext cx="2862080" cy="2304200"/>
                <a:chOff x="2744788" y="357188"/>
                <a:chExt cx="6399212" cy="5330825"/>
              </a:xfrm>
            </p:grpSpPr>
            <p:pic>
              <p:nvPicPr>
                <p:cNvPr id="26" name="Picture 5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44788" y="357188"/>
                  <a:ext cx="6399212" cy="5222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6" descr="C:\Program Files\Microsoft Office\MEDIA\CAGCAT10\j0285698.wmf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64150" y="4357688"/>
                  <a:ext cx="1236663" cy="1330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3" name="TextBox 18"/>
              <p:cNvSpPr txBox="1">
                <a:spLocks noChangeArrowheads="1"/>
              </p:cNvSpPr>
              <p:nvPr/>
            </p:nvSpPr>
            <p:spPr bwMode="auto">
              <a:xfrm rot="19971947">
                <a:off x="6536630" y="916657"/>
                <a:ext cx="1232013" cy="257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1000" dirty="0">
                    <a:solidFill>
                      <a:srgbClr val="000000"/>
                    </a:solidFill>
                    <a:latin typeface="Bell MT" pitchFamily="18" charset="0"/>
                    <a:cs typeface="Times New Roman" pitchFamily="18" charset="0"/>
                  </a:rPr>
                  <a:t>L: 4.7m</a:t>
                </a:r>
              </a:p>
            </p:txBody>
          </p:sp>
          <p:cxnSp>
            <p:nvCxnSpPr>
              <p:cNvPr id="24" name="Straight Arrow Connector 19"/>
              <p:cNvCxnSpPr/>
              <p:nvPr/>
            </p:nvCxnSpPr>
            <p:spPr>
              <a:xfrm rot="21388856" flipV="1">
                <a:off x="6446004" y="855337"/>
                <a:ext cx="1531167" cy="718060"/>
              </a:xfrm>
              <a:prstGeom prst="straightConnector1">
                <a:avLst/>
              </a:prstGeom>
              <a:ln w="19050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0"/>
              <p:cNvSpPr txBox="1">
                <a:spLocks noChangeArrowheads="1"/>
              </p:cNvSpPr>
              <p:nvPr/>
            </p:nvSpPr>
            <p:spPr bwMode="auto">
              <a:xfrm rot="3255630">
                <a:off x="8158367" y="1126291"/>
                <a:ext cx="1326376" cy="238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000" dirty="0">
                    <a:solidFill>
                      <a:srgbClr val="000000"/>
                    </a:solidFill>
                    <a:latin typeface="Bell MT" pitchFamily="18" charset="0"/>
                    <a:cs typeface="Times New Roman" pitchFamily="18" charset="0"/>
                    <a:sym typeface="Symbol" pitchFamily="18" charset="2"/>
                  </a:rPr>
                  <a:t></a:t>
                </a:r>
                <a:r>
                  <a:rPr lang="en-US" sz="1000" dirty="0">
                    <a:solidFill>
                      <a:srgbClr val="000000"/>
                    </a:solidFill>
                    <a:latin typeface="Bell MT" pitchFamily="18" charset="0"/>
                    <a:cs typeface="Times New Roman" pitchFamily="18" charset="0"/>
                  </a:rPr>
                  <a:t>: 3.6m</a:t>
                </a:r>
              </a:p>
            </p:txBody>
          </p:sp>
        </p:grpSp>
        <p:cxnSp>
          <p:nvCxnSpPr>
            <p:cNvPr id="21" name="Straight Arrow Connector 16"/>
            <p:cNvCxnSpPr/>
            <p:nvPr/>
          </p:nvCxnSpPr>
          <p:spPr>
            <a:xfrm rot="21388856">
              <a:off x="8167336" y="758581"/>
              <a:ext cx="789108" cy="1246214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1049">
            <a:off x="6447755" y="1719560"/>
            <a:ext cx="623271" cy="5992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916" y="499667"/>
            <a:ext cx="2161130" cy="2112098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44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04704 -0.05393 C -0.05729 -0.06435 -0.07309 -0.07662 -0.09149 -0.0868 C -0.11128 -0.09791 -0.12812 -0.10347 -0.14114 -0.10509 L -0.20295 -0.11227 " pathEditMode="relative" rAng="12141260" ptsTypes="FffFF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0" y="-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E:\PROJETS\TPC\MEETINGS\2013\130211-15_VCI2013_Vienna\Pictures\ILC_SchemeTD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97" y="2596973"/>
            <a:ext cx="8929594" cy="397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5098" y="-8792"/>
            <a:ext cx="8556352" cy="43200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Introduction: </a:t>
            </a:r>
            <a:r>
              <a:rPr lang="fr-FR" dirty="0" err="1" smtClean="0"/>
              <a:t>Physics</a:t>
            </a:r>
            <a:r>
              <a:rPr lang="fr-FR" dirty="0" smtClean="0"/>
              <a:t> Case </a:t>
            </a:r>
            <a:r>
              <a:rPr lang="fr-FR" dirty="0" err="1" smtClean="0"/>
              <a:t>at</a:t>
            </a:r>
            <a:r>
              <a:rPr lang="fr-FR" dirty="0" smtClean="0"/>
              <a:t> ILC</a:t>
            </a:r>
            <a:endParaRPr lang="fr-FR" dirty="0"/>
          </a:p>
        </p:txBody>
      </p:sp>
      <p:sp>
        <p:nvSpPr>
          <p:cNvPr id="19" name="Espace réservé du contenu 1"/>
          <p:cNvSpPr txBox="1">
            <a:spLocks/>
          </p:cNvSpPr>
          <p:nvPr/>
        </p:nvSpPr>
        <p:spPr bwMode="auto">
          <a:xfrm>
            <a:off x="432000" y="864000"/>
            <a:ext cx="7772400" cy="173297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99"/>
                </a:solidFill>
                <a:latin typeface="Bell MT" pitchFamily="18" charset="0"/>
                <a:ea typeface="+mn-ea"/>
                <a:cs typeface="Arial" pitchFamily="34" charset="0"/>
              </a:defRPr>
            </a:lvl1pPr>
            <a:lvl2pPr marL="52863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2pPr>
            <a:lvl3pPr marL="8810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3pPr>
            <a:lvl4pPr marL="1252538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4pPr>
            <a:lvl5pPr marL="161131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5pPr>
            <a:lvl6pPr marL="20685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257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829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401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182563" lvl="0" indent="-182563"/>
            <a:r>
              <a:rPr lang="en-US" dirty="0" smtClean="0"/>
              <a:t>Next collider: </a:t>
            </a:r>
            <a:r>
              <a:rPr lang="en-US" dirty="0"/>
              <a:t>l</a:t>
            </a:r>
            <a:r>
              <a:rPr lang="en-US" dirty="0" smtClean="0"/>
              <a:t>inear </a:t>
            </a:r>
            <a:r>
              <a:rPr lang="en-US" dirty="0" err="1" smtClean="0"/>
              <a:t>e+e</a:t>
            </a:r>
            <a:r>
              <a:rPr lang="en-US" dirty="0" smtClean="0"/>
              <a:t>– </a:t>
            </a:r>
            <a:r>
              <a:rPr lang="en-US" dirty="0"/>
              <a:t>collider, length: ~ </a:t>
            </a:r>
            <a:r>
              <a:rPr lang="en-US" dirty="0" smtClean="0"/>
              <a:t>31km</a:t>
            </a:r>
          </a:p>
          <a:p>
            <a:pPr marL="182563" lvl="0" indent="-182563"/>
            <a:r>
              <a:rPr lang="en-US" dirty="0" smtClean="0"/>
              <a:t>Tunable </a:t>
            </a:r>
            <a:r>
              <a:rPr lang="en-US" dirty="0"/>
              <a:t>center of mass energy of 200-500 </a:t>
            </a:r>
            <a:r>
              <a:rPr lang="en-US" dirty="0" err="1"/>
              <a:t>GeV</a:t>
            </a:r>
            <a:r>
              <a:rPr lang="en-US" dirty="0"/>
              <a:t> </a:t>
            </a:r>
          </a:p>
          <a:p>
            <a:pPr marL="182563" lvl="0" indent="-182563"/>
            <a:r>
              <a:rPr lang="en-US" dirty="0" smtClean="0"/>
              <a:t>Two </a:t>
            </a:r>
            <a:r>
              <a:rPr lang="en-US" dirty="0"/>
              <a:t>detectors with push-pull </a:t>
            </a:r>
            <a:r>
              <a:rPr lang="en-US" dirty="0" smtClean="0"/>
              <a:t>concept</a:t>
            </a:r>
          </a:p>
          <a:p>
            <a:pPr marL="182563" lvl="0" indent="-182563"/>
            <a:r>
              <a:rPr lang="en-US" dirty="0" smtClean="0"/>
              <a:t>Both need </a:t>
            </a:r>
            <a:r>
              <a:rPr lang="en-US" dirty="0" smtClean="0"/>
              <a:t>to </a:t>
            </a:r>
            <a:r>
              <a:rPr lang="de-DE" dirty="0" smtClean="0"/>
              <a:t>fit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Particle</a:t>
            </a:r>
            <a:r>
              <a:rPr lang="de-DE" dirty="0"/>
              <a:t> </a:t>
            </a:r>
            <a:r>
              <a:rPr lang="de-DE" dirty="0" smtClean="0"/>
              <a:t>Flow </a:t>
            </a:r>
            <a:r>
              <a:rPr lang="de-DE" dirty="0" err="1" smtClean="0"/>
              <a:t>concept</a:t>
            </a:r>
            <a:r>
              <a:rPr lang="en-US" sz="1400" dirty="0"/>
              <a:t/>
            </a:r>
            <a:br>
              <a:rPr lang="en-US" sz="1400" dirty="0"/>
            </a:br>
            <a:endParaRPr lang="fr-FR" sz="1400" dirty="0"/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36170" y="6634256"/>
            <a:ext cx="1440000" cy="179388"/>
          </a:xfrm>
          <a:prstGeom prst="rect">
            <a:avLst/>
          </a:prstGeom>
        </p:spPr>
        <p:txBody>
          <a:bodyPr anchor="ctr"/>
          <a:lstStyle>
            <a:lvl1pPr algn="r" defTabSz="1076325">
              <a:tabLst/>
              <a:defRPr sz="105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 algn="ctr">
              <a:tabLst>
                <a:tab pos="806450" algn="l"/>
              </a:tabLst>
              <a:defRPr/>
            </a:pPr>
            <a:r>
              <a:rPr lang="en-US" dirty="0" smtClean="0"/>
              <a:t>	</a:t>
            </a:r>
            <a:fld id="{1DFC05F9-AEAB-4292-9302-8848F52D9489}" type="slidenum">
              <a:rPr lang="en-US" smtClean="0"/>
              <a:pPr algn="ctr">
                <a:tabLst>
                  <a:tab pos="806450" algn="l"/>
                </a:tabLst>
                <a:defRPr/>
              </a:pPr>
              <a:t>2</a:t>
            </a:fld>
            <a:endParaRPr lang="en-US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60674" y="6634256"/>
            <a:ext cx="6183601" cy="179388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fr-FR" dirty="0" smtClean="0"/>
              <a:t>ILD &amp; </a:t>
            </a:r>
            <a:r>
              <a:rPr lang="fr-FR" dirty="0" err="1" smtClean="0"/>
              <a:t>SiD</a:t>
            </a:r>
            <a:r>
              <a:rPr lang="fr-FR" dirty="0" smtClean="0"/>
              <a:t> concepts and R&amp;D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85725" y="6634256"/>
            <a:ext cx="1581710" cy="179388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fr-FR" dirty="0" err="1" smtClean="0"/>
              <a:t>June</a:t>
            </a:r>
            <a:r>
              <a:rPr lang="fr-FR" dirty="0" smtClean="0"/>
              <a:t> 23</a:t>
            </a:r>
            <a:r>
              <a:rPr lang="fr-FR" baseline="30000" dirty="0" smtClean="0"/>
              <a:t>th</a:t>
            </a:r>
            <a:r>
              <a:rPr lang="fr-FR" dirty="0" smtClean="0"/>
              <a:t>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66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Two</a:t>
            </a:r>
            <a:r>
              <a:rPr lang="fr-FR" dirty="0"/>
              <a:t> </a:t>
            </a:r>
            <a:r>
              <a:rPr lang="fr-FR" dirty="0" smtClean="0"/>
              <a:t>detector concepts</a:t>
            </a:r>
            <a:endParaRPr lang="en-US" dirty="0"/>
          </a:p>
        </p:txBody>
      </p:sp>
      <p:pic>
        <p:nvPicPr>
          <p:cNvPr id="1026" name="Picture 2" descr="http://www.linearcollider.org/images/pid/1000890/gallery/14_ILC_Si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r="10850"/>
          <a:stretch/>
        </p:blipFill>
        <p:spPr bwMode="auto">
          <a:xfrm>
            <a:off x="4550228" y="2655034"/>
            <a:ext cx="4419376" cy="382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-flc.desy.de/tpc/img/ILD_all_1108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59" y="2655034"/>
            <a:ext cx="4219083" cy="382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0" y="6593915"/>
            <a:ext cx="9144000" cy="0"/>
          </a:xfrm>
          <a:prstGeom prst="line">
            <a:avLst/>
          </a:prstGeom>
          <a:noFill/>
          <a:ln w="19050">
            <a:solidFill>
              <a:srgbClr val="2539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en-US" sz="105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36170" y="6634256"/>
            <a:ext cx="1440000" cy="179388"/>
          </a:xfrm>
          <a:prstGeom prst="rect">
            <a:avLst/>
          </a:prstGeom>
        </p:spPr>
        <p:txBody>
          <a:bodyPr anchor="ctr"/>
          <a:lstStyle>
            <a:lvl1pPr algn="r" defTabSz="1076325">
              <a:tabLst/>
              <a:defRPr sz="105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 algn="ctr">
              <a:tabLst>
                <a:tab pos="806450" algn="l"/>
              </a:tabLst>
              <a:defRPr/>
            </a:pPr>
            <a:r>
              <a:rPr lang="en-US" dirty="0" smtClean="0"/>
              <a:t>	</a:t>
            </a:r>
            <a:fld id="{1DFC05F9-AEAB-4292-9302-8848F52D9489}" type="slidenum">
              <a:rPr lang="en-US" smtClean="0"/>
              <a:pPr algn="ctr">
                <a:tabLst>
                  <a:tab pos="806450" algn="l"/>
                </a:tabLst>
                <a:defRPr/>
              </a:pPr>
              <a:t>3</a:t>
            </a:fld>
            <a:endParaRPr lang="en-US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60674" y="6634256"/>
            <a:ext cx="6183601" cy="179388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fr-FR" dirty="0" smtClean="0"/>
              <a:t>ILD &amp; </a:t>
            </a:r>
            <a:r>
              <a:rPr lang="fr-FR" dirty="0" err="1" smtClean="0"/>
              <a:t>SiD</a:t>
            </a:r>
            <a:r>
              <a:rPr lang="fr-FR" dirty="0" smtClean="0"/>
              <a:t> concepts and R&amp;D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85725" y="6634256"/>
            <a:ext cx="1581710" cy="179388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fr-FR" dirty="0" err="1" smtClean="0"/>
              <a:t>June</a:t>
            </a:r>
            <a:r>
              <a:rPr lang="fr-FR" dirty="0" smtClean="0"/>
              <a:t> 23</a:t>
            </a:r>
            <a:r>
              <a:rPr lang="fr-FR" baseline="30000" dirty="0" smtClean="0"/>
              <a:t>th</a:t>
            </a:r>
            <a:r>
              <a:rPr lang="fr-FR" dirty="0" smtClean="0"/>
              <a:t>, 2013</a:t>
            </a:r>
            <a:endParaRPr lang="en-US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84634" y="1732648"/>
            <a:ext cx="3985532" cy="437243"/>
          </a:xfrm>
        </p:spPr>
        <p:txBody>
          <a:bodyPr/>
          <a:lstStyle/>
          <a:p>
            <a:pPr marL="0" indent="0">
              <a:buNone/>
            </a:pPr>
            <a:r>
              <a:rPr lang="fr-FR" cap="small" dirty="0" smtClean="0"/>
              <a:t>International Large Detector</a:t>
            </a:r>
            <a:endParaRPr lang="en-US" cap="small" dirty="0"/>
          </a:p>
        </p:txBody>
      </p:sp>
      <p:sp>
        <p:nvSpPr>
          <p:cNvPr id="15" name="Espace réservé du contenu 1"/>
          <p:cNvSpPr txBox="1">
            <a:spLocks/>
          </p:cNvSpPr>
          <p:nvPr/>
        </p:nvSpPr>
        <p:spPr bwMode="auto">
          <a:xfrm>
            <a:off x="5736602" y="1734462"/>
            <a:ext cx="2340598" cy="43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99"/>
                </a:solidFill>
                <a:latin typeface="Bell MT" pitchFamily="18" charset="0"/>
                <a:ea typeface="+mn-ea"/>
                <a:cs typeface="Arial" pitchFamily="34" charset="0"/>
              </a:defRPr>
            </a:lvl1pPr>
            <a:lvl2pPr marL="52863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2pPr>
            <a:lvl3pPr marL="8810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3pPr>
            <a:lvl4pPr marL="1252538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4pPr>
            <a:lvl5pPr marL="161131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5pPr>
            <a:lvl6pPr marL="20685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257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829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401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kern="0" cap="small" dirty="0" err="1" smtClean="0"/>
              <a:t>Silicon</a:t>
            </a:r>
            <a:r>
              <a:rPr lang="fr-FR" kern="0" cap="small" dirty="0" smtClean="0"/>
              <a:t> Detector</a:t>
            </a:r>
            <a:endParaRPr lang="en-US" kern="0" cap="small" dirty="0"/>
          </a:p>
        </p:txBody>
      </p:sp>
      <p:sp>
        <p:nvSpPr>
          <p:cNvPr id="14" name="Espace réservé du contenu 1"/>
          <p:cNvSpPr txBox="1">
            <a:spLocks/>
          </p:cNvSpPr>
          <p:nvPr/>
        </p:nvSpPr>
        <p:spPr bwMode="auto">
          <a:xfrm>
            <a:off x="500743" y="607783"/>
            <a:ext cx="8120743" cy="82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99"/>
                </a:solidFill>
                <a:latin typeface="Bell MT" pitchFamily="18" charset="0"/>
                <a:ea typeface="+mn-ea"/>
                <a:cs typeface="Arial" pitchFamily="34" charset="0"/>
              </a:defRPr>
            </a:lvl1pPr>
            <a:lvl2pPr marL="52863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2pPr>
            <a:lvl3pPr marL="8810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3pPr>
            <a:lvl4pPr marL="1252538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4pPr>
            <a:lvl5pPr marL="161131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5pPr>
            <a:lvl6pPr marL="20685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257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829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401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 err="1" smtClean="0"/>
              <a:t>LoI</a:t>
            </a:r>
            <a:r>
              <a:rPr lang="fr-FR" kern="0" dirty="0" smtClean="0"/>
              <a:t>: 2009 (</a:t>
            </a:r>
            <a:r>
              <a:rPr lang="fr-FR" kern="0" dirty="0" err="1" smtClean="0"/>
              <a:t>SiD</a:t>
            </a:r>
            <a:r>
              <a:rPr lang="fr-FR" kern="0" dirty="0" smtClean="0"/>
              <a:t>)-2010 (ILD)</a:t>
            </a:r>
          </a:p>
          <a:p>
            <a:r>
              <a:rPr lang="fr-FR" kern="0" dirty="0" smtClean="0"/>
              <a:t>DBD: 2012 (ILD)-2013 (</a:t>
            </a:r>
            <a:r>
              <a:rPr lang="fr-FR" kern="0" dirty="0" err="1" smtClean="0"/>
              <a:t>SiD</a:t>
            </a:r>
            <a:r>
              <a:rPr lang="fr-FR" kern="0" smtClean="0"/>
              <a:t>)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86593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Side</a:t>
            </a:r>
            <a:r>
              <a:rPr lang="fr-FR" dirty="0" smtClean="0"/>
              <a:t> (</a:t>
            </a:r>
            <a:r>
              <a:rPr lang="fr-FR" dirty="0"/>
              <a:t>q</a:t>
            </a:r>
            <a:r>
              <a:rPr lang="fr-FR" dirty="0" smtClean="0"/>
              <a:t>uadrant) </a:t>
            </a:r>
            <a:r>
              <a:rPr lang="fr-FR" dirty="0" err="1" smtClean="0"/>
              <a:t>views</a:t>
            </a:r>
            <a:endParaRPr lang="en-US" dirty="0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0" y="6593915"/>
            <a:ext cx="9144000" cy="0"/>
          </a:xfrm>
          <a:prstGeom prst="line">
            <a:avLst/>
          </a:prstGeom>
          <a:noFill/>
          <a:ln w="19050">
            <a:solidFill>
              <a:srgbClr val="2539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en-US" sz="105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36170" y="6634256"/>
            <a:ext cx="1440000" cy="179388"/>
          </a:xfrm>
          <a:prstGeom prst="rect">
            <a:avLst/>
          </a:prstGeom>
        </p:spPr>
        <p:txBody>
          <a:bodyPr anchor="ctr"/>
          <a:lstStyle>
            <a:lvl1pPr algn="r" defTabSz="1076325">
              <a:tabLst/>
              <a:defRPr sz="105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 algn="ctr">
              <a:tabLst>
                <a:tab pos="806450" algn="l"/>
              </a:tabLst>
              <a:defRPr/>
            </a:pPr>
            <a:r>
              <a:rPr lang="en-US" dirty="0" smtClean="0"/>
              <a:t>	</a:t>
            </a:r>
            <a:fld id="{1DFC05F9-AEAB-4292-9302-8848F52D9489}" type="slidenum">
              <a:rPr lang="en-US" smtClean="0"/>
              <a:pPr algn="ctr">
                <a:tabLst>
                  <a:tab pos="806450" algn="l"/>
                </a:tabLst>
                <a:defRPr/>
              </a:pPr>
              <a:t>4</a:t>
            </a:fld>
            <a:endParaRPr lang="en-US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60674" y="6634256"/>
            <a:ext cx="6183601" cy="179388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fr-FR" dirty="0" smtClean="0"/>
              <a:t>ILD &amp; </a:t>
            </a:r>
            <a:r>
              <a:rPr lang="fr-FR" dirty="0" err="1" smtClean="0"/>
              <a:t>SiD</a:t>
            </a:r>
            <a:r>
              <a:rPr lang="fr-FR" dirty="0" smtClean="0"/>
              <a:t> concepts and R&amp;D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85725" y="6634256"/>
            <a:ext cx="1581710" cy="179388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fr-FR" dirty="0" err="1" smtClean="0"/>
              <a:t>June</a:t>
            </a:r>
            <a:r>
              <a:rPr lang="fr-FR" dirty="0" smtClean="0"/>
              <a:t> 23</a:t>
            </a:r>
            <a:r>
              <a:rPr lang="fr-FR" baseline="30000" dirty="0" smtClean="0"/>
              <a:t>th</a:t>
            </a:r>
            <a:r>
              <a:rPr lang="fr-FR" dirty="0" smtClean="0"/>
              <a:t>, 2013</a:t>
            </a:r>
            <a:endParaRPr lang="en-US" dirty="0"/>
          </a:p>
        </p:txBody>
      </p:sp>
      <p:sp>
        <p:nvSpPr>
          <p:cNvPr id="15" name="Espace réservé du contenu 1"/>
          <p:cNvSpPr txBox="1">
            <a:spLocks/>
          </p:cNvSpPr>
          <p:nvPr/>
        </p:nvSpPr>
        <p:spPr bwMode="auto">
          <a:xfrm>
            <a:off x="1560674" y="730741"/>
            <a:ext cx="695080" cy="43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99"/>
                </a:solidFill>
                <a:latin typeface="Bell MT" pitchFamily="18" charset="0"/>
                <a:ea typeface="+mn-ea"/>
                <a:cs typeface="Arial" pitchFamily="34" charset="0"/>
              </a:defRPr>
            </a:lvl1pPr>
            <a:lvl2pPr marL="52863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2pPr>
            <a:lvl3pPr marL="8810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3pPr>
            <a:lvl4pPr marL="1252538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4pPr>
            <a:lvl5pPr marL="161131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5pPr>
            <a:lvl6pPr marL="20685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257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829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401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fr-FR" kern="0" cap="small" dirty="0" smtClean="0"/>
              <a:t>ILD</a:t>
            </a:r>
            <a:endParaRPr lang="en-US" kern="0" cap="small" dirty="0"/>
          </a:p>
        </p:txBody>
      </p:sp>
      <p:sp>
        <p:nvSpPr>
          <p:cNvPr id="16" name="Espace réservé du contenu 1"/>
          <p:cNvSpPr txBox="1">
            <a:spLocks/>
          </p:cNvSpPr>
          <p:nvPr/>
        </p:nvSpPr>
        <p:spPr bwMode="auto">
          <a:xfrm>
            <a:off x="5736602" y="730740"/>
            <a:ext cx="2340598" cy="43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99"/>
                </a:solidFill>
                <a:latin typeface="Bell MT" pitchFamily="18" charset="0"/>
                <a:ea typeface="+mn-ea"/>
                <a:cs typeface="Arial" pitchFamily="34" charset="0"/>
              </a:defRPr>
            </a:lvl1pPr>
            <a:lvl2pPr marL="52863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2pPr>
            <a:lvl3pPr marL="8810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3pPr>
            <a:lvl4pPr marL="1252538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4pPr>
            <a:lvl5pPr marL="161131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99"/>
                </a:solidFill>
                <a:latin typeface="Bell MT" pitchFamily="18" charset="0"/>
                <a:cs typeface="Arial" pitchFamily="34" charset="0"/>
              </a:defRPr>
            </a:lvl5pPr>
            <a:lvl6pPr marL="20685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257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829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40113" indent="-1746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fr-FR" kern="0" cap="small" dirty="0" err="1" smtClean="0"/>
              <a:t>SiD</a:t>
            </a:r>
            <a:r>
              <a:rPr lang="fr-FR" kern="0" cap="small" dirty="0" smtClean="0"/>
              <a:t> </a:t>
            </a:r>
            <a:endParaRPr lang="en-US" kern="0" cap="smal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3"/>
          <a:stretch/>
        </p:blipFill>
        <p:spPr bwMode="auto">
          <a:xfrm>
            <a:off x="43987" y="1167984"/>
            <a:ext cx="5003293" cy="539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r="10496"/>
          <a:stretch/>
        </p:blipFill>
        <p:spPr bwMode="auto">
          <a:xfrm>
            <a:off x="5179084" y="1433148"/>
            <a:ext cx="3657406" cy="328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21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Particule Flow </a:t>
            </a:r>
            <a:r>
              <a:rPr lang="fr-FR" dirty="0" err="1" smtClean="0"/>
              <a:t>Algorithm</a:t>
            </a:r>
            <a:r>
              <a:rPr lang="fr-FR" dirty="0" smtClean="0"/>
              <a:t> (PFA) </a:t>
            </a:r>
            <a:r>
              <a:rPr lang="fr-FR" dirty="0" err="1" smtClean="0"/>
              <a:t>Approach</a:t>
            </a:r>
            <a:endParaRPr lang="en-US" dirty="0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593915"/>
            <a:ext cx="9144000" cy="0"/>
          </a:xfrm>
          <a:prstGeom prst="line">
            <a:avLst/>
          </a:prstGeom>
          <a:noFill/>
          <a:ln w="19050">
            <a:solidFill>
              <a:srgbClr val="2539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  <a:endParaRPr lang="en-US" sz="105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36170" y="6634256"/>
            <a:ext cx="1440000" cy="179388"/>
          </a:xfrm>
          <a:prstGeom prst="rect">
            <a:avLst/>
          </a:prstGeom>
        </p:spPr>
        <p:txBody>
          <a:bodyPr anchor="ctr"/>
          <a:lstStyle>
            <a:lvl1pPr algn="r" defTabSz="1076325">
              <a:tabLst/>
              <a:defRPr sz="105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 algn="ctr">
              <a:tabLst>
                <a:tab pos="806450" algn="l"/>
              </a:tabLst>
              <a:defRPr/>
            </a:pPr>
            <a:r>
              <a:rPr lang="en-US" dirty="0" smtClean="0"/>
              <a:t>	</a:t>
            </a:r>
            <a:fld id="{1DFC05F9-AEAB-4292-9302-8848F52D9489}" type="slidenum">
              <a:rPr lang="en-US" smtClean="0"/>
              <a:pPr algn="ctr">
                <a:tabLst>
                  <a:tab pos="806450" algn="l"/>
                </a:tabLst>
                <a:defRPr/>
              </a:pPr>
              <a:t>5</a:t>
            </a:fld>
            <a:endParaRPr lang="en-US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60674" y="6634256"/>
            <a:ext cx="6183601" cy="179388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fr-FR" dirty="0" smtClean="0"/>
              <a:t>ILD &amp; </a:t>
            </a:r>
            <a:r>
              <a:rPr lang="fr-FR" dirty="0" err="1" smtClean="0"/>
              <a:t>SiD</a:t>
            </a:r>
            <a:r>
              <a:rPr lang="fr-FR" dirty="0" smtClean="0"/>
              <a:t> concepts and R&amp;D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85725" y="6634256"/>
            <a:ext cx="1581710" cy="179388"/>
          </a:xfrm>
          <a:prstGeom prst="rect">
            <a:avLst/>
          </a:prstGeom>
        </p:spPr>
        <p:txBody>
          <a:bodyPr anchor="ctr"/>
          <a:lstStyle>
            <a:lvl1pPr algn="ctr">
              <a:defRPr sz="105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fr-FR" dirty="0" err="1" smtClean="0"/>
              <a:t>June</a:t>
            </a:r>
            <a:r>
              <a:rPr lang="fr-FR" dirty="0" smtClean="0"/>
              <a:t> 23</a:t>
            </a:r>
            <a:r>
              <a:rPr lang="fr-FR" baseline="30000" dirty="0" smtClean="0"/>
              <a:t>th</a:t>
            </a:r>
            <a:r>
              <a:rPr lang="fr-FR" dirty="0" smtClean="0"/>
              <a:t>, 2013</a:t>
            </a:r>
            <a:endParaRPr lang="en-US" dirty="0"/>
          </a:p>
        </p:txBody>
      </p:sp>
      <p:pic>
        <p:nvPicPr>
          <p:cNvPr id="13" name="Picture 2" descr="Pandora PFA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257" y="2928128"/>
            <a:ext cx="3727363" cy="350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9561" y="831612"/>
            <a:ext cx="8527868" cy="4114800"/>
          </a:xfrm>
        </p:spPr>
        <p:txBody>
          <a:bodyPr/>
          <a:lstStyle/>
          <a:p>
            <a:r>
              <a:rPr lang="en-US" dirty="0" smtClean="0"/>
              <a:t>Traditionally</a:t>
            </a:r>
            <a:r>
              <a:rPr lang="en-US" dirty="0" smtClean="0"/>
              <a:t>,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jet</a:t>
            </a:r>
            <a:r>
              <a:rPr lang="en-US" dirty="0" smtClean="0"/>
              <a:t> = E</a:t>
            </a:r>
            <a:r>
              <a:rPr lang="en-US" baseline="-25000" dirty="0" smtClean="0"/>
              <a:t>ECAL</a:t>
            </a:r>
            <a:r>
              <a:rPr lang="en-US" dirty="0" smtClean="0"/>
              <a:t> + E</a:t>
            </a:r>
            <a:r>
              <a:rPr lang="en-US" baseline="-25000" dirty="0" smtClean="0"/>
              <a:t>HCAL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Multi-jet energy resolution needed at the ILC: (</a:t>
            </a:r>
            <a:r>
              <a:rPr lang="en-US" dirty="0" smtClean="0">
                <a:sym typeface="Symbol"/>
              </a:rPr>
              <a:t></a:t>
            </a:r>
            <a:r>
              <a:rPr lang="en-US" baseline="-25000" dirty="0" smtClean="0"/>
              <a:t>E</a:t>
            </a:r>
            <a:r>
              <a:rPr lang="en-US" dirty="0" smtClean="0"/>
              <a:t>/E </a:t>
            </a:r>
            <a:r>
              <a:rPr lang="en-US" dirty="0" smtClean="0">
                <a:sym typeface="Symbol"/>
              </a:rPr>
              <a:t></a:t>
            </a:r>
            <a:r>
              <a:rPr lang="en-US" dirty="0" smtClean="0"/>
              <a:t> 0.3/</a:t>
            </a:r>
            <a:r>
              <a:rPr lang="en-US" dirty="0" smtClean="0">
                <a:sym typeface="Symbol"/>
              </a:rPr>
              <a:t></a:t>
            </a:r>
            <a:r>
              <a:rPr lang="en-US" dirty="0" smtClean="0"/>
              <a:t>E)</a:t>
            </a:r>
          </a:p>
          <a:p>
            <a:endParaRPr lang="en-US" dirty="0" smtClean="0"/>
          </a:p>
          <a:p>
            <a:r>
              <a:rPr lang="en-US" dirty="0" smtClean="0"/>
              <a:t>Solution = PFA: cross-checking of the measurements of all sub-detectors  which will be highly segmented from IP</a:t>
            </a:r>
          </a:p>
          <a:p>
            <a:endParaRPr lang="en-US" dirty="0"/>
          </a:p>
          <a:p>
            <a:r>
              <a:rPr lang="en-US" dirty="0" err="1" smtClean="0"/>
              <a:t>Trackers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/>
              <a:t>charged</a:t>
            </a:r>
            <a:r>
              <a:rPr lang="en-US" dirty="0" smtClean="0"/>
              <a:t> particles</a:t>
            </a:r>
          </a:p>
          <a:p>
            <a:endParaRPr lang="en-US" dirty="0"/>
          </a:p>
          <a:p>
            <a:r>
              <a:rPr lang="fr-FR" dirty="0" err="1" smtClean="0"/>
              <a:t>Calorimeters</a:t>
            </a:r>
            <a:r>
              <a:rPr lang="fr-FR" dirty="0" err="1" smtClean="0">
                <a:sym typeface="Wingdings" pitchFamily="2" charset="2"/>
              </a:rPr>
              <a:t></a:t>
            </a:r>
            <a:r>
              <a:rPr lang="fr-FR" dirty="0" err="1" smtClean="0"/>
              <a:t>separation</a:t>
            </a:r>
            <a:r>
              <a:rPr lang="fr-FR" dirty="0" smtClean="0"/>
              <a:t> </a:t>
            </a:r>
            <a:r>
              <a:rPr lang="fr-FR" dirty="0" err="1" smtClean="0"/>
              <a:t>charged</a:t>
            </a:r>
            <a:r>
              <a:rPr lang="fr-FR" dirty="0" smtClean="0"/>
              <a:t>/</a:t>
            </a:r>
            <a:r>
              <a:rPr lang="fr-FR" dirty="0" err="1" smtClean="0"/>
              <a:t>neutral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</a:t>
            </a:r>
            <a:r>
              <a:rPr lang="fr-FR" dirty="0" err="1" smtClean="0"/>
              <a:t>particles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489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Particule Flow </a:t>
            </a:r>
            <a:r>
              <a:rPr lang="fr-FR" dirty="0" err="1"/>
              <a:t>Algorithm</a:t>
            </a:r>
            <a:r>
              <a:rPr lang="fr-FR" dirty="0"/>
              <a:t> (PFA) </a:t>
            </a:r>
            <a:r>
              <a:rPr lang="fr-FR" dirty="0" err="1"/>
              <a:t>Approach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tabLst>
                <a:tab pos="806450" algn="l"/>
              </a:tabLst>
              <a:defRPr/>
            </a:pPr>
            <a:r>
              <a:rPr lang="en-US" smtClean="0"/>
              <a:t>	</a:t>
            </a:r>
            <a:fld id="{1DFC05F9-AEAB-4292-9302-8848F52D9489}" type="slidenum">
              <a:rPr lang="en-US" smtClean="0"/>
              <a:pPr algn="ctr">
                <a:tabLst>
                  <a:tab pos="806450" algn="l"/>
                </a:tabLst>
                <a:defRPr/>
              </a:pPr>
              <a:t>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ILD &amp; SiD concepts and R&amp;D</a:t>
            </a:r>
            <a:endParaRPr lang="fr-FR" dirty="0" smtClean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June 23</a:t>
            </a:r>
            <a:r>
              <a:rPr lang="fr-FR" baseline="30000" smtClean="0"/>
              <a:t>th</a:t>
            </a:r>
            <a:r>
              <a:rPr lang="fr-FR" smtClean="0"/>
              <a:t>, 2013</a:t>
            </a:r>
            <a:endParaRPr lang="en-US" dirty="0"/>
          </a:p>
        </p:txBody>
      </p:sp>
      <p:pic>
        <p:nvPicPr>
          <p:cNvPr id="7" name="Picture 5" descr="tt_3x3H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9161" r="10487" b="10732"/>
          <a:stretch>
            <a:fillRect/>
          </a:stretch>
        </p:blipFill>
        <p:spPr bwMode="auto">
          <a:xfrm>
            <a:off x="2312498" y="1639868"/>
            <a:ext cx="2278062" cy="219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tt_5x5HC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7" t="9161" r="10487" b="10732"/>
          <a:stretch>
            <a:fillRect/>
          </a:stretch>
        </p:blipFill>
        <p:spPr bwMode="auto">
          <a:xfrm>
            <a:off x="4615960" y="1639868"/>
            <a:ext cx="2235200" cy="219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21835" y="1263630"/>
            <a:ext cx="561372" cy="33855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rgbClr val="000099"/>
                </a:solidFill>
                <a:latin typeface="Bell MT" pitchFamily="18" charset="0"/>
              </a:rPr>
              <a:t>1</a:t>
            </a:r>
            <a:r>
              <a:rPr lang="en-GB" sz="1600" dirty="0">
                <a:solidFill>
                  <a:srgbClr val="000099"/>
                </a:solidFill>
                <a:latin typeface="Bell MT" pitchFamily="18" charset="0"/>
                <a:sym typeface="Wingdings 3" pitchFamily="18" charset="2"/>
              </a:rPr>
              <a:t>×</a:t>
            </a:r>
            <a:r>
              <a:rPr lang="en-GB" sz="1600" dirty="0" smtClean="0">
                <a:solidFill>
                  <a:srgbClr val="000099"/>
                </a:solidFill>
                <a:latin typeface="Bell MT" pitchFamily="18" charset="0"/>
              </a:rPr>
              <a:t>1 </a:t>
            </a:r>
            <a:endParaRPr lang="en-GB" sz="1600" dirty="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125298" y="1268393"/>
            <a:ext cx="561372" cy="33855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rgbClr val="000099"/>
                </a:solidFill>
                <a:latin typeface="Bell MT" pitchFamily="18" charset="0"/>
              </a:rPr>
              <a:t>3</a:t>
            </a:r>
            <a:r>
              <a:rPr lang="en-GB" sz="1600" dirty="0">
                <a:solidFill>
                  <a:srgbClr val="000099"/>
                </a:solidFill>
                <a:latin typeface="Bell MT" pitchFamily="18" charset="0"/>
                <a:sym typeface="Wingdings 3" pitchFamily="18" charset="2"/>
              </a:rPr>
              <a:t>×</a:t>
            </a:r>
            <a:r>
              <a:rPr lang="en-GB" sz="1600" dirty="0" smtClean="0">
                <a:solidFill>
                  <a:srgbClr val="000099"/>
                </a:solidFill>
                <a:latin typeface="Bell MT" pitchFamily="18" charset="0"/>
              </a:rPr>
              <a:t>3 </a:t>
            </a:r>
            <a:endParaRPr lang="en-GB" sz="1600" dirty="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408123" y="1268393"/>
            <a:ext cx="561372" cy="33855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rgbClr val="000099"/>
                </a:solidFill>
                <a:latin typeface="Bell MT" pitchFamily="18" charset="0"/>
              </a:rPr>
              <a:t>5</a:t>
            </a:r>
            <a:r>
              <a:rPr lang="en-GB" sz="1600" dirty="0">
                <a:solidFill>
                  <a:srgbClr val="000099"/>
                </a:solidFill>
                <a:latin typeface="Bell MT" pitchFamily="18" charset="0"/>
                <a:sym typeface="Wingdings 3" pitchFamily="18" charset="2"/>
              </a:rPr>
              <a:t>×</a:t>
            </a:r>
            <a:r>
              <a:rPr lang="en-GB" sz="1600" dirty="0" smtClean="0">
                <a:solidFill>
                  <a:srgbClr val="000099"/>
                </a:solidFill>
                <a:latin typeface="Bell MT" pitchFamily="18" charset="0"/>
              </a:rPr>
              <a:t>5 </a:t>
            </a:r>
            <a:endParaRPr lang="en-GB" sz="1600" dirty="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517910" y="1268393"/>
            <a:ext cx="766557" cy="33855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rgbClr val="000099"/>
                </a:solidFill>
                <a:latin typeface="Bell MT" pitchFamily="18" charset="0"/>
              </a:rPr>
              <a:t>10</a:t>
            </a:r>
            <a:r>
              <a:rPr lang="en-GB" sz="1600" dirty="0">
                <a:solidFill>
                  <a:srgbClr val="000099"/>
                </a:solidFill>
                <a:latin typeface="Bell MT" pitchFamily="18" charset="0"/>
                <a:sym typeface="Wingdings 3" pitchFamily="18" charset="2"/>
              </a:rPr>
              <a:t>×</a:t>
            </a:r>
            <a:r>
              <a:rPr lang="en-GB" sz="1600" dirty="0" smtClean="0">
                <a:solidFill>
                  <a:srgbClr val="000099"/>
                </a:solidFill>
                <a:latin typeface="Bell MT" pitchFamily="18" charset="0"/>
              </a:rPr>
              <a:t>10 </a:t>
            </a:r>
            <a:endParaRPr lang="en-GB" sz="1600" dirty="0">
              <a:solidFill>
                <a:srgbClr val="000099"/>
              </a:solidFill>
              <a:latin typeface="Bell MT" pitchFamily="18" charset="0"/>
            </a:endParaRPr>
          </a:p>
        </p:txBody>
      </p:sp>
      <p:pic>
        <p:nvPicPr>
          <p:cNvPr id="13" name="Picture 11" descr="tt_1x1HC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4" t="10088" r="10886" b="11014"/>
          <a:stretch>
            <a:fillRect/>
          </a:stretch>
        </p:blipFill>
        <p:spPr bwMode="auto">
          <a:xfrm>
            <a:off x="78885" y="1638280"/>
            <a:ext cx="2232025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tt_10x10HC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7" t="9161" r="11000" b="10732"/>
          <a:stretch>
            <a:fillRect/>
          </a:stretch>
        </p:blipFill>
        <p:spPr bwMode="auto">
          <a:xfrm>
            <a:off x="6860685" y="1641455"/>
            <a:ext cx="221932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96360" y="694572"/>
            <a:ext cx="80715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176213" indent="-176213">
              <a:buClr>
                <a:srgbClr val="000099"/>
              </a:buClr>
              <a:buFont typeface="Arial" pitchFamily="34" charset="0"/>
              <a:buChar char="•"/>
            </a:pPr>
            <a:r>
              <a:rPr lang="en-GB" sz="2000" dirty="0">
                <a:solidFill>
                  <a:srgbClr val="000099"/>
                </a:solidFill>
                <a:latin typeface="Bell MT" pitchFamily="18" charset="0"/>
              </a:rPr>
              <a:t> </a:t>
            </a:r>
            <a:r>
              <a:rPr lang="en-GB" sz="2000" dirty="0" smtClean="0">
                <a:solidFill>
                  <a:srgbClr val="000099"/>
                </a:solidFill>
                <a:latin typeface="Bell MT" pitchFamily="18" charset="0"/>
              </a:rPr>
              <a:t>Analogue </a:t>
            </a:r>
            <a:r>
              <a:rPr lang="en-GB" sz="2000" dirty="0">
                <a:solidFill>
                  <a:srgbClr val="000099"/>
                </a:solidFill>
                <a:latin typeface="Bell MT" pitchFamily="18" charset="0"/>
              </a:rPr>
              <a:t>scintillator tile </a:t>
            </a:r>
            <a:r>
              <a:rPr lang="en-GB" sz="2000" dirty="0" smtClean="0">
                <a:solidFill>
                  <a:srgbClr val="000099"/>
                </a:solidFill>
                <a:latin typeface="Bell MT" pitchFamily="18" charset="0"/>
              </a:rPr>
              <a:t>HCAL: </a:t>
            </a:r>
            <a:r>
              <a:rPr lang="en-GB" sz="2000" dirty="0">
                <a:solidFill>
                  <a:srgbClr val="000099"/>
                </a:solidFill>
                <a:latin typeface="Bell MT" pitchFamily="18" charset="0"/>
              </a:rPr>
              <a:t>change tile size </a:t>
            </a:r>
            <a:r>
              <a:rPr lang="en-GB" sz="2000" dirty="0" smtClean="0">
                <a:solidFill>
                  <a:srgbClr val="000099"/>
                </a:solidFill>
                <a:latin typeface="Bell MT" pitchFamily="18" charset="0"/>
              </a:rPr>
              <a:t>from 1</a:t>
            </a:r>
            <a:r>
              <a:rPr lang="en-GB" sz="2000" dirty="0">
                <a:solidFill>
                  <a:srgbClr val="000099"/>
                </a:solidFill>
                <a:latin typeface="Bell MT" pitchFamily="18" charset="0"/>
                <a:sym typeface="Wingdings 3" pitchFamily="18" charset="2"/>
              </a:rPr>
              <a:t>×</a:t>
            </a:r>
            <a:r>
              <a:rPr lang="en-GB" sz="2000" dirty="0" smtClean="0">
                <a:solidFill>
                  <a:srgbClr val="000099"/>
                </a:solidFill>
                <a:latin typeface="Bell MT" pitchFamily="18" charset="0"/>
              </a:rPr>
              <a:t>1 </a:t>
            </a:r>
            <a:r>
              <a:rPr lang="en-GB" sz="2000" dirty="0">
                <a:solidFill>
                  <a:srgbClr val="000099"/>
                </a:solidFill>
                <a:latin typeface="Bell MT" pitchFamily="18" charset="0"/>
                <a:sym typeface="Wingdings 3" pitchFamily="18" charset="2"/>
              </a:rPr>
              <a:t> </a:t>
            </a:r>
            <a:r>
              <a:rPr lang="en-GB" sz="2000" dirty="0">
                <a:solidFill>
                  <a:srgbClr val="000099"/>
                </a:solidFill>
                <a:latin typeface="Bell MT" pitchFamily="18" charset="0"/>
                <a:sym typeface="Wingdings 3" pitchFamily="18" charset="2"/>
              </a:rPr>
              <a:t>10×10 </a:t>
            </a:r>
            <a:r>
              <a:rPr lang="en-GB" sz="2000" dirty="0">
                <a:solidFill>
                  <a:srgbClr val="000099"/>
                </a:solidFill>
                <a:latin typeface="Bell MT" pitchFamily="18" charset="0"/>
                <a:sym typeface="Wingdings 3" pitchFamily="18" charset="2"/>
              </a:rPr>
              <a:t>mm</a:t>
            </a:r>
            <a:r>
              <a:rPr lang="en-GB" sz="2000" baseline="30000" dirty="0">
                <a:solidFill>
                  <a:srgbClr val="000099"/>
                </a:solidFill>
                <a:latin typeface="Bell MT" pitchFamily="18" charset="0"/>
                <a:sym typeface="Wingdings 3" pitchFamily="18" charset="2"/>
              </a:rPr>
              <a:t>2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345659" y="3886199"/>
            <a:ext cx="740268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6213" indent="-176213">
              <a:buClr>
                <a:srgbClr val="000099"/>
              </a:buClr>
              <a:buFont typeface="Arial" pitchFamily="34" charset="0"/>
              <a:buChar char="•"/>
            </a:pPr>
            <a:endParaRPr lang="en-GB" sz="2000" dirty="0" smtClean="0">
              <a:solidFill>
                <a:srgbClr val="000099"/>
              </a:solidFill>
              <a:latin typeface="Bell MT" pitchFamily="18" charset="0"/>
              <a:sym typeface="Wingdings 3" pitchFamily="18" charset="2"/>
            </a:endParaRPr>
          </a:p>
          <a:p>
            <a:pPr marL="176213" indent="-176213">
              <a:buClr>
                <a:srgbClr val="000099"/>
              </a:buCl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Bell MT" pitchFamily="18" charset="0"/>
                <a:sym typeface="Wingdings 3" pitchFamily="18" charset="2"/>
              </a:rPr>
              <a:t>1×1 </a:t>
            </a:r>
            <a:r>
              <a:rPr lang="en-GB" sz="2000" dirty="0" smtClean="0">
                <a:solidFill>
                  <a:srgbClr val="000099"/>
                </a:solidFill>
                <a:latin typeface="Bell MT" pitchFamily="18" charset="0"/>
                <a:sym typeface="Wingdings 3" pitchFamily="18" charset="2"/>
              </a:rPr>
              <a:t>cm</a:t>
            </a:r>
            <a:r>
              <a:rPr lang="en-GB" sz="2000" baseline="30000" dirty="0" smtClean="0">
                <a:solidFill>
                  <a:srgbClr val="000099"/>
                </a:solidFill>
                <a:latin typeface="Bell MT" pitchFamily="18" charset="0"/>
                <a:sym typeface="Wingdings 3" pitchFamily="18" charset="2"/>
              </a:rPr>
              <a:t>2</a:t>
            </a:r>
            <a:r>
              <a:rPr lang="en-GB" sz="2000" dirty="0" smtClean="0">
                <a:solidFill>
                  <a:srgbClr val="000099"/>
                </a:solidFill>
                <a:latin typeface="Bell MT" pitchFamily="18" charset="0"/>
                <a:sym typeface="Wingdings 3" pitchFamily="18" charset="2"/>
              </a:rPr>
              <a:t> and </a:t>
            </a:r>
            <a:r>
              <a:rPr lang="en-GB" sz="2000" dirty="0" smtClean="0">
                <a:solidFill>
                  <a:srgbClr val="000099"/>
                </a:solidFill>
                <a:latin typeface="Bell MT" pitchFamily="18" charset="0"/>
              </a:rPr>
              <a:t>3</a:t>
            </a:r>
            <a:r>
              <a:rPr lang="en-GB" sz="2000" dirty="0">
                <a:solidFill>
                  <a:srgbClr val="000099"/>
                </a:solidFill>
                <a:latin typeface="Bell MT" pitchFamily="18" charset="0"/>
                <a:sym typeface="Wingdings 3" pitchFamily="18" charset="2"/>
              </a:rPr>
              <a:t>×</a:t>
            </a:r>
            <a:r>
              <a:rPr lang="en-GB" sz="2000" dirty="0" smtClean="0">
                <a:solidFill>
                  <a:srgbClr val="000099"/>
                </a:solidFill>
                <a:latin typeface="Bell MT" pitchFamily="18" charset="0"/>
              </a:rPr>
              <a:t>3 </a:t>
            </a:r>
            <a:r>
              <a:rPr lang="en-GB" sz="2000" dirty="0">
                <a:solidFill>
                  <a:srgbClr val="000099"/>
                </a:solidFill>
                <a:latin typeface="Bell MT" pitchFamily="18" charset="0"/>
              </a:rPr>
              <a:t>cm</a:t>
            </a:r>
            <a:r>
              <a:rPr lang="en-GB" sz="2000" baseline="30000" dirty="0">
                <a:solidFill>
                  <a:srgbClr val="000099"/>
                </a:solidFill>
                <a:latin typeface="Bell MT" pitchFamily="18" charset="0"/>
              </a:rPr>
              <a:t>2</a:t>
            </a:r>
            <a:r>
              <a:rPr lang="en-GB" sz="2000" dirty="0">
                <a:solidFill>
                  <a:srgbClr val="000099"/>
                </a:solidFill>
                <a:latin typeface="Bell MT" pitchFamily="18" charset="0"/>
              </a:rPr>
              <a:t> cell </a:t>
            </a:r>
            <a:r>
              <a:rPr lang="en-GB" sz="2000" dirty="0" smtClean="0">
                <a:solidFill>
                  <a:srgbClr val="000099"/>
                </a:solidFill>
                <a:latin typeface="Bell MT" pitchFamily="18" charset="0"/>
              </a:rPr>
              <a:t>size</a:t>
            </a:r>
          </a:p>
          <a:p>
            <a:pPr>
              <a:buClr>
                <a:srgbClr val="000099"/>
              </a:buClr>
            </a:pPr>
            <a:r>
              <a:rPr lang="en-GB" sz="2000" dirty="0" smtClean="0">
                <a:solidFill>
                  <a:srgbClr val="000099"/>
                </a:solidFill>
                <a:latin typeface="Bell MT" pitchFamily="18" charset="0"/>
              </a:rPr>
              <a:t> </a:t>
            </a:r>
          </a:p>
          <a:p>
            <a:pPr marL="176213" indent="-176213">
              <a:buClr>
                <a:srgbClr val="000099"/>
              </a:buClr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9"/>
                </a:solidFill>
                <a:latin typeface="Bell MT" pitchFamily="18" charset="0"/>
                <a:sym typeface="Wingdings 3" pitchFamily="18" charset="2"/>
              </a:rPr>
              <a:t>Cell size &gt; </a:t>
            </a:r>
            <a:r>
              <a:rPr lang="en-GB" sz="2000" dirty="0">
                <a:solidFill>
                  <a:srgbClr val="000099"/>
                </a:solidFill>
                <a:latin typeface="Bell MT" pitchFamily="18" charset="0"/>
                <a:sym typeface="Wingdings 3" pitchFamily="18" charset="2"/>
              </a:rPr>
              <a:t>5×5 </a:t>
            </a:r>
            <a:r>
              <a:rPr lang="en-GB" sz="2000" dirty="0">
                <a:solidFill>
                  <a:srgbClr val="000099"/>
                </a:solidFill>
                <a:latin typeface="Bell MT" pitchFamily="18" charset="0"/>
                <a:sym typeface="Wingdings 3" pitchFamily="18" charset="2"/>
              </a:rPr>
              <a:t>cm</a:t>
            </a:r>
            <a:r>
              <a:rPr lang="en-GB" sz="2000" baseline="30000" dirty="0">
                <a:solidFill>
                  <a:srgbClr val="000099"/>
                </a:solidFill>
                <a:latin typeface="Bell MT" pitchFamily="18" charset="0"/>
                <a:sym typeface="Wingdings 3" pitchFamily="18" charset="2"/>
              </a:rPr>
              <a:t>2</a:t>
            </a:r>
            <a:r>
              <a:rPr lang="en-GB" sz="2000" dirty="0">
                <a:solidFill>
                  <a:srgbClr val="000099"/>
                </a:solidFill>
                <a:latin typeface="Bell MT" pitchFamily="18" charset="0"/>
                <a:sym typeface="Wingdings 3" pitchFamily="18" charset="2"/>
              </a:rPr>
              <a:t> degrades </a:t>
            </a:r>
            <a:r>
              <a:rPr lang="en-GB" sz="2000" dirty="0" smtClean="0">
                <a:solidFill>
                  <a:srgbClr val="000099"/>
                </a:solidFill>
                <a:latin typeface="Bell MT" pitchFamily="18" charset="0"/>
                <a:sym typeface="Wingdings 3" pitchFamily="18" charset="2"/>
              </a:rPr>
              <a:t>PFA</a:t>
            </a:r>
            <a:endParaRPr lang="en-GB" sz="1600" dirty="0">
              <a:solidFill>
                <a:srgbClr val="000099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13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5T </a:t>
            </a:r>
            <a:r>
              <a:rPr lang="fr-FR" dirty="0" err="1" smtClean="0"/>
              <a:t>magnet</a:t>
            </a:r>
            <a:endParaRPr lang="fr-FR" dirty="0" smtClean="0"/>
          </a:p>
          <a:p>
            <a:r>
              <a:rPr lang="fr-FR" dirty="0" err="1" smtClean="0"/>
              <a:t>Silicon-based</a:t>
            </a:r>
            <a:r>
              <a:rPr lang="fr-FR" dirty="0" smtClean="0"/>
              <a:t> </a:t>
            </a:r>
            <a:r>
              <a:rPr lang="fr-FR" dirty="0" err="1" smtClean="0"/>
              <a:t>tracking</a:t>
            </a:r>
            <a:endParaRPr lang="fr-FR" dirty="0" smtClean="0"/>
          </a:p>
          <a:p>
            <a:pPr lvl="1"/>
            <a:r>
              <a:rPr lang="fr-FR" dirty="0" smtClean="0"/>
              <a:t>Vertex detector: 5 Si pixel </a:t>
            </a:r>
            <a:r>
              <a:rPr lang="fr-FR" dirty="0" err="1" smtClean="0"/>
              <a:t>layers</a:t>
            </a:r>
            <a:r>
              <a:rPr lang="fr-FR" dirty="0" smtClean="0"/>
              <a:t>, pixel size of 20 × 20 </a:t>
            </a:r>
            <a:r>
              <a:rPr lang="fr-FR" dirty="0" smtClean="0">
                <a:sym typeface="Symbol"/>
              </a:rPr>
              <a:t>m²</a:t>
            </a:r>
            <a:endParaRPr lang="fr-FR" dirty="0" smtClean="0"/>
          </a:p>
          <a:p>
            <a:pPr lvl="1"/>
            <a:r>
              <a:rPr lang="fr-FR" dirty="0" smtClean="0"/>
              <a:t>Si main </a:t>
            </a:r>
            <a:r>
              <a:rPr lang="fr-FR" dirty="0" err="1" smtClean="0"/>
              <a:t>tracker</a:t>
            </a:r>
            <a:r>
              <a:rPr lang="fr-FR" dirty="0" smtClean="0"/>
              <a:t>: Si </a:t>
            </a:r>
            <a:r>
              <a:rPr lang="fr-FR" dirty="0" err="1" smtClean="0"/>
              <a:t>strip</a:t>
            </a:r>
            <a:r>
              <a:rPr lang="fr-FR" dirty="0" smtClean="0"/>
              <a:t> of 5 </a:t>
            </a:r>
            <a:r>
              <a:rPr lang="fr-FR" dirty="0" err="1" smtClean="0"/>
              <a:t>nested</a:t>
            </a:r>
            <a:r>
              <a:rPr lang="fr-FR" dirty="0" smtClean="0"/>
              <a:t> </a:t>
            </a:r>
            <a:r>
              <a:rPr lang="fr-FR" dirty="0" err="1" smtClean="0"/>
              <a:t>cylinders</a:t>
            </a:r>
            <a:r>
              <a:rPr lang="fr-FR" dirty="0" smtClean="0"/>
              <a:t> in central </a:t>
            </a:r>
            <a:r>
              <a:rPr lang="fr-FR" dirty="0" err="1" smtClean="0"/>
              <a:t>region</a:t>
            </a:r>
            <a:r>
              <a:rPr lang="fr-FR" dirty="0" smtClean="0"/>
              <a:t> and 4 </a:t>
            </a:r>
            <a:r>
              <a:rPr lang="fr-FR" dirty="0" err="1" smtClean="0"/>
              <a:t>disks</a:t>
            </a:r>
            <a:r>
              <a:rPr lang="fr-FR" dirty="0" smtClean="0"/>
              <a:t>, pitch 50 </a:t>
            </a:r>
            <a:r>
              <a:rPr lang="fr-FR" dirty="0">
                <a:sym typeface="Symbol"/>
              </a:rPr>
              <a:t>m</a:t>
            </a:r>
            <a:endParaRPr lang="fr-FR" dirty="0" smtClean="0"/>
          </a:p>
          <a:p>
            <a:r>
              <a:rPr lang="fr-FR" dirty="0" smtClean="0"/>
              <a:t>Main </a:t>
            </a:r>
            <a:r>
              <a:rPr lang="fr-FR" dirty="0" err="1" smtClean="0"/>
              <a:t>calorimeters</a:t>
            </a:r>
            <a:r>
              <a:rPr lang="fr-FR" dirty="0"/>
              <a:t> </a:t>
            </a:r>
            <a:r>
              <a:rPr lang="fr-FR" dirty="0" smtClean="0"/>
              <a:t>(barrel+2 </a:t>
            </a:r>
            <a:r>
              <a:rPr lang="fr-FR" dirty="0" err="1" smtClean="0"/>
              <a:t>end-caps</a:t>
            </a:r>
            <a:r>
              <a:rPr lang="fr-FR" dirty="0" smtClean="0"/>
              <a:t>) </a:t>
            </a:r>
            <a:r>
              <a:rPr lang="fr-FR" dirty="0" err="1" smtClean="0"/>
              <a:t>inside</a:t>
            </a:r>
            <a:r>
              <a:rPr lang="fr-FR" dirty="0" smtClean="0"/>
              <a:t> </a:t>
            </a:r>
            <a:r>
              <a:rPr lang="fr-FR" dirty="0" err="1" smtClean="0"/>
              <a:t>solenoid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imaging</a:t>
            </a:r>
            <a:r>
              <a:rPr lang="fr-FR" dirty="0" smtClean="0"/>
              <a:t> </a:t>
            </a:r>
            <a:r>
              <a:rPr lang="fr-FR" dirty="0" err="1" smtClean="0"/>
              <a:t>capabilities</a:t>
            </a:r>
            <a:endParaRPr lang="fr-FR" dirty="0" smtClean="0"/>
          </a:p>
          <a:p>
            <a:pPr lvl="1"/>
            <a:r>
              <a:rPr lang="fr-FR" dirty="0"/>
              <a:t> </a:t>
            </a:r>
            <a:r>
              <a:rPr lang="fr-FR" dirty="0" smtClean="0"/>
              <a:t>30 Si active </a:t>
            </a:r>
            <a:r>
              <a:rPr lang="fr-FR" dirty="0" err="1" smtClean="0"/>
              <a:t>layers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5 </a:t>
            </a:r>
            <a:r>
              <a:rPr lang="fr-FR" dirty="0"/>
              <a:t>× </a:t>
            </a:r>
            <a:r>
              <a:rPr lang="fr-FR" dirty="0" smtClean="0"/>
              <a:t>5 mm² Si pixels </a:t>
            </a:r>
            <a:r>
              <a:rPr lang="fr-FR" dirty="0" err="1" smtClean="0"/>
              <a:t>between</a:t>
            </a:r>
            <a:r>
              <a:rPr lang="fr-FR" dirty="0" smtClean="0"/>
              <a:t> W absorber  </a:t>
            </a:r>
          </a:p>
          <a:p>
            <a:pPr marL="354013" lvl="1" indent="0">
              <a:buNone/>
            </a:pPr>
            <a:r>
              <a:rPr lang="fr-FR" dirty="0"/>
              <a:t>(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technologies (GEM &amp; </a:t>
            </a:r>
            <a:r>
              <a:rPr lang="fr-FR" dirty="0" err="1" smtClean="0"/>
              <a:t>Micromegas</a:t>
            </a:r>
            <a:r>
              <a:rPr lang="fr-FR" dirty="0" smtClean="0"/>
              <a:t>) are </a:t>
            </a:r>
            <a:r>
              <a:rPr lang="fr-FR" dirty="0" err="1" smtClean="0"/>
              <a:t>currently</a:t>
            </a:r>
            <a:r>
              <a:rPr lang="fr-FR" dirty="0" smtClean="0"/>
              <a:t> </a:t>
            </a:r>
            <a:r>
              <a:rPr lang="fr-FR" dirty="0" err="1" smtClean="0"/>
              <a:t>prototyped</a:t>
            </a:r>
            <a:r>
              <a:rPr lang="fr-FR" dirty="0" smtClean="0"/>
              <a:t> and </a:t>
            </a:r>
            <a:r>
              <a:rPr lang="fr-FR" dirty="0" err="1" smtClean="0"/>
              <a:t>evaluated</a:t>
            </a:r>
            <a:r>
              <a:rPr lang="fr-FR" dirty="0" smtClean="0"/>
              <a:t> as </a:t>
            </a:r>
            <a:r>
              <a:rPr lang="fr-FR" dirty="0" err="1" smtClean="0"/>
              <a:t>potential</a:t>
            </a:r>
            <a:r>
              <a:rPr lang="fr-FR" dirty="0" smtClean="0"/>
              <a:t> options)</a:t>
            </a:r>
            <a:endParaRPr lang="fr-FR" dirty="0"/>
          </a:p>
          <a:p>
            <a:endParaRPr lang="fr-FR" dirty="0"/>
          </a:p>
          <a:p>
            <a:r>
              <a:rPr lang="fr-FR" dirty="0" err="1" smtClean="0"/>
              <a:t>Forward</a:t>
            </a:r>
            <a:r>
              <a:rPr lang="fr-FR" dirty="0" smtClean="0"/>
              <a:t> </a:t>
            </a:r>
            <a:r>
              <a:rPr lang="fr-FR" dirty="0" err="1" smtClean="0"/>
              <a:t>calorimeters</a:t>
            </a:r>
            <a:r>
              <a:rPr lang="fr-FR" dirty="0" smtClean="0"/>
              <a:t> (compact </a:t>
            </a:r>
            <a:r>
              <a:rPr lang="fr-FR" dirty="0" err="1" smtClean="0"/>
              <a:t>ECALs</a:t>
            </a:r>
            <a:r>
              <a:rPr lang="fr-FR" dirty="0" smtClean="0"/>
              <a:t>): </a:t>
            </a:r>
            <a:r>
              <a:rPr lang="fr-FR" dirty="0" err="1"/>
              <a:t>LumiCal</a:t>
            </a:r>
            <a:r>
              <a:rPr lang="fr-FR" dirty="0"/>
              <a:t> + </a:t>
            </a:r>
            <a:r>
              <a:rPr lang="fr-FR" dirty="0" err="1"/>
              <a:t>BeamCal</a:t>
            </a:r>
            <a:r>
              <a:rPr lang="fr-FR" dirty="0"/>
              <a:t> </a:t>
            </a:r>
            <a:endParaRPr lang="fr-FR" dirty="0" smtClean="0"/>
          </a:p>
          <a:p>
            <a:pPr lvl="1"/>
            <a:r>
              <a:rPr lang="fr-FR" dirty="0" smtClean="0"/>
              <a:t>30 </a:t>
            </a:r>
            <a:r>
              <a:rPr lang="fr-FR" dirty="0" err="1" smtClean="0"/>
              <a:t>layers</a:t>
            </a:r>
            <a:r>
              <a:rPr lang="fr-FR" dirty="0" smtClean="0"/>
              <a:t> of </a:t>
            </a:r>
            <a:r>
              <a:rPr lang="fr-FR" dirty="0" err="1" smtClean="0"/>
              <a:t>semiconductor-tungsten</a:t>
            </a:r>
            <a:r>
              <a:rPr lang="fr-FR" dirty="0" smtClean="0"/>
              <a:t> </a:t>
            </a:r>
            <a:r>
              <a:rPr lang="fr-FR" dirty="0" err="1" smtClean="0"/>
              <a:t>technology</a:t>
            </a:r>
            <a:endParaRPr lang="fr-FR" dirty="0" smtClean="0"/>
          </a:p>
          <a:p>
            <a:pPr lvl="1"/>
            <a:endParaRPr lang="fr-FR" dirty="0"/>
          </a:p>
          <a:p>
            <a:r>
              <a:rPr lang="fr-FR" dirty="0" smtClean="0"/>
              <a:t>Muon system: few 10</a:t>
            </a:r>
            <a:r>
              <a:rPr lang="fr-FR" baseline="30000" dirty="0" smtClean="0"/>
              <a:t>3</a:t>
            </a:r>
            <a:r>
              <a:rPr lang="fr-FR" dirty="0" smtClean="0"/>
              <a:t> m² </a:t>
            </a:r>
            <a:r>
              <a:rPr lang="fr-FR" dirty="0" err="1" smtClean="0"/>
              <a:t>scintillator</a:t>
            </a:r>
            <a:r>
              <a:rPr lang="fr-FR" dirty="0" smtClean="0"/>
              <a:t> (or </a:t>
            </a:r>
            <a:r>
              <a:rPr lang="fr-FR" dirty="0" err="1" smtClean="0"/>
              <a:t>RPCs</a:t>
            </a:r>
            <a:r>
              <a:rPr lang="fr-FR" dirty="0"/>
              <a:t>)</a:t>
            </a:r>
          </a:p>
          <a:p>
            <a:pPr marL="354013" lvl="1" indent="0">
              <a:buNone/>
            </a:pPr>
            <a:endParaRPr lang="en-US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Concept </a:t>
            </a:r>
            <a:r>
              <a:rPr lang="fr-FR" dirty="0" err="1"/>
              <a:t>o</a:t>
            </a:r>
            <a:r>
              <a:rPr lang="fr-FR" dirty="0" err="1" smtClean="0"/>
              <a:t>verview</a:t>
            </a:r>
            <a:r>
              <a:rPr lang="fr-FR" dirty="0" smtClean="0"/>
              <a:t> for </a:t>
            </a:r>
            <a:r>
              <a:rPr lang="fr-FR" dirty="0" err="1" smtClean="0"/>
              <a:t>SiD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tabLst>
                <a:tab pos="806450" algn="l"/>
              </a:tabLst>
              <a:defRPr/>
            </a:pPr>
            <a:r>
              <a:rPr lang="en-US" smtClean="0"/>
              <a:t>	</a:t>
            </a:r>
            <a:fld id="{1DFC05F9-AEAB-4292-9302-8848F52D9489}" type="slidenum">
              <a:rPr lang="en-US" smtClean="0"/>
              <a:pPr algn="ctr">
                <a:tabLst>
                  <a:tab pos="806450" algn="l"/>
                </a:tabLst>
                <a:defRPr/>
              </a:pPr>
              <a:t>7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ILD &amp; SiD concepts and R&amp;D</a:t>
            </a:r>
            <a:endParaRPr lang="fr-FR" dirty="0" smtClean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June 23</a:t>
            </a:r>
            <a:r>
              <a:rPr lang="fr-FR" baseline="30000" smtClean="0"/>
              <a:t>th</a:t>
            </a:r>
            <a:r>
              <a:rPr lang="fr-FR" smtClean="0"/>
              <a:t>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4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7636170" y="6634256"/>
            <a:ext cx="1440000" cy="179388"/>
          </a:xfrm>
        </p:spPr>
        <p:txBody>
          <a:bodyPr/>
          <a:lstStyle/>
          <a:p>
            <a:pPr algn="ctr">
              <a:tabLst>
                <a:tab pos="806450" algn="l"/>
              </a:tabLst>
              <a:defRPr/>
            </a:pPr>
            <a:r>
              <a:rPr lang="en-US" smtClean="0"/>
              <a:t>	</a:t>
            </a:r>
            <a:fld id="{1DFC05F9-AEAB-4292-9302-8848F52D9489}" type="slidenum">
              <a:rPr lang="en-US" smtClean="0"/>
              <a:pPr algn="ctr">
                <a:tabLst>
                  <a:tab pos="806450" algn="l"/>
                </a:tabLst>
                <a:defRPr/>
              </a:pPr>
              <a:t>8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1560674" y="6634256"/>
            <a:ext cx="6183601" cy="179388"/>
          </a:xfrm>
        </p:spPr>
        <p:txBody>
          <a:bodyPr/>
          <a:lstStyle/>
          <a:p>
            <a:pPr>
              <a:defRPr/>
            </a:pPr>
            <a:r>
              <a:rPr lang="fr-FR" smtClean="0"/>
              <a:t>Les concepts ILD et SiD et les R&amp;D</a:t>
            </a:r>
            <a:endParaRPr lang="fr-FR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85725" y="6634256"/>
            <a:ext cx="1581710" cy="179388"/>
          </a:xfrm>
        </p:spPr>
        <p:txBody>
          <a:bodyPr/>
          <a:lstStyle/>
          <a:p>
            <a:pPr>
              <a:defRPr/>
            </a:pPr>
            <a:r>
              <a:rPr lang="fr-FR" smtClean="0"/>
              <a:t>February 12</a:t>
            </a:r>
            <a:r>
              <a:rPr lang="fr-FR" baseline="30000" smtClean="0"/>
              <a:t>th</a:t>
            </a:r>
            <a:r>
              <a:rPr lang="fr-FR" smtClean="0"/>
              <a:t>, 2013</a:t>
            </a:r>
            <a:endParaRPr lang="en-US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Concept </a:t>
            </a:r>
            <a:r>
              <a:rPr lang="fr-FR" dirty="0" err="1"/>
              <a:t>overview</a:t>
            </a:r>
            <a:r>
              <a:rPr lang="fr-FR" dirty="0"/>
              <a:t> for </a:t>
            </a:r>
            <a:r>
              <a:rPr lang="fr-FR" dirty="0" err="1"/>
              <a:t>SiD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495" y="727528"/>
            <a:ext cx="6325961" cy="540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5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3.5T </a:t>
            </a:r>
            <a:r>
              <a:rPr lang="fr-FR" dirty="0" err="1" smtClean="0"/>
              <a:t>magnet</a:t>
            </a:r>
            <a:endParaRPr lang="fr-FR" dirty="0"/>
          </a:p>
          <a:p>
            <a:r>
              <a:rPr lang="fr-FR" dirty="0" smtClean="0"/>
              <a:t>Vertex detector (VTX):</a:t>
            </a:r>
          </a:p>
          <a:p>
            <a:pPr lvl="1"/>
            <a:r>
              <a:rPr lang="fr-FR" dirty="0" smtClean="0"/>
              <a:t>MAPS</a:t>
            </a:r>
          </a:p>
          <a:p>
            <a:r>
              <a:rPr lang="fr-FR" dirty="0" err="1" smtClean="0"/>
              <a:t>Silicon</a:t>
            </a:r>
            <a:r>
              <a:rPr lang="fr-FR" dirty="0" smtClean="0"/>
              <a:t> </a:t>
            </a:r>
            <a:r>
              <a:rPr lang="fr-FR" dirty="0" err="1" smtClean="0"/>
              <a:t>strip</a:t>
            </a:r>
            <a:r>
              <a:rPr lang="fr-FR" dirty="0" smtClean="0"/>
              <a:t> detector (SIT):</a:t>
            </a:r>
          </a:p>
          <a:p>
            <a:r>
              <a:rPr lang="fr-FR" dirty="0" smtClean="0"/>
              <a:t>Time Projection </a:t>
            </a:r>
            <a:r>
              <a:rPr lang="fr-FR" dirty="0" err="1" smtClean="0"/>
              <a:t>Chamber</a:t>
            </a:r>
            <a:r>
              <a:rPr lang="fr-FR" dirty="0" smtClean="0"/>
              <a:t> (TPC):</a:t>
            </a:r>
          </a:p>
          <a:p>
            <a:pPr lvl="1"/>
            <a:r>
              <a:rPr lang="fr-FR" dirty="0" smtClean="0"/>
              <a:t>MPGD </a:t>
            </a:r>
            <a:r>
              <a:rPr lang="fr-FR" dirty="0" err="1" smtClean="0"/>
              <a:t>readout</a:t>
            </a:r>
            <a:r>
              <a:rPr lang="fr-FR" dirty="0" smtClean="0"/>
              <a:t> (GEM or </a:t>
            </a:r>
            <a:r>
              <a:rPr lang="fr-FR" dirty="0" err="1" smtClean="0"/>
              <a:t>Micromegas</a:t>
            </a:r>
            <a:r>
              <a:rPr lang="fr-FR" dirty="0" smtClean="0"/>
              <a:t>) </a:t>
            </a:r>
            <a:r>
              <a:rPr lang="fr-FR" dirty="0" err="1" smtClean="0"/>
              <a:t>with</a:t>
            </a:r>
            <a:r>
              <a:rPr lang="fr-FR" dirty="0" smtClean="0"/>
              <a:t> &lt;1 mm pad size</a:t>
            </a:r>
          </a:p>
          <a:p>
            <a:r>
              <a:rPr lang="fr-FR" dirty="0" err="1" smtClean="0"/>
              <a:t>Calorimeters</a:t>
            </a:r>
            <a:r>
              <a:rPr lang="fr-FR" dirty="0" smtClean="0"/>
              <a:t> (</a:t>
            </a:r>
            <a:r>
              <a:rPr lang="fr-FR" dirty="0" err="1" smtClean="0"/>
              <a:t>layers</a:t>
            </a:r>
            <a:r>
              <a:rPr lang="fr-FR" dirty="0" smtClean="0"/>
              <a:t> of W and Fe):</a:t>
            </a:r>
          </a:p>
          <a:p>
            <a:pPr lvl="1"/>
            <a:r>
              <a:rPr lang="fr-FR" dirty="0" smtClean="0"/>
              <a:t>ECAL: Si diodes or </a:t>
            </a:r>
            <a:r>
              <a:rPr lang="fr-FR" dirty="0" err="1" smtClean="0"/>
              <a:t>scintillators</a:t>
            </a:r>
            <a:r>
              <a:rPr lang="fr-FR" dirty="0" smtClean="0"/>
              <a:t> (30 </a:t>
            </a:r>
            <a:r>
              <a:rPr lang="fr-FR" dirty="0" err="1" smtClean="0"/>
              <a:t>samples</a:t>
            </a:r>
            <a:r>
              <a:rPr lang="fr-FR" dirty="0" smtClean="0"/>
              <a:t> in </a:t>
            </a:r>
            <a:r>
              <a:rPr lang="fr-FR" dirty="0" err="1" smtClean="0"/>
              <a:t>depth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HCAL: 3×3cm² </a:t>
            </a:r>
            <a:r>
              <a:rPr lang="fr-FR" dirty="0" err="1" smtClean="0"/>
              <a:t>scintillator</a:t>
            </a:r>
            <a:r>
              <a:rPr lang="fr-FR" dirty="0" smtClean="0"/>
              <a:t> </a:t>
            </a:r>
            <a:r>
              <a:rPr lang="fr-FR" dirty="0" err="1" smtClean="0"/>
              <a:t>tiles</a:t>
            </a:r>
            <a:r>
              <a:rPr lang="fr-FR" dirty="0" smtClean="0"/>
              <a:t> or 1×1cm² </a:t>
            </a:r>
            <a:r>
              <a:rPr lang="fr-FR" dirty="0" err="1" smtClean="0"/>
              <a:t>gas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(48 long. </a:t>
            </a:r>
            <a:r>
              <a:rPr lang="fr-FR" dirty="0" err="1"/>
              <a:t>s</a:t>
            </a:r>
            <a:r>
              <a:rPr lang="fr-FR" dirty="0" err="1" smtClean="0"/>
              <a:t>amples</a:t>
            </a:r>
            <a:r>
              <a:rPr lang="fr-FR" dirty="0" smtClean="0"/>
              <a:t>)</a:t>
            </a:r>
          </a:p>
          <a:p>
            <a:r>
              <a:rPr lang="fr-FR" dirty="0" err="1"/>
              <a:t>Forward</a:t>
            </a:r>
            <a:r>
              <a:rPr lang="fr-FR" dirty="0"/>
              <a:t> </a:t>
            </a:r>
            <a:r>
              <a:rPr lang="fr-FR" dirty="0" err="1"/>
              <a:t>calorimeters</a:t>
            </a:r>
            <a:r>
              <a:rPr lang="fr-FR" dirty="0"/>
              <a:t> (compact </a:t>
            </a:r>
            <a:r>
              <a:rPr lang="fr-FR" dirty="0" err="1"/>
              <a:t>ECALs</a:t>
            </a:r>
            <a:r>
              <a:rPr lang="fr-FR" dirty="0"/>
              <a:t>): </a:t>
            </a:r>
            <a:r>
              <a:rPr lang="fr-FR" dirty="0" err="1"/>
              <a:t>LumiCal</a:t>
            </a:r>
            <a:r>
              <a:rPr lang="fr-FR" dirty="0"/>
              <a:t> + </a:t>
            </a:r>
            <a:r>
              <a:rPr lang="fr-FR" dirty="0" err="1"/>
              <a:t>BeamCal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30 </a:t>
            </a:r>
            <a:r>
              <a:rPr lang="fr-FR" dirty="0" err="1"/>
              <a:t>layers</a:t>
            </a:r>
            <a:r>
              <a:rPr lang="fr-FR" dirty="0"/>
              <a:t> of </a:t>
            </a:r>
            <a:r>
              <a:rPr lang="fr-FR" dirty="0" err="1"/>
              <a:t>semiconductor-tungsten</a:t>
            </a:r>
            <a:r>
              <a:rPr lang="fr-FR" dirty="0"/>
              <a:t> </a:t>
            </a:r>
            <a:r>
              <a:rPr lang="fr-FR" dirty="0" err="1" smtClean="0"/>
              <a:t>technology</a:t>
            </a:r>
            <a:endParaRPr lang="fr-FR" dirty="0" smtClean="0"/>
          </a:p>
          <a:p>
            <a:r>
              <a:rPr lang="fr-FR" dirty="0" smtClean="0"/>
              <a:t>Muon system:</a:t>
            </a:r>
          </a:p>
          <a:p>
            <a:pPr lvl="1"/>
            <a:r>
              <a:rPr lang="fr-FR" dirty="0" err="1" smtClean="0"/>
              <a:t>Scintillator</a:t>
            </a:r>
            <a:r>
              <a:rPr lang="fr-FR" dirty="0" smtClean="0"/>
              <a:t> </a:t>
            </a:r>
            <a:r>
              <a:rPr lang="fr-FR" dirty="0" err="1" smtClean="0"/>
              <a:t>strips</a:t>
            </a:r>
            <a:r>
              <a:rPr lang="fr-FR" dirty="0" smtClean="0"/>
              <a:t> or </a:t>
            </a:r>
            <a:r>
              <a:rPr lang="fr-FR" dirty="0" err="1" smtClean="0"/>
              <a:t>resistive</a:t>
            </a:r>
            <a:r>
              <a:rPr lang="fr-FR" dirty="0" smtClean="0"/>
              <a:t> </a:t>
            </a:r>
            <a:r>
              <a:rPr lang="fr-FR" dirty="0" err="1" smtClean="0"/>
              <a:t>chambers</a:t>
            </a:r>
            <a:r>
              <a:rPr lang="fr-FR" dirty="0" smtClean="0"/>
              <a:t> (</a:t>
            </a:r>
            <a:r>
              <a:rPr lang="fr-FR" dirty="0" err="1" smtClean="0"/>
              <a:t>RPCs</a:t>
            </a:r>
            <a:r>
              <a:rPr lang="fr-FR" dirty="0" smtClean="0"/>
              <a:t>) </a:t>
            </a: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Concept </a:t>
            </a:r>
            <a:r>
              <a:rPr lang="fr-FR" dirty="0" err="1" smtClean="0"/>
              <a:t>overview</a:t>
            </a:r>
            <a:r>
              <a:rPr lang="fr-FR" dirty="0" smtClean="0"/>
              <a:t> for ILD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tabLst>
                <a:tab pos="806450" algn="l"/>
              </a:tabLst>
              <a:defRPr/>
            </a:pPr>
            <a:r>
              <a:rPr lang="en-US" smtClean="0"/>
              <a:t>	</a:t>
            </a:r>
            <a:fld id="{1DFC05F9-AEAB-4292-9302-8848F52D9489}" type="slidenum">
              <a:rPr lang="en-US" smtClean="0"/>
              <a:pPr algn="ctr">
                <a:tabLst>
                  <a:tab pos="806450" algn="l"/>
                </a:tabLst>
                <a:defRPr/>
              </a:pPr>
              <a:t>9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ILD &amp; SiD concepts and R&amp;D</a:t>
            </a:r>
            <a:endParaRPr lang="fr-FR" dirty="0" smtClean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June 23</a:t>
            </a:r>
            <a:r>
              <a:rPr lang="fr-FR" baseline="30000" smtClean="0"/>
              <a:t>th</a:t>
            </a:r>
            <a:r>
              <a:rPr lang="fr-FR" smtClean="0"/>
              <a:t>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4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50389</TotalTime>
  <Words>602</Words>
  <Application>Microsoft Office PowerPoint</Application>
  <PresentationFormat>Affichage à l'écran (4:3)</PresentationFormat>
  <Paragraphs>126</Paragraphs>
  <Slides>15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Modèle par défaut</vt:lpstr>
      <vt:lpstr>Présentation PowerPoint</vt:lpstr>
      <vt:lpstr>Introduction: Physics Case at ILC</vt:lpstr>
      <vt:lpstr>Two detector concepts</vt:lpstr>
      <vt:lpstr>Side (quadrant) views</vt:lpstr>
      <vt:lpstr>Particule Flow Algorithm (PFA) Approach</vt:lpstr>
      <vt:lpstr>Particule Flow Algorithm (PFA) Approach</vt:lpstr>
      <vt:lpstr>Concept overview for SiD</vt:lpstr>
      <vt:lpstr>Concept overview for SiD</vt:lpstr>
      <vt:lpstr>Concept overview for ILD</vt:lpstr>
      <vt:lpstr>Concept overview for ILD</vt:lpstr>
      <vt:lpstr>SiD costs</vt:lpstr>
      <vt:lpstr>ILD costs</vt:lpstr>
      <vt:lpstr>SiD R&amp;D</vt:lpstr>
      <vt:lpstr>R&amp;D</vt:lpstr>
      <vt:lpstr>Micromegas TPC in Saclay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test of the Micromegas ILC-TPC Large Prototype</dc:title>
  <dc:subject>MPGD2009</dc:subject>
  <dc:creator>David Attié</dc:creator>
  <cp:lastModifiedBy>ATTIE David</cp:lastModifiedBy>
  <cp:revision>3336</cp:revision>
  <dcterms:created xsi:type="dcterms:W3CDTF">1601-01-01T00:00:00Z</dcterms:created>
  <dcterms:modified xsi:type="dcterms:W3CDTF">2013-06-25T08:48:22Z</dcterms:modified>
</cp:coreProperties>
</file>