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58" r:id="rId2"/>
    <p:sldId id="470" r:id="rId3"/>
    <p:sldId id="459" r:id="rId4"/>
    <p:sldId id="473" r:id="rId5"/>
    <p:sldId id="478" r:id="rId6"/>
    <p:sldId id="479" r:id="rId7"/>
    <p:sldId id="480" r:id="rId8"/>
    <p:sldId id="474" r:id="rId9"/>
    <p:sldId id="475" r:id="rId10"/>
    <p:sldId id="476" r:id="rId1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99"/>
    <a:srgbClr val="0000FF"/>
    <a:srgbClr val="478F00"/>
    <a:srgbClr val="E60000"/>
    <a:srgbClr val="253971"/>
    <a:srgbClr val="F8F8F8"/>
    <a:srgbClr val="5F9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43" autoAdjust="0"/>
    <p:restoredTop sz="92188" autoAdjust="0"/>
  </p:normalViewPr>
  <p:slideViewPr>
    <p:cSldViewPr snapToGrid="0" snapToObjects="1">
      <p:cViewPr varScale="1">
        <p:scale>
          <a:sx n="68" d="100"/>
          <a:sy n="68" d="100"/>
        </p:scale>
        <p:origin x="-5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3306" y="-108"/>
      </p:cViewPr>
      <p:guideLst>
        <p:guide orient="horz" pos="3223"/>
        <p:guide pos="223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>
            <a:lvl1pPr algn="l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b" anchorCtr="0" compatLnSpc="1">
            <a:prstTxWarp prst="textNoShape">
              <a:avLst/>
            </a:prstTxWarp>
          </a:bodyPr>
          <a:lstStyle>
            <a:lvl1pPr algn="l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3E546CE-AFD8-49EC-A401-B6F2D6EAB2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237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>
            <a:lvl1pPr algn="l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b" anchorCtr="0" compatLnSpc="1">
            <a:prstTxWarp prst="textNoShape">
              <a:avLst/>
            </a:prstTxWarp>
          </a:bodyPr>
          <a:lstStyle>
            <a:lvl1pPr algn="l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44DEFC0-556F-45A1-B95C-1D601B1635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00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F1C30A-6CC1-45E7-BF09-36E5BCA35414}" type="slidenum">
              <a:rPr lang="fr-FR" smtClean="0"/>
              <a:pPr>
                <a:defRPr/>
              </a:pPr>
              <a:t>1</a:t>
            </a:fld>
            <a:endParaRPr lang="fr-FR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smtClean="0"/>
              <a:t>I’m here to present a TPC review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5098" y="-8792"/>
            <a:ext cx="7829006" cy="432000"/>
          </a:xfrm>
          <a:prstGeom prst="rect">
            <a:avLst/>
          </a:prstGeom>
          <a:effectLst>
            <a:outerShdw blurRad="63500" sx="184000" sy="184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rgbClr val="E60000"/>
                </a:solidFill>
                <a:effectLst>
                  <a:outerShdw blurRad="127000" dist="25400" dir="2700000" algn="tl" rotWithShape="0">
                    <a:srgbClr val="C00000">
                      <a:alpha val="50000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145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0" y="6661150"/>
            <a:ext cx="9144000" cy="0"/>
          </a:xfrm>
          <a:prstGeom prst="line">
            <a:avLst/>
          </a:prstGeom>
          <a:noFill/>
          <a:ln w="19050">
            <a:solidFill>
              <a:srgbClr val="2539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 dirty="0"/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685800" y="825500"/>
            <a:ext cx="7772400" cy="4114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05098" y="-8792"/>
            <a:ext cx="7829006" cy="432000"/>
          </a:xfrm>
          <a:prstGeom prst="rect">
            <a:avLst/>
          </a:prstGeom>
          <a:effectLst>
            <a:outerShdw blurRad="63500" sx="184000" sy="184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rgbClr val="E60000"/>
                </a:solidFill>
                <a:effectLst>
                  <a:outerShdw blurRad="127000" dist="25400" dir="2700000" algn="tl" rotWithShape="0">
                    <a:srgbClr val="C00000">
                      <a:alpha val="50000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42200" y="6661150"/>
            <a:ext cx="1619250" cy="17938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fld id="{0E1FE852-9AAD-40BE-8295-AF26D2A4ABA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85725" y="6661150"/>
            <a:ext cx="1619250" cy="179388"/>
          </a:xfrm>
          <a:prstGeom prst="rect">
            <a:avLst/>
          </a:prstGeom>
        </p:spPr>
        <p:txBody>
          <a:bodyPr/>
          <a:lstStyle>
            <a:lvl1pPr algn="ctr">
              <a:defRPr sz="1000" dirty="0" smtClean="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25 octobre 2013</a:t>
            </a:r>
            <a:endParaRPr lang="en-US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82763" y="6661150"/>
            <a:ext cx="5578475" cy="179388"/>
          </a:xfrm>
          <a:prstGeom prst="rect">
            <a:avLst/>
          </a:prstGeom>
        </p:spPr>
        <p:txBody>
          <a:bodyPr/>
          <a:lstStyle>
            <a:lvl1pPr algn="ctr">
              <a:defRPr sz="1000" dirty="0" smtClean="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7 modules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9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ChangeArrowheads="1"/>
          </p:cNvSpPr>
          <p:nvPr/>
        </p:nvSpPr>
        <p:spPr bwMode="auto">
          <a:xfrm>
            <a:off x="0" y="-7938"/>
            <a:ext cx="9144000" cy="439738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1027" name="Line 12"/>
          <p:cNvSpPr>
            <a:spLocks noChangeShapeType="1"/>
          </p:cNvSpPr>
          <p:nvPr userDrawn="1"/>
        </p:nvSpPr>
        <p:spPr bwMode="auto">
          <a:xfrm>
            <a:off x="0" y="6661150"/>
            <a:ext cx="9144000" cy="0"/>
          </a:xfrm>
          <a:prstGeom prst="line">
            <a:avLst/>
          </a:prstGeom>
          <a:noFill/>
          <a:ln w="19050">
            <a:solidFill>
              <a:srgbClr val="2539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255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pic>
        <p:nvPicPr>
          <p:cNvPr id="1029" name="Picture 20" descr="Sigle-Irfu"/>
          <p:cNvPicPr>
            <a:picLocks noChangeAspect="1" noChangeArrowheads="1"/>
          </p:cNvPicPr>
          <p:nvPr/>
        </p:nvPicPr>
        <p:blipFill>
          <a:blip r:embed="rId4">
            <a:lum bright="-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" t="23494" r="2844" b="20253"/>
          <a:stretch>
            <a:fillRect/>
          </a:stretch>
        </p:blipFill>
        <p:spPr bwMode="auto">
          <a:xfrm>
            <a:off x="19050" y="-7938"/>
            <a:ext cx="434975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23813"/>
            <a:ext cx="7588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Connecteur droit 13"/>
          <p:cNvCxnSpPr>
            <a:cxnSpLocks noChangeShapeType="1"/>
          </p:cNvCxnSpPr>
          <p:nvPr/>
        </p:nvCxnSpPr>
        <p:spPr bwMode="auto">
          <a:xfrm>
            <a:off x="504825" y="431800"/>
            <a:ext cx="7920038" cy="0"/>
          </a:xfrm>
          <a:prstGeom prst="line">
            <a:avLst/>
          </a:prstGeom>
          <a:noFill/>
          <a:ln w="19050" algn="ctr">
            <a:solidFill>
              <a:srgbClr val="5F97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Line 12"/>
          <p:cNvSpPr>
            <a:spLocks noChangeShapeType="1"/>
          </p:cNvSpPr>
          <p:nvPr userDrawn="1"/>
        </p:nvSpPr>
        <p:spPr bwMode="auto">
          <a:xfrm>
            <a:off x="0" y="6661150"/>
            <a:ext cx="9144000" cy="0"/>
          </a:xfrm>
          <a:prstGeom prst="line">
            <a:avLst/>
          </a:prstGeom>
          <a:noFill/>
          <a:ln w="19050">
            <a:solidFill>
              <a:srgbClr val="2539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9pPr>
    </p:titleStyle>
    <p:bodyStyle>
      <a:lvl1pPr marL="174625" indent="-1746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99"/>
          </a:solidFill>
          <a:latin typeface="Bell MT" pitchFamily="18" charset="0"/>
          <a:ea typeface="+mn-ea"/>
          <a:cs typeface="Arial" pitchFamily="34" charset="0"/>
        </a:defRPr>
      </a:lvl1pPr>
      <a:lvl2pPr marL="528638" indent="-1746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Bell MT" pitchFamily="18" charset="0"/>
          <a:cs typeface="Arial" pitchFamily="34" charset="0"/>
        </a:defRPr>
      </a:lvl2pPr>
      <a:lvl3pPr marL="881063" indent="-173038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99"/>
          </a:solidFill>
          <a:latin typeface="Bell MT" pitchFamily="18" charset="0"/>
          <a:cs typeface="Arial" pitchFamily="34" charset="0"/>
        </a:defRPr>
      </a:lvl3pPr>
      <a:lvl4pPr marL="1252538" indent="-192088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0099"/>
          </a:solidFill>
          <a:latin typeface="Bell MT" pitchFamily="18" charset="0"/>
          <a:cs typeface="Arial" pitchFamily="34" charset="0"/>
        </a:defRPr>
      </a:lvl4pPr>
      <a:lvl5pPr marL="1611313" indent="-174625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0099"/>
          </a:solidFill>
          <a:latin typeface="Bell MT" pitchFamily="18" charset="0"/>
          <a:cs typeface="Arial" pitchFamily="34" charset="0"/>
        </a:defRPr>
      </a:lvl5pPr>
      <a:lvl6pPr marL="2068513" indent="-174625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525713" indent="-174625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982913" indent="-174625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440113" indent="-174625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ctr"/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fr-FR" sz="2400">
              <a:solidFill>
                <a:srgbClr val="FF0000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611188" y="3848100"/>
            <a:ext cx="7921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ctr"/>
          <a:lstStyle/>
          <a:p>
            <a:pPr algn="ctr">
              <a:spcBef>
                <a:spcPct val="20000"/>
              </a:spcBef>
            </a:pPr>
            <a:r>
              <a:rPr lang="en-US" sz="1800" dirty="0">
                <a:solidFill>
                  <a:srgbClr val="0000FF"/>
                </a:solidFill>
                <a:latin typeface="Bell MT" pitchFamily="18" charset="0"/>
              </a:rPr>
              <a:t>D. </a:t>
            </a:r>
            <a:r>
              <a:rPr lang="en-US" sz="1800" dirty="0" err="1" smtClean="0">
                <a:solidFill>
                  <a:srgbClr val="0000FF"/>
                </a:solidFill>
                <a:latin typeface="Bell MT" pitchFamily="18" charset="0"/>
              </a:rPr>
              <a:t>Attié</a:t>
            </a:r>
            <a:r>
              <a:rPr lang="en-US" sz="1800" dirty="0" smtClean="0">
                <a:solidFill>
                  <a:srgbClr val="0000FF"/>
                </a:solidFill>
                <a:latin typeface="Bell MT" pitchFamily="18" charset="0"/>
              </a:rPr>
              <a:t>, M. </a:t>
            </a:r>
            <a:r>
              <a:rPr lang="en-US" sz="1800" dirty="0" err="1" smtClean="0">
                <a:solidFill>
                  <a:srgbClr val="0000FF"/>
                </a:solidFill>
                <a:latin typeface="Bell MT" pitchFamily="18" charset="0"/>
              </a:rPr>
              <a:t>Riallot</a:t>
            </a:r>
            <a:endParaRPr lang="en-US" sz="1800" dirty="0">
              <a:solidFill>
                <a:srgbClr val="0000FF"/>
              </a:solidFill>
              <a:latin typeface="Bell MT" pitchFamily="18" charset="0"/>
            </a:endParaRPr>
          </a:p>
        </p:txBody>
      </p:sp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13" y="5222875"/>
            <a:ext cx="15113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" descr="D:\irfu_i_transparent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030787"/>
            <a:ext cx="7112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79513" y="463550"/>
            <a:ext cx="675640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09" rIns="91418" bIns="45709" anchor="ctr"/>
          <a:lstStyle/>
          <a:p>
            <a:pPr algn="ctr">
              <a:defRPr/>
            </a:pP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7 modules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Tubes (connecteurs) &gt;= 2 k€</a:t>
            </a:r>
            <a:endParaRPr lang="en-US" dirty="0"/>
          </a:p>
          <a:p>
            <a:endParaRPr lang="fr-FR" dirty="0" smtClean="0"/>
          </a:p>
          <a:p>
            <a:r>
              <a:rPr lang="fr-FR" dirty="0" smtClean="0"/>
              <a:t>Design v1 non validé.</a:t>
            </a:r>
          </a:p>
          <a:p>
            <a:endParaRPr lang="fr-FR" dirty="0"/>
          </a:p>
          <a:p>
            <a:r>
              <a:rPr lang="fr-FR" dirty="0" smtClean="0"/>
              <a:t>Nouveau capot ?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Budget &amp; actions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FE852-9AAD-40BE-8295-AF26D2A4AB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 octobre 2013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modules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5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~10 au 20 février 2014</a:t>
            </a:r>
          </a:p>
          <a:p>
            <a:endParaRPr lang="fr-FR" dirty="0" smtClean="0"/>
          </a:p>
          <a:p>
            <a:r>
              <a:rPr lang="fr-FR" dirty="0" smtClean="0"/>
              <a:t>Deux points importants </a:t>
            </a:r>
            <a:r>
              <a:rPr lang="fr-FR" dirty="0" smtClean="0"/>
              <a:t>:</a:t>
            </a:r>
          </a:p>
          <a:p>
            <a:endParaRPr lang="fr-FR" sz="1000" dirty="0" smtClean="0"/>
          </a:p>
          <a:p>
            <a:pPr marL="266700" indent="-266700">
              <a:buAutoNum type="arabicPeriod"/>
            </a:pPr>
            <a:r>
              <a:rPr lang="fr-FR" dirty="0" smtClean="0"/>
              <a:t>Résoudre </a:t>
            </a:r>
            <a:r>
              <a:rPr lang="fr-FR" dirty="0" smtClean="0"/>
              <a:t>les problèmes mécaniques</a:t>
            </a:r>
          </a:p>
          <a:p>
            <a:pPr marL="266700" indent="-266700">
              <a:buAutoNum type="arabicPeriod"/>
            </a:pPr>
            <a:endParaRPr lang="fr-FR" sz="1000" dirty="0" smtClean="0"/>
          </a:p>
          <a:p>
            <a:pPr marL="266700" indent="-266700">
              <a:buAutoNum type="arabicPeriod"/>
            </a:pPr>
            <a:r>
              <a:rPr lang="fr-FR" dirty="0" smtClean="0"/>
              <a:t>Inclure </a:t>
            </a:r>
            <a:r>
              <a:rPr lang="fr-FR" dirty="0" smtClean="0"/>
              <a:t>le refroidissement (PCO2) de l’électronique</a:t>
            </a:r>
          </a:p>
          <a:p>
            <a:endParaRPr lang="fr-FR" dirty="0" smtClean="0"/>
          </a:p>
          <a:p>
            <a:r>
              <a:rPr lang="fr-FR" dirty="0" smtClean="0"/>
              <a:t>Questions diverses :</a:t>
            </a:r>
            <a:endParaRPr lang="fr-FR" dirty="0"/>
          </a:p>
          <a:p>
            <a:pPr lvl="1"/>
            <a:r>
              <a:rPr lang="fr-FR" dirty="0" smtClean="0"/>
              <a:t>Idées</a:t>
            </a:r>
          </a:p>
          <a:p>
            <a:pPr lvl="1"/>
            <a:r>
              <a:rPr lang="fr-FR" dirty="0" smtClean="0"/>
              <a:t>Actions</a:t>
            </a:r>
          </a:p>
          <a:p>
            <a:pPr lvl="1"/>
            <a:r>
              <a:rPr lang="fr-FR" dirty="0"/>
              <a:t>B</a:t>
            </a:r>
            <a:r>
              <a:rPr lang="fr-FR" dirty="0" smtClean="0"/>
              <a:t>udget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Prochains tests faisceaux à DESY</a:t>
            </a:r>
            <a:endParaRPr lang="en-US" dirty="0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442200" y="6661150"/>
            <a:ext cx="1619250" cy="179388"/>
          </a:xfrm>
        </p:spPr>
        <p:txBody>
          <a:bodyPr/>
          <a:lstStyle/>
          <a:p>
            <a:pPr>
              <a:defRPr/>
            </a:pPr>
            <a:fld id="{0E1FE852-9AAD-40BE-8295-AF26D2A4ABA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85725" y="6661150"/>
            <a:ext cx="1619250" cy="1793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25 </a:t>
            </a:r>
            <a:r>
              <a:rPr lang="en-US" dirty="0" err="1" smtClean="0"/>
              <a:t>octobre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1782763" y="6661150"/>
            <a:ext cx="5578475" cy="1793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7 modules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Problème mécanique au dernier tests à DESY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FE852-9AAD-40BE-8295-AF26D2A4AB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25 </a:t>
            </a:r>
            <a:r>
              <a:rPr lang="en-US" dirty="0" err="1" smtClean="0"/>
              <a:t>octobre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 modules</a:t>
            </a:r>
            <a:endParaRPr lang="en-US" dirty="0"/>
          </a:p>
        </p:txBody>
      </p:sp>
      <p:pic>
        <p:nvPicPr>
          <p:cNvPr id="7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600075"/>
            <a:ext cx="7610474" cy="592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2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Nouveau </a:t>
            </a:r>
            <a:r>
              <a:rPr lang="fr-FR" dirty="0" smtClean="0"/>
              <a:t>design v1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FE852-9AAD-40BE-8295-AF26D2A4AB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 octobre 2013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modules</a:t>
            </a:r>
            <a:endParaRPr lang="en-US" dirty="0"/>
          </a:p>
        </p:txBody>
      </p:sp>
      <p:pic>
        <p:nvPicPr>
          <p:cNvPr id="7" name="Picture 2" descr="\\dapdc5\Manip\Micromegas\52_Sauvegarde CAO\Paul Colas\MicromegasPanel\7-MODULES_V6\V6.1-Nouv Fixation FEC\CO2\CO2(Racd Swag)V6_1-Ensemble module Final Copy\CO2(Racd Swag)V6.1-Ensemble module Final Copy_Pag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86708"/>
            <a:ext cx="8640000" cy="611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09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62766" y="693615"/>
            <a:ext cx="8547126" cy="4114800"/>
          </a:xfrm>
        </p:spPr>
        <p:txBody>
          <a:bodyPr/>
          <a:lstStyle/>
          <a:p>
            <a:pPr marL="273050" indent="-273050">
              <a:buFont typeface="+mj-lt"/>
              <a:buAutoNum type="arabicPeriod"/>
            </a:pPr>
            <a:r>
              <a:rPr lang="fr-FR" sz="1600" dirty="0" smtClean="0"/>
              <a:t>Les goujons ont été entièrement dessoudés sur un module puis ressoudés </a:t>
            </a:r>
            <a:br>
              <a:rPr lang="fr-FR" sz="1600" dirty="0" smtClean="0"/>
            </a:br>
            <a:r>
              <a:rPr lang="fr-FR" sz="1600" dirty="0" smtClean="0">
                <a:sym typeface="Wingdings" panose="05000000000000000000" pitchFamily="2" charset="2"/>
              </a:rPr>
              <a:t> perte de connexion lors de l’assemblage et après fonctionnement (échauffement)</a:t>
            </a:r>
          </a:p>
          <a:p>
            <a:pPr marL="273050" indent="-273050">
              <a:buFont typeface="+mj-lt"/>
              <a:buAutoNum type="arabicPeriod"/>
            </a:pPr>
            <a:endParaRPr lang="fr-FR" sz="1600" dirty="0">
              <a:sym typeface="Wingdings" panose="05000000000000000000" pitchFamily="2" charset="2"/>
            </a:endParaRPr>
          </a:p>
          <a:p>
            <a:pPr marL="273050" indent="-273050">
              <a:buFont typeface="+mj-lt"/>
              <a:buAutoNum type="arabicPeriod"/>
            </a:pPr>
            <a:r>
              <a:rPr lang="fr-FR" sz="1600" dirty="0" smtClean="0"/>
              <a:t>Les </a:t>
            </a:r>
            <a:r>
              <a:rPr lang="fr-FR" sz="1600" dirty="0"/>
              <a:t>goujons ont été entièrement dessoudés sur un module </a:t>
            </a:r>
            <a:r>
              <a:rPr lang="fr-FR" sz="1600" dirty="0" smtClean="0"/>
              <a:t>puis collés </a:t>
            </a:r>
            <a:r>
              <a:rPr lang="fr-FR" sz="1600" dirty="0"/>
              <a:t>à </a:t>
            </a:r>
            <a:r>
              <a:rPr lang="fr-FR" sz="1600" dirty="0" smtClean="0"/>
              <a:t>la colle époxy (</a:t>
            </a:r>
            <a:r>
              <a:rPr lang="fr-FR" sz="1600" dirty="0" err="1" smtClean="0"/>
              <a:t>Araldite</a:t>
            </a:r>
            <a:r>
              <a:rPr lang="fr-FR" sz="1600" dirty="0" smtClean="0"/>
              <a:t>) </a:t>
            </a:r>
            <a:br>
              <a:rPr lang="fr-FR" sz="1600" dirty="0" smtClean="0"/>
            </a:br>
            <a:r>
              <a:rPr lang="fr-FR" sz="1600" dirty="0" smtClean="0">
                <a:sym typeface="Wingdings" panose="05000000000000000000" pitchFamily="2" charset="2"/>
              </a:rPr>
              <a:t> connexions presque parfaites et perte </a:t>
            </a:r>
            <a:r>
              <a:rPr lang="fr-FR" sz="1600" dirty="0">
                <a:sym typeface="Wingdings" panose="05000000000000000000" pitchFamily="2" charset="2"/>
              </a:rPr>
              <a:t>de connexion </a:t>
            </a:r>
            <a:r>
              <a:rPr lang="fr-FR" sz="1600" dirty="0" smtClean="0">
                <a:sym typeface="Wingdings" panose="05000000000000000000" pitchFamily="2" charset="2"/>
              </a:rPr>
              <a:t>après </a:t>
            </a:r>
            <a:r>
              <a:rPr lang="fr-FR" sz="1600" dirty="0">
                <a:sym typeface="Wingdings" panose="05000000000000000000" pitchFamily="2" charset="2"/>
              </a:rPr>
              <a:t>fonctionnement (échauffement</a:t>
            </a:r>
            <a:r>
              <a:rPr lang="fr-FR" sz="1600" dirty="0" smtClean="0">
                <a:sym typeface="Wingdings" panose="05000000000000000000" pitchFamily="2" charset="2"/>
              </a:rPr>
              <a:t>)</a:t>
            </a:r>
          </a:p>
          <a:p>
            <a:pPr marL="273050" indent="-273050">
              <a:buFont typeface="+mj-lt"/>
              <a:buAutoNum type="arabicPeriod"/>
            </a:pPr>
            <a:endParaRPr lang="fr-FR" sz="1600" dirty="0">
              <a:sym typeface="Wingdings" panose="05000000000000000000" pitchFamily="2" charset="2"/>
            </a:endParaRPr>
          </a:p>
          <a:p>
            <a:pPr marL="273050" indent="-273050">
              <a:buFont typeface="+mj-lt"/>
              <a:buAutoNum type="arabicPeriod"/>
            </a:pPr>
            <a:r>
              <a:rPr lang="fr-FR" sz="1600" dirty="0" smtClean="0">
                <a:sym typeface="Wingdings" panose="05000000000000000000" pitchFamily="2" charset="2"/>
              </a:rPr>
              <a:t>Essai avec capots modifiés et barres en aluminium (fixation FEC v2) du nouveau design v1</a:t>
            </a:r>
            <a:br>
              <a:rPr lang="fr-FR" sz="1600" dirty="0" smtClean="0">
                <a:sym typeface="Wingdings" panose="05000000000000000000" pitchFamily="2" charset="2"/>
              </a:rPr>
            </a:br>
            <a:r>
              <a:rPr lang="fr-FR" sz="1600" dirty="0" smtClean="0">
                <a:sym typeface="Wingdings" panose="05000000000000000000" pitchFamily="2" charset="2"/>
              </a:rPr>
              <a:t>les capots ne se retrouvent pas à la même hauteur</a:t>
            </a:r>
          </a:p>
          <a:p>
            <a:pPr marL="273050" indent="-273050">
              <a:buFont typeface="+mj-lt"/>
              <a:buAutoNum type="arabicPeriod"/>
            </a:pPr>
            <a:endParaRPr lang="fr-FR" sz="1600" dirty="0">
              <a:sym typeface="Wingdings" panose="05000000000000000000" pitchFamily="2" charset="2"/>
            </a:endParaRPr>
          </a:p>
          <a:p>
            <a:pPr marL="273050" indent="-273050">
              <a:buFont typeface="+mj-lt"/>
              <a:buAutoNum type="arabicPeriod"/>
            </a:pPr>
            <a:r>
              <a:rPr lang="fr-FR" sz="1600" dirty="0" smtClean="0">
                <a:sym typeface="Wingdings" panose="05000000000000000000" pitchFamily="2" charset="2"/>
              </a:rPr>
              <a:t>3. avec mousse/scotch </a:t>
            </a:r>
            <a:r>
              <a:rPr lang="fr-FR" sz="1600" dirty="0" err="1" smtClean="0">
                <a:sym typeface="Wingdings" panose="05000000000000000000" pitchFamily="2" charset="2"/>
              </a:rPr>
              <a:t>Kapton</a:t>
            </a:r>
            <a:r>
              <a:rPr lang="fr-FR" sz="1600" dirty="0" smtClean="0">
                <a:sym typeface="Wingdings" panose="05000000000000000000" pitchFamily="2" charset="2"/>
              </a:rPr>
              <a:t>/papier…</a:t>
            </a:r>
            <a:br>
              <a:rPr lang="fr-FR" sz="1600" dirty="0" smtClean="0">
                <a:sym typeface="Wingdings" panose="05000000000000000000" pitchFamily="2" charset="2"/>
              </a:rPr>
            </a:br>
            <a:r>
              <a:rPr lang="fr-FR" sz="1600" dirty="0" smtClean="0">
                <a:sym typeface="Wingdings" panose="05000000000000000000" pitchFamily="2" charset="2"/>
              </a:rPr>
              <a:t> </a:t>
            </a:r>
            <a:r>
              <a:rPr lang="fr-FR" sz="1600" dirty="0">
                <a:sym typeface="Wingdings" panose="05000000000000000000" pitchFamily="2" charset="2"/>
              </a:rPr>
              <a:t>impossible de compenser les différentes </a:t>
            </a:r>
            <a:r>
              <a:rPr lang="fr-FR" sz="1600" dirty="0" smtClean="0">
                <a:sym typeface="Wingdings" panose="05000000000000000000" pitchFamily="2" charset="2"/>
              </a:rPr>
              <a:t>hauteurs</a:t>
            </a:r>
          </a:p>
          <a:p>
            <a:pPr marL="273050" indent="-273050">
              <a:buFont typeface="+mj-lt"/>
              <a:buAutoNum type="arabicPeriod"/>
            </a:pPr>
            <a:endParaRPr lang="fr-FR" sz="1600" dirty="0">
              <a:sym typeface="Wingdings" panose="05000000000000000000" pitchFamily="2" charset="2"/>
            </a:endParaRPr>
          </a:p>
          <a:p>
            <a:pPr marL="273050" indent="-273050">
              <a:buFont typeface="+mj-lt"/>
              <a:buAutoNum type="arabicPeriod"/>
            </a:pPr>
            <a:r>
              <a:rPr lang="fr-FR" sz="1600" dirty="0" smtClean="0">
                <a:sym typeface="Wingdings" panose="05000000000000000000" pitchFamily="2" charset="2"/>
              </a:rPr>
              <a:t>3. avec modification de la fixation FEC (v3) : ajout de vis sans tête et réglette en acier</a:t>
            </a:r>
            <a:br>
              <a:rPr lang="fr-FR" sz="1600" dirty="0" smtClean="0">
                <a:sym typeface="Wingdings" panose="05000000000000000000" pitchFamily="2" charset="2"/>
              </a:rPr>
            </a:br>
            <a:r>
              <a:rPr lang="fr-FR" sz="1600" dirty="0" smtClean="0">
                <a:sym typeface="Wingdings" panose="05000000000000000000" pitchFamily="2" charset="2"/>
              </a:rPr>
              <a:t> décollement du PCB détecteur de son cadre en aluminium</a:t>
            </a:r>
          </a:p>
          <a:p>
            <a:pPr marL="273050" indent="-273050">
              <a:buFont typeface="+mj-lt"/>
              <a:buAutoNum type="arabicPeriod"/>
            </a:pPr>
            <a:endParaRPr lang="fr-FR" sz="1600" dirty="0">
              <a:sym typeface="Wingdings" panose="05000000000000000000" pitchFamily="2" charset="2"/>
            </a:endParaRPr>
          </a:p>
          <a:p>
            <a:pPr marL="273050" indent="-273050">
              <a:buFont typeface="+mj-lt"/>
              <a:buAutoNum type="arabicPeriod"/>
            </a:pPr>
            <a:r>
              <a:rPr lang="fr-FR" sz="1600" dirty="0" smtClean="0">
                <a:sym typeface="Wingdings" panose="05000000000000000000" pitchFamily="2" charset="2"/>
              </a:rPr>
              <a:t>5 après avoir recollé (avec le colle époxy </a:t>
            </a:r>
            <a:r>
              <a:rPr lang="fr-FR" sz="1600" dirty="0" smtClean="0">
                <a:sym typeface="Symbol"/>
              </a:rPr>
              <a:t> joint silicone</a:t>
            </a:r>
            <a:r>
              <a:rPr lang="fr-FR" sz="1600" dirty="0" smtClean="0">
                <a:sym typeface="Wingdings" panose="05000000000000000000" pitchFamily="2" charset="2"/>
              </a:rPr>
              <a:t>) le PCB détecteur sur son cadre en aluminium</a:t>
            </a:r>
            <a:br>
              <a:rPr lang="fr-FR" sz="1600" dirty="0" smtClean="0">
                <a:sym typeface="Wingdings" panose="05000000000000000000" pitchFamily="2" charset="2"/>
              </a:rPr>
            </a:br>
            <a:r>
              <a:rPr lang="fr-FR" sz="1600" dirty="0" smtClean="0">
                <a:sym typeface="Wingdings" panose="05000000000000000000" pitchFamily="2" charset="2"/>
              </a:rPr>
              <a:t> essai infructueux, toujours impossible de compenser les différentes hauteurs</a:t>
            </a:r>
          </a:p>
          <a:p>
            <a:pPr marL="273050" indent="-273050">
              <a:buFont typeface="+mj-lt"/>
              <a:buAutoNum type="arabicPeriod"/>
            </a:pPr>
            <a:endParaRPr lang="fr-FR" sz="1600" dirty="0">
              <a:sym typeface="Wingdings" panose="05000000000000000000" pitchFamily="2" charset="2"/>
            </a:endParaRPr>
          </a:p>
          <a:p>
            <a:pPr marL="273050" indent="-273050">
              <a:buFont typeface="+mj-lt"/>
              <a:buAutoNum type="arabicPeriod"/>
            </a:pPr>
            <a:r>
              <a:rPr lang="fr-FR" sz="1600" dirty="0" smtClean="0">
                <a:sym typeface="Wingdings" panose="05000000000000000000" pitchFamily="2" charset="2"/>
              </a:rPr>
              <a:t> ????</a:t>
            </a:r>
            <a:endParaRPr lang="fr-FR" sz="1600" dirty="0">
              <a:sym typeface="Wingdings" panose="05000000000000000000" pitchFamily="2" charset="2"/>
            </a:endParaRPr>
          </a:p>
          <a:p>
            <a:endParaRPr lang="fr-FR" sz="1600" dirty="0" smtClean="0">
              <a:sym typeface="Wingdings" panose="05000000000000000000" pitchFamily="2" charset="2"/>
            </a:endParaRPr>
          </a:p>
          <a:p>
            <a:endParaRPr lang="fr-FR" sz="1600" dirty="0" smtClean="0">
              <a:sym typeface="Wingdings" panose="05000000000000000000" pitchFamily="2" charset="2"/>
            </a:endParaRPr>
          </a:p>
          <a:p>
            <a:endParaRPr lang="fr-FR" sz="1600" dirty="0">
              <a:sym typeface="Wingdings" panose="05000000000000000000" pitchFamily="2" charset="2"/>
            </a:endParaRPr>
          </a:p>
          <a:p>
            <a:endParaRPr lang="fr-FR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1600" dirty="0">
              <a:sym typeface="Wingdings" panose="05000000000000000000" pitchFamily="2" charset="2"/>
            </a:endParaRPr>
          </a:p>
          <a:p>
            <a:endParaRPr lang="fr-FR" sz="1600" dirty="0">
              <a:sym typeface="Wingdings" panose="05000000000000000000" pitchFamily="2" charset="2"/>
            </a:endParaRPr>
          </a:p>
          <a:p>
            <a:endParaRPr lang="en-US" sz="1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Tests réalisés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FE852-9AAD-40BE-8295-AF26D2A4AB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 octobre 2013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modules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82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Ensemble de fixation FEC v2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FE852-9AAD-40BE-8295-AF26D2A4AB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 octobre 2013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modules</a:t>
            </a:r>
            <a:endParaRPr lang="en-US" dirty="0"/>
          </a:p>
        </p:txBody>
      </p:sp>
      <p:pic>
        <p:nvPicPr>
          <p:cNvPr id="2050" name="Picture 2" descr="\\dapdc5\Manip\Micromegas\52_Sauvegarde CAO\Paul Colas\MicromegasPanel\7-MODULES_V6\V6.1-Nouv Fixation FEC\Ensemble de fixation FEC_V2\Ensemble de fixation FEC_V2_Pag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99197"/>
            <a:ext cx="8640000" cy="611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4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Ensemble de fixation FEC v3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FE852-9AAD-40BE-8295-AF26D2A4AB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 octobre 2013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modules</a:t>
            </a:r>
            <a:endParaRPr lang="en-US" dirty="0"/>
          </a:p>
        </p:txBody>
      </p:sp>
      <p:pic>
        <p:nvPicPr>
          <p:cNvPr id="3074" name="Picture 2" descr="\\dapdc5\Manip\Micromegas\52_Sauvegarde CAO\Paul Colas\MicromegasPanel\7-MODULES_V6\V6.1-Nouv Fixation FEC\Ensemble de fixation FEC_V3\Ensemble de fixation FEC_V3_Pag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499408"/>
            <a:ext cx="8640000" cy="611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81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Nouveau </a:t>
            </a:r>
            <a:r>
              <a:rPr lang="fr-FR" dirty="0" smtClean="0"/>
              <a:t>design v1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FE852-9AAD-40BE-8295-AF26D2A4AB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 octobre 2013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modules</a:t>
            </a:r>
            <a:endParaRPr lang="en-US" dirty="0"/>
          </a:p>
        </p:txBody>
      </p:sp>
      <p:pic>
        <p:nvPicPr>
          <p:cNvPr id="7" name="Picture 2" descr="\\DAPDC5\Manip\Micromegas\52_Sauvegarde CAO\Paul Colas\MicromegasPanel\7-MODULES_V6\Refroidissement CO2\Tube Refrois CO2(Racd Swag)_GoodFellow-412-199-39\Tube Refrois CO2(Racd Swag)_GoodFellow-412-199-39_Pag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2" y="483183"/>
            <a:ext cx="8640000" cy="611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10163" y="738554"/>
            <a:ext cx="2804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Bell MT" panose="02020503060305020303" pitchFamily="18" charset="0"/>
              </a:rPr>
              <a:t>Tube </a:t>
            </a:r>
            <a:r>
              <a:rPr lang="fr-FR" sz="1200" dirty="0" err="1" smtClean="0">
                <a:latin typeface="Bell MT" panose="02020503060305020303" pitchFamily="18" charset="0"/>
              </a:rPr>
              <a:t>Swagelok</a:t>
            </a:r>
            <a:r>
              <a:rPr lang="fr-FR" sz="1200" dirty="0" smtClean="0">
                <a:latin typeface="Bell MT" panose="02020503060305020303" pitchFamily="18" charset="0"/>
              </a:rPr>
              <a:t> 316L (SS-T1-020-6ME):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Bell MT" panose="02020503060305020303" pitchFamily="18" charset="0"/>
                <a:sym typeface="Symbol"/>
              </a:rPr>
              <a:t></a:t>
            </a:r>
            <a:r>
              <a:rPr lang="fr-FR" sz="1200" baseline="-25000" dirty="0" smtClean="0">
                <a:latin typeface="Bell MT" panose="02020503060305020303" pitchFamily="18" charset="0"/>
                <a:sym typeface="Symbol"/>
              </a:rPr>
              <a:t>externe</a:t>
            </a:r>
            <a:r>
              <a:rPr lang="fr-FR" sz="1200" dirty="0" smtClean="0">
                <a:latin typeface="Bell MT" panose="02020503060305020303" pitchFamily="18" charset="0"/>
                <a:sym typeface="Symbol"/>
              </a:rPr>
              <a:t> = 1/16  = 1,59 mm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Bell MT" panose="02020503060305020303" pitchFamily="18" charset="0"/>
                <a:sym typeface="Symbol"/>
              </a:rPr>
              <a:t></a:t>
            </a:r>
            <a:r>
              <a:rPr lang="fr-FR" sz="1200" baseline="-25000" dirty="0">
                <a:latin typeface="Bell MT" panose="02020503060305020303" pitchFamily="18" charset="0"/>
                <a:sym typeface="Symbol"/>
              </a:rPr>
              <a:t>i</a:t>
            </a:r>
            <a:r>
              <a:rPr lang="fr-FR" sz="1200" baseline="-25000" dirty="0" smtClean="0">
                <a:latin typeface="Bell MT" panose="02020503060305020303" pitchFamily="18" charset="0"/>
                <a:sym typeface="Symbol"/>
              </a:rPr>
              <a:t>nterne</a:t>
            </a:r>
            <a:r>
              <a:rPr lang="fr-FR" sz="1200" dirty="0" smtClean="0">
                <a:latin typeface="Bell MT" panose="02020503060305020303" pitchFamily="18" charset="0"/>
                <a:sym typeface="Symbol"/>
              </a:rPr>
              <a:t> = 0,0225  </a:t>
            </a:r>
            <a:r>
              <a:rPr lang="fr-FR" sz="1200" dirty="0">
                <a:latin typeface="Bell MT" panose="02020503060305020303" pitchFamily="18" charset="0"/>
                <a:sym typeface="Symbol"/>
              </a:rPr>
              <a:t>= </a:t>
            </a:r>
            <a:r>
              <a:rPr lang="fr-FR" sz="1200" dirty="0" smtClean="0">
                <a:latin typeface="Bell MT" panose="02020503060305020303" pitchFamily="18" charset="0"/>
                <a:sym typeface="Symbol"/>
              </a:rPr>
              <a:t>0,57 </a:t>
            </a:r>
            <a:r>
              <a:rPr lang="fr-FR" sz="1200" dirty="0">
                <a:latin typeface="Bell MT" panose="02020503060305020303" pitchFamily="18" charset="0"/>
                <a:sym typeface="Symbol"/>
              </a:rPr>
              <a:t>mm</a:t>
            </a:r>
            <a:endParaRPr lang="en-US" sz="12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Design v0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FE852-9AAD-40BE-8295-AF26D2A4AB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 octobre 2013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modules</a:t>
            </a:r>
            <a:endParaRPr lang="en-US" dirty="0"/>
          </a:p>
        </p:txBody>
      </p:sp>
      <p:pic>
        <p:nvPicPr>
          <p:cNvPr id="1026" name="Picture 2" descr="\\dapdc5\Manip\Micromegas\52_Sauvegarde CAO\Paul Colas\MicromegasPanel\7-MODULES_V6\Plans-PDF&amp;Images\PDF refroidissement\V1-CO2-V6-Ensemble module Final\V1-CO2-V6-Ensemble module Final_Pag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59" y="493544"/>
            <a:ext cx="8640000" cy="611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dapdc5\Manip\Micromegas\52_Sauvegarde CAO\Paul Colas\MicromegasPanel\7-MODULES_V6\Plans-PDF&amp;Images\PDF refroidissement\V1-Refroidissement CO2-FEM-935V-FEC-923V4\V1-Refroidissement CO2-FEM-935V-FEC-923V4_Page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43" y="477136"/>
            <a:ext cx="8640000" cy="609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2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41528</TotalTime>
  <Words>173</Words>
  <Application>Microsoft Office PowerPoint</Application>
  <PresentationFormat>Affichage à l'écran (4:3)</PresentationFormat>
  <Paragraphs>78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Modèle par défaut</vt:lpstr>
      <vt:lpstr>Présentation PowerPoint</vt:lpstr>
      <vt:lpstr>Prochains tests faisceaux à DESY</vt:lpstr>
      <vt:lpstr>Problème mécanique au dernier tests à DESY</vt:lpstr>
      <vt:lpstr>Nouveau design v1</vt:lpstr>
      <vt:lpstr>Tests réalisés</vt:lpstr>
      <vt:lpstr>Ensemble de fixation FEC v2</vt:lpstr>
      <vt:lpstr>Ensemble de fixation FEC v3</vt:lpstr>
      <vt:lpstr>Nouveau design v1</vt:lpstr>
      <vt:lpstr>Design v0</vt:lpstr>
      <vt:lpstr>Budget &amp; actions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test of the Micromegas ILC-TPC Large Prototype</dc:title>
  <dc:subject>MPGD2009</dc:subject>
  <dc:creator>David Attié</dc:creator>
  <cp:lastModifiedBy>ATTIE David</cp:lastModifiedBy>
  <cp:revision>2947</cp:revision>
  <dcterms:created xsi:type="dcterms:W3CDTF">1601-01-01T00:00:00Z</dcterms:created>
  <dcterms:modified xsi:type="dcterms:W3CDTF">2013-10-25T09:43:09Z</dcterms:modified>
</cp:coreProperties>
</file>